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7"/>
  </p:notesMasterIdLst>
  <p:sldIdLst>
    <p:sldId id="440" r:id="rId3"/>
    <p:sldId id="325" r:id="rId4"/>
    <p:sldId id="323" r:id="rId5"/>
    <p:sldId id="441" r:id="rId6"/>
    <p:sldId id="431" r:id="rId7"/>
    <p:sldId id="707" r:id="rId8"/>
    <p:sldId id="708" r:id="rId9"/>
    <p:sldId id="451" r:id="rId10"/>
    <p:sldId id="709" r:id="rId11"/>
    <p:sldId id="611" r:id="rId12"/>
    <p:sldId id="613" r:id="rId13"/>
    <p:sldId id="614" r:id="rId14"/>
    <p:sldId id="710" r:id="rId15"/>
    <p:sldId id="711" r:id="rId16"/>
    <p:sldId id="615" r:id="rId17"/>
    <p:sldId id="621" r:id="rId18"/>
    <p:sldId id="622" r:id="rId19"/>
    <p:sldId id="623" r:id="rId20"/>
    <p:sldId id="625" r:id="rId21"/>
    <p:sldId id="626" r:id="rId22"/>
    <p:sldId id="628" r:id="rId23"/>
    <p:sldId id="629" r:id="rId24"/>
    <p:sldId id="712" r:id="rId25"/>
    <p:sldId id="630" r:id="rId26"/>
    <p:sldId id="631" r:id="rId27"/>
    <p:sldId id="632" r:id="rId28"/>
    <p:sldId id="633" r:id="rId29"/>
    <p:sldId id="634" r:id="rId30"/>
    <p:sldId id="635" r:id="rId31"/>
    <p:sldId id="636" r:id="rId32"/>
    <p:sldId id="637" r:id="rId33"/>
    <p:sldId id="445" r:id="rId34"/>
    <p:sldId id="651" r:id="rId35"/>
    <p:sldId id="652" r:id="rId36"/>
    <p:sldId id="653" r:id="rId37"/>
    <p:sldId id="336" r:id="rId38"/>
    <p:sldId id="433" r:id="rId39"/>
    <p:sldId id="470" r:id="rId40"/>
    <p:sldId id="713" r:id="rId41"/>
    <p:sldId id="654" r:id="rId42"/>
    <p:sldId id="655" r:id="rId43"/>
    <p:sldId id="714" r:id="rId44"/>
    <p:sldId id="656" r:id="rId45"/>
    <p:sldId id="657" r:id="rId46"/>
    <p:sldId id="706" r:id="rId47"/>
    <p:sldId id="658" r:id="rId48"/>
    <p:sldId id="659" r:id="rId49"/>
    <p:sldId id="660" r:id="rId50"/>
    <p:sldId id="661" r:id="rId51"/>
    <p:sldId id="715" r:id="rId52"/>
    <p:sldId id="662" r:id="rId53"/>
    <p:sldId id="716" r:id="rId54"/>
    <p:sldId id="717" r:id="rId55"/>
    <p:sldId id="718" r:id="rId56"/>
    <p:sldId id="664" r:id="rId57"/>
    <p:sldId id="665" r:id="rId58"/>
    <p:sldId id="719" r:id="rId59"/>
    <p:sldId id="666" r:id="rId60"/>
    <p:sldId id="667" r:id="rId61"/>
    <p:sldId id="668" r:id="rId62"/>
    <p:sldId id="669" r:id="rId63"/>
    <p:sldId id="720" r:id="rId64"/>
    <p:sldId id="670" r:id="rId65"/>
    <p:sldId id="435" r:id="rId66"/>
    <p:sldId id="696" r:id="rId67"/>
    <p:sldId id="697" r:id="rId68"/>
    <p:sldId id="700" r:id="rId69"/>
    <p:sldId id="701" r:id="rId70"/>
    <p:sldId id="446" r:id="rId71"/>
    <p:sldId id="447" r:id="rId72"/>
    <p:sldId id="702" r:id="rId73"/>
    <p:sldId id="704" r:id="rId74"/>
    <p:sldId id="526" r:id="rId75"/>
    <p:sldId id="705" r:id="rId76"/>
  </p:sldIdLst>
  <p:sldSz cx="1218882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0C0"/>
    <a:srgbClr val="FAFAF5"/>
    <a:srgbClr val="F5C131"/>
    <a:srgbClr val="ECEEF0"/>
    <a:srgbClr val="D3E8D7"/>
    <a:srgbClr val="A9D18E"/>
    <a:srgbClr val="FFB850"/>
    <a:srgbClr val="1783B0"/>
    <a:srgbClr val="EA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3" autoAdjust="0"/>
    <p:restoredTop sz="96318" autoAdjust="0"/>
  </p:normalViewPr>
  <p:slideViewPr>
    <p:cSldViewPr>
      <p:cViewPr varScale="1">
        <p:scale>
          <a:sx n="109" d="100"/>
          <a:sy n="109" d="100"/>
        </p:scale>
        <p:origin x="600" y="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0" Type="http://schemas.openxmlformats.org/officeDocument/2006/relationships/tableStyles" Target="tableStyles.xml"/><Relationship Id="rId8" Type="http://schemas.openxmlformats.org/officeDocument/2006/relationships/slide" Target="slides/slide6.xml"/><Relationship Id="rId79" Type="http://schemas.openxmlformats.org/officeDocument/2006/relationships/viewProps" Target="viewProps.xml"/><Relationship Id="rId78" Type="http://schemas.openxmlformats.org/officeDocument/2006/relationships/presProps" Target="presProps.xml"/><Relationship Id="rId77" Type="http://schemas.openxmlformats.org/officeDocument/2006/relationships/notesMaster" Target="notesMasters/notesMaster1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D7A72-1FD7-428B-B027-7B8D914F05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E0C4A-4684-4D33-8107-6FA733C6EC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709087"/>
            <a:ext cx="12189600" cy="4148913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068960"/>
            <a:ext cx="12189600" cy="378904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8824" cy="6856214"/>
          </a:xfrm>
          <a:prstGeom prst="rect">
            <a:avLst/>
          </a:prstGeom>
          <a:solidFill>
            <a:srgbClr val="F4F0ED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slide" Target="slide69.xml"/><Relationship Id="rId2" Type="http://schemas.openxmlformats.org/officeDocument/2006/relationships/slide" Target="slide36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4"/>
          <a:stretch>
            <a:fillRect/>
          </a:stretch>
        </p:blipFill>
        <p:spPr>
          <a:xfrm flipH="1">
            <a:off x="-388" y="0"/>
            <a:ext cx="121896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1" y="0"/>
            <a:ext cx="12188826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任意多边形 28"/>
          <p:cNvSpPr/>
          <p:nvPr/>
        </p:nvSpPr>
        <p:spPr>
          <a:xfrm flipV="1">
            <a:off x="0" y="1196752"/>
            <a:ext cx="2241410" cy="2987502"/>
          </a:xfrm>
          <a:custGeom>
            <a:avLst/>
            <a:gdLst>
              <a:gd name="connsiteX0" fmla="*/ 0 w 2241410"/>
              <a:gd name="connsiteY0" fmla="*/ 2987502 h 2987502"/>
              <a:gd name="connsiteX1" fmla="*/ 2241410 w 2241410"/>
              <a:gd name="connsiteY1" fmla="*/ 2987502 h 2987502"/>
              <a:gd name="connsiteX2" fmla="*/ 645606 w 2241410"/>
              <a:gd name="connsiteY2" fmla="*/ 0 h 2987502"/>
              <a:gd name="connsiteX3" fmla="*/ 0 w 2241410"/>
              <a:gd name="connsiteY3" fmla="*/ 0 h 298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410" h="2987502">
                <a:moveTo>
                  <a:pt x="0" y="2987502"/>
                </a:moveTo>
                <a:lnTo>
                  <a:pt x="2241410" y="2987502"/>
                </a:lnTo>
                <a:lnTo>
                  <a:pt x="64560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flipV="1">
            <a:off x="0" y="1167041"/>
            <a:ext cx="2270878" cy="1332703"/>
          </a:xfrm>
          <a:custGeom>
            <a:avLst/>
            <a:gdLst>
              <a:gd name="connsiteX0" fmla="*/ 0 w 1851059"/>
              <a:gd name="connsiteY0" fmla="*/ 1269990 h 1269990"/>
              <a:gd name="connsiteX1" fmla="*/ 1851059 w 1851059"/>
              <a:gd name="connsiteY1" fmla="*/ 1269990 h 1269990"/>
              <a:gd name="connsiteX2" fmla="*/ 1195922 w 1851059"/>
              <a:gd name="connsiteY2" fmla="*/ 0 h 1269990"/>
              <a:gd name="connsiteX3" fmla="*/ 0 w 1851059"/>
              <a:gd name="connsiteY3" fmla="*/ 0 h 126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1059" h="1269990">
                <a:moveTo>
                  <a:pt x="0" y="1269990"/>
                </a:moveTo>
                <a:lnTo>
                  <a:pt x="1851059" y="1269990"/>
                </a:lnTo>
                <a:lnTo>
                  <a:pt x="1195922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65426" y="2286664"/>
            <a:ext cx="43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Unit </a:t>
            </a:r>
            <a:r>
              <a:rPr lang="en-US" altLang="zh-CN" sz="3200" dirty="0" smtClean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2</a:t>
            </a:r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　</a:t>
            </a:r>
            <a:endParaRPr lang="en-US" altLang="zh-CN" sz="3200" dirty="0" smtClean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999028" y="3140968"/>
            <a:ext cx="8640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Cloning</a:t>
            </a:r>
            <a:endParaRPr lang="en-US" altLang="zh-CN" sz="5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flipV="1">
            <a:off x="0" y="1881658"/>
            <a:ext cx="3376189" cy="2555454"/>
          </a:xfrm>
          <a:custGeom>
            <a:avLst/>
            <a:gdLst>
              <a:gd name="connsiteX0" fmla="*/ 0 w 3376189"/>
              <a:gd name="connsiteY0" fmla="*/ 2987502 h 2987502"/>
              <a:gd name="connsiteX1" fmla="*/ 3376189 w 3376189"/>
              <a:gd name="connsiteY1" fmla="*/ 2987502 h 2987502"/>
              <a:gd name="connsiteX2" fmla="*/ 1780385 w 3376189"/>
              <a:gd name="connsiteY2" fmla="*/ 0 h 2987502"/>
              <a:gd name="connsiteX3" fmla="*/ 0 w 3376189"/>
              <a:gd name="connsiteY3" fmla="*/ 0 h 298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6189" h="2987502">
                <a:moveTo>
                  <a:pt x="0" y="2987502"/>
                </a:moveTo>
                <a:lnTo>
                  <a:pt x="3376189" y="2987502"/>
                </a:lnTo>
                <a:lnTo>
                  <a:pt x="178038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1963168" y="0"/>
            <a:ext cx="1091030" cy="188165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477788" y="1881658"/>
            <a:ext cx="3024572" cy="497634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412" y="1084113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15.vain 		</a:t>
            </a:r>
            <a:r>
              <a:rPr lang="en-US" altLang="zh-CN" sz="2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虚荣的；自负的；徒劳的</a:t>
            </a:r>
            <a:endParaRPr lang="en-US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16.drawback 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缺点；不利条件</a:t>
            </a:r>
            <a:endParaRPr lang="zh-CN" altLang="zh-CN" sz="2800" kern="100" dirty="0" smtClean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17.merely 	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仅；只；不过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18.unable 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不能的；不会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412" y="1301878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1.differ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不同；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相异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different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不同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difference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不同；差异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2.identical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同一的；一模一样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identity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身份；同一性；一致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3.commercial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商业的；贸易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commerce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商业；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贸易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622429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Ⅲ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拓展单词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我会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变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412" y="782134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4.correction </a:t>
            </a:r>
            <a:r>
              <a:rPr lang="en-US" altLang="zh-CN" sz="2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改正；纠正；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修正</a:t>
            </a:r>
            <a:endParaRPr lang="en-US" altLang="zh-CN" sz="2800" b="1" kern="100" dirty="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correct </a:t>
            </a:r>
            <a:r>
              <a:rPr lang="en-US" altLang="zh-CN" sz="2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正确的</a:t>
            </a:r>
            <a:r>
              <a:rPr lang="zh-CN" altLang="zh-CN" sz="2800" b="1" kern="100" dirty="0">
                <a:solidFill>
                  <a:prstClr val="black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800" b="1" i="1" kern="100" dirty="0">
                <a:solidFill>
                  <a:prstClr val="black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改正</a:t>
            </a:r>
            <a:endParaRPr lang="en-US" altLang="zh-CN" sz="2800" b="1" kern="100" dirty="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5.object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反对；不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赞成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objection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不赞成；反对；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异议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objective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客观的；无偏见的；真实的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目标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6.conservative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保守的；守旧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conservation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保护；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保存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conserve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保护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782134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7.accumulate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&amp;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积累；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聚积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accumulation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积累；累积；堆积物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8.retire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退休；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离开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retirement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退休；离开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9.assumption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假定；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设想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assume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假定；设想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10.regulation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规则；规章；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法规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regulate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调节；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管理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458969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11.resist </a:t>
            </a:r>
            <a:r>
              <a:rPr lang="en-US" altLang="zh-CN" sz="2800" b="1" i="1" kern="100" dirty="0" err="1">
                <a:solidFill>
                  <a:prstClr val="black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抵抗；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对抗</a:t>
            </a:r>
            <a:endParaRPr lang="en-US" altLang="zh-CN" sz="2800" b="1" kern="100" dirty="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resistance </a:t>
            </a:r>
            <a:r>
              <a:rPr lang="en-US" altLang="zh-CN" sz="2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抵抗；阻力；抵抗力；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电阻</a:t>
            </a:r>
            <a:endParaRPr lang="en-US" altLang="zh-CN" sz="2800" b="1" kern="100" dirty="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resistant </a:t>
            </a:r>
            <a:r>
              <a:rPr lang="en-US" altLang="zh-CN" sz="2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反抗的；有抵抗力的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12.decoration </a:t>
            </a:r>
            <a:r>
              <a:rPr lang="en-US" altLang="zh-CN" sz="2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装饰；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装修</a:t>
            </a:r>
            <a:endParaRPr lang="en-US" altLang="zh-CN" sz="2800" b="1" kern="100" dirty="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decorate </a:t>
            </a:r>
            <a:r>
              <a:rPr lang="en-US" altLang="zh-CN" sz="2800" b="1" i="1" kern="100" dirty="0">
                <a:solidFill>
                  <a:prstClr val="black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装饰；装修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13.adore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崇拜；爱慕；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喜爱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adorable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可爱的，讨人喜爱的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14.reasonable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合情理的；讲道理的；公道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reason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原因；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理由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412" y="692696"/>
            <a:ext cx="11412000" cy="608446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1.pay off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得到好结果；取得成功；偿清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2.cast down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使失望；使沮丧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3.object to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反对；不赞成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4.in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favour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of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赞成；支持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5.(be) bound to (do)...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一定或注定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做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6.strike...into one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heart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刻骨铭心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7.from time to time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不时；偶尔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8.bring back to life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使复生；使复活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9.in vain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白费力气；枉费心机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10.in good/poor condition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状况很好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坏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；情况很好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坏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8412" y="44624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Ⅳ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核心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短语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412" y="0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增加词汇来助力</a:t>
            </a:r>
            <a:r>
              <a:rPr lang="en-US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(9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册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未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学词汇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8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578999"/>
            <a:ext cx="11412000" cy="60903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1.creed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kriːd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信条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2.brotherhood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/'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brʌðəhʊd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手足情谊；兄弟关系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3.oasis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əʊ'e</a:t>
            </a:r>
            <a:r>
              <a:rPr lang="en-US" altLang="zh-CN" sz="1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1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.(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沙漠中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绿洲；舒适的地方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4.symphony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/'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1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mfən</a:t>
            </a:r>
            <a:r>
              <a:rPr lang="en-US" altLang="zh-CN" sz="1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交响乐；交响曲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5.Jew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dʒu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ː/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犹太人；犹太教徒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6.Gentile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/'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dʒenta</a:t>
            </a:r>
            <a:r>
              <a:rPr lang="en-US" altLang="zh-CN" sz="1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非犹太人；异教徒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7.Protestant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/'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prɒt</a:t>
            </a:r>
            <a:r>
              <a:rPr lang="en-US" altLang="zh-CN" sz="1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stənt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新教；新教徒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8.Catholic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/'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kæθəl</a:t>
            </a:r>
            <a:r>
              <a:rPr lang="en-US" altLang="zh-CN" sz="1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天主教徒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9.Negro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/'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niːɡrəʊ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过时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黑人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10.almighty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ɔːl'ma</a:t>
            </a:r>
            <a:r>
              <a:rPr lang="en-US" altLang="zh-CN" sz="1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1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全能的；有无限权力的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412" y="437144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经典句式需悟通</a:t>
            </a:r>
            <a:r>
              <a:rPr lang="en-US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endParaRPr lang="zh-CN" altLang="zh-CN" sz="28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1229232"/>
            <a:ext cx="11412000" cy="45648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1.Cloning plants is straightforward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while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cloning animals is very complicated.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克隆植物简单，而克隆动物非常复杂。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Then came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 disturbing news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that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Dolly had become seriously ill.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接着传来了多莉病重的坏消息。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3.What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do you think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is the writer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point of view in this reading passage?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你认为在这篇阅读材料中作者的观点是什么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？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412" y="1052736"/>
            <a:ext cx="11412000" cy="391848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4.Diversity in a group means having animals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with their genes arranged in different ways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种群多样性是指种群中动物的基因以不同的方式排列。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advantage is that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if there is a new illness some of these animals may die...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其优点是如果发生某种新的疾病，这类动物中的一些可能会死掉</a:t>
            </a: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28828" y="0"/>
            <a:ext cx="1539156" cy="7523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64946" y="0"/>
            <a:ext cx="9812468" cy="752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TextBox 51"/>
          <p:cNvSpPr txBox="1"/>
          <p:nvPr/>
        </p:nvSpPr>
        <p:spPr>
          <a:xfrm>
            <a:off x="2086447" y="210502"/>
            <a:ext cx="33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基础知识</a:t>
            </a:r>
            <a:r>
              <a:rPr lang="en-US" altLang="zh-CN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夯实</a:t>
            </a:r>
            <a:endParaRPr lang="zh-CN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32"/>
          <p:cNvSpPr txBox="1"/>
          <p:nvPr/>
        </p:nvSpPr>
        <p:spPr>
          <a:xfrm>
            <a:off x="319508" y="241280"/>
            <a:ext cx="158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默写巩固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31274" y="792334"/>
            <a:ext cx="1116282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22034" y="0"/>
            <a:ext cx="0" cy="8153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88412" y="1752309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阅读单词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34806" y="1115216"/>
            <a:ext cx="2195924" cy="546035"/>
            <a:chOff x="5232856" y="1907031"/>
            <a:chExt cx="2195924" cy="546035"/>
          </a:xfrm>
        </p:grpSpPr>
        <p:sp>
          <p:nvSpPr>
            <p:cNvPr id="19" name="任意多边形 18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5508407" y="1927648"/>
              <a:ext cx="1902636" cy="4688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肘形连接符 20"/>
            <p:cNvCxnSpPr/>
            <p:nvPr/>
          </p:nvCxnSpPr>
          <p:spPr>
            <a:xfrm>
              <a:off x="5350695" y="2030492"/>
              <a:ext cx="2078085" cy="422574"/>
            </a:xfrm>
            <a:prstGeom prst="bentConnector3">
              <a:avLst>
                <a:gd name="adj1" fmla="val 139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5650872" y="1907031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词汇默写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388412" y="2564904"/>
            <a:ext cx="1141200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1.straightforward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2.complicated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3.medium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4.compulsory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5.popularity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35785" y="2689870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简单的；直接的；坦率的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26260" y="3322970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复杂的；难懂的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24367" y="3969157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媒介；手段；工具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35785" y="4606590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必须做的；义务的；强迫的；强制的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24367" y="5239690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受人喜爱；流行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文本框 59">
            <a:hlinkClick r:id="rId1" action="ppaction://hlinksldjump"/>
          </p:cNvPr>
          <p:cNvSpPr txBox="1"/>
          <p:nvPr/>
        </p:nvSpPr>
        <p:spPr>
          <a:xfrm>
            <a:off x="3798434" y="2276872"/>
            <a:ext cx="2052000" cy="50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en-US" altLang="zh-C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STEP 1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62" name="副标题 3">
            <a:hlinkClick r:id="rId1" action="ppaction://hlinksldjump"/>
          </p:cNvPr>
          <p:cNvSpPr txBox="1"/>
          <p:nvPr/>
        </p:nvSpPr>
        <p:spPr>
          <a:xfrm>
            <a:off x="5662364" y="2280975"/>
            <a:ext cx="2754565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课前自主预习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hlinkClick r:id="rId2" action="ppaction://hlinksldjump"/>
          </p:cNvPr>
          <p:cNvSpPr txBox="1"/>
          <p:nvPr/>
        </p:nvSpPr>
        <p:spPr>
          <a:xfrm>
            <a:off x="3798434" y="3287064"/>
            <a:ext cx="2052000" cy="50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en-US" altLang="zh-C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STEP 2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7" name="副标题 3">
            <a:hlinkClick r:id="rId2" action="ppaction://hlinksldjump"/>
          </p:cNvPr>
          <p:cNvSpPr txBox="1"/>
          <p:nvPr/>
        </p:nvSpPr>
        <p:spPr>
          <a:xfrm>
            <a:off x="5662364" y="3289087"/>
            <a:ext cx="2754565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课堂考点突破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hlinkClick r:id="rId3" action="ppaction://hlinksldjump"/>
          </p:cNvPr>
          <p:cNvSpPr txBox="1"/>
          <p:nvPr/>
        </p:nvSpPr>
        <p:spPr>
          <a:xfrm>
            <a:off x="3798434" y="4297255"/>
            <a:ext cx="2052000" cy="50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en-US" altLang="zh-C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STEP 3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0" name="副标题 3">
            <a:hlinkClick r:id="rId3" action="ppaction://hlinksldjump"/>
          </p:cNvPr>
          <p:cNvSpPr txBox="1"/>
          <p:nvPr/>
        </p:nvSpPr>
        <p:spPr>
          <a:xfrm>
            <a:off x="5662364" y="4297199"/>
            <a:ext cx="2754565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课后综合运用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rot="16200000">
            <a:off x="-165427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927392" y="1422639"/>
            <a:ext cx="753736" cy="3526968"/>
          </a:xfrm>
          <a:prstGeom prst="rect">
            <a:avLst/>
          </a:prstGeom>
        </p:spPr>
        <p:txBody>
          <a:bodyPr vert="eaVert" wrap="square" lIns="117191" tIns="58595" rIns="117191" bIns="58595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3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明兰_UI_TC" pitchFamily="2" charset="-122"/>
              </a:rPr>
              <a:t>内容索引 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/NEI RONG SUO YIN</a:t>
            </a:r>
            <a:endParaRPr lang="en-GB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4"/>
          <a:srcRect r="79097"/>
          <a:stretch>
            <a:fillRect/>
          </a:stretch>
        </p:blipFill>
        <p:spPr>
          <a:xfrm>
            <a:off x="0" y="1407664"/>
            <a:ext cx="1008112" cy="4432176"/>
          </a:xfrm>
          <a:prstGeom prst="rect">
            <a:avLst/>
          </a:prstGeom>
          <a:ln w="3175">
            <a:solidFill>
              <a:schemeClr val="accent1">
                <a:shade val="50000"/>
                <a:alpha val="96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88412" y="73199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重点单词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14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412" y="764704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(undertook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undertaken)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着手；从事；承担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道德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上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的；伦理的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(forbade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forbad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forbidden)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禁止；不准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欠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账、钱、人情等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；归功于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打扰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操心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n</a:t>
            </a:r>
            <a:r>
              <a:rPr lang="en-US" altLang="zh-CN" sz="28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烦扰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.&amp;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(struck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struck) 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打；撞击；罢工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n</a:t>
            </a:r>
            <a:r>
              <a:rPr lang="en-US" altLang="zh-CN" sz="28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罢工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lvl="0" algn="just" defTabSz="1209675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12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虚荣的；自负的；徒劳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2862" y="937295"/>
            <a:ext cx="1762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undertake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0962" y="1586416"/>
            <a:ext cx="1101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moral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0962" y="2217319"/>
            <a:ext cx="1143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forbid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0962" y="2839632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owe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3687" y="3490408"/>
            <a:ext cx="1202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bother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3687" y="4772190"/>
            <a:ext cx="1061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strike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9528" y="6043306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vain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763601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Ⅲ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拓展单词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16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8412" y="1444153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13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不同；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相异</a:t>
            </a:r>
            <a:endParaRPr lang="en-US" altLang="zh-CN" sz="2800" b="1" kern="100" dirty="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不同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不同；差异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14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改正；纠正；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修正</a:t>
            </a:r>
            <a:endParaRPr lang="en-US" altLang="zh-CN" sz="2800" b="1" kern="100" dirty="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正确的</a:t>
            </a:r>
            <a:r>
              <a:rPr lang="zh-CN" altLang="zh-CN" sz="2800" b="1" kern="100" dirty="0">
                <a:solidFill>
                  <a:prstClr val="black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solidFill>
                <a:prstClr val="black"/>
              </a:solidFill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i="1" kern="100" dirty="0" smtClean="0">
                <a:solidFill>
                  <a:prstClr val="black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				v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改正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9361" y="1599008"/>
            <a:ext cx="104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differ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3445" y="2237187"/>
            <a:ext cx="1515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different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3445" y="2889164"/>
            <a:ext cx="1712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difference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9361" y="3522091"/>
            <a:ext cx="1750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correction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3445" y="4155018"/>
            <a:ext cx="1271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correct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458969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15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反对；不赞成</a:t>
            </a:r>
            <a:endParaRPr lang="en-US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不赞成；反对；异议</a:t>
            </a:r>
            <a:endParaRPr lang="en-US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客观的；无偏见的；真实的</a:t>
            </a:r>
            <a:r>
              <a:rPr lang="zh-CN" altLang="zh-CN" sz="2800" b="1" kern="100" dirty="0">
                <a:solidFill>
                  <a:prstClr val="black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>
              <a:solidFill>
                <a:prstClr val="black"/>
              </a:solidFill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n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目标</a:t>
            </a:r>
            <a:endParaRPr lang="en-US" altLang="zh-CN" sz="2800" b="1" kern="100" dirty="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16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保守的；守旧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保护；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保存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保护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17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&amp;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积累；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聚积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积累；累积；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堆积物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9361" y="563538"/>
            <a:ext cx="1122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object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0203" y="1203903"/>
            <a:ext cx="1601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objection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0203" y="1859682"/>
            <a:ext cx="1560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objective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0236" y="3179011"/>
            <a:ext cx="2097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conservative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0203" y="3815740"/>
            <a:ext cx="2138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conservation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0203" y="4480431"/>
            <a:ext cx="1518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conserve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00236" y="5102944"/>
            <a:ext cx="1939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accumulate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9728" y="5748585"/>
            <a:ext cx="2260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accumulation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8412" y="908720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18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退休；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离开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退休；离开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19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假定；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设想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假定；设想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20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抵抗；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对抗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抵抗；阻力；抵抗力；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电阻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反抗的；有抵抗力的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9836" y="1067594"/>
            <a:ext cx="1026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retire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4395" y="1705509"/>
            <a:ext cx="1805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retirement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9836" y="2305324"/>
            <a:ext cx="1943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assumption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2970" y="2989861"/>
            <a:ext cx="1301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assume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9836" y="3625333"/>
            <a:ext cx="994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resist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2970" y="4263248"/>
            <a:ext cx="1691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resistance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2970" y="4913131"/>
            <a:ext cx="1494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resistant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980728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Ⅳ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增加词汇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8412" y="1628800"/>
            <a:ext cx="1141200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信条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22.brotherhood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23.oasis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24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交响乐；交响曲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25.almighty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56245" y="1783769"/>
            <a:ext cx="1013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creed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38228" y="2378883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手足情谊；兄弟关系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38228" y="3002572"/>
            <a:ext cx="4374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沙漠中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绿洲；舒适的地方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6245" y="3650644"/>
            <a:ext cx="1763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symphony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04808" y="4294925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全能的；有无限权力的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44624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Ⅴ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核心短语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20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8412" y="653168"/>
            <a:ext cx="11412000" cy="61555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26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反对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；不赞成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27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得到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好结果；取得成功；偿清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28.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白费力气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；枉费心机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29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赞成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；支持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30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不时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；偶尔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复生；使复活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32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失望；使沮丧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33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一定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或注定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做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34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刻骨铭心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35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状况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很好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坏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；情况很好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坏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38411" y="722699"/>
            <a:ext cx="1511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object to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8411" y="1321718"/>
            <a:ext cx="1253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pay off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38411" y="1994173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vain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8411" y="2596243"/>
            <a:ext cx="1975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</a:t>
            </a:r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favour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of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38411" y="3166324"/>
            <a:ext cx="2861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from time to time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38411" y="3726880"/>
            <a:ext cx="2808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bring back to life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38411" y="4362362"/>
            <a:ext cx="1712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cast down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38411" y="4924695"/>
            <a:ext cx="3223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(be) bound to (do)...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38411" y="5533239"/>
            <a:ext cx="3966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strike...into one</a:t>
            </a:r>
            <a:r>
              <a:rPr lang="en-US" altLang="zh-CN" sz="2800" b="1" kern="100" dirty="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heart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38411" y="6117633"/>
            <a:ext cx="3651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good/poor condition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2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88412" y="927770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单词拼写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根据汉语提示或首字母提示写单词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16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34806" y="290677"/>
            <a:ext cx="2195924" cy="546035"/>
            <a:chOff x="5232856" y="1907031"/>
            <a:chExt cx="2195924" cy="546035"/>
          </a:xfrm>
        </p:grpSpPr>
        <p:sp>
          <p:nvSpPr>
            <p:cNvPr id="19" name="任意多边形 18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5508407" y="1927648"/>
              <a:ext cx="1902636" cy="4688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肘形连接符 20"/>
            <p:cNvCxnSpPr/>
            <p:nvPr/>
          </p:nvCxnSpPr>
          <p:spPr>
            <a:xfrm>
              <a:off x="5350695" y="2030492"/>
              <a:ext cx="2078085" cy="422574"/>
            </a:xfrm>
            <a:prstGeom prst="bentConnector3">
              <a:avLst>
                <a:gd name="adj1" fmla="val 139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5650872" y="1907031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语境运用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388412" y="1657375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1.With medical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people are living a healthier and longer life.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2.As is well known to all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there are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总共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seven continents in the world.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3.Our school is a non-smoking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school.So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smoking is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here.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4.Now that you are an adult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you should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承担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your responsibility.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37892" y="1772816"/>
            <a:ext cx="2108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reakthrough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22404" y="3054102"/>
            <a:ext cx="1739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altogether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500943" y="4384154"/>
            <a:ext cx="1582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orbidden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32129" y="5033963"/>
            <a:ext cx="1762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undertake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97597" y="180611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8348497" y="4390962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8412" y="764704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5.In those days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men who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欠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quite small amounts had to stay in prison until the debt was paid.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6.This question is quite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简单的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while that one is much more complicated.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7.But just as a coin has two sides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Internet has its own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缺点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which should not be neglected.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8.In fact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traffic rules are part of rules and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规章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closely related to public order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3777" y="933103"/>
            <a:ext cx="9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owed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13009" y="2161431"/>
            <a:ext cx="2638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straightforward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12249" y="3501008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drawbacks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16105" y="4735148"/>
            <a:ext cx="1893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regulations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88412" y="377370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词形变化填空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用括号内所给词的适当形式填空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14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8412" y="1025397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9.Mr Brown is approaching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 before he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 plans to do many great things.(retire)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10.Be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！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can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work late every night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 is the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why I object to the proposal.(reason)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11.The purpose of education is not only the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 knowledge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 also means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useful skills.(accumulate)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12.My calculations were based on the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assume) that house prices would remain steady.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74244" y="1189777"/>
            <a:ext cx="1805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retirement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70227" y="1192828"/>
            <a:ext cx="1165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retires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58491" y="2473732"/>
            <a:ext cx="1832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reasonable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9688" y="3107015"/>
            <a:ext cx="1194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reason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28073" y="3749505"/>
            <a:ext cx="2260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accumulation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5734" y="4329875"/>
            <a:ext cx="2260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accumulating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42384" y="4986692"/>
            <a:ext cx="1943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assumption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980728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13.Some of my colleagues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my plan and I decided to ignore their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object)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14.From the appearance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cannot tell the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between the twins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though they always have some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ideas.(differ)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15.Nowadays few people can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temptation of smartphones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for so many interesting things in them make anyone trying to be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them finally give up their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resist)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75399" y="1093755"/>
            <a:ext cx="1481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objected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13309" y="1741827"/>
            <a:ext cx="1601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objection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94029" y="2437524"/>
            <a:ext cx="1851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differences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14677" y="3076071"/>
            <a:ext cx="1515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different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04767" y="3705093"/>
            <a:ext cx="994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resist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819778" y="4348973"/>
            <a:ext cx="1494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resistant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94045" y="5001237"/>
            <a:ext cx="1691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resistance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-388" y="3356992"/>
            <a:ext cx="1218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/>
        </p:nvSpPr>
        <p:spPr>
          <a:xfrm>
            <a:off x="3020588" y="2609107"/>
            <a:ext cx="6147649" cy="603869"/>
          </a:xfrm>
          <a:prstGeom prst="roundRect">
            <a:avLst>
              <a:gd name="adj" fmla="val 5250"/>
            </a:avLst>
          </a:prstGeom>
          <a:gradFill flip="none" rotWithShape="1">
            <a:gsLst>
              <a:gs pos="0">
                <a:srgbClr val="00B050">
                  <a:alpha val="20000"/>
                </a:srgbClr>
              </a:gs>
              <a:gs pos="100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008041" y="2654594"/>
            <a:ext cx="1991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altLang="zh-CN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STEP ONE</a:t>
            </a:r>
            <a:endParaRPr lang="en-US" altLang="zh-CN" sz="28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7" name="副标题 3"/>
          <p:cNvSpPr txBox="1"/>
          <p:nvPr/>
        </p:nvSpPr>
        <p:spPr>
          <a:xfrm>
            <a:off x="4790482" y="2348880"/>
            <a:ext cx="4633716" cy="7639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50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</a:t>
            </a:r>
            <a:r>
              <a:rPr lang="zh-CN" altLang="en-US" sz="5000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</a:t>
            </a:r>
            <a:r>
              <a:rPr lang="zh-CN" altLang="en-US" sz="50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预习</a:t>
            </a:r>
            <a:endParaRPr lang="en-US" altLang="zh-CN" sz="5000" b="1" dirty="0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887423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Ⅲ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经典句型仿写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8412" y="1597978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16.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你认为哪位领导人能使这座古城再次充满活力？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(do you think)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can bring the old city back to life again?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17.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骑自行车上班的优点是我们可以过一种低碳生活。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表语从句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advantage of cycling to work is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b="1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18.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一些人浪费食物，然而一些人死于饥饿。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(while)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Some people waste food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b="1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6554" y="2348880"/>
            <a:ext cx="427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 leader do you think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50396" y="3688457"/>
            <a:ext cx="5230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that we can live a low-carbon life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50196" y="4903519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while others die of hunger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412" y="1229232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19.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然后传来了令人振奋的消息，我们队赢得了比赛。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倒装句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that our team won the game.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20.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我们从会议上得悉，两名工人在没有给出正式理由的情况下被当场解雇了。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(with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复合结构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learned from the meeting that two workers had been fired on the spot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b="1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1732" y="1979315"/>
            <a:ext cx="4572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Then came the exciting news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2375" y="4528170"/>
            <a:ext cx="4487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with no official reason given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8412" y="1494309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183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Cloning is a way of making an exact copy of another animal or plant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It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has two major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uses.One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is that gardeners use it 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produce) commercial quantities of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plants.The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other is that it is 2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value) for research on new plant species and for medical research on animals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However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process of cloning animals is difficult 3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</a:t>
            </a:r>
            <a:endParaRPr lang="en-US" altLang="zh-CN" sz="2800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undertake).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8828" y="0"/>
            <a:ext cx="1539156" cy="7523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64946" y="0"/>
            <a:ext cx="9812468" cy="752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TextBox 51"/>
          <p:cNvSpPr txBox="1"/>
          <p:nvPr/>
        </p:nvSpPr>
        <p:spPr>
          <a:xfrm>
            <a:off x="2086447" y="210502"/>
            <a:ext cx="33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课文经典</a:t>
            </a:r>
            <a:r>
              <a:rPr lang="en-US" altLang="zh-CN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背熟</a:t>
            </a:r>
            <a:endParaRPr lang="en-US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32"/>
          <p:cNvSpPr txBox="1"/>
          <p:nvPr/>
        </p:nvSpPr>
        <p:spPr>
          <a:xfrm>
            <a:off x="319508" y="241280"/>
            <a:ext cx="158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教材回扣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531274" y="792334"/>
            <a:ext cx="1116282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22034" y="0"/>
            <a:ext cx="0" cy="8153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388412" y="797184"/>
            <a:ext cx="11412000" cy="769417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课文语法填空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复习本单元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Reading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部分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08193" y="2238202"/>
            <a:ext cx="1824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produce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77995" y="2939688"/>
            <a:ext cx="1481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valuable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09266" y="4217534"/>
            <a:ext cx="2151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undertake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908720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183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first successful clone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Dolly the sheep,4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make) the whole scientific world follow its progress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though it had 5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many) problems than the normal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sheep.But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on the other hand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Dolly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6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appear) raised a storm of objections and had a great impact 7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media and public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imagination.Different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people have different 8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opinion) on it.9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scientists still wonder whether cloning will help or harm us and 10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is leading us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076661" y="1081311"/>
            <a:ext cx="1023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made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550796" y="1725191"/>
            <a:ext cx="974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more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4870" y="2932711"/>
            <a:ext cx="195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appearance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42914" y="3645024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54100" y="4215841"/>
            <a:ext cx="1483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opinions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63394" y="4274046"/>
            <a:ext cx="1558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However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56853" y="4913943"/>
            <a:ext cx="1114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where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8412" y="1385152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183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possibility of cloning fierce and extinct wild animals has always 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film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makers.And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they are not the only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ones.The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2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 the film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Jurassic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Park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proves how 3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ordinary people are in the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subject.It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is a film in which a scientist clones several kinds of extinct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dinosaurs.In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fact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are a long way from 4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able to clone extinct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animals.From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time to time people suggest that the animals that have disappeared from the earth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can possibly be brought back to life through cloning.5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based on what we know now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8412" y="55626"/>
            <a:ext cx="11412000" cy="769417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课文选词填空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复习本单元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Using Language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部分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5411" y="885814"/>
            <a:ext cx="772924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be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mere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fortunate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interest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popular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excite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9675" y="2196290"/>
            <a:ext cx="1260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excited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876928" y="2132666"/>
            <a:ext cx="1802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popularity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83027" y="2834837"/>
            <a:ext cx="1693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interested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401102" y="4059566"/>
            <a:ext cx="1023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being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64469" y="5969281"/>
            <a:ext cx="2361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Unfortunately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8412" y="1446997"/>
            <a:ext cx="11412000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is </a:t>
            </a:r>
            <a:r>
              <a:rPr lang="en-US" altLang="zh-CN" sz="28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impossible.So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 chance of dinosaurs returning to the earth is 6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 dream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返回">
            <a:hlinkClick r:id="rId1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5411" y="885814"/>
            <a:ext cx="772924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be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mere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fortunate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interest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popular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excite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62211" y="2204864"/>
            <a:ext cx="1232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merely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-388" y="3356992"/>
            <a:ext cx="1218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3020588" y="2609107"/>
            <a:ext cx="6147649" cy="603869"/>
          </a:xfrm>
          <a:prstGeom prst="roundRect">
            <a:avLst>
              <a:gd name="adj" fmla="val 5250"/>
            </a:avLst>
          </a:prstGeom>
          <a:gradFill flip="none" rotWithShape="1">
            <a:gsLst>
              <a:gs pos="0">
                <a:srgbClr val="00B050">
                  <a:alpha val="20000"/>
                </a:srgbClr>
              </a:gs>
              <a:gs pos="100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006848" y="2654594"/>
            <a:ext cx="2050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altLang="zh-CN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STEP </a:t>
            </a:r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TWO</a:t>
            </a:r>
            <a:endParaRPr lang="en-US" altLang="zh-CN" sz="28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4" name="副标题 3"/>
          <p:cNvSpPr txBox="1"/>
          <p:nvPr/>
        </p:nvSpPr>
        <p:spPr>
          <a:xfrm>
            <a:off x="4790482" y="2348880"/>
            <a:ext cx="4633716" cy="7639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50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课堂考点突破</a:t>
            </a:r>
            <a:endParaRPr lang="en-US" altLang="zh-CN" sz="5000" b="1" dirty="0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85978" y="3506764"/>
            <a:ext cx="5444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提示：题干中加底纹词汇为本单元词汇</a:t>
            </a:r>
            <a:endParaRPr lang="zh-CN" altLang="en-US" sz="2400" b="1" kern="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938777" y="4787627"/>
            <a:ext cx="1553822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21199" y="2031920"/>
            <a:ext cx="10980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(1)Puzzle play was found to be a significant predictor of cognition(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认知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after controlling for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differ) in parents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income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education and the amount of parent talk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Levine said.(2020·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全国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(2)Since I was a kid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ve considered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differ)jobs I would like to undertake.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(3)Faced with failure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people differ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their attitudes towards it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some of them standing up to it.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1359818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单句语法填空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1199" y="620760"/>
            <a:ext cx="11369213" cy="64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14" name="矩形 13"/>
          <p:cNvSpPr/>
          <p:nvPr/>
        </p:nvSpPr>
        <p:spPr>
          <a:xfrm>
            <a:off x="1" y="642008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8360" y="642008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89741" y="529557"/>
            <a:ext cx="109080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differ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vi.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不同；相异；意见相左</a:t>
            </a:r>
            <a:endParaRPr lang="zh-CN" altLang="zh-CN" sz="2600" b="1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TextBox 5"/>
          <p:cNvSpPr txBox="1"/>
          <p:nvPr/>
        </p:nvSpPr>
        <p:spPr>
          <a:xfrm>
            <a:off x="47113" y="684545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1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06455" y="2833886"/>
            <a:ext cx="1851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differences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55482" y="4097684"/>
            <a:ext cx="1515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different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32959" y="5374539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766377"/>
            <a:ext cx="11412000" cy="4534831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differ from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不同于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；和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不同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differ in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方面不同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difference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不同之处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make a difference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有影响；起重要作用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tell the difference between A and B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分清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different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不同的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be different from...in...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方面与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不同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548680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一句多译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1249710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英式英语和美式英语在单词的发音和拼写方面有明显的区别。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____________________________________________________________</a:t>
            </a:r>
            <a:endParaRPr lang="en-US" altLang="zh-CN" sz="2800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differ)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____________________________________________________________</a:t>
            </a:r>
            <a:endParaRPr lang="en-US" altLang="zh-CN" sz="2800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different)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③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____________________________________________________________</a:t>
            </a:r>
            <a:endParaRPr lang="en-US" altLang="zh-CN" sz="2800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difference)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4412" y="1859682"/>
            <a:ext cx="1098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British 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English differs obviously from American English in pronunciation and spelling.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4412" y="3138983"/>
            <a:ext cx="10980600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British 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English is obviously different from American English in pronunciation and spelling.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4412" y="4412050"/>
            <a:ext cx="11160000" cy="1315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There 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are obvious differences between British English and American English in pronunciation and spelling.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8412" y="941200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教材词汇要记牢</a:t>
            </a:r>
            <a:r>
              <a:rPr lang="en-US" altLang="zh-CN" sz="2800" b="1" kern="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册已学词汇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800" kern="1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8828" y="0"/>
            <a:ext cx="1539156" cy="7523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64946" y="0"/>
            <a:ext cx="9812468" cy="752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TextBox 51"/>
          <p:cNvSpPr txBox="1"/>
          <p:nvPr/>
        </p:nvSpPr>
        <p:spPr>
          <a:xfrm>
            <a:off x="2086447" y="210502"/>
            <a:ext cx="33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词汇句型</a:t>
            </a:r>
            <a:r>
              <a:rPr lang="en-US" altLang="zh-CN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记牢</a:t>
            </a:r>
            <a:endParaRPr lang="zh-CN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32"/>
          <p:cNvSpPr txBox="1"/>
          <p:nvPr/>
        </p:nvSpPr>
        <p:spPr>
          <a:xfrm>
            <a:off x="319508" y="241280"/>
            <a:ext cx="158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>
              <a:spcAft>
                <a:spcPts val="0"/>
              </a:spcAft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知识速记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31274" y="792334"/>
            <a:ext cx="1116282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22034" y="0"/>
            <a:ext cx="0" cy="8153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88412" y="1556792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阅读单词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我会认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8412" y="2195339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1.cutting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剪枝；剪报；剪纸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2.twin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双胞胎之一；孪生儿之一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成对的；成双的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3.straightforward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简单的；直接的；坦率的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4.complicated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复杂的；难懂的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5.nucleus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原子核；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中心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6.somatic 			</a:t>
            </a:r>
            <a:r>
              <a:rPr lang="en-US" altLang="zh-CN" sz="2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躯体的；肉体的；细胞体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821199" y="620760"/>
            <a:ext cx="11369213" cy="1260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642008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642008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89741" y="529557"/>
            <a:ext cx="1090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object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v.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反对；不赞成</a:t>
            </a:r>
            <a:endParaRPr lang="zh-CN" altLang="zh-CN" sz="2600" kern="100" dirty="0">
              <a:latin typeface="宋体" panose="02010600030101010101" pitchFamily="2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n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目标，目的；物体</a:t>
            </a:r>
            <a:endParaRPr lang="zh-CN" altLang="zh-CN" sz="2600" kern="100" dirty="0">
              <a:latin typeface="宋体" panose="02010600030101010101" pitchFamily="2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684545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2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1199" y="2556130"/>
            <a:ext cx="1098000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(1)A majority of students object to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arrange) for extra lessons during holidays and weekends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1894304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填空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81861" y="2646437"/>
            <a:ext cx="2528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being arranged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1052736"/>
            <a:ext cx="11412000" cy="3242170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object to sb. /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反对；不赞成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object to (sb. 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s) doing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反对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某人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做某事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objection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不赞成；反对；异议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have</a:t>
            </a:r>
            <a:r>
              <a:rPr lang="en-US" altLang="zh-CN" sz="2800" b="1" kern="100" dirty="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raise/make an objection to/against (doing)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对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做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某事表示反对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objective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客观的；无偏见的；真实的；宾格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538871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1241956"/>
            <a:ext cx="1141200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对于排名持客观态度是有必要的。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(2018·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江苏，书面表达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就我个人而言，我反对他在会议上提出的建议。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8412" y="4533532"/>
            <a:ext cx="11412000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用法点拨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object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反对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时，为不及物动词，加宾语时需加介词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oppose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反对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时，为及物动词，可直接加宾语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8988" y="1873399"/>
            <a:ext cx="10800000" cy="65684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is necessary to hold an objective attitude towards ratings.</a:t>
            </a:r>
            <a:endParaRPr lang="zh-CN" altLang="zh-CN" sz="2800" kern="10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262" y="3140968"/>
            <a:ext cx="11160000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As far as I am concerned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object to the suggestions he put forward at the meeting.</a:t>
            </a:r>
            <a:endParaRPr lang="zh-CN" altLang="zh-CN" sz="2800" kern="10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265637" y="4214405"/>
            <a:ext cx="1604271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80216" y="4192513"/>
            <a:ext cx="1604271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21199" y="620760"/>
            <a:ext cx="11369213" cy="64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642008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642008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89741" y="529557"/>
            <a:ext cx="10908000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forbid 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vt.</a:t>
            </a: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(forbade</a:t>
            </a:r>
            <a:r>
              <a:rPr lang="zh-CN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forbad</a:t>
            </a:r>
            <a:r>
              <a:rPr lang="zh-CN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forbidden)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禁止；不准</a:t>
            </a:r>
            <a:endParaRPr lang="zh-CN" altLang="zh-CN" sz="2600" kern="100" dirty="0">
              <a:latin typeface="宋体" panose="02010600030101010101" pitchFamily="2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684545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3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1199" y="2065828"/>
            <a:ext cx="1098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(1)It is high time that we forbade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set) off fireworks in urban areas!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(2)You are forbidden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leave) the room unless you make a correction about your procedure.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(3)The rule forbids people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driving in the city one day each week and one Saturday each month.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1404002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单句语法填空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38428" y="2152191"/>
            <a:ext cx="1202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setting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90238" y="3499192"/>
            <a:ext cx="1350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leave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59706" y="4787513"/>
            <a:ext cx="936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from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855465" y="4487795"/>
            <a:ext cx="1512168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526142" y="3866023"/>
            <a:ext cx="932183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289973" y="3820240"/>
            <a:ext cx="1070595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88412" y="258838"/>
            <a:ext cx="11412000" cy="2595839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forbid doing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禁止做某事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forbid sb. from doing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forbid sb. to do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禁止某人做某事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forbidden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禁止的；不准的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It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s forbidden to do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做某事是禁止的。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8412" y="2924944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句式升级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3625974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普通表达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)We are forbidden to join the chorus in the opera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 made us cast down.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高级表达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join the chorus in the opera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 made us cast down.(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作形式主语改写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71700" y="5066134"/>
            <a:ext cx="391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</a:t>
            </a:r>
            <a:r>
              <a:rPr lang="en-US" altLang="zh-CN" sz="2800" b="1" kern="100" dirty="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forbidden for us to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94359" y="1270808"/>
            <a:ext cx="10800107" cy="2662248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3765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82361" y="980728"/>
            <a:ext cx="2088021" cy="529543"/>
            <a:chOff x="1413892" y="1196752"/>
            <a:chExt cx="1778864" cy="529597"/>
          </a:xfrm>
        </p:grpSpPr>
        <p:sp>
          <p:nvSpPr>
            <p:cNvPr id="11" name="直角三角形 10"/>
            <p:cNvSpPr/>
            <p:nvPr/>
          </p:nvSpPr>
          <p:spPr>
            <a:xfrm rot="18873927">
              <a:off x="2113762" y="1466287"/>
              <a:ext cx="190945" cy="329179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413892" y="1196752"/>
              <a:ext cx="1778864" cy="5186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r>
                <a:rPr lang="zh-CN" altLang="en-US" sz="2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佳句背诵</a:t>
              </a:r>
              <a:endParaRPr lang="zh-CN" altLang="en-US" sz="2800" b="1" kern="100" dirty="0">
                <a:solidFill>
                  <a:prstClr val="white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961688" y="1731255"/>
            <a:ext cx="10265449" cy="194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I think it necessary to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forbid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 shops and supermarkets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from offering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 free plastic shopping bags.</a:t>
            </a:r>
            <a:endParaRPr lang="zh-CN" altLang="zh-CN" sz="1050" kern="100" dirty="0">
              <a:latin typeface="宋体" panose="02010600030101010101" pitchFamily="2" charset="-122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我认为禁止商店和超市提供免费的塑料购物袋是必要的。</a:t>
            </a:r>
            <a:endParaRPr lang="zh-CN" altLang="zh-CN" sz="1050" kern="100" dirty="0">
              <a:latin typeface="宋体" panose="02010600030101010101" pitchFamily="2" charset="-122"/>
              <a:ea typeface="楷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821199" y="2372910"/>
            <a:ext cx="1098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(1)My English teacher is such a great soul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whom I owe many thanks.</a:t>
            </a:r>
            <a:endParaRPr lang="zh-CN" altLang="zh-CN" sz="2800" kern="100" dirty="0" smtClean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(2)I must say I owe all the achievements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 encouragement and help from my colleagues and friends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1700808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填空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1199" y="620760"/>
            <a:ext cx="11369213" cy="64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1" y="642008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8360" y="642008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89741" y="529557"/>
            <a:ext cx="10908000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owe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v.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欠</a:t>
            </a:r>
            <a:r>
              <a:rPr lang="en-US" altLang="zh-CN" sz="2600" b="1" kern="100" dirty="0">
                <a:latin typeface="Symbol" panose="05050102010706020507" pitchFamily="18" charset="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账、钱、人情等</a:t>
            </a:r>
            <a:r>
              <a:rPr lang="en-US" altLang="zh-CN" sz="2600" b="1" kern="100" dirty="0">
                <a:latin typeface="Symbol" panose="05050102010706020507" pitchFamily="18" charset="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；归因于</a:t>
            </a:r>
            <a:r>
              <a:rPr lang="en-US" altLang="zh-CN" sz="2600" b="1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；归功于</a:t>
            </a:r>
            <a:r>
              <a:rPr lang="en-US" altLang="zh-CN" sz="2600" b="1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……</a:t>
            </a:r>
            <a:endParaRPr lang="zh-CN" altLang="zh-CN" sz="2600" kern="100" dirty="0">
              <a:latin typeface="宋体" panose="02010600030101010101" pitchFamily="2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47113" y="684545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4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04720" y="2526042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47701" y="3813309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473121"/>
            <a:ext cx="11412000" cy="1949508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owe sb.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owe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to sb.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欠某人某物；把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归功于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owe it to sb. that.../to do...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把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归功于某人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owing to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由于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8412" y="2551391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完成句子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3252421"/>
            <a:ext cx="1141200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尽管大规模地建造了道路和高速公路，但是由于近些年来汽车数量不断增长，所以仍然有许多改进的空间。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spite of the large-scale construction of roads and highways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there is still much room for improvement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</a:t>
            </a:r>
            <a:endParaRPr lang="en-US" altLang="zh-CN" sz="2800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b="1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06243" y="5282158"/>
            <a:ext cx="57327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owing to the ever increasing number </a:t>
            </a:r>
            <a:endParaRPr lang="en-US" altLang="zh-CN" sz="2800" b="1" kern="100" dirty="0" smtClean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0040" y="5939755"/>
            <a:ext cx="2983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 cars these years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980431" y="2858269"/>
            <a:ext cx="1116000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21199" y="620760"/>
            <a:ext cx="11369213" cy="1260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642008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642008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89741" y="529557"/>
            <a:ext cx="1090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bother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v.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打扰；操心</a:t>
            </a:r>
            <a:endParaRPr lang="zh-CN" altLang="zh-CN" sz="2600" kern="100" dirty="0">
              <a:latin typeface="宋体" panose="02010600030101010101" pitchFamily="2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n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en-US" altLang="zh-CN" sz="26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[U]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烦扰；麻烦；困难；</a:t>
            </a:r>
            <a:r>
              <a:rPr lang="en-US" altLang="zh-CN" sz="26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[C]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麻烦的事；讨厌的人</a:t>
            </a:r>
            <a:endParaRPr lang="zh-CN" altLang="zh-CN" sz="2600" kern="100" dirty="0">
              <a:latin typeface="宋体" panose="02010600030101010101" pitchFamily="2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684545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5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1199" y="2650666"/>
            <a:ext cx="10980000" cy="324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(1)The carrier is always bothering me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lend) him money.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(2)Don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bother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look) for my cuttings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 they will turn up some day.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(3)Sometimes I act as a listening ear for fellow students to talk over what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bother) them.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1988840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单句语法填空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32959" y="2801792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lend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17565" y="3394051"/>
            <a:ext cx="2470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look/looking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92982" y="5310619"/>
            <a:ext cx="2010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is bothering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332656"/>
            <a:ext cx="11412000" cy="3242170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bother to do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操心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/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费心做某事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bother doing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费心做某事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bother sb. with/about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用某事打扰某人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bother sb. to do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麻烦某人做某事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bothers/bothered sb. that.../to do...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使某人烦恼的是</a:t>
            </a: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8412" y="3589684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一句多译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4237756"/>
            <a:ext cx="11412000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你找到这所房子费劲吗？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bother)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pc="-5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800" kern="100" spc="-5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</a:t>
            </a:r>
            <a:r>
              <a:rPr lang="en-US" altLang="zh-CN" sz="2800" b="1" kern="100" spc="-5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(trouble/difficulty</a:t>
            </a:r>
            <a:r>
              <a:rPr lang="en-US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spc="-5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7828" y="4997648"/>
            <a:ext cx="8086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Did you have much bother (in) finding the house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？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48593" y="5632559"/>
            <a:ext cx="8342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Did you have trouble/difficulty (in) finding the house</a:t>
            </a:r>
            <a:r>
              <a:rPr lang="zh-CN" altLang="zh-CN" sz="2800" b="1" kern="100" spc="-5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？</a:t>
            </a:r>
            <a:endParaRPr lang="zh-CN" altLang="en-US" sz="2800" spc="-5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135803"/>
            <a:ext cx="11412000" cy="6586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7.embryo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胚；胚胎；萌芽时期</a:t>
            </a:r>
            <a:endParaRPr lang="zh-CN" altLang="zh-CN" sz="2800" kern="100" dirty="0" smtClean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8.carrier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携带者；搬运工；运输工具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9.altogether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总共；完全地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10.arbitrary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任意的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11.fate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命运；天命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12.impact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撞击；冲击；巨大的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影响</a:t>
            </a:r>
            <a:endParaRPr lang="en-US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13.medium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媒介；手段；工具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14.the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media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大众传播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媒体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如电视、报纸等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15.side road		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旁路；支线；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岔道</a:t>
            </a:r>
            <a:endParaRPr lang="en-US" altLang="zh-CN" sz="2800" b="1" kern="100" dirty="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16.constitution 		</a:t>
            </a:r>
            <a:r>
              <a:rPr lang="en-US" altLang="zh-CN" sz="2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宪法；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章程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94359" y="1270808"/>
            <a:ext cx="10800107" cy="2662248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3765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82361" y="980728"/>
            <a:ext cx="2088021" cy="529543"/>
            <a:chOff x="1413892" y="1196752"/>
            <a:chExt cx="1778864" cy="529597"/>
          </a:xfrm>
        </p:grpSpPr>
        <p:sp>
          <p:nvSpPr>
            <p:cNvPr id="11" name="直角三角形 10"/>
            <p:cNvSpPr/>
            <p:nvPr/>
          </p:nvSpPr>
          <p:spPr>
            <a:xfrm rot="18873927">
              <a:off x="2113762" y="1466287"/>
              <a:ext cx="190945" cy="329179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413892" y="1196752"/>
              <a:ext cx="1778864" cy="5186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r>
                <a:rPr lang="zh-CN" altLang="en-US" sz="2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佳句背诵</a:t>
              </a:r>
              <a:endParaRPr lang="zh-CN" altLang="en-US" sz="2800" b="1" kern="100" dirty="0">
                <a:solidFill>
                  <a:prstClr val="white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961688" y="1731255"/>
            <a:ext cx="10265449" cy="194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You should keep your mind on the task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and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not bother about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 personal gains or losses.(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写作之结尾句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你应该把心思放在工作上，不要患得患失。</a:t>
            </a:r>
            <a:endParaRPr lang="zh-CN" altLang="zh-CN" sz="1050" kern="100" dirty="0">
              <a:latin typeface="宋体" panose="02010600030101010101" pitchFamily="2" charset="-122"/>
              <a:ea typeface="楷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821199" y="620760"/>
            <a:ext cx="11369213" cy="1800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1" y="642008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8360" y="642008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89741" y="529557"/>
            <a:ext cx="10908000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strike 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vt.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&amp; vi.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打；罢工；</a:t>
            </a:r>
            <a:r>
              <a:rPr lang="en-US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时钟等</a:t>
            </a:r>
            <a:r>
              <a:rPr lang="en-US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敲响，报</a:t>
            </a:r>
            <a:r>
              <a:rPr lang="en-US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</a:t>
            </a:r>
            <a:r>
              <a:rPr lang="en-US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；擦</a:t>
            </a:r>
            <a:r>
              <a:rPr lang="en-US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火柴</a:t>
            </a:r>
            <a:r>
              <a:rPr lang="en-US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；撞击；侵袭</a:t>
            </a:r>
            <a:r>
              <a:rPr lang="zh-CN" altLang="zh-CN" sz="2600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2600" b="1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600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给</a:t>
            </a:r>
            <a:r>
              <a:rPr lang="en-US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某人以</a:t>
            </a:r>
            <a:r>
              <a:rPr lang="en-US" altLang="zh-CN" sz="2600" b="1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……</a:t>
            </a:r>
            <a:r>
              <a:rPr lang="en-US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印象；突然想起；猛然发现</a:t>
            </a:r>
            <a:endParaRPr lang="zh-CN" altLang="zh-CN" sz="2600" kern="100" dirty="0">
              <a:latin typeface="宋体" panose="02010600030101010101" pitchFamily="2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n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罢工；打击</a:t>
            </a:r>
            <a:r>
              <a:rPr lang="en-US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endParaRPr lang="zh-CN" altLang="zh-CN" sz="2600" kern="100" dirty="0">
              <a:latin typeface="宋体" panose="02010600030101010101" pitchFamily="2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47113" y="684545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6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764407" y="5457752"/>
            <a:ext cx="1080120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993829" y="4202038"/>
            <a:ext cx="1584176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81260" y="1643658"/>
            <a:ext cx="1161653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88412" y="783003"/>
            <a:ext cx="1141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写出下列句子中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strike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的词性和汉语意思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(1)Shortly a big earthquake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struck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 city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killing dozens of people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endParaRPr lang="zh-CN" altLang="zh-CN" sz="105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(2)It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struck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me that playing against the other team was a great learning moment for all the girls on the team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</a:t>
            </a:r>
            <a:endParaRPr lang="zh-CN" altLang="zh-CN" sz="105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(3)It is by no means clear how the regulation should be changed to end the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strike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endParaRPr lang="zh-CN" altLang="zh-CN" sz="105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(4)I was unable to wake him up when the clock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struck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five this morning. 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</a:t>
            </a: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8412" y="116632"/>
            <a:ext cx="1141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一词多义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28221" y="2176175"/>
            <a:ext cx="1292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zh-CN" sz="2800" b="1" i="1" kern="100" dirty="0" err="1">
                <a:solidFill>
                  <a:srgbClr val="C00000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袭击</a:t>
            </a:r>
            <a:endParaRPr lang="zh-CN" altLang="zh-CN" sz="1050" kern="10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00549" y="3445519"/>
            <a:ext cx="2010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kern="100" dirty="0" err="1">
                <a:solidFill>
                  <a:srgbClr val="C00000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突然想起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487438" y="4758938"/>
            <a:ext cx="1192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罢工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88529" y="5856250"/>
            <a:ext cx="1891864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altLang="zh-CN" sz="2800" b="1" i="1" kern="100" dirty="0" err="1">
                <a:solidFill>
                  <a:srgbClr val="C00000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t</a:t>
            </a:r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钟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)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报时</a:t>
            </a:r>
            <a:endParaRPr lang="zh-CN" altLang="zh-CN" sz="2800" kern="10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188640"/>
            <a:ext cx="11412000" cy="3888500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 struck with/by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被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所袭击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感动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strikes sb. that...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某人觉得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；某人突然想起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strike...into one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heart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刻骨铭心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 on strike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在罢工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go on strike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举行罢工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striking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显著的；突出的；惹人注目的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8412" y="4130894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一句多译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8412" y="4725144"/>
            <a:ext cx="11412000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(5)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我突然想到的是我们老师说的话让他感到沮丧了。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occur)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strike)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7828" y="5514380"/>
            <a:ext cx="9217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occurred to me that our teacher</a:t>
            </a:r>
            <a:r>
              <a:rPr lang="en-US" altLang="zh-CN" sz="2800" b="1" kern="100" dirty="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words cast him down.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37828" y="6146730"/>
            <a:ext cx="8519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struck me that our teacher</a:t>
            </a:r>
            <a:r>
              <a:rPr lang="en-US" altLang="zh-CN" sz="2800" b="1" kern="100" dirty="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words cast him down.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94359" y="1270808"/>
            <a:ext cx="10800107" cy="2662248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3765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82361" y="980728"/>
            <a:ext cx="2088021" cy="529543"/>
            <a:chOff x="1413892" y="1196752"/>
            <a:chExt cx="1778864" cy="529597"/>
          </a:xfrm>
        </p:grpSpPr>
        <p:sp>
          <p:nvSpPr>
            <p:cNvPr id="11" name="直角三角形 10"/>
            <p:cNvSpPr/>
            <p:nvPr/>
          </p:nvSpPr>
          <p:spPr>
            <a:xfrm rot="18873927">
              <a:off x="2113762" y="1466287"/>
              <a:ext cx="190945" cy="329179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413892" y="1196752"/>
              <a:ext cx="1778864" cy="5186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r>
                <a:rPr lang="zh-CN" altLang="en-US" sz="2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佳句背诵</a:t>
              </a:r>
              <a:endParaRPr lang="zh-CN" altLang="en-US" sz="2800" b="1" kern="100" dirty="0">
                <a:solidFill>
                  <a:prstClr val="white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961688" y="1731255"/>
            <a:ext cx="10265449" cy="194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Mountain Tai has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struck its beauty into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 my heart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as a result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it strikes me that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 I will visit it again.</a:t>
            </a:r>
            <a:endParaRPr lang="zh-CN" altLang="zh-CN" sz="1050" kern="100" dirty="0">
              <a:latin typeface="宋体" panose="02010600030101010101" pitchFamily="2" charset="-122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泰山的美让我刻骨铭心，因此我觉得我会再次游览泰山。</a:t>
            </a:r>
            <a:endParaRPr lang="zh-CN" altLang="zh-CN" sz="1050" kern="100" dirty="0">
              <a:latin typeface="宋体" panose="02010600030101010101" pitchFamily="2" charset="-122"/>
              <a:ea typeface="楷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821199" y="620760"/>
            <a:ext cx="11369213" cy="64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642008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642008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89741" y="529557"/>
            <a:ext cx="10908000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pay off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得到好结果；取得成功；偿清；</a:t>
            </a:r>
            <a:r>
              <a:rPr lang="en-US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付清工资后</a:t>
            </a:r>
            <a:r>
              <a:rPr lang="en-US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解雇</a:t>
            </a:r>
            <a:endParaRPr lang="zh-CN" altLang="zh-CN" sz="2600" kern="100" dirty="0">
              <a:latin typeface="宋体" panose="02010600030101010101" pitchFamily="2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684545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7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1199" y="2065828"/>
            <a:ext cx="1098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(1)Will you please pay a visit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Tianjin again so that we may meet again?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(2)I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 also like to know how much I have to pay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course and whether accommodation is included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1404002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填空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19509" y="2214275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77175" y="3508717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1409225"/>
            <a:ext cx="11412000" cy="2595839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pay back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偿还；报复；回报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pay for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花钱买；付出代价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pay a visit to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参观；拜访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pay attention to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注意；留心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116632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完成句子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/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句式升级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821213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正如谚语所说，有志者事竟成。我们的努力早晚会得到回报。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As a proverb goes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where there is a will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there is a way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</a:t>
            </a:r>
            <a:endParaRPr lang="en-US" altLang="zh-CN" sz="2800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b="1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普通表达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)If you learn to read better and write better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there will be big benefits that pay off in all your studies.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高级表达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)If you learn to read better and write better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there will be big benefits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用现在分词短语作定语改写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8412" y="5344641"/>
            <a:ext cx="11412000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用法点拨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pay off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得到好结果；取得成功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时是不及物动词短语，不用于被动语态。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61598" y="1619205"/>
            <a:ext cx="2550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Our efforts </a:t>
            </a:r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will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9796" y="2191714"/>
            <a:ext cx="3581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pay off sooner or later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23016" y="4776921"/>
            <a:ext cx="4539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paying off in all your studies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774979" y="4816440"/>
            <a:ext cx="1099170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036168" y="3535727"/>
            <a:ext cx="2069182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21199" y="620760"/>
            <a:ext cx="11369213" cy="64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642008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642008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89741" y="529557"/>
            <a:ext cx="10908000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in good/poor condition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状况很好</a:t>
            </a:r>
            <a:r>
              <a:rPr lang="en-US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/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坏；情况很好</a:t>
            </a:r>
            <a:r>
              <a:rPr lang="en-US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/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坏</a:t>
            </a:r>
            <a:endParaRPr lang="zh-CN" altLang="zh-CN" sz="2600" kern="100" dirty="0">
              <a:latin typeface="宋体" panose="02010600030101010101" pitchFamily="2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684545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8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1199" y="2065828"/>
            <a:ext cx="1098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(1)What I want you to realize is that everybody is likely to be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poor condition.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(2)They were in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favour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of lending us the car on condition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returned it before the weekend.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(3)He said he was out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condition and was unable to take part in the sports meeting.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1404002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单句语法填空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14892" y="2222710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310208" y="3497589"/>
            <a:ext cx="805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that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28120" y="4777443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1551500"/>
            <a:ext cx="11412000" cy="2031325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out of condition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健康状况欠佳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on condition that...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条件下；倘若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on no condition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一点也不；决不</a:t>
            </a:r>
            <a:r>
              <a:rPr lang="en-US" altLang="zh-CN" sz="28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放在句首时，句子用部分倒装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语序</a:t>
            </a:r>
            <a:r>
              <a:rPr lang="en-US" altLang="zh-CN" sz="28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800" b="1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458969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17.compulsory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必须做的；义务的；强迫的；强制的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18.opera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歌剧；歌剧团；歌剧院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19.chorus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合唱；合唱队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20.loaf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一条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面包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21.flour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面粉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22.nonsense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胡说；无稽之谈；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废话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23.popularity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受人喜爱；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流行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24.calf 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小牛；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牛犊</a:t>
            </a:r>
            <a:endParaRPr lang="en-US" altLang="zh-CN" sz="2800" b="1" kern="100" dirty="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25.DNA			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脱氧核糖核酸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692696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句式升级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/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1387752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普通表达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)You should tell him what has happened on no condition.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高级表达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用倒装句改写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(5)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只要我们恰当使用这些排名，它们在很多方面对我们是有利的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2018·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江苏，书面表达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77405" y="2157169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On no condition should you tell him what has happened.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9213" y="4559237"/>
            <a:ext cx="11160000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On condition that we use these ratings properly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they will benefit us in many ways.</a:t>
            </a:r>
            <a:endParaRPr lang="zh-CN" altLang="zh-CN" sz="2800" kern="10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21199" y="620760"/>
            <a:ext cx="11369213" cy="370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1" y="642008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8360" y="642008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89741" y="529557"/>
            <a:ext cx="10908000" cy="3887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that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引导的表语从句</a:t>
            </a:r>
            <a:endParaRPr lang="zh-CN" altLang="zh-CN" sz="2600" kern="100" dirty="0">
              <a:latin typeface="宋体" panose="02010600030101010101" pitchFamily="2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The advantage is </a:t>
            </a:r>
            <a:r>
              <a:rPr lang="en-US" altLang="zh-CN" sz="2800" b="1" u="wavy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that if there is a new illness some of these animals may die</a:t>
            </a:r>
            <a:r>
              <a:rPr lang="zh-CN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but others will survive and pass on the ability to resist that disease to the next generation.</a:t>
            </a: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其优点是如果发生某种新的疾病，这类动物中的一些可能会死掉，但是另外一些却能存活下来，并且把这种免疫力传给下一代。</a:t>
            </a:r>
            <a:endParaRPr lang="zh-CN" altLang="zh-CN" sz="2600" kern="100" dirty="0">
              <a:latin typeface="宋体" panose="02010600030101010101" pitchFamily="2" charset="-122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47113" y="684545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9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8412" y="1268760"/>
            <a:ext cx="11412000" cy="39192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(1)Apparently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problem is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girl lacks confidence while expressing herself.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(2)By boat is the only way to get here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 is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arrived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2018·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江苏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(3)But good news is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there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 really only three kinds of decisions you need to make about color in your home.(2018·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全国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8412" y="672218"/>
            <a:ext cx="1141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单句语法填空</a:t>
            </a:r>
            <a:endParaRPr lang="zh-CN" altLang="zh-CN" sz="2800" b="1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82372" y="1436406"/>
            <a:ext cx="805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that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13079" y="2714692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how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46723" y="4005064"/>
            <a:ext cx="805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that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710006"/>
            <a:ext cx="11412000" cy="1949508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pc="-7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spc="-7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that</a:t>
            </a:r>
            <a:r>
              <a:rPr lang="zh-CN" altLang="zh-CN" sz="2800" b="1" kern="100" spc="-7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引导表语从句时，在句中无词义，只起连接作用，但通常不能省略。</a:t>
            </a:r>
            <a:endParaRPr lang="zh-CN" altLang="zh-CN" sz="1050" kern="100" spc="-7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what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where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how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because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等也可引导表语从句。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另外，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that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还可以引导主语从句、宾语从句、同位语从句等。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8412" y="2966596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3671177"/>
            <a:ext cx="11412000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汽车普及的缺点是它会造成严重的空气污染。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97132" y="4459644"/>
            <a:ext cx="1609296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49213" y="4280090"/>
            <a:ext cx="11160000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drawback of the popularity of cars is that it brings about severe air pollution.</a:t>
            </a:r>
            <a:endParaRPr lang="zh-CN" altLang="zh-CN" sz="2800" kern="10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599521"/>
            <a:ext cx="2350384" cy="184347"/>
          </a:xfrm>
          <a:prstGeom prst="rect">
            <a:avLst/>
          </a:prstGeom>
          <a:solidFill>
            <a:srgbClr val="00B05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5"/>
          <p:cNvSpPr/>
          <p:nvPr/>
        </p:nvSpPr>
        <p:spPr>
          <a:xfrm>
            <a:off x="297335" y="260648"/>
            <a:ext cx="175571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914400">
              <a:lnSpc>
                <a:spcPct val="100000"/>
              </a:lnSpc>
              <a:buNone/>
            </a:pP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达标</a:t>
            </a:r>
            <a:r>
              <a:rPr lang="zh-CN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检测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8412" y="1196752"/>
            <a:ext cx="11412000" cy="695615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Ⅰ.</a:t>
            </a:r>
            <a:r>
              <a:rPr lang="zh-CN" altLang="zh-CN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熟词生义练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zh-CN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清除阅读障碍</a:t>
            </a:r>
            <a:endParaRPr lang="zh-CN" altLang="zh-CN" sz="2800" b="1" kern="100" dirty="0">
              <a:solidFill>
                <a:srgbClr val="0070C0"/>
              </a:solidFill>
              <a:latin typeface="宋体" panose="0201060003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8412" y="1945407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1.The majority of his friends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backed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his reform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 made him very thankful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endParaRPr lang="zh-CN" altLang="zh-CN" sz="105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2.I was required to read one of Bernie Siegel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books in college and was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hooked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on his positivity from that moment on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endParaRPr lang="zh-CN" altLang="zh-CN" sz="105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69787" y="371165"/>
            <a:ext cx="4572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zh-CN" sz="20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提示：题干中加底纹词汇为上单元词汇</a:t>
            </a:r>
            <a:endParaRPr lang="zh-CN" altLang="en-US" sz="2000" b="1" kern="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356212" y="2718445"/>
            <a:ext cx="1292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kern="100" dirty="0" err="1">
                <a:solidFill>
                  <a:srgbClr val="C00000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支持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356212" y="3861048"/>
            <a:ext cx="1292341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b="1" i="1" kern="100" dirty="0" err="1">
                <a:solidFill>
                  <a:srgbClr val="C00000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吸引</a:t>
            </a:r>
            <a:endParaRPr lang="zh-CN" altLang="zh-CN" sz="1050" kern="10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71957" y="4441533"/>
            <a:ext cx="1784537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517158" y="2016964"/>
            <a:ext cx="892662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931052" y="857231"/>
            <a:ext cx="1243775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88412" y="656906"/>
            <a:ext cx="11412000" cy="61555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1.Does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bother you that your nephew is always asking to borrow money from you?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2.In view of our long business boom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do not object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another negotiation.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3.His friends teased him about babysitting his sister and his interests were far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difference) from mine.(2020·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浙江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4.Apparently the organization could undertake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(direct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the distribution of aid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lvl="0" algn="just" defTabSz="914400">
              <a:lnSpc>
                <a:spcPct val="14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5.Our strength is from many sources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 most of all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owe our success 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creativity of our people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8412" y="0"/>
            <a:ext cx="11412000" cy="68683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Ⅱ.</a:t>
            </a:r>
            <a:r>
              <a:rPr lang="zh-CN" altLang="zh-CN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核心知识强化练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zh-CN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巩固语言</a:t>
            </a:r>
            <a:r>
              <a:rPr lang="zh-CN" altLang="zh-CN" sz="2800" b="1" kern="100" dirty="0" smtClean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知识</a:t>
            </a:r>
            <a:endParaRPr lang="zh-CN" altLang="zh-CN" sz="2800" b="1" kern="100" dirty="0">
              <a:solidFill>
                <a:srgbClr val="0070C0"/>
              </a:solidFill>
              <a:latin typeface="宋体" panose="0201060003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45357" y="793082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38245" y="1988840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17365" y="3783697"/>
            <a:ext cx="1515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different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83971" y="4362526"/>
            <a:ext cx="1463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direct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18059" y="6165304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8412" y="135803"/>
            <a:ext cx="11412000" cy="6586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6.But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hardest part lay in my oral presentation from my memory—for to read from the paper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forbid).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7.The advantage of smiling is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can not only make us happy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 also please others.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8.When climbing Mount Huang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all the tourists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strike) by its fascinating beauty despite the fog.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9.To avoid accidents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important to check that all your tools are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good condition before starting.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10.The athlete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years of hard training paid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when she finally won the Olympic gold medal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17198" y="946820"/>
            <a:ext cx="2371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was forbidden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77358" y="1581061"/>
            <a:ext cx="805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that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53486" y="2867680"/>
            <a:ext cx="1981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were struck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68880" y="4158605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35155" y="5426174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off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8412" y="796851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800" b="1" kern="10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Ⅲ.</a:t>
            </a:r>
            <a:r>
              <a:rPr lang="zh-CN" altLang="zh-CN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写作增分练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zh-CN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提升语用</a:t>
            </a:r>
            <a:r>
              <a:rPr lang="zh-CN" altLang="zh-CN" sz="2800" b="1" kern="100" dirty="0" smtClean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能力</a:t>
            </a:r>
            <a:endParaRPr lang="zh-CN" altLang="zh-CN" sz="2800" b="1" kern="100" dirty="0">
              <a:solidFill>
                <a:srgbClr val="0070C0"/>
              </a:solidFill>
              <a:latin typeface="宋体" panose="0201060003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8412" y="1516161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我突然想起家中没有人。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(strike)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他把他的成功归功于他的努力和耐心。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(owe)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困扰我的是我跟不上别人。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(it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作形式主语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1221" y="2309563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struck me that there was no one at home.</a:t>
            </a:r>
            <a:endParaRPr lang="zh-CN" altLang="zh-CN" sz="1050" kern="10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1221" y="3544385"/>
            <a:ext cx="8021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 owes his success to his hard work and patience.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1221" y="4805460"/>
            <a:ext cx="7877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bothers me that I can</a:t>
            </a:r>
            <a:r>
              <a:rPr lang="en-US" altLang="zh-CN" sz="2800" b="1" kern="100" dirty="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keep up with others.</a:t>
            </a:r>
            <a:endParaRPr lang="zh-CN" altLang="zh-CN" sz="1050" kern="10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返回">
            <a:hlinkClick r:id="rId1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>
              <a:spcBef>
                <a:spcPct val="50000"/>
              </a:spcBef>
            </a:pPr>
            <a:r>
              <a:rPr lang="zh-CN" altLang="en-US" sz="2000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返 回</a:t>
            </a:r>
            <a:endParaRPr lang="zh-CN" altLang="en-US" sz="2000" kern="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8412" y="1229232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他们反对坐公共汽车去那儿，因为会花费很长时间。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(object)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______________________________________________________________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在过去的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年中，他积累了大量的教学经验。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(accumulate)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4412" y="1988840"/>
            <a:ext cx="11160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They objected to going there by bus because it would take a long time.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4412" y="3124410"/>
            <a:ext cx="1124572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b="1" kern="100" spc="-2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 has accumulated a lot of teaching experience during the past 10 years.</a:t>
            </a:r>
            <a:endParaRPr lang="zh-CN" altLang="zh-CN" sz="2800" kern="100" spc="-2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-388" y="3356992"/>
            <a:ext cx="1218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2863792" y="2609107"/>
            <a:ext cx="6461240" cy="603869"/>
          </a:xfrm>
          <a:prstGeom prst="roundRect">
            <a:avLst>
              <a:gd name="adj" fmla="val 5250"/>
            </a:avLst>
          </a:prstGeom>
          <a:gradFill flip="none" rotWithShape="1">
            <a:gsLst>
              <a:gs pos="0">
                <a:srgbClr val="00B050">
                  <a:alpha val="20000"/>
                </a:srgbClr>
              </a:gs>
              <a:gs pos="100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886565" y="2654594"/>
            <a:ext cx="2430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altLang="zh-CN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STEP </a:t>
            </a:r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THREE</a:t>
            </a:r>
            <a:endParaRPr lang="en-US" altLang="zh-CN" sz="28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4" name="副标题 3"/>
          <p:cNvSpPr txBox="1"/>
          <p:nvPr/>
        </p:nvSpPr>
        <p:spPr>
          <a:xfrm>
            <a:off x="4942284" y="2348880"/>
            <a:ext cx="4633716" cy="7639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50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课后综合运用</a:t>
            </a:r>
            <a:endParaRPr lang="en-US" altLang="zh-CN" sz="5000" b="1" dirty="0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458969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26.restore 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恢复；使恢复原状；重建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27.aurochs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原牛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古代欧洲野牛，已灭绝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28.feather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羽毛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29.fairly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公平地；相当地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30.turkey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火鸡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31.dye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给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染色；染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n</a:t>
            </a:r>
            <a:r>
              <a:rPr lang="en-US" altLang="zh-CN" sz="28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染色剂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32.claw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爪；脚爪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33.hatch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&amp;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孵出；孵卵；孵化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528828" y="0"/>
            <a:ext cx="1539156" cy="7523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64946" y="0"/>
            <a:ext cx="9812468" cy="752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" name="TextBox 51"/>
          <p:cNvSpPr txBox="1"/>
          <p:nvPr/>
        </p:nvSpPr>
        <p:spPr>
          <a:xfrm>
            <a:off x="2086447" y="210502"/>
            <a:ext cx="33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单元词汇</a:t>
            </a:r>
            <a:r>
              <a:rPr lang="en-US" altLang="zh-CN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串记</a:t>
            </a:r>
            <a:endParaRPr lang="en-US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32"/>
          <p:cNvSpPr txBox="1"/>
          <p:nvPr/>
        </p:nvSpPr>
        <p:spPr>
          <a:xfrm>
            <a:off x="319508" y="241280"/>
            <a:ext cx="158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语境填词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31274" y="792334"/>
            <a:ext cx="1116282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22034" y="0"/>
            <a:ext cx="0" cy="8153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388412" y="827187"/>
            <a:ext cx="11412000" cy="13339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183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请先从表格中选用本单元所学词汇完成下列短文，然后核对答案并背诵该短文。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文中加波浪线的句子为本单元的语法项目：同位语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5411" y="2312803"/>
            <a:ext cx="9961489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object to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breakthrough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drawback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in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</a:rPr>
              <a:t>favour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of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reasonable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8412" y="2860406"/>
            <a:ext cx="1141200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183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Today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s technology develops so quickly that many scientific 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are made every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</a:rPr>
              <a:t>day.The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cloning technology is one </a:t>
            </a:r>
            <a:r>
              <a:rPr lang="en-US" altLang="zh-CN" sz="2800" b="1" kern="100" spc="-70" dirty="0">
                <a:latin typeface="Times New Roman" panose="02020603050405020304" pitchFamily="18" charset="0"/>
                <a:ea typeface="华文细黑" panose="02010600040101010101" pitchFamily="2" charset="-122"/>
              </a:rPr>
              <a:t>typical </a:t>
            </a:r>
            <a:r>
              <a:rPr lang="en-US" altLang="zh-CN" sz="2800" b="1" kern="100" spc="-70" dirty="0" err="1">
                <a:latin typeface="Times New Roman" panose="02020603050405020304" pitchFamily="18" charset="0"/>
                <a:ea typeface="华文细黑" panose="02010600040101010101" pitchFamily="2" charset="-122"/>
              </a:rPr>
              <a:t>example.Literally</a:t>
            </a:r>
            <a:r>
              <a:rPr lang="zh-CN" altLang="zh-CN" sz="2800" b="1" kern="100" spc="-7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spc="-70" dirty="0">
                <a:latin typeface="Times New Roman" panose="02020603050405020304" pitchFamily="18" charset="0"/>
                <a:ea typeface="华文细黑" panose="02010600040101010101" pitchFamily="2" charset="-122"/>
              </a:rPr>
              <a:t>cloning is a process used to create an exact copy of mammals through a </a:t>
            </a:r>
            <a:r>
              <a:rPr lang="en-US" altLang="zh-CN" sz="2800" b="1" kern="100" spc="-7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complicated procedure</a:t>
            </a:r>
            <a:r>
              <a:rPr lang="en-US" altLang="zh-CN" sz="2800" b="1" kern="100" spc="-7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en-US" altLang="zh-CN" sz="2800" b="1" kern="100" spc="-70" dirty="0">
                <a:latin typeface="Times New Roman" panose="02020603050405020304" pitchFamily="18" charset="0"/>
                <a:ea typeface="华文细黑" panose="02010600040101010101" pitchFamily="2" charset="-122"/>
              </a:rPr>
              <a:t> As to cloning</a:t>
            </a:r>
            <a:r>
              <a:rPr lang="zh-CN" altLang="zh-CN" sz="2800" b="1" kern="100" spc="-7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spc="-7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different people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have different </a:t>
            </a:r>
            <a:r>
              <a:rPr lang="en-US" altLang="zh-CN" sz="28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opinions.The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ones who are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conservative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2800" kern="100" spc="-5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2096" y="3601591"/>
            <a:ext cx="2447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breakthroughs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31746" y="5526757"/>
            <a:ext cx="1511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object to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88412" y="654596"/>
            <a:ext cx="11412000" cy="615550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saying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cloning will have a huge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impact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in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moral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aspect.They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are also worried that the technology will be misused by the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evil.So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they firmly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resist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it and hope the government must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forbid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it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totally.Meanwhile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there are also many people 3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technology.They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hold the view that cloning can bring more benefits than its 4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can help human defeat many deadly diseases and someone even has the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assumption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that cloning can one day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bring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their loved ones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back to life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As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far as I am concerned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any technology is a double-edged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sword.With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 government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regulation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cloning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is bound to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develop in a 5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way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 the scientists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efforts will really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pay off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5411" y="160065"/>
            <a:ext cx="9961489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object to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breakthrough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drawback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in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</a:rPr>
              <a:t>favour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of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reasonable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2" t="-17341" r="60744" b="8058"/>
          <a:stretch>
            <a:fillRect/>
          </a:stretch>
        </p:blipFill>
        <p:spPr>
          <a:xfrm>
            <a:off x="9478788" y="2953519"/>
            <a:ext cx="2304256" cy="1874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0" t="-17342" r="26249" b="-46867"/>
          <a:stretch>
            <a:fillRect/>
          </a:stretch>
        </p:blipFill>
        <p:spPr>
          <a:xfrm>
            <a:off x="517374" y="3569863"/>
            <a:ext cx="10257558" cy="2816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42867" y="2564790"/>
            <a:ext cx="1975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</a:t>
            </a:r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favour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of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2" t="-17341" r="55122" b="-10440"/>
          <a:stretch>
            <a:fillRect/>
          </a:stretch>
        </p:blipFill>
        <p:spPr>
          <a:xfrm>
            <a:off x="8110636" y="4145927"/>
            <a:ext cx="3600400" cy="21917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" r="51382" b="-29836"/>
          <a:stretch>
            <a:fillRect/>
          </a:stretch>
        </p:blipFill>
        <p:spPr>
          <a:xfrm>
            <a:off x="431015" y="4790471"/>
            <a:ext cx="11208013" cy="2227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822467" y="3186332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drawbacks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967923" y="5563272"/>
            <a:ext cx="1832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reasonable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528828" y="0"/>
            <a:ext cx="1539156" cy="7523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64946" y="0"/>
            <a:ext cx="9812468" cy="752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" name="TextBox 51"/>
          <p:cNvSpPr txBox="1"/>
          <p:nvPr/>
        </p:nvSpPr>
        <p:spPr>
          <a:xfrm>
            <a:off x="2086447" y="210502"/>
            <a:ext cx="33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微型写作</a:t>
            </a:r>
            <a:r>
              <a:rPr lang="en-US" altLang="zh-CN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链接</a:t>
            </a:r>
            <a:endParaRPr lang="en-US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32"/>
          <p:cNvSpPr txBox="1"/>
          <p:nvPr/>
        </p:nvSpPr>
        <p:spPr>
          <a:xfrm>
            <a:off x="319508" y="241280"/>
            <a:ext cx="158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单元语法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31274" y="792334"/>
            <a:ext cx="1116282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22034" y="0"/>
            <a:ext cx="0" cy="8153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88412" y="1115269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根据句意用同位语从句改写句子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412" y="1807037"/>
            <a:ext cx="11412000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She seemed to develop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normally.The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fact was very encouraging.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_______________________________________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was very encouraging.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5345" y="2567869"/>
            <a:ext cx="7150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The fact that she seemed to develop normally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93812" y="1603718"/>
            <a:ext cx="10801200" cy="2662219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63738" y="1340768"/>
            <a:ext cx="2088232" cy="529597"/>
            <a:chOff x="1413892" y="1196752"/>
            <a:chExt cx="1778864" cy="529597"/>
          </a:xfrm>
        </p:grpSpPr>
        <p:sp>
          <p:nvSpPr>
            <p:cNvPr id="11" name="直角三角形 10"/>
            <p:cNvSpPr/>
            <p:nvPr/>
          </p:nvSpPr>
          <p:spPr>
            <a:xfrm rot="18873927">
              <a:off x="2113762" y="1466287"/>
              <a:ext cx="190945" cy="329179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13892" y="1196752"/>
              <a:ext cx="1778864" cy="5186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技巧一点通</a:t>
              </a:r>
              <a:endParaRPr lang="zh-CN" altLang="en-US" sz="28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964412" y="2289010"/>
            <a:ext cx="10260000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个句子合并为一个同位语从句时，只需把表示解释关系的单词、短语或从句放于某些名词之后即可。</a:t>
            </a:r>
            <a:endParaRPr lang="zh-CN" altLang="zh-CN" sz="2800" kern="100" spc="-100" dirty="0">
              <a:latin typeface="宋体" panose="02010600030101010101" pitchFamily="2" charset="-122"/>
              <a:ea typeface="楷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8412" y="360968"/>
            <a:ext cx="11412000" cy="69176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</a:t>
            </a:r>
            <a:r>
              <a:rPr lang="zh-CN" alt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微写作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412" y="1067088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根据汉语提示并运用以上语法用英语写一段话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整个科学界都在追踪着第一个成功克隆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多利羊的进展。但是，多利羊总共活了六年，是正常羊的寿命的一半。我不知道人类为什么要克隆动物。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返回">
            <a:hlinkClick r:id="rId1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>
              <a:spcBef>
                <a:spcPct val="50000"/>
              </a:spcBef>
            </a:pPr>
            <a:r>
              <a:rPr lang="zh-CN" altLang="en-US" sz="2000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返 回</a:t>
            </a:r>
            <a:endParaRPr lang="zh-CN" altLang="en-US" sz="2000" kern="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7262" y="3603373"/>
            <a:ext cx="11160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whole scientific community followed the progress of the first successful clone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Dolly the </a:t>
            </a:r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sheep.However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altogether Dolly lived for six years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half the length of the original </a:t>
            </a:r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sheep.I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have no idea why man clones the animals.</a:t>
            </a:r>
            <a:endParaRPr lang="zh-CN" altLang="zh-CN" sz="2800" kern="10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88412" y="1087595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1.exact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精确的；准确的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2.undertake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(undertook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undertaken)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着手；从事；承担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3.breakthrough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突破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4.procedure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程序；步骤；手续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5.cast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(cast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cast)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扔；投；掷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6.obtain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获得；赢得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7.attain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获得；到达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水平、年龄、状况等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8.moral 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道德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上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的；伦理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8412" y="415405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重点单词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我会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写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458969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9.forbid 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       </a:t>
            </a:r>
            <a:r>
              <a:rPr lang="en-US" altLang="zh-CN" sz="2800" b="1" i="1" kern="100" dirty="0" err="1" smtClean="0">
                <a:solidFill>
                  <a:prstClr val="black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(forbade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forbad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forbidden)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禁止；不准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10.owe 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欠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账、钱、人情等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；归功于</a:t>
            </a: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2800" kern="100" dirty="0" smtClean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11.shortly 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立刻；不久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12.bother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打扰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		v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操心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n</a:t>
            </a:r>
            <a:r>
              <a:rPr lang="en-US" altLang="zh-CN" sz="28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烦扰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13.strike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.&amp;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(struck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struck) 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打；撞击；罢工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n</a:t>
            </a:r>
            <a:r>
              <a:rPr lang="en-US" altLang="zh-CN" sz="28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罢工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14.initial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最初的；开始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21523</Words>
  <Application>WPS 演示</Application>
  <PresentationFormat>自定义</PresentationFormat>
  <Paragraphs>934</Paragraphs>
  <Slides>74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74</vt:i4>
      </vt:variant>
    </vt:vector>
  </HeadingPairs>
  <TitlesOfParts>
    <vt:vector size="95" baseType="lpstr">
      <vt:lpstr>Arial</vt:lpstr>
      <vt:lpstr>宋体</vt:lpstr>
      <vt:lpstr>Wingdings</vt:lpstr>
      <vt:lpstr>微软雅黑</vt:lpstr>
      <vt:lpstr>Times New Roman</vt:lpstr>
      <vt:lpstr>Calibri</vt:lpstr>
      <vt:lpstr>Arial</vt:lpstr>
      <vt:lpstr>明兰_UI_TC</vt:lpstr>
      <vt:lpstr>黑体</vt:lpstr>
      <vt:lpstr>Courier New</vt:lpstr>
      <vt:lpstr>Calibri</vt:lpstr>
      <vt:lpstr>时尚中黑简体</vt:lpstr>
      <vt:lpstr>华文细黑</vt:lpstr>
      <vt:lpstr>Book Antiqua</vt:lpstr>
      <vt:lpstr>Arial Unicode MS</vt:lpstr>
      <vt:lpstr>IPAPANNEW</vt:lpstr>
      <vt:lpstr>Times New Roman</vt:lpstr>
      <vt:lpstr>楷体</vt:lpstr>
      <vt:lpstr>Symbol</vt:lpstr>
      <vt:lpstr>NumberOnly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第一PPT</dc:creator>
  <cp:keywords>www.1ppt.com</cp:keywords>
  <cp:lastModifiedBy>Hannah</cp:lastModifiedBy>
  <cp:revision>1405</cp:revision>
  <dcterms:created xsi:type="dcterms:W3CDTF">2016-12-28T11:43:00Z</dcterms:created>
  <dcterms:modified xsi:type="dcterms:W3CDTF">2021-08-15T10:31:02Z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A23E544E59E6418D922482E7D6F6AE69</vt:lpwstr>
  </property>
  <property fmtid="{D5CDD505-2E9C-101B-9397-08002B2CF9AE}" pid="3" name="KSOProductBuildVer">
    <vt:lpwstr>2052-11.1.0.10700</vt:lpwstr>
  </property>
</Properties>
</file>