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notesMasterIdLst>
    <p:notesMasterId r:id="rId26"/>
  </p:notesMasterIdLst>
  <p:sldIdLst>
    <p:sldId id="257" r:id="rId4"/>
    <p:sldId id="279" r:id="rId5"/>
    <p:sldId id="262" r:id="rId6"/>
    <p:sldId id="403" r:id="rId7"/>
    <p:sldId id="380" r:id="rId8"/>
    <p:sldId id="404" r:id="rId9"/>
    <p:sldId id="430" r:id="rId10"/>
    <p:sldId id="431" r:id="rId11"/>
    <p:sldId id="432" r:id="rId12"/>
    <p:sldId id="433" r:id="rId13"/>
    <p:sldId id="409" r:id="rId14"/>
    <p:sldId id="451" r:id="rId15"/>
    <p:sldId id="414" r:id="rId16"/>
    <p:sldId id="415" r:id="rId17"/>
    <p:sldId id="416" r:id="rId18"/>
    <p:sldId id="417" r:id="rId19"/>
    <p:sldId id="421" r:id="rId20"/>
    <p:sldId id="422" r:id="rId21"/>
    <p:sldId id="447" r:id="rId22"/>
    <p:sldId id="423" r:id="rId23"/>
    <p:sldId id="424" r:id="rId24"/>
    <p:sldId id="395"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yuan" initials="d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0" Type="http://schemas.openxmlformats.org/officeDocument/2006/relationships/commentAuthors" Target="commentAuthors.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notesMaster" Target="notesMasters/notesMaster1.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37513B-820B-4AD1-97A7-EB38674C89A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A848DF-536F-408C-8E05-6F1B2A1DA39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pic>
        <p:nvPicPr>
          <p:cNvPr id="3" name="图片 2" descr="看"/>
          <p:cNvPicPr>
            <a:picLocks noChangeAspect="1"/>
          </p:cNvPicPr>
          <p:nvPr userDrawn="1"/>
        </p:nvPicPr>
        <p:blipFill>
          <a:blip r:embed="rId2"/>
          <a:srcRect l="31" t="4451"/>
          <a:stretch>
            <a:fillRect/>
          </a:stretch>
        </p:blipFill>
        <p:spPr>
          <a:xfrm>
            <a:off x="635" y="-635"/>
            <a:ext cx="12191365" cy="6858635"/>
          </a:xfrm>
          <a:prstGeom prst="rect">
            <a:avLst/>
          </a:prstGeom>
        </p:spPr>
      </p:pic>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9" name="图片 8" descr="就"/>
          <p:cNvPicPr>
            <a:picLocks noChangeAspect="1"/>
          </p:cNvPicPr>
          <p:nvPr userDrawn="1"/>
        </p:nvPicPr>
        <p:blipFill>
          <a:blip r:embed="rId3"/>
          <a:stretch>
            <a:fillRect/>
          </a:stretch>
        </p:blipFill>
        <p:spPr>
          <a:xfrm>
            <a:off x="3270250" y="1854835"/>
            <a:ext cx="5651500" cy="28943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022600" y="932815"/>
            <a:ext cx="8331200" cy="1325880"/>
          </a:xfrm>
        </p:spPr>
        <p:txBody>
          <a:bodyPr/>
          <a:lstStyle>
            <a:lvl1pPr>
              <a:defRPr sz="36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descr="三"/>
          <p:cNvPicPr>
            <a:picLocks noChangeAspect="1"/>
          </p:cNvPicPr>
          <p:nvPr userDrawn="1"/>
        </p:nvPicPr>
        <p:blipFill>
          <a:blip r:embed="rId2"/>
          <a:stretch>
            <a:fillRect/>
          </a:stretch>
        </p:blipFill>
        <p:spPr>
          <a:xfrm>
            <a:off x="0" y="2667000"/>
            <a:ext cx="12192000" cy="1524000"/>
          </a:xfrm>
          <a:prstGeom prst="rect">
            <a:avLst/>
          </a:prstGeom>
        </p:spPr>
      </p:pic>
      <p:pic>
        <p:nvPicPr>
          <p:cNvPr id="11" name="图片 10" descr="图片3"/>
          <p:cNvPicPr>
            <a:picLocks noChangeAspect="1"/>
          </p:cNvPicPr>
          <p:nvPr userDrawn="1"/>
        </p:nvPicPr>
        <p:blipFill>
          <a:blip r:embed="rId3"/>
          <a:stretch>
            <a:fillRect/>
          </a:stretch>
        </p:blipFill>
        <p:spPr>
          <a:xfrm>
            <a:off x="0" y="2667000"/>
            <a:ext cx="3391535" cy="1524000"/>
          </a:xfrm>
          <a:prstGeom prst="rect">
            <a:avLst/>
          </a:prstGeom>
        </p:spPr>
      </p:pic>
      <p:sp>
        <p:nvSpPr>
          <p:cNvPr id="2" name="标题 1"/>
          <p:cNvSpPr>
            <a:spLocks noGrp="1"/>
          </p:cNvSpPr>
          <p:nvPr>
            <p:ph type="title" hasCustomPrompt="1"/>
          </p:nvPr>
        </p:nvSpPr>
        <p:spPr>
          <a:xfrm>
            <a:off x="3581400" y="2985135"/>
            <a:ext cx="7018020" cy="887095"/>
          </a:xfrm>
        </p:spPr>
        <p:txBody>
          <a:bodyPr anchor="b"/>
          <a:lstStyle>
            <a:lvl1pPr>
              <a:defRPr sz="4000"/>
            </a:lvl1pPr>
          </a:lstStyle>
          <a:p>
            <a:r>
              <a:rPr lang="zh-CN" altLang="en-US"/>
              <a:t>单击此处编辑标题</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838200" y="1523365"/>
            <a:ext cx="10304145" cy="3811905"/>
          </a:xfrm>
        </p:spPr>
        <p:txBody>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8" name="图片 7" descr="图片4"/>
          <p:cNvPicPr>
            <a:picLocks noChangeAspect="1"/>
          </p:cNvPicPr>
          <p:nvPr userDrawn="1"/>
        </p:nvPicPr>
        <p:blipFill>
          <a:blip r:embed="rId2"/>
          <a:stretch>
            <a:fillRect/>
          </a:stretch>
        </p:blipFill>
        <p:spPr>
          <a:xfrm>
            <a:off x="0" y="0"/>
            <a:ext cx="12192000" cy="475615"/>
          </a:xfrm>
          <a:prstGeom prst="rect">
            <a:avLst/>
          </a:prstGeom>
        </p:spPr>
      </p:pic>
      <p:pic>
        <p:nvPicPr>
          <p:cNvPr id="9" name="图片 8" descr="4"/>
          <p:cNvPicPr>
            <a:picLocks noChangeAspect="1"/>
          </p:cNvPicPr>
          <p:nvPr userDrawn="1"/>
        </p:nvPicPr>
        <p:blipFill>
          <a:blip r:embed="rId3"/>
          <a:stretch>
            <a:fillRect/>
          </a:stretch>
        </p:blipFill>
        <p:spPr>
          <a:xfrm>
            <a:off x="0" y="6501765"/>
            <a:ext cx="12191365" cy="35623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fontAlgn="base"/>
            <a:fld id="{760FBDFE-C587-4B4C-A407-44438C67B59E}" type="datetimeFigureOut">
              <a:rPr lang="zh-CN" altLang="en-US" strike="noStrike" noProof="1" smtClean="0">
                <a:latin typeface="Times New Roman" panose="02020603050405020304" pitchFamily="18" charset="0"/>
                <a:ea typeface="宋体" panose="02010600030101010101" pitchFamily="2" charset="-122"/>
                <a:cs typeface="+mn-cs"/>
              </a:rPr>
            </a:fld>
            <a:endParaRPr lang="zh-CN" altLang="en-US" strike="noStrike" noProof="1"/>
          </a:p>
        </p:txBody>
      </p:sp>
      <p:sp>
        <p:nvSpPr>
          <p:cNvPr id="3" name="页脚占位符 2"/>
          <p:cNvSpPr>
            <a:spLocks noGrp="1"/>
          </p:cNvSpPr>
          <p:nvPr>
            <p:ph type="ftr" sz="quarter" idx="11"/>
          </p:nvPr>
        </p:nvSpPr>
        <p:spPr/>
        <p:txBody>
          <a:bodyPr/>
          <a:p>
            <a:pPr fontAlgn="base"/>
            <a:endParaRPr lang="zh-CN" altLang="en-US" strike="noStrike" noProof="1" dirty="0"/>
          </a:p>
        </p:txBody>
      </p:sp>
      <p:sp>
        <p:nvSpPr>
          <p:cNvPr id="4" name="灯片编号占位符 3"/>
          <p:cNvSpPr>
            <a:spLocks noGrp="1"/>
          </p:cNvSpPr>
          <p:nvPr>
            <p:ph type="sldNum" sz="quarter" idx="12"/>
          </p:nvPr>
        </p:nvSpPr>
        <p:spPr/>
        <p:txBody>
          <a:bodyPr/>
          <a:p>
            <a:pPr fontAlgn="base"/>
            <a:fld id="{49AE70B2-8BF9-45C0-BB95-33D1B9D3A854}" type="slidenum">
              <a:rPr lang="zh-CN" altLang="en-US" strike="noStrike" noProof="1" smtClean="0">
                <a:latin typeface="Times New Roman" panose="02020603050405020304" pitchFamily="18"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首页">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97"/>
            <a:ext cx="12192000" cy="6847407"/>
          </a:xfrm>
          <a:prstGeom prst="rect">
            <a:avLst/>
          </a:prstGeom>
        </p:spPr>
      </p:pic>
      <p:sp>
        <p:nvSpPr>
          <p:cNvPr id="23" name="标题 22"/>
          <p:cNvSpPr>
            <a:spLocks noGrp="1"/>
          </p:cNvSpPr>
          <p:nvPr>
            <p:ph type="title" hasCustomPrompt="1"/>
          </p:nvPr>
        </p:nvSpPr>
        <p:spPr>
          <a:xfrm>
            <a:off x="1065614" y="2766059"/>
            <a:ext cx="10060772" cy="1325880"/>
          </a:xfrm>
        </p:spPr>
        <p:txBody>
          <a:bodyPr/>
          <a:lstStyle>
            <a:lvl1pPr>
              <a:defRPr>
                <a:latin typeface="+mj-lt"/>
              </a:defRPr>
            </a:lvl1pPr>
          </a:lstStyle>
          <a:p>
            <a:r>
              <a:rPr lang="en-US" altLang="zh-CN" dirty="0"/>
              <a:t>A</a:t>
            </a:r>
            <a:endParaRPr lang="zh-CN" altLang="en-US" dirty="0"/>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724308" y="960830"/>
            <a:ext cx="8084218" cy="1325880"/>
          </a:xfrm>
        </p:spPr>
        <p:txBody>
          <a:bodyPr/>
          <a:lstStyle>
            <a:lvl1pPr>
              <a:defRPr sz="2800" b="1">
                <a:latin typeface="+mj-lt"/>
              </a:defRPr>
            </a:lvl1pPr>
          </a:lstStyle>
          <a:p>
            <a:r>
              <a:rPr lang="en-US" altLang="zh-CN" dirty="0"/>
              <a:t>A</a:t>
            </a:r>
            <a:endParaRPr lang="zh-CN" altLang="en-US" dirty="0"/>
          </a:p>
        </p:txBody>
      </p:sp>
      <p:sp>
        <p:nvSpPr>
          <p:cNvPr id="3" name="内容占位符 2"/>
          <p:cNvSpPr>
            <a:spLocks noGrp="1"/>
          </p:cNvSpPr>
          <p:nvPr>
            <p:ph idx="1" hasCustomPrompt="1"/>
          </p:nvPr>
        </p:nvSpPr>
        <p:spPr>
          <a:xfrm>
            <a:off x="2792485" y="2430861"/>
            <a:ext cx="6380391" cy="822960"/>
          </a:xfrm>
        </p:spPr>
        <p:txBody>
          <a:bodyPr/>
          <a:lstStyle>
            <a:lvl1pPr algn="l">
              <a:defRPr sz="2400">
                <a:latin typeface="+mj-lt"/>
                <a:ea typeface="楷体" panose="02010609060101010101" pitchFamily="49" charset="-122"/>
              </a:defRPr>
            </a:lvl1pPr>
            <a:lvl2pPr algn="l">
              <a:defRPr sz="1800">
                <a:latin typeface="楷体" panose="02010609060101010101" pitchFamily="49" charset="-122"/>
                <a:ea typeface="楷体" panose="02010609060101010101" pitchFamily="49" charset="-122"/>
              </a:defRPr>
            </a:lvl2pPr>
            <a:lvl3pPr algn="l">
              <a:defRPr sz="1800">
                <a:latin typeface="楷体" panose="02010609060101010101" pitchFamily="49" charset="-122"/>
                <a:ea typeface="楷体" panose="02010609060101010101" pitchFamily="49" charset="-122"/>
              </a:defRPr>
            </a:lvl3pPr>
            <a:lvl4pPr algn="l">
              <a:defRPr sz="1800">
                <a:latin typeface="楷体" panose="02010609060101010101" pitchFamily="49" charset="-122"/>
                <a:ea typeface="楷体" panose="02010609060101010101" pitchFamily="49" charset="-122"/>
              </a:defRPr>
            </a:lvl4pPr>
            <a:lvl5pPr algn="l">
              <a:defRPr sz="1800">
                <a:latin typeface="楷体" panose="02010609060101010101" pitchFamily="49" charset="-122"/>
                <a:ea typeface="楷体" panose="02010609060101010101" pitchFamily="49" charset="-122"/>
              </a:defRPr>
            </a:lvl5pPr>
          </a:lstStyle>
          <a:p>
            <a:pPr lvl="0"/>
            <a:r>
              <a:rPr lang="en-US" altLang="zh-CN" dirty="0"/>
              <a:t>A</a:t>
            </a:r>
            <a:endParaRPr lang="zh-CN" altLang="en-US" dirty="0"/>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尾页">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97"/>
            <a:ext cx="12192000" cy="6847407"/>
          </a:xfrm>
          <a:prstGeom prst="rect">
            <a:avLst/>
          </a:prstGeom>
        </p:spPr>
      </p:pic>
      <p:sp>
        <p:nvSpPr>
          <p:cNvPr id="3" name="Date Placeholder 2"/>
          <p:cNvSpPr>
            <a:spLocks noGrp="1"/>
          </p:cNvSpPr>
          <p:nvPr>
            <p:ph type="dt" sz="half" idx="10"/>
          </p:nvPr>
        </p:nvSpPr>
        <p:spPr>
          <a:xfrm>
            <a:off x="838200" y="6356352"/>
            <a:ext cx="2743201" cy="365125"/>
          </a:xfrm>
          <a:prstGeom prst="rect">
            <a:avLst/>
          </a:prstGeom>
        </p:spPr>
        <p:txBody>
          <a:bodyPr/>
          <a:lstStyle/>
          <a:p>
            <a:pPr defTabSz="914400" fontAlgn="base">
              <a:spcBef>
                <a:spcPct val="0"/>
              </a:spcBef>
              <a:spcAft>
                <a:spcPct val="0"/>
              </a:spcAft>
              <a:defRPr/>
            </a:pPr>
            <a:endParaRPr lang="zh-CN" altLang="en-US">
              <a:solidFill>
                <a:prstClr val="black">
                  <a:tint val="75000"/>
                </a:prstClr>
              </a:solidFill>
            </a:endParaRPr>
          </a:p>
        </p:txBody>
      </p:sp>
      <p:sp>
        <p:nvSpPr>
          <p:cNvPr id="4" name="Footer Placeholder 3"/>
          <p:cNvSpPr>
            <a:spLocks noGrp="1"/>
          </p:cNvSpPr>
          <p:nvPr>
            <p:ph type="ftr" sz="quarter" idx="11"/>
          </p:nvPr>
        </p:nvSpPr>
        <p:spPr>
          <a:xfrm>
            <a:off x="4038601" y="6356352"/>
            <a:ext cx="4114800" cy="365125"/>
          </a:xfrm>
          <a:prstGeom prst="rect">
            <a:avLst/>
          </a:prstGeom>
        </p:spPr>
        <p:txBody>
          <a:bodyPr/>
          <a:lstStyle/>
          <a:p>
            <a:pPr defTabSz="914400" fontAlgn="base">
              <a:spcBef>
                <a:spcPct val="0"/>
              </a:spcBef>
              <a:spcAft>
                <a:spcPct val="0"/>
              </a:spcAft>
              <a:defRPr/>
            </a:pPr>
            <a:endParaRPr lang="zh-CN" altLang="en-US">
              <a:solidFill>
                <a:prstClr val="black">
                  <a:tint val="75000"/>
                </a:prstClr>
              </a:solidFill>
            </a:endParaRPr>
          </a:p>
        </p:txBody>
      </p:sp>
      <p:sp>
        <p:nvSpPr>
          <p:cNvPr id="5" name="Slide Number Placeholder 4"/>
          <p:cNvSpPr>
            <a:spLocks noGrp="1"/>
          </p:cNvSpPr>
          <p:nvPr>
            <p:ph type="sldNum" sz="quarter" idx="12"/>
          </p:nvPr>
        </p:nvSpPr>
        <p:spPr>
          <a:xfrm>
            <a:off x="8610600" y="6356352"/>
            <a:ext cx="2743201" cy="365125"/>
          </a:xfrm>
          <a:prstGeom prst="rect">
            <a:avLst/>
          </a:prstGeom>
        </p:spPr>
        <p:txBody>
          <a:bodyPr/>
          <a:lstStyle/>
          <a:p>
            <a:pPr defTabSz="914400" fontAlgn="base">
              <a:spcBef>
                <a:spcPct val="0"/>
              </a:spcBef>
              <a:spcAft>
                <a:spcPct val="0"/>
              </a:spcAft>
              <a:defRPr/>
            </a:pPr>
            <a:fld id="{5345E2C6-82C5-489A-BD11-ADA379113289}" type="slidenum">
              <a:rPr lang="en-US" altLang="zh-CN" smtClean="0">
                <a:ea typeface="宋体" panose="02010600030101010101" pitchFamily="2" charset="-122"/>
              </a:rPr>
            </a:fld>
            <a:endParaRPr lang="zh-CN" altLang="en-US"/>
          </a:p>
        </p:txBody>
      </p:sp>
      <p:sp>
        <p:nvSpPr>
          <p:cNvPr id="7" name="内容占位符 6"/>
          <p:cNvSpPr>
            <a:spLocks noGrp="1"/>
          </p:cNvSpPr>
          <p:nvPr>
            <p:ph sz="quarter" idx="13" hasCustomPrompt="1"/>
          </p:nvPr>
        </p:nvSpPr>
        <p:spPr>
          <a:xfrm>
            <a:off x="2907419" y="2667021"/>
            <a:ext cx="6908800" cy="1676400"/>
          </a:xfrm>
        </p:spPr>
        <p:txBody>
          <a:bodyPr/>
          <a:lstStyle>
            <a:lvl1pPr>
              <a:defRPr sz="4405">
                <a:latin typeface="+mj-lt"/>
              </a:defRPr>
            </a:lvl1pPr>
          </a:lstStyle>
          <a:p>
            <a:pPr lvl="0"/>
            <a:r>
              <a:rPr lang="en-US" altLang="zh-CN" dirty="0"/>
              <a:t>Thank You</a:t>
            </a:r>
            <a:endParaRPr lang="zh-CN" altLang="en-US" dirty="0"/>
          </a:p>
        </p:txBody>
      </p:sp>
    </p:spTree>
  </p:cSld>
  <p:clrMapOvr>
    <a:masterClrMapping/>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38200" y="6356351"/>
            <a:ext cx="2743201" cy="365125"/>
          </a:xfrm>
          <a:prstGeom prst="rect">
            <a:avLst/>
          </a:prstGeom>
        </p:spPr>
        <p:txBody>
          <a:bodyPr/>
          <a:lstStyle>
            <a:lvl1pPr>
              <a:defRPr/>
            </a:lvl1pPr>
          </a:lstStyle>
          <a:p>
            <a:pPr>
              <a:defRPr/>
            </a:pPr>
            <a:endParaRPr lang="zh-CN" altLang="en-US">
              <a:solidFill>
                <a:prstClr val="black">
                  <a:tint val="75000"/>
                </a:prstClr>
              </a:solidFill>
            </a:endParaRPr>
          </a:p>
        </p:txBody>
      </p:sp>
      <p:sp>
        <p:nvSpPr>
          <p:cNvPr id="3" name="Footer Placeholder 4"/>
          <p:cNvSpPr>
            <a:spLocks noGrp="1"/>
          </p:cNvSpPr>
          <p:nvPr>
            <p:ph type="ftr" sz="quarter" idx="11"/>
          </p:nvPr>
        </p:nvSpPr>
        <p:spPr>
          <a:xfrm>
            <a:off x="4038601" y="6356351"/>
            <a:ext cx="4114800" cy="365125"/>
          </a:xfrm>
          <a:prstGeom prst="rect">
            <a:avLst/>
          </a:prstGeom>
        </p:spPr>
        <p:txBody>
          <a:bodyPr/>
          <a:lstStyle>
            <a:lvl1pPr>
              <a:defRPr/>
            </a:lvl1pPr>
          </a:lstStyle>
          <a:p>
            <a:pPr>
              <a:defRPr/>
            </a:pPr>
            <a:endParaRPr lang="zh-CN" altLang="en-US">
              <a:solidFill>
                <a:prstClr val="black">
                  <a:tint val="75000"/>
                </a:prstClr>
              </a:solidFill>
            </a:endParaRPr>
          </a:p>
        </p:txBody>
      </p:sp>
      <p:sp>
        <p:nvSpPr>
          <p:cNvPr id="4" name="Slide Number Placeholder 5"/>
          <p:cNvSpPr>
            <a:spLocks noGrp="1"/>
          </p:cNvSpPr>
          <p:nvPr>
            <p:ph type="sldNum" sz="quarter" idx="12"/>
          </p:nvPr>
        </p:nvSpPr>
        <p:spPr>
          <a:xfrm>
            <a:off x="8610600" y="6356351"/>
            <a:ext cx="2743201" cy="365125"/>
          </a:xfrm>
          <a:prstGeom prst="rect">
            <a:avLst/>
          </a:prstGeom>
        </p:spPr>
        <p:txBody>
          <a:bodyPr/>
          <a:lstStyle>
            <a:lvl1pPr>
              <a:defRPr/>
            </a:lvl1pPr>
          </a:lstStyle>
          <a:p>
            <a:pPr>
              <a:defRPr/>
            </a:pPr>
            <a:fld id="{692650B7-B3D2-4D21-9260-AD06DDA4AD09}" type="slidenum">
              <a:rPr altLang="en-US"/>
            </a:fld>
            <a:endParaRPr lang="zh-CN" altLang="en-US"/>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image" Target="../media/image8.png"/><Relationship Id="rId4" Type="http://schemas.openxmlformats.org/officeDocument/2006/relationships/slideLayout" Target="../slideLayouts/slideLayout9.xml"/><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l="-12000" r="-12000"/>
          </a:stretch>
        </a:blipFill>
        <a:effectLst/>
      </p:bgPr>
    </p:bg>
    <p:spTree>
      <p:nvGrpSpPr>
        <p:cNvPr id="1" name=""/>
        <p:cNvGrpSpPr/>
        <p:nvPr/>
      </p:nvGrpSpPr>
      <p:grpSpPr>
        <a:xfrm>
          <a:off x="0" y="0"/>
          <a:ext cx="0" cy="0"/>
          <a:chOff x="0" y="0"/>
          <a:chExt cx="0" cy="0"/>
        </a:xfrm>
      </p:grpSpPr>
      <p:sp>
        <p:nvSpPr>
          <p:cNvPr id="1027" name="标题占位符 1"/>
          <p:cNvSpPr>
            <a:spLocks noGrp="1"/>
          </p:cNvSpPr>
          <p:nvPr>
            <p:ph type="title"/>
          </p:nvPr>
        </p:nvSpPr>
        <p:spPr bwMode="auto">
          <a:xfrm>
            <a:off x="4476751" y="1821180"/>
            <a:ext cx="3238500" cy="1325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zh-CN" dirty="0"/>
              <a:t>A</a:t>
            </a:r>
            <a:endParaRPr lang="zh-CN" altLang="en-US" dirty="0"/>
          </a:p>
        </p:txBody>
      </p:sp>
      <p:sp>
        <p:nvSpPr>
          <p:cNvPr id="1028" name="文本占位符 2"/>
          <p:cNvSpPr>
            <a:spLocks noGrp="1"/>
          </p:cNvSpPr>
          <p:nvPr>
            <p:ph type="body" idx="1"/>
          </p:nvPr>
        </p:nvSpPr>
        <p:spPr bwMode="auto">
          <a:xfrm>
            <a:off x="4563536" y="3381376"/>
            <a:ext cx="3064933" cy="82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zh-CN" dirty="0">
                <a:latin typeface="+mj-lt"/>
              </a:rPr>
              <a:t>a</a:t>
            </a:r>
            <a:endParaRPr lang="zh-CN" altLang="en-US" dirty="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ransition>
    <p:checker dir="vert"/>
  </p:transition>
  <p:txStyles>
    <p:titleStyle>
      <a:lvl1pPr algn="ctr" rtl="0" eaLnBrk="1" fontAlgn="base" hangingPunct="1">
        <a:lnSpc>
          <a:spcPct val="90000"/>
        </a:lnSpc>
        <a:spcBef>
          <a:spcPct val="0"/>
        </a:spcBef>
        <a:spcAft>
          <a:spcPct val="0"/>
        </a:spcAft>
        <a:defRPr sz="4405" kern="1200">
          <a:solidFill>
            <a:schemeClr val="tx1"/>
          </a:solidFill>
          <a:latin typeface="+mj-lt"/>
          <a:ea typeface="楷体" panose="02010609060101010101" pitchFamily="49" charset="-122"/>
          <a:cs typeface="+mj-cs"/>
        </a:defRPr>
      </a:lvl1pPr>
      <a:lvl2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2pPr>
      <a:lvl3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3pPr>
      <a:lvl4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4pPr>
      <a:lvl5pPr algn="ctr" rtl="0" eaLnBrk="1" fontAlgn="base" hangingPunct="1">
        <a:lnSpc>
          <a:spcPct val="90000"/>
        </a:lnSpc>
        <a:spcBef>
          <a:spcPct val="0"/>
        </a:spcBef>
        <a:spcAft>
          <a:spcPct val="0"/>
        </a:spcAft>
        <a:defRPr sz="3960">
          <a:solidFill>
            <a:schemeClr val="tx1"/>
          </a:solidFill>
          <a:latin typeface="楷体" panose="02010609060101010101" pitchFamily="49" charset="-122"/>
          <a:ea typeface="楷体" panose="02010609060101010101" pitchFamily="49" charset="-122"/>
        </a:defRPr>
      </a:lvl5pPr>
      <a:lvl6pPr marL="41148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6pPr>
      <a:lvl7pPr marL="82296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7pPr>
      <a:lvl8pPr marL="123444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8pPr>
      <a:lvl9pPr marL="1645920" algn="l" rtl="0" eaLnBrk="1" fontAlgn="base" hangingPunct="1">
        <a:lnSpc>
          <a:spcPct val="90000"/>
        </a:lnSpc>
        <a:spcBef>
          <a:spcPct val="0"/>
        </a:spcBef>
        <a:spcAft>
          <a:spcPct val="0"/>
        </a:spcAft>
        <a:defRPr sz="3960">
          <a:solidFill>
            <a:schemeClr val="tx1"/>
          </a:solidFill>
          <a:latin typeface="Calibri Light" panose="020F0302020204030204" pitchFamily="34" charset="0"/>
          <a:ea typeface="宋体" panose="02010600030101010101" pitchFamily="2" charset="-122"/>
        </a:defRPr>
      </a:lvl9pPr>
    </p:titleStyle>
    <p:bodyStyle>
      <a:lvl1pPr algn="ctr" rtl="0" eaLnBrk="1" fontAlgn="base" hangingPunct="1">
        <a:lnSpc>
          <a:spcPct val="90000"/>
        </a:lnSpc>
        <a:spcBef>
          <a:spcPts val="900"/>
        </a:spcBef>
        <a:spcAft>
          <a:spcPct val="0"/>
        </a:spcAft>
        <a:buFont typeface="Arial" panose="020B0604020202020204" pitchFamily="34" charset="0"/>
        <a:defRPr sz="2800" kern="1200">
          <a:solidFill>
            <a:schemeClr val="tx1"/>
          </a:solidFill>
          <a:latin typeface="+mj-lt"/>
          <a:ea typeface="楷体" panose="02010609060101010101" pitchFamily="49" charset="-122"/>
          <a:cs typeface="+mn-cs"/>
        </a:defRPr>
      </a:lvl1pPr>
      <a:lvl2pPr marL="617220" indent="-205740" algn="l" rtl="0" eaLnBrk="1" fontAlgn="base" hangingPunct="1">
        <a:lnSpc>
          <a:spcPct val="90000"/>
        </a:lnSpc>
        <a:spcBef>
          <a:spcPts val="450"/>
        </a:spcBef>
        <a:spcAft>
          <a:spcPct val="0"/>
        </a:spcAft>
        <a:buFont typeface="Arial" panose="020B0604020202020204" pitchFamily="34" charset="0"/>
        <a:buChar char="•"/>
        <a:defRPr sz="2160" kern="1200">
          <a:solidFill>
            <a:schemeClr val="tx1"/>
          </a:solidFill>
          <a:latin typeface="+mn-lt"/>
          <a:ea typeface="+mn-ea"/>
          <a:cs typeface="+mn-cs"/>
        </a:defRPr>
      </a:lvl2pPr>
      <a:lvl3pPr marL="1028700" indent="-205740" algn="l" rtl="0" eaLnBrk="1" fontAlgn="base" hangingPunct="1">
        <a:lnSpc>
          <a:spcPct val="90000"/>
        </a:lnSpc>
        <a:spcBef>
          <a:spcPts val="450"/>
        </a:spcBef>
        <a:spcAft>
          <a:spcPct val="0"/>
        </a:spcAft>
        <a:buFont typeface="Arial" panose="020B0604020202020204" pitchFamily="34" charset="0"/>
        <a:buChar char="•"/>
        <a:defRPr sz="1800" kern="1200">
          <a:solidFill>
            <a:schemeClr val="tx1"/>
          </a:solidFill>
          <a:latin typeface="+mn-lt"/>
          <a:ea typeface="+mn-ea"/>
          <a:cs typeface="+mn-cs"/>
        </a:defRPr>
      </a:lvl3pPr>
      <a:lvl4pPr marL="1440180" indent="-205740" algn="l" rtl="0" eaLnBrk="1" fontAlgn="base" hangingPunct="1">
        <a:lnSpc>
          <a:spcPct val="90000"/>
        </a:lnSpc>
        <a:spcBef>
          <a:spcPts val="450"/>
        </a:spcBef>
        <a:spcAft>
          <a:spcPct val="0"/>
        </a:spcAft>
        <a:buFont typeface="Arial" panose="020B0604020202020204" pitchFamily="34" charset="0"/>
        <a:buChar char="•"/>
        <a:defRPr kern="1200">
          <a:solidFill>
            <a:schemeClr val="tx1"/>
          </a:solidFill>
          <a:latin typeface="+mn-lt"/>
          <a:ea typeface="+mn-ea"/>
          <a:cs typeface="+mn-cs"/>
        </a:defRPr>
      </a:lvl4pPr>
      <a:lvl5pPr marL="1851660" indent="-205740" algn="l" rtl="0" eaLnBrk="1" fontAlgn="base" hangingPunct="1">
        <a:lnSpc>
          <a:spcPct val="90000"/>
        </a:lnSpc>
        <a:spcBef>
          <a:spcPts val="450"/>
        </a:spcBef>
        <a:spcAft>
          <a:spcPct val="0"/>
        </a:spcAft>
        <a:buFont typeface="Arial" panose="020B0604020202020204" pitchFamily="34" charset="0"/>
        <a:buChar char="•"/>
        <a:defRPr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zh-CN"/>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6765"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1.jpeg"/><Relationship Id="rId1"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22600" y="932814"/>
            <a:ext cx="8271287" cy="2822507"/>
          </a:xfrm>
        </p:spPr>
        <p:txBody>
          <a:bodyPr>
            <a:normAutofit fontScale="90000"/>
          </a:bodyPr>
          <a:lstStyle/>
          <a:p>
            <a:pPr algn="ctr">
              <a:lnSpc>
                <a:spcPct val="200000"/>
              </a:lnSpc>
            </a:pPr>
            <a:r>
              <a:rPr lang="en-US" altLang="zh-CN" sz="4400" b="1" dirty="0">
                <a:effectLst>
                  <a:outerShdw blurRad="38100" dist="38100" dir="2700000" algn="tl">
                    <a:srgbClr val="000000">
                      <a:alpha val="43137"/>
                    </a:srgbClr>
                  </a:outerShdw>
                </a:effectLst>
                <a:latin typeface="+mj-ea"/>
                <a:sym typeface="+mn-ea"/>
              </a:rPr>
              <a:t>Unit 2</a:t>
            </a:r>
            <a:r>
              <a:rPr lang="en-US" altLang="zh-CN" sz="4400" b="1" dirty="0" smtClean="0">
                <a:effectLst>
                  <a:outerShdw blurRad="38100" dist="38100" dir="2700000" algn="tl">
                    <a:srgbClr val="000000">
                      <a:alpha val="43137"/>
                    </a:srgbClr>
                  </a:outerShdw>
                </a:effectLst>
                <a:latin typeface="+mj-ea"/>
                <a:sym typeface="+mn-ea"/>
              </a:rPr>
              <a:t> Looking Into The Future</a:t>
            </a:r>
            <a:br>
              <a:rPr lang="en-US" altLang="zh-CN" sz="4400" b="1" dirty="0" smtClean="0">
                <a:effectLst>
                  <a:outerShdw blurRad="38100" dist="38100" dir="2700000" algn="tl">
                    <a:srgbClr val="000000">
                      <a:alpha val="43137"/>
                    </a:srgbClr>
                  </a:outerShdw>
                </a:effectLst>
                <a:latin typeface="+mj-ea"/>
              </a:rPr>
            </a:br>
            <a:r>
              <a:rPr lang="en-US" altLang="zh-CN" sz="4400" b="1" dirty="0" smtClean="0"/>
              <a:t>Reading </a:t>
            </a:r>
            <a:r>
              <a:rPr lang="en-US" altLang="zh-CN" sz="4400" b="1" dirty="0"/>
              <a:t>for Writing</a:t>
            </a:r>
            <a:endParaRPr lang="zh-CN" altLang="en-US" sz="44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占位符 1"/>
          <p:cNvSpPr>
            <a:spLocks noGrp="1"/>
          </p:cNvSpPr>
          <p:nvPr>
            <p:ph type="body" sz="half" idx="2"/>
          </p:nvPr>
        </p:nvSpPr>
        <p:spPr>
          <a:xfrm>
            <a:off x="838200" y="2364105"/>
            <a:ext cx="10304145" cy="2971165"/>
          </a:xfrm>
        </p:spPr>
        <p:txBody>
          <a:bodyPr/>
          <a:p>
            <a:endParaRPr lang="en-US" altLang="zh-CN" sz="3600">
              <a:latin typeface="+mj-ea"/>
              <a:ea typeface="+mj-ea"/>
              <a:cs typeface="Times New Roman" panose="02020603050405020304" pitchFamily="18" charset="0"/>
            </a:endParaRPr>
          </a:p>
          <a:p>
            <a:endParaRPr lang="en-US" altLang="zh-CN" sz="3600">
              <a:latin typeface="+mj-ea"/>
              <a:ea typeface="+mj-ea"/>
              <a:cs typeface="Times New Roman" panose="02020603050405020304" pitchFamily="18" charset="0"/>
            </a:endParaRPr>
          </a:p>
          <a:p>
            <a:r>
              <a:rPr lang="en-US" altLang="zh-CN" sz="3600">
                <a:latin typeface="+mj-ea"/>
                <a:ea typeface="+mj-ea"/>
                <a:cs typeface="Times New Roman" panose="02020603050405020304" pitchFamily="18" charset="0"/>
              </a:rPr>
              <a:t>They are used to introduce the pros and cons, and to introduce the author's own opinion.</a:t>
            </a:r>
            <a:endParaRPr lang="en-US" altLang="zh-CN" sz="3600">
              <a:latin typeface="+mj-ea"/>
              <a:ea typeface="+mj-ea"/>
              <a:cs typeface="Times New Roman" panose="02020603050405020304" pitchFamily="18" charset="0"/>
            </a:endParaRPr>
          </a:p>
        </p:txBody>
      </p:sp>
      <p:sp>
        <p:nvSpPr>
          <p:cNvPr id="3" name="文本框 2"/>
          <p:cNvSpPr txBox="1"/>
          <p:nvPr/>
        </p:nvSpPr>
        <p:spPr>
          <a:xfrm>
            <a:off x="778510" y="458470"/>
            <a:ext cx="5800090" cy="583565"/>
          </a:xfrm>
          <a:prstGeom prst="rect">
            <a:avLst/>
          </a:prstGeom>
          <a:solidFill>
            <a:srgbClr val="FFC000"/>
          </a:solidFill>
        </p:spPr>
        <p:txBody>
          <a:bodyPr wrap="square" rtlCol="0">
            <a:spAutoFit/>
          </a:bodyPr>
          <a:p>
            <a:pPr indent="0"/>
            <a:r>
              <a:rPr lang="en-US" sz="3200" b="1">
                <a:latin typeface="Times New Roman" panose="02020603050405020304" pitchFamily="18" charset="0"/>
                <a:sym typeface="+mn-ea"/>
              </a:rPr>
              <a:t>Reading for details</a:t>
            </a:r>
            <a:endParaRPr lang="en-US" altLang="zh-CN" sz="32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778510" y="1042035"/>
            <a:ext cx="10655935" cy="2061210"/>
          </a:xfrm>
          <a:prstGeom prst="rect">
            <a:avLst/>
          </a:prstGeom>
          <a:noFill/>
          <a:ln w="9525">
            <a:noFill/>
          </a:ln>
        </p:spPr>
        <p:txBody>
          <a:bodyPr wrap="square">
            <a:spAutoFit/>
          </a:bodyPr>
          <a:p>
            <a:pPr indent="0"/>
            <a:endParaRPr lang="en-US" altLang="zh-CN" sz="3200" b="1">
              <a:solidFill>
                <a:srgbClr val="000000"/>
              </a:solidFill>
              <a:latin typeface="Times New Roman" panose="02020603050405020304" pitchFamily="18" charset="0"/>
              <a:ea typeface="宋体" panose="02010600030101010101" pitchFamily="2" charset="-122"/>
              <a:sym typeface="+mn-ea"/>
            </a:endParaRPr>
          </a:p>
          <a:p>
            <a:pPr indent="0"/>
            <a:r>
              <a:rPr lang="en-US" altLang="zh-CN" sz="3200" b="1">
                <a:solidFill>
                  <a:srgbClr val="000000"/>
                </a:solidFill>
                <a:latin typeface="Times New Roman" panose="02020603050405020304" pitchFamily="18" charset="0"/>
                <a:ea typeface="宋体" panose="02010600030101010101" pitchFamily="2" charset="-122"/>
                <a:sym typeface="+mn-ea"/>
              </a:rPr>
              <a:t>Task2. </a:t>
            </a:r>
            <a:r>
              <a:rPr lang="en-US" altLang="zh-CN" sz="3200" b="1">
                <a:solidFill>
                  <a:srgbClr val="FF0000"/>
                </a:solidFill>
                <a:latin typeface="Times New Roman" panose="02020603050405020304" pitchFamily="18" charset="0"/>
                <a:ea typeface="宋体" panose="02010600030101010101" pitchFamily="2" charset="-122"/>
                <a:sym typeface="+mn-ea"/>
              </a:rPr>
              <a:t>How do these signpost words help tell us the purpose of the paragraphs?</a:t>
            </a:r>
            <a:endParaRPr lang="en-US" altLang="zh-CN" sz="3200" b="1">
              <a:solidFill>
                <a:srgbClr val="FF0000"/>
              </a:solidFill>
              <a:latin typeface="Times New Roman" panose="02020603050405020304" pitchFamily="18" charset="0"/>
              <a:ea typeface="宋体" panose="02010600030101010101" pitchFamily="2" charset="-122"/>
              <a:sym typeface="+mn-ea"/>
            </a:endParaRPr>
          </a:p>
          <a:p>
            <a:pPr indent="0"/>
            <a:endParaRPr lang="en-US" sz="32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half" idx="2"/>
          </p:nvPr>
        </p:nvSpPr>
        <p:spPr>
          <a:xfrm>
            <a:off x="484505" y="1042035"/>
            <a:ext cx="10697210" cy="1010285"/>
          </a:xfrm>
        </p:spPr>
        <p:txBody>
          <a:bodyPr>
            <a:noAutofit/>
          </a:bodyPr>
          <a:lstStyle/>
          <a:p>
            <a:r>
              <a:rPr lang="en-US" altLang="zh-CN" sz="2700" b="1" dirty="0" smtClean="0">
                <a:solidFill>
                  <a:schemeClr val="tx1"/>
                </a:solidFill>
                <a:latin typeface="Times New Roman" panose="02020603050405020304" pitchFamily="18" charset="0"/>
                <a:cs typeface="Times New Roman" panose="02020603050405020304" pitchFamily="18" charset="0"/>
              </a:rPr>
              <a:t> Task1.</a:t>
            </a:r>
            <a:r>
              <a:rPr lang="en-US" altLang="zh-CN" sz="2700" b="1" dirty="0" smtClean="0">
                <a:solidFill>
                  <a:schemeClr val="tx1"/>
                </a:solidFill>
                <a:latin typeface="Times New Roman" panose="02020603050405020304" pitchFamily="18" charset="0"/>
                <a:cs typeface="Times New Roman" panose="02020603050405020304" pitchFamily="18" charset="0"/>
              </a:rPr>
              <a:t>Reflect the function and signposts of each paragraph.</a:t>
            </a:r>
            <a:endParaRPr lang="en-US" altLang="zh-CN" sz="2700" b="1" dirty="0" smtClean="0">
              <a:solidFill>
                <a:schemeClr val="tx1"/>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778510" y="458470"/>
            <a:ext cx="9035415" cy="583565"/>
          </a:xfrm>
          <a:prstGeom prst="rect">
            <a:avLst/>
          </a:prstGeom>
          <a:solidFill>
            <a:srgbClr val="FFC000"/>
          </a:solidFill>
        </p:spPr>
        <p:txBody>
          <a:bodyPr wrap="square" rtlCol="0">
            <a:spAutoFit/>
          </a:bodyPr>
          <a:p>
            <a:r>
              <a:rPr lang="en-US" altLang="zh-CN" sz="3200" b="1" dirty="0" smtClean="0">
                <a:latin typeface="Times New Roman" panose="02020603050405020304" pitchFamily="18" charset="0"/>
                <a:cs typeface="Times New Roman" panose="02020603050405020304" pitchFamily="18" charset="0"/>
                <a:sym typeface="+mn-ea"/>
              </a:rPr>
              <a:t>Reading for the structure and language features</a:t>
            </a:r>
            <a:endParaRPr lang="en-US" altLang="zh-CN" sz="3200" b="1" dirty="0" smtClean="0">
              <a:latin typeface="Times New Roman" panose="02020603050405020304" pitchFamily="18" charset="0"/>
              <a:cs typeface="Times New Roman" panose="02020603050405020304" pitchFamily="18" charset="0"/>
              <a:sym typeface="+mn-ea"/>
            </a:endParaRPr>
          </a:p>
        </p:txBody>
      </p:sp>
      <p:sp>
        <p:nvSpPr>
          <p:cNvPr id="32769" name="文本框 4"/>
          <p:cNvSpPr txBox="1"/>
          <p:nvPr/>
        </p:nvSpPr>
        <p:spPr>
          <a:xfrm>
            <a:off x="853440" y="2706053"/>
            <a:ext cx="3184525" cy="953135"/>
          </a:xfrm>
          <a:prstGeom prst="rect">
            <a:avLst/>
          </a:prstGeom>
          <a:solidFill>
            <a:srgbClr val="0070C0"/>
          </a:solidFill>
          <a:ln w="9525">
            <a:noFill/>
          </a:ln>
        </p:spPr>
        <p:txBody>
          <a:bodyPr wrap="square" anchor="t">
            <a:spAutoFit/>
          </a:bodyPr>
          <a:p>
            <a:r>
              <a:rPr lang="en-US" altLang="zh-CN" sz="2800">
                <a:solidFill>
                  <a:schemeClr val="bg1"/>
                </a:solidFill>
                <a:latin typeface="Times New Roman" panose="02020603050405020304" pitchFamily="18" charset="0"/>
                <a:ea typeface="宋体" panose="02010600030101010101" pitchFamily="2" charset="-122"/>
                <a:sym typeface="微软雅黑" panose="020B0503020204020204" charset="-122"/>
              </a:rPr>
              <a:t>Should we fight new technology?</a:t>
            </a:r>
            <a:endParaRPr lang="en-US" altLang="en-US" sz="2800">
              <a:solidFill>
                <a:schemeClr val="bg1"/>
              </a:solidFill>
              <a:latin typeface="Times New Roman" panose="02020603050405020304" pitchFamily="18" charset="0"/>
              <a:ea typeface="宋体" panose="02010600030101010101" pitchFamily="2" charset="-122"/>
              <a:sym typeface="微软雅黑" panose="020B0503020204020204" charset="-122"/>
            </a:endParaRPr>
          </a:p>
        </p:txBody>
      </p:sp>
      <p:cxnSp>
        <p:nvCxnSpPr>
          <p:cNvPr id="14" name="直接箭头连接符 13"/>
          <p:cNvCxnSpPr/>
          <p:nvPr/>
        </p:nvCxnSpPr>
        <p:spPr>
          <a:xfrm flipV="1">
            <a:off x="4243705" y="2052320"/>
            <a:ext cx="1107440" cy="875030"/>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4" name="文本框 3"/>
          <p:cNvSpPr txBox="1"/>
          <p:nvPr/>
        </p:nvSpPr>
        <p:spPr>
          <a:xfrm>
            <a:off x="5351145" y="1810385"/>
            <a:ext cx="3392805" cy="583565"/>
          </a:xfrm>
          <a:prstGeom prst="rect">
            <a:avLst/>
          </a:prstGeom>
          <a:solidFill>
            <a:srgbClr val="00B0F0"/>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introduce the topic</a:t>
            </a:r>
            <a:endParaRPr lang="en-US" altLang="zh-CN" sz="3200">
              <a:latin typeface="Times New Roman" panose="02020603050405020304" pitchFamily="18" charset="0"/>
              <a:ea typeface="宋体" panose="02010600030101010101" pitchFamily="2" charset="-122"/>
            </a:endParaRPr>
          </a:p>
        </p:txBody>
      </p:sp>
      <p:cxnSp>
        <p:nvCxnSpPr>
          <p:cNvPr id="5" name="直接箭头连接符 4"/>
          <p:cNvCxnSpPr/>
          <p:nvPr/>
        </p:nvCxnSpPr>
        <p:spPr>
          <a:xfrm flipV="1">
            <a:off x="4370705" y="2875915"/>
            <a:ext cx="822325" cy="178435"/>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7" name="文本框 6"/>
          <p:cNvSpPr txBox="1"/>
          <p:nvPr/>
        </p:nvSpPr>
        <p:spPr>
          <a:xfrm>
            <a:off x="5193030" y="2706370"/>
            <a:ext cx="2680335" cy="583565"/>
          </a:xfrm>
          <a:prstGeom prst="rect">
            <a:avLst/>
          </a:prstGeom>
          <a:solidFill>
            <a:srgbClr val="00B0F0"/>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disadvantages</a:t>
            </a:r>
            <a:endParaRPr lang="en-US" altLang="zh-CN" sz="3200">
              <a:latin typeface="Times New Roman" panose="02020603050405020304" pitchFamily="18" charset="0"/>
              <a:ea typeface="宋体" panose="02010600030101010101" pitchFamily="2" charset="-122"/>
            </a:endParaRPr>
          </a:p>
        </p:txBody>
      </p:sp>
      <p:cxnSp>
        <p:nvCxnSpPr>
          <p:cNvPr id="8" name="直接箭头连接符 7"/>
          <p:cNvCxnSpPr/>
          <p:nvPr/>
        </p:nvCxnSpPr>
        <p:spPr>
          <a:xfrm>
            <a:off x="4337685" y="3224530"/>
            <a:ext cx="823595" cy="253365"/>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9" name="文本框 8"/>
          <p:cNvSpPr txBox="1"/>
          <p:nvPr/>
        </p:nvSpPr>
        <p:spPr>
          <a:xfrm>
            <a:off x="5193030" y="3477895"/>
            <a:ext cx="2395855" cy="583565"/>
          </a:xfrm>
          <a:prstGeom prst="rect">
            <a:avLst/>
          </a:prstGeom>
          <a:solidFill>
            <a:srgbClr val="00B0F0"/>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advantages</a:t>
            </a:r>
            <a:endParaRPr lang="en-US" altLang="zh-CN" sz="3200">
              <a:latin typeface="Times New Roman" panose="02020603050405020304" pitchFamily="18" charset="0"/>
              <a:ea typeface="宋体" panose="02010600030101010101" pitchFamily="2" charset="-122"/>
            </a:endParaRPr>
          </a:p>
        </p:txBody>
      </p:sp>
      <p:cxnSp>
        <p:nvCxnSpPr>
          <p:cNvPr id="10" name="直接箭头连接符 9"/>
          <p:cNvCxnSpPr/>
          <p:nvPr/>
        </p:nvCxnSpPr>
        <p:spPr>
          <a:xfrm>
            <a:off x="4037965" y="3517900"/>
            <a:ext cx="758825" cy="1068705"/>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11" name="文本框 10"/>
          <p:cNvSpPr txBox="1"/>
          <p:nvPr/>
        </p:nvSpPr>
        <p:spPr>
          <a:xfrm>
            <a:off x="3726815" y="4594225"/>
            <a:ext cx="2537460" cy="1076325"/>
          </a:xfrm>
          <a:prstGeom prst="rect">
            <a:avLst/>
          </a:prstGeom>
          <a:solidFill>
            <a:srgbClr val="00B0F0"/>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the author's opinion</a:t>
            </a:r>
            <a:endParaRPr lang="en-US" altLang="zh-CN" sz="3200">
              <a:latin typeface="Times New Roman" panose="02020603050405020304" pitchFamily="18" charset="0"/>
              <a:ea typeface="宋体" panose="02010600030101010101" pitchFamily="2" charset="-122"/>
            </a:endParaRPr>
          </a:p>
        </p:txBody>
      </p:sp>
      <p:cxnSp>
        <p:nvCxnSpPr>
          <p:cNvPr id="12" name="直接箭头连接符 11"/>
          <p:cNvCxnSpPr/>
          <p:nvPr/>
        </p:nvCxnSpPr>
        <p:spPr>
          <a:xfrm flipV="1">
            <a:off x="8646160" y="2005330"/>
            <a:ext cx="853440" cy="46990"/>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13" name="文本框 12"/>
          <p:cNvSpPr txBox="1"/>
          <p:nvPr/>
        </p:nvSpPr>
        <p:spPr>
          <a:xfrm>
            <a:off x="9499600" y="1416050"/>
            <a:ext cx="2680335" cy="1076325"/>
          </a:xfrm>
          <a:prstGeom prst="rect">
            <a:avLst/>
          </a:prstGeom>
          <a:solidFill>
            <a:schemeClr val="accent2">
              <a:lumMod val="60000"/>
              <a:lumOff val="40000"/>
            </a:schemeClr>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hence;</a:t>
            </a:r>
            <a:endParaRPr lang="en-US" altLang="zh-CN" sz="3200">
              <a:latin typeface="Times New Roman" panose="02020603050405020304" pitchFamily="18" charset="0"/>
              <a:ea typeface="宋体" panose="02010600030101010101" pitchFamily="2" charset="-122"/>
            </a:endParaRPr>
          </a:p>
          <a:p>
            <a:r>
              <a:rPr lang="en-US" altLang="zh-CN" sz="3200">
                <a:latin typeface="Times New Roman" panose="02020603050405020304" pitchFamily="18" charset="0"/>
                <a:ea typeface="宋体" panose="02010600030101010101" pitchFamily="2" charset="-122"/>
              </a:rPr>
              <a:t>neverthrss</a:t>
            </a:r>
            <a:endParaRPr lang="en-US" altLang="zh-CN" sz="3200">
              <a:latin typeface="Times New Roman" panose="02020603050405020304" pitchFamily="18" charset="0"/>
              <a:ea typeface="宋体" panose="02010600030101010101" pitchFamily="2" charset="-122"/>
            </a:endParaRPr>
          </a:p>
        </p:txBody>
      </p:sp>
      <p:cxnSp>
        <p:nvCxnSpPr>
          <p:cNvPr id="15" name="直接箭头连接符 14"/>
          <p:cNvCxnSpPr/>
          <p:nvPr/>
        </p:nvCxnSpPr>
        <p:spPr>
          <a:xfrm flipV="1">
            <a:off x="7873365" y="3007360"/>
            <a:ext cx="853440" cy="46990"/>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16" name="文本框 15"/>
          <p:cNvSpPr txBox="1"/>
          <p:nvPr/>
        </p:nvSpPr>
        <p:spPr>
          <a:xfrm>
            <a:off x="8743950" y="2566670"/>
            <a:ext cx="3123565" cy="583565"/>
          </a:xfrm>
          <a:prstGeom prst="rect">
            <a:avLst/>
          </a:prstGeom>
          <a:solidFill>
            <a:schemeClr val="accent2">
              <a:lumMod val="60000"/>
              <a:lumOff val="40000"/>
            </a:schemeClr>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on the one hand</a:t>
            </a:r>
            <a:endParaRPr lang="en-US" altLang="zh-CN" sz="3200">
              <a:latin typeface="Times New Roman" panose="02020603050405020304" pitchFamily="18" charset="0"/>
              <a:ea typeface="宋体" panose="02010600030101010101" pitchFamily="2" charset="-122"/>
            </a:endParaRPr>
          </a:p>
        </p:txBody>
      </p:sp>
      <p:cxnSp>
        <p:nvCxnSpPr>
          <p:cNvPr id="17" name="直接箭头连接符 16"/>
          <p:cNvCxnSpPr/>
          <p:nvPr/>
        </p:nvCxnSpPr>
        <p:spPr>
          <a:xfrm>
            <a:off x="7536180" y="3778885"/>
            <a:ext cx="728345" cy="7620"/>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18" name="文本框 17"/>
          <p:cNvSpPr txBox="1"/>
          <p:nvPr/>
        </p:nvSpPr>
        <p:spPr>
          <a:xfrm>
            <a:off x="8264525" y="3517900"/>
            <a:ext cx="3788410" cy="1076325"/>
          </a:xfrm>
          <a:prstGeom prst="rect">
            <a:avLst/>
          </a:prstGeom>
          <a:solidFill>
            <a:schemeClr val="accent2">
              <a:lumMod val="60000"/>
              <a:lumOff val="40000"/>
            </a:schemeClr>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on the other hand;for example;moreover</a:t>
            </a:r>
            <a:endParaRPr lang="en-US" altLang="zh-CN" sz="3200">
              <a:latin typeface="Times New Roman" panose="02020603050405020304" pitchFamily="18" charset="0"/>
              <a:ea typeface="宋体" panose="02010600030101010101" pitchFamily="2" charset="-122"/>
            </a:endParaRPr>
          </a:p>
        </p:txBody>
      </p:sp>
      <p:cxnSp>
        <p:nvCxnSpPr>
          <p:cNvPr id="19" name="直接箭头连接符 18"/>
          <p:cNvCxnSpPr/>
          <p:nvPr/>
        </p:nvCxnSpPr>
        <p:spPr>
          <a:xfrm>
            <a:off x="6264275" y="5116195"/>
            <a:ext cx="913130" cy="33020"/>
          </a:xfrm>
          <a:prstGeom prst="straightConnector1">
            <a:avLst/>
          </a:prstGeom>
          <a:ln w="73025">
            <a:tailEnd type="arrow" w="med" len="med"/>
          </a:ln>
        </p:spPr>
        <p:style>
          <a:lnRef idx="3">
            <a:schemeClr val="accent2"/>
          </a:lnRef>
          <a:fillRef idx="0">
            <a:schemeClr val="accent2"/>
          </a:fillRef>
          <a:effectRef idx="2">
            <a:schemeClr val="accent2"/>
          </a:effectRef>
          <a:fontRef idx="minor">
            <a:schemeClr val="tx1"/>
          </a:fontRef>
        </p:style>
      </p:cxnSp>
      <p:sp>
        <p:nvSpPr>
          <p:cNvPr id="20" name="文本框 19"/>
          <p:cNvSpPr txBox="1"/>
          <p:nvPr/>
        </p:nvSpPr>
        <p:spPr>
          <a:xfrm>
            <a:off x="7351395" y="4895215"/>
            <a:ext cx="2602865" cy="1076325"/>
          </a:xfrm>
          <a:prstGeom prst="rect">
            <a:avLst/>
          </a:prstGeom>
          <a:solidFill>
            <a:schemeClr val="accent2">
              <a:lumMod val="60000"/>
              <a:lumOff val="40000"/>
            </a:schemeClr>
          </a:solidFill>
          <a:ln w="9525">
            <a:noFill/>
          </a:ln>
        </p:spPr>
        <p:txBody>
          <a:bodyPr wrap="square" anchor="t">
            <a:spAutoFit/>
          </a:bodyPr>
          <a:p>
            <a:r>
              <a:rPr lang="zh-CN" altLang="en-US" sz="3200">
                <a:latin typeface="Times New Roman" panose="02020603050405020304" pitchFamily="18" charset="0"/>
                <a:ea typeface="宋体" panose="02010600030101010101" pitchFamily="2" charset="-122"/>
              </a:rPr>
              <a:t> </a:t>
            </a:r>
            <a:r>
              <a:rPr lang="en-US" altLang="zh-CN" sz="3200">
                <a:latin typeface="Times New Roman" panose="02020603050405020304" pitchFamily="18" charset="0"/>
                <a:ea typeface="宋体" panose="02010600030101010101" pitchFamily="2" charset="-122"/>
              </a:rPr>
              <a:t>personally;</a:t>
            </a:r>
            <a:endParaRPr lang="en-US" altLang="zh-CN" sz="3200">
              <a:latin typeface="Times New Roman" panose="02020603050405020304" pitchFamily="18" charset="0"/>
              <a:ea typeface="宋体" panose="02010600030101010101" pitchFamily="2" charset="-122"/>
            </a:endParaRPr>
          </a:p>
          <a:p>
            <a:r>
              <a:rPr lang="en-US" altLang="zh-CN" sz="3200">
                <a:latin typeface="Times New Roman" panose="02020603050405020304" pitchFamily="18" charset="0"/>
                <a:ea typeface="宋体" panose="02010600030101010101" pitchFamily="2" charset="-122"/>
              </a:rPr>
              <a:t>nevertheless</a:t>
            </a:r>
            <a:endParaRPr lang="en-US" altLang="zh-CN" sz="320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bldLvl="0" animBg="1"/>
      <p:bldP spid="9" grpId="0" bldLvl="0" animBg="1"/>
      <p:bldP spid="11" grpId="0" bldLvl="0" animBg="1"/>
      <p:bldP spid="13" grpId="0" bldLvl="0" animBg="1"/>
      <p:bldP spid="16" grpId="0" bldLvl="0" animBg="1"/>
      <p:bldP spid="18" grpId="0" bldLvl="0" animBg="1"/>
      <p:bldP spid="20"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78510" y="458470"/>
            <a:ext cx="9200515" cy="583565"/>
          </a:xfrm>
          <a:prstGeom prst="rect">
            <a:avLst/>
          </a:prstGeom>
          <a:solidFill>
            <a:srgbClr val="FFC000"/>
          </a:solidFill>
        </p:spPr>
        <p:txBody>
          <a:bodyPr wrap="square" rtlCol="0">
            <a:spAutoFit/>
          </a:bodyPr>
          <a:p>
            <a:pPr indent="0"/>
            <a:r>
              <a:rPr lang="en-US" sz="3200" b="1">
                <a:latin typeface="Times New Roman" panose="02020603050405020304" pitchFamily="18" charset="0"/>
                <a:sym typeface="+mn-ea"/>
              </a:rPr>
              <a:t>Reading for </a:t>
            </a:r>
            <a:r>
              <a:rPr lang="en-US" altLang="zh-CN" sz="3200" b="1" dirty="0" smtClean="0">
                <a:latin typeface="Times New Roman" panose="02020603050405020304" pitchFamily="18" charset="0"/>
                <a:cs typeface="Times New Roman" panose="02020603050405020304" pitchFamily="18" charset="0"/>
                <a:sym typeface="+mn-ea"/>
              </a:rPr>
              <a:t>the structure and language features</a:t>
            </a:r>
            <a:endParaRPr lang="en-US" altLang="zh-CN" sz="32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429260" y="458470"/>
            <a:ext cx="11530330" cy="1568450"/>
          </a:xfrm>
          <a:prstGeom prst="rect">
            <a:avLst/>
          </a:prstGeom>
          <a:noFill/>
          <a:ln w="9525">
            <a:noFill/>
          </a:ln>
        </p:spPr>
        <p:txBody>
          <a:bodyPr wrap="square">
            <a:spAutoFit/>
          </a:bodyPr>
          <a:p>
            <a:pPr indent="0"/>
            <a:endParaRPr lang="en-US" altLang="zh-CN" sz="3200" b="1">
              <a:solidFill>
                <a:srgbClr val="000000"/>
              </a:solidFill>
              <a:latin typeface="Times New Roman" panose="02020603050405020304" pitchFamily="18" charset="0"/>
              <a:ea typeface="宋体" panose="02010600030101010101" pitchFamily="2" charset="-122"/>
              <a:sym typeface="+mn-ea"/>
            </a:endParaRPr>
          </a:p>
          <a:p>
            <a:pPr indent="0"/>
            <a:r>
              <a:rPr lang="en-US" altLang="zh-CN" sz="3200" b="1">
                <a:solidFill>
                  <a:srgbClr val="000000"/>
                </a:solidFill>
                <a:latin typeface="Times New Roman" panose="02020603050405020304" pitchFamily="18" charset="0"/>
                <a:ea typeface="宋体" panose="02010600030101010101" pitchFamily="2" charset="-122"/>
                <a:sym typeface="+mn-ea"/>
              </a:rPr>
              <a:t>Task2. </a:t>
            </a:r>
            <a:r>
              <a:rPr lang="en-US" altLang="zh-CN" sz="3200" b="1">
                <a:solidFill>
                  <a:srgbClr val="FF0000"/>
                </a:solidFill>
                <a:latin typeface="Times New Roman" panose="02020603050405020304" pitchFamily="18" charset="0"/>
                <a:ea typeface="宋体" panose="02010600030101010101" pitchFamily="2" charset="-122"/>
                <a:sym typeface="+mn-ea"/>
              </a:rPr>
              <a:t>Reread P2-P4, find out the topic sentences and supporting evidence of each para.</a:t>
            </a:r>
            <a:endParaRPr lang="en-US" altLang="zh-CN" sz="3200" b="1">
              <a:solidFill>
                <a:srgbClr val="FF0000"/>
              </a:solidFill>
              <a:latin typeface="Times New Roman" panose="02020603050405020304" pitchFamily="18" charset="0"/>
              <a:ea typeface="宋体" panose="02010600030101010101" pitchFamily="2" charset="-122"/>
              <a:sym typeface="+mn-ea"/>
            </a:endParaRPr>
          </a:p>
        </p:txBody>
      </p:sp>
      <p:graphicFrame>
        <p:nvGraphicFramePr>
          <p:cNvPr id="5" name="表格 4"/>
          <p:cNvGraphicFramePr/>
          <p:nvPr>
            <p:custDataLst>
              <p:tags r:id="rId1"/>
            </p:custDataLst>
          </p:nvPr>
        </p:nvGraphicFramePr>
        <p:xfrm>
          <a:off x="556260" y="1842770"/>
          <a:ext cx="10597515" cy="4538345"/>
        </p:xfrm>
        <a:graphic>
          <a:graphicData uri="http://schemas.openxmlformats.org/drawingml/2006/table">
            <a:tbl>
              <a:tblPr firstRow="1" bandRow="1">
                <a:tableStyleId>{5940675A-B579-460E-94D1-54222C63F5DA}</a:tableStyleId>
              </a:tblPr>
              <a:tblGrid>
                <a:gridCol w="1767205"/>
                <a:gridCol w="4091940"/>
                <a:gridCol w="4738370"/>
              </a:tblGrid>
              <a:tr h="706120">
                <a:tc gridSpan="3">
                  <a:txBody>
                    <a:bodyPr/>
                    <a:p>
                      <a:pPr indent="0" algn="ctr">
                        <a:buNone/>
                      </a:pPr>
                      <a:r>
                        <a:rPr lang="en-US" sz="2400" b="1">
                          <a:latin typeface="Times New Roman" panose="02020603050405020304" pitchFamily="18" charset="0"/>
                          <a:ea typeface="宋体" panose="02010600030101010101" pitchFamily="2" charset="-122"/>
                          <a:cs typeface="Times New Roman" panose="02020603050405020304" pitchFamily="18" charset="0"/>
                        </a:rPr>
                        <a:t>Should we fight new technology?</a:t>
                      </a:r>
                      <a:endParaRPr lang="en-US" altLang="en-US" sz="2400" b="1">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46735">
                <a:tc>
                  <a:txBody>
                    <a:bodyPr/>
                    <a:p>
                      <a:pPr indent="0" algn="ctr">
                        <a:buNone/>
                      </a:pPr>
                      <a:r>
                        <a:rPr lang="en-US" sz="2000" b="1">
                          <a:latin typeface="Times New Roman" panose="02020603050405020304" pitchFamily="18" charset="0"/>
                          <a:cs typeface="Times New Roman" panose="02020603050405020304" pitchFamily="18" charset="0"/>
                        </a:rPr>
                        <a:t>paragraph </a:t>
                      </a:r>
                      <a:endParaRPr lang="en-US" altLang="en-US" sz="2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000" b="1">
                          <a:latin typeface="Times New Roman" panose="02020603050405020304" pitchFamily="18" charset="0"/>
                          <a:ea typeface="宋体" panose="02010600030101010101" pitchFamily="2" charset="-122"/>
                          <a:cs typeface="Times New Roman" panose="02020603050405020304" pitchFamily="18" charset="0"/>
                        </a:rPr>
                        <a:t>Topic sentence</a:t>
                      </a:r>
                      <a:endParaRPr lang="en-US" altLang="en-US" sz="2000" b="1">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1">
                          <a:latin typeface="Times New Roman" panose="02020603050405020304" pitchFamily="18" charset="0"/>
                          <a:ea typeface="宋体" panose="02010600030101010101" pitchFamily="2" charset="-122"/>
                          <a:cs typeface="Times New Roman" panose="02020603050405020304" pitchFamily="18" charset="0"/>
                        </a:rPr>
                        <a:t>Supporting evidence</a:t>
                      </a:r>
                      <a:endParaRPr lang="en-US" altLang="en-US" sz="2000" b="1">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09320">
                <a:tc>
                  <a:txBody>
                    <a:bodyPr/>
                    <a:p>
                      <a:pPr indent="0">
                        <a:buNone/>
                      </a:pPr>
                      <a:r>
                        <a:rPr lang="en-US" sz="1600" b="0">
                          <a:latin typeface="Times New Roman" panose="02020603050405020304" pitchFamily="18" charset="0"/>
                          <a:cs typeface="Times New Roman" panose="02020603050405020304" pitchFamily="18" charset="0"/>
                        </a:rPr>
                        <a:t>         paragraph 2</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latin typeface="Times New Roman" panose="02020603050405020304" pitchFamily="18" charset="0"/>
                          <a:cs typeface="Times New Roman" panose="02020603050405020304" pitchFamily="18" charset="0"/>
                        </a:rPr>
                        <a:t> </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latin typeface="Times New Roman" panose="02020603050405020304" pitchFamily="18" charset="0"/>
                          <a:cs typeface="Times New Roman" panose="02020603050405020304" pitchFamily="18" charset="0"/>
                        </a:rPr>
                        <a:t> </a:t>
                      </a:r>
                      <a:endParaRPr lang="en-US" altLang="en-US" sz="10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8565">
                <a:tc>
                  <a:txBody>
                    <a:bodyPr/>
                    <a:p>
                      <a:pPr indent="0" algn="ctr">
                        <a:buNone/>
                      </a:pPr>
                      <a:r>
                        <a:rPr lang="en-US" sz="1600" b="0">
                          <a:latin typeface="Times New Roman" panose="02020603050405020304" pitchFamily="18" charset="0"/>
                          <a:cs typeface="Times New Roman" panose="02020603050405020304" pitchFamily="18" charset="0"/>
                        </a:rPr>
                        <a:t>paragraph </a:t>
                      </a:r>
                      <a:r>
                        <a:rPr lang="en-US" sz="1600" b="0">
                          <a:latin typeface="Times New Roman" panose="02020603050405020304" pitchFamily="18" charset="0"/>
                          <a:ea typeface="宋体" panose="02010600030101010101" pitchFamily="2" charset="-122"/>
                          <a:cs typeface="Times New Roman" panose="02020603050405020304" pitchFamily="18" charset="0"/>
                        </a:rPr>
                        <a:t>3</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Times New Roman" panose="02020603050405020304" pitchFamily="18" charset="0"/>
                          <a:cs typeface="Times New Roman" panose="02020603050405020304" pitchFamily="18" charset="0"/>
                        </a:rPr>
                        <a:t> </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latin typeface="Times New Roman" panose="02020603050405020304" pitchFamily="18" charset="0"/>
                          <a:cs typeface="Times New Roman" panose="02020603050405020304" pitchFamily="18" charset="0"/>
                        </a:rPr>
                        <a:t> </a:t>
                      </a:r>
                      <a:endParaRPr lang="en-US" altLang="en-US" sz="10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57605">
                <a:tc>
                  <a:txBody>
                    <a:bodyPr/>
                    <a:p>
                      <a:pPr indent="0" algn="ctr">
                        <a:buNone/>
                      </a:pPr>
                      <a:r>
                        <a:rPr lang="en-US" sz="1600" b="0">
                          <a:latin typeface="Times New Roman" panose="02020603050405020304" pitchFamily="18" charset="0"/>
                          <a:cs typeface="Times New Roman" panose="02020603050405020304" pitchFamily="18" charset="0"/>
                        </a:rPr>
                        <a:t>paragraph </a:t>
                      </a:r>
                      <a:r>
                        <a:rPr lang="en-US" sz="1600" b="0">
                          <a:latin typeface="Times New Roman" panose="02020603050405020304" pitchFamily="18" charset="0"/>
                          <a:ea typeface="宋体" panose="02010600030101010101" pitchFamily="2" charset="-122"/>
                          <a:cs typeface="Times New Roman" panose="02020603050405020304" pitchFamily="18" charset="0"/>
                        </a:rPr>
                        <a:t>4</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600" b="0">
                          <a:latin typeface="Times New Roman" panose="02020603050405020304" pitchFamily="18" charset="0"/>
                          <a:cs typeface="Times New Roman" panose="02020603050405020304" pitchFamily="18" charset="0"/>
                        </a:rPr>
                        <a:t> </a:t>
                      </a:r>
                      <a:endParaRPr lang="en-US" altLang="en-US" sz="16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altLang="en-US" sz="1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2324735" y="3159760"/>
            <a:ext cx="4118610" cy="922020"/>
          </a:xfrm>
          <a:prstGeom prst="rect">
            <a:avLst/>
          </a:prstGeom>
          <a:noFill/>
        </p:spPr>
        <p:txBody>
          <a:bodyPr wrap="square" rtlCol="0">
            <a:spAutoFit/>
          </a:bodyPr>
          <a:p>
            <a:r>
              <a:rPr lang="zh-CN" altLang="en-US" b="1"/>
              <a:t>There are many different groups of people around the world who live happily in the absence of new technology</a:t>
            </a:r>
            <a:endParaRPr lang="zh-CN" altLang="en-US" b="1"/>
          </a:p>
        </p:txBody>
      </p:sp>
      <p:sp>
        <p:nvSpPr>
          <p:cNvPr id="7" name="文本框 6"/>
          <p:cNvSpPr txBox="1"/>
          <p:nvPr/>
        </p:nvSpPr>
        <p:spPr>
          <a:xfrm>
            <a:off x="6570345" y="5280660"/>
            <a:ext cx="4118610" cy="922020"/>
          </a:xfrm>
          <a:prstGeom prst="rect">
            <a:avLst/>
          </a:prstGeom>
          <a:noFill/>
        </p:spPr>
        <p:txBody>
          <a:bodyPr wrap="square" rtlCol="0">
            <a:spAutoFit/>
          </a:bodyPr>
          <a:p>
            <a:r>
              <a:rPr lang="zh-CN" altLang="en-US" b="1"/>
              <a:t>◎I found my career as...◎My health monitor,...◎I’ll always look on the positive side of change and accept it...</a:t>
            </a:r>
            <a:endParaRPr lang="zh-CN" altLang="en-US" b="1"/>
          </a:p>
        </p:txBody>
      </p:sp>
      <p:sp>
        <p:nvSpPr>
          <p:cNvPr id="8" name="文本框 7"/>
          <p:cNvSpPr txBox="1"/>
          <p:nvPr/>
        </p:nvSpPr>
        <p:spPr>
          <a:xfrm>
            <a:off x="2324735" y="5280660"/>
            <a:ext cx="4118610" cy="645160"/>
          </a:xfrm>
          <a:prstGeom prst="rect">
            <a:avLst/>
          </a:prstGeom>
          <a:noFill/>
        </p:spPr>
        <p:txBody>
          <a:bodyPr wrap="square" rtlCol="0">
            <a:spAutoFit/>
          </a:bodyPr>
          <a:p>
            <a:r>
              <a:rPr lang="zh-CN" altLang="en-US" b="1"/>
              <a:t>I have benefited a quite a lot form technological advances.</a:t>
            </a:r>
            <a:endParaRPr lang="zh-CN" altLang="en-US" b="1"/>
          </a:p>
        </p:txBody>
      </p:sp>
      <p:sp>
        <p:nvSpPr>
          <p:cNvPr id="9" name="文本框 8"/>
          <p:cNvSpPr txBox="1"/>
          <p:nvPr/>
        </p:nvSpPr>
        <p:spPr>
          <a:xfrm>
            <a:off x="6443345" y="4081780"/>
            <a:ext cx="5331460" cy="1198880"/>
          </a:xfrm>
          <a:prstGeom prst="rect">
            <a:avLst/>
          </a:prstGeom>
          <a:noFill/>
        </p:spPr>
        <p:txBody>
          <a:bodyPr wrap="square" rtlCol="0">
            <a:spAutoFit/>
          </a:bodyPr>
          <a:p>
            <a:r>
              <a:rPr lang="zh-CN" altLang="en-US" b="1"/>
              <a:t>◎The latest weather-tracking computer...which saves many lives.</a:t>
            </a:r>
            <a:endParaRPr lang="zh-CN" altLang="en-US" b="1"/>
          </a:p>
          <a:p>
            <a:r>
              <a:rPr lang="zh-CN" altLang="en-US" b="1"/>
              <a:t>◎The internet has made it possible...◎It has also made finding opportunities...using social media.</a:t>
            </a:r>
            <a:endParaRPr lang="zh-CN" altLang="en-US" b="1"/>
          </a:p>
        </p:txBody>
      </p:sp>
      <p:sp>
        <p:nvSpPr>
          <p:cNvPr id="10" name="文本框 9"/>
          <p:cNvSpPr txBox="1"/>
          <p:nvPr/>
        </p:nvSpPr>
        <p:spPr>
          <a:xfrm>
            <a:off x="2451735" y="4208780"/>
            <a:ext cx="4118610" cy="922020"/>
          </a:xfrm>
          <a:prstGeom prst="rect">
            <a:avLst/>
          </a:prstGeom>
          <a:noFill/>
        </p:spPr>
        <p:txBody>
          <a:bodyPr wrap="square" rtlCol="0">
            <a:spAutoFit/>
          </a:bodyPr>
          <a:p>
            <a:r>
              <a:rPr lang="zh-CN" altLang="en-US" b="1"/>
              <a:t>New technology has provided people everywhere with many benefits over the years.</a:t>
            </a:r>
            <a:endParaRPr lang="zh-CN" altLang="en-US" b="1"/>
          </a:p>
        </p:txBody>
      </p:sp>
      <p:sp>
        <p:nvSpPr>
          <p:cNvPr id="11" name="文本框 10"/>
          <p:cNvSpPr txBox="1"/>
          <p:nvPr/>
        </p:nvSpPr>
        <p:spPr>
          <a:xfrm>
            <a:off x="6443345" y="2967990"/>
            <a:ext cx="4118610" cy="922020"/>
          </a:xfrm>
          <a:prstGeom prst="rect">
            <a:avLst/>
          </a:prstGeom>
          <a:noFill/>
        </p:spPr>
        <p:txBody>
          <a:bodyPr wrap="square" rtlCol="0">
            <a:spAutoFit/>
          </a:bodyPr>
          <a:p>
            <a:r>
              <a:rPr lang="zh-CN" altLang="en-US" b="1"/>
              <a:t>◎The Amish...◎They advocate a simple life with an emphasis on...◎The Amish’s quality of life is better since</a:t>
            </a:r>
            <a:endParaRPr lang="zh-CN" alt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2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ox(in)">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11" grpId="0"/>
      <p:bldP spid="11" grpId="1"/>
      <p:bldP spid="10" grpId="0"/>
      <p:bldP spid="10" grpId="1"/>
      <p:bldP spid="9" grpId="0"/>
      <p:bldP spid="9" grpId="1"/>
      <p:bldP spid="8" grpId="0"/>
      <p:bldP spid="8" grpId="1"/>
      <p:bldP spid="7" grpId="0"/>
      <p:bldP spid="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half" idx="2"/>
          </p:nvPr>
        </p:nvSpPr>
        <p:spPr>
          <a:xfrm>
            <a:off x="747395" y="1711960"/>
            <a:ext cx="10697210" cy="650875"/>
          </a:xfrm>
        </p:spPr>
        <p:txBody>
          <a:bodyPr>
            <a:noAutofit/>
          </a:bodyPr>
          <a:lstStyle/>
          <a:p>
            <a:r>
              <a:rPr lang="en-US" altLang="zh-CN" sz="2700" b="1" dirty="0" smtClean="0">
                <a:solidFill>
                  <a:schemeClr val="tx1"/>
                </a:solidFill>
                <a:latin typeface="Times New Roman" panose="02020603050405020304" pitchFamily="18" charset="0"/>
                <a:cs typeface="Times New Roman" panose="02020603050405020304" pitchFamily="18" charset="0"/>
              </a:rPr>
              <a:t>Task 1 Decide </a:t>
            </a:r>
            <a:r>
              <a:rPr lang="en-US" altLang="zh-CN" sz="2800" b="1" dirty="0" smtClean="0">
                <a:solidFill>
                  <a:schemeClr val="tx1"/>
                </a:solidFill>
                <a:latin typeface="Times New Roman" panose="02020603050405020304" pitchFamily="18" charset="0"/>
                <a:cs typeface="Times New Roman" panose="02020603050405020304" pitchFamily="18" charset="0"/>
              </a:rPr>
              <a:t>upon </a:t>
            </a:r>
            <a:r>
              <a:rPr lang="en-US" altLang="zh-CN" sz="2700" b="1" dirty="0" smtClean="0">
                <a:solidFill>
                  <a:schemeClr val="tx1"/>
                </a:solidFill>
                <a:latin typeface="Times New Roman" panose="02020603050405020304" pitchFamily="18" charset="0"/>
                <a:cs typeface="Times New Roman" panose="02020603050405020304" pitchFamily="18" charset="0"/>
              </a:rPr>
              <a:t>a topic </a:t>
            </a:r>
            <a:endParaRPr lang="en-US" altLang="zh-CN" sz="2700" b="1" dirty="0" smtClean="0">
              <a:solidFill>
                <a:schemeClr val="tx1"/>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778510" y="458470"/>
            <a:ext cx="9589135" cy="1076325"/>
          </a:xfrm>
          <a:prstGeom prst="rect">
            <a:avLst/>
          </a:prstGeom>
          <a:solidFill>
            <a:srgbClr val="FFC000"/>
          </a:solidFill>
        </p:spPr>
        <p:txBody>
          <a:bodyPr wrap="square" rtlCol="0">
            <a:spAutoFit/>
          </a:bodyPr>
          <a:p>
            <a:r>
              <a:rPr lang="en-US" altLang="zh-CN" sz="3200" b="1" dirty="0" smtClean="0">
                <a:latin typeface="Times New Roman" panose="02020603050405020304" pitchFamily="18" charset="0"/>
                <a:cs typeface="Times New Roman" panose="02020603050405020304" pitchFamily="18" charset="0"/>
                <a:sym typeface="+mn-ea"/>
              </a:rPr>
              <a:t>Write an argumentative essay about your opinions on one of the advanced technology.</a:t>
            </a:r>
            <a:endParaRPr lang="en-US" altLang="zh-CN" sz="3200" b="1" dirty="0" smtClean="0">
              <a:latin typeface="Times New Roman" panose="02020603050405020304" pitchFamily="18" charset="0"/>
              <a:cs typeface="Times New Roman" panose="02020603050405020304" pitchFamily="18" charset="0"/>
              <a:sym typeface="+mn-ea"/>
            </a:endParaRPr>
          </a:p>
        </p:txBody>
      </p:sp>
      <p:sp>
        <p:nvSpPr>
          <p:cNvPr id="5" name="文本框 4"/>
          <p:cNvSpPr txBox="1"/>
          <p:nvPr/>
        </p:nvSpPr>
        <p:spPr>
          <a:xfrm>
            <a:off x="747395" y="2435860"/>
            <a:ext cx="10967720" cy="1986280"/>
          </a:xfrm>
          <a:prstGeom prst="rect">
            <a:avLst/>
          </a:prstGeom>
          <a:noFill/>
          <a:ln w="9525">
            <a:noFill/>
          </a:ln>
        </p:spPr>
        <p:txBody>
          <a:bodyPr wrap="square">
            <a:spAutoFit/>
          </a:bodyPr>
          <a:p>
            <a:pPr indent="0">
              <a:lnSpc>
                <a:spcPct val="110000"/>
              </a:lnSpc>
            </a:pPr>
            <a:r>
              <a:rPr lang="en-US" sz="2800" b="1">
                <a:latin typeface="Times New Roman" panose="02020603050405020304" pitchFamily="18" charset="0"/>
              </a:rPr>
              <a:t>Topic:</a:t>
            </a:r>
            <a:endParaRPr lang="en-US" sz="2800" b="1">
              <a:latin typeface="Times New Roman" panose="02020603050405020304" pitchFamily="18" charset="0"/>
            </a:endParaRPr>
          </a:p>
          <a:p>
            <a:pPr indent="0">
              <a:lnSpc>
                <a:spcPct val="110000"/>
              </a:lnSpc>
            </a:pPr>
            <a:r>
              <a:rPr lang="en-US" sz="2800" b="1">
                <a:latin typeface="Times New Roman" panose="02020603050405020304" pitchFamily="18" charset="0"/>
              </a:rPr>
              <a:t>          _________________________________________________</a:t>
            </a:r>
            <a:endParaRPr lang="en-US" sz="2800" b="1">
              <a:latin typeface="Times New Roman" panose="02020603050405020304" pitchFamily="18" charset="0"/>
            </a:endParaRPr>
          </a:p>
          <a:p>
            <a:pPr indent="0">
              <a:lnSpc>
                <a:spcPct val="110000"/>
              </a:lnSpc>
            </a:pPr>
            <a:endParaRPr lang="en-US" sz="2800" b="0">
              <a:latin typeface="Times New Roman" panose="02020603050405020304" pitchFamily="18" charset="0"/>
            </a:endParaRPr>
          </a:p>
          <a:p>
            <a:pPr indent="0">
              <a:lnSpc>
                <a:spcPct val="110000"/>
              </a:lnSpc>
            </a:pPr>
            <a:endParaRPr lang="en-US" sz="2800" b="0">
              <a:latin typeface="Times New Roman" panose="02020603050405020304" pitchFamily="18" charset="0"/>
            </a:endParaRPr>
          </a:p>
        </p:txBody>
      </p:sp>
      <p:sp>
        <p:nvSpPr>
          <p:cNvPr id="8" name="文本框 7"/>
          <p:cNvSpPr txBox="1"/>
          <p:nvPr/>
        </p:nvSpPr>
        <p:spPr>
          <a:xfrm>
            <a:off x="2117090" y="2698115"/>
            <a:ext cx="7958455" cy="521970"/>
          </a:xfrm>
          <a:prstGeom prst="rect">
            <a:avLst/>
          </a:prstGeom>
          <a:noFill/>
        </p:spPr>
        <p:txBody>
          <a:bodyPr wrap="square" rtlCol="0">
            <a:spAutoFit/>
          </a:bodyPr>
          <a:p>
            <a:pPr algn="l"/>
            <a:r>
              <a:rPr lang="en-US" sz="2800">
                <a:solidFill>
                  <a:srgbClr val="FF0000"/>
                </a:solidFill>
                <a:latin typeface="Times New Roman" panose="02020603050405020304" pitchFamily="18" charset="0"/>
                <a:sym typeface="+mn-ea"/>
              </a:rPr>
              <a:t>   Should we advocate or fight against roborts ?</a:t>
            </a:r>
            <a:endParaRPr lang="en-US" sz="2800">
              <a:solidFill>
                <a:srgbClr val="FF0000"/>
              </a:solidFill>
              <a:latin typeface="Times New Roman" panose="02020603050405020304" pitchFamily="18" charset="0"/>
              <a:sym typeface="+mn-ea"/>
            </a:endParaRPr>
          </a:p>
        </p:txBody>
      </p:sp>
      <p:pic>
        <p:nvPicPr>
          <p:cNvPr id="4" name="图片 3" descr="robort"/>
          <p:cNvPicPr>
            <a:picLocks noChangeAspect="1"/>
          </p:cNvPicPr>
          <p:nvPr/>
        </p:nvPicPr>
        <p:blipFill>
          <a:blip r:embed="rId1"/>
          <a:stretch>
            <a:fillRect/>
          </a:stretch>
        </p:blipFill>
        <p:spPr>
          <a:xfrm>
            <a:off x="6425565" y="3484245"/>
            <a:ext cx="2986405" cy="2217420"/>
          </a:xfrm>
          <a:prstGeom prst="rect">
            <a:avLst/>
          </a:prstGeom>
        </p:spPr>
      </p:pic>
      <p:pic>
        <p:nvPicPr>
          <p:cNvPr id="6" name="图片 5" descr="robort2"/>
          <p:cNvPicPr>
            <a:picLocks noChangeAspect="1"/>
          </p:cNvPicPr>
          <p:nvPr/>
        </p:nvPicPr>
        <p:blipFill>
          <a:blip r:embed="rId2"/>
          <a:stretch>
            <a:fillRect/>
          </a:stretch>
        </p:blipFill>
        <p:spPr>
          <a:xfrm>
            <a:off x="1837055" y="3395980"/>
            <a:ext cx="2493010" cy="249301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half" idx="2"/>
          </p:nvPr>
        </p:nvSpPr>
        <p:spPr>
          <a:xfrm>
            <a:off x="747395" y="1275715"/>
            <a:ext cx="10697210" cy="619125"/>
          </a:xfrm>
        </p:spPr>
        <p:txBody>
          <a:bodyPr>
            <a:noAutofit/>
          </a:bodyPr>
          <a:lstStyle/>
          <a:p>
            <a:r>
              <a:rPr lang="en-US" altLang="zh-CN" sz="2800" b="1" dirty="0" smtClean="0">
                <a:solidFill>
                  <a:schemeClr val="tx1"/>
                </a:solidFill>
                <a:latin typeface="Times New Roman" panose="02020603050405020304" pitchFamily="18" charset="0"/>
                <a:cs typeface="Times New Roman" panose="02020603050405020304" pitchFamily="18" charset="0"/>
              </a:rPr>
              <a:t>Task 2 Different opinions about robots</a:t>
            </a:r>
            <a:r>
              <a:rPr lang="en-US" altLang="zh-CN" sz="2700" b="1" dirty="0" smtClean="0">
                <a:solidFill>
                  <a:schemeClr val="tx1"/>
                </a:solidFill>
                <a:latin typeface="Times New Roman" panose="02020603050405020304" pitchFamily="18" charset="0"/>
                <a:cs typeface="Times New Roman" panose="02020603050405020304" pitchFamily="18" charset="0"/>
              </a:rPr>
              <a:t> </a:t>
            </a:r>
            <a:endParaRPr lang="en-US" altLang="zh-CN" sz="2700" b="1" dirty="0" smtClean="0">
              <a:solidFill>
                <a:schemeClr val="tx1"/>
              </a:solidFill>
              <a:latin typeface="Times New Roman" panose="02020603050405020304" pitchFamily="18" charset="0"/>
              <a:cs typeface="Times New Roman" panose="02020603050405020304" pitchFamily="18" charset="0"/>
            </a:endParaRPr>
          </a:p>
          <a:p>
            <a:endParaRPr lang="en-US" altLang="zh-CN" sz="2700" b="1" dirty="0" smtClean="0">
              <a:solidFill>
                <a:schemeClr val="tx1"/>
              </a:solidFill>
              <a:latin typeface="Times New Roman" panose="02020603050405020304" pitchFamily="18" charset="0"/>
              <a:cs typeface="Times New Roman" panose="02020603050405020304" pitchFamily="18" charset="0"/>
            </a:endParaRPr>
          </a:p>
          <a:p>
            <a:endParaRPr lang="en-US" altLang="zh-CN" sz="2700" b="1" dirty="0" smtClean="0">
              <a:solidFill>
                <a:schemeClr val="tx1"/>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778510" y="458470"/>
            <a:ext cx="9589135" cy="583565"/>
          </a:xfrm>
          <a:prstGeom prst="rect">
            <a:avLst/>
          </a:prstGeom>
          <a:solidFill>
            <a:srgbClr val="FFC000"/>
          </a:solidFill>
        </p:spPr>
        <p:txBody>
          <a:bodyPr wrap="square" rtlCol="0">
            <a:spAutoFit/>
          </a:bodyPr>
          <a:p>
            <a:r>
              <a:rPr lang="en-US" altLang="zh-CN" sz="3200" b="1" dirty="0" smtClean="0">
                <a:latin typeface="Times New Roman" panose="02020603050405020304" pitchFamily="18" charset="0"/>
                <a:cs typeface="Times New Roman" panose="02020603050405020304" pitchFamily="18" charset="0"/>
                <a:sym typeface="+mn-ea"/>
              </a:rPr>
              <a:t>Write an argumentative essay </a:t>
            </a:r>
            <a:endParaRPr lang="en-US" altLang="zh-CN" sz="3200" b="1" dirty="0" smtClean="0">
              <a:latin typeface="Times New Roman" panose="02020603050405020304" pitchFamily="18" charset="0"/>
              <a:cs typeface="Times New Roman" panose="02020603050405020304" pitchFamily="18" charset="0"/>
              <a:sym typeface="+mn-ea"/>
            </a:endParaRPr>
          </a:p>
        </p:txBody>
      </p:sp>
      <p:sp>
        <p:nvSpPr>
          <p:cNvPr id="5" name="文本框 4"/>
          <p:cNvSpPr txBox="1"/>
          <p:nvPr/>
        </p:nvSpPr>
        <p:spPr>
          <a:xfrm>
            <a:off x="747395" y="1895475"/>
            <a:ext cx="10967720" cy="2245360"/>
          </a:xfrm>
          <a:prstGeom prst="rect">
            <a:avLst/>
          </a:prstGeom>
          <a:noFill/>
          <a:ln w="9525">
            <a:noFill/>
          </a:ln>
        </p:spPr>
        <p:txBody>
          <a:bodyPr wrap="square">
            <a:spAutoFit/>
          </a:bodyPr>
          <a:p>
            <a:pPr marL="228600" indent="-228600"/>
            <a:r>
              <a:rPr lang="en-US" altLang="zh-CN" sz="2400">
                <a:solidFill>
                  <a:srgbClr val="000000"/>
                </a:solidFill>
                <a:latin typeface="Times New Roman" panose="02020603050405020304" pitchFamily="18" charset="0"/>
                <a:ea typeface="宋体" panose="02010600030101010101" pitchFamily="2" charset="-122"/>
                <a:sym typeface="+mn-ea"/>
              </a:rPr>
              <a:t>  </a:t>
            </a:r>
            <a:r>
              <a:rPr lang="en-US" altLang="zh-CN" sz="2800">
                <a:solidFill>
                  <a:srgbClr val="FF0000"/>
                </a:solidFill>
                <a:latin typeface="Times New Roman" panose="02020603050405020304" pitchFamily="18" charset="0"/>
                <a:ea typeface="宋体" panose="02010600030101010101" pitchFamily="2" charset="-122"/>
                <a:sym typeface="+mn-ea"/>
              </a:rPr>
              <a:t>Robots</a:t>
            </a:r>
            <a:endParaRPr lang="en-US" altLang="zh-CN" sz="2400" b="0">
              <a:solidFill>
                <a:srgbClr val="000000"/>
              </a:solidFill>
              <a:latin typeface="Times New Roman" panose="02020603050405020304" pitchFamily="18" charset="0"/>
              <a:ea typeface="宋体" panose="02010600030101010101" pitchFamily="2" charset="-122"/>
            </a:endParaRPr>
          </a:p>
          <a:p>
            <a:pPr marL="228600" indent="-228600"/>
            <a:r>
              <a:rPr lang="en-US" altLang="zh-CN" sz="2800">
                <a:solidFill>
                  <a:srgbClr val="000000"/>
                </a:solidFill>
                <a:latin typeface="Times New Roman" panose="02020603050405020304" pitchFamily="18" charset="0"/>
                <a:ea typeface="宋体" panose="02010600030101010101" pitchFamily="2" charset="-122"/>
                <a:sym typeface="+mn-ea"/>
              </a:rPr>
              <a:t>advantages:</a:t>
            </a:r>
            <a:endParaRPr lang="en-US" altLang="zh-CN" sz="2800" b="0">
              <a:solidFill>
                <a:srgbClr val="000000"/>
              </a:solidFill>
              <a:latin typeface="Times New Roman" panose="02020603050405020304" pitchFamily="18" charset="0"/>
              <a:ea typeface="宋体" panose="02010600030101010101" pitchFamily="2" charset="-122"/>
            </a:endParaRPr>
          </a:p>
          <a:p>
            <a:pPr marL="228600" indent="-228600"/>
            <a:endParaRPr lang="en-US" altLang="zh-CN" sz="2800">
              <a:solidFill>
                <a:srgbClr val="000000"/>
              </a:solidFill>
              <a:latin typeface="Times New Roman" panose="02020603050405020304" pitchFamily="18" charset="0"/>
              <a:ea typeface="宋体" panose="02010600030101010101" pitchFamily="2" charset="-122"/>
              <a:sym typeface="+mn-ea"/>
            </a:endParaRPr>
          </a:p>
          <a:p>
            <a:pPr marL="228600" indent="-228600"/>
            <a:endParaRPr lang="en-US" altLang="zh-CN" sz="2800">
              <a:solidFill>
                <a:srgbClr val="000000"/>
              </a:solidFill>
              <a:latin typeface="Times New Roman" panose="02020603050405020304" pitchFamily="18" charset="0"/>
              <a:ea typeface="宋体" panose="02010600030101010101" pitchFamily="2" charset="-122"/>
              <a:sym typeface="+mn-ea"/>
            </a:endParaRPr>
          </a:p>
          <a:p>
            <a:pPr marL="228600" indent="-228600"/>
            <a:r>
              <a:rPr lang="en-US" altLang="zh-CN" sz="2800">
                <a:solidFill>
                  <a:srgbClr val="000000"/>
                </a:solidFill>
                <a:latin typeface="Times New Roman" panose="02020603050405020304" pitchFamily="18" charset="0"/>
                <a:ea typeface="宋体" panose="02010600030101010101" pitchFamily="2" charset="-122"/>
                <a:sym typeface="+mn-ea"/>
              </a:rPr>
              <a:t>disadvantages:</a:t>
            </a:r>
            <a:endParaRPr lang="en-US" sz="2800" b="0">
              <a:latin typeface="Times New Roman" panose="02020603050405020304" pitchFamily="18" charset="0"/>
            </a:endParaRPr>
          </a:p>
        </p:txBody>
      </p:sp>
      <p:sp>
        <p:nvSpPr>
          <p:cNvPr id="7" name="文本框 6"/>
          <p:cNvSpPr txBox="1"/>
          <p:nvPr/>
        </p:nvSpPr>
        <p:spPr>
          <a:xfrm>
            <a:off x="3150235" y="2179320"/>
            <a:ext cx="7821930" cy="1383665"/>
          </a:xfrm>
          <a:prstGeom prst="rect">
            <a:avLst/>
          </a:prstGeom>
          <a:noFill/>
        </p:spPr>
        <p:txBody>
          <a:bodyPr wrap="square" rtlCol="0">
            <a:spAutoFit/>
          </a:bodyPr>
          <a:p>
            <a:pPr marL="228600" indent="-228600"/>
            <a:r>
              <a:rPr lang="en-US" altLang="zh-CN" sz="2800">
                <a:solidFill>
                  <a:srgbClr val="000000"/>
                </a:solidFill>
                <a:latin typeface="Times New Roman" panose="02020603050405020304" pitchFamily="18" charset="0"/>
                <a:ea typeface="宋体" panose="02010600030101010101" pitchFamily="2" charset="-122"/>
                <a:sym typeface="+mn-ea"/>
              </a:rPr>
              <a:t>         1. can do dangerous tasks for human beings</a:t>
            </a:r>
            <a:endParaRPr lang="en-US" altLang="zh-CN" sz="2800" b="0">
              <a:solidFill>
                <a:srgbClr val="000000"/>
              </a:solidFill>
              <a:latin typeface="Times New Roman" panose="02020603050405020304" pitchFamily="18" charset="0"/>
              <a:ea typeface="宋体" panose="02010600030101010101" pitchFamily="2" charset="-122"/>
            </a:endParaRPr>
          </a:p>
          <a:p>
            <a:pPr marL="228600" indent="-228600"/>
            <a:r>
              <a:rPr lang="en-US" altLang="zh-CN" sz="2800">
                <a:solidFill>
                  <a:srgbClr val="000000"/>
                </a:solidFill>
                <a:latin typeface="Times New Roman" panose="02020603050405020304" pitchFamily="18" charset="0"/>
                <a:ea typeface="宋体" panose="02010600030101010101" pitchFamily="2" charset="-122"/>
                <a:sym typeface="+mn-ea"/>
              </a:rPr>
              <a:t>         2. can improve the efficiency of work</a:t>
            </a:r>
            <a:endParaRPr lang="en-US" altLang="zh-CN" sz="2800" b="0">
              <a:solidFill>
                <a:srgbClr val="000000"/>
              </a:solidFill>
              <a:latin typeface="Times New Roman" panose="02020603050405020304" pitchFamily="18" charset="0"/>
              <a:ea typeface="宋体" panose="02010600030101010101" pitchFamily="2" charset="-122"/>
            </a:endParaRPr>
          </a:p>
          <a:p>
            <a:pPr marL="228600" indent="-228600"/>
            <a:r>
              <a:rPr lang="en-US" altLang="zh-CN" sz="2800">
                <a:solidFill>
                  <a:srgbClr val="000000"/>
                </a:solidFill>
                <a:latin typeface="Times New Roman" panose="02020603050405020304" pitchFamily="18" charset="0"/>
                <a:ea typeface="宋体" panose="02010600030101010101" pitchFamily="2" charset="-122"/>
                <a:sym typeface="+mn-ea"/>
              </a:rPr>
              <a:t>         3. can make our daily life easier</a:t>
            </a:r>
            <a:endParaRPr lang="zh-CN" altLang="en-US" sz="2800"/>
          </a:p>
        </p:txBody>
      </p:sp>
      <p:sp>
        <p:nvSpPr>
          <p:cNvPr id="8" name="文本框 7"/>
          <p:cNvSpPr txBox="1"/>
          <p:nvPr/>
        </p:nvSpPr>
        <p:spPr>
          <a:xfrm>
            <a:off x="3514725" y="3667760"/>
            <a:ext cx="7552055" cy="1814830"/>
          </a:xfrm>
          <a:prstGeom prst="rect">
            <a:avLst/>
          </a:prstGeom>
          <a:noFill/>
        </p:spPr>
        <p:txBody>
          <a:bodyPr wrap="square" rtlCol="0">
            <a:spAutoFit/>
          </a:bodyPr>
          <a:p>
            <a:pPr marL="228600" indent="-228600" algn="l">
              <a:buClrTx/>
              <a:buSzTx/>
              <a:buNone/>
            </a:pPr>
            <a:r>
              <a:rPr lang="en-US" altLang="zh-CN">
                <a:solidFill>
                  <a:srgbClr val="000000"/>
                </a:solidFill>
                <a:latin typeface="Times New Roman" panose="02020603050405020304" pitchFamily="18" charset="0"/>
                <a:ea typeface="宋体" panose="02010600030101010101" pitchFamily="2" charset="-122"/>
                <a:sym typeface="+mn-ea"/>
              </a:rPr>
              <a:t>        </a:t>
            </a:r>
            <a:r>
              <a:rPr lang="en-US" altLang="zh-CN" sz="2800">
                <a:solidFill>
                  <a:srgbClr val="000000"/>
                </a:solidFill>
                <a:latin typeface="Times New Roman" panose="02020603050405020304" pitchFamily="18" charset="0"/>
                <a:ea typeface="宋体" panose="02010600030101010101" pitchFamily="2" charset="-122"/>
                <a:sym typeface="+mn-ea"/>
              </a:rPr>
              <a:t>1. lead to people's poor creativity, flexibility</a:t>
            </a:r>
            <a:endParaRPr lang="en-US" altLang="zh-CN" sz="2800" b="0">
              <a:solidFill>
                <a:srgbClr val="000000"/>
              </a:solidFill>
              <a:latin typeface="Times New Roman" panose="02020603050405020304" pitchFamily="18" charset="0"/>
              <a:ea typeface="宋体" panose="02010600030101010101" pitchFamily="2" charset="-122"/>
            </a:endParaRPr>
          </a:p>
          <a:p>
            <a:pPr marL="228600" indent="-228600" algn="l">
              <a:buClrTx/>
              <a:buSzTx/>
              <a:buNone/>
            </a:pPr>
            <a:r>
              <a:rPr lang="en-US" altLang="zh-CN" sz="2800">
                <a:solidFill>
                  <a:srgbClr val="000000"/>
                </a:solidFill>
                <a:latin typeface="Times New Roman" panose="02020603050405020304" pitchFamily="18" charset="0"/>
                <a:ea typeface="宋体" panose="02010600030101010101" pitchFamily="2" charset="-122"/>
                <a:sym typeface="+mn-ea"/>
              </a:rPr>
              <a:t>                                and self- motivation</a:t>
            </a:r>
            <a:endParaRPr lang="en-US" altLang="zh-CN" sz="2800" b="0">
              <a:solidFill>
                <a:srgbClr val="000000"/>
              </a:solidFill>
              <a:latin typeface="Times New Roman" panose="02020603050405020304" pitchFamily="18" charset="0"/>
              <a:ea typeface="宋体" panose="02010600030101010101" pitchFamily="2" charset="-122"/>
            </a:endParaRPr>
          </a:p>
          <a:p>
            <a:pPr marL="228600" indent="-228600" algn="l">
              <a:buClrTx/>
              <a:buSzTx/>
              <a:buNone/>
            </a:pPr>
            <a:r>
              <a:rPr lang="en-US" altLang="zh-CN" sz="2800">
                <a:solidFill>
                  <a:srgbClr val="000000"/>
                </a:solidFill>
                <a:latin typeface="Times New Roman" panose="02020603050405020304" pitchFamily="18" charset="0"/>
                <a:ea typeface="宋体" panose="02010600030101010101" pitchFamily="2" charset="-122"/>
                <a:sym typeface="+mn-ea"/>
              </a:rPr>
              <a:t>      2. make people out of work</a:t>
            </a:r>
            <a:endParaRPr lang="en-US" altLang="zh-CN" sz="2800" b="0">
              <a:solidFill>
                <a:srgbClr val="000000"/>
              </a:solidFill>
              <a:latin typeface="Times New Roman" panose="02020603050405020304" pitchFamily="18" charset="0"/>
              <a:ea typeface="宋体" panose="02010600030101010101" pitchFamily="2" charset="-122"/>
            </a:endParaRPr>
          </a:p>
          <a:p>
            <a:pPr marL="228600" indent="-228600" algn="l">
              <a:buClrTx/>
              <a:buSzTx/>
              <a:buNone/>
            </a:pPr>
            <a:endParaRPr lang="en-US" altLang="zh-CN" sz="2800">
              <a:solidFill>
                <a:srgbClr val="000000"/>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78510" y="458470"/>
            <a:ext cx="9679305" cy="583565"/>
          </a:xfrm>
          <a:prstGeom prst="rect">
            <a:avLst/>
          </a:prstGeom>
          <a:solidFill>
            <a:srgbClr val="FFC000"/>
          </a:solidFill>
        </p:spPr>
        <p:txBody>
          <a:bodyPr wrap="square" rtlCol="0">
            <a:spAutoFit/>
          </a:bodyPr>
          <a:p>
            <a:r>
              <a:rPr lang="en-US" altLang="zh-CN" sz="3200" b="1" dirty="0" smtClean="0">
                <a:latin typeface="Times New Roman" panose="02020603050405020304" pitchFamily="18" charset="0"/>
                <a:cs typeface="Times New Roman" panose="02020603050405020304" pitchFamily="18" charset="0"/>
                <a:sym typeface="+mn-ea"/>
              </a:rPr>
              <a:t>Write an argumentative essay </a:t>
            </a:r>
            <a:endParaRPr lang="en-US" altLang="zh-CN" sz="3200" b="1" dirty="0" smtClean="0">
              <a:latin typeface="Times New Roman" panose="02020603050405020304" pitchFamily="18" charset="0"/>
              <a:cs typeface="Times New Roman" panose="02020603050405020304" pitchFamily="18" charset="0"/>
              <a:sym typeface="+mn-ea"/>
            </a:endParaRPr>
          </a:p>
        </p:txBody>
      </p:sp>
      <p:sp>
        <p:nvSpPr>
          <p:cNvPr id="5" name="文本框 4"/>
          <p:cNvSpPr txBox="1"/>
          <p:nvPr/>
        </p:nvSpPr>
        <p:spPr>
          <a:xfrm>
            <a:off x="878205" y="1622425"/>
            <a:ext cx="10967720" cy="4356100"/>
          </a:xfrm>
          <a:prstGeom prst="rect">
            <a:avLst/>
          </a:prstGeom>
          <a:noFill/>
          <a:ln w="9525">
            <a:noFill/>
          </a:ln>
        </p:spPr>
        <p:txBody>
          <a:bodyPr wrap="square">
            <a:spAutoFit/>
          </a:bodyPr>
          <a:p>
            <a:pPr indent="0">
              <a:lnSpc>
                <a:spcPct val="110000"/>
              </a:lnSpc>
            </a:pPr>
            <a:r>
              <a:rPr lang="en-US" sz="2800" b="1">
                <a:latin typeface="Times New Roman" panose="02020603050405020304" pitchFamily="18" charset="0"/>
              </a:rPr>
              <a:t>Introduction paragraph: </a:t>
            </a:r>
            <a:endParaRPr lang="en-US" sz="2800" b="1">
              <a:latin typeface="Times New Roman" panose="02020603050405020304" pitchFamily="18" charset="0"/>
            </a:endParaRPr>
          </a:p>
          <a:p>
            <a:pPr indent="0">
              <a:lnSpc>
                <a:spcPct val="110000"/>
              </a:lnSpc>
            </a:pPr>
            <a:endParaRPr lang="en-US" sz="2800" b="0">
              <a:latin typeface="Times New Roman" panose="02020603050405020304" pitchFamily="18" charset="0"/>
            </a:endParaRPr>
          </a:p>
          <a:p>
            <a:pPr indent="0">
              <a:lnSpc>
                <a:spcPct val="110000"/>
              </a:lnSpc>
            </a:pPr>
            <a:endParaRPr lang="en-US" sz="2800" b="0">
              <a:latin typeface="Times New Roman" panose="02020603050405020304" pitchFamily="18" charset="0"/>
            </a:endParaRPr>
          </a:p>
          <a:p>
            <a:pPr indent="0">
              <a:lnSpc>
                <a:spcPct val="110000"/>
              </a:lnSpc>
            </a:pPr>
            <a:r>
              <a:rPr lang="en-US" sz="2800" b="1">
                <a:latin typeface="Times New Roman" panose="02020603050405020304" pitchFamily="18" charset="0"/>
              </a:rPr>
              <a:t>Body paragraph:</a:t>
            </a:r>
            <a:endParaRPr lang="en-US" sz="2800" b="0">
              <a:latin typeface="Times New Roman" panose="02020603050405020304" pitchFamily="18" charset="0"/>
            </a:endParaRPr>
          </a:p>
          <a:p>
            <a:pPr indent="0">
              <a:lnSpc>
                <a:spcPct val="110000"/>
              </a:lnSpc>
            </a:pPr>
            <a:endParaRPr lang="en-US" sz="2800" b="0">
              <a:latin typeface="Times New Roman" panose="02020603050405020304" pitchFamily="18" charset="0"/>
            </a:endParaRPr>
          </a:p>
          <a:p>
            <a:pPr indent="0">
              <a:lnSpc>
                <a:spcPct val="110000"/>
              </a:lnSpc>
            </a:pPr>
            <a:endParaRPr lang="en-US" sz="2800" b="0">
              <a:latin typeface="Times New Roman" panose="02020603050405020304" pitchFamily="18" charset="0"/>
            </a:endParaRPr>
          </a:p>
          <a:p>
            <a:pPr indent="0">
              <a:lnSpc>
                <a:spcPct val="110000"/>
              </a:lnSpc>
            </a:pPr>
            <a:r>
              <a:rPr lang="en-US" sz="2800" b="1">
                <a:latin typeface="Times New Roman" panose="02020603050405020304" pitchFamily="18" charset="0"/>
              </a:rPr>
              <a:t>Closing paragraph:</a:t>
            </a:r>
            <a:endParaRPr lang="en-US" sz="2800" b="0">
              <a:latin typeface="Times New Roman" panose="02020603050405020304" pitchFamily="18" charset="0"/>
            </a:endParaRPr>
          </a:p>
          <a:p>
            <a:pPr indent="0">
              <a:lnSpc>
                <a:spcPct val="110000"/>
              </a:lnSpc>
            </a:pPr>
            <a:endParaRPr lang="en-US" sz="2800" b="0">
              <a:latin typeface="Times New Roman" panose="02020603050405020304" pitchFamily="18" charset="0"/>
            </a:endParaRPr>
          </a:p>
          <a:p>
            <a:pPr indent="0">
              <a:lnSpc>
                <a:spcPct val="110000"/>
              </a:lnSpc>
            </a:pPr>
            <a:endParaRPr lang="en-US" sz="2800" b="0">
              <a:latin typeface="Times New Roman" panose="02020603050405020304" pitchFamily="18" charset="0"/>
            </a:endParaRPr>
          </a:p>
        </p:txBody>
      </p:sp>
      <p:sp>
        <p:nvSpPr>
          <p:cNvPr id="8" name="文本框 7"/>
          <p:cNvSpPr txBox="1"/>
          <p:nvPr/>
        </p:nvSpPr>
        <p:spPr>
          <a:xfrm>
            <a:off x="3910965" y="2380615"/>
            <a:ext cx="6546215" cy="521970"/>
          </a:xfrm>
          <a:prstGeom prst="rect">
            <a:avLst/>
          </a:prstGeom>
          <a:noFill/>
        </p:spPr>
        <p:txBody>
          <a:bodyPr wrap="square" rtlCol="0">
            <a:spAutoFit/>
          </a:bodyPr>
          <a:p>
            <a:pPr algn="l"/>
            <a:r>
              <a:rPr lang="en-US" sz="2800">
                <a:solidFill>
                  <a:srgbClr val="FF0000"/>
                </a:solidFill>
                <a:latin typeface="Times New Roman" panose="02020603050405020304" pitchFamily="18" charset="0"/>
                <a:sym typeface="+mn-ea"/>
              </a:rPr>
              <a:t> different opinions and the thesis statement</a:t>
            </a:r>
            <a:endParaRPr lang="en-US" sz="2800">
              <a:solidFill>
                <a:srgbClr val="FF0000"/>
              </a:solidFill>
              <a:latin typeface="Times New Roman" panose="02020603050405020304" pitchFamily="18" charset="0"/>
              <a:sym typeface="+mn-ea"/>
            </a:endParaRPr>
          </a:p>
        </p:txBody>
      </p:sp>
      <p:sp>
        <p:nvSpPr>
          <p:cNvPr id="6" name="文本框 5"/>
          <p:cNvSpPr txBox="1"/>
          <p:nvPr/>
        </p:nvSpPr>
        <p:spPr>
          <a:xfrm>
            <a:off x="3659505" y="3757295"/>
            <a:ext cx="8060055" cy="521970"/>
          </a:xfrm>
          <a:prstGeom prst="rect">
            <a:avLst/>
          </a:prstGeom>
          <a:noFill/>
        </p:spPr>
        <p:txBody>
          <a:bodyPr wrap="square" rtlCol="0">
            <a:spAutoFit/>
          </a:bodyPr>
          <a:p>
            <a:pPr algn="l"/>
            <a:r>
              <a:rPr lang="en-US" sz="2800">
                <a:solidFill>
                  <a:srgbClr val="FF0000"/>
                </a:solidFill>
                <a:latin typeface="Times New Roman" panose="02020603050405020304" pitchFamily="18" charset="0"/>
                <a:sym typeface="+mn-ea"/>
              </a:rPr>
              <a:t> </a:t>
            </a:r>
            <a:r>
              <a:rPr lang="en-US" sz="2800">
                <a:solidFill>
                  <a:srgbClr val="FF0000"/>
                </a:solidFill>
                <a:latin typeface="Times New Roman" panose="02020603050405020304" pitchFamily="18" charset="0"/>
                <a:sym typeface="+mn-ea"/>
              </a:rPr>
              <a:t>advantages and disadvantages of the advance</a:t>
            </a:r>
            <a:r>
              <a:rPr lang="en-US" sz="2800">
                <a:solidFill>
                  <a:srgbClr val="FF0000"/>
                </a:solidFill>
                <a:latin typeface="Times New Roman" panose="02020603050405020304" pitchFamily="18" charset="0"/>
                <a:sym typeface="+mn-ea"/>
              </a:rPr>
              <a:t> </a:t>
            </a:r>
            <a:endParaRPr lang="en-US" sz="2800">
              <a:solidFill>
                <a:srgbClr val="FF0000"/>
              </a:solidFill>
              <a:latin typeface="Times New Roman" panose="02020603050405020304" pitchFamily="18" charset="0"/>
              <a:sym typeface="+mn-ea"/>
            </a:endParaRPr>
          </a:p>
        </p:txBody>
      </p:sp>
      <p:sp>
        <p:nvSpPr>
          <p:cNvPr id="7" name="文本框 6"/>
          <p:cNvSpPr txBox="1"/>
          <p:nvPr/>
        </p:nvSpPr>
        <p:spPr>
          <a:xfrm>
            <a:off x="3750310" y="5133975"/>
            <a:ext cx="8549005" cy="521970"/>
          </a:xfrm>
          <a:prstGeom prst="rect">
            <a:avLst/>
          </a:prstGeom>
          <a:noFill/>
        </p:spPr>
        <p:txBody>
          <a:bodyPr wrap="square" rtlCol="0">
            <a:spAutoFit/>
          </a:bodyPr>
          <a:p>
            <a:pPr algn="l"/>
            <a:r>
              <a:rPr lang="en-US" sz="2800">
                <a:solidFill>
                  <a:srgbClr val="FF0000"/>
                </a:solidFill>
                <a:latin typeface="Times New Roman" panose="02020603050405020304" pitchFamily="18" charset="0"/>
                <a:sym typeface="+mn-ea"/>
              </a:rPr>
              <a:t>   restatement of the writer’s opinion</a:t>
            </a:r>
            <a:endParaRPr lang="en-US" sz="2800">
              <a:solidFill>
                <a:srgbClr val="FF0000"/>
              </a:solidFill>
              <a:latin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78510" y="458470"/>
            <a:ext cx="10271125" cy="1076325"/>
          </a:xfrm>
          <a:prstGeom prst="rect">
            <a:avLst/>
          </a:prstGeom>
          <a:solidFill>
            <a:srgbClr val="FFC000"/>
          </a:solidFill>
        </p:spPr>
        <p:txBody>
          <a:bodyPr wrap="square" rtlCol="0">
            <a:spAutoFit/>
          </a:bodyPr>
          <a:p>
            <a:r>
              <a:rPr lang="en-US" altLang="zh-CN" sz="3200" b="1" dirty="0" smtClean="0">
                <a:latin typeface="Times New Roman" panose="02020603050405020304" pitchFamily="18" charset="0"/>
                <a:cs typeface="Times New Roman" panose="02020603050405020304" pitchFamily="18" charset="0"/>
                <a:sym typeface="+mn-ea"/>
              </a:rPr>
              <a:t>Write an argumentative essay about </a:t>
            </a:r>
            <a:r>
              <a:rPr lang="en-US" altLang="zh-CN" sz="3200" b="1" dirty="0" smtClean="0">
                <a:latin typeface="Times New Roman" panose="02020603050405020304" pitchFamily="18" charset="0"/>
                <a:cs typeface="Times New Roman" panose="02020603050405020304" pitchFamily="18" charset="0"/>
                <a:sym typeface="+mn-ea"/>
              </a:rPr>
              <a:t>your opinions on one of the advanced technology.</a:t>
            </a:r>
            <a:endParaRPr lang="en-US" altLang="zh-CN" sz="3200" b="1" dirty="0" smtClean="0">
              <a:latin typeface="Times New Roman" panose="02020603050405020304" pitchFamily="18" charset="0"/>
              <a:cs typeface="Times New Roman" panose="02020603050405020304" pitchFamily="18" charset="0"/>
              <a:sym typeface="+mn-ea"/>
            </a:endParaRPr>
          </a:p>
        </p:txBody>
      </p:sp>
      <p:sp>
        <p:nvSpPr>
          <p:cNvPr id="5" name="文本框 4"/>
          <p:cNvSpPr txBox="1"/>
          <p:nvPr/>
        </p:nvSpPr>
        <p:spPr>
          <a:xfrm>
            <a:off x="965835" y="2148205"/>
            <a:ext cx="10967720" cy="4310380"/>
          </a:xfrm>
          <a:prstGeom prst="rect">
            <a:avLst/>
          </a:prstGeom>
          <a:noFill/>
          <a:ln w="9525">
            <a:noFill/>
          </a:ln>
        </p:spPr>
        <p:txBody>
          <a:bodyPr wrap="square">
            <a:spAutoFit/>
          </a:bodyPr>
          <a:p>
            <a:pPr indent="0">
              <a:lnSpc>
                <a:spcPct val="140000"/>
              </a:lnSpc>
            </a:pPr>
            <a:r>
              <a:rPr lang="en-US" sz="2800" b="1">
                <a:latin typeface="Times New Roman" panose="02020603050405020304" pitchFamily="18" charset="0"/>
              </a:rPr>
              <a:t>Use the checklist to give feedback on your draft.</a:t>
            </a:r>
            <a:endParaRPr lang="en-US" sz="2800" b="1">
              <a:latin typeface="Times New Roman" panose="02020603050405020304" pitchFamily="18" charset="0"/>
            </a:endParaRPr>
          </a:p>
          <a:p>
            <a:pPr indent="0">
              <a:lnSpc>
                <a:spcPct val="140000"/>
              </a:lnSpc>
            </a:pPr>
            <a:r>
              <a:rPr lang="en-US" sz="2800" b="1">
                <a:latin typeface="Times New Roman" panose="02020603050405020304" pitchFamily="18" charset="0"/>
              </a:rPr>
              <a:t> </a:t>
            </a:r>
            <a:r>
              <a:rPr lang="en-US" sz="2800" b="1">
                <a:latin typeface="Times New Roman" panose="02020603050405020304" pitchFamily="18" charset="0"/>
                <a:sym typeface="Wingdings" panose="05000000000000000000" charset="0"/>
              </a:rPr>
              <a:t> </a:t>
            </a:r>
            <a:r>
              <a:rPr lang="en-US" sz="2800">
                <a:latin typeface="Times New Roman" panose="02020603050405020304" pitchFamily="18" charset="0"/>
              </a:rPr>
              <a:t>Does the essay say what the writer thinks about the topic?</a:t>
            </a:r>
            <a:endParaRPr lang="en-US" sz="2800">
              <a:latin typeface="Times New Roman" panose="02020603050405020304" pitchFamily="18" charset="0"/>
            </a:endParaRPr>
          </a:p>
          <a:p>
            <a:pPr indent="0">
              <a:lnSpc>
                <a:spcPct val="140000"/>
              </a:lnSpc>
            </a:pPr>
            <a:r>
              <a:rPr lang="en-US" sz="2800">
                <a:latin typeface="Times New Roman" panose="02020603050405020304" pitchFamily="18" charset="0"/>
              </a:rPr>
              <a:t> </a:t>
            </a:r>
            <a:r>
              <a:rPr lang="en-US" sz="2800" b="1">
                <a:latin typeface="Times New Roman" panose="02020603050405020304" pitchFamily="18" charset="0"/>
                <a:sym typeface="Wingdings" panose="05000000000000000000" charset="0"/>
              </a:rPr>
              <a:t> </a:t>
            </a:r>
            <a:r>
              <a:rPr lang="en-US" sz="2800">
                <a:latin typeface="Times New Roman" panose="02020603050405020304" pitchFamily="18" charset="0"/>
              </a:rPr>
              <a:t>Does the body discuss the advantages and disadvantages of the advance?</a:t>
            </a:r>
            <a:endParaRPr lang="en-US" sz="2800">
              <a:latin typeface="Times New Roman" panose="02020603050405020304" pitchFamily="18" charset="0"/>
            </a:endParaRPr>
          </a:p>
          <a:p>
            <a:pPr indent="0">
              <a:lnSpc>
                <a:spcPct val="140000"/>
              </a:lnSpc>
            </a:pPr>
            <a:r>
              <a:rPr lang="en-US" sz="2800">
                <a:latin typeface="Times New Roman" panose="02020603050405020304" pitchFamily="18" charset="0"/>
              </a:rPr>
              <a:t> </a:t>
            </a:r>
            <a:r>
              <a:rPr lang="en-US" sz="2800" b="1">
                <a:latin typeface="Times New Roman" panose="02020603050405020304" pitchFamily="18" charset="0"/>
                <a:sym typeface="Wingdings" panose="05000000000000000000" charset="0"/>
              </a:rPr>
              <a:t> </a:t>
            </a:r>
            <a:r>
              <a:rPr lang="en-US" sz="2800">
                <a:latin typeface="Times New Roman" panose="02020603050405020304" pitchFamily="18" charset="0"/>
              </a:rPr>
              <a:t>Are signposts used to help the reader understand the purpose of each paragraph?</a:t>
            </a:r>
            <a:endParaRPr lang="en-US" sz="2800">
              <a:latin typeface="Times New Roman" panose="02020603050405020304" pitchFamily="18" charset="0"/>
            </a:endParaRPr>
          </a:p>
          <a:p>
            <a:pPr indent="0">
              <a:lnSpc>
                <a:spcPct val="140000"/>
              </a:lnSpc>
            </a:pPr>
            <a:r>
              <a:rPr lang="en-US" sz="2800">
                <a:latin typeface="Times New Roman" panose="02020603050405020304" pitchFamily="18" charset="0"/>
              </a:rPr>
              <a:t> </a:t>
            </a:r>
            <a:r>
              <a:rPr lang="en-US" sz="2800" b="1">
                <a:latin typeface="Times New Roman" panose="02020603050405020304" pitchFamily="18" charset="0"/>
                <a:sym typeface="Wingdings" panose="05000000000000000000" charset="0"/>
              </a:rPr>
              <a:t> </a:t>
            </a:r>
            <a:r>
              <a:rPr lang="en-US" sz="2800">
                <a:latin typeface="Times New Roman" panose="02020603050405020304" pitchFamily="18" charset="0"/>
              </a:rPr>
              <a:t>Does the conclusion state the writer's position?</a:t>
            </a:r>
            <a:endParaRPr lang="en-US" sz="2800">
              <a:latin typeface="Times New Roman" panose="02020603050405020304" pitchFamily="18" charset="0"/>
            </a:endParaRPr>
          </a:p>
          <a:p>
            <a:pPr indent="0">
              <a:lnSpc>
                <a:spcPct val="140000"/>
              </a:lnSpc>
            </a:pPr>
            <a:endParaRPr lang="en-US" sz="2800">
              <a:latin typeface="Times New Roman" panose="02020603050405020304" pitchFamily="18" charset="0"/>
            </a:endParaRPr>
          </a:p>
        </p:txBody>
      </p:sp>
      <p:sp>
        <p:nvSpPr>
          <p:cNvPr id="100" name="文本框 99"/>
          <p:cNvSpPr txBox="1"/>
          <p:nvPr/>
        </p:nvSpPr>
        <p:spPr>
          <a:xfrm>
            <a:off x="965835" y="1534795"/>
            <a:ext cx="9040495" cy="521970"/>
          </a:xfrm>
          <a:prstGeom prst="rect">
            <a:avLst/>
          </a:prstGeom>
          <a:noFill/>
          <a:ln w="9525">
            <a:noFill/>
          </a:ln>
        </p:spPr>
        <p:txBody>
          <a:bodyPr wrap="square">
            <a:spAutoFit/>
          </a:bodyPr>
          <a:p>
            <a:pPr indent="0"/>
            <a:r>
              <a:rPr lang="en-US" sz="2800" b="1">
                <a:latin typeface="Times New Roman" panose="02020603050405020304" pitchFamily="18" charset="0"/>
              </a:rPr>
              <a:t>Task 3 Use the checklist to check and improve your draft. </a:t>
            </a:r>
            <a:endParaRPr lang="zh-CN" altLang="en-US" sz="28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79145" y="482600"/>
            <a:ext cx="9679305" cy="1568450"/>
          </a:xfrm>
          <a:prstGeom prst="rect">
            <a:avLst/>
          </a:prstGeom>
          <a:solidFill>
            <a:srgbClr val="FFC000"/>
          </a:solidFill>
        </p:spPr>
        <p:txBody>
          <a:bodyPr wrap="square" rtlCol="0">
            <a:spAutoFit/>
          </a:bodyPr>
          <a:p>
            <a:r>
              <a:rPr lang="en-US" altLang="zh-CN" sz="3200" b="1" dirty="0" smtClean="0">
                <a:latin typeface="Times New Roman" panose="02020603050405020304" pitchFamily="18" charset="0"/>
                <a:cs typeface="Times New Roman" panose="02020603050405020304" pitchFamily="18" charset="0"/>
                <a:sym typeface="+mn-ea"/>
              </a:rPr>
              <a:t>Write an argumentative essay about </a:t>
            </a:r>
            <a:r>
              <a:rPr lang="en-US" altLang="zh-CN" sz="3200" b="1" dirty="0" smtClean="0">
                <a:latin typeface="Times New Roman" panose="02020603050405020304" pitchFamily="18" charset="0"/>
                <a:cs typeface="Times New Roman" panose="02020603050405020304" pitchFamily="18" charset="0"/>
                <a:sym typeface="+mn-ea"/>
              </a:rPr>
              <a:t>about your opinions on one of the advanced technology.</a:t>
            </a:r>
            <a:endParaRPr lang="en-US" altLang="zh-CN" sz="3200" b="1" dirty="0" smtClean="0">
              <a:latin typeface="Times New Roman" panose="02020603050405020304" pitchFamily="18" charset="0"/>
              <a:cs typeface="Times New Roman" panose="02020603050405020304" pitchFamily="18" charset="0"/>
              <a:sym typeface="+mn-ea"/>
            </a:endParaRPr>
          </a:p>
          <a:p>
            <a:endParaRPr lang="en-US" altLang="zh-CN" sz="3200" b="1" dirty="0" smtClean="0">
              <a:latin typeface="Times New Roman" panose="02020603050405020304" pitchFamily="18" charset="0"/>
              <a:cs typeface="Times New Roman" panose="02020603050405020304" pitchFamily="18" charset="0"/>
              <a:sym typeface="+mn-ea"/>
            </a:endParaRPr>
          </a:p>
        </p:txBody>
      </p:sp>
      <p:sp>
        <p:nvSpPr>
          <p:cNvPr id="5" name="文本框 4"/>
          <p:cNvSpPr txBox="1"/>
          <p:nvPr/>
        </p:nvSpPr>
        <p:spPr>
          <a:xfrm>
            <a:off x="907415" y="3963670"/>
            <a:ext cx="9876155" cy="1116965"/>
          </a:xfrm>
          <a:prstGeom prst="rect">
            <a:avLst/>
          </a:prstGeom>
          <a:noFill/>
          <a:ln w="9525">
            <a:noFill/>
          </a:ln>
        </p:spPr>
        <p:txBody>
          <a:bodyPr wrap="square">
            <a:spAutoFit/>
          </a:bodyPr>
          <a:p>
            <a:pPr fontAlgn="auto">
              <a:lnSpc>
                <a:spcPts val="4000"/>
              </a:lnSpc>
            </a:pPr>
            <a:r>
              <a:rPr lang="en-US" sz="2400">
                <a:latin typeface="Times New Roman" panose="02020603050405020304" pitchFamily="18" charset="0"/>
              </a:rPr>
              <a:t>       </a:t>
            </a:r>
            <a:r>
              <a:rPr lang="en-US" sz="3200">
                <a:latin typeface="Times New Roman" panose="02020603050405020304" pitchFamily="18" charset="0"/>
              </a:rPr>
              <a:t> </a:t>
            </a:r>
            <a:r>
              <a:rPr lang="en-US" altLang="zh-CN" sz="3200">
                <a:latin typeface="Times New Roman" panose="02020603050405020304" pitchFamily="18" charset="0"/>
                <a:ea typeface="宋体" panose="02010600030101010101" pitchFamily="2" charset="-122"/>
                <a:sym typeface="+mn-ea"/>
              </a:rPr>
              <a:t>Robots is playing an important role in both industry and our daily life, </a:t>
            </a:r>
            <a:r>
              <a:rPr lang="en-US" altLang="zh-CN" sz="3200">
                <a:solidFill>
                  <a:srgbClr val="FF0000"/>
                </a:solidFill>
                <a:latin typeface="Times New Roman" panose="02020603050405020304" pitchFamily="18" charset="0"/>
                <a:ea typeface="宋体" panose="02010600030101010101" pitchFamily="2" charset="-122"/>
                <a:sym typeface="+mn-ea"/>
              </a:rPr>
              <a:t>but </a:t>
            </a:r>
            <a:r>
              <a:rPr lang="en-US" altLang="zh-CN" sz="3200">
                <a:latin typeface="Times New Roman" panose="02020603050405020304" pitchFamily="18" charset="0"/>
                <a:ea typeface="宋体" panose="02010600030101010101" pitchFamily="2" charset="-122"/>
                <a:sym typeface="+mn-ea"/>
              </a:rPr>
              <a:t>people's opinions about robots differ.</a:t>
            </a:r>
            <a:endParaRPr lang="en-US" sz="3200">
              <a:latin typeface="Times New Roman" panose="02020603050405020304" pitchFamily="18" charset="0"/>
            </a:endParaRPr>
          </a:p>
        </p:txBody>
      </p:sp>
      <p:sp>
        <p:nvSpPr>
          <p:cNvPr id="100" name="文本框 99"/>
          <p:cNvSpPr txBox="1"/>
          <p:nvPr/>
        </p:nvSpPr>
        <p:spPr>
          <a:xfrm>
            <a:off x="360680" y="2051050"/>
            <a:ext cx="9040495" cy="521970"/>
          </a:xfrm>
          <a:prstGeom prst="rect">
            <a:avLst/>
          </a:prstGeom>
          <a:noFill/>
          <a:ln w="9525">
            <a:noFill/>
          </a:ln>
        </p:spPr>
        <p:txBody>
          <a:bodyPr wrap="square">
            <a:spAutoFit/>
          </a:bodyPr>
          <a:p>
            <a:pPr indent="0"/>
            <a:r>
              <a:rPr lang="en-US" sz="2800" b="1">
                <a:latin typeface="Times New Roman" panose="02020603050405020304" pitchFamily="18" charset="0"/>
              </a:rPr>
              <a:t>One possible version:</a:t>
            </a:r>
            <a:endParaRPr lang="en-US" sz="2800" b="1">
              <a:latin typeface="Times New Roman" panose="02020603050405020304" pitchFamily="18" charset="0"/>
            </a:endParaRPr>
          </a:p>
        </p:txBody>
      </p:sp>
      <p:sp>
        <p:nvSpPr>
          <p:cNvPr id="34817" name="文本框 1"/>
          <p:cNvSpPr txBox="1"/>
          <p:nvPr/>
        </p:nvSpPr>
        <p:spPr>
          <a:xfrm>
            <a:off x="907098" y="3381058"/>
            <a:ext cx="2435225" cy="582612"/>
          </a:xfrm>
          <a:prstGeom prst="rect">
            <a:avLst/>
          </a:prstGeom>
          <a:solidFill>
            <a:srgbClr val="0070C0"/>
          </a:solidFill>
          <a:ln w="9525">
            <a:noFill/>
          </a:ln>
        </p:spPr>
        <p:txBody>
          <a:bodyPr wrap="square" anchor="t">
            <a:spAutoFit/>
          </a:bodyPr>
          <a:p>
            <a:r>
              <a:rPr lang="en-US" altLang="zh-CN" sz="3200">
                <a:solidFill>
                  <a:schemeClr val="bg1"/>
                </a:solidFill>
                <a:latin typeface="Times New Roman" panose="02020603050405020304" pitchFamily="18" charset="0"/>
                <a:ea typeface="宋体" panose="02010600030101010101" pitchFamily="2" charset="-122"/>
              </a:rPr>
              <a:t>Introduction</a:t>
            </a:r>
            <a:endParaRPr lang="en-US" altLang="zh-CN" sz="3200">
              <a:solidFill>
                <a:schemeClr val="bg1"/>
              </a:solidFill>
              <a:latin typeface="Times New Roman" panose="02020603050405020304" pitchFamily="18" charset="0"/>
              <a:ea typeface="宋体" panose="02010600030101010101" pitchFamily="2" charset="-122"/>
            </a:endParaRPr>
          </a:p>
        </p:txBody>
      </p:sp>
      <p:sp>
        <p:nvSpPr>
          <p:cNvPr id="8" name="文本框 7"/>
          <p:cNvSpPr txBox="1"/>
          <p:nvPr/>
        </p:nvSpPr>
        <p:spPr>
          <a:xfrm>
            <a:off x="1989455" y="2672080"/>
            <a:ext cx="7958455" cy="521970"/>
          </a:xfrm>
          <a:prstGeom prst="rect">
            <a:avLst/>
          </a:prstGeom>
          <a:noFill/>
        </p:spPr>
        <p:txBody>
          <a:bodyPr wrap="square" rtlCol="0">
            <a:spAutoFit/>
          </a:bodyPr>
          <a:p>
            <a:pPr algn="l"/>
            <a:r>
              <a:rPr lang="en-US" sz="2800">
                <a:solidFill>
                  <a:srgbClr val="FF0000"/>
                </a:solidFill>
                <a:latin typeface="Times New Roman" panose="02020603050405020304" pitchFamily="18" charset="0"/>
                <a:sym typeface="+mn-ea"/>
              </a:rPr>
              <a:t>   Should we advocate or fight against robots ?</a:t>
            </a:r>
            <a:endParaRPr lang="en-US" sz="2800">
              <a:solidFill>
                <a:srgbClr val="FF0000"/>
              </a:solidFill>
              <a:latin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68630" y="2755265"/>
            <a:ext cx="11255375" cy="2748280"/>
          </a:xfrm>
          <a:prstGeom prst="rect">
            <a:avLst/>
          </a:prstGeom>
          <a:noFill/>
          <a:ln w="9525">
            <a:noFill/>
          </a:ln>
        </p:spPr>
        <p:txBody>
          <a:bodyPr wrap="square">
            <a:spAutoFit/>
          </a:bodyPr>
          <a:p>
            <a:pPr marL="228600" indent="-228600"/>
            <a:r>
              <a:rPr lang="en-US" sz="2400">
                <a:latin typeface="Times New Roman" panose="02020603050405020304" pitchFamily="18" charset="0"/>
              </a:rPr>
              <a:t>        </a:t>
            </a:r>
            <a:r>
              <a:rPr lang="en-US" altLang="zh-CN" sz="2400">
                <a:solidFill>
                  <a:srgbClr val="FF0000"/>
                </a:solidFill>
                <a:latin typeface="Times New Roman" panose="02020603050405020304" pitchFamily="18" charset="0"/>
                <a:ea typeface="宋体" panose="02010600030101010101" pitchFamily="2" charset="-122"/>
                <a:sym typeface="+mn-ea"/>
              </a:rPr>
              <a:t>On the one hand</a:t>
            </a:r>
            <a:r>
              <a:rPr lang="en-US" altLang="zh-CN" sz="2400">
                <a:latin typeface="Times New Roman" panose="02020603050405020304" pitchFamily="18" charset="0"/>
                <a:ea typeface="宋体" panose="02010600030101010101" pitchFamily="2" charset="-122"/>
                <a:sym typeface="+mn-ea"/>
              </a:rPr>
              <a:t>, Some people think that robots are very important to human's future development. </a:t>
            </a:r>
            <a:r>
              <a:rPr lang="en-US" altLang="zh-CN" sz="2400">
                <a:solidFill>
                  <a:srgbClr val="FF0000"/>
                </a:solidFill>
                <a:latin typeface="Times New Roman" panose="02020603050405020304" pitchFamily="18" charset="0"/>
                <a:ea typeface="宋体" panose="02010600030101010101" pitchFamily="2" charset="-122"/>
                <a:sym typeface="+mn-ea"/>
              </a:rPr>
              <a:t>For example</a:t>
            </a:r>
            <a:r>
              <a:rPr lang="en-US" altLang="zh-CN" sz="2400">
                <a:latin typeface="Times New Roman" panose="02020603050405020304" pitchFamily="18" charset="0"/>
                <a:ea typeface="宋体" panose="02010600030101010101" pitchFamily="2" charset="-122"/>
                <a:sym typeface="+mn-ea"/>
              </a:rPr>
              <a:t>,  they </a:t>
            </a:r>
            <a:r>
              <a:rPr lang="en-US" sz="2400">
                <a:solidFill>
                  <a:srgbClr val="000000"/>
                </a:solidFill>
                <a:latin typeface="Times New Roman" panose="02020603050405020304" pitchFamily="18" charset="0"/>
                <a:ea typeface="宋体" panose="02010600030101010101" pitchFamily="2" charset="-122"/>
                <a:sym typeface="+mn-ea"/>
              </a:rPr>
              <a:t>can do dangerous tasks for human beings. </a:t>
            </a:r>
            <a:r>
              <a:rPr lang="en-US" sz="2400">
                <a:solidFill>
                  <a:srgbClr val="FF0000"/>
                </a:solidFill>
                <a:latin typeface="Times New Roman" panose="02020603050405020304" pitchFamily="18" charset="0"/>
                <a:ea typeface="宋体" panose="02010600030101010101" pitchFamily="2" charset="-122"/>
                <a:sym typeface="+mn-ea"/>
              </a:rPr>
              <a:t>Moreover</a:t>
            </a:r>
            <a:r>
              <a:rPr lang="en-US" sz="2400">
                <a:solidFill>
                  <a:srgbClr val="000000"/>
                </a:solidFill>
                <a:latin typeface="Times New Roman" panose="02020603050405020304" pitchFamily="18" charset="0"/>
                <a:ea typeface="宋体" panose="02010600030101010101" pitchFamily="2" charset="-122"/>
                <a:sym typeface="+mn-ea"/>
              </a:rPr>
              <a:t>, they are helpful to improve the efficiency of work.</a:t>
            </a:r>
            <a:endParaRPr lang="en-US" sz="2400">
              <a:solidFill>
                <a:srgbClr val="000000"/>
              </a:solidFill>
              <a:latin typeface="Times New Roman" panose="02020603050405020304" pitchFamily="18" charset="0"/>
              <a:ea typeface="宋体" panose="02010600030101010101" pitchFamily="2" charset="-122"/>
              <a:sym typeface="+mn-ea"/>
            </a:endParaRPr>
          </a:p>
          <a:p>
            <a:pPr marL="228600" indent="-228600"/>
            <a:endParaRPr lang="en-US" sz="2400" noProof="1">
              <a:solidFill>
                <a:srgbClr val="000000"/>
              </a:solidFill>
              <a:latin typeface="Times New Roman" panose="02020603050405020304" pitchFamily="18" charset="0"/>
            </a:endParaRPr>
          </a:p>
          <a:p>
            <a:pPr>
              <a:lnSpc>
                <a:spcPct val="80000"/>
              </a:lnSpc>
            </a:pPr>
            <a:r>
              <a:rPr lang="en-US" altLang="zh-CN" sz="2400">
                <a:solidFill>
                  <a:srgbClr val="FF0000"/>
                </a:solidFill>
                <a:latin typeface="Times New Roman" panose="02020603050405020304" pitchFamily="18" charset="0"/>
                <a:ea typeface="宋体" panose="02010600030101010101" pitchFamily="2" charset="-122"/>
                <a:sym typeface="+mn-ea"/>
              </a:rPr>
              <a:t>        On the other hand</a:t>
            </a:r>
            <a:r>
              <a:rPr lang="en-US" altLang="zh-CN" sz="2400">
                <a:latin typeface="Times New Roman" panose="02020603050405020304" pitchFamily="18" charset="0"/>
                <a:ea typeface="宋体" panose="02010600030101010101" pitchFamily="2" charset="-122"/>
                <a:sym typeface="+mn-ea"/>
              </a:rPr>
              <a:t>, others think that they are dangerous and have negative effects on the society.</a:t>
            </a:r>
            <a:r>
              <a:rPr lang="en-US" altLang="zh-CN" sz="2400">
                <a:solidFill>
                  <a:srgbClr val="FF0000"/>
                </a:solidFill>
                <a:latin typeface="Times New Roman" panose="02020603050405020304" pitchFamily="18" charset="0"/>
                <a:ea typeface="宋体" panose="02010600030101010101" pitchFamily="2" charset="-122"/>
                <a:sym typeface="+mn-ea"/>
              </a:rPr>
              <a:t>For example</a:t>
            </a:r>
            <a:r>
              <a:rPr lang="en-US" altLang="zh-CN" sz="2400">
                <a:latin typeface="Times New Roman" panose="02020603050405020304" pitchFamily="18" charset="0"/>
                <a:ea typeface="宋体" panose="02010600030101010101" pitchFamily="2" charset="-122"/>
                <a:sym typeface="+mn-ea"/>
              </a:rPr>
              <a:t>, robot may </a:t>
            </a:r>
            <a:r>
              <a:rPr lang="en-US" sz="2400">
                <a:solidFill>
                  <a:srgbClr val="000000"/>
                </a:solidFill>
                <a:latin typeface="Times New Roman" panose="02020603050405020304" pitchFamily="18" charset="0"/>
                <a:ea typeface="宋体" panose="02010600030101010101" pitchFamily="2" charset="-122"/>
                <a:sym typeface="+mn-ea"/>
              </a:rPr>
              <a:t>lead to people's poor creativity, flexibility </a:t>
            </a:r>
            <a:r>
              <a:rPr lang="en-US" altLang="en-US" sz="2400">
                <a:solidFill>
                  <a:srgbClr val="000000"/>
                </a:solidFill>
                <a:latin typeface="Times New Roman" panose="02020603050405020304" pitchFamily="18" charset="0"/>
                <a:ea typeface="+mj-ea"/>
                <a:cs typeface="Times New Roman" panose="02020603050405020304" pitchFamily="18" charset="0"/>
                <a:sym typeface="+mn-ea"/>
              </a:rPr>
              <a:t>and self-motivation.</a:t>
            </a:r>
            <a:endParaRPr lang="en-US" altLang="en-US" sz="2400" b="0" noProof="1">
              <a:solidFill>
                <a:srgbClr val="000000"/>
              </a:solidFill>
              <a:ea typeface="+mj-ea"/>
              <a:cs typeface="Times New Roman" panose="02020603050405020304" pitchFamily="18" charset="0"/>
            </a:endParaRPr>
          </a:p>
          <a:p>
            <a:pPr>
              <a:lnSpc>
                <a:spcPct val="80000"/>
              </a:lnSpc>
            </a:pPr>
            <a:endParaRPr lang="en-US" sz="2400">
              <a:latin typeface="Times New Roman" panose="02020603050405020304" pitchFamily="18" charset="0"/>
            </a:endParaRPr>
          </a:p>
        </p:txBody>
      </p:sp>
      <p:sp>
        <p:nvSpPr>
          <p:cNvPr id="100" name="文本框 99"/>
          <p:cNvSpPr txBox="1"/>
          <p:nvPr/>
        </p:nvSpPr>
        <p:spPr>
          <a:xfrm>
            <a:off x="468630" y="561975"/>
            <a:ext cx="9040495" cy="521970"/>
          </a:xfrm>
          <a:prstGeom prst="rect">
            <a:avLst/>
          </a:prstGeom>
          <a:noFill/>
          <a:ln w="9525">
            <a:noFill/>
          </a:ln>
        </p:spPr>
        <p:txBody>
          <a:bodyPr wrap="square">
            <a:spAutoFit/>
          </a:bodyPr>
          <a:p>
            <a:pPr indent="0"/>
            <a:r>
              <a:rPr lang="en-US" sz="2800" b="1">
                <a:latin typeface="Times New Roman" panose="02020603050405020304" pitchFamily="18" charset="0"/>
              </a:rPr>
              <a:t>One possible version:</a:t>
            </a:r>
            <a:endParaRPr lang="en-US" sz="2800" b="1">
              <a:latin typeface="Times New Roman" panose="02020603050405020304" pitchFamily="18" charset="0"/>
            </a:endParaRPr>
          </a:p>
        </p:txBody>
      </p:sp>
      <p:sp>
        <p:nvSpPr>
          <p:cNvPr id="34819" name="文本框 3"/>
          <p:cNvSpPr txBox="1"/>
          <p:nvPr/>
        </p:nvSpPr>
        <p:spPr>
          <a:xfrm>
            <a:off x="468630" y="1889443"/>
            <a:ext cx="2101850" cy="584200"/>
          </a:xfrm>
          <a:prstGeom prst="rect">
            <a:avLst/>
          </a:prstGeom>
          <a:solidFill>
            <a:srgbClr val="0070C0"/>
          </a:solidFill>
          <a:ln w="9525">
            <a:noFill/>
          </a:ln>
        </p:spPr>
        <p:txBody>
          <a:bodyPr wrap="square" anchor="t">
            <a:spAutoFit/>
          </a:bodyPr>
          <a:p>
            <a:r>
              <a:rPr lang="en-US" altLang="zh-CN" sz="3200">
                <a:solidFill>
                  <a:schemeClr val="bg1"/>
                </a:solidFill>
                <a:latin typeface="Times New Roman" panose="02020603050405020304" pitchFamily="18" charset="0"/>
                <a:ea typeface="宋体" panose="02010600030101010101" pitchFamily="2" charset="-122"/>
              </a:rPr>
              <a:t>     Body</a:t>
            </a:r>
            <a:endParaRPr lang="en-US" altLang="zh-CN" sz="3200">
              <a:solidFill>
                <a:schemeClr val="bg1"/>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597025" y="2755265"/>
            <a:ext cx="8814435" cy="1198880"/>
          </a:xfrm>
          <a:prstGeom prst="rect">
            <a:avLst/>
          </a:prstGeom>
          <a:noFill/>
          <a:ln w="9525">
            <a:noFill/>
          </a:ln>
        </p:spPr>
        <p:txBody>
          <a:bodyPr wrap="square">
            <a:spAutoFit/>
          </a:bodyPr>
          <a:p>
            <a:pPr marL="228600" indent="-228600"/>
            <a:r>
              <a:rPr lang="en-US" sz="2400">
                <a:latin typeface="Times New Roman" panose="02020603050405020304" pitchFamily="18" charset="0"/>
              </a:rPr>
              <a:t>        </a:t>
            </a:r>
            <a:r>
              <a:rPr lang="en-US" altLang="zh-CN" sz="240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In my opinion</a:t>
            </a: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 the advantages prevail over the disadvantages</a:t>
            </a:r>
            <a:r>
              <a:rPr lang="en-US" altLang="zh-CN" sz="240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as long as</a:t>
            </a: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 we can use them properly.</a:t>
            </a:r>
            <a:endParaRPr lang="en-US" altLang="zh-CN" sz="2400" noProof="1">
              <a:cs typeface="Times New Roman" panose="02020603050405020304" pitchFamily="18" charset="0"/>
              <a:sym typeface="+mn-ea"/>
            </a:endParaRPr>
          </a:p>
          <a:p>
            <a:pPr marL="228600" indent="-228600"/>
            <a:endParaRPr lang="en-US" sz="2400">
              <a:latin typeface="Times New Roman" panose="02020603050405020304" pitchFamily="18" charset="0"/>
            </a:endParaRPr>
          </a:p>
        </p:txBody>
      </p:sp>
      <p:sp>
        <p:nvSpPr>
          <p:cNvPr id="100" name="文本框 99"/>
          <p:cNvSpPr txBox="1"/>
          <p:nvPr/>
        </p:nvSpPr>
        <p:spPr>
          <a:xfrm>
            <a:off x="468630" y="561975"/>
            <a:ext cx="9040495" cy="521970"/>
          </a:xfrm>
          <a:prstGeom prst="rect">
            <a:avLst/>
          </a:prstGeom>
          <a:noFill/>
          <a:ln w="9525">
            <a:noFill/>
          </a:ln>
        </p:spPr>
        <p:txBody>
          <a:bodyPr wrap="square">
            <a:spAutoFit/>
          </a:bodyPr>
          <a:p>
            <a:pPr indent="0"/>
            <a:r>
              <a:rPr lang="en-US" sz="2800" b="1">
                <a:latin typeface="Times New Roman" panose="02020603050405020304" pitchFamily="18" charset="0"/>
              </a:rPr>
              <a:t>One possible version:</a:t>
            </a:r>
            <a:endParaRPr lang="en-US" sz="2800" b="1">
              <a:latin typeface="Times New Roman" panose="02020603050405020304" pitchFamily="18" charset="0"/>
            </a:endParaRPr>
          </a:p>
        </p:txBody>
      </p:sp>
      <p:sp>
        <p:nvSpPr>
          <p:cNvPr id="34821" name="文本框 5"/>
          <p:cNvSpPr txBox="1"/>
          <p:nvPr/>
        </p:nvSpPr>
        <p:spPr>
          <a:xfrm>
            <a:off x="280353" y="1787525"/>
            <a:ext cx="2636837" cy="584200"/>
          </a:xfrm>
          <a:prstGeom prst="rect">
            <a:avLst/>
          </a:prstGeom>
          <a:solidFill>
            <a:srgbClr val="0070C0"/>
          </a:solidFill>
          <a:ln w="9525">
            <a:noFill/>
          </a:ln>
        </p:spPr>
        <p:txBody>
          <a:bodyPr wrap="square" anchor="t">
            <a:spAutoFit/>
          </a:bodyPr>
          <a:p>
            <a:r>
              <a:rPr lang="en-US" altLang="zh-CN" sz="3200">
                <a:solidFill>
                  <a:schemeClr val="bg1"/>
                </a:solidFill>
                <a:latin typeface="Times New Roman" panose="02020603050405020304" pitchFamily="18" charset="0"/>
                <a:ea typeface="宋体" panose="02010600030101010101" pitchFamily="2" charset="-122"/>
              </a:rPr>
              <a:t>   Conclusion</a:t>
            </a:r>
            <a:endParaRPr lang="en-US" altLang="zh-CN" sz="3200">
              <a:solidFill>
                <a:schemeClr val="bg1"/>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9406" y="523514"/>
            <a:ext cx="10323646" cy="707886"/>
          </a:xfrm>
          <a:prstGeom prst="rect">
            <a:avLst/>
          </a:prstGeom>
          <a:noFill/>
        </p:spPr>
        <p:txBody>
          <a:bodyPr wrap="square" rtlCol="0">
            <a:spAutoFit/>
          </a:bodyPr>
          <a:lstStyle/>
          <a:p>
            <a:r>
              <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Teaching objectives:</a:t>
            </a:r>
            <a:endParaRPr lang="en-US" altLang="zh-CN" sz="4000"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文本框 5"/>
          <p:cNvSpPr txBox="1"/>
          <p:nvPr/>
        </p:nvSpPr>
        <p:spPr>
          <a:xfrm>
            <a:off x="209383" y="1448209"/>
            <a:ext cx="10896016" cy="642620"/>
          </a:xfrm>
          <a:prstGeom prst="rect">
            <a:avLst/>
          </a:prstGeom>
          <a:noFill/>
        </p:spPr>
        <p:txBody>
          <a:bodyPr wrap="square" rtlCol="0">
            <a:spAutoFit/>
          </a:bodyPr>
          <a:lstStyle/>
          <a:p>
            <a:pPr marL="457200" lvl="0" indent="-457200" fontAlgn="base">
              <a:lnSpc>
                <a:spcPts val="4300"/>
              </a:lnSpc>
              <a:spcBef>
                <a:spcPct val="0"/>
              </a:spcBef>
              <a:spcAft>
                <a:spcPct val="0"/>
              </a:spcAft>
              <a:buFont typeface="Wingdings" panose="05000000000000000000" pitchFamily="2" charset="2"/>
              <a:buChar char="n"/>
            </a:pPr>
            <a:r>
              <a:rPr lang="en-US" altLang="zh-CN" sz="3200" b="1"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By the end of this period, you will be able to</a:t>
            </a:r>
            <a:r>
              <a:rPr lang="en-US" altLang="zh-CN" sz="3200" b="1" dirty="0">
                <a:solidFill>
                  <a:srgbClr val="000000"/>
                </a:solidFill>
                <a:latin typeface="Times New Roman" panose="02020603050405020304" pitchFamily="18" charset="0"/>
                <a:ea typeface="Segoe UI" panose="020B0502040204020203" pitchFamily="34" charset="0"/>
                <a:cs typeface="Times New Roman" panose="02020603050405020304" pitchFamily="18" charset="0"/>
              </a:rPr>
              <a:t>…</a:t>
            </a:r>
            <a:endParaRPr lang="en-US" altLang="zh-CN" sz="3200" b="1" dirty="0">
              <a:solidFill>
                <a:srgbClr val="000000"/>
              </a:solidFill>
              <a:latin typeface="Times New Roman" panose="02020603050405020304" pitchFamily="18" charset="0"/>
              <a:ea typeface="Segoe UI" panose="020B0502040204020203" pitchFamily="34" charset="0"/>
              <a:cs typeface="Times New Roman" panose="02020603050405020304" pitchFamily="18" charset="0"/>
            </a:endParaRPr>
          </a:p>
        </p:txBody>
      </p:sp>
      <p:sp>
        <p:nvSpPr>
          <p:cNvPr id="7" name="文本框 6"/>
          <p:cNvSpPr txBox="1"/>
          <p:nvPr/>
        </p:nvSpPr>
        <p:spPr>
          <a:xfrm>
            <a:off x="803275" y="2091055"/>
            <a:ext cx="10393680" cy="3709035"/>
          </a:xfrm>
          <a:prstGeom prst="rect">
            <a:avLst/>
          </a:prstGeom>
          <a:noFill/>
        </p:spPr>
        <p:txBody>
          <a:bodyPr wrap="square" rtlCol="0">
            <a:spAutoFit/>
          </a:bodyPr>
          <a:lstStyle/>
          <a:p>
            <a:pPr>
              <a:lnSpc>
                <a:spcPct val="120000"/>
              </a:lnSpc>
            </a:pPr>
            <a:r>
              <a:rPr lang="en-US" altLang="zh-CN" sz="2800" b="1" dirty="0">
                <a:latin typeface="Times New Roman" panose="02020603050405020304" pitchFamily="18" charset="0"/>
                <a:ea typeface="华康俪金黑W8(P)"/>
                <a:cs typeface="Times New Roman" panose="02020603050405020304" pitchFamily="18" charset="0"/>
              </a:rPr>
              <a:t>1.</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 read</a:t>
            </a:r>
            <a:r>
              <a:rPr lang="en-US" altLang="zh-CN" sz="2800" b="1" dirty="0">
                <a:latin typeface="Times New Roman" panose="02020603050405020304" pitchFamily="18" charset="0"/>
                <a:ea typeface="华康俪金黑W8(P)"/>
                <a:cs typeface="Times New Roman" panose="02020603050405020304" pitchFamily="18" charset="0"/>
              </a:rPr>
              <a:t> magazine columns to understand their textual structure and linguistic characteristics</a:t>
            </a:r>
            <a:endParaRPr lang="en-US" altLang="zh-CN" sz="2800" b="1" dirty="0">
              <a:latin typeface="Times New Roman" panose="02020603050405020304" pitchFamily="18" charset="0"/>
              <a:ea typeface="华康俪金黑W8(P)"/>
              <a:cs typeface="Times New Roman" panose="02020603050405020304" pitchFamily="18" charset="0"/>
            </a:endParaRPr>
          </a:p>
          <a:p>
            <a:pPr>
              <a:lnSpc>
                <a:spcPct val="120000"/>
              </a:lnSpc>
            </a:pPr>
            <a:r>
              <a:rPr lang="en-US" altLang="zh-CN" sz="2800" b="1" dirty="0">
                <a:latin typeface="Times New Roman" panose="02020603050405020304" pitchFamily="18" charset="0"/>
                <a:ea typeface="华康俪金黑W8(P)"/>
                <a:cs typeface="Times New Roman" panose="02020603050405020304" pitchFamily="18" charset="0"/>
              </a:rPr>
              <a:t>2. </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r</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earn</a:t>
            </a:r>
            <a:r>
              <a:rPr lang="en-US" altLang="zh-CN" sz="2800" b="1" dirty="0">
                <a:latin typeface="Times New Roman" panose="02020603050405020304" pitchFamily="18" charset="0"/>
                <a:ea typeface="华康俪金黑W8(P)"/>
                <a:cs typeface="Times New Roman" panose="02020603050405020304" pitchFamily="18" charset="0"/>
              </a:rPr>
              <a:t> how to ask questions, illustrate points and demonstrate ideas in an argumentative essay.</a:t>
            </a:r>
            <a:endParaRPr lang="en-US" altLang="zh-CN" sz="2800" b="1" dirty="0">
              <a:latin typeface="Times New Roman" panose="02020603050405020304" pitchFamily="18" charset="0"/>
              <a:ea typeface="华康俪金黑W8(P)"/>
              <a:cs typeface="Times New Roman" panose="02020603050405020304" pitchFamily="18" charset="0"/>
            </a:endParaRPr>
          </a:p>
          <a:p>
            <a:pPr>
              <a:lnSpc>
                <a:spcPct val="120000"/>
              </a:lnSpc>
            </a:pPr>
            <a:r>
              <a:rPr lang="en-US" altLang="zh-CN" sz="2800" b="1" dirty="0">
                <a:latin typeface="Times New Roman" panose="02020603050405020304" pitchFamily="18" charset="0"/>
                <a:ea typeface="华康俪金黑W8(P)"/>
                <a:cs typeface="Times New Roman" panose="02020603050405020304" pitchFamily="18" charset="0"/>
              </a:rPr>
              <a:t>3. </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m</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aster</a:t>
            </a:r>
            <a:r>
              <a:rPr lang="en-US" altLang="zh-CN" sz="2800" b="1" dirty="0">
                <a:latin typeface="Times New Roman" panose="02020603050405020304" pitchFamily="18" charset="0"/>
                <a:ea typeface="华康俪金黑W8(P)"/>
                <a:cs typeface="Times New Roman" panose="02020603050405020304" pitchFamily="18" charset="0"/>
              </a:rPr>
              <a:t> the general method of argumentative writing.</a:t>
            </a:r>
            <a:endParaRPr lang="en-US" altLang="zh-CN" sz="2800" b="1" dirty="0">
              <a:latin typeface="Times New Roman" panose="02020603050405020304" pitchFamily="18" charset="0"/>
              <a:ea typeface="华康俪金黑W8(P)"/>
              <a:cs typeface="Times New Roman" panose="02020603050405020304" pitchFamily="18" charset="0"/>
            </a:endParaRPr>
          </a:p>
          <a:p>
            <a:pPr>
              <a:lnSpc>
                <a:spcPct val="120000"/>
              </a:lnSpc>
            </a:pPr>
            <a:r>
              <a:rPr lang="en-US" altLang="zh-CN" sz="2800" b="1" dirty="0">
                <a:latin typeface="Times New Roman" panose="02020603050405020304" pitchFamily="18" charset="0"/>
                <a:ea typeface="华康俪金黑W8(P)"/>
                <a:cs typeface="Times New Roman" panose="02020603050405020304" pitchFamily="18" charset="0"/>
              </a:rPr>
              <a:t>4. </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w</a:t>
            </a:r>
            <a:r>
              <a:rPr lang="en-US" altLang="zh-CN" sz="2800" b="1" dirty="0">
                <a:solidFill>
                  <a:srgbClr val="FF0000"/>
                </a:solidFill>
                <a:latin typeface="Times New Roman" panose="02020603050405020304" pitchFamily="18" charset="0"/>
                <a:ea typeface="华康俪金黑W8(P)"/>
                <a:cs typeface="Times New Roman" panose="02020603050405020304" pitchFamily="18" charset="0"/>
              </a:rPr>
              <a:t>rite</a:t>
            </a:r>
            <a:r>
              <a:rPr lang="en-US" altLang="zh-CN" sz="2800" b="1" dirty="0">
                <a:latin typeface="Times New Roman" panose="02020603050405020304" pitchFamily="18" charset="0"/>
                <a:ea typeface="华康俪金黑W8(P)"/>
                <a:cs typeface="Times New Roman" panose="02020603050405020304" pitchFamily="18" charset="0"/>
              </a:rPr>
              <a:t> an argumentative essay on the pros and cons of future scientific and technological development.</a:t>
            </a:r>
            <a:endParaRPr lang="en-US" altLang="zh-CN" sz="2800" b="1" dirty="0">
              <a:latin typeface="Times New Roman" panose="02020603050405020304" pitchFamily="18" charset="0"/>
              <a:ea typeface="华康俪金黑W8(P)"/>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68630" y="1122045"/>
            <a:ext cx="11255375" cy="1272540"/>
          </a:xfrm>
          <a:prstGeom prst="rect">
            <a:avLst/>
          </a:prstGeom>
          <a:noFill/>
          <a:ln w="9525">
            <a:noFill/>
          </a:ln>
        </p:spPr>
        <p:txBody>
          <a:bodyPr wrap="square">
            <a:spAutoFit/>
          </a:bodyPr>
          <a:p>
            <a:pPr indent="0">
              <a:lnSpc>
                <a:spcPct val="160000"/>
              </a:lnSpc>
            </a:pPr>
            <a:r>
              <a:rPr lang="en-US" sz="2400">
                <a:latin typeface="Times New Roman" panose="02020603050405020304" pitchFamily="18" charset="0"/>
              </a:rPr>
              <a:t>        </a:t>
            </a:r>
            <a:r>
              <a:rPr 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假定你是李华，你班最近</a:t>
            </a:r>
            <a:r>
              <a:rPr lang="zh-CN" alt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组织一场辩论赛，</a:t>
            </a:r>
            <a:r>
              <a:rPr 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主题是“cashless society”。请</a:t>
            </a:r>
            <a:r>
              <a:rPr lang="zh-CN" alt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综</a:t>
            </a:r>
            <a:r>
              <a:rPr 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合</a:t>
            </a:r>
            <a:r>
              <a:rPr lang="zh-CN" alt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rPr>
              <a:t>正反两方的观点，陈述自己的看法。</a:t>
            </a:r>
            <a:endParaRPr lang="zh-CN" altLang="en-US" sz="2400">
              <a:solidFill>
                <a:schemeClr val="tx1"/>
              </a:solidFill>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0" name="文本框 99"/>
          <p:cNvSpPr txBox="1"/>
          <p:nvPr/>
        </p:nvSpPr>
        <p:spPr>
          <a:xfrm>
            <a:off x="4478020" y="538480"/>
            <a:ext cx="3235960" cy="583565"/>
          </a:xfrm>
          <a:prstGeom prst="rect">
            <a:avLst/>
          </a:prstGeom>
          <a:noFill/>
          <a:ln w="9525">
            <a:noFill/>
          </a:ln>
        </p:spPr>
        <p:txBody>
          <a:bodyPr wrap="square">
            <a:spAutoFit/>
          </a:bodyPr>
          <a:p>
            <a:pPr indent="0"/>
            <a:r>
              <a:rPr lang="en-US" sz="3200" b="1">
                <a:latin typeface="Times New Roman" panose="02020603050405020304" pitchFamily="18" charset="0"/>
              </a:rPr>
              <a:t>核心素养专练</a:t>
            </a:r>
            <a:endParaRPr lang="en-US" sz="3200" b="1">
              <a:latin typeface="Times New Roman" panose="02020603050405020304" pitchFamily="18" charset="0"/>
            </a:endParaRPr>
          </a:p>
        </p:txBody>
      </p:sp>
      <p:graphicFrame>
        <p:nvGraphicFramePr>
          <p:cNvPr id="2" name="表格 1"/>
          <p:cNvGraphicFramePr/>
          <p:nvPr>
            <p:custDataLst>
              <p:tags r:id="rId1"/>
            </p:custDataLst>
          </p:nvPr>
        </p:nvGraphicFramePr>
        <p:xfrm>
          <a:off x="1299845" y="2471420"/>
          <a:ext cx="8992870" cy="2560320"/>
        </p:xfrm>
        <a:graphic>
          <a:graphicData uri="http://schemas.openxmlformats.org/drawingml/2006/table">
            <a:tbl>
              <a:tblPr firstRow="1" bandRow="1">
                <a:tableStyleId>{5940675A-B579-460E-94D1-54222C63F5DA}</a:tableStyleId>
              </a:tblPr>
              <a:tblGrid>
                <a:gridCol w="4376420"/>
                <a:gridCol w="4616450"/>
              </a:tblGrid>
              <a:tr h="1097280">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  </a:t>
                      </a:r>
                      <a:endParaRPr lang="en-US" sz="2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sz="2400" b="0">
                          <a:latin typeface="宋体" panose="02010600030101010101" pitchFamily="2" charset="-122"/>
                          <a:ea typeface="宋体" panose="02010600030101010101" pitchFamily="2" charset="-122"/>
                          <a:cs typeface="宋体" panose="02010600030101010101" pitchFamily="2" charset="-122"/>
                        </a:rPr>
                        <a:t>        赞同理由</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1.</a:t>
                      </a:r>
                      <a:r>
                        <a:rPr lang="zh-CN" altLang="en-US" sz="2400" b="0">
                          <a:latin typeface="宋体" panose="02010600030101010101" pitchFamily="2" charset="-122"/>
                          <a:ea typeface="宋体" panose="02010600030101010101" pitchFamily="2" charset="-122"/>
                          <a:cs typeface="宋体" panose="02010600030101010101" pitchFamily="2" charset="-122"/>
                        </a:rPr>
                        <a:t>方便，快捷</a:t>
                      </a:r>
                      <a:endParaRPr lang="en-US" sz="2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sz="2400" b="0">
                          <a:latin typeface="宋体" panose="02010600030101010101" pitchFamily="2" charset="-122"/>
                          <a:ea typeface="宋体" panose="02010600030101010101" pitchFamily="2" charset="-122"/>
                          <a:cs typeface="宋体" panose="02010600030101010101" pitchFamily="2" charset="-122"/>
                        </a:rPr>
                        <a:t>2.</a:t>
                      </a:r>
                      <a:r>
                        <a:rPr lang="zh-CN" altLang="en-US" sz="2400" b="0">
                          <a:latin typeface="宋体" panose="02010600030101010101" pitchFamily="2" charset="-122"/>
                          <a:ea typeface="宋体" panose="02010600030101010101" pitchFamily="2" charset="-122"/>
                          <a:cs typeface="宋体" panose="02010600030101010101" pitchFamily="2" charset="-122"/>
                        </a:rPr>
                        <a:t>减少对纸的浪费</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1520">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      </a:t>
                      </a:r>
                      <a:endParaRPr lang="en-US" sz="2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sz="2400" b="0">
                          <a:latin typeface="宋体" panose="02010600030101010101" pitchFamily="2" charset="-122"/>
                          <a:ea typeface="宋体" panose="02010600030101010101" pitchFamily="2" charset="-122"/>
                          <a:cs typeface="宋体" panose="02010600030101010101" pitchFamily="2" charset="-122"/>
                        </a:rPr>
                        <a:t>        反对理由</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1.</a:t>
                      </a:r>
                      <a:r>
                        <a:rPr lang="zh-CN" altLang="en-US" sz="2400" b="0">
                          <a:latin typeface="宋体" panose="02010600030101010101" pitchFamily="2" charset="-122"/>
                          <a:ea typeface="宋体" panose="02010600030101010101" pitchFamily="2" charset="-122"/>
                          <a:cs typeface="宋体" panose="02010600030101010101" pitchFamily="2" charset="-122"/>
                        </a:rPr>
                        <a:t>安全性不高</a:t>
                      </a:r>
                      <a:endParaRPr lang="en-US" sz="2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sz="2400" b="0">
                          <a:latin typeface="宋体" panose="02010600030101010101" pitchFamily="2" charset="-122"/>
                          <a:ea typeface="宋体" panose="02010600030101010101" pitchFamily="2" charset="-122"/>
                          <a:cs typeface="宋体" panose="02010600030101010101" pitchFamily="2" charset="-122"/>
                        </a:rPr>
                        <a:t>2.</a:t>
                      </a:r>
                      <a:r>
                        <a:rPr lang="zh-CN" altLang="en-US" sz="2400" b="0">
                          <a:latin typeface="宋体" panose="02010600030101010101" pitchFamily="2" charset="-122"/>
                          <a:ea typeface="宋体" panose="02010600030101010101" pitchFamily="2" charset="-122"/>
                          <a:cs typeface="宋体" panose="02010600030101010101" pitchFamily="2" charset="-122"/>
                        </a:rPr>
                        <a:t>花费易超支</a:t>
                      </a:r>
                      <a:endParaRPr lang="zh-CN"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1520">
                <a:tc>
                  <a:txBody>
                    <a:bodyPr/>
                    <a:p>
                      <a:pPr indent="0">
                        <a:buNone/>
                      </a:pPr>
                      <a:endParaRPr lang="en-US" sz="24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sz="2400" b="0">
                          <a:latin typeface="宋体" panose="02010600030101010101" pitchFamily="2" charset="-122"/>
                          <a:ea typeface="宋体" panose="02010600030101010101" pitchFamily="2" charset="-122"/>
                          <a:cs typeface="宋体" panose="02010600030101010101" pitchFamily="2" charset="-122"/>
                        </a:rPr>
                        <a:t>        你的观点</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400" b="0">
                          <a:latin typeface="宋体" panose="02010600030101010101" pitchFamily="2" charset="-122"/>
                          <a:ea typeface="宋体" panose="02010600030101010101" pitchFamily="2" charset="-122"/>
                          <a:cs typeface="宋体" panose="02010600030101010101" pitchFamily="2" charset="-122"/>
                        </a:rPr>
                        <a:t>......</a:t>
                      </a:r>
                      <a:endParaRPr lang="en-US" sz="2400" b="0">
                        <a:latin typeface="宋体" panose="02010600030101010101" pitchFamily="2" charset="-122"/>
                        <a:ea typeface="宋体" panose="02010600030101010101" pitchFamily="2" charset="-122"/>
                        <a:cs typeface="宋体" panose="02010600030101010101" pitchFamily="2" charset="-122"/>
                      </a:endParaRPr>
                    </a:p>
                    <a:p>
                      <a:pPr indent="0">
                        <a:buNone/>
                      </a:pP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1584325" y="5342890"/>
            <a:ext cx="9267190" cy="829945"/>
          </a:xfrm>
          <a:prstGeom prst="rect">
            <a:avLst/>
          </a:prstGeom>
          <a:noFill/>
          <a:ln w="9525">
            <a:noFill/>
          </a:ln>
        </p:spPr>
        <p:txBody>
          <a:bodyPr wrap="square">
            <a:spAutoFit/>
          </a:bodyPr>
          <a:p>
            <a:pPr indent="0"/>
            <a:r>
              <a:rPr lang="zh-CN" sz="2400" b="1">
                <a:ea typeface="宋体" panose="02010600030101010101" pitchFamily="2" charset="-122"/>
              </a:rPr>
              <a:t>注意：</a:t>
            </a:r>
            <a:r>
              <a:rPr lang="zh-CN" sz="2400" b="0">
                <a:ea typeface="宋体" panose="02010600030101010101" pitchFamily="2" charset="-122"/>
              </a:rPr>
              <a:t>（</a:t>
            </a:r>
            <a:r>
              <a:rPr lang="zh-CN" sz="2400" b="0">
                <a:ea typeface="宋体" panose="02010600030101010101" pitchFamily="2" charset="-122"/>
                <a:cs typeface="仿宋" panose="02010609060101010101" charset="-122"/>
              </a:rPr>
              <a:t>1）词数80左右，可以适当增加细节，以使行文连贯</a:t>
            </a:r>
            <a:r>
              <a:rPr lang="en-US" sz="2400" b="0">
                <a:latin typeface="宋体" panose="02010600030101010101" pitchFamily="2" charset="-122"/>
                <a:cs typeface="仿宋" panose="02010609060101010101" charset="-122"/>
              </a:rPr>
              <a:t>      </a:t>
            </a:r>
            <a:r>
              <a:rPr lang="zh-CN" sz="2400" b="0">
                <a:ea typeface="宋体" panose="02010600030101010101" pitchFamily="2" charset="-122"/>
              </a:rPr>
              <a:t>（</a:t>
            </a:r>
            <a:r>
              <a:rPr lang="zh-CN" sz="2400" b="0">
                <a:ea typeface="宋体" panose="02010600030101010101" pitchFamily="2" charset="-122"/>
                <a:cs typeface="仿宋" panose="02010609060101010101" charset="-122"/>
              </a:rPr>
              <a:t>2）标题已为你写好，不计入总词数</a:t>
            </a:r>
            <a:r>
              <a:rPr lang="en-US" altLang="zh-CN" sz="2400" b="0">
                <a:ea typeface="宋体" panose="02010600030101010101" pitchFamily="2" charset="-122"/>
                <a:cs typeface="仿宋" panose="02010609060101010101" charset="-122"/>
              </a:rPr>
              <a:t>.</a:t>
            </a:r>
            <a:endParaRPr lang="en-US" altLang="zh-CN" sz="2400" b="0">
              <a:ea typeface="宋体" panose="02010600030101010101" pitchFamily="2" charset="-122"/>
              <a:cs typeface="仿宋" panose="02010609060101010101"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02895" y="726440"/>
            <a:ext cx="4175125" cy="681990"/>
          </a:xfrm>
          <a:prstGeom prst="rect">
            <a:avLst/>
          </a:prstGeom>
          <a:noFill/>
          <a:ln w="9525">
            <a:noFill/>
          </a:ln>
        </p:spPr>
        <p:txBody>
          <a:bodyPr wrap="square">
            <a:spAutoFit/>
          </a:bodyPr>
          <a:p>
            <a:pPr indent="0">
              <a:lnSpc>
                <a:spcPct val="160000"/>
              </a:lnSpc>
            </a:pPr>
            <a:r>
              <a:rPr lang="en-US" sz="2400">
                <a:latin typeface="Times New Roman" panose="02020603050405020304" pitchFamily="18" charset="0"/>
              </a:rPr>
              <a:t>        </a:t>
            </a:r>
            <a:r>
              <a:rPr lang="en-US" sz="2400" b="1">
                <a:latin typeface="Times New Roman" panose="02020603050405020304" pitchFamily="18" charset="0"/>
              </a:rPr>
              <a:t>One possible version:</a:t>
            </a:r>
            <a:endParaRPr lang="en-US" sz="2400" b="1">
              <a:latin typeface="Times New Roman" panose="02020603050405020304" pitchFamily="18" charset="0"/>
            </a:endParaRPr>
          </a:p>
        </p:txBody>
      </p:sp>
      <p:sp>
        <p:nvSpPr>
          <p:cNvPr id="100" name="文本框 99"/>
          <p:cNvSpPr txBox="1"/>
          <p:nvPr/>
        </p:nvSpPr>
        <p:spPr>
          <a:xfrm>
            <a:off x="4478020" y="538480"/>
            <a:ext cx="3235960" cy="583565"/>
          </a:xfrm>
          <a:prstGeom prst="rect">
            <a:avLst/>
          </a:prstGeom>
          <a:noFill/>
          <a:ln w="9525">
            <a:noFill/>
          </a:ln>
        </p:spPr>
        <p:txBody>
          <a:bodyPr wrap="square">
            <a:spAutoFit/>
          </a:bodyPr>
          <a:p>
            <a:pPr indent="0"/>
            <a:r>
              <a:rPr lang="en-US" sz="3200" b="1">
                <a:latin typeface="Times New Roman" panose="02020603050405020304" pitchFamily="18" charset="0"/>
              </a:rPr>
              <a:t>核心素养专练</a:t>
            </a:r>
            <a:endParaRPr lang="en-US" sz="3200" b="1">
              <a:latin typeface="Times New Roman" panose="02020603050405020304" pitchFamily="18" charset="0"/>
            </a:endParaRPr>
          </a:p>
        </p:txBody>
      </p:sp>
      <p:sp>
        <p:nvSpPr>
          <p:cNvPr id="6" name="文本框 5"/>
          <p:cNvSpPr txBox="1"/>
          <p:nvPr/>
        </p:nvSpPr>
        <p:spPr>
          <a:xfrm>
            <a:off x="757555" y="1408430"/>
            <a:ext cx="11010265" cy="4519295"/>
          </a:xfrm>
          <a:prstGeom prst="rect">
            <a:avLst/>
          </a:prstGeom>
          <a:noFill/>
          <a:ln w="9525">
            <a:noFill/>
          </a:ln>
        </p:spPr>
        <p:txBody>
          <a:bodyPr wrap="square">
            <a:spAutoFit/>
          </a:bodyPr>
          <a:p>
            <a:pPr indent="0"/>
            <a:r>
              <a:rPr lang="en-US" sz="2400">
                <a:latin typeface="Times New Roman" panose="02020603050405020304" pitchFamily="18" charset="0"/>
                <a:cs typeface="Times New Roman" panose="02020603050405020304" pitchFamily="18" charset="0"/>
              </a:rPr>
              <a:t>                                    Cashless society</a:t>
            </a:r>
            <a:r>
              <a:rPr sz="2400">
                <a:latin typeface="Times New Roman" panose="02020603050405020304" pitchFamily="18" charset="0"/>
                <a:cs typeface="Times New Roman" panose="02020603050405020304" pitchFamily="18" charset="0"/>
              </a:rPr>
              <a:t> , Yes or No</a:t>
            </a:r>
            <a:endParaRPr sz="2400">
              <a:latin typeface="Times New Roman" panose="02020603050405020304" pitchFamily="18" charset="0"/>
              <a:cs typeface="Times New Roman" panose="02020603050405020304" pitchFamily="18" charset="0"/>
            </a:endParaRPr>
          </a:p>
          <a:p>
            <a:pPr indent="0">
              <a:lnSpc>
                <a:spcPct val="110000"/>
              </a:lnSpc>
            </a:pPr>
            <a:r>
              <a:rPr sz="240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E-Pay</a:t>
            </a:r>
            <a:r>
              <a:rPr sz="2400">
                <a:latin typeface="Times New Roman" panose="02020603050405020304" pitchFamily="18" charset="0"/>
                <a:cs typeface="Times New Roman" panose="02020603050405020304" pitchFamily="18" charset="0"/>
              </a:rPr>
              <a:t> is becoming more and more popular recently</a:t>
            </a:r>
            <a:r>
              <a:rPr lang="en-US" sz="2400">
                <a:latin typeface="Times New Roman" panose="02020603050405020304" pitchFamily="18" charset="0"/>
                <a:cs typeface="Times New Roman" panose="02020603050405020304" pitchFamily="18" charset="0"/>
              </a:rPr>
              <a:t>, thus making us come into a cashless society.</a:t>
            </a:r>
            <a:r>
              <a:rPr sz="2400">
                <a:latin typeface="Times New Roman" panose="02020603050405020304" pitchFamily="18" charset="0"/>
                <a:cs typeface="Times New Roman" panose="02020603050405020304" pitchFamily="18" charset="0"/>
              </a:rPr>
              <a:t> People have divided opinions about it.</a:t>
            </a:r>
            <a:endParaRPr sz="2400">
              <a:latin typeface="Times New Roman" panose="02020603050405020304" pitchFamily="18" charset="0"/>
              <a:cs typeface="Times New Roman" panose="02020603050405020304" pitchFamily="18" charset="0"/>
            </a:endParaRPr>
          </a:p>
          <a:p>
            <a:pPr indent="0">
              <a:lnSpc>
                <a:spcPct val="110000"/>
              </a:lnSpc>
            </a:pPr>
            <a:r>
              <a:rPr sz="2400">
                <a:latin typeface="Times New Roman" panose="02020603050405020304" pitchFamily="18" charset="0"/>
                <a:cs typeface="Times New Roman" panose="02020603050405020304" pitchFamily="18" charset="0"/>
              </a:rPr>
              <a:t>    Some of </a:t>
            </a:r>
            <a:r>
              <a:rPr lang="en-US" sz="2400">
                <a:latin typeface="Times New Roman" panose="02020603050405020304" pitchFamily="18" charset="0"/>
                <a:cs typeface="Times New Roman" panose="02020603050405020304" pitchFamily="18" charset="0"/>
              </a:rPr>
              <a:t>our students</a:t>
            </a:r>
            <a:r>
              <a:rPr sz="2400">
                <a:latin typeface="Times New Roman" panose="02020603050405020304" pitchFamily="18" charset="0"/>
                <a:cs typeface="Times New Roman" panose="02020603050405020304" pitchFamily="18" charset="0"/>
              </a:rPr>
              <a:t> think it important to </a:t>
            </a:r>
            <a:r>
              <a:rPr lang="en-US" sz="2400">
                <a:latin typeface="Times New Roman" panose="02020603050405020304" pitchFamily="18" charset="0"/>
                <a:cs typeface="Times New Roman" panose="02020603050405020304" pitchFamily="18" charset="0"/>
              </a:rPr>
              <a:t>be cashless</a:t>
            </a:r>
            <a:r>
              <a:rPr sz="2400">
                <a:latin typeface="Times New Roman" panose="02020603050405020304" pitchFamily="18" charset="0"/>
                <a:cs typeface="Times New Roman" panose="02020603050405020304" pitchFamily="18" charset="0"/>
              </a:rPr>
              <a:t> because people can have a </a:t>
            </a:r>
            <a:r>
              <a:rPr lang="en-US" sz="2400">
                <a:latin typeface="Times New Roman" panose="02020603050405020304" pitchFamily="18" charset="0"/>
                <a:cs typeface="Times New Roman" panose="02020603050405020304" pitchFamily="18" charset="0"/>
              </a:rPr>
              <a:t>more easier and comfortable life.</a:t>
            </a:r>
            <a:r>
              <a:rPr sz="2400">
                <a:latin typeface="Times New Roman" panose="02020603050405020304" pitchFamily="18" charset="0"/>
                <a:cs typeface="Times New Roman" panose="02020603050405020304" pitchFamily="18" charset="0"/>
              </a:rPr>
              <a:t> Secondly, </a:t>
            </a:r>
            <a:r>
              <a:rPr lang="en-US" sz="2400">
                <a:latin typeface="Times New Roman" panose="02020603050405020304" pitchFamily="18" charset="0"/>
                <a:cs typeface="Times New Roman" panose="02020603050405020304" pitchFamily="18" charset="0"/>
              </a:rPr>
              <a:t>using the credit card or mobile phone to pay for goods instead of currency can reduce the cost of paper</a:t>
            </a:r>
            <a:r>
              <a:rPr sz="2400">
                <a:latin typeface="Times New Roman" panose="02020603050405020304" pitchFamily="18" charset="0"/>
                <a:cs typeface="Times New Roman" panose="02020603050405020304" pitchFamily="18" charset="0"/>
              </a:rPr>
              <a:t>. </a:t>
            </a:r>
            <a:endParaRPr sz="2400">
              <a:latin typeface="Times New Roman" panose="02020603050405020304" pitchFamily="18" charset="0"/>
              <a:cs typeface="Times New Roman" panose="02020603050405020304" pitchFamily="18" charset="0"/>
            </a:endParaRPr>
          </a:p>
          <a:p>
            <a:pPr indent="0">
              <a:lnSpc>
                <a:spcPct val="110000"/>
              </a:lnSpc>
            </a:pPr>
            <a:r>
              <a:rPr sz="2400">
                <a:latin typeface="Times New Roman" panose="02020603050405020304" pitchFamily="18" charset="0"/>
                <a:cs typeface="Times New Roman" panose="02020603050405020304" pitchFamily="18" charset="0"/>
              </a:rPr>
              <a:t>    However, others think very differently. They said this kind of </a:t>
            </a:r>
            <a:r>
              <a:rPr lang="en-US" sz="2400">
                <a:latin typeface="Times New Roman" panose="02020603050405020304" pitchFamily="18" charset="0"/>
                <a:cs typeface="Times New Roman" panose="02020603050405020304" pitchFamily="18" charset="0"/>
              </a:rPr>
              <a:t>consumption pattern</a:t>
            </a:r>
            <a:r>
              <a:rPr sz="2400">
                <a:latin typeface="Times New Roman" panose="02020603050405020304" pitchFamily="18" charset="0"/>
                <a:cs typeface="Times New Roman" panose="02020603050405020304" pitchFamily="18" charset="0"/>
              </a:rPr>
              <a:t> is a </a:t>
            </a:r>
            <a:r>
              <a:rPr lang="en-US" sz="2400">
                <a:latin typeface="Times New Roman" panose="02020603050405020304" pitchFamily="18" charset="0"/>
                <a:cs typeface="Times New Roman" panose="02020603050405020304" pitchFamily="18" charset="0"/>
              </a:rPr>
              <a:t>threat</a:t>
            </a:r>
            <a:r>
              <a:rPr sz="240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to one's priva</a:t>
            </a:r>
            <a:r>
              <a:rPr lang="en-US" sz="2400">
                <a:latin typeface="Times New Roman" panose="02020603050405020304" pitchFamily="18" charset="0"/>
                <a:cs typeface="Times New Roman" panose="02020603050405020304" pitchFamily="18" charset="0"/>
              </a:rPr>
              <a:t>cy and wealth.</a:t>
            </a:r>
            <a:r>
              <a:rPr sz="2400">
                <a:latin typeface="Times New Roman" panose="02020603050405020304" pitchFamily="18" charset="0"/>
                <a:cs typeface="Times New Roman" panose="02020603050405020304" pitchFamily="18" charset="0"/>
              </a:rPr>
              <a:t>  Besides, it is extremely </a:t>
            </a:r>
            <a:r>
              <a:rPr lang="en-US" sz="2400">
                <a:latin typeface="Times New Roman" panose="02020603050405020304" pitchFamily="18" charset="0"/>
                <a:cs typeface="Times New Roman" panose="02020603050405020304" pitchFamily="18" charset="0"/>
              </a:rPr>
              <a:t>easy for us to pay more than we can afford</a:t>
            </a:r>
            <a:r>
              <a:rPr sz="2400">
                <a:latin typeface="Times New Roman" panose="02020603050405020304" pitchFamily="18" charset="0"/>
                <a:cs typeface="Times New Roman" panose="02020603050405020304" pitchFamily="18" charset="0"/>
              </a:rPr>
              <a:t>, so </a:t>
            </a:r>
            <a:r>
              <a:rPr lang="en-US" sz="2400">
                <a:latin typeface="Times New Roman" panose="02020603050405020304" pitchFamily="18" charset="0"/>
                <a:cs typeface="Times New Roman" panose="02020603050405020304" pitchFamily="18" charset="0"/>
              </a:rPr>
              <a:t>the cashless society is not a necessity</a:t>
            </a:r>
            <a:r>
              <a:rPr sz="2400">
                <a:latin typeface="Times New Roman" panose="02020603050405020304" pitchFamily="18" charset="0"/>
                <a:cs typeface="Times New Roman" panose="02020603050405020304" pitchFamily="18" charset="0"/>
              </a:rPr>
              <a:t>.</a:t>
            </a:r>
            <a:endParaRPr sz="2400">
              <a:latin typeface="Times New Roman" panose="02020603050405020304" pitchFamily="18" charset="0"/>
              <a:cs typeface="Times New Roman" panose="02020603050405020304" pitchFamily="18" charset="0"/>
            </a:endParaRPr>
          </a:p>
          <a:p>
            <a:pPr indent="0">
              <a:lnSpc>
                <a:spcPct val="110000"/>
              </a:lnSpc>
            </a:pPr>
            <a:r>
              <a:rPr sz="2400">
                <a:latin typeface="Times New Roman" panose="02020603050405020304" pitchFamily="18" charset="0"/>
                <a:cs typeface="Times New Roman" panose="02020603050405020304" pitchFamily="18" charset="0"/>
              </a:rPr>
              <a:t>    As far as I’m concerned, </a:t>
            </a:r>
            <a:r>
              <a:rPr lang="en-US" sz="2400">
                <a:latin typeface="Times New Roman" panose="02020603050405020304" pitchFamily="18" charset="0"/>
                <a:cs typeface="Times New Roman" panose="02020603050405020304" pitchFamily="18" charset="0"/>
              </a:rPr>
              <a:t>a cashless society has more advantages over disadvantages</a:t>
            </a:r>
            <a:r>
              <a:rPr sz="2400">
                <a:latin typeface="Times New Roman" panose="02020603050405020304" pitchFamily="18" charset="0"/>
                <a:cs typeface="Times New Roman" panose="02020603050405020304" pitchFamily="18" charset="0"/>
              </a:rPr>
              <a:t>. Although there are risks and diff</a:t>
            </a:r>
            <a:r>
              <a:rPr lang="en-US" sz="2400">
                <a:latin typeface="Times New Roman" panose="02020603050405020304" pitchFamily="18" charset="0"/>
                <a:cs typeface="Times New Roman" panose="02020603050405020304" pitchFamily="18" charset="0"/>
              </a:rPr>
              <a:t>erent voices</a:t>
            </a:r>
            <a:r>
              <a:rPr sz="2400">
                <a:latin typeface="Times New Roman" panose="02020603050405020304" pitchFamily="18" charset="0"/>
                <a:cs typeface="Times New Roman" panose="02020603050405020304" pitchFamily="18" charset="0"/>
              </a:rPr>
              <a:t>, it is worth </a:t>
            </a:r>
            <a:r>
              <a:rPr lang="en-US" sz="2400">
                <a:latin typeface="Times New Roman" panose="02020603050405020304" pitchFamily="18" charset="0"/>
                <a:cs typeface="Times New Roman" panose="02020603050405020304" pitchFamily="18" charset="0"/>
              </a:rPr>
              <a:t>saying yes to it</a:t>
            </a:r>
            <a:r>
              <a:rPr sz="2400">
                <a:latin typeface="Times New Roman" panose="02020603050405020304" pitchFamily="18" charset="0"/>
                <a:cs typeface="Times New Roman" panose="02020603050405020304" pitchFamily="18" charset="0"/>
              </a:rPr>
              <a:t>.</a:t>
            </a:r>
            <a:endParaRPr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3981950" y="2933315"/>
            <a:ext cx="6648450" cy="1083945"/>
          </a:xfrm>
          <a:prstGeom prst="rect">
            <a:avLst/>
          </a:prstGeom>
          <a:solidFill>
            <a:srgbClr val="FFFFFF">
              <a:lumMod val="20000"/>
              <a:lumOff val="80000"/>
            </a:srgbClr>
          </a:solidFill>
          <a:ln w="38100" cap="flat" cmpd="sng" algn="ctr">
            <a:solidFill>
              <a:srgbClr val="FFFFFF"/>
            </a:solidFill>
            <a:prstDash val="solid"/>
          </a:ln>
          <a:effectLst>
            <a:outerShdw blurRad="40000" dist="20000" dir="5400000" rotWithShape="0">
              <a:srgbClr val="000000">
                <a:alpha val="38000"/>
              </a:srgbClr>
            </a:outerShdw>
          </a:effectLst>
        </p:spPr>
        <p:txBody>
          <a:bodyPr lIns="68580" tIns="34290" rIns="68580" bIns="34290">
            <a:sp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66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rPr>
              <a:t>Thank you ! </a:t>
            </a:r>
            <a:endParaRPr kumimoji="0" lang="en-US" altLang="zh-CN" sz="6600" b="1" i="0" u="none" strike="noStrike" kern="1200" cap="none" spc="0" normalizeH="0" baseline="0" noProof="0" dirty="0">
              <a:ln w="31550" cmpd="sng">
                <a:gradFill>
                  <a:gsLst>
                    <a:gs pos="70000">
                      <a:srgbClr val="AE4845">
                        <a:shade val="50000"/>
                        <a:satMod val="190000"/>
                      </a:srgbClr>
                    </a:gs>
                    <a:gs pos="0">
                      <a:srgbClr val="AE4845">
                        <a:tint val="77000"/>
                        <a:satMod val="180000"/>
                      </a:srgbClr>
                    </a:gs>
                  </a:gsLst>
                  <a:lin ang="5400000"/>
                </a:gradFill>
                <a:prstDash val="solid"/>
              </a:ln>
              <a:solidFill>
                <a:srgbClr val="FFFF00"/>
              </a:solidFill>
              <a:effectLst/>
              <a:uLnTx/>
              <a:uFillTx/>
              <a:latin typeface="Calibri" panose="020F0502020204030204"/>
              <a:ea typeface="GungsuhChe" panose="02030609000101010101" pitchFamily="49" charset="-127"/>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37235" y="1108075"/>
            <a:ext cx="9824085" cy="521970"/>
          </a:xfrm>
          <a:prstGeom prst="rect">
            <a:avLst/>
          </a:prstGeom>
        </p:spPr>
        <p:txBody>
          <a:bodyPr wrap="square">
            <a:spAutoFit/>
          </a:bodyPr>
          <a:lstStyle/>
          <a:p>
            <a:pPr algn="just">
              <a:lnSpc>
                <a:spcPct val="100000"/>
              </a:lnSpc>
              <a:spcAft>
                <a:spcPts val="0"/>
              </a:spcAft>
            </a:pPr>
            <a:r>
              <a:rPr lang="en-US" altLang="zh-CN" sz="2800" b="1" kern="100" dirty="0" smtClean="0">
                <a:latin typeface="Times New Roman" panose="02020603050405020304" pitchFamily="18" charset="0"/>
                <a:ea typeface="宋体-简"/>
                <a:cs typeface="Times New Roman" panose="02020603050405020304" pitchFamily="18" charset="0"/>
              </a:rPr>
              <a:t>Task1. Look at the theme</a:t>
            </a:r>
            <a:r>
              <a:rPr lang="en-US" altLang="zh-CN" sz="2800" b="1" kern="100" dirty="0" smtClean="0">
                <a:latin typeface="Times New Roman" panose="02020603050405020304" pitchFamily="18" charset="0"/>
                <a:ea typeface="宋体-简"/>
                <a:cs typeface="Times New Roman" panose="02020603050405020304" pitchFamily="18" charset="0"/>
              </a:rPr>
              <a:t> and answer the following questions. </a:t>
            </a:r>
            <a:endParaRPr lang="en-US" altLang="zh-CN" sz="2800" b="1" kern="100" dirty="0" smtClean="0">
              <a:latin typeface="Times New Roman" panose="02020603050405020304" pitchFamily="18" charset="0"/>
              <a:ea typeface="宋体-简"/>
              <a:cs typeface="Times New Roman" panose="02020603050405020304" pitchFamily="18" charset="0"/>
            </a:endParaRPr>
          </a:p>
        </p:txBody>
      </p:sp>
      <p:sp>
        <p:nvSpPr>
          <p:cNvPr id="8" name="文本框 7"/>
          <p:cNvSpPr txBox="1"/>
          <p:nvPr/>
        </p:nvSpPr>
        <p:spPr>
          <a:xfrm>
            <a:off x="134620" y="462915"/>
            <a:ext cx="2315845" cy="645160"/>
          </a:xfrm>
          <a:prstGeom prst="rect">
            <a:avLst/>
          </a:prstGeom>
          <a:solidFill>
            <a:srgbClr val="FFC000"/>
          </a:solidFill>
        </p:spPr>
        <p:txBody>
          <a:bodyPr wrap="square" rtlCol="0">
            <a:spAutoFit/>
          </a:bodyPr>
          <a:lstStyle/>
          <a:p>
            <a:pPr algn="ctr"/>
            <a:r>
              <a:rPr lang="en-US" altLang="zh-CN" sz="3600" b="1" dirty="0">
                <a:latin typeface="Times New Roman" panose="02020603050405020304" pitchFamily="18" charset="0"/>
                <a:cs typeface="Times New Roman" panose="02020603050405020304" pitchFamily="18" charset="0"/>
              </a:rPr>
              <a:t>Lead-in</a:t>
            </a:r>
            <a:endParaRPr lang="en-US" altLang="zh-CN" sz="36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1642745" y="3283585"/>
            <a:ext cx="9083675" cy="3289300"/>
          </a:xfrm>
          <a:prstGeom prst="rect">
            <a:avLst/>
          </a:prstGeom>
          <a:noFill/>
          <a:ln w="9525">
            <a:noFill/>
          </a:ln>
        </p:spPr>
        <p:txBody>
          <a:bodyPr wrap="square">
            <a:spAutoFit/>
          </a:bodyPr>
          <a:p>
            <a:pPr indent="0">
              <a:lnSpc>
                <a:spcPct val="130000"/>
              </a:lnSpc>
            </a:pPr>
            <a:r>
              <a:rPr lang="en-US" sz="2800" b="1" i="1">
                <a:solidFill>
                  <a:srgbClr val="FF0000"/>
                </a:solidFill>
                <a:latin typeface="Times New Roman" panose="02020603050405020304" pitchFamily="18" charset="0"/>
              </a:rPr>
              <a:t>1.What's your point of view on new technology?</a:t>
            </a:r>
            <a:endParaRPr lang="en-US" sz="2800" b="1" i="1">
              <a:solidFill>
                <a:srgbClr val="FF0000"/>
              </a:solidFill>
              <a:latin typeface="Times New Roman" panose="02020603050405020304" pitchFamily="18" charset="0"/>
            </a:endParaRPr>
          </a:p>
          <a:p>
            <a:pPr indent="0">
              <a:lnSpc>
                <a:spcPct val="130000"/>
              </a:lnSpc>
            </a:pPr>
            <a:r>
              <a:rPr lang="en-US" sz="2800" b="1" i="1">
                <a:solidFill>
                  <a:srgbClr val="FF0000"/>
                </a:solidFill>
                <a:latin typeface="Times New Roman" panose="02020603050405020304" pitchFamily="18" charset="0"/>
              </a:rPr>
              <a:t> </a:t>
            </a:r>
            <a:endParaRPr lang="en-US" sz="2800" b="1" i="1">
              <a:solidFill>
                <a:srgbClr val="FF0000"/>
              </a:solidFill>
              <a:latin typeface="Times New Roman" panose="02020603050405020304" pitchFamily="18" charset="0"/>
            </a:endParaRPr>
          </a:p>
          <a:p>
            <a:pPr indent="0">
              <a:lnSpc>
                <a:spcPct val="130000"/>
              </a:lnSpc>
            </a:pPr>
            <a:r>
              <a:rPr lang="en-US" sz="2800" b="1" i="1">
                <a:solidFill>
                  <a:srgbClr val="FF0000"/>
                </a:solidFill>
                <a:latin typeface="Times New Roman" panose="02020603050405020304" pitchFamily="18" charset="0"/>
              </a:rPr>
              <a:t>2. What are some of the new devices or apps have you been using recently? Are they helpful or distracting?</a:t>
            </a:r>
            <a:endParaRPr lang="en-US" sz="2800" b="1" i="1">
              <a:solidFill>
                <a:srgbClr val="FF0000"/>
              </a:solidFill>
              <a:latin typeface="Times New Roman" panose="02020603050405020304" pitchFamily="18" charset="0"/>
            </a:endParaRPr>
          </a:p>
          <a:p>
            <a:pPr indent="0">
              <a:lnSpc>
                <a:spcPct val="130000"/>
              </a:lnSpc>
            </a:pPr>
            <a:endParaRPr lang="en-US" sz="2400">
              <a:latin typeface="Times New Roman" panose="02020603050405020304" pitchFamily="18" charset="0"/>
            </a:endParaRPr>
          </a:p>
          <a:p>
            <a:pPr indent="0">
              <a:lnSpc>
                <a:spcPct val="130000"/>
              </a:lnSpc>
            </a:pPr>
            <a:r>
              <a:rPr lang="en-US" sz="2400">
                <a:latin typeface="Times New Roman" panose="02020603050405020304" pitchFamily="18" charset="0"/>
              </a:rPr>
              <a:t> </a:t>
            </a:r>
            <a:endParaRPr lang="en-US" sz="2400">
              <a:latin typeface="Times New Roman" panose="02020603050405020304" pitchFamily="18" charset="0"/>
            </a:endParaRPr>
          </a:p>
        </p:txBody>
      </p:sp>
      <p:pic>
        <p:nvPicPr>
          <p:cNvPr id="3" name="图片 2" descr="微信图片_20200924123347"/>
          <p:cNvPicPr>
            <a:picLocks noChangeAspect="1"/>
          </p:cNvPicPr>
          <p:nvPr/>
        </p:nvPicPr>
        <p:blipFill>
          <a:blip r:embed="rId1"/>
          <a:srcRect l="39469" b="-835"/>
          <a:stretch>
            <a:fillRect/>
          </a:stretch>
        </p:blipFill>
        <p:spPr>
          <a:xfrm rot="16200000">
            <a:off x="5487670" y="-2922270"/>
            <a:ext cx="1215390" cy="10511155"/>
          </a:xfrm>
          <a:prstGeom prst="rect">
            <a:avLst/>
          </a:prstGeom>
        </p:spPr>
      </p:pic>
      <p:sp>
        <p:nvSpPr>
          <p:cNvPr id="4" name="右箭头 3"/>
          <p:cNvSpPr/>
          <p:nvPr/>
        </p:nvSpPr>
        <p:spPr>
          <a:xfrm rot="4860000">
            <a:off x="4193540" y="1526540"/>
            <a:ext cx="392430" cy="3454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endParaRPr lang="zh-CN" altLang="en-US"/>
          </a:p>
        </p:txBody>
      </p:sp>
      <p:cxnSp>
        <p:nvCxnSpPr>
          <p:cNvPr id="9" name="直接连接符 8"/>
          <p:cNvCxnSpPr/>
          <p:nvPr/>
        </p:nvCxnSpPr>
        <p:spPr>
          <a:xfrm>
            <a:off x="1816735" y="2232025"/>
            <a:ext cx="1260000" cy="0"/>
          </a:xfrm>
          <a:prstGeom prst="line">
            <a:avLst/>
          </a:prstGeom>
        </p:spPr>
        <p:style>
          <a:lnRef idx="3">
            <a:schemeClr val="dk1"/>
          </a:lnRef>
          <a:fillRef idx="0">
            <a:schemeClr val="dk1"/>
          </a:fillRef>
          <a:effectRef idx="2">
            <a:schemeClr val="dk1"/>
          </a:effectRef>
          <a:fontRef idx="minor">
            <a:schemeClr val="tx1"/>
          </a:fontRef>
        </p:style>
      </p:cxnSp>
      <p:cxnSp>
        <p:nvCxnSpPr>
          <p:cNvPr id="12" name="直接连接符 11"/>
          <p:cNvCxnSpPr/>
          <p:nvPr/>
        </p:nvCxnSpPr>
        <p:spPr>
          <a:xfrm>
            <a:off x="3602990" y="2232025"/>
            <a:ext cx="988060" cy="14605"/>
          </a:xfrm>
          <a:prstGeom prst="line">
            <a:avLst/>
          </a:prstGeom>
        </p:spPr>
        <p:style>
          <a:lnRef idx="3">
            <a:schemeClr val="dk1"/>
          </a:lnRef>
          <a:fillRef idx="0">
            <a:schemeClr val="dk1"/>
          </a:fillRef>
          <a:effectRef idx="2">
            <a:schemeClr val="dk1"/>
          </a:effectRef>
          <a:fontRef idx="minor">
            <a:schemeClr val="tx1"/>
          </a:fontRef>
        </p:style>
      </p:cxnSp>
      <p:sp>
        <p:nvSpPr>
          <p:cNvPr id="15" name="椭圆 14"/>
          <p:cNvSpPr/>
          <p:nvPr/>
        </p:nvSpPr>
        <p:spPr>
          <a:xfrm>
            <a:off x="1503680" y="1725969"/>
            <a:ext cx="1703070" cy="592377"/>
          </a:xfrm>
          <a:prstGeom prst="ellipse">
            <a:avLst/>
          </a:prstGeom>
          <a:noFill/>
          <a:ln w="76200" cap="flat">
            <a:solidFill>
              <a:schemeClr val="accent2"/>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defPPr/>
          </a:lstStyle>
          <a:p>
            <a:pPr marL="0" marR="0" indent="0" algn="ctr" defTabSz="825500" rtl="0" fontAlgn="auto" latinLnBrk="0" hangingPunct="0">
              <a:lnSpc>
                <a:spcPct val="50000"/>
              </a:lnSpc>
              <a:spcBef>
                <a:spcPct val="0"/>
              </a:spcBef>
              <a:spcAft>
                <a:spcPct val="0"/>
              </a:spcAft>
              <a:buClrTx/>
              <a:buSzTx/>
              <a:buFontTx/>
              <a:buNone/>
            </a:pPr>
            <a:endParaRPr kumimoji="0" lang="zh-CN" altLang="en-US" sz="4400" b="0" i="0" u="none" strike="noStrike" cap="none" spc="0" normalizeH="0" baseline="0">
              <a:ln>
                <a:noFill/>
              </a:ln>
              <a:solidFill>
                <a:srgbClr val="F3F1DF"/>
              </a:solidFill>
              <a:effectLst/>
              <a:uFillTx/>
              <a:latin typeface="+mn-lt"/>
              <a:ea typeface="+mn-ea"/>
              <a:cs typeface="+mn-cs"/>
              <a:sym typeface="Helvetica Neue" panose="02000503000000020004"/>
            </a:endParaRPr>
          </a:p>
        </p:txBody>
      </p:sp>
      <p:sp>
        <p:nvSpPr>
          <p:cNvPr id="16" name="椭圆 15"/>
          <p:cNvSpPr/>
          <p:nvPr/>
        </p:nvSpPr>
        <p:spPr>
          <a:xfrm>
            <a:off x="3396615" y="1738355"/>
            <a:ext cx="1194435" cy="603165"/>
          </a:xfrm>
          <a:prstGeom prst="ellipse">
            <a:avLst/>
          </a:prstGeom>
          <a:noFill/>
          <a:ln w="76200" cap="flat">
            <a:solidFill>
              <a:schemeClr val="accent2"/>
            </a:solid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defPPr/>
          </a:lstStyle>
          <a:p>
            <a:pPr marL="0" marR="0" indent="0" algn="ctr" defTabSz="825500" rtl="0" fontAlgn="auto" latinLnBrk="0" hangingPunct="0">
              <a:lnSpc>
                <a:spcPct val="50000"/>
              </a:lnSpc>
              <a:spcBef>
                <a:spcPct val="0"/>
              </a:spcBef>
              <a:spcAft>
                <a:spcPct val="0"/>
              </a:spcAft>
              <a:buClrTx/>
              <a:buSzTx/>
              <a:buFontTx/>
              <a:buNone/>
            </a:pPr>
            <a:endParaRPr kumimoji="0" lang="zh-CN" altLang="en-US" sz="4400" b="0" i="0" u="none" strike="noStrike" cap="none" spc="0" normalizeH="0" baseline="0">
              <a:ln>
                <a:noFill/>
              </a:ln>
              <a:solidFill>
                <a:srgbClr val="F3F1DF"/>
              </a:solidFill>
              <a:effectLst/>
              <a:uFillTx/>
              <a:latin typeface="+mn-lt"/>
              <a:ea typeface="+mn-ea"/>
              <a:cs typeface="+mn-cs"/>
              <a:sym typeface="Helvetica Neue" panose="020005030000000200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1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25450" y="1108075"/>
            <a:ext cx="10890250" cy="583565"/>
          </a:xfrm>
          <a:prstGeom prst="rect">
            <a:avLst/>
          </a:prstGeom>
        </p:spPr>
        <p:txBody>
          <a:bodyPr wrap="square">
            <a:spAutoFit/>
          </a:bodyPr>
          <a:lstStyle/>
          <a:p>
            <a:pPr algn="just">
              <a:lnSpc>
                <a:spcPct val="100000"/>
              </a:lnSpc>
              <a:spcAft>
                <a:spcPts val="0"/>
              </a:spcAft>
            </a:pPr>
            <a:r>
              <a:rPr lang="en-US" altLang="zh-CN" sz="3200" b="1" kern="100" dirty="0" smtClean="0">
                <a:latin typeface="Times New Roman" panose="02020603050405020304" pitchFamily="18" charset="0"/>
                <a:ea typeface="宋体-简"/>
                <a:cs typeface="Times New Roman" panose="02020603050405020304" pitchFamily="18" charset="0"/>
              </a:rPr>
              <a:t> </a:t>
            </a:r>
            <a:r>
              <a:rPr lang="en-US" altLang="zh-CN" sz="2800" b="1" kern="100" dirty="0" smtClean="0">
                <a:latin typeface="Times New Roman" panose="02020603050405020304" pitchFamily="18" charset="0"/>
                <a:ea typeface="宋体-简"/>
                <a:cs typeface="Times New Roman" panose="02020603050405020304" pitchFamily="18" charset="0"/>
              </a:rPr>
              <a:t>Task 2 Look at the title and answer the questions.</a:t>
            </a:r>
            <a:endParaRPr lang="en-US" altLang="zh-CN" sz="2800" b="1" kern="100" dirty="0" smtClean="0">
              <a:latin typeface="Times New Roman" panose="02020603050405020304" pitchFamily="18" charset="0"/>
              <a:ea typeface="宋体-简"/>
              <a:cs typeface="Times New Roman" panose="02020603050405020304" pitchFamily="18" charset="0"/>
            </a:endParaRPr>
          </a:p>
        </p:txBody>
      </p:sp>
      <p:sp>
        <p:nvSpPr>
          <p:cNvPr id="8" name="文本框 7"/>
          <p:cNvSpPr txBox="1"/>
          <p:nvPr/>
        </p:nvSpPr>
        <p:spPr>
          <a:xfrm>
            <a:off x="134567" y="463134"/>
            <a:ext cx="4418435" cy="645160"/>
          </a:xfrm>
          <a:prstGeom prst="rect">
            <a:avLst/>
          </a:prstGeom>
          <a:solidFill>
            <a:srgbClr val="FFC000"/>
          </a:solidFill>
        </p:spPr>
        <p:txBody>
          <a:bodyPr wrap="square" rtlCol="0">
            <a:spAutoFit/>
          </a:bodyPr>
          <a:lstStyle/>
          <a:p>
            <a:pPr algn="ctr"/>
            <a:r>
              <a:rPr lang="en-US" altLang="zh-CN" sz="3600" b="1" dirty="0">
                <a:latin typeface="Times New Roman" panose="02020603050405020304" pitchFamily="18" charset="0"/>
                <a:cs typeface="Times New Roman" panose="02020603050405020304" pitchFamily="18" charset="0"/>
              </a:rPr>
              <a:t>Lead-in</a:t>
            </a:r>
            <a:endParaRPr lang="en-US" altLang="zh-CN" sz="36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1594485" y="1935480"/>
            <a:ext cx="8347075" cy="3448685"/>
          </a:xfrm>
          <a:prstGeom prst="rect">
            <a:avLst/>
          </a:prstGeom>
          <a:noFill/>
          <a:ln w="9525">
            <a:noFill/>
          </a:ln>
        </p:spPr>
        <p:txBody>
          <a:bodyPr wrap="square">
            <a:spAutoFit/>
          </a:bodyPr>
          <a:p>
            <a:pPr indent="0">
              <a:lnSpc>
                <a:spcPct val="130000"/>
              </a:lnSpc>
            </a:pPr>
            <a:r>
              <a:rPr lang="en-US" sz="2400" b="1" i="1">
                <a:solidFill>
                  <a:schemeClr val="tx1"/>
                </a:solidFill>
                <a:effectLst>
                  <a:outerShdw blurRad="38100" dist="19050" dir="2700000" algn="tl" rotWithShape="0">
                    <a:schemeClr val="dk1">
                      <a:alpha val="40000"/>
                    </a:schemeClr>
                  </a:outerShdw>
                </a:effectLst>
                <a:latin typeface="Times New Roman" panose="02020603050405020304" pitchFamily="18" charset="0"/>
              </a:rPr>
              <a:t>Should We Fight New Technology?</a:t>
            </a:r>
            <a:endParaRPr lang="en-US" sz="2400" b="1" i="1">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a:p>
            <a:pPr indent="0">
              <a:lnSpc>
                <a:spcPct val="130000"/>
              </a:lnSpc>
            </a:pPr>
            <a:endParaRPr lang="en-US" sz="2400" b="1" i="1">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a:p>
            <a:pPr indent="0">
              <a:lnSpc>
                <a:spcPct val="130000"/>
              </a:lnSpc>
            </a:pPr>
            <a:r>
              <a:rPr lang="en-US" sz="2400">
                <a:solidFill>
                  <a:schemeClr val="tx1"/>
                </a:solidFill>
                <a:latin typeface="Times New Roman" panose="02020603050405020304" pitchFamily="18" charset="0"/>
              </a:rPr>
              <a:t>1. What do you think will be included in the passage?</a:t>
            </a:r>
            <a:endParaRPr lang="en-US" sz="2400">
              <a:solidFill>
                <a:schemeClr val="tx1"/>
              </a:solidFill>
              <a:latin typeface="Times New Roman" panose="02020603050405020304" pitchFamily="18" charset="0"/>
            </a:endParaRPr>
          </a:p>
          <a:p>
            <a:pPr indent="0">
              <a:lnSpc>
                <a:spcPct val="130000"/>
              </a:lnSpc>
            </a:pPr>
            <a:endParaRPr lang="en-US" sz="2400">
              <a:solidFill>
                <a:schemeClr val="accent4"/>
              </a:solidFill>
              <a:latin typeface="Times New Roman" panose="02020603050405020304" pitchFamily="18" charset="0"/>
            </a:endParaRPr>
          </a:p>
          <a:p>
            <a:pPr indent="0">
              <a:lnSpc>
                <a:spcPct val="130000"/>
              </a:lnSpc>
            </a:pPr>
            <a:endParaRPr lang="en-US" sz="2400">
              <a:solidFill>
                <a:schemeClr val="accent4"/>
              </a:solidFill>
              <a:latin typeface="Times New Roman" panose="02020603050405020304" pitchFamily="18" charset="0"/>
            </a:endParaRPr>
          </a:p>
          <a:p>
            <a:pPr indent="0">
              <a:lnSpc>
                <a:spcPct val="130000"/>
              </a:lnSpc>
            </a:pPr>
            <a:r>
              <a:rPr lang="en-US" sz="2400">
                <a:solidFill>
                  <a:schemeClr val="tx1"/>
                </a:solidFill>
                <a:latin typeface="Times New Roman" panose="02020603050405020304" pitchFamily="18" charset="0"/>
              </a:rPr>
              <a:t>2. What kind of text is it?</a:t>
            </a:r>
            <a:endParaRPr lang="en-US" sz="2400">
              <a:solidFill>
                <a:schemeClr val="tx1"/>
              </a:solidFill>
              <a:latin typeface="Times New Roman" panose="02020603050405020304" pitchFamily="18" charset="0"/>
            </a:endParaRPr>
          </a:p>
          <a:p>
            <a:pPr indent="0">
              <a:lnSpc>
                <a:spcPct val="130000"/>
              </a:lnSpc>
            </a:pPr>
            <a:endParaRPr lang="en-US" sz="2400">
              <a:solidFill>
                <a:schemeClr val="tx1"/>
              </a:solidFill>
              <a:latin typeface="Times New Roman" panose="02020603050405020304" pitchFamily="18" charset="0"/>
            </a:endParaRPr>
          </a:p>
        </p:txBody>
      </p:sp>
      <p:sp>
        <p:nvSpPr>
          <p:cNvPr id="6" name="文本框 5"/>
          <p:cNvSpPr txBox="1"/>
          <p:nvPr/>
        </p:nvSpPr>
        <p:spPr>
          <a:xfrm>
            <a:off x="1858010" y="3437255"/>
            <a:ext cx="6156960" cy="829945"/>
          </a:xfrm>
          <a:prstGeom prst="rect">
            <a:avLst/>
          </a:prstGeom>
          <a:noFill/>
        </p:spPr>
        <p:txBody>
          <a:bodyPr wrap="square" rtlCol="0">
            <a:spAutoFit/>
          </a:bodyPr>
          <a:p>
            <a:pPr algn="l"/>
            <a:r>
              <a:rPr lang="en-US" sz="1000" b="1">
                <a:latin typeface="Times New Roman" panose="02020603050405020304" pitchFamily="18" charset="0"/>
                <a:sym typeface="+mn-ea"/>
              </a:rPr>
              <a:t> </a:t>
            </a:r>
            <a:r>
              <a:rPr lang="en-US" sz="2400">
                <a:solidFill>
                  <a:srgbClr val="FF0000"/>
                </a:solidFill>
                <a:latin typeface="Times New Roman" panose="02020603050405020304" pitchFamily="18" charset="0"/>
                <a:sym typeface="+mn-ea"/>
              </a:rPr>
              <a:t> </a:t>
            </a:r>
            <a:r>
              <a:rPr lang="en-US" sz="2400">
                <a:solidFill>
                  <a:srgbClr val="FF0000"/>
                </a:solidFill>
                <a:latin typeface="Times New Roman" panose="02020603050405020304" pitchFamily="18" charset="0"/>
                <a:sym typeface="+mn-ea"/>
              </a:rPr>
              <a:t>It talks about the question of whether we should be positive or negative for new technology.    </a:t>
            </a:r>
            <a:endParaRPr lang="en-US" sz="2400">
              <a:solidFill>
                <a:srgbClr val="FF0000"/>
              </a:solidFill>
              <a:latin typeface="Times New Roman" panose="02020603050405020304" pitchFamily="18" charset="0"/>
              <a:sym typeface="+mn-ea"/>
            </a:endParaRPr>
          </a:p>
        </p:txBody>
      </p:sp>
      <p:sp>
        <p:nvSpPr>
          <p:cNvPr id="10" name="文本框 9"/>
          <p:cNvSpPr txBox="1"/>
          <p:nvPr/>
        </p:nvSpPr>
        <p:spPr>
          <a:xfrm>
            <a:off x="2088515" y="4818380"/>
            <a:ext cx="3617595" cy="460375"/>
          </a:xfrm>
          <a:prstGeom prst="rect">
            <a:avLst/>
          </a:prstGeom>
          <a:noFill/>
        </p:spPr>
        <p:txBody>
          <a:bodyPr wrap="none" rtlCol="0">
            <a:spAutoFit/>
          </a:bodyPr>
          <a:p>
            <a:pPr algn="l"/>
            <a:r>
              <a:rPr lang="en-US" sz="2400">
                <a:solidFill>
                  <a:srgbClr val="FF0000"/>
                </a:solidFill>
                <a:latin typeface="Times New Roman" panose="02020603050405020304" pitchFamily="18" charset="0"/>
                <a:sym typeface="+mn-ea"/>
              </a:rPr>
              <a:t> It’s an argumentative essay.</a:t>
            </a:r>
            <a:endParaRPr lang="en-US" sz="2400">
              <a:solidFill>
                <a:srgbClr val="FF0000"/>
              </a:solidFill>
              <a:latin typeface="Times New Roman" panose="02020603050405020304" pitchFamily="18" charset="0"/>
              <a:sym typeface="+mn-ea"/>
            </a:endParaRPr>
          </a:p>
        </p:txBody>
      </p:sp>
      <p:sp>
        <p:nvSpPr>
          <p:cNvPr id="4" name="右箭头 3"/>
          <p:cNvSpPr/>
          <p:nvPr/>
        </p:nvSpPr>
        <p:spPr>
          <a:xfrm rot="4860000">
            <a:off x="3582035" y="1731010"/>
            <a:ext cx="630555" cy="34544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78510" y="458470"/>
            <a:ext cx="5800090" cy="583565"/>
          </a:xfrm>
          <a:prstGeom prst="rect">
            <a:avLst/>
          </a:prstGeom>
          <a:solidFill>
            <a:srgbClr val="FFC000"/>
          </a:solidFill>
        </p:spPr>
        <p:txBody>
          <a:bodyPr wrap="square" rtlCol="0">
            <a:spAutoFit/>
          </a:bodyPr>
          <a:lstStyle/>
          <a:p>
            <a:pPr indent="0"/>
            <a:r>
              <a:rPr lang="en-US" sz="3200" b="1">
                <a:latin typeface="Times New Roman" panose="02020603050405020304" pitchFamily="18" charset="0"/>
                <a:sym typeface="+mn-ea"/>
              </a:rPr>
              <a:t>Reading for main information</a:t>
            </a:r>
            <a:endParaRPr lang="en-US" altLang="zh-CN" sz="3200" b="1" dirty="0">
              <a:latin typeface="Times New Roman" panose="02020603050405020304" pitchFamily="18" charset="0"/>
              <a:cs typeface="Times New Roman" panose="02020603050405020304" pitchFamily="18" charset="0"/>
            </a:endParaRPr>
          </a:p>
        </p:txBody>
      </p:sp>
      <p:sp>
        <p:nvSpPr>
          <p:cNvPr id="5" name="矩形 4"/>
          <p:cNvSpPr/>
          <p:nvPr/>
        </p:nvSpPr>
        <p:spPr>
          <a:xfrm>
            <a:off x="944245" y="1564005"/>
            <a:ext cx="9707880" cy="5408295"/>
          </a:xfrm>
          <a:prstGeom prst="rect">
            <a:avLst/>
          </a:prstGeom>
        </p:spPr>
        <p:txBody>
          <a:bodyPr wrap="square">
            <a:spAutoFit/>
          </a:bodyPr>
          <a:lstStyle/>
          <a:p>
            <a:pPr algn="just">
              <a:lnSpc>
                <a:spcPct val="120000"/>
              </a:lnSpc>
              <a:spcAft>
                <a:spcPts val="0"/>
              </a:spcAft>
            </a:pPr>
            <a:endParaRPr lang="en-US" altLang="zh-CN" sz="24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1.  A person died in an accident while driving a car.  </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2. The Amish avoid new technology because they do not  </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    want to have good lives.</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3. Many disasters have been prevented by weather- </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    tracking computer programmes.</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4. Building large networks through social media helps us </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    find new opportunities.</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5. The author uses a health monitor to know how much  </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en-US" sz="2400">
                <a:solidFill>
                  <a:srgbClr val="000000"/>
                </a:solidFill>
                <a:latin typeface="Times New Roman" panose="02020603050405020304" pitchFamily="18" charset="0"/>
                <a:ea typeface="宋体" panose="02010600030101010101" pitchFamily="2" charset="-122"/>
                <a:sym typeface="+mn-ea"/>
              </a:rPr>
              <a:t>  exercise he/she needs.</a:t>
            </a:r>
            <a:endParaRPr lang="en-US" altLang="en-US"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endParaRPr lang="en-US" altLang="zh-CN" sz="24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20000"/>
              </a:lnSpc>
              <a:spcAft>
                <a:spcPts val="0"/>
              </a:spcAft>
            </a:pPr>
            <a:endParaRPr lang="en-US" altLang="zh-CN" sz="2400" kern="1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0" name="文本框 99"/>
          <p:cNvSpPr txBox="1"/>
          <p:nvPr/>
        </p:nvSpPr>
        <p:spPr>
          <a:xfrm>
            <a:off x="144145" y="1042035"/>
            <a:ext cx="12796520" cy="521970"/>
          </a:xfrm>
          <a:prstGeom prst="rect">
            <a:avLst/>
          </a:prstGeom>
          <a:noFill/>
          <a:ln w="9525">
            <a:noFill/>
          </a:ln>
        </p:spPr>
        <p:txBody>
          <a:bodyPr wrap="square">
            <a:spAutoFit/>
          </a:bodyPr>
          <a:p>
            <a:pPr indent="0"/>
            <a:r>
              <a:rPr lang="en-US" sz="2800" b="1">
                <a:latin typeface="Times New Roman" panose="02020603050405020304" pitchFamily="18" charset="0"/>
              </a:rPr>
              <a:t> 1.</a:t>
            </a:r>
            <a:r>
              <a:rPr lang="en-US" altLang="zh-CN" sz="2400" b="1">
                <a:solidFill>
                  <a:schemeClr val="tx1"/>
                </a:solidFill>
                <a:latin typeface="Times New Roman" panose="02020603050405020304" pitchFamily="18" charset="0"/>
                <a:ea typeface="宋体" panose="02010600030101010101" pitchFamily="2" charset="-122"/>
                <a:sym typeface="+mn-ea"/>
              </a:rPr>
              <a:t> Read the text and then decide whether the statements on page are true (T) or false (F).</a:t>
            </a:r>
            <a:endParaRPr lang="en-US" altLang="zh-CN" sz="2400" b="1">
              <a:solidFill>
                <a:schemeClr val="tx1"/>
              </a:solidFill>
              <a:latin typeface="Times New Roman" panose="02020603050405020304" pitchFamily="18" charset="0"/>
              <a:ea typeface="宋体" panose="02010600030101010101" pitchFamily="2" charset="-122"/>
              <a:sym typeface="+mn-ea"/>
            </a:endParaRPr>
          </a:p>
        </p:txBody>
      </p:sp>
      <p:sp>
        <p:nvSpPr>
          <p:cNvPr id="2" name="文本框 1"/>
          <p:cNvSpPr txBox="1"/>
          <p:nvPr/>
        </p:nvSpPr>
        <p:spPr>
          <a:xfrm>
            <a:off x="7757478" y="2046605"/>
            <a:ext cx="40005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F</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7" name="文本框 6"/>
          <p:cNvSpPr txBox="1"/>
          <p:nvPr/>
        </p:nvSpPr>
        <p:spPr>
          <a:xfrm rot="10800000" flipV="1">
            <a:off x="8178165" y="2568575"/>
            <a:ext cx="328295" cy="521970"/>
          </a:xfrm>
          <a:prstGeom prst="rect">
            <a:avLst/>
          </a:prstGeom>
          <a:noFill/>
          <a:ln w="9525">
            <a:noFill/>
          </a:ln>
        </p:spPr>
        <p:txBody>
          <a:bodyPr wrap="square" anchor="t">
            <a:spAutoFit/>
          </a:bodyPr>
          <a:p>
            <a:r>
              <a:rPr lang="en-US" altLang="zh-CN" sz="2800" b="1">
                <a:solidFill>
                  <a:srgbClr val="FF0000"/>
                </a:solidFill>
                <a:latin typeface="Times New Roman" panose="02020603050405020304" pitchFamily="18" charset="0"/>
                <a:ea typeface="宋体" panose="02010600030101010101" pitchFamily="2" charset="-122"/>
              </a:rPr>
              <a:t>F</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8" name="文本框 7"/>
          <p:cNvSpPr txBox="1"/>
          <p:nvPr/>
        </p:nvSpPr>
        <p:spPr>
          <a:xfrm>
            <a:off x="7757478" y="3456305"/>
            <a:ext cx="40005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F</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9" name="文本框 8"/>
          <p:cNvSpPr txBox="1"/>
          <p:nvPr/>
        </p:nvSpPr>
        <p:spPr>
          <a:xfrm>
            <a:off x="8157528" y="4276725"/>
            <a:ext cx="42037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T</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10" name="文本框 9"/>
          <p:cNvSpPr txBox="1"/>
          <p:nvPr/>
        </p:nvSpPr>
        <p:spPr>
          <a:xfrm>
            <a:off x="8177848" y="5299710"/>
            <a:ext cx="42037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T</a:t>
            </a:r>
            <a:endParaRPr lang="en-US" altLang="zh-CN" sz="2800" b="1">
              <a:solidFill>
                <a:srgbClr val="FF0000"/>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000000"/>
                                          </p:val>
                                        </p:tav>
                                        <p:tav tm="100000">
                                          <p:val>
                                            <p:strVal val="#ppt_w"/>
                                          </p:val>
                                        </p:tav>
                                      </p:tavLst>
                                    </p:anim>
                                    <p:anim calcmode="lin" valueType="num">
                                      <p:cBhvr>
                                        <p:cTn id="8" dur="500" fill="hold"/>
                                        <p:tgtEl>
                                          <p:spTgt spid="2"/>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000000"/>
                                          </p:val>
                                        </p:tav>
                                        <p:tav tm="100000">
                                          <p:val>
                                            <p:strVal val="#ppt_w"/>
                                          </p:val>
                                        </p:tav>
                                      </p:tavLst>
                                    </p:anim>
                                    <p:anim calcmode="lin" valueType="num">
                                      <p:cBhvr>
                                        <p:cTn id="14" dur="500" fill="hold"/>
                                        <p:tgtEl>
                                          <p:spTgt spid="7"/>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000000"/>
                                          </p:val>
                                        </p:tav>
                                        <p:tav tm="100000">
                                          <p:val>
                                            <p:strVal val="#ppt_w"/>
                                          </p:val>
                                        </p:tav>
                                      </p:tavLst>
                                    </p:anim>
                                    <p:anim calcmode="lin" valueType="num">
                                      <p:cBhvr>
                                        <p:cTn id="20" dur="500" fill="hold"/>
                                        <p:tgtEl>
                                          <p:spTgt spid="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000000"/>
                                          </p:val>
                                        </p:tav>
                                        <p:tav tm="100000">
                                          <p:val>
                                            <p:strVal val="#ppt_w"/>
                                          </p:val>
                                        </p:tav>
                                      </p:tavLst>
                                    </p:anim>
                                    <p:anim calcmode="lin" valueType="num">
                                      <p:cBhvr>
                                        <p:cTn id="26" dur="500" fill="hold"/>
                                        <p:tgtEl>
                                          <p:spTgt spid="9"/>
                                        </p:tgtEl>
                                        <p:attrNameLst>
                                          <p:attrName>ppt_h</p:attrName>
                                        </p:attrNameLst>
                                      </p:cBhvr>
                                      <p:tavLst>
                                        <p:tav tm="0">
                                          <p:val>
                                            <p:fltVal val="0.00000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000000"/>
                                          </p:val>
                                        </p:tav>
                                        <p:tav tm="100000">
                                          <p:val>
                                            <p:strVal val="#ppt_w"/>
                                          </p:val>
                                        </p:tav>
                                      </p:tavLst>
                                    </p:anim>
                                    <p:anim calcmode="lin" valueType="num">
                                      <p:cBhvr>
                                        <p:cTn id="32" dur="500" fill="hold"/>
                                        <p:tgtEl>
                                          <p:spTgt spid="10"/>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78510" y="458470"/>
            <a:ext cx="5800090" cy="583565"/>
          </a:xfrm>
          <a:prstGeom prst="rect">
            <a:avLst/>
          </a:prstGeom>
          <a:solidFill>
            <a:srgbClr val="FFC000"/>
          </a:solidFill>
        </p:spPr>
        <p:txBody>
          <a:bodyPr wrap="square" rtlCol="0">
            <a:spAutoFit/>
          </a:bodyPr>
          <a:lstStyle/>
          <a:p>
            <a:pPr indent="0"/>
            <a:r>
              <a:rPr lang="en-US" sz="3200" b="1">
                <a:latin typeface="Times New Roman" panose="02020603050405020304" pitchFamily="18" charset="0"/>
                <a:sym typeface="+mn-ea"/>
              </a:rPr>
              <a:t>Reading for main information</a:t>
            </a:r>
            <a:endParaRPr lang="en-US" altLang="zh-CN" sz="3200" b="1" dirty="0">
              <a:latin typeface="Times New Roman" panose="02020603050405020304" pitchFamily="18" charset="0"/>
              <a:cs typeface="Times New Roman" panose="02020603050405020304" pitchFamily="18" charset="0"/>
            </a:endParaRPr>
          </a:p>
        </p:txBody>
      </p:sp>
      <p:sp>
        <p:nvSpPr>
          <p:cNvPr id="5" name="矩形 4"/>
          <p:cNvSpPr/>
          <p:nvPr/>
        </p:nvSpPr>
        <p:spPr>
          <a:xfrm>
            <a:off x="930910" y="1502410"/>
            <a:ext cx="9994900" cy="4078605"/>
          </a:xfrm>
          <a:prstGeom prst="rect">
            <a:avLst/>
          </a:prstGeom>
        </p:spPr>
        <p:txBody>
          <a:bodyPr wrap="square">
            <a:spAutoFit/>
          </a:bodyPr>
          <a:lstStyle/>
          <a:p>
            <a:pPr algn="just">
              <a:lnSpc>
                <a:spcPct val="120000"/>
              </a:lnSpc>
              <a:spcAft>
                <a:spcPts val="0"/>
              </a:spcAft>
            </a:pPr>
            <a:r>
              <a:rPr lang="en-US" altLang="zh-CN" sz="2400">
                <a:solidFill>
                  <a:srgbClr val="000000"/>
                </a:solidFill>
                <a:latin typeface="Times New Roman" panose="02020603050405020304" pitchFamily="18" charset="0"/>
                <a:ea typeface="宋体" panose="02010600030101010101" pitchFamily="2" charset="-122"/>
                <a:sym typeface="+mn-ea"/>
              </a:rPr>
              <a:t>1. In which paragraphs does the author:</a:t>
            </a:r>
            <a:endParaRPr lang="en-US" altLang="zh-CN"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zh-CN" sz="2400">
                <a:solidFill>
                  <a:srgbClr val="000000"/>
                </a:solidFill>
                <a:latin typeface="Times New Roman" panose="02020603050405020304" pitchFamily="18" charset="0"/>
                <a:ea typeface="宋体" panose="02010600030101010101" pitchFamily="2" charset="-122"/>
                <a:sym typeface="+mn-ea"/>
              </a:rPr>
              <a:t>   describe the issue?__________</a:t>
            </a:r>
            <a:endParaRPr lang="en-US" altLang="zh-CN"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zh-CN" sz="2400">
                <a:solidFill>
                  <a:srgbClr val="000000"/>
                </a:solidFill>
                <a:latin typeface="Times New Roman" panose="02020603050405020304" pitchFamily="18" charset="0"/>
                <a:ea typeface="宋体" panose="02010600030101010101" pitchFamily="2" charset="-122"/>
                <a:sym typeface="+mn-ea"/>
              </a:rPr>
              <a:t>   give an opinion?___________</a:t>
            </a:r>
            <a:endParaRPr lang="en-US" altLang="zh-CN"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zh-CN" sz="2400">
                <a:solidFill>
                  <a:srgbClr val="000000"/>
                </a:solidFill>
                <a:latin typeface="Times New Roman" panose="02020603050405020304" pitchFamily="18" charset="0"/>
                <a:ea typeface="宋体" panose="02010600030101010101" pitchFamily="2" charset="-122"/>
                <a:sym typeface="+mn-ea"/>
              </a:rPr>
              <a:t>   discuss the advantages?___________</a:t>
            </a:r>
            <a:endParaRPr lang="en-US" altLang="zh-CN"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r>
              <a:rPr lang="en-US" altLang="zh-CN" sz="2400">
                <a:solidFill>
                  <a:srgbClr val="000000"/>
                </a:solidFill>
                <a:latin typeface="Times New Roman" panose="02020603050405020304" pitchFamily="18" charset="0"/>
                <a:ea typeface="宋体" panose="02010600030101010101" pitchFamily="2" charset="-122"/>
                <a:sym typeface="+mn-ea"/>
              </a:rPr>
              <a:t>  discuss the disadvantages?__________</a:t>
            </a:r>
            <a:endParaRPr lang="en-US" altLang="zh-CN"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endParaRPr lang="en-US" altLang="zh-CN" sz="2400">
              <a:solidFill>
                <a:srgbClr val="000000"/>
              </a:solidFill>
              <a:latin typeface="Times New Roman" panose="02020603050405020304" pitchFamily="18" charset="0"/>
              <a:ea typeface="宋体" panose="02010600030101010101" pitchFamily="2" charset="-122"/>
              <a:sym typeface="+mn-ea"/>
            </a:endParaRPr>
          </a:p>
          <a:p>
            <a:pPr algn="just">
              <a:lnSpc>
                <a:spcPct val="120000"/>
              </a:lnSpc>
              <a:spcAft>
                <a:spcPts val="0"/>
              </a:spcAft>
            </a:pPr>
            <a:r>
              <a:rPr lang="en-US" altLang="zh-CN" sz="2400">
                <a:solidFill>
                  <a:srgbClr val="000000"/>
                </a:solidFill>
                <a:latin typeface="Times New Roman" panose="02020603050405020304" pitchFamily="18" charset="0"/>
                <a:ea typeface="宋体" panose="02010600030101010101" pitchFamily="2" charset="-122"/>
                <a:sym typeface="+mn-ea"/>
              </a:rPr>
              <a:t>2. Why did the author decide to write about this topic</a:t>
            </a:r>
            <a:endParaRPr lang="en-US" altLang="zh-CN" sz="2400" b="0">
              <a:solidFill>
                <a:srgbClr val="000000"/>
              </a:solidFill>
              <a:latin typeface="Times New Roman" panose="02020603050405020304" pitchFamily="18" charset="0"/>
              <a:ea typeface="宋体" panose="02010600030101010101" pitchFamily="2" charset="-122"/>
            </a:endParaRPr>
          </a:p>
          <a:p>
            <a:pPr algn="just">
              <a:lnSpc>
                <a:spcPct val="120000"/>
              </a:lnSpc>
              <a:spcAft>
                <a:spcPts val="0"/>
              </a:spcAft>
            </a:pPr>
            <a:endParaRPr lang="en-US" altLang="zh-CN" sz="2400" kern="100" dirty="0">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20000"/>
              </a:lnSpc>
              <a:spcAft>
                <a:spcPts val="0"/>
              </a:spcAft>
            </a:pPr>
            <a:endParaRPr lang="en-US" altLang="zh-CN" sz="2400" kern="1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0" name="文本框 99"/>
          <p:cNvSpPr txBox="1"/>
          <p:nvPr/>
        </p:nvSpPr>
        <p:spPr>
          <a:xfrm>
            <a:off x="778510" y="1042035"/>
            <a:ext cx="8092440" cy="460375"/>
          </a:xfrm>
          <a:prstGeom prst="rect">
            <a:avLst/>
          </a:prstGeom>
          <a:noFill/>
          <a:ln w="9525">
            <a:noFill/>
          </a:ln>
        </p:spPr>
        <p:txBody>
          <a:bodyPr wrap="square">
            <a:spAutoFit/>
          </a:bodyPr>
          <a:p>
            <a:pPr indent="0"/>
            <a:r>
              <a:rPr lang="en-US" altLang="zh-CN" sz="2400" b="1">
                <a:solidFill>
                  <a:srgbClr val="000000"/>
                </a:solidFill>
                <a:latin typeface="Times New Roman" panose="02020603050405020304" pitchFamily="18" charset="0"/>
                <a:ea typeface="宋体" panose="02010600030101010101" pitchFamily="2" charset="-122"/>
                <a:sym typeface="+mn-ea"/>
              </a:rPr>
              <a:t>Task2. Answer the following questions about the text.</a:t>
            </a:r>
            <a:endParaRPr lang="en-US" sz="2400" b="1">
              <a:latin typeface="Times New Roman" panose="02020603050405020304" pitchFamily="18" charset="0"/>
            </a:endParaRPr>
          </a:p>
        </p:txBody>
      </p:sp>
      <p:sp>
        <p:nvSpPr>
          <p:cNvPr id="4" name="文本框 3"/>
          <p:cNvSpPr txBox="1"/>
          <p:nvPr/>
        </p:nvSpPr>
        <p:spPr>
          <a:xfrm>
            <a:off x="930910" y="4726940"/>
            <a:ext cx="9994265" cy="534035"/>
          </a:xfrm>
          <a:prstGeom prst="rect">
            <a:avLst/>
          </a:prstGeom>
          <a:noFill/>
        </p:spPr>
        <p:txBody>
          <a:bodyPr wrap="square" rtlCol="0">
            <a:spAutoFit/>
          </a:bodyPr>
          <a:p>
            <a:pPr>
              <a:lnSpc>
                <a:spcPct val="120000"/>
              </a:lnSpc>
            </a:pPr>
            <a:r>
              <a:rPr lang="en-US" altLang="zh-CN" sz="2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 Because the author read a newspaper article and wanted to reflected on it.</a:t>
            </a:r>
            <a:endParaRPr lang="en-US" altLang="zh-CN" sz="28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3672205" y="1906588"/>
            <a:ext cx="1091565"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Para1</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7" name="文本框 6"/>
          <p:cNvSpPr txBox="1"/>
          <p:nvPr/>
        </p:nvSpPr>
        <p:spPr>
          <a:xfrm>
            <a:off x="3827145" y="2428558"/>
            <a:ext cx="1091565"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Para4</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8" name="文本框 7"/>
          <p:cNvSpPr txBox="1"/>
          <p:nvPr/>
        </p:nvSpPr>
        <p:spPr>
          <a:xfrm>
            <a:off x="4375785" y="2849563"/>
            <a:ext cx="1091565"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Para3</a:t>
            </a:r>
            <a:endParaRPr lang="en-US" altLang="zh-CN" sz="2800" b="1">
              <a:solidFill>
                <a:srgbClr val="FF0000"/>
              </a:solidFill>
              <a:latin typeface="Times New Roman" panose="02020603050405020304" pitchFamily="18" charset="0"/>
              <a:ea typeface="宋体" panose="02010600030101010101" pitchFamily="2" charset="-122"/>
            </a:endParaRPr>
          </a:p>
        </p:txBody>
      </p:sp>
      <p:sp>
        <p:nvSpPr>
          <p:cNvPr id="9" name="文本框 8"/>
          <p:cNvSpPr txBox="1"/>
          <p:nvPr/>
        </p:nvSpPr>
        <p:spPr>
          <a:xfrm>
            <a:off x="4577080" y="3282633"/>
            <a:ext cx="1091565"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ea typeface="宋体" panose="02010600030101010101" pitchFamily="2" charset="-122"/>
              </a:rPr>
              <a:t>Para2</a:t>
            </a:r>
            <a:endParaRPr lang="en-US" altLang="zh-CN" sz="2800" b="1">
              <a:solidFill>
                <a:srgbClr val="FF0000"/>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000000"/>
                                          </p:val>
                                        </p:tav>
                                        <p:tav tm="100000">
                                          <p:val>
                                            <p:strVal val="#ppt_w"/>
                                          </p:val>
                                        </p:tav>
                                      </p:tavLst>
                                    </p:anim>
                                    <p:anim calcmode="lin" valueType="num">
                                      <p:cBhvr>
                                        <p:cTn id="8" dur="500" fill="hold"/>
                                        <p:tgtEl>
                                          <p:spTgt spid="6"/>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000000"/>
                                          </p:val>
                                        </p:tav>
                                        <p:tav tm="100000">
                                          <p:val>
                                            <p:strVal val="#ppt_w"/>
                                          </p:val>
                                        </p:tav>
                                      </p:tavLst>
                                    </p:anim>
                                    <p:anim calcmode="lin" valueType="num">
                                      <p:cBhvr>
                                        <p:cTn id="14" dur="500" fill="hold"/>
                                        <p:tgtEl>
                                          <p:spTgt spid="7"/>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000000"/>
                                          </p:val>
                                        </p:tav>
                                        <p:tav tm="100000">
                                          <p:val>
                                            <p:strVal val="#ppt_w"/>
                                          </p:val>
                                        </p:tav>
                                      </p:tavLst>
                                    </p:anim>
                                    <p:anim calcmode="lin" valueType="num">
                                      <p:cBhvr>
                                        <p:cTn id="20" dur="500" fill="hold"/>
                                        <p:tgtEl>
                                          <p:spTgt spid="8"/>
                                        </p:tgtEl>
                                        <p:attrNameLst>
                                          <p:attrName>ppt_h</p:attrName>
                                        </p:attrNameLst>
                                      </p:cBhvr>
                                      <p:tavLst>
                                        <p:tav tm="0">
                                          <p:val>
                                            <p:fltVal val="0.00000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000000"/>
                                          </p:val>
                                        </p:tav>
                                        <p:tav tm="100000">
                                          <p:val>
                                            <p:strVal val="#ppt_w"/>
                                          </p:val>
                                        </p:tav>
                                      </p:tavLst>
                                    </p:anim>
                                    <p:anim calcmode="lin" valueType="num">
                                      <p:cBhvr>
                                        <p:cTn id="26" dur="500" fill="hold"/>
                                        <p:tgtEl>
                                          <p:spTgt spid="9"/>
                                        </p:tgtEl>
                                        <p:attrNameLst>
                                          <p:attrName>ppt_h</p:attrName>
                                        </p:attrNameLst>
                                      </p:cBhvr>
                                      <p:tavLst>
                                        <p:tav tm="0">
                                          <p:val>
                                            <p:fltVal val="0.00000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box(in)">
                                      <p:cBhvr>
                                        <p:cTn id="3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6127750" y="4791710"/>
            <a:ext cx="1994535" cy="368300"/>
          </a:xfrm>
          <a:prstGeom prst="rect">
            <a:avLst/>
          </a:prstGeom>
          <a:solidFill>
            <a:srgbClr val="FFFF00"/>
          </a:solidFill>
        </p:spPr>
        <p:txBody>
          <a:bodyPr wrap="square" rtlCol="0">
            <a:spAutoFit/>
          </a:bodyPr>
          <a:p>
            <a:endParaRPr lang="zh-CN" altLang="en-US"/>
          </a:p>
        </p:txBody>
      </p:sp>
      <p:sp>
        <p:nvSpPr>
          <p:cNvPr id="4" name="文本框 3"/>
          <p:cNvSpPr txBox="1"/>
          <p:nvPr/>
        </p:nvSpPr>
        <p:spPr>
          <a:xfrm>
            <a:off x="4544060" y="3620135"/>
            <a:ext cx="1108075" cy="368300"/>
          </a:xfrm>
          <a:prstGeom prst="rect">
            <a:avLst/>
          </a:prstGeom>
          <a:solidFill>
            <a:srgbClr val="FFFF00"/>
          </a:solidFill>
        </p:spPr>
        <p:txBody>
          <a:bodyPr wrap="square" rtlCol="0">
            <a:spAutoFit/>
          </a:bodyPr>
          <a:p>
            <a:endParaRPr lang="zh-CN" altLang="en-US"/>
          </a:p>
        </p:txBody>
      </p:sp>
      <p:sp>
        <p:nvSpPr>
          <p:cNvPr id="2" name="文本占位符 1"/>
          <p:cNvSpPr>
            <a:spLocks noGrp="1"/>
          </p:cNvSpPr>
          <p:nvPr>
            <p:ph type="body" sz="half" idx="2"/>
          </p:nvPr>
        </p:nvSpPr>
        <p:spPr/>
        <p:txBody>
          <a:bodyPr>
            <a:noAutofit/>
          </a:bodyPr>
          <a:p>
            <a:pPr indent="38100"/>
            <a:r>
              <a:rPr lang="en-US" sz="2800">
                <a:solidFill>
                  <a:schemeClr val="tx1"/>
                </a:solidFill>
                <a:latin typeface="Times New Roman" panose="02020603050405020304" pitchFamily="18" charset="0"/>
                <a:ea typeface="宋体" panose="02010600030101010101" pitchFamily="2" charset="-122"/>
                <a:sym typeface="+mn-ea"/>
              </a:rPr>
              <a:t>    </a:t>
            </a:r>
            <a:endParaRPr lang="en-US" sz="2800">
              <a:solidFill>
                <a:schemeClr val="tx1"/>
              </a:solidFill>
              <a:latin typeface="Times New Roman" panose="02020603050405020304" pitchFamily="18" charset="0"/>
              <a:ea typeface="宋体" panose="02010600030101010101" pitchFamily="2" charset="-122"/>
              <a:sym typeface="+mn-ea"/>
            </a:endParaRPr>
          </a:p>
          <a:p>
            <a:pPr indent="38100"/>
            <a:r>
              <a:rPr lang="en-US" sz="2800">
                <a:solidFill>
                  <a:schemeClr val="tx1"/>
                </a:solidFill>
                <a:latin typeface="Times New Roman" panose="02020603050405020304" pitchFamily="18" charset="0"/>
                <a:ea typeface="宋体" panose="02010600030101010101" pitchFamily="2" charset="-122"/>
                <a:sym typeface="+mn-ea"/>
              </a:rPr>
              <a:t>This morning, I saw the shocking headline: "Passenger Dies When Car Crashes in Driverless Mode". In the article, various people said that the public should oppose the idea of developing driverless cars. They said that some advances in technology were unnecessary and could even be dangerous. Hence, we should cease accepting technology just because it is new. The newspaper reported that the car company had already apologised for the accident, but the families of the deceased said it was not enough. Nevertheless, the company still claimed that most people would be travelling in driverless cars one day soon.</a:t>
            </a:r>
            <a:endParaRPr lang="en-US" sz="2800" b="0" noProof="1">
              <a:solidFill>
                <a:schemeClr val="tx1"/>
              </a:solidFill>
              <a:latin typeface="Times New Roman" panose="02020603050405020304" pitchFamily="18" charset="0"/>
            </a:endParaRPr>
          </a:p>
          <a:p>
            <a:endParaRPr lang="en-US" altLang="en-US" sz="2800" b="0" noProof="1">
              <a:solidFill>
                <a:schemeClr val="tx1"/>
              </a:solidFill>
              <a:latin typeface="Times New Roman" panose="02020603050405020304" pitchFamily="18" charset="0"/>
            </a:endParaRPr>
          </a:p>
          <a:p>
            <a:endParaRPr lang="en-US" altLang="en-US" sz="2800" b="0" noProof="1">
              <a:solidFill>
                <a:schemeClr val="tx1"/>
              </a:solidFill>
              <a:latin typeface="Times New Roman" panose="02020603050405020304" pitchFamily="18" charset="0"/>
            </a:endParaRPr>
          </a:p>
        </p:txBody>
      </p:sp>
      <p:sp>
        <p:nvSpPr>
          <p:cNvPr id="3" name="文本框 2"/>
          <p:cNvSpPr txBox="1"/>
          <p:nvPr/>
        </p:nvSpPr>
        <p:spPr>
          <a:xfrm>
            <a:off x="778510" y="458470"/>
            <a:ext cx="5800090" cy="583565"/>
          </a:xfrm>
          <a:prstGeom prst="rect">
            <a:avLst/>
          </a:prstGeom>
          <a:solidFill>
            <a:srgbClr val="FFC000"/>
          </a:solidFill>
        </p:spPr>
        <p:txBody>
          <a:bodyPr wrap="square" rtlCol="0">
            <a:spAutoFit/>
          </a:bodyPr>
          <a:p>
            <a:pPr indent="0"/>
            <a:r>
              <a:rPr lang="en-US" sz="3200" b="1">
                <a:latin typeface="Times New Roman" panose="02020603050405020304" pitchFamily="18" charset="0"/>
                <a:sym typeface="+mn-ea"/>
              </a:rPr>
              <a:t>Reading for details</a:t>
            </a:r>
            <a:endParaRPr lang="en-US" altLang="zh-CN" sz="32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778510" y="1042035"/>
            <a:ext cx="8092440" cy="460375"/>
          </a:xfrm>
          <a:prstGeom prst="rect">
            <a:avLst/>
          </a:prstGeom>
          <a:noFill/>
          <a:ln w="9525">
            <a:noFill/>
          </a:ln>
        </p:spPr>
        <p:txBody>
          <a:bodyPr wrap="square">
            <a:spAutoFit/>
          </a:bodyPr>
          <a:p>
            <a:pPr indent="0"/>
            <a:r>
              <a:rPr lang="en-US" altLang="zh-CN" sz="2400" b="1">
                <a:solidFill>
                  <a:srgbClr val="000000"/>
                </a:solidFill>
                <a:latin typeface="Times New Roman" panose="02020603050405020304" pitchFamily="18" charset="0"/>
                <a:ea typeface="宋体" panose="02010600030101010101" pitchFamily="2" charset="-122"/>
                <a:sym typeface="+mn-ea"/>
              </a:rPr>
              <a:t>Task1. </a:t>
            </a:r>
            <a:r>
              <a:rPr lang="en-US" altLang="zh-CN" sz="2400" b="1">
                <a:solidFill>
                  <a:srgbClr val="FF0000"/>
                </a:solidFill>
                <a:latin typeface="Times New Roman" panose="02020603050405020304" pitchFamily="18" charset="0"/>
                <a:ea typeface="宋体" panose="02010600030101010101" pitchFamily="2" charset="-122"/>
                <a:sym typeface="+mn-ea"/>
              </a:rPr>
              <a:t>Underline the signpost words or phrases in the text</a:t>
            </a:r>
            <a:r>
              <a:rPr lang="en-US" altLang="zh-CN" sz="2400">
                <a:solidFill>
                  <a:srgbClr val="FF0000"/>
                </a:solidFill>
                <a:latin typeface="Times New Roman" panose="02020603050405020304" pitchFamily="18" charset="0"/>
                <a:ea typeface="宋体" panose="02010600030101010101" pitchFamily="2" charset="-122"/>
                <a:sym typeface="+mn-ea"/>
              </a:rPr>
              <a:t>.</a:t>
            </a:r>
            <a:endParaRPr lang="en-US" sz="24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8169910" y="4095115"/>
            <a:ext cx="1456690" cy="368300"/>
          </a:xfrm>
          <a:prstGeom prst="rect">
            <a:avLst/>
          </a:prstGeom>
          <a:solidFill>
            <a:srgbClr val="FFFF00"/>
          </a:solidFill>
        </p:spPr>
        <p:txBody>
          <a:bodyPr wrap="square" rtlCol="0">
            <a:spAutoFit/>
          </a:bodyPr>
          <a:p>
            <a:endParaRPr lang="zh-CN" altLang="en-US"/>
          </a:p>
        </p:txBody>
      </p:sp>
      <p:sp>
        <p:nvSpPr>
          <p:cNvPr id="6" name="文本框 5"/>
          <p:cNvSpPr txBox="1"/>
          <p:nvPr/>
        </p:nvSpPr>
        <p:spPr>
          <a:xfrm>
            <a:off x="5842000" y="3382645"/>
            <a:ext cx="1931670" cy="368300"/>
          </a:xfrm>
          <a:prstGeom prst="rect">
            <a:avLst/>
          </a:prstGeom>
          <a:solidFill>
            <a:srgbClr val="FFFF00"/>
          </a:solidFill>
        </p:spPr>
        <p:txBody>
          <a:bodyPr wrap="square" rtlCol="0">
            <a:spAutoFit/>
          </a:bodyPr>
          <a:p>
            <a:endParaRPr lang="zh-CN" altLang="en-US"/>
          </a:p>
        </p:txBody>
      </p:sp>
      <p:sp>
        <p:nvSpPr>
          <p:cNvPr id="5" name="文本框 4"/>
          <p:cNvSpPr txBox="1"/>
          <p:nvPr/>
        </p:nvSpPr>
        <p:spPr>
          <a:xfrm>
            <a:off x="1329690" y="3065780"/>
            <a:ext cx="2612390" cy="368300"/>
          </a:xfrm>
          <a:prstGeom prst="rect">
            <a:avLst/>
          </a:prstGeom>
          <a:solidFill>
            <a:srgbClr val="FFFF00"/>
          </a:solidFill>
        </p:spPr>
        <p:txBody>
          <a:bodyPr wrap="square" rtlCol="0">
            <a:spAutoFit/>
          </a:bodyPr>
          <a:p>
            <a:endParaRPr lang="zh-CN" altLang="en-US"/>
          </a:p>
        </p:txBody>
      </p:sp>
      <p:sp>
        <p:nvSpPr>
          <p:cNvPr id="4" name="文本框 3"/>
          <p:cNvSpPr txBox="1"/>
          <p:nvPr/>
        </p:nvSpPr>
        <p:spPr>
          <a:xfrm>
            <a:off x="1234440" y="1577340"/>
            <a:ext cx="2549525" cy="368300"/>
          </a:xfrm>
          <a:prstGeom prst="rect">
            <a:avLst/>
          </a:prstGeom>
          <a:solidFill>
            <a:srgbClr val="FFFF00"/>
          </a:solidFill>
        </p:spPr>
        <p:txBody>
          <a:bodyPr wrap="square" rtlCol="0">
            <a:spAutoFit/>
          </a:bodyPr>
          <a:p>
            <a:endParaRPr lang="zh-CN" altLang="en-US"/>
          </a:p>
        </p:txBody>
      </p:sp>
      <p:sp>
        <p:nvSpPr>
          <p:cNvPr id="2" name="文本占位符 1"/>
          <p:cNvSpPr>
            <a:spLocks noGrp="1"/>
          </p:cNvSpPr>
          <p:nvPr>
            <p:ph type="body" sz="half" idx="2"/>
          </p:nvPr>
        </p:nvSpPr>
        <p:spPr>
          <a:xfrm>
            <a:off x="778510" y="1523365"/>
            <a:ext cx="10363835" cy="4334510"/>
          </a:xfrm>
        </p:spPr>
        <p:txBody>
          <a:bodyPr>
            <a:normAutofit lnSpcReduction="10000"/>
          </a:bodyPr>
          <a:p>
            <a:pPr indent="38100"/>
            <a:r>
              <a:rPr lang="en-US" sz="2800">
                <a:latin typeface="Times New Roman" panose="02020603050405020304" pitchFamily="18" charset="0"/>
                <a:ea typeface="宋体" panose="02010600030101010101" pitchFamily="2" charset="-122"/>
                <a:sym typeface="+mn-ea"/>
              </a:rPr>
              <a:t>    On the one hand, there are many different groups of people around the world who live happily in the absence of new technology. Probably the most well known are the Amish, a group of Christians living in rural America. They do ...</a:t>
            </a:r>
            <a:endParaRPr lang="en-US" sz="2800">
              <a:solidFill>
                <a:schemeClr val="tx1"/>
              </a:solidFill>
              <a:latin typeface="Times New Roman" panose="02020603050405020304" pitchFamily="18" charset="0"/>
              <a:ea typeface="宋体" panose="02010600030101010101" pitchFamily="2" charset="-122"/>
              <a:sym typeface="+mn-ea"/>
            </a:endParaRPr>
          </a:p>
          <a:p>
            <a:pPr indent="38100"/>
            <a:r>
              <a:rPr lang="en-US" sz="2800">
                <a:latin typeface="Times New Roman" panose="02020603050405020304" pitchFamily="18" charset="0"/>
                <a:ea typeface="宋体" panose="02010600030101010101" pitchFamily="2" charset="-122"/>
                <a:sym typeface="+mn-ea"/>
              </a:rPr>
              <a:t>    On the other hand, new technology has provided people everywhere with many benefits over the years. For example, the latest weather-tracking computer programmes give people lots of warnings about potential natural disasters, which saves many lives. Moreover, the Internet has made it possible for friends and family to keep in touch easily even if they are on opposite sides of the world...</a:t>
            </a:r>
            <a:endParaRPr lang="en-US" altLang="en-US" sz="2800" b="0" noProof="1">
              <a:solidFill>
                <a:schemeClr val="tx1"/>
              </a:solidFill>
              <a:latin typeface="Times New Roman" panose="02020603050405020304" pitchFamily="18" charset="0"/>
              <a:ea typeface="宋体" panose="02010600030101010101" pitchFamily="2" charset="-122"/>
              <a:sym typeface="+mn-ea"/>
            </a:endParaRPr>
          </a:p>
          <a:p>
            <a:endParaRPr lang="zh-CN" altLang="en-US" sz="2800"/>
          </a:p>
        </p:txBody>
      </p:sp>
      <p:sp>
        <p:nvSpPr>
          <p:cNvPr id="3" name="文本框 2"/>
          <p:cNvSpPr txBox="1"/>
          <p:nvPr/>
        </p:nvSpPr>
        <p:spPr>
          <a:xfrm>
            <a:off x="778510" y="458470"/>
            <a:ext cx="5800090" cy="583565"/>
          </a:xfrm>
          <a:prstGeom prst="rect">
            <a:avLst/>
          </a:prstGeom>
          <a:solidFill>
            <a:srgbClr val="FFC000"/>
          </a:solidFill>
        </p:spPr>
        <p:txBody>
          <a:bodyPr wrap="square" rtlCol="0">
            <a:spAutoFit/>
          </a:bodyPr>
          <a:p>
            <a:pPr indent="0"/>
            <a:r>
              <a:rPr lang="en-US" sz="3200" b="1">
                <a:latin typeface="Times New Roman" panose="02020603050405020304" pitchFamily="18" charset="0"/>
                <a:sym typeface="+mn-ea"/>
              </a:rPr>
              <a:t>Reading for details</a:t>
            </a:r>
            <a:endParaRPr lang="en-US" altLang="zh-CN" sz="32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778510" y="1042035"/>
            <a:ext cx="8092440" cy="460375"/>
          </a:xfrm>
          <a:prstGeom prst="rect">
            <a:avLst/>
          </a:prstGeom>
          <a:noFill/>
          <a:ln w="9525">
            <a:noFill/>
          </a:ln>
        </p:spPr>
        <p:txBody>
          <a:bodyPr wrap="square">
            <a:spAutoFit/>
          </a:bodyPr>
          <a:p>
            <a:pPr indent="0"/>
            <a:r>
              <a:rPr lang="en-US" altLang="zh-CN" sz="2400" b="1">
                <a:solidFill>
                  <a:srgbClr val="000000"/>
                </a:solidFill>
                <a:latin typeface="Times New Roman" panose="02020603050405020304" pitchFamily="18" charset="0"/>
                <a:ea typeface="宋体" panose="02010600030101010101" pitchFamily="2" charset="-122"/>
                <a:sym typeface="+mn-ea"/>
              </a:rPr>
              <a:t>Task1. </a:t>
            </a:r>
            <a:r>
              <a:rPr lang="en-US" altLang="zh-CN" sz="2400" b="1">
                <a:solidFill>
                  <a:srgbClr val="FF0000"/>
                </a:solidFill>
                <a:latin typeface="Times New Roman" panose="02020603050405020304" pitchFamily="18" charset="0"/>
                <a:ea typeface="宋体" panose="02010600030101010101" pitchFamily="2" charset="-122"/>
                <a:sym typeface="+mn-ea"/>
              </a:rPr>
              <a:t>Underline the signpost words or phrases in the text</a:t>
            </a:r>
            <a:r>
              <a:rPr lang="en-US" altLang="zh-CN" sz="2400">
                <a:solidFill>
                  <a:srgbClr val="FF0000"/>
                </a:solidFill>
                <a:latin typeface="Times New Roman" panose="02020603050405020304" pitchFamily="18" charset="0"/>
                <a:ea typeface="宋体" panose="02010600030101010101" pitchFamily="2" charset="-122"/>
                <a:sym typeface="+mn-ea"/>
              </a:rPr>
              <a:t>.</a:t>
            </a:r>
            <a:endParaRPr lang="en-US" sz="24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8502015" y="3272155"/>
            <a:ext cx="1837055" cy="368300"/>
          </a:xfrm>
          <a:prstGeom prst="rect">
            <a:avLst/>
          </a:prstGeom>
          <a:solidFill>
            <a:srgbClr val="FFFF00"/>
          </a:solidFill>
        </p:spPr>
        <p:txBody>
          <a:bodyPr wrap="square" rtlCol="0">
            <a:spAutoFit/>
          </a:bodyPr>
          <a:p>
            <a:endParaRPr lang="zh-CN" altLang="en-US"/>
          </a:p>
        </p:txBody>
      </p:sp>
      <p:sp>
        <p:nvSpPr>
          <p:cNvPr id="4" name="文本框 3"/>
          <p:cNvSpPr txBox="1"/>
          <p:nvPr/>
        </p:nvSpPr>
        <p:spPr>
          <a:xfrm>
            <a:off x="1360805" y="1736090"/>
            <a:ext cx="1615440" cy="368300"/>
          </a:xfrm>
          <a:prstGeom prst="rect">
            <a:avLst/>
          </a:prstGeom>
          <a:solidFill>
            <a:srgbClr val="FFFF00"/>
          </a:solidFill>
        </p:spPr>
        <p:txBody>
          <a:bodyPr wrap="square" rtlCol="0">
            <a:spAutoFit/>
          </a:bodyPr>
          <a:p>
            <a:endParaRPr lang="zh-CN" altLang="en-US"/>
          </a:p>
        </p:txBody>
      </p:sp>
      <p:sp>
        <p:nvSpPr>
          <p:cNvPr id="2" name="文本占位符 1"/>
          <p:cNvSpPr>
            <a:spLocks noGrp="1"/>
          </p:cNvSpPr>
          <p:nvPr>
            <p:ph type="body" sz="half" idx="2"/>
          </p:nvPr>
        </p:nvSpPr>
        <p:spPr>
          <a:xfrm>
            <a:off x="990600" y="1713230"/>
            <a:ext cx="10257155" cy="2941955"/>
          </a:xfrm>
        </p:spPr>
        <p:txBody>
          <a:bodyPr/>
          <a:p>
            <a:r>
              <a:rPr lang="en-US" altLang="zh-CN" sz="2800">
                <a:solidFill>
                  <a:schemeClr val="tx1"/>
                </a:solidFill>
                <a:latin typeface="Times New Roman" panose="02020603050405020304" pitchFamily="18" charset="0"/>
                <a:ea typeface="宋体" panose="02010600030101010101" pitchFamily="2" charset="-122"/>
                <a:sym typeface="+mn-ea"/>
              </a:rPr>
              <a:t>    Personally, 1 have benefited quite a lot from technological advances. I found my career as an AI designer through a social media network. My health monitor, which I wear all the time, has also helped me get into the best shape of my life. Of course, when new technology changes the way we live, it can be a scary prospect. Nevertheless, I will always look on the positive side of change and accept it rather than resist it.</a:t>
            </a:r>
            <a:endParaRPr lang="en-US" altLang="en-US" sz="2800" b="0">
              <a:solidFill>
                <a:schemeClr val="tx1"/>
              </a:solidFill>
              <a:latin typeface="Times New Roman" panose="02020603050405020304" pitchFamily="18" charset="0"/>
              <a:ea typeface="宋体" panose="02010600030101010101" pitchFamily="2" charset="-122"/>
            </a:endParaRPr>
          </a:p>
          <a:p>
            <a:endParaRPr lang="en-US" altLang="en-US" sz="2800" b="0">
              <a:solidFill>
                <a:schemeClr val="tx1"/>
              </a:solidFill>
              <a:latin typeface="Times New Roman" panose="02020603050405020304" pitchFamily="18" charset="0"/>
              <a:ea typeface="宋体" panose="02010600030101010101" pitchFamily="2" charset="-122"/>
            </a:endParaRPr>
          </a:p>
        </p:txBody>
      </p:sp>
      <p:sp>
        <p:nvSpPr>
          <p:cNvPr id="3" name="文本框 2"/>
          <p:cNvSpPr txBox="1"/>
          <p:nvPr/>
        </p:nvSpPr>
        <p:spPr>
          <a:xfrm>
            <a:off x="778510" y="458470"/>
            <a:ext cx="5800090" cy="583565"/>
          </a:xfrm>
          <a:prstGeom prst="rect">
            <a:avLst/>
          </a:prstGeom>
          <a:solidFill>
            <a:srgbClr val="FFC000"/>
          </a:solidFill>
        </p:spPr>
        <p:txBody>
          <a:bodyPr wrap="square" rtlCol="0">
            <a:spAutoFit/>
          </a:bodyPr>
          <a:p>
            <a:pPr indent="0"/>
            <a:r>
              <a:rPr lang="en-US" sz="3200" b="1">
                <a:latin typeface="Times New Roman" panose="02020603050405020304" pitchFamily="18" charset="0"/>
                <a:sym typeface="+mn-ea"/>
              </a:rPr>
              <a:t>Reading for details</a:t>
            </a:r>
            <a:endParaRPr lang="en-US" altLang="zh-CN" sz="3200" b="1" dirty="0">
              <a:latin typeface="Times New Roman" panose="02020603050405020304" pitchFamily="18" charset="0"/>
              <a:cs typeface="Times New Roman" panose="02020603050405020304" pitchFamily="18" charset="0"/>
            </a:endParaRPr>
          </a:p>
        </p:txBody>
      </p:sp>
      <p:sp>
        <p:nvSpPr>
          <p:cNvPr id="100" name="文本框 99"/>
          <p:cNvSpPr txBox="1"/>
          <p:nvPr/>
        </p:nvSpPr>
        <p:spPr>
          <a:xfrm>
            <a:off x="778510" y="1042035"/>
            <a:ext cx="8092440" cy="460375"/>
          </a:xfrm>
          <a:prstGeom prst="rect">
            <a:avLst/>
          </a:prstGeom>
          <a:noFill/>
          <a:ln w="9525">
            <a:noFill/>
          </a:ln>
        </p:spPr>
        <p:txBody>
          <a:bodyPr wrap="square">
            <a:spAutoFit/>
          </a:bodyPr>
          <a:p>
            <a:pPr indent="0"/>
            <a:r>
              <a:rPr lang="en-US" altLang="zh-CN" sz="2400" b="1">
                <a:solidFill>
                  <a:srgbClr val="000000"/>
                </a:solidFill>
                <a:latin typeface="Times New Roman" panose="02020603050405020304" pitchFamily="18" charset="0"/>
                <a:ea typeface="宋体" panose="02010600030101010101" pitchFamily="2" charset="-122"/>
                <a:sym typeface="+mn-ea"/>
              </a:rPr>
              <a:t>Task1. </a:t>
            </a:r>
            <a:r>
              <a:rPr lang="en-US" altLang="zh-CN" sz="2400" b="1">
                <a:solidFill>
                  <a:srgbClr val="FF0000"/>
                </a:solidFill>
                <a:latin typeface="Times New Roman" panose="02020603050405020304" pitchFamily="18" charset="0"/>
                <a:ea typeface="宋体" panose="02010600030101010101" pitchFamily="2" charset="-122"/>
                <a:sym typeface="+mn-ea"/>
              </a:rPr>
              <a:t>Underline the signpost words or phrases in the text</a:t>
            </a:r>
            <a:r>
              <a:rPr lang="en-US" altLang="zh-CN" sz="2400">
                <a:solidFill>
                  <a:srgbClr val="FF0000"/>
                </a:solidFill>
                <a:latin typeface="Times New Roman" panose="02020603050405020304" pitchFamily="18" charset="0"/>
                <a:ea typeface="宋体" panose="02010600030101010101" pitchFamily="2" charset="-122"/>
                <a:sym typeface="+mn-ea"/>
              </a:rPr>
              <a:t>.</a:t>
            </a:r>
            <a:endParaRPr lang="en-US" sz="2400" b="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ags/tag1.xml><?xml version="1.0" encoding="utf-8"?>
<p:tagLst xmlns:p="http://schemas.openxmlformats.org/presentationml/2006/main">
  <p:tag name="KSO_WM_UNIT_TABLE_BEAUTIFY" val="smartTable{331fbf5a-8d60-4939-b63c-e4f81be42649}"/>
</p:tagLst>
</file>

<file path=ppt/tags/tag2.xml><?xml version="1.0" encoding="utf-8"?>
<p:tagLst xmlns:p="http://schemas.openxmlformats.org/presentationml/2006/main">
  <p:tag name="KSO_WM_UNIT_TABLE_BEAUTIFY" val="smartTable{ac5cd8f2-b162-48ba-b239-6c4ed681cb0b}"/>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英语">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Times New Roman"/>
        <a:ea typeface="楷体"/>
        <a:cs typeface=""/>
      </a:majorFont>
      <a:minorFont>
        <a:latin typeface="Times New Roman"/>
        <a:ea typeface="楷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8481</Words>
  <Application>WPS 演示</Application>
  <PresentationFormat>宽屏</PresentationFormat>
  <Paragraphs>312</Paragraphs>
  <Slides>22</Slides>
  <Notes>0</Notes>
  <HiddenSlides>0</HiddenSlides>
  <MMClips>0</MMClips>
  <ScaleCrop>false</ScaleCrop>
  <HeadingPairs>
    <vt:vector size="6" baseType="variant">
      <vt:variant>
        <vt:lpstr>已用的字体</vt:lpstr>
      </vt:variant>
      <vt:variant>
        <vt:i4>19</vt:i4>
      </vt:variant>
      <vt:variant>
        <vt:lpstr>主题</vt:lpstr>
      </vt:variant>
      <vt:variant>
        <vt:i4>2</vt:i4>
      </vt:variant>
      <vt:variant>
        <vt:lpstr>幻灯片标题</vt:lpstr>
      </vt:variant>
      <vt:variant>
        <vt:i4>22</vt:i4>
      </vt:variant>
    </vt:vector>
  </HeadingPairs>
  <TitlesOfParts>
    <vt:vector size="43" baseType="lpstr">
      <vt:lpstr>Arial</vt:lpstr>
      <vt:lpstr>宋体</vt:lpstr>
      <vt:lpstr>Wingdings</vt:lpstr>
      <vt:lpstr>微软雅黑</vt:lpstr>
      <vt:lpstr>Times New Roman</vt:lpstr>
      <vt:lpstr>楷体</vt:lpstr>
      <vt:lpstr>Calibri Light</vt:lpstr>
      <vt:lpstr>Segoe UI</vt:lpstr>
      <vt:lpstr>华康俪金黑W8(P)</vt:lpstr>
      <vt:lpstr>黑体</vt:lpstr>
      <vt:lpstr>宋体-简</vt:lpstr>
      <vt:lpstr>Helvetica Neue</vt:lpstr>
      <vt:lpstr>Arial Unicode MS</vt:lpstr>
      <vt:lpstr>Calibri</vt:lpstr>
      <vt:lpstr>等线</vt:lpstr>
      <vt:lpstr>Wingdings</vt:lpstr>
      <vt:lpstr>仿宋</vt:lpstr>
      <vt:lpstr>Calibri</vt:lpstr>
      <vt:lpstr>GungsuhChe</vt:lpstr>
      <vt:lpstr>Office 主题</vt:lpstr>
      <vt:lpstr>英语</vt:lpstr>
      <vt:lpstr>Unit 2 Looking Into The Future Reading for Writing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Hannah</cp:lastModifiedBy>
  <cp:revision>134</cp:revision>
  <dcterms:created xsi:type="dcterms:W3CDTF">2020-01-14T10:19:00Z</dcterms:created>
  <dcterms:modified xsi:type="dcterms:W3CDTF">2021-08-15T09:21:12Z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0740A46AA0744FA68B385D9FA17ABE1B</vt:lpwstr>
  </property>
</Properties>
</file>