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2" r:id="rId3"/>
    <p:sldMasterId id="2147483664" r:id="rId4"/>
  </p:sldMasterIdLst>
  <p:notesMasterIdLst>
    <p:notesMasterId r:id="rId6"/>
  </p:notesMasterIdLst>
  <p:sldIdLst>
    <p:sldId id="271" r:id="rId5"/>
    <p:sldId id="373" r:id="rId7"/>
    <p:sldId id="279" r:id="rId8"/>
    <p:sldId id="350" r:id="rId9"/>
    <p:sldId id="285" r:id="rId10"/>
    <p:sldId id="286" r:id="rId11"/>
    <p:sldId id="289" r:id="rId12"/>
    <p:sldId id="290" r:id="rId13"/>
    <p:sldId id="374" r:id="rId14"/>
    <p:sldId id="351" r:id="rId15"/>
    <p:sldId id="352" r:id="rId16"/>
    <p:sldId id="353" r:id="rId17"/>
    <p:sldId id="375" r:id="rId18"/>
    <p:sldId id="354" r:id="rId19"/>
    <p:sldId id="355" r:id="rId20"/>
    <p:sldId id="330" r:id="rId21"/>
    <p:sldId id="333" r:id="rId22"/>
    <p:sldId id="335" r:id="rId23"/>
    <p:sldId id="331" r:id="rId24"/>
    <p:sldId id="336" r:id="rId25"/>
    <p:sldId id="343" r:id="rId26"/>
    <p:sldId id="337" r:id="rId27"/>
    <p:sldId id="344" r:id="rId28"/>
    <p:sldId id="356" r:id="rId29"/>
    <p:sldId id="357" r:id="rId30"/>
    <p:sldId id="288" r:id="rId31"/>
    <p:sldId id="318" r:id="rId32"/>
  </p:sldIdLst>
  <p:sldSz cx="12192000" cy="6858000"/>
  <p:notesSz cx="6858000" cy="9144000"/>
  <p:embeddedFontLst>
    <p:embeddedFont>
      <p:font typeface="微软雅黑" panose="020B0503020204020204" charset="-122"/>
      <p:regular r:id="rId36"/>
    </p:embeddedFont>
    <p:embeddedFont>
      <p:font typeface="黑体" panose="02010609060101010101" pitchFamily="49" charset="-122"/>
      <p:regular r:id="rId37"/>
    </p:embeddedFont>
    <p:embeddedFont>
      <p:font typeface="楷体" panose="02010609060101010101" pitchFamily="49" charset="-122"/>
      <p:regular r:id="rId38"/>
    </p:embeddedFont>
    <p:embeddedFont>
      <p:font typeface="Wingdings 2" panose="05020102010507070707"/>
      <p:regular r:id="rId39"/>
    </p:embeddedFont>
    <p:embeddedFont>
      <p:font typeface="Bookman Old Style" panose="02050604050505020204" charset="0"/>
      <p:regular r:id="rId40"/>
      <p:bold r:id="rId41"/>
      <p:italic r:id="rId42"/>
    </p:embeddedFont>
    <p:embeddedFont>
      <p:font typeface="等线" panose="02010600030101010101" charset="0"/>
      <p:regular r:id="rId43"/>
      <p:bold r:id="rId44"/>
    </p:embeddedFont>
    <p:embeddedFont>
      <p:font typeface="Rockwell" panose="02060603020205020403" charset="0"/>
      <p:regular r:id="rId45"/>
      <p:bold r:id="rId46"/>
      <p:italic r:id="rId47"/>
      <p:boldItalic r:id="rId48"/>
    </p:embeddedFont>
    <p:embeddedFont>
      <p:font typeface="等线 Light" panose="02010600030101010101" charset="0"/>
      <p:regular r:id="rId49"/>
    </p:embeddedFont>
  </p:embeddedFontLst>
  <p:custDataLst>
    <p:tags r:id="rId5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4106"/>
    <a:srgbClr val="102C52"/>
    <a:srgbClr val="4F6A94"/>
    <a:srgbClr val="FF6600"/>
    <a:srgbClr val="4F81BD"/>
    <a:srgbClr val="247105"/>
    <a:srgbClr val="1D5C04"/>
    <a:srgbClr val="5E7594"/>
    <a:srgbClr val="1D4582"/>
    <a:srgbClr val="215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40"/>
  </p:normalViewPr>
  <p:slideViewPr>
    <p:cSldViewPr snapToGrid="0" snapToObjects="1" showGuides="1">
      <p:cViewPr varScale="1">
        <p:scale>
          <a:sx n="72" d="100"/>
          <a:sy n="72" d="100"/>
        </p:scale>
        <p:origin x="-444" y="66"/>
      </p:cViewPr>
      <p:guideLst>
        <p:guide orient="horz" pos="4269"/>
        <p:guide orient="horz" pos="3452"/>
        <p:guide pos="3840"/>
        <p:guide pos="2116"/>
        <p:guide pos="801"/>
        <p:guide pos="3904"/>
        <p:guide pos="50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0" Type="http://schemas.openxmlformats.org/officeDocument/2006/relationships/tags" Target="tags/tag1.xml"/><Relationship Id="rId5" Type="http://schemas.openxmlformats.org/officeDocument/2006/relationships/slide" Target="slides/slide1.xml"/><Relationship Id="rId49" Type="http://schemas.openxmlformats.org/officeDocument/2006/relationships/font" Target="fonts/font14.fntdata"/><Relationship Id="rId48" Type="http://schemas.openxmlformats.org/officeDocument/2006/relationships/font" Target="fonts/font13.fntdata"/><Relationship Id="rId47" Type="http://schemas.openxmlformats.org/officeDocument/2006/relationships/font" Target="fonts/font12.fntdata"/><Relationship Id="rId46" Type="http://schemas.openxmlformats.org/officeDocument/2006/relationships/font" Target="fonts/font11.fntdata"/><Relationship Id="rId45" Type="http://schemas.openxmlformats.org/officeDocument/2006/relationships/font" Target="fonts/font10.fntdata"/><Relationship Id="rId44" Type="http://schemas.openxmlformats.org/officeDocument/2006/relationships/font" Target="fonts/font9.fntdata"/><Relationship Id="rId43" Type="http://schemas.openxmlformats.org/officeDocument/2006/relationships/font" Target="fonts/font8.fntdata"/><Relationship Id="rId42" Type="http://schemas.openxmlformats.org/officeDocument/2006/relationships/font" Target="fonts/font7.fntdata"/><Relationship Id="rId41" Type="http://schemas.openxmlformats.org/officeDocument/2006/relationships/font" Target="fonts/font6.fntdata"/><Relationship Id="rId40" Type="http://schemas.openxmlformats.org/officeDocument/2006/relationships/font" Target="fonts/font5.fntdata"/><Relationship Id="rId4" Type="http://schemas.openxmlformats.org/officeDocument/2006/relationships/slideMaster" Target="slideMasters/slideMaster3.xml"/><Relationship Id="rId39" Type="http://schemas.openxmlformats.org/officeDocument/2006/relationships/font" Target="fonts/font4.fntdata"/><Relationship Id="rId38" Type="http://schemas.openxmlformats.org/officeDocument/2006/relationships/font" Target="fonts/font3.fntdata"/><Relationship Id="rId37" Type="http://schemas.openxmlformats.org/officeDocument/2006/relationships/font" Target="fonts/font2.fntdata"/><Relationship Id="rId36" Type="http://schemas.openxmlformats.org/officeDocument/2006/relationships/font" Target="fonts/font1.fntdata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F84BF-94F5-48BE-B2C9-76E96A262F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DB9FD-F92B-4336-9E6E-1707174193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DB9FD-F92B-4336-9E6E-1707174193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1837" y="6483998"/>
            <a:ext cx="2844800" cy="365125"/>
          </a:xfrm>
          <a:prstGeom prst="rect">
            <a:avLst/>
          </a:prstGeom>
        </p:spPr>
        <p:txBody>
          <a:bodyPr/>
          <a:lstStyle/>
          <a:p>
            <a:fld id="{A8AF628A-A867-4937-BBE5-207DB6F9C51A}" type="datetime1">
              <a:rPr lang="en-US" smtClean="0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483998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323525" y="6483998"/>
            <a:ext cx="2844800" cy="365125"/>
          </a:xfrm>
          <a:prstGeom prst="rect">
            <a:avLst/>
          </a:prstGeom>
        </p:spPr>
        <p:txBody>
          <a:bodyPr/>
          <a:lstStyle/>
          <a:p>
            <a:fld id="{BA9B540C-44DA-4F69-89C9-7C84606640D3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CA08C-D1D6-4984-BD93-BD29A398C8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A9A4-8861-475C-A857-DB460025CF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>
          <a:xfrm>
            <a:off x="406400" y="1554163"/>
            <a:ext cx="11582400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日期占位符 24"/>
          <p:cNvSpPr>
            <a:spLocks noGrp="1"/>
          </p:cNvSpPr>
          <p:nvPr>
            <p:ph type="dt" sz="half" idx="10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10972801" y="6473825"/>
            <a:ext cx="1011767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AB0524-580B-4967-A845-B7582934FC1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06DF1-BC15-457A-BEB2-E9F0FCFE6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058-7620-4C04-856C-275DCE9B08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06DF1-BC15-457A-BEB2-E9F0FCFE674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D5058-7620-4C04-856C-275DCE9B08B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CA08C-D1D6-4984-BD93-BD29A398C8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BA9A4-8861-475C-A857-DB460025CFA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57133" y="2135821"/>
            <a:ext cx="11077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学写文学短评</a:t>
            </a:r>
            <a:endParaRPr lang="zh-CN" altLang="en-US" sz="60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3679" y="114296"/>
            <a:ext cx="10363200" cy="1143000"/>
          </a:xfrm>
        </p:spPr>
        <p:txBody>
          <a:bodyPr/>
          <a:lstStyle/>
          <a:p>
            <a:r>
              <a:rPr lang="zh-CN" altLang="en-US" sz="6000" b="1" dirty="0" smtClean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艺术手法</a:t>
            </a:r>
            <a:endParaRPr lang="zh-CN" altLang="en-US" sz="6000" b="1" dirty="0">
              <a:solidFill>
                <a:srgbClr val="FFC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957268"/>
            <a:ext cx="11358563" cy="587692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sz="4000" b="1" dirty="0" smtClean="0">
                <a:effectLst/>
                <a:latin typeface="+mn-ea"/>
              </a:rPr>
              <a:t>（</a:t>
            </a:r>
            <a:r>
              <a:rPr lang="en-US" altLang="zh-CN" sz="4000" b="1" dirty="0">
                <a:effectLst/>
                <a:latin typeface="+mn-ea"/>
              </a:rPr>
              <a:t>1</a:t>
            </a:r>
            <a:r>
              <a:rPr lang="zh-CN" altLang="en-US" sz="4000" b="1" dirty="0">
                <a:effectLst/>
                <a:latin typeface="+mn-ea"/>
              </a:rPr>
              <a:t>）</a:t>
            </a:r>
            <a:r>
              <a:rPr lang="zh-CN" altLang="en-US" sz="4000" b="1" dirty="0" smtClean="0">
                <a:solidFill>
                  <a:srgbClr val="C00000"/>
                </a:solidFill>
                <a:effectLst/>
                <a:latin typeface="+mn-ea"/>
              </a:rPr>
              <a:t>表达方式</a:t>
            </a:r>
            <a:r>
              <a:rPr lang="zh-CN" altLang="en-US" sz="4000" b="1" dirty="0">
                <a:effectLst/>
                <a:latin typeface="+mn-ea"/>
              </a:rPr>
              <a:t>，如叙述、描写、议论、抒情、说明；</a:t>
            </a:r>
            <a:endParaRPr lang="zh-CN" altLang="en-US" sz="4000" b="1" dirty="0">
              <a:effectLst/>
              <a:latin typeface="+mn-ea"/>
            </a:endParaRPr>
          </a:p>
          <a:p>
            <a:r>
              <a:rPr lang="zh-CN" altLang="en-US" sz="4000" b="1" dirty="0">
                <a:effectLst/>
                <a:latin typeface="+mn-ea"/>
              </a:rPr>
              <a:t>（</a:t>
            </a:r>
            <a:r>
              <a:rPr lang="en-US" altLang="zh-CN" sz="4000" b="1" dirty="0">
                <a:effectLst/>
                <a:latin typeface="+mn-ea"/>
              </a:rPr>
              <a:t>2</a:t>
            </a:r>
            <a:r>
              <a:rPr lang="zh-CN" altLang="en-US" sz="4000" b="1" dirty="0">
                <a:effectLst/>
                <a:latin typeface="+mn-ea"/>
              </a:rPr>
              <a:t>）</a:t>
            </a:r>
            <a:r>
              <a:rPr lang="zh-CN" altLang="en-US" sz="4000" b="1" dirty="0" smtClean="0">
                <a:solidFill>
                  <a:srgbClr val="C00000"/>
                </a:solidFill>
                <a:effectLst/>
                <a:latin typeface="+mn-ea"/>
              </a:rPr>
              <a:t>表现手法</a:t>
            </a:r>
            <a:r>
              <a:rPr lang="zh-CN" altLang="en-US" sz="4000" b="1" dirty="0">
                <a:effectLst/>
                <a:latin typeface="+mn-ea"/>
              </a:rPr>
              <a:t>，如想像、联想、象征、渲染、烘托、对比、以小见大、先抑后扬、托物言志、借景抒情、寓情于景、直抒胸臆、虚实结合、动静结合、前后照应等</a:t>
            </a:r>
            <a:r>
              <a:rPr lang="zh-CN" altLang="en-US" sz="4000" b="1" dirty="0" smtClean="0">
                <a:effectLst/>
                <a:latin typeface="+mn-ea"/>
              </a:rPr>
              <a:t>；</a:t>
            </a:r>
            <a:endParaRPr lang="en-US" altLang="zh-CN" sz="4000" b="1" dirty="0" smtClean="0">
              <a:effectLst/>
              <a:latin typeface="+mn-ea"/>
            </a:endParaRPr>
          </a:p>
          <a:p>
            <a:r>
              <a:rPr lang="zh-CN" altLang="en-US" sz="4000" b="1" dirty="0" smtClean="0">
                <a:effectLst/>
                <a:latin typeface="+mn-ea"/>
              </a:rPr>
              <a:t>（</a:t>
            </a:r>
            <a:r>
              <a:rPr lang="en-US" altLang="zh-CN" sz="4000" b="1" dirty="0" smtClean="0">
                <a:effectLst/>
                <a:latin typeface="+mn-ea"/>
              </a:rPr>
              <a:t>3</a:t>
            </a:r>
            <a:r>
              <a:rPr lang="zh-CN" altLang="en-US" sz="4000" b="1" dirty="0" smtClean="0">
                <a:effectLst/>
                <a:latin typeface="+mn-ea"/>
              </a:rPr>
              <a:t>）</a:t>
            </a:r>
            <a:r>
              <a:rPr lang="zh-CN" altLang="en-US" sz="4000" b="1" dirty="0" smtClean="0">
                <a:solidFill>
                  <a:srgbClr val="C00000"/>
                </a:solidFill>
                <a:effectLst/>
                <a:latin typeface="+mn-ea"/>
              </a:rPr>
              <a:t>叙述方式</a:t>
            </a:r>
            <a:r>
              <a:rPr lang="zh-CN" altLang="en-US" sz="4000" b="1" dirty="0" smtClean="0">
                <a:effectLst/>
                <a:latin typeface="+mn-ea"/>
              </a:rPr>
              <a:t>，如顺叙、倒叙、插叙、补叙等；</a:t>
            </a:r>
            <a:endParaRPr lang="zh-CN" altLang="en-US" sz="4000" b="1" dirty="0" smtClean="0">
              <a:effectLst/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0"/>
            <a:ext cx="2385391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重点提示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8" y="1471610"/>
            <a:ext cx="11058525" cy="531495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sz="4400" b="1" dirty="0" smtClean="0">
                <a:solidFill>
                  <a:schemeClr val="dk1"/>
                </a:solidFill>
                <a:effectLst/>
                <a:latin typeface="+mn-ea"/>
              </a:rPr>
              <a:t>（</a:t>
            </a:r>
            <a:r>
              <a:rPr lang="en-US" altLang="zh-CN" sz="4400" b="1" dirty="0" smtClean="0">
                <a:solidFill>
                  <a:schemeClr val="dk1"/>
                </a:solidFill>
                <a:effectLst/>
                <a:latin typeface="+mn-ea"/>
              </a:rPr>
              <a:t>4</a:t>
            </a:r>
            <a:r>
              <a:rPr lang="zh-CN" altLang="en-US" sz="4400" b="1" dirty="0" smtClean="0">
                <a:solidFill>
                  <a:schemeClr val="dk1"/>
                </a:solidFill>
                <a:effectLst/>
                <a:latin typeface="+mn-ea"/>
              </a:rPr>
              <a:t>）</a:t>
            </a:r>
            <a:r>
              <a:rPr lang="zh-CN" altLang="en-US" sz="4400" b="1" dirty="0" smtClean="0">
                <a:solidFill>
                  <a:srgbClr val="C00000"/>
                </a:solidFill>
                <a:effectLst/>
                <a:latin typeface="+mn-ea"/>
              </a:rPr>
              <a:t>描写对象</a:t>
            </a:r>
            <a:r>
              <a:rPr lang="zh-CN" altLang="en-US" sz="4400" b="1" dirty="0" smtClean="0">
                <a:solidFill>
                  <a:schemeClr val="dk1"/>
                </a:solidFill>
                <a:effectLst/>
                <a:latin typeface="+mn-ea"/>
              </a:rPr>
              <a:t>，如人物（</a:t>
            </a:r>
            <a:r>
              <a:rPr lang="zh-CN" altLang="en-US" sz="4400" b="1" dirty="0" smtClean="0">
                <a:solidFill>
                  <a:schemeClr val="bg1"/>
                </a:solidFill>
                <a:effectLst/>
                <a:latin typeface="+mn-ea"/>
              </a:rPr>
              <a:t>肖像描写、心理描写、语言描写、动作描写</a:t>
            </a:r>
            <a:r>
              <a:rPr lang="zh-CN" altLang="en-US" sz="4400" b="1" dirty="0" smtClean="0">
                <a:solidFill>
                  <a:schemeClr val="dk1"/>
                </a:solidFill>
                <a:effectLst/>
                <a:latin typeface="+mn-ea"/>
              </a:rPr>
              <a:t>）、环境及场面描写等；</a:t>
            </a:r>
            <a:endParaRPr lang="zh-CN" altLang="en-US" sz="4400" b="1" dirty="0" smtClean="0">
              <a:solidFill>
                <a:schemeClr val="dk1"/>
              </a:solidFill>
              <a:effectLst/>
              <a:latin typeface="+mn-ea"/>
            </a:endParaRPr>
          </a:p>
          <a:p>
            <a:r>
              <a:rPr lang="zh-CN" altLang="en-US" sz="4400" b="1" dirty="0" smtClean="0">
                <a:solidFill>
                  <a:schemeClr val="dk1"/>
                </a:solidFill>
                <a:effectLst/>
                <a:latin typeface="+mn-ea"/>
              </a:rPr>
              <a:t>（</a:t>
            </a:r>
            <a:r>
              <a:rPr lang="en-US" altLang="zh-CN" sz="4400" b="1" dirty="0" smtClean="0">
                <a:solidFill>
                  <a:schemeClr val="dk1"/>
                </a:solidFill>
                <a:effectLst/>
                <a:latin typeface="+mn-ea"/>
              </a:rPr>
              <a:t>5</a:t>
            </a:r>
            <a:r>
              <a:rPr lang="zh-CN" altLang="en-US" sz="4400" b="1" dirty="0" smtClean="0">
                <a:solidFill>
                  <a:schemeClr val="dk1"/>
                </a:solidFill>
                <a:effectLst/>
                <a:latin typeface="+mn-ea"/>
              </a:rPr>
              <a:t>）</a:t>
            </a:r>
            <a:r>
              <a:rPr lang="zh-CN" altLang="en-US" sz="4400" b="1" dirty="0" smtClean="0">
                <a:solidFill>
                  <a:srgbClr val="C00000"/>
                </a:solidFill>
                <a:effectLst/>
                <a:latin typeface="+mn-ea"/>
              </a:rPr>
              <a:t>描写技法</a:t>
            </a:r>
            <a:r>
              <a:rPr lang="zh-CN" altLang="en-US" sz="4400" b="1" dirty="0" smtClean="0">
                <a:solidFill>
                  <a:schemeClr val="dk1"/>
                </a:solidFill>
                <a:effectLst/>
                <a:latin typeface="+mn-ea"/>
              </a:rPr>
              <a:t>，如以动衬静、动静结合、正侧结合、虚实结合、点面结合、明暗结合、声色结合、粗笔勾勒、白描工笔等；</a:t>
            </a:r>
            <a:endParaRPr lang="zh-CN" altLang="en-US" sz="4400" b="1" dirty="0" smtClean="0">
              <a:solidFill>
                <a:schemeClr val="dk1"/>
              </a:solidFill>
              <a:effectLst/>
              <a:latin typeface="+mn-ea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54051" y="400050"/>
            <a:ext cx="103632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艺术手法</a:t>
            </a:r>
            <a:endParaRPr kumimoji="0" lang="zh-CN" altLang="en-US" sz="6000" b="1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191" y="1552576"/>
            <a:ext cx="11045822" cy="494823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sz="4400" b="1" dirty="0" smtClean="0">
                <a:solidFill>
                  <a:schemeClr val="bg1"/>
                </a:solidFill>
                <a:effectLst/>
                <a:latin typeface="+mn-ea"/>
              </a:rPr>
              <a:t>（</a:t>
            </a:r>
            <a:r>
              <a:rPr lang="en-US" altLang="zh-CN" sz="4400" b="1" dirty="0" smtClean="0">
                <a:solidFill>
                  <a:schemeClr val="bg1"/>
                </a:solidFill>
                <a:effectLst/>
                <a:latin typeface="+mn-ea"/>
              </a:rPr>
              <a:t>6</a:t>
            </a:r>
            <a:r>
              <a:rPr lang="zh-CN" altLang="en-US" sz="4400" b="1" dirty="0" smtClean="0">
                <a:solidFill>
                  <a:schemeClr val="bg1"/>
                </a:solidFill>
                <a:effectLst/>
                <a:latin typeface="+mn-ea"/>
              </a:rPr>
              <a:t>）</a:t>
            </a:r>
            <a:r>
              <a:rPr lang="zh-CN" altLang="en-US" sz="4400" b="1" dirty="0" smtClean="0">
                <a:solidFill>
                  <a:srgbClr val="C00000"/>
                </a:solidFill>
                <a:effectLst/>
                <a:latin typeface="+mn-ea"/>
              </a:rPr>
              <a:t>抒情方式</a:t>
            </a:r>
            <a:r>
              <a:rPr lang="zh-CN" altLang="en-US" sz="4400" b="1" dirty="0" smtClean="0">
                <a:solidFill>
                  <a:schemeClr val="bg1"/>
                </a:solidFill>
                <a:effectLst/>
                <a:latin typeface="+mn-ea"/>
              </a:rPr>
              <a:t>，如直接抒情（直抒胸臆）、间接抒情（借景抒情、寓情于景）等；</a:t>
            </a:r>
            <a:endParaRPr lang="en-US" altLang="zh-CN" sz="4400" b="1" dirty="0" smtClean="0">
              <a:solidFill>
                <a:schemeClr val="bg1"/>
              </a:solidFill>
              <a:effectLst/>
              <a:latin typeface="+mn-ea"/>
            </a:endParaRPr>
          </a:p>
          <a:p>
            <a:pPr>
              <a:buNone/>
            </a:pPr>
            <a:r>
              <a:rPr lang="zh-CN" altLang="en-US" sz="4400" b="1" dirty="0" smtClean="0">
                <a:solidFill>
                  <a:schemeClr val="bg1"/>
                </a:solidFill>
                <a:effectLst/>
                <a:latin typeface="+mn-ea"/>
              </a:rPr>
              <a:t>（</a:t>
            </a:r>
            <a:r>
              <a:rPr lang="en-US" altLang="zh-CN" sz="4400" b="1" dirty="0" smtClean="0">
                <a:solidFill>
                  <a:schemeClr val="bg1"/>
                </a:solidFill>
                <a:effectLst/>
                <a:latin typeface="+mn-ea"/>
              </a:rPr>
              <a:t>7</a:t>
            </a:r>
            <a:r>
              <a:rPr lang="zh-CN" altLang="en-US" sz="4400" b="1" dirty="0" smtClean="0">
                <a:solidFill>
                  <a:schemeClr val="bg1"/>
                </a:solidFill>
                <a:effectLst/>
                <a:latin typeface="+mn-ea"/>
              </a:rPr>
              <a:t>）</a:t>
            </a:r>
            <a:r>
              <a:rPr lang="zh-CN" altLang="en-US" sz="4400" b="1" dirty="0" smtClean="0">
                <a:solidFill>
                  <a:srgbClr val="C00000"/>
                </a:solidFill>
                <a:effectLst/>
                <a:latin typeface="+mn-ea"/>
              </a:rPr>
              <a:t>修辞手法主要指</a:t>
            </a:r>
            <a:r>
              <a:rPr lang="zh-CN" altLang="en-US" sz="4400" b="1" dirty="0" smtClean="0">
                <a:solidFill>
                  <a:schemeClr val="bg1"/>
                </a:solidFill>
                <a:effectLst/>
                <a:latin typeface="+mn-ea"/>
              </a:rPr>
              <a:t>：比喻、拟人、夸张、排比、借代、双关、反问、设问等。</a:t>
            </a:r>
            <a:endParaRPr lang="en-US" altLang="zh-CN" sz="4400" b="1" dirty="0" smtClean="0">
              <a:solidFill>
                <a:schemeClr val="bg1"/>
              </a:solidFill>
              <a:effectLst/>
              <a:latin typeface="+mn-ea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82663" y="409576"/>
            <a:ext cx="103632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all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</a:rPr>
              <a:t>艺术手法</a:t>
            </a:r>
            <a:endParaRPr kumimoji="0" lang="zh-CN" altLang="en-US" sz="6000" b="1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j-cs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1755"/>
            <a:ext cx="5975985" cy="838200"/>
          </a:xfrm>
        </p:spPr>
        <p:txBody>
          <a:bodyPr/>
          <a:p>
            <a:r>
              <a:rPr lang="zh-CN" altLang="en-US" sz="4400">
                <a:solidFill>
                  <a:srgbClr val="FF0000"/>
                </a:solidFill>
              </a:rPr>
              <a:t>学习任务三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5400">
                <a:solidFill>
                  <a:srgbClr val="00B050"/>
                </a:solidFill>
                <a:sym typeface="+mn-ea"/>
              </a:rPr>
              <a:t>试从标题、结构、语言表达和内容等方面说说例文有哪些亮点？</a:t>
            </a:r>
            <a:endParaRPr lang="zh-CN" altLang="en-US" sz="5400">
              <a:solidFill>
                <a:srgbClr val="00B050"/>
              </a:solidFill>
            </a:endParaRPr>
          </a:p>
          <a:p>
            <a:endParaRPr lang="zh-CN" altLang="en-US" sz="540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55" y="121"/>
            <a:ext cx="11582400" cy="838200"/>
          </a:xfrm>
        </p:spPr>
        <p:txBody>
          <a:bodyPr/>
          <a:lstStyle/>
          <a:p>
            <a:r>
              <a:rPr lang="zh-CN" altLang="en-US" sz="4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学生习作</a:t>
            </a:r>
            <a:r>
              <a:rPr lang="en-US" altLang="zh-CN" sz="4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4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琵琶行中的“通感”手法 </a:t>
            </a:r>
            <a:r>
              <a:rPr lang="en-US" altLang="zh-CN" sz="4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4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片段</a:t>
            </a:r>
            <a:endParaRPr lang="zh-CN" altLang="en-US" sz="44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762000"/>
            <a:ext cx="12192000" cy="60185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sz="4000" b="1" dirty="0" smtClean="0">
                <a:effectLst/>
              </a:rPr>
              <a:t>……</a:t>
            </a:r>
            <a:r>
              <a:rPr lang="zh-CN" altLang="zh-CN" sz="4000" b="1" dirty="0" smtClean="0">
                <a:effectLst/>
              </a:rPr>
              <a:t>通感联觉欣赏原则。“通感”又称“联觉”或者“感觉挪移”</a:t>
            </a:r>
            <a:r>
              <a:rPr lang="en-US" altLang="zh-CN" sz="4000" b="1" dirty="0" smtClean="0">
                <a:effectLst/>
              </a:rPr>
              <a:t>,</a:t>
            </a:r>
            <a:r>
              <a:rPr lang="zh-CN" altLang="zh-CN" sz="4000" b="1" dirty="0" smtClean="0">
                <a:effectLst/>
              </a:rPr>
              <a:t>是指不同感官之间的联系运用。</a:t>
            </a:r>
            <a:r>
              <a:rPr lang="zh-CN" altLang="en-US" sz="4000" b="1" dirty="0" smtClean="0">
                <a:effectLst/>
              </a:rPr>
              <a:t>（</a:t>
            </a:r>
            <a:r>
              <a:rPr lang="zh-CN" altLang="en-US" sz="4000" b="1" dirty="0" smtClean="0">
                <a:solidFill>
                  <a:srgbClr val="C00000"/>
                </a:solidFill>
                <a:effectLst/>
              </a:rPr>
              <a:t>总</a:t>
            </a:r>
            <a:r>
              <a:rPr lang="zh-CN" altLang="en-US" sz="4000" b="1" dirty="0" smtClean="0">
                <a:effectLst/>
              </a:rPr>
              <a:t>）</a:t>
            </a:r>
            <a:endParaRPr lang="zh-CN" altLang="zh-CN" sz="4000" b="1" dirty="0" smtClean="0">
              <a:effectLst/>
            </a:endParaRPr>
          </a:p>
          <a:p>
            <a:r>
              <a:rPr lang="zh-CN" altLang="zh-CN" sz="4000" b="1" dirty="0" smtClean="0">
                <a:effectLst/>
              </a:rPr>
              <a:t>“嘈嘈切切错杂弹</a:t>
            </a:r>
            <a:r>
              <a:rPr lang="en-US" altLang="zh-CN" sz="4000" b="1" dirty="0" smtClean="0">
                <a:effectLst/>
              </a:rPr>
              <a:t>,</a:t>
            </a:r>
            <a:r>
              <a:rPr lang="zh-CN" altLang="zh-CN" sz="4000" b="1" dirty="0" smtClean="0">
                <a:effectLst/>
              </a:rPr>
              <a:t>大珠小珠落玉盘。”</a:t>
            </a:r>
            <a:r>
              <a:rPr lang="zh-CN" altLang="en-US" sz="4000" b="1" dirty="0" smtClean="0">
                <a:effectLst/>
              </a:rPr>
              <a:t>（</a:t>
            </a:r>
            <a:r>
              <a:rPr lang="zh-CN" altLang="en-US" sz="4000" b="1" dirty="0" smtClean="0">
                <a:solidFill>
                  <a:srgbClr val="C00000"/>
                </a:solidFill>
                <a:effectLst/>
              </a:rPr>
              <a:t>引</a:t>
            </a:r>
            <a:r>
              <a:rPr lang="zh-CN" altLang="en-US" sz="4000" b="1" dirty="0" smtClean="0">
                <a:effectLst/>
              </a:rPr>
              <a:t>）</a:t>
            </a:r>
            <a:r>
              <a:rPr lang="zh-CN" altLang="zh-CN" sz="4000" b="1" dirty="0" smtClean="0">
                <a:effectLst/>
              </a:rPr>
              <a:t>白居易为了表现“嘈嘈切切错杂弹”的声音效果</a:t>
            </a:r>
            <a:r>
              <a:rPr lang="en-US" altLang="zh-CN" sz="4000" b="1" dirty="0" smtClean="0">
                <a:effectLst/>
              </a:rPr>
              <a:t>,</a:t>
            </a:r>
            <a:r>
              <a:rPr lang="zh-CN" altLang="zh-CN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巧妙地利用了视觉中的可视物“大珠”、“小珠”</a:t>
            </a:r>
            <a:r>
              <a:rPr lang="en-US" altLang="zh-CN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zh-CN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让“珠子落玉盘”的声音来对应“嘈嘈切切”的声响效果</a:t>
            </a:r>
            <a:r>
              <a:rPr lang="en-US" altLang="zh-CN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zh-CN" altLang="en-US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评</a:t>
            </a:r>
            <a:r>
              <a:rPr lang="zh-CN" alt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r>
              <a:rPr lang="zh-CN" altLang="zh-CN" sz="4000" b="1" dirty="0" smtClean="0">
                <a:effectLst/>
              </a:rPr>
              <a:t>可谓神来之笔</a:t>
            </a:r>
            <a:r>
              <a:rPr lang="en-US" altLang="zh-CN" sz="4000" b="1" dirty="0" smtClean="0">
                <a:effectLst/>
              </a:rPr>
              <a:t>,</a:t>
            </a:r>
            <a:r>
              <a:rPr lang="zh-CN" altLang="zh-CN" sz="4000" b="1" dirty="0" smtClean="0">
                <a:effectLst/>
              </a:rPr>
              <a:t>匠心独运地表达出内心对音乐</a:t>
            </a:r>
            <a:r>
              <a:rPr lang="en-US" altLang="zh-CN" sz="4000" b="1" dirty="0" smtClean="0">
                <a:effectLst/>
              </a:rPr>
              <a:t>(</a:t>
            </a:r>
            <a:r>
              <a:rPr lang="zh-CN" altLang="zh-CN" sz="4000" b="1" dirty="0" smtClean="0">
                <a:effectLst/>
              </a:rPr>
              <a:t>琵琶声</a:t>
            </a:r>
            <a:r>
              <a:rPr lang="en-US" altLang="zh-CN" sz="4000" b="1" dirty="0" smtClean="0">
                <a:effectLst/>
              </a:rPr>
              <a:t>)</a:t>
            </a:r>
            <a:r>
              <a:rPr lang="zh-CN" altLang="zh-CN" sz="4000" b="1" dirty="0" smtClean="0">
                <a:effectLst/>
              </a:rPr>
              <a:t>的感受。</a:t>
            </a:r>
            <a:endParaRPr lang="zh-CN" altLang="zh-CN" sz="4000" b="1" dirty="0" smtClean="0">
              <a:effectLst/>
            </a:endParaRPr>
          </a:p>
          <a:p>
            <a:endParaRPr lang="zh-CN" altLang="en-US" sz="4000" b="1" dirty="0">
              <a:effectLst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6400" y="544750"/>
            <a:ext cx="11582400" cy="554476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sz="4800" b="1" dirty="0" smtClean="0">
                <a:effectLst/>
                <a:latin typeface="+mn-ea"/>
              </a:rPr>
              <a:t>   </a:t>
            </a:r>
            <a:r>
              <a:rPr lang="zh-CN" altLang="zh-CN" sz="4800" b="1" dirty="0" smtClean="0">
                <a:effectLst/>
                <a:latin typeface="+mn-ea"/>
              </a:rPr>
              <a:t>就像</a:t>
            </a:r>
            <a:r>
              <a:rPr lang="zh-CN" altLang="en-US" sz="4800" b="1" dirty="0" smtClean="0">
                <a:effectLst/>
                <a:latin typeface="+mn-ea"/>
              </a:rPr>
              <a:t>（</a:t>
            </a:r>
            <a:r>
              <a:rPr lang="zh-CN" altLang="en-US" sz="4800" b="1" dirty="0" smtClean="0">
                <a:solidFill>
                  <a:srgbClr val="C00000"/>
                </a:solidFill>
                <a:effectLst/>
                <a:latin typeface="+mn-ea"/>
              </a:rPr>
              <a:t>联</a:t>
            </a:r>
            <a:r>
              <a:rPr lang="zh-CN" altLang="en-US" sz="4800" b="1" dirty="0" smtClean="0">
                <a:effectLst/>
                <a:latin typeface="+mn-ea"/>
              </a:rPr>
              <a:t>）</a:t>
            </a:r>
            <a:r>
              <a:rPr lang="zh-CN" altLang="zh-CN" sz="4800" b="1" dirty="0" smtClean="0">
                <a:effectLst/>
                <a:latin typeface="+mn-ea"/>
              </a:rPr>
              <a:t>朱自清的散文《荷塘月色》多处用了通感手法</a:t>
            </a:r>
            <a:r>
              <a:rPr lang="en-US" altLang="zh-CN" sz="4800" b="1" dirty="0" smtClean="0">
                <a:effectLst/>
                <a:latin typeface="+mn-ea"/>
              </a:rPr>
              <a:t>,</a:t>
            </a:r>
            <a:r>
              <a:rPr lang="zh-CN" altLang="zh-CN" sz="4800" b="1" dirty="0" smtClean="0">
                <a:effectLst/>
                <a:latin typeface="+mn-ea"/>
              </a:rPr>
              <a:t>将音乐和荷叶的香味联系起来。“一阵微风吹过</a:t>
            </a:r>
            <a:r>
              <a:rPr lang="en-US" altLang="zh-CN" sz="4800" b="1" dirty="0" smtClean="0">
                <a:effectLst/>
                <a:latin typeface="+mn-ea"/>
              </a:rPr>
              <a:t>,</a:t>
            </a:r>
            <a:r>
              <a:rPr lang="zh-CN" altLang="zh-CN" sz="4800" b="1" dirty="0" smtClean="0">
                <a:effectLst/>
                <a:latin typeface="+mn-ea"/>
              </a:rPr>
              <a:t>送来缕缕清香</a:t>
            </a:r>
            <a:r>
              <a:rPr lang="en-US" altLang="zh-CN" sz="4800" b="1" dirty="0" smtClean="0">
                <a:effectLst/>
                <a:latin typeface="+mn-ea"/>
              </a:rPr>
              <a:t>,</a:t>
            </a:r>
            <a:r>
              <a:rPr lang="zh-CN" altLang="zh-CN" sz="4800" b="1" dirty="0" smtClean="0">
                <a:effectLst/>
                <a:latin typeface="+mn-ea"/>
              </a:rPr>
              <a:t>仿佛远处高楼上缈茫的歌声似的。”作者将清香和歌声联系在一起</a:t>
            </a:r>
            <a:r>
              <a:rPr lang="en-US" altLang="zh-CN" sz="4800" b="1" dirty="0" smtClean="0">
                <a:effectLst/>
                <a:latin typeface="+mn-ea"/>
              </a:rPr>
              <a:t>,</a:t>
            </a:r>
            <a:r>
              <a:rPr lang="zh-CN" altLang="zh-CN" sz="4800" b="1" dirty="0" smtClean="0">
                <a:effectLst/>
                <a:latin typeface="+mn-ea"/>
              </a:rPr>
              <a:t>使嗅觉和听觉相联</a:t>
            </a:r>
            <a:r>
              <a:rPr lang="en-US" altLang="zh-CN" sz="4800" b="1" dirty="0" smtClean="0">
                <a:effectLst/>
                <a:latin typeface="+mn-ea"/>
              </a:rPr>
              <a:t>,</a:t>
            </a:r>
            <a:r>
              <a:rPr lang="zh-CN" altLang="zh-CN" sz="4800" b="1" dirty="0" smtClean="0">
                <a:effectLst/>
                <a:latin typeface="+mn-ea"/>
              </a:rPr>
              <a:t>让人回味无穷。</a:t>
            </a:r>
            <a:endParaRPr lang="en-US" altLang="zh-CN" sz="4800" b="1" dirty="0" smtClean="0">
              <a:effectLst/>
              <a:latin typeface="+mn-ea"/>
            </a:endParaRPr>
          </a:p>
          <a:p>
            <a:endParaRPr lang="zh-CN" altLang="en-US" sz="4800" b="1" dirty="0">
              <a:effectLst/>
              <a:latin typeface="+mn-ea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0032" y="152400"/>
            <a:ext cx="121920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古人对《琵琶行》的评价</a:t>
            </a:r>
            <a:endParaRPr lang="zh-CN" altLang="en-US" sz="5400" b="1" dirty="0" smtClean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066800"/>
            <a:ext cx="12192000" cy="57912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4800" b="1" dirty="0" smtClean="0">
                <a:solidFill>
                  <a:schemeClr val="bg2"/>
                </a:solidFill>
                <a:latin typeface="+mn-ea"/>
              </a:rPr>
              <a:t>1</a:t>
            </a:r>
            <a:r>
              <a:rPr lang="zh-CN" altLang="en-US" sz="4800" b="1" dirty="0" smtClean="0">
                <a:solidFill>
                  <a:schemeClr val="bg2"/>
                </a:solidFill>
                <a:latin typeface="+mn-ea"/>
              </a:rPr>
              <a:t>、</a:t>
            </a:r>
            <a:r>
              <a:rPr lang="en-US" altLang="zh-CN" sz="4800" b="1" dirty="0" smtClean="0">
                <a:solidFill>
                  <a:schemeClr val="bg2"/>
                </a:solidFill>
                <a:latin typeface="+mn-ea"/>
              </a:rPr>
              <a:t> </a:t>
            </a:r>
            <a:r>
              <a:rPr lang="zh-CN" altLang="en-US" sz="4800" b="1" dirty="0" smtClean="0">
                <a:solidFill>
                  <a:schemeClr val="bg2"/>
                </a:solidFill>
                <a:latin typeface="+mn-ea"/>
              </a:rPr>
              <a:t>杨慎</a:t>
            </a:r>
            <a:r>
              <a:rPr lang="zh-CN" altLang="zh-CN" sz="4800" b="1" dirty="0" smtClean="0">
                <a:solidFill>
                  <a:schemeClr val="bg2"/>
                </a:solidFill>
                <a:latin typeface="+mn-ea"/>
              </a:rPr>
              <a:t>：</a:t>
            </a:r>
            <a:r>
              <a:rPr lang="en-US" altLang="zh-CN" sz="4800" b="1" dirty="0" smtClean="0">
                <a:solidFill>
                  <a:schemeClr val="bg2"/>
                </a:solidFill>
                <a:latin typeface="+mn-ea"/>
              </a:rPr>
              <a:t>“</a:t>
            </a:r>
            <a:r>
              <a:rPr lang="zh-CN" altLang="zh-CN" sz="4800" b="1" dirty="0" smtClean="0">
                <a:solidFill>
                  <a:schemeClr val="bg2"/>
                </a:solidFill>
                <a:latin typeface="+mn-ea"/>
              </a:rPr>
              <a:t>枫叶荻花秋瑟瑟</a:t>
            </a:r>
            <a:r>
              <a:rPr lang="en-US" altLang="zh-CN" sz="4800" b="1" dirty="0" smtClean="0">
                <a:solidFill>
                  <a:schemeClr val="bg2"/>
                </a:solidFill>
                <a:latin typeface="+mn-ea"/>
              </a:rPr>
              <a:t>”</a:t>
            </a:r>
            <a:r>
              <a:rPr lang="zh-CN" altLang="zh-CN" sz="4800" b="1" dirty="0" smtClean="0">
                <a:solidFill>
                  <a:schemeClr val="bg2"/>
                </a:solidFill>
                <a:latin typeface="+mn-ea"/>
              </a:rPr>
              <a:t>，此句绝妙。枫叶</a:t>
            </a:r>
            <a:r>
              <a:rPr lang="zh-CN" altLang="zh-CN" sz="4800" b="1" dirty="0" smtClean="0">
                <a:solidFill>
                  <a:schemeClr val="accent2"/>
                </a:solidFill>
                <a:latin typeface="+mn-ea"/>
              </a:rPr>
              <a:t>红</a:t>
            </a:r>
            <a:r>
              <a:rPr lang="zh-CN" altLang="zh-CN" sz="4800" b="1" dirty="0" smtClean="0">
                <a:solidFill>
                  <a:schemeClr val="bg2"/>
                </a:solidFill>
                <a:latin typeface="+mn-ea"/>
              </a:rPr>
              <a:t>，荻花</a:t>
            </a:r>
            <a:r>
              <a:rPr lang="zh-CN" altLang="zh-CN" sz="4800" b="1" dirty="0" smtClean="0">
                <a:solidFill>
                  <a:srgbClr val="FF0000"/>
                </a:solidFill>
                <a:latin typeface="+mn-ea"/>
              </a:rPr>
              <a:t>白</a:t>
            </a:r>
            <a:r>
              <a:rPr lang="zh-CN" altLang="zh-CN" sz="4800" b="1" dirty="0" smtClean="0">
                <a:solidFill>
                  <a:schemeClr val="bg2"/>
                </a:solidFill>
                <a:latin typeface="+mn-ea"/>
              </a:rPr>
              <a:t>，映秋色</a:t>
            </a:r>
            <a:r>
              <a:rPr lang="zh-CN" altLang="zh-CN" sz="4800" b="1" dirty="0" smtClean="0">
                <a:solidFill>
                  <a:srgbClr val="FF0000"/>
                </a:solidFill>
                <a:latin typeface="+mn-ea"/>
              </a:rPr>
              <a:t>碧</a:t>
            </a:r>
            <a:r>
              <a:rPr lang="zh-CN" altLang="zh-CN" sz="4800" b="1" dirty="0" smtClean="0">
                <a:solidFill>
                  <a:schemeClr val="bg2"/>
                </a:solidFill>
                <a:latin typeface="+mn-ea"/>
              </a:rPr>
              <a:t>也。</a:t>
            </a:r>
            <a:endParaRPr lang="zh-CN" altLang="zh-CN" sz="4800" b="1" dirty="0" smtClean="0">
              <a:solidFill>
                <a:schemeClr val="bg2"/>
              </a:solidFill>
              <a:latin typeface="+mn-ea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Wingdings 2" panose="05020102010507070707"/>
              <a:buNone/>
              <a:defRPr/>
            </a:pPr>
            <a:endParaRPr lang="zh-CN" altLang="en-US" sz="4800" b="1" dirty="0" smtClean="0">
              <a:latin typeface="+mn-ea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zh-CN" altLang="zh-CN" sz="4800" b="1" dirty="0" smtClean="0">
                <a:solidFill>
                  <a:schemeClr val="bg2"/>
                </a:solidFill>
                <a:latin typeface="+mn-ea"/>
              </a:rPr>
              <a:t>《蕙榜杂记》：予向读吴梅村《琵琶行》，喜其浏离顿挫，谓胜白文公《琵琶行》，久而知其谬也。白诗开手便从江头送客说到闻琵琶，此</a:t>
            </a:r>
            <a:r>
              <a:rPr lang="zh-CN" altLang="zh-CN" sz="4800" b="1" dirty="0" smtClean="0">
                <a:solidFill>
                  <a:srgbClr val="FFC000"/>
                </a:solidFill>
                <a:latin typeface="+mn-ea"/>
              </a:rPr>
              <a:t>直叙法</a:t>
            </a:r>
            <a:r>
              <a:rPr lang="zh-CN" altLang="zh-CN" sz="4800" b="1" dirty="0" smtClean="0">
                <a:solidFill>
                  <a:schemeClr val="bg2"/>
                </a:solidFill>
                <a:latin typeface="+mn-ea"/>
              </a:rPr>
              <a:t>也。吴诗先将琵琶铺陈一段，便成空套。</a:t>
            </a:r>
            <a:endParaRPr lang="zh-CN" altLang="zh-CN" sz="4800" b="1" dirty="0" smtClean="0">
              <a:solidFill>
                <a:schemeClr val="bg2"/>
              </a:solidFill>
              <a:latin typeface="+mn-ea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Wingdings 2" panose="05020102010507070707"/>
              <a:buNone/>
              <a:defRPr/>
            </a:pPr>
            <a:endParaRPr lang="zh-CN" altLang="en-US" sz="4800" b="1" dirty="0" smtClean="0">
              <a:solidFill>
                <a:schemeClr val="bg2"/>
              </a:solidFill>
              <a:latin typeface="+mn-ea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Wingdings 2" panose="05020102010507070707"/>
              <a:buChar char=""/>
              <a:defRPr/>
            </a:pPr>
            <a:endParaRPr lang="zh-CN" altLang="en-US" sz="4800" b="1" dirty="0" smtClean="0">
              <a:solidFill>
                <a:schemeClr val="bg2"/>
              </a:solidFill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9176" y="2343152"/>
            <a:ext cx="4371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艺术手法之描写</a:t>
            </a:r>
            <a:endParaRPr lang="zh-CN" altLang="en-US" sz="4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5875" y="6150114"/>
            <a:ext cx="5381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艺术手法之表达</a:t>
            </a:r>
            <a:endParaRPr lang="zh-CN" altLang="en-US" sz="4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" y="0"/>
            <a:ext cx="206226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微点评</a:t>
            </a:r>
            <a:endParaRPr lang="en-US" altLang="zh-CN" sz="36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7255" y="1634247"/>
            <a:ext cx="11058525" cy="55149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altLang="zh-CN" sz="5400" b="1" dirty="0" smtClean="0">
                <a:solidFill>
                  <a:srgbClr val="00B0F0"/>
                </a:solidFill>
                <a:effectLst/>
                <a:latin typeface="+mn-ea"/>
              </a:rPr>
              <a:t>2.</a:t>
            </a:r>
            <a:r>
              <a:rPr lang="zh-CN" altLang="zh-CN" sz="5400" b="1" dirty="0" smtClean="0">
                <a:solidFill>
                  <a:srgbClr val="00B0F0"/>
                </a:solidFill>
                <a:effectLst/>
                <a:latin typeface="+mn-ea"/>
              </a:rPr>
              <a:t>《唐贤小三昧集》：</a:t>
            </a:r>
            <a:r>
              <a:rPr lang="zh-CN" altLang="zh-CN" sz="5400" b="1" dirty="0" smtClean="0">
                <a:solidFill>
                  <a:srgbClr val="FF0000"/>
                </a:solidFill>
                <a:effectLst/>
                <a:latin typeface="+mn-ea"/>
              </a:rPr>
              <a:t>感</a:t>
            </a:r>
            <a:r>
              <a:rPr lang="zh-CN" altLang="zh-CN" sz="5400" b="1" dirty="0" smtClean="0">
                <a:solidFill>
                  <a:srgbClr val="00B0F0"/>
                </a:solidFill>
                <a:effectLst/>
                <a:latin typeface="+mn-ea"/>
              </a:rPr>
              <a:t>商妇之飘流，</a:t>
            </a:r>
            <a:r>
              <a:rPr lang="zh-CN" altLang="zh-CN" sz="5400" b="1" dirty="0" smtClean="0">
                <a:solidFill>
                  <a:srgbClr val="FF0000"/>
                </a:solidFill>
                <a:effectLst/>
                <a:latin typeface="+mn-ea"/>
              </a:rPr>
              <a:t>叹谪居之沦落</a:t>
            </a:r>
            <a:r>
              <a:rPr lang="zh-CN" altLang="zh-CN" sz="5400" b="1" dirty="0" smtClean="0">
                <a:solidFill>
                  <a:srgbClr val="00B0F0"/>
                </a:solidFill>
                <a:effectLst/>
                <a:latin typeface="+mn-ea"/>
              </a:rPr>
              <a:t>，凄婉激昂，声能引泣。</a:t>
            </a:r>
            <a:endParaRPr lang="en-US" altLang="zh-CN" sz="5400" b="1" dirty="0" smtClean="0">
              <a:solidFill>
                <a:srgbClr val="FF0000"/>
              </a:solidFill>
              <a:effectLst/>
              <a:latin typeface="+mn-ea"/>
            </a:endParaRPr>
          </a:p>
          <a:p>
            <a:pPr>
              <a:lnSpc>
                <a:spcPct val="100000"/>
              </a:lnSpc>
              <a:buNone/>
              <a:defRPr/>
            </a:pPr>
            <a:endParaRPr lang="zh-CN" altLang="zh-CN" sz="5400" b="1" dirty="0" smtClean="0">
              <a:solidFill>
                <a:srgbClr val="FF0000"/>
              </a:solidFill>
              <a:effectLst/>
              <a:latin typeface="+mn-ea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Wingdings 2" panose="05020102010507070707"/>
              <a:buNone/>
              <a:defRPr/>
            </a:pPr>
            <a:endParaRPr lang="zh-CN" altLang="en-US" sz="5400" b="1" dirty="0" smtClean="0">
              <a:solidFill>
                <a:srgbClr val="FF0000"/>
              </a:solidFill>
              <a:effectLst/>
              <a:latin typeface="+mn-ea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Wingdings 2" panose="05020102010507070707"/>
              <a:buChar char=""/>
              <a:defRPr/>
            </a:pPr>
            <a:endParaRPr lang="zh-CN" altLang="en-US" sz="5400" b="1" dirty="0" smtClean="0">
              <a:solidFill>
                <a:srgbClr val="FF0000"/>
              </a:solidFill>
              <a:effectLst/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8186" y="4474723"/>
            <a:ext cx="4633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思想感情</a:t>
            </a:r>
            <a:endParaRPr lang="zh-CN" altLang="en-US" sz="6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314336" y="646331"/>
            <a:ext cx="121920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古人对《琵琶行》的评价</a:t>
            </a:r>
            <a:endParaRPr kumimoji="0" lang="zh-CN" altLang="en-US" sz="5400" b="1" i="0" u="none" strike="noStrike" kern="1200" cap="all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" y="0"/>
            <a:ext cx="206226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微点评</a:t>
            </a:r>
            <a:endParaRPr lang="en-US" altLang="zh-CN" sz="36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2925" y="1114424"/>
            <a:ext cx="11258550" cy="55578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altLang="zh-CN" sz="4000" b="1" dirty="0" smtClean="0">
                <a:effectLst/>
                <a:latin typeface="+mn-ea"/>
              </a:rPr>
              <a:t>3.</a:t>
            </a:r>
            <a:r>
              <a:rPr lang="zh-CN" altLang="zh-CN" sz="4000" b="1" dirty="0" smtClean="0">
                <a:solidFill>
                  <a:srgbClr val="00B0F0"/>
                </a:solidFill>
                <a:latin typeface="+mn-ea"/>
              </a:rPr>
              <a:t>《</a:t>
            </a:r>
            <a:r>
              <a:rPr lang="en-US" altLang="zh-CN" sz="4000" b="1" dirty="0" err="1" smtClean="0">
                <a:solidFill>
                  <a:srgbClr val="00B0F0"/>
                </a:solidFill>
                <a:latin typeface="+mn-ea"/>
              </a:rPr>
              <a:t>网师园唐诗笺</a:t>
            </a:r>
            <a:r>
              <a:rPr lang="zh-CN" altLang="zh-CN" sz="4000" b="1" dirty="0" smtClean="0">
                <a:solidFill>
                  <a:srgbClr val="00B0F0"/>
                </a:solidFill>
                <a:latin typeface="+mn-ea"/>
              </a:rPr>
              <a:t>》：</a:t>
            </a:r>
            <a:r>
              <a:rPr lang="zh-CN" altLang="zh-CN" sz="4000" b="1" dirty="0" smtClean="0">
                <a:solidFill>
                  <a:srgbClr val="FFC000"/>
                </a:solidFill>
                <a:latin typeface="+mn-ea"/>
              </a:rPr>
              <a:t>为下二段伏线</a:t>
            </a:r>
            <a:r>
              <a:rPr lang="zh-CN" altLang="zh-CN" sz="4000" b="1" dirty="0" smtClean="0">
                <a:latin typeface="+mn-ea"/>
              </a:rPr>
              <a:t>（</a:t>
            </a:r>
            <a:r>
              <a:rPr lang="en-US" altLang="zh-CN" sz="4000" b="1" dirty="0" smtClean="0">
                <a:solidFill>
                  <a:srgbClr val="00B0F0"/>
                </a:solidFill>
                <a:latin typeface="+mn-ea"/>
              </a:rPr>
              <a:t>“</a:t>
            </a:r>
            <a:r>
              <a:rPr lang="zh-CN" altLang="zh-CN" sz="4000" b="1" dirty="0" smtClean="0">
                <a:solidFill>
                  <a:srgbClr val="00B0F0"/>
                </a:solidFill>
                <a:latin typeface="+mn-ea"/>
              </a:rPr>
              <a:t>醉不成欢</a:t>
            </a:r>
            <a:r>
              <a:rPr lang="en-US" altLang="zh-CN" sz="4000" b="1" dirty="0" smtClean="0">
                <a:solidFill>
                  <a:srgbClr val="00B0F0"/>
                </a:solidFill>
                <a:latin typeface="+mn-ea"/>
              </a:rPr>
              <a:t>’</a:t>
            </a:r>
            <a:r>
              <a:rPr lang="zh-CN" altLang="zh-CN" sz="4000" b="1" dirty="0" smtClean="0">
                <a:solidFill>
                  <a:srgbClr val="00B0F0"/>
                </a:solidFill>
                <a:latin typeface="+mn-ea"/>
              </a:rPr>
              <a:t>：二句下）。 即声暂歇时言（</a:t>
            </a:r>
            <a:r>
              <a:rPr lang="en-US" altLang="zh-CN" sz="4000" b="1" dirty="0" smtClean="0">
                <a:solidFill>
                  <a:srgbClr val="00B0F0"/>
                </a:solidFill>
                <a:latin typeface="+mn-ea"/>
              </a:rPr>
              <a:t>“</a:t>
            </a:r>
            <a:r>
              <a:rPr lang="zh-CN" altLang="zh-CN" sz="4000" b="1" dirty="0" smtClean="0">
                <a:solidFill>
                  <a:srgbClr val="00B0F0"/>
                </a:solidFill>
                <a:latin typeface="+mn-ea"/>
              </a:rPr>
              <a:t>此时无声</a:t>
            </a:r>
            <a:r>
              <a:rPr lang="en-US" altLang="zh-CN" sz="4000" b="1" dirty="0" smtClean="0">
                <a:solidFill>
                  <a:srgbClr val="00B0F0"/>
                </a:solidFill>
                <a:latin typeface="+mn-ea"/>
              </a:rPr>
              <a:t>”</a:t>
            </a:r>
            <a:r>
              <a:rPr lang="zh-CN" altLang="zh-CN" sz="4000" b="1" dirty="0" smtClean="0">
                <a:solidFill>
                  <a:srgbClr val="00B0F0"/>
                </a:solidFill>
                <a:latin typeface="+mn-ea"/>
              </a:rPr>
              <a:t>旬下）。</a:t>
            </a:r>
            <a:r>
              <a:rPr lang="zh-CN" altLang="zh-CN" sz="4000" b="1" dirty="0" smtClean="0">
                <a:latin typeface="+mn-ea"/>
              </a:rPr>
              <a:t> </a:t>
            </a:r>
            <a:r>
              <a:rPr lang="zh-CN" altLang="zh-CN" sz="4000" b="1" dirty="0" smtClean="0">
                <a:solidFill>
                  <a:srgbClr val="FFC000"/>
                </a:solidFill>
                <a:latin typeface="+mn-ea"/>
              </a:rPr>
              <a:t>应首段作一束</a:t>
            </a:r>
            <a:r>
              <a:rPr lang="zh-CN" altLang="zh-CN" sz="4000" b="1" dirty="0" smtClean="0">
                <a:solidFill>
                  <a:srgbClr val="00B0F0"/>
                </a:solidFill>
                <a:latin typeface="+mn-ea"/>
              </a:rPr>
              <a:t>（</a:t>
            </a:r>
            <a:r>
              <a:rPr lang="en-US" altLang="zh-CN" sz="4000" b="1" dirty="0" smtClean="0">
                <a:solidFill>
                  <a:srgbClr val="00B0F0"/>
                </a:solidFill>
                <a:latin typeface="+mn-ea"/>
              </a:rPr>
              <a:t>“</a:t>
            </a:r>
            <a:r>
              <a:rPr lang="zh-CN" altLang="zh-CN" sz="4000" b="1" dirty="0" smtClean="0">
                <a:solidFill>
                  <a:srgbClr val="00B0F0"/>
                </a:solidFill>
                <a:latin typeface="+mn-ea"/>
              </a:rPr>
              <a:t>惟见江心</a:t>
            </a:r>
            <a:r>
              <a:rPr lang="en-US" altLang="zh-CN" sz="4000" b="1" dirty="0" smtClean="0">
                <a:solidFill>
                  <a:srgbClr val="00B0F0"/>
                </a:solidFill>
                <a:latin typeface="+mn-ea"/>
              </a:rPr>
              <a:t>”</a:t>
            </a:r>
            <a:r>
              <a:rPr lang="zh-CN" altLang="zh-CN" sz="4000" b="1" dirty="0" smtClean="0">
                <a:solidFill>
                  <a:srgbClr val="00B0F0"/>
                </a:solidFill>
                <a:latin typeface="+mn-ea"/>
              </a:rPr>
              <a:t>句下）。</a:t>
            </a:r>
            <a:r>
              <a:rPr lang="zh-CN" altLang="zh-CN" sz="4000" b="1" dirty="0" smtClean="0">
                <a:latin typeface="+mn-ea"/>
              </a:rPr>
              <a:t> </a:t>
            </a:r>
            <a:r>
              <a:rPr lang="zh-CN" altLang="zh-CN" sz="4000" b="1" dirty="0" smtClean="0">
                <a:solidFill>
                  <a:srgbClr val="FFC000"/>
                </a:solidFill>
                <a:latin typeface="+mn-ea"/>
              </a:rPr>
              <a:t>映上重作一束，为文章留顿法</a:t>
            </a:r>
            <a:r>
              <a:rPr lang="zh-CN" altLang="zh-CN" sz="4000" b="1" dirty="0" smtClean="0">
                <a:solidFill>
                  <a:srgbClr val="00B0F0"/>
                </a:solidFill>
                <a:latin typeface="+mn-ea"/>
              </a:rPr>
              <a:t>（</a:t>
            </a:r>
            <a:r>
              <a:rPr lang="en-US" altLang="zh-CN" sz="4000" b="1" dirty="0" smtClean="0">
                <a:solidFill>
                  <a:srgbClr val="00B0F0"/>
                </a:solidFill>
                <a:latin typeface="+mn-ea"/>
              </a:rPr>
              <a:t>“</a:t>
            </a:r>
            <a:r>
              <a:rPr lang="zh-CN" altLang="zh-CN" sz="4000" b="1" dirty="0" smtClean="0">
                <a:solidFill>
                  <a:srgbClr val="00B0F0"/>
                </a:solidFill>
                <a:latin typeface="+mn-ea"/>
              </a:rPr>
              <a:t>绕船月明</a:t>
            </a:r>
            <a:r>
              <a:rPr lang="en-US" altLang="zh-CN" sz="4000" b="1" dirty="0" smtClean="0">
                <a:solidFill>
                  <a:srgbClr val="00B0F0"/>
                </a:solidFill>
                <a:latin typeface="+mn-ea"/>
              </a:rPr>
              <a:t>”</a:t>
            </a:r>
            <a:r>
              <a:rPr lang="zh-CN" altLang="zh-CN" sz="4000" b="1" dirty="0" smtClean="0">
                <a:solidFill>
                  <a:srgbClr val="00B0F0"/>
                </a:solidFill>
                <a:latin typeface="+mn-ea"/>
              </a:rPr>
              <a:t>旬下）。</a:t>
            </a:r>
            <a:r>
              <a:rPr lang="zh-CN" altLang="zh-CN" sz="4000" b="1" dirty="0" smtClean="0">
                <a:latin typeface="+mn-ea"/>
              </a:rPr>
              <a:t> </a:t>
            </a:r>
            <a:r>
              <a:rPr lang="zh-CN" altLang="zh-CN" sz="4000" b="1" dirty="0" smtClean="0">
                <a:solidFill>
                  <a:srgbClr val="FFC000"/>
                </a:solidFill>
                <a:latin typeface="+mn-ea"/>
              </a:rPr>
              <a:t>双收上二段，转到自己</a:t>
            </a:r>
            <a:r>
              <a:rPr lang="zh-CN" altLang="zh-CN" sz="4000" b="1" dirty="0" smtClean="0">
                <a:solidFill>
                  <a:srgbClr val="00B0F0"/>
                </a:solidFill>
                <a:latin typeface="+mn-ea"/>
              </a:rPr>
              <a:t>（</a:t>
            </a:r>
            <a:r>
              <a:rPr lang="en-US" altLang="zh-CN" sz="4000" b="1" dirty="0" smtClean="0">
                <a:solidFill>
                  <a:srgbClr val="00B0F0"/>
                </a:solidFill>
                <a:latin typeface="+mn-ea"/>
              </a:rPr>
              <a:t>“</a:t>
            </a:r>
            <a:r>
              <a:rPr lang="zh-CN" altLang="zh-CN" sz="4000" b="1" dirty="0" smtClean="0">
                <a:solidFill>
                  <a:srgbClr val="00B0F0"/>
                </a:solidFill>
                <a:latin typeface="+mn-ea"/>
              </a:rPr>
              <a:t>同是天涯</a:t>
            </a:r>
            <a:r>
              <a:rPr lang="en-US" altLang="zh-CN" sz="4000" b="1" dirty="0" smtClean="0">
                <a:solidFill>
                  <a:srgbClr val="00B0F0"/>
                </a:solidFill>
                <a:latin typeface="+mn-ea"/>
              </a:rPr>
              <a:t>”</a:t>
            </a:r>
            <a:r>
              <a:rPr lang="zh-CN" altLang="zh-CN" sz="4000" b="1" dirty="0" smtClean="0">
                <a:solidFill>
                  <a:srgbClr val="00B0F0"/>
                </a:solidFill>
                <a:latin typeface="+mn-ea"/>
              </a:rPr>
              <a:t>二句下）。 自叙踪迹与起处</a:t>
            </a:r>
            <a:r>
              <a:rPr lang="zh-CN" altLang="zh-CN" sz="4000" b="1" dirty="0" smtClean="0">
                <a:solidFill>
                  <a:srgbClr val="FFC000"/>
                </a:solidFill>
                <a:latin typeface="+mn-ea"/>
              </a:rPr>
              <a:t>相应</a:t>
            </a:r>
            <a:r>
              <a:rPr lang="zh-CN" altLang="zh-CN" sz="4000" b="1" dirty="0" smtClean="0">
                <a:solidFill>
                  <a:srgbClr val="00B0F0"/>
                </a:solidFill>
                <a:latin typeface="+mn-ea"/>
              </a:rPr>
              <a:t>（</a:t>
            </a:r>
            <a:r>
              <a:rPr lang="en-US" altLang="zh-CN" sz="4000" b="1" dirty="0" smtClean="0">
                <a:solidFill>
                  <a:srgbClr val="00B0F0"/>
                </a:solidFill>
                <a:latin typeface="+mn-ea"/>
              </a:rPr>
              <a:t>“</a:t>
            </a:r>
            <a:r>
              <a:rPr lang="zh-CN" altLang="zh-CN" sz="4000" b="1" dirty="0" smtClean="0">
                <a:solidFill>
                  <a:srgbClr val="00B0F0"/>
                </a:solidFill>
                <a:latin typeface="+mn-ea"/>
              </a:rPr>
              <a:t>其间旦暮</a:t>
            </a:r>
            <a:r>
              <a:rPr lang="en-US" altLang="zh-CN" sz="4000" b="1" dirty="0" smtClean="0">
                <a:solidFill>
                  <a:srgbClr val="00B0F0"/>
                </a:solidFill>
                <a:latin typeface="+mn-ea"/>
              </a:rPr>
              <a:t>”</a:t>
            </a:r>
            <a:r>
              <a:rPr lang="zh-CN" altLang="zh-CN" sz="4000" b="1" dirty="0" smtClean="0">
                <a:solidFill>
                  <a:srgbClr val="00B0F0"/>
                </a:solidFill>
                <a:latin typeface="+mn-ea"/>
              </a:rPr>
              <a:t>句下）。</a:t>
            </a:r>
            <a:endParaRPr lang="zh-CN" altLang="en-US" sz="4000" b="1" dirty="0" smtClean="0">
              <a:solidFill>
                <a:srgbClr val="00B0F0"/>
              </a:solidFill>
              <a:effectLst/>
              <a:latin typeface="+mn-ea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Wingdings 2" panose="05020102010507070707"/>
              <a:buNone/>
              <a:defRPr/>
            </a:pPr>
            <a:endParaRPr lang="zh-CN" altLang="en-US" sz="4000" b="1" dirty="0" smtClean="0">
              <a:effectLst/>
              <a:latin typeface="+mn-ea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Wingdings 2" panose="05020102010507070707"/>
              <a:buChar char=""/>
              <a:defRPr/>
            </a:pPr>
            <a:endParaRPr lang="zh-CN" altLang="en-US" sz="4000" b="1" dirty="0">
              <a:effectLst/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0037" y="5418207"/>
            <a:ext cx="6005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谋篇布局</a:t>
            </a:r>
            <a:endParaRPr lang="zh-CN" altLang="en-US" sz="40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314336" y="42856"/>
            <a:ext cx="121920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古人对《琵琶行》的评价</a:t>
            </a:r>
            <a:endParaRPr kumimoji="0" lang="zh-CN" altLang="en-US" sz="5400" b="1" i="0" u="none" strike="noStrike" kern="1200" cap="all" spc="0" normalizeH="0" baseline="0" noProof="0" dirty="0" smtClean="0">
              <a:ln>
                <a:noFill/>
              </a:ln>
              <a:solidFill>
                <a:srgbClr val="00B0F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" y="0"/>
            <a:ext cx="206226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微点评</a:t>
            </a:r>
            <a:endParaRPr lang="en-US" altLang="zh-CN" sz="36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2916" y="152400"/>
            <a:ext cx="121920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5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</a:rPr>
              <a:t>古人对《琵琶行》的评价</a:t>
            </a:r>
            <a:endParaRPr lang="zh-CN" altLang="en-US" sz="5400" b="1" dirty="0" smtClean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63500" dir="2700000" algn="tl" rotWithShape="0">
                  <a:srgbClr val="000000">
                    <a:alpha val="48000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0032" y="1066800"/>
            <a:ext cx="11544300" cy="5791200"/>
          </a:xfrm>
        </p:spPr>
        <p:txBody>
          <a:bodyPr>
            <a:norm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buFont typeface="Wingdings 2" panose="05020102010507070707"/>
              <a:buNone/>
              <a:defRPr/>
            </a:pPr>
            <a:r>
              <a:rPr lang="en-US" altLang="zh-CN" sz="4000" b="1" dirty="0" smtClean="0">
                <a:solidFill>
                  <a:srgbClr val="00B0F0"/>
                </a:solidFill>
                <a:effectLst/>
                <a:latin typeface="+mn-ea"/>
              </a:rPr>
              <a:t>4</a:t>
            </a:r>
            <a:r>
              <a:rPr lang="zh-CN" altLang="en-US" sz="4000" b="1" dirty="0" smtClean="0">
                <a:solidFill>
                  <a:srgbClr val="00B0F0"/>
                </a:solidFill>
                <a:effectLst/>
                <a:latin typeface="+mn-ea"/>
              </a:rPr>
              <a:t>、</a:t>
            </a:r>
            <a:r>
              <a:rPr lang="zh-CN" altLang="zh-CN" sz="4000" b="1" dirty="0" smtClean="0">
                <a:solidFill>
                  <a:srgbClr val="00B0F0"/>
                </a:solidFill>
                <a:effectLst/>
                <a:latin typeface="+mn-ea"/>
              </a:rPr>
              <a:t> 《</a:t>
            </a:r>
            <a:r>
              <a:rPr lang="en-US" altLang="zh-CN" sz="4000" b="1" dirty="0" err="1" smtClean="0">
                <a:solidFill>
                  <a:srgbClr val="00B0F0"/>
                </a:solidFill>
                <a:effectLst/>
                <a:latin typeface="+mn-ea"/>
              </a:rPr>
              <a:t>唐诗选脉会通评林</a:t>
            </a:r>
            <a:r>
              <a:rPr lang="zh-CN" altLang="zh-CN" sz="4000" b="1" dirty="0" smtClean="0">
                <a:solidFill>
                  <a:srgbClr val="00B0F0"/>
                </a:solidFill>
                <a:effectLst/>
                <a:latin typeface="+mn-ea"/>
              </a:rPr>
              <a:t>》：唐汝询日：此乐天宦游不遂，因琵琶以托兴也。</a:t>
            </a:r>
            <a:r>
              <a:rPr lang="en-US" altLang="zh-CN" sz="4000" b="1" dirty="0" smtClean="0">
                <a:solidFill>
                  <a:srgbClr val="00B0F0"/>
                </a:solidFill>
                <a:effectLst/>
                <a:latin typeface="+mn-ea"/>
              </a:rPr>
              <a:t>“</a:t>
            </a:r>
            <a:r>
              <a:rPr lang="zh-CN" altLang="zh-CN" sz="4000" b="1" dirty="0" smtClean="0">
                <a:solidFill>
                  <a:srgbClr val="00B0F0"/>
                </a:solidFill>
                <a:effectLst/>
                <a:latin typeface="+mn-ea"/>
              </a:rPr>
              <a:t>饮无管弦</a:t>
            </a:r>
            <a:r>
              <a:rPr lang="en-US" altLang="zh-CN" sz="4000" b="1" dirty="0" smtClean="0">
                <a:solidFill>
                  <a:srgbClr val="00B0F0"/>
                </a:solidFill>
                <a:effectLst/>
                <a:latin typeface="+mn-ea"/>
              </a:rPr>
              <a:t>”</a:t>
            </a:r>
            <a:r>
              <a:rPr lang="zh-CN" altLang="zh-CN" sz="4000" b="1" dirty="0" smtClean="0">
                <a:solidFill>
                  <a:srgbClr val="00B0F0"/>
                </a:solidFill>
                <a:effectLst/>
                <a:latin typeface="+mn-ea"/>
              </a:rPr>
              <a:t>，埋琵琶话头。一篇之中，</a:t>
            </a:r>
            <a:r>
              <a:rPr lang="en-US" altLang="zh-CN" sz="4000" b="1" dirty="0" smtClean="0">
                <a:solidFill>
                  <a:srgbClr val="FF0000"/>
                </a:solidFill>
                <a:effectLst/>
                <a:latin typeface="+mn-ea"/>
              </a:rPr>
              <a:t>“</a:t>
            </a:r>
            <a:r>
              <a:rPr lang="zh-CN" altLang="zh-CN" sz="4000" b="1" dirty="0" smtClean="0">
                <a:solidFill>
                  <a:srgbClr val="FF0000"/>
                </a:solidFill>
                <a:effectLst/>
                <a:latin typeface="+mn-ea"/>
              </a:rPr>
              <a:t>月</a:t>
            </a:r>
            <a:r>
              <a:rPr lang="en-US" altLang="zh-CN" sz="4000" b="1" dirty="0" smtClean="0">
                <a:solidFill>
                  <a:srgbClr val="FF0000"/>
                </a:solidFill>
                <a:effectLst/>
                <a:latin typeface="+mn-ea"/>
              </a:rPr>
              <a:t>”</a:t>
            </a:r>
            <a:r>
              <a:rPr lang="zh-CN" altLang="zh-CN" sz="4000" b="1" dirty="0" smtClean="0">
                <a:solidFill>
                  <a:srgbClr val="FF0000"/>
                </a:solidFill>
                <a:effectLst/>
                <a:latin typeface="+mn-ea"/>
              </a:rPr>
              <a:t>字五见，</a:t>
            </a:r>
            <a:r>
              <a:rPr lang="en-US" altLang="zh-CN" sz="4000" b="1" dirty="0" smtClean="0">
                <a:solidFill>
                  <a:srgbClr val="FF0000"/>
                </a:solidFill>
                <a:effectLst/>
                <a:latin typeface="+mn-ea"/>
              </a:rPr>
              <a:t>“</a:t>
            </a:r>
            <a:r>
              <a:rPr lang="zh-CN" altLang="zh-CN" sz="4000" b="1" dirty="0" smtClean="0">
                <a:solidFill>
                  <a:srgbClr val="FF0000"/>
                </a:solidFill>
                <a:effectLst/>
                <a:latin typeface="+mn-ea"/>
              </a:rPr>
              <a:t>秋月</a:t>
            </a:r>
            <a:r>
              <a:rPr lang="en-US" altLang="zh-CN" sz="4000" b="1" dirty="0" smtClean="0">
                <a:solidFill>
                  <a:srgbClr val="FF0000"/>
                </a:solidFill>
                <a:effectLst/>
                <a:latin typeface="+mn-ea"/>
              </a:rPr>
              <a:t>”</a:t>
            </a:r>
            <a:r>
              <a:rPr lang="zh-CN" altLang="zh-CN" sz="4000" b="1" dirty="0" smtClean="0">
                <a:solidFill>
                  <a:srgbClr val="FF0000"/>
                </a:solidFill>
                <a:effectLst/>
                <a:latin typeface="+mn-ea"/>
              </a:rPr>
              <a:t>三用，各自有情，何尝厌重！</a:t>
            </a:r>
            <a:r>
              <a:rPr lang="en-US" altLang="zh-CN" sz="4000" b="1" dirty="0" smtClean="0">
                <a:solidFill>
                  <a:srgbClr val="FF0000"/>
                </a:solidFill>
                <a:effectLst/>
                <a:latin typeface="+mn-ea"/>
              </a:rPr>
              <a:t>“</a:t>
            </a:r>
            <a:r>
              <a:rPr lang="zh-CN" altLang="zh-CN" sz="4000" b="1" dirty="0" smtClean="0">
                <a:solidFill>
                  <a:srgbClr val="FF0000"/>
                </a:solidFill>
                <a:effectLst/>
                <a:latin typeface="+mn-ea"/>
              </a:rPr>
              <a:t>声沉欲语迟</a:t>
            </a:r>
            <a:r>
              <a:rPr lang="en-US" altLang="zh-CN" sz="4000" b="1" dirty="0" smtClean="0">
                <a:solidFill>
                  <a:srgbClr val="FF0000"/>
                </a:solidFill>
                <a:effectLst/>
                <a:latin typeface="+mn-ea"/>
              </a:rPr>
              <a:t>”</a:t>
            </a:r>
            <a:r>
              <a:rPr lang="zh-CN" altLang="zh-CN" sz="4000" b="1" dirty="0" smtClean="0">
                <a:solidFill>
                  <a:srgbClr val="FF0000"/>
                </a:solidFill>
                <a:effectLst/>
                <a:latin typeface="+mn-ea"/>
              </a:rPr>
              <a:t>，</a:t>
            </a:r>
            <a:r>
              <a:rPr lang="en-US" altLang="zh-CN" sz="4000" b="1" dirty="0" smtClean="0">
                <a:solidFill>
                  <a:srgbClr val="FF0000"/>
                </a:solidFill>
                <a:effectLst/>
                <a:latin typeface="+mn-ea"/>
              </a:rPr>
              <a:t>“</a:t>
            </a:r>
            <a:r>
              <a:rPr lang="zh-CN" altLang="zh-CN" sz="4000" b="1" dirty="0" smtClean="0">
                <a:solidFill>
                  <a:srgbClr val="FF0000"/>
                </a:solidFill>
                <a:effectLst/>
                <a:latin typeface="+mn-ea"/>
              </a:rPr>
              <a:t>沉</a:t>
            </a:r>
            <a:r>
              <a:rPr lang="en-US" altLang="zh-CN" sz="4000" b="1" dirty="0" smtClean="0">
                <a:solidFill>
                  <a:srgbClr val="FF0000"/>
                </a:solidFill>
                <a:effectLst/>
                <a:latin typeface="+mn-ea"/>
              </a:rPr>
              <a:t>”</a:t>
            </a:r>
            <a:r>
              <a:rPr lang="zh-CN" altLang="zh-CN" sz="4000" b="1" dirty="0" smtClean="0">
                <a:solidFill>
                  <a:srgbClr val="FF0000"/>
                </a:solidFill>
                <a:effectLst/>
                <a:latin typeface="+mn-ea"/>
              </a:rPr>
              <a:t>字细，若作</a:t>
            </a:r>
            <a:r>
              <a:rPr lang="en-US" altLang="zh-CN" sz="4000" b="1" dirty="0" smtClean="0">
                <a:solidFill>
                  <a:srgbClr val="FF0000"/>
                </a:solidFill>
                <a:effectLst/>
                <a:latin typeface="+mn-ea"/>
              </a:rPr>
              <a:t>“</a:t>
            </a:r>
            <a:r>
              <a:rPr lang="zh-CN" altLang="zh-CN" sz="4000" b="1" dirty="0" smtClean="0">
                <a:solidFill>
                  <a:srgbClr val="FF0000"/>
                </a:solidFill>
                <a:effectLst/>
                <a:latin typeface="+mn-ea"/>
              </a:rPr>
              <a:t>停</a:t>
            </a:r>
            <a:r>
              <a:rPr lang="en-US" altLang="zh-CN" sz="4000" b="1" dirty="0" smtClean="0">
                <a:solidFill>
                  <a:srgbClr val="FF0000"/>
                </a:solidFill>
                <a:effectLst/>
                <a:latin typeface="+mn-ea"/>
              </a:rPr>
              <a:t>”</a:t>
            </a:r>
            <a:r>
              <a:rPr lang="zh-CN" altLang="zh-CN" sz="4000" b="1" dirty="0" smtClean="0">
                <a:solidFill>
                  <a:srgbClr val="FF0000"/>
                </a:solidFill>
                <a:effectLst/>
                <a:latin typeface="+mn-ea"/>
              </a:rPr>
              <a:t>字便浅；</a:t>
            </a:r>
            <a:r>
              <a:rPr lang="en-US" altLang="zh-CN" sz="4000" b="1" dirty="0" smtClean="0">
                <a:solidFill>
                  <a:srgbClr val="FF0000"/>
                </a:solidFill>
                <a:effectLst/>
                <a:latin typeface="+mn-ea"/>
              </a:rPr>
              <a:t>“</a:t>
            </a:r>
            <a:r>
              <a:rPr lang="zh-CN" altLang="zh-CN" sz="4000" b="1" dirty="0" smtClean="0">
                <a:solidFill>
                  <a:srgbClr val="FF0000"/>
                </a:solidFill>
                <a:effectLst/>
                <a:latin typeface="+mn-ea"/>
              </a:rPr>
              <a:t>欲语迟</a:t>
            </a:r>
            <a:r>
              <a:rPr lang="en-US" altLang="zh-CN" sz="4000" b="1" dirty="0" smtClean="0">
                <a:solidFill>
                  <a:srgbClr val="FF0000"/>
                </a:solidFill>
                <a:effectLst/>
                <a:latin typeface="+mn-ea"/>
              </a:rPr>
              <a:t>”</a:t>
            </a:r>
            <a:r>
              <a:rPr lang="zh-CN" altLang="zh-CN" sz="4000" b="1" dirty="0" smtClean="0">
                <a:solidFill>
                  <a:srgbClr val="FF0000"/>
                </a:solidFill>
                <a:effectLst/>
                <a:latin typeface="+mn-ea"/>
              </a:rPr>
              <a:t>，形容妙绝。</a:t>
            </a:r>
            <a:endParaRPr lang="zh-CN" altLang="zh-CN" sz="4000" b="1" dirty="0" smtClean="0">
              <a:solidFill>
                <a:srgbClr val="FF0000"/>
              </a:solidFill>
              <a:effectLst/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4826" y="4972050"/>
            <a:ext cx="4829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 smtClean="0">
                <a:solidFill>
                  <a:srgbClr val="FF0000"/>
                </a:solidFill>
              </a:rPr>
              <a:t>语言</a:t>
            </a:r>
            <a:endParaRPr lang="zh-CN" altLang="en-US" sz="6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" y="0"/>
            <a:ext cx="206226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微点评</a:t>
            </a:r>
            <a:endParaRPr lang="en-US" altLang="zh-CN" sz="36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4400">
                <a:solidFill>
                  <a:srgbClr val="FF0000"/>
                </a:solidFill>
              </a:rPr>
              <a:t>学习任务一： （区别文学短评和读后感）</a:t>
            </a:r>
            <a:endParaRPr lang="zh-CN" altLang="en-US" sz="4400">
              <a:solidFill>
                <a:srgbClr val="FF0000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4400">
                <a:solidFill>
                  <a:schemeClr val="bg2"/>
                </a:solidFill>
              </a:rPr>
              <a:t>阅读课本第69页知识短文，了解文学短评的定义，试从“文学短评”的角度对下面短文作评价。</a:t>
            </a:r>
            <a:endParaRPr lang="zh-CN" altLang="en-US" sz="44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079740" cy="6451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学习任务三：能力提升，写作实践</a:t>
            </a:r>
            <a:endParaRPr lang="en-US" altLang="zh-CN" sz="36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" y="685241"/>
            <a:ext cx="12191999" cy="21236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742950" indent="-742950">
              <a:buAutoNum type="arabicPeriod"/>
            </a:pPr>
            <a:r>
              <a:rPr lang="zh-CN" altLang="zh-CN" sz="4400" dirty="0" smtClean="0">
                <a:solidFill>
                  <a:schemeClr val="bg1"/>
                </a:solidFill>
                <a:latin typeface="+mn-ea"/>
                <a:ea typeface="+mn-ea"/>
              </a:rPr>
              <a:t>白居易赋予</a:t>
            </a:r>
            <a:r>
              <a:rPr lang="en-US" altLang="zh-CN" sz="4400" dirty="0" smtClean="0">
                <a:solidFill>
                  <a:schemeClr val="bg1"/>
                </a:solidFill>
                <a:latin typeface="+mn-ea"/>
                <a:ea typeface="+mn-ea"/>
              </a:rPr>
              <a:t>“</a:t>
            </a:r>
            <a:r>
              <a:rPr lang="zh-CN" altLang="zh-CN" sz="4400" dirty="0" smtClean="0">
                <a:solidFill>
                  <a:schemeClr val="bg1"/>
                </a:solidFill>
                <a:latin typeface="+mn-ea"/>
                <a:ea typeface="+mn-ea"/>
              </a:rPr>
              <a:t>江</a:t>
            </a:r>
            <a:r>
              <a:rPr lang="en-US" altLang="zh-CN" sz="4400" dirty="0" smtClean="0">
                <a:solidFill>
                  <a:schemeClr val="bg1"/>
                </a:solidFill>
                <a:latin typeface="+mn-ea"/>
                <a:ea typeface="+mn-ea"/>
              </a:rPr>
              <a:t>”</a:t>
            </a:r>
            <a:r>
              <a:rPr lang="zh-CN" altLang="zh-CN" sz="4400" dirty="0" smtClean="0">
                <a:solidFill>
                  <a:schemeClr val="bg1"/>
                </a:solidFill>
                <a:latin typeface="+mn-ea"/>
                <a:ea typeface="+mn-ea"/>
              </a:rPr>
              <a:t>、</a:t>
            </a:r>
            <a:r>
              <a:rPr lang="en-US" altLang="zh-CN" sz="4400" dirty="0" smtClean="0">
                <a:solidFill>
                  <a:schemeClr val="bg1"/>
                </a:solidFill>
                <a:latin typeface="+mn-ea"/>
                <a:ea typeface="+mn-ea"/>
              </a:rPr>
              <a:t>“</a:t>
            </a:r>
            <a:r>
              <a:rPr lang="zh-CN" altLang="zh-CN" sz="4400" dirty="0" smtClean="0">
                <a:solidFill>
                  <a:schemeClr val="bg1"/>
                </a:solidFill>
                <a:latin typeface="+mn-ea"/>
                <a:ea typeface="+mn-ea"/>
              </a:rPr>
              <a:t>月</a:t>
            </a:r>
            <a:r>
              <a:rPr lang="en-US" altLang="zh-CN" sz="4400" dirty="0" smtClean="0">
                <a:solidFill>
                  <a:schemeClr val="bg1"/>
                </a:solidFill>
                <a:latin typeface="+mn-ea"/>
                <a:ea typeface="+mn-ea"/>
              </a:rPr>
              <a:t>”</a:t>
            </a:r>
            <a:r>
              <a:rPr lang="zh-CN" altLang="zh-CN" sz="4400" dirty="0" smtClean="0">
                <a:solidFill>
                  <a:schemeClr val="bg1"/>
                </a:solidFill>
                <a:latin typeface="+mn-ea"/>
                <a:ea typeface="+mn-ea"/>
              </a:rPr>
              <a:t> 深丰的底蕴和多</a:t>
            </a:r>
            <a:endParaRPr lang="en-US" altLang="zh-CN" sz="44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742950" indent="-742950"/>
            <a:r>
              <a:rPr lang="zh-CN" altLang="zh-CN" sz="4400" dirty="0" smtClean="0">
                <a:solidFill>
                  <a:schemeClr val="bg1"/>
                </a:solidFill>
                <a:latin typeface="+mn-ea"/>
                <a:ea typeface="+mn-ea"/>
              </a:rPr>
              <a:t>方面的功能，纵观《琵琶行》</a:t>
            </a:r>
            <a:r>
              <a:rPr lang="en-US" altLang="zh-CN" sz="4400" dirty="0" smtClean="0">
                <a:solidFill>
                  <a:schemeClr val="bg1"/>
                </a:solidFill>
                <a:latin typeface="+mn-ea"/>
                <a:ea typeface="+mn-ea"/>
              </a:rPr>
              <a:t>“</a:t>
            </a:r>
            <a:r>
              <a:rPr lang="zh-CN" altLang="zh-CN" sz="4400" dirty="0" smtClean="0">
                <a:solidFill>
                  <a:schemeClr val="bg1"/>
                </a:solidFill>
                <a:latin typeface="+mn-ea"/>
                <a:ea typeface="+mn-ea"/>
              </a:rPr>
              <a:t>江</a:t>
            </a:r>
            <a:r>
              <a:rPr lang="en-US" altLang="zh-CN" sz="4400" dirty="0" smtClean="0">
                <a:solidFill>
                  <a:schemeClr val="bg1"/>
                </a:solidFill>
                <a:latin typeface="+mn-ea"/>
                <a:ea typeface="+mn-ea"/>
              </a:rPr>
              <a:t>”“</a:t>
            </a:r>
            <a:r>
              <a:rPr lang="zh-CN" altLang="zh-CN" sz="4400" dirty="0" smtClean="0">
                <a:solidFill>
                  <a:schemeClr val="bg1"/>
                </a:solidFill>
                <a:latin typeface="+mn-ea"/>
                <a:ea typeface="+mn-ea"/>
              </a:rPr>
              <a:t>月</a:t>
            </a:r>
            <a:r>
              <a:rPr lang="zh-CN" altLang="en-US" sz="4400" dirty="0" smtClean="0">
                <a:solidFill>
                  <a:schemeClr val="bg1"/>
                </a:solidFill>
                <a:latin typeface="+mn-ea"/>
                <a:ea typeface="+mn-ea"/>
              </a:rPr>
              <a:t>”“</a:t>
            </a:r>
            <a:r>
              <a:rPr lang="zh-CN" altLang="zh-CN" sz="4400" dirty="0" smtClean="0">
                <a:solidFill>
                  <a:schemeClr val="bg1"/>
                </a:solidFill>
                <a:latin typeface="+mn-ea"/>
                <a:ea typeface="+mn-ea"/>
              </a:rPr>
              <a:t>作</a:t>
            </a:r>
            <a:endParaRPr lang="en-US" altLang="zh-CN" sz="44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742950" indent="-742950"/>
            <a:r>
              <a:rPr lang="zh-CN" altLang="zh-CN" sz="4400" dirty="0" smtClean="0">
                <a:solidFill>
                  <a:schemeClr val="bg1"/>
                </a:solidFill>
                <a:latin typeface="+mn-ea"/>
                <a:ea typeface="+mn-ea"/>
              </a:rPr>
              <a:t>为一对紧相联系的</a:t>
            </a:r>
            <a:r>
              <a:rPr lang="en-US" altLang="zh-CN" sz="4400" dirty="0" smtClean="0">
                <a:solidFill>
                  <a:schemeClr val="bg1"/>
                </a:solidFill>
                <a:latin typeface="+mn-ea"/>
                <a:ea typeface="+mn-ea"/>
              </a:rPr>
              <a:t>“</a:t>
            </a:r>
            <a:r>
              <a:rPr lang="zh-CN" altLang="zh-CN" sz="4400" dirty="0" smtClean="0">
                <a:solidFill>
                  <a:schemeClr val="bg1"/>
                </a:solidFill>
                <a:latin typeface="+mn-ea"/>
                <a:ea typeface="+mn-ea"/>
              </a:rPr>
              <a:t>意象</a:t>
            </a:r>
            <a:r>
              <a:rPr lang="en-US" altLang="zh-CN" sz="4400" dirty="0" smtClean="0">
                <a:solidFill>
                  <a:schemeClr val="bg1"/>
                </a:solidFill>
                <a:latin typeface="+mn-ea"/>
                <a:ea typeface="+mn-ea"/>
              </a:rPr>
              <a:t>”</a:t>
            </a:r>
            <a:r>
              <a:rPr lang="zh-CN" altLang="zh-CN" sz="4400" dirty="0" smtClean="0">
                <a:solidFill>
                  <a:schemeClr val="bg1"/>
                </a:solidFill>
                <a:latin typeface="+mn-ea"/>
                <a:ea typeface="+mn-ea"/>
              </a:rPr>
              <a:t>，一共出现了四次</a:t>
            </a:r>
            <a:r>
              <a:rPr lang="zh-CN" altLang="en-US" sz="4400" dirty="0" smtClean="0">
                <a:solidFill>
                  <a:schemeClr val="bg1"/>
                </a:solidFill>
                <a:latin typeface="+mn-ea"/>
                <a:ea typeface="+mn-ea"/>
              </a:rPr>
              <a:t>。</a:t>
            </a:r>
            <a:endParaRPr lang="en-US" altLang="zh-CN" sz="440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115" y="3038071"/>
            <a:ext cx="11050621" cy="9233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/>
            <a:r>
              <a:rPr lang="zh-CN" altLang="zh-CN" sz="5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醉不成欢惨将别，别时茫茫江浸月。</a:t>
            </a:r>
            <a:endParaRPr lang="zh-CN" altLang="en-US" sz="5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115" y="3986986"/>
            <a:ext cx="11050621" cy="9233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/>
            <a:r>
              <a:rPr lang="zh-CN" altLang="en-US" sz="5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东船西舫悄无言，唯见江心秋月白。</a:t>
            </a:r>
            <a:endParaRPr lang="zh-CN" altLang="en-US" sz="5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115" y="4949226"/>
            <a:ext cx="11050621" cy="9233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/>
            <a:r>
              <a:rPr lang="zh-CN" altLang="zh-CN" sz="5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去来江口守空船，绕船月明江水寒。</a:t>
            </a:r>
            <a:endParaRPr lang="zh-CN" altLang="en-US" sz="5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214" y="5913464"/>
            <a:ext cx="11089522" cy="9233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/>
            <a:r>
              <a:rPr lang="zh-CN" altLang="zh-CN" sz="5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春江花朝秋月夜，往往取酒还独倾。</a:t>
            </a:r>
            <a:endParaRPr lang="zh-CN" altLang="en-US" sz="5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1031132"/>
            <a:ext cx="12191999" cy="563231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742950" indent="-742950"/>
            <a:r>
              <a:rPr lang="en-US" altLang="zh-CN" sz="4000" dirty="0" smtClean="0">
                <a:solidFill>
                  <a:schemeClr val="bg1"/>
                </a:solidFill>
                <a:latin typeface="+mn-ea"/>
                <a:ea typeface="+mn-ea"/>
              </a:rPr>
              <a:t>2.</a:t>
            </a:r>
            <a:r>
              <a:rPr lang="zh-CN" altLang="zh-CN" sz="4000" dirty="0" smtClean="0">
                <a:solidFill>
                  <a:srgbClr val="C64106"/>
                </a:solidFill>
                <a:latin typeface="+mn-ea"/>
                <a:ea typeface="+mn-ea"/>
              </a:rPr>
              <a:t>第一次</a:t>
            </a:r>
            <a:r>
              <a:rPr lang="zh-CN" altLang="zh-CN" sz="4000" dirty="0" smtClean="0">
                <a:solidFill>
                  <a:schemeClr val="bg1"/>
                </a:solidFill>
                <a:latin typeface="+mn-ea"/>
                <a:ea typeface="+mn-ea"/>
              </a:rPr>
              <a:t>是在全诗的开头：</a:t>
            </a:r>
            <a:r>
              <a:rPr lang="en-US" altLang="zh-CN" sz="4000" dirty="0" smtClean="0">
                <a:solidFill>
                  <a:schemeClr val="bg1"/>
                </a:solidFill>
                <a:latin typeface="+mn-ea"/>
                <a:ea typeface="+mn-ea"/>
              </a:rPr>
              <a:t>“</a:t>
            </a:r>
            <a:r>
              <a:rPr lang="zh-CN" altLang="zh-CN" sz="4000" dirty="0" smtClean="0">
                <a:solidFill>
                  <a:schemeClr val="bg1"/>
                </a:solidFill>
                <a:latin typeface="+mn-ea"/>
                <a:ea typeface="+mn-ea"/>
              </a:rPr>
              <a:t>醉不成欢惨将别，别时</a:t>
            </a:r>
            <a:endParaRPr lang="en-US" altLang="zh-CN" sz="40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742950" indent="-742950"/>
            <a:r>
              <a:rPr lang="en-US" altLang="zh-CN" sz="4000" dirty="0" smtClean="0">
                <a:solidFill>
                  <a:schemeClr val="bg1"/>
                </a:solidFill>
                <a:latin typeface="+mn-ea"/>
                <a:ea typeface="+mn-ea"/>
              </a:rPr>
              <a:t>  </a:t>
            </a:r>
            <a:r>
              <a:rPr lang="zh-CN" altLang="zh-CN" sz="4000" dirty="0" smtClean="0">
                <a:solidFill>
                  <a:schemeClr val="bg1"/>
                </a:solidFill>
                <a:latin typeface="+mn-ea"/>
                <a:ea typeface="+mn-ea"/>
              </a:rPr>
              <a:t>茫茫江浸月。</a:t>
            </a:r>
            <a:r>
              <a:rPr lang="en-US" altLang="zh-CN" sz="4000" dirty="0" smtClean="0">
                <a:solidFill>
                  <a:schemeClr val="bg1"/>
                </a:solidFill>
                <a:latin typeface="+mn-ea"/>
                <a:ea typeface="+mn-ea"/>
              </a:rPr>
              <a:t>”</a:t>
            </a:r>
            <a:endParaRPr lang="en-US" altLang="zh-CN" sz="40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742950" indent="-742950"/>
            <a:endParaRPr lang="en-US" altLang="zh-CN" sz="40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742950" indent="-742950"/>
            <a:endParaRPr lang="en-US" altLang="zh-CN" sz="40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742950" indent="-742950"/>
            <a:endParaRPr lang="en-US" altLang="zh-CN" sz="40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742950" indent="-742950"/>
            <a:endParaRPr lang="en-US" altLang="zh-CN" sz="40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742950" indent="-742950"/>
            <a:endParaRPr lang="en-US" altLang="zh-CN" sz="40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742950" indent="-742950"/>
            <a:endParaRPr lang="en-US" altLang="zh-CN" sz="40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742950" indent="-742950"/>
            <a:endParaRPr lang="zh-CN" altLang="en-US" sz="4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9893" y="1614802"/>
            <a:ext cx="12191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altLang="zh-CN" sz="4000" b="1" dirty="0" smtClean="0">
                <a:solidFill>
                  <a:schemeClr val="bg1"/>
                </a:solidFill>
                <a:latin typeface="+mn-ea"/>
              </a:rPr>
              <a:t>            </a:t>
            </a:r>
            <a:r>
              <a:rPr lang="zh-CN" altLang="zh-CN" sz="4000" b="1" dirty="0" smtClean="0">
                <a:solidFill>
                  <a:schemeClr val="bg1"/>
                </a:solidFill>
                <a:latin typeface="+mn-ea"/>
              </a:rPr>
              <a:t>这里的</a:t>
            </a:r>
            <a:r>
              <a:rPr lang="en-US" altLang="zh-CN" sz="4000" b="1" dirty="0" smtClean="0">
                <a:solidFill>
                  <a:srgbClr val="FF0000"/>
                </a:solidFill>
                <a:latin typeface="+mn-ea"/>
              </a:rPr>
              <a:t>“</a:t>
            </a:r>
            <a:r>
              <a:rPr lang="zh-CN" altLang="zh-CN" sz="4000" b="1" dirty="0" smtClean="0">
                <a:solidFill>
                  <a:srgbClr val="FF0000"/>
                </a:solidFill>
                <a:latin typeface="+mn-ea"/>
              </a:rPr>
              <a:t>江</a:t>
            </a:r>
            <a:r>
              <a:rPr lang="en-US" altLang="zh-CN" sz="4000" b="1" dirty="0" smtClean="0">
                <a:solidFill>
                  <a:srgbClr val="FF0000"/>
                </a:solidFill>
                <a:latin typeface="+mn-ea"/>
              </a:rPr>
              <a:t>”</a:t>
            </a:r>
            <a:r>
              <a:rPr lang="zh-CN" altLang="zh-CN" sz="4000" b="1" dirty="0" smtClean="0">
                <a:solidFill>
                  <a:srgbClr val="FF0000"/>
                </a:solidFill>
                <a:latin typeface="+mn-ea"/>
              </a:rPr>
              <a:t>、</a:t>
            </a:r>
            <a:r>
              <a:rPr lang="en-US" altLang="zh-CN" sz="4000" b="1" dirty="0" smtClean="0">
                <a:solidFill>
                  <a:srgbClr val="FF0000"/>
                </a:solidFill>
                <a:latin typeface="+mn-ea"/>
              </a:rPr>
              <a:t>“</a:t>
            </a:r>
            <a:r>
              <a:rPr lang="zh-CN" altLang="zh-CN" sz="4000" b="1" dirty="0" smtClean="0">
                <a:solidFill>
                  <a:srgbClr val="FF0000"/>
                </a:solidFill>
                <a:latin typeface="+mn-ea"/>
              </a:rPr>
              <a:t>月</a:t>
            </a:r>
            <a:r>
              <a:rPr lang="en-US" altLang="zh-CN" sz="4000" b="1" dirty="0" smtClean="0">
                <a:solidFill>
                  <a:srgbClr val="FF0000"/>
                </a:solidFill>
                <a:latin typeface="+mn-ea"/>
              </a:rPr>
              <a:t>”</a:t>
            </a:r>
            <a:r>
              <a:rPr lang="zh-CN" altLang="zh-CN" sz="4000" b="1" dirty="0" smtClean="0">
                <a:solidFill>
                  <a:schemeClr val="bg1"/>
                </a:solidFill>
                <a:latin typeface="+mn-ea"/>
              </a:rPr>
              <a:t>，</a:t>
            </a:r>
            <a:r>
              <a:rPr lang="zh-CN" altLang="zh-CN" sz="4000" b="1" dirty="0" smtClean="0">
                <a:solidFill>
                  <a:srgbClr val="FF0000"/>
                </a:solidFill>
                <a:latin typeface="+mn-ea"/>
              </a:rPr>
              <a:t>不仅</a:t>
            </a:r>
            <a:r>
              <a:rPr lang="zh-CN" altLang="zh-CN" sz="4000" b="1" dirty="0" smtClean="0">
                <a:solidFill>
                  <a:schemeClr val="bg1"/>
                </a:solidFill>
                <a:latin typeface="+mn-ea"/>
              </a:rPr>
              <a:t>有</a:t>
            </a:r>
            <a:r>
              <a:rPr lang="zh-CN" altLang="zh-CN" sz="4000" b="1" dirty="0" smtClean="0">
                <a:solidFill>
                  <a:srgbClr val="FF0000"/>
                </a:solidFill>
                <a:latin typeface="+mn-ea"/>
              </a:rPr>
              <a:t>交</a:t>
            </a:r>
            <a:endParaRPr lang="en-US" altLang="zh-CN" sz="4000" b="1" dirty="0" smtClean="0">
              <a:solidFill>
                <a:srgbClr val="FF0000"/>
              </a:solidFill>
              <a:latin typeface="+mn-ea"/>
            </a:endParaRPr>
          </a:p>
          <a:p>
            <a:pPr marL="742950" indent="-742950"/>
            <a:r>
              <a:rPr lang="zh-CN" altLang="zh-CN" sz="4000" b="1" dirty="0" smtClean="0">
                <a:solidFill>
                  <a:srgbClr val="FF0000"/>
                </a:solidFill>
                <a:latin typeface="+mn-ea"/>
              </a:rPr>
              <a:t>代时间</a:t>
            </a:r>
            <a:r>
              <a:rPr lang="en-US" altLang="zh-CN" sz="4000" b="1" dirty="0" smtClean="0">
                <a:solidFill>
                  <a:schemeClr val="bg1"/>
                </a:solidFill>
                <a:latin typeface="+mn-ea"/>
              </a:rPr>
              <a:t>──“</a:t>
            </a:r>
            <a:r>
              <a:rPr lang="zh-CN" altLang="zh-CN" sz="4000" b="1" dirty="0" smtClean="0">
                <a:solidFill>
                  <a:schemeClr val="bg1"/>
                </a:solidFill>
                <a:latin typeface="+mn-ea"/>
              </a:rPr>
              <a:t>月</a:t>
            </a:r>
            <a:r>
              <a:rPr lang="en-US" altLang="zh-CN" sz="4000" b="1" dirty="0" smtClean="0">
                <a:solidFill>
                  <a:schemeClr val="bg1"/>
                </a:solidFill>
                <a:latin typeface="+mn-ea"/>
              </a:rPr>
              <a:t>”</a:t>
            </a:r>
            <a:r>
              <a:rPr lang="zh-CN" altLang="zh-CN" sz="4000" b="1" dirty="0" smtClean="0">
                <a:solidFill>
                  <a:schemeClr val="bg1"/>
                </a:solidFill>
                <a:latin typeface="+mn-ea"/>
              </a:rPr>
              <a:t>刚刚升出</a:t>
            </a:r>
            <a:r>
              <a:rPr lang="en-US" altLang="zh-CN" sz="4000" b="1" dirty="0" smtClean="0">
                <a:solidFill>
                  <a:schemeClr val="bg1"/>
                </a:solidFill>
                <a:latin typeface="+mn-ea"/>
              </a:rPr>
              <a:t>“</a:t>
            </a:r>
            <a:r>
              <a:rPr lang="zh-CN" altLang="zh-CN" sz="4000" b="1" dirty="0" smtClean="0">
                <a:solidFill>
                  <a:schemeClr val="bg1"/>
                </a:solidFill>
                <a:latin typeface="+mn-ea"/>
              </a:rPr>
              <a:t>江</a:t>
            </a:r>
            <a:r>
              <a:rPr lang="en-US" altLang="zh-CN" sz="4000" b="1" dirty="0" smtClean="0">
                <a:solidFill>
                  <a:schemeClr val="bg1"/>
                </a:solidFill>
                <a:latin typeface="+mn-ea"/>
              </a:rPr>
              <a:t>”</a:t>
            </a:r>
            <a:r>
              <a:rPr lang="zh-CN" altLang="zh-CN" sz="4000" b="1" dirty="0" smtClean="0">
                <a:solidFill>
                  <a:schemeClr val="bg1"/>
                </a:solidFill>
                <a:latin typeface="+mn-ea"/>
              </a:rPr>
              <a:t>面，意即刚刚</a:t>
            </a:r>
            <a:endParaRPr lang="en-US" altLang="zh-CN" sz="4000" b="1" dirty="0" smtClean="0">
              <a:solidFill>
                <a:schemeClr val="bg1"/>
              </a:solidFill>
              <a:latin typeface="+mn-ea"/>
            </a:endParaRPr>
          </a:p>
          <a:p>
            <a:pPr marL="742950" indent="-742950"/>
            <a:r>
              <a:rPr lang="zh-CN" altLang="zh-CN" sz="4000" b="1" dirty="0" smtClean="0">
                <a:solidFill>
                  <a:schemeClr val="bg1"/>
                </a:solidFill>
                <a:latin typeface="+mn-ea"/>
              </a:rPr>
              <a:t>入夜的作用，</a:t>
            </a:r>
            <a:r>
              <a:rPr lang="zh-CN" altLang="zh-CN" sz="4000" b="1" dirty="0" smtClean="0">
                <a:solidFill>
                  <a:srgbClr val="FF0000"/>
                </a:solidFill>
                <a:latin typeface="+mn-ea"/>
              </a:rPr>
              <a:t>更有点化环境</a:t>
            </a:r>
            <a:r>
              <a:rPr lang="zh-CN" altLang="zh-CN" sz="4000" b="1" dirty="0" smtClean="0">
                <a:solidFill>
                  <a:schemeClr val="bg1"/>
                </a:solidFill>
                <a:latin typeface="+mn-ea"/>
              </a:rPr>
              <a:t>，</a:t>
            </a:r>
            <a:r>
              <a:rPr lang="zh-CN" altLang="zh-CN" sz="4000" b="1" dirty="0" smtClean="0">
                <a:solidFill>
                  <a:srgbClr val="FF0000"/>
                </a:solidFill>
                <a:latin typeface="+mn-ea"/>
              </a:rPr>
              <a:t>创设</a:t>
            </a:r>
            <a:r>
              <a:rPr lang="zh-CN" altLang="zh-CN" sz="4000" b="1" dirty="0" smtClean="0">
                <a:solidFill>
                  <a:schemeClr val="bg1"/>
                </a:solidFill>
                <a:latin typeface="+mn-ea"/>
              </a:rPr>
              <a:t>一种凄迷、苍</a:t>
            </a:r>
            <a:endParaRPr lang="en-US" altLang="zh-CN" sz="4000" b="1" dirty="0" smtClean="0">
              <a:solidFill>
                <a:schemeClr val="bg1"/>
              </a:solidFill>
              <a:latin typeface="+mn-ea"/>
            </a:endParaRPr>
          </a:p>
          <a:p>
            <a:pPr marL="742950" indent="-742950"/>
            <a:r>
              <a:rPr lang="zh-CN" altLang="zh-CN" sz="4000" b="1" dirty="0" smtClean="0">
                <a:solidFill>
                  <a:schemeClr val="bg1"/>
                </a:solidFill>
                <a:latin typeface="+mn-ea"/>
              </a:rPr>
              <a:t>凉的悲剧性</a:t>
            </a:r>
            <a:r>
              <a:rPr lang="zh-CN" altLang="zh-CN" sz="4000" b="1" dirty="0" smtClean="0">
                <a:solidFill>
                  <a:srgbClr val="FF0000"/>
                </a:solidFill>
                <a:latin typeface="+mn-ea"/>
              </a:rPr>
              <a:t>氛围</a:t>
            </a:r>
            <a:r>
              <a:rPr lang="zh-CN" altLang="zh-CN" sz="4000" b="1" dirty="0" smtClean="0">
                <a:solidFill>
                  <a:schemeClr val="bg1"/>
                </a:solidFill>
                <a:latin typeface="+mn-ea"/>
              </a:rPr>
              <a:t>，为下文叙写琵琶女的不幸身世</a:t>
            </a:r>
            <a:endParaRPr lang="en-US" altLang="zh-CN" sz="4000" b="1" dirty="0" smtClean="0">
              <a:solidFill>
                <a:schemeClr val="bg1"/>
              </a:solidFill>
              <a:latin typeface="+mn-ea"/>
            </a:endParaRPr>
          </a:p>
          <a:p>
            <a:pPr marL="742950" indent="-742950"/>
            <a:r>
              <a:rPr lang="zh-CN" altLang="zh-CN" sz="4000" b="1" dirty="0" smtClean="0">
                <a:solidFill>
                  <a:schemeClr val="bg1"/>
                </a:solidFill>
                <a:latin typeface="+mn-ea"/>
              </a:rPr>
              <a:t>和抒写诗人的迁谪漂论</a:t>
            </a:r>
            <a:r>
              <a:rPr lang="zh-CN" altLang="zh-CN" sz="4000" b="1" dirty="0" smtClean="0">
                <a:solidFill>
                  <a:srgbClr val="FF0000"/>
                </a:solidFill>
                <a:latin typeface="+mn-ea"/>
              </a:rPr>
              <a:t>定下基调</a:t>
            </a:r>
            <a:r>
              <a:rPr lang="zh-CN" altLang="zh-CN" sz="4000" b="1" dirty="0" smtClean="0">
                <a:solidFill>
                  <a:schemeClr val="bg1"/>
                </a:solidFill>
                <a:latin typeface="+mn-ea"/>
              </a:rPr>
              <a:t>的作用。当然，</a:t>
            </a:r>
            <a:endParaRPr lang="en-US" altLang="zh-CN" sz="4000" b="1" dirty="0" smtClean="0">
              <a:solidFill>
                <a:schemeClr val="bg1"/>
              </a:solidFill>
              <a:latin typeface="+mn-ea"/>
            </a:endParaRPr>
          </a:p>
          <a:p>
            <a:pPr marL="742950" indent="-742950"/>
            <a:r>
              <a:rPr lang="zh-CN" altLang="zh-CN" sz="4000" b="1" dirty="0" smtClean="0">
                <a:solidFill>
                  <a:schemeClr val="bg1"/>
                </a:solidFill>
                <a:latin typeface="+mn-ea"/>
              </a:rPr>
              <a:t>这里与</a:t>
            </a:r>
            <a:r>
              <a:rPr lang="en-US" altLang="zh-CN" sz="4000" b="1" dirty="0" smtClean="0">
                <a:solidFill>
                  <a:schemeClr val="bg1"/>
                </a:solidFill>
                <a:latin typeface="+mn-ea"/>
              </a:rPr>
              <a:t>“</a:t>
            </a:r>
            <a:r>
              <a:rPr lang="zh-CN" altLang="zh-CN" sz="4000" b="1" dirty="0" smtClean="0">
                <a:solidFill>
                  <a:schemeClr val="bg1"/>
                </a:solidFill>
                <a:latin typeface="+mn-ea"/>
              </a:rPr>
              <a:t>江</a:t>
            </a:r>
            <a:r>
              <a:rPr lang="en-US" altLang="zh-CN" sz="4000" b="1" dirty="0" smtClean="0">
                <a:solidFill>
                  <a:schemeClr val="bg1"/>
                </a:solidFill>
                <a:latin typeface="+mn-ea"/>
              </a:rPr>
              <a:t>”</a:t>
            </a:r>
            <a:r>
              <a:rPr lang="zh-CN" altLang="zh-CN" sz="4000" b="1" dirty="0" smtClean="0">
                <a:solidFill>
                  <a:schemeClr val="bg1"/>
                </a:solidFill>
                <a:latin typeface="+mn-ea"/>
              </a:rPr>
              <a:t>、</a:t>
            </a:r>
            <a:r>
              <a:rPr lang="en-US" altLang="zh-CN" sz="4000" b="1" dirty="0" smtClean="0">
                <a:solidFill>
                  <a:schemeClr val="bg1"/>
                </a:solidFill>
                <a:latin typeface="+mn-ea"/>
              </a:rPr>
              <a:t>“</a:t>
            </a:r>
            <a:r>
              <a:rPr lang="zh-CN" altLang="zh-CN" sz="4000" b="1" dirty="0" smtClean="0">
                <a:solidFill>
                  <a:schemeClr val="bg1"/>
                </a:solidFill>
                <a:latin typeface="+mn-ea"/>
              </a:rPr>
              <a:t>月</a:t>
            </a:r>
            <a:r>
              <a:rPr lang="en-US" altLang="zh-CN" sz="4000" b="1" dirty="0" smtClean="0">
                <a:solidFill>
                  <a:schemeClr val="bg1"/>
                </a:solidFill>
                <a:latin typeface="+mn-ea"/>
              </a:rPr>
              <a:t>”</a:t>
            </a:r>
            <a:r>
              <a:rPr lang="zh-CN" altLang="zh-CN" sz="4000" b="1" dirty="0" smtClean="0">
                <a:solidFill>
                  <a:schemeClr val="bg1"/>
                </a:solidFill>
                <a:latin typeface="+mn-ea"/>
              </a:rPr>
              <a:t>共同发生作用的还有</a:t>
            </a:r>
            <a:r>
              <a:rPr lang="en-US" altLang="zh-CN" sz="4000" b="1" dirty="0" smtClean="0">
                <a:solidFill>
                  <a:schemeClr val="bg1"/>
                </a:solidFill>
                <a:latin typeface="+mn-ea"/>
              </a:rPr>
              <a:t>“</a:t>
            </a:r>
            <a:r>
              <a:rPr lang="zh-CN" altLang="zh-CN" sz="4000" b="1" dirty="0" smtClean="0">
                <a:solidFill>
                  <a:schemeClr val="bg1"/>
                </a:solidFill>
                <a:latin typeface="+mn-ea"/>
              </a:rPr>
              <a:t>枫</a:t>
            </a:r>
            <a:endParaRPr lang="en-US" altLang="zh-CN" sz="4000" b="1" dirty="0" smtClean="0">
              <a:solidFill>
                <a:schemeClr val="bg1"/>
              </a:solidFill>
              <a:latin typeface="+mn-ea"/>
            </a:endParaRPr>
          </a:p>
          <a:p>
            <a:pPr marL="742950" indent="-742950"/>
            <a:r>
              <a:rPr lang="zh-CN" altLang="zh-CN" sz="4000" b="1" dirty="0" smtClean="0">
                <a:solidFill>
                  <a:schemeClr val="bg1"/>
                </a:solidFill>
                <a:latin typeface="+mn-ea"/>
              </a:rPr>
              <a:t>叶</a:t>
            </a:r>
            <a:r>
              <a:rPr lang="en-US" altLang="zh-CN" sz="4000" b="1" dirty="0" smtClean="0">
                <a:solidFill>
                  <a:schemeClr val="bg1"/>
                </a:solidFill>
                <a:latin typeface="+mn-ea"/>
              </a:rPr>
              <a:t>”</a:t>
            </a:r>
            <a:r>
              <a:rPr lang="zh-CN" altLang="zh-CN" sz="4000" b="1" dirty="0" smtClean="0">
                <a:solidFill>
                  <a:schemeClr val="bg1"/>
                </a:solidFill>
                <a:latin typeface="+mn-ea"/>
              </a:rPr>
              <a:t>、</a:t>
            </a:r>
            <a:r>
              <a:rPr lang="en-US" altLang="zh-CN" sz="4000" b="1" dirty="0" smtClean="0">
                <a:solidFill>
                  <a:schemeClr val="bg1"/>
                </a:solidFill>
                <a:latin typeface="+mn-ea"/>
              </a:rPr>
              <a:t>“</a:t>
            </a:r>
            <a:r>
              <a:rPr lang="zh-CN" altLang="zh-CN" sz="4000" b="1" dirty="0" smtClean="0">
                <a:solidFill>
                  <a:schemeClr val="bg1"/>
                </a:solidFill>
                <a:latin typeface="+mn-ea"/>
              </a:rPr>
              <a:t>获花</a:t>
            </a:r>
            <a:r>
              <a:rPr lang="en-US" altLang="zh-CN" sz="4000" b="1" dirty="0" smtClean="0">
                <a:solidFill>
                  <a:schemeClr val="bg1"/>
                </a:solidFill>
                <a:latin typeface="+mn-ea"/>
              </a:rPr>
              <a:t>”</a:t>
            </a:r>
            <a:r>
              <a:rPr lang="zh-CN" altLang="zh-CN" sz="4000" b="1" dirty="0" smtClean="0">
                <a:solidFill>
                  <a:schemeClr val="bg1"/>
                </a:solidFill>
                <a:latin typeface="+mn-ea"/>
              </a:rPr>
              <a:t>等足以标明晚秋季节特征的种种</a:t>
            </a:r>
            <a:endParaRPr lang="en-US" altLang="zh-CN" sz="4000" b="1" dirty="0" smtClean="0">
              <a:solidFill>
                <a:schemeClr val="bg1"/>
              </a:solidFill>
              <a:latin typeface="+mn-ea"/>
            </a:endParaRPr>
          </a:p>
          <a:p>
            <a:pPr marL="742950" indent="-742950"/>
            <a:r>
              <a:rPr lang="zh-CN" altLang="zh-CN" sz="4000" b="1" dirty="0" smtClean="0">
                <a:solidFill>
                  <a:srgbClr val="FF0000"/>
                </a:solidFill>
                <a:latin typeface="+mn-ea"/>
              </a:rPr>
              <a:t>意象</a:t>
            </a:r>
            <a:r>
              <a:rPr lang="zh-CN" altLang="zh-CN" sz="4000" b="1" dirty="0" smtClean="0">
                <a:solidFill>
                  <a:schemeClr val="bg1"/>
                </a:solidFill>
                <a:latin typeface="+mn-ea"/>
              </a:rPr>
              <a:t>。</a:t>
            </a:r>
            <a:endParaRPr lang="zh-CN" altLang="en-US" sz="4000" b="1" dirty="0" smtClean="0">
              <a:solidFill>
                <a:schemeClr val="bg1"/>
              </a:solidFill>
              <a:latin typeface="+mn-ea"/>
            </a:endParaRPr>
          </a:p>
          <a:p>
            <a:endParaRPr lang="zh-CN" alt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" y="0"/>
            <a:ext cx="474709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能力提升，写作实践</a:t>
            </a:r>
            <a:endParaRPr lang="en-US" altLang="zh-CN" sz="36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" y="894943"/>
            <a:ext cx="11997448" cy="57349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742950" indent="-742950">
              <a:lnSpc>
                <a:spcPts val="4400"/>
              </a:lnSpc>
              <a:buAutoNum type="arabicPeriod" startAt="3"/>
            </a:pPr>
            <a:r>
              <a:rPr lang="zh-CN" altLang="zh-CN" sz="4400" dirty="0" smtClean="0">
                <a:solidFill>
                  <a:srgbClr val="C64106"/>
                </a:solidFill>
              </a:rPr>
              <a:t>第二次</a:t>
            </a:r>
            <a:r>
              <a:rPr lang="zh-CN" altLang="zh-CN" sz="4400" dirty="0" smtClean="0">
                <a:solidFill>
                  <a:schemeClr val="bg1"/>
                </a:solidFill>
              </a:rPr>
              <a:t>出现在诗人听琵琶女第一次弄弦之后：</a:t>
            </a:r>
            <a:r>
              <a:rPr lang="en-US" altLang="zh-CN" sz="4400" dirty="0" smtClean="0">
                <a:solidFill>
                  <a:schemeClr val="bg1"/>
                </a:solidFill>
              </a:rPr>
              <a:t>“</a:t>
            </a:r>
            <a:r>
              <a:rPr lang="zh-CN" altLang="zh-CN" sz="4400" dirty="0" smtClean="0">
                <a:solidFill>
                  <a:schemeClr val="bg1"/>
                </a:solidFill>
              </a:rPr>
              <a:t>东船西航悄无言，唯见江心秋白。</a:t>
            </a:r>
            <a:r>
              <a:rPr lang="en-US" altLang="zh-CN" sz="4400" dirty="0" smtClean="0">
                <a:solidFill>
                  <a:schemeClr val="bg1"/>
                </a:solidFill>
              </a:rPr>
              <a:t>”</a:t>
            </a:r>
            <a:endParaRPr lang="en-US" altLang="zh-CN" sz="4400" dirty="0" smtClean="0">
              <a:solidFill>
                <a:schemeClr val="bg1"/>
              </a:solidFill>
            </a:endParaRPr>
          </a:p>
          <a:p>
            <a:pPr marL="742950" indent="-742950">
              <a:lnSpc>
                <a:spcPts val="4400"/>
              </a:lnSpc>
              <a:buAutoNum type="arabicPeriod" startAt="3"/>
            </a:pPr>
            <a:endParaRPr lang="en-US" altLang="zh-CN" sz="4400" dirty="0" smtClean="0">
              <a:solidFill>
                <a:schemeClr val="bg1"/>
              </a:solidFill>
            </a:endParaRPr>
          </a:p>
          <a:p>
            <a:pPr marL="742950" indent="-742950">
              <a:lnSpc>
                <a:spcPts val="4400"/>
              </a:lnSpc>
              <a:buAutoNum type="arabicPeriod" startAt="3"/>
            </a:pPr>
            <a:endParaRPr lang="en-US" altLang="zh-CN" sz="4400" dirty="0" smtClean="0">
              <a:solidFill>
                <a:schemeClr val="bg1"/>
              </a:solidFill>
            </a:endParaRPr>
          </a:p>
          <a:p>
            <a:pPr marL="742950" indent="-742950">
              <a:lnSpc>
                <a:spcPts val="4400"/>
              </a:lnSpc>
            </a:pPr>
            <a:endParaRPr lang="en-US" altLang="zh-CN" sz="4400" dirty="0" smtClean="0">
              <a:solidFill>
                <a:schemeClr val="bg1"/>
              </a:solidFill>
            </a:endParaRPr>
          </a:p>
          <a:p>
            <a:pPr marL="742950" indent="-742950">
              <a:lnSpc>
                <a:spcPts val="4400"/>
              </a:lnSpc>
            </a:pPr>
            <a:endParaRPr lang="en-US" altLang="zh-CN" sz="4400" dirty="0" smtClean="0">
              <a:solidFill>
                <a:schemeClr val="bg1"/>
              </a:solidFill>
            </a:endParaRPr>
          </a:p>
          <a:p>
            <a:pPr marL="742950" indent="-742950">
              <a:lnSpc>
                <a:spcPts val="4400"/>
              </a:lnSpc>
            </a:pPr>
            <a:endParaRPr lang="en-US" altLang="zh-CN" sz="4400" dirty="0" smtClean="0">
              <a:solidFill>
                <a:schemeClr val="bg1"/>
              </a:solidFill>
            </a:endParaRPr>
          </a:p>
          <a:p>
            <a:pPr marL="742950" indent="-742950">
              <a:lnSpc>
                <a:spcPts val="4400"/>
              </a:lnSpc>
            </a:pPr>
            <a:endParaRPr lang="en-US" altLang="zh-CN" sz="4400" dirty="0" smtClean="0">
              <a:solidFill>
                <a:schemeClr val="bg1"/>
              </a:solidFill>
            </a:endParaRPr>
          </a:p>
          <a:p>
            <a:pPr marL="742950" indent="-742950">
              <a:lnSpc>
                <a:spcPts val="4400"/>
              </a:lnSpc>
            </a:pPr>
            <a:endParaRPr lang="en-US" altLang="zh-CN" sz="4400" dirty="0" smtClean="0">
              <a:solidFill>
                <a:schemeClr val="bg1"/>
              </a:solidFill>
            </a:endParaRPr>
          </a:p>
          <a:p>
            <a:pPr marL="742950" indent="-742950">
              <a:lnSpc>
                <a:spcPts val="4400"/>
              </a:lnSpc>
            </a:pPr>
            <a:endParaRPr lang="zh-CN" altLang="en-US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87" y="2081717"/>
            <a:ext cx="1115853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altLang="zh-CN" sz="4400" b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zh-CN" altLang="zh-CN" sz="4400" b="1" dirty="0" smtClean="0">
                <a:solidFill>
                  <a:schemeClr val="bg1"/>
                </a:solidFill>
                <a:latin typeface="+mn-ea"/>
              </a:rPr>
              <a:t>此处</a:t>
            </a:r>
            <a:r>
              <a:rPr lang="en-US" altLang="zh-CN" sz="4400" b="1" dirty="0" smtClean="0">
                <a:solidFill>
                  <a:schemeClr val="bg1"/>
                </a:solidFill>
                <a:latin typeface="+mn-ea"/>
              </a:rPr>
              <a:t>“</a:t>
            </a:r>
            <a:r>
              <a:rPr lang="zh-CN" altLang="zh-CN" sz="4400" b="1" dirty="0" smtClean="0">
                <a:solidFill>
                  <a:schemeClr val="bg1"/>
                </a:solidFill>
                <a:latin typeface="+mn-ea"/>
              </a:rPr>
              <a:t>江</a:t>
            </a:r>
            <a:r>
              <a:rPr lang="en-US" altLang="zh-CN" sz="4400" b="1" dirty="0" smtClean="0">
                <a:solidFill>
                  <a:schemeClr val="bg1"/>
                </a:solidFill>
                <a:latin typeface="+mn-ea"/>
              </a:rPr>
              <a:t>”</a:t>
            </a:r>
            <a:r>
              <a:rPr lang="zh-CN" altLang="zh-CN" sz="4400" b="1" dirty="0" smtClean="0">
                <a:solidFill>
                  <a:schemeClr val="bg1"/>
                </a:solidFill>
                <a:latin typeface="+mn-ea"/>
              </a:rPr>
              <a:t>、</a:t>
            </a:r>
            <a:r>
              <a:rPr lang="en-US" altLang="zh-CN" sz="4400" b="1" dirty="0" smtClean="0">
                <a:solidFill>
                  <a:schemeClr val="bg1"/>
                </a:solidFill>
                <a:latin typeface="+mn-ea"/>
              </a:rPr>
              <a:t>“</a:t>
            </a:r>
            <a:r>
              <a:rPr lang="zh-CN" altLang="zh-CN" sz="4400" b="1" dirty="0" smtClean="0">
                <a:solidFill>
                  <a:schemeClr val="bg1"/>
                </a:solidFill>
                <a:latin typeface="+mn-ea"/>
              </a:rPr>
              <a:t>月</a:t>
            </a:r>
            <a:r>
              <a:rPr lang="en-US" altLang="zh-CN" sz="4400" b="1" dirty="0" smtClean="0">
                <a:solidFill>
                  <a:schemeClr val="bg1"/>
                </a:solidFill>
                <a:latin typeface="+mn-ea"/>
              </a:rPr>
              <a:t>”</a:t>
            </a:r>
            <a:r>
              <a:rPr lang="zh-CN" altLang="zh-CN" sz="4400" b="1" dirty="0" smtClean="0">
                <a:solidFill>
                  <a:schemeClr val="bg1"/>
                </a:solidFill>
                <a:latin typeface="+mn-ea"/>
              </a:rPr>
              <a:t>与前文中的</a:t>
            </a:r>
            <a:r>
              <a:rPr lang="en-US" altLang="zh-CN" sz="4400" b="1" dirty="0" smtClean="0">
                <a:solidFill>
                  <a:schemeClr val="bg1"/>
                </a:solidFill>
                <a:latin typeface="+mn-ea"/>
              </a:rPr>
              <a:t>“</a:t>
            </a:r>
            <a:r>
              <a:rPr lang="zh-CN" altLang="zh-CN" sz="4400" b="1" dirty="0" smtClean="0">
                <a:solidFill>
                  <a:schemeClr val="bg1"/>
                </a:solidFill>
                <a:latin typeface="+mn-ea"/>
              </a:rPr>
              <a:t>江</a:t>
            </a:r>
            <a:r>
              <a:rPr lang="en-US" altLang="zh-CN" sz="4400" b="1" dirty="0" smtClean="0">
                <a:solidFill>
                  <a:schemeClr val="bg1"/>
                </a:solidFill>
                <a:latin typeface="+mn-ea"/>
              </a:rPr>
              <a:t>”</a:t>
            </a:r>
            <a:r>
              <a:rPr lang="zh-CN" altLang="zh-CN" sz="4400" b="1" dirty="0" smtClean="0">
                <a:solidFill>
                  <a:schemeClr val="bg1"/>
                </a:solidFill>
                <a:latin typeface="+mn-ea"/>
              </a:rPr>
              <a:t>、</a:t>
            </a:r>
            <a:endParaRPr lang="en-US" altLang="zh-CN" sz="4400" b="1" dirty="0" smtClean="0">
              <a:solidFill>
                <a:schemeClr val="bg1"/>
              </a:solidFill>
              <a:latin typeface="+mn-ea"/>
            </a:endParaRPr>
          </a:p>
          <a:p>
            <a:pPr marL="742950" indent="-742950"/>
            <a:r>
              <a:rPr lang="en-US" altLang="zh-CN" sz="4400" b="1" dirty="0" smtClean="0">
                <a:solidFill>
                  <a:schemeClr val="bg1"/>
                </a:solidFill>
                <a:latin typeface="+mn-ea"/>
              </a:rPr>
              <a:t>“</a:t>
            </a:r>
            <a:r>
              <a:rPr lang="zh-CN" altLang="zh-CN" sz="4400" b="1" dirty="0" smtClean="0">
                <a:solidFill>
                  <a:schemeClr val="bg1"/>
                </a:solidFill>
                <a:latin typeface="+mn-ea"/>
              </a:rPr>
              <a:t>月</a:t>
            </a:r>
            <a:r>
              <a:rPr lang="en-US" altLang="zh-CN" sz="4400" b="1" dirty="0" smtClean="0">
                <a:solidFill>
                  <a:schemeClr val="bg1"/>
                </a:solidFill>
                <a:latin typeface="+mn-ea"/>
              </a:rPr>
              <a:t>”</a:t>
            </a:r>
            <a:r>
              <a:rPr lang="zh-CN" altLang="zh-CN" sz="4400" b="1" dirty="0" smtClean="0">
                <a:solidFill>
                  <a:schemeClr val="bg1"/>
                </a:solidFill>
                <a:latin typeface="+mn-ea"/>
              </a:rPr>
              <a:t>成了</a:t>
            </a:r>
            <a:r>
              <a:rPr lang="zh-CN" altLang="zh-CN" sz="4400" b="1" dirty="0" smtClean="0">
                <a:solidFill>
                  <a:srgbClr val="FF0000"/>
                </a:solidFill>
                <a:latin typeface="+mn-ea"/>
              </a:rPr>
              <a:t>比照</a:t>
            </a:r>
            <a:r>
              <a:rPr lang="zh-CN" altLang="zh-CN" sz="4400" b="1" dirty="0" smtClean="0">
                <a:solidFill>
                  <a:schemeClr val="bg1"/>
                </a:solidFill>
                <a:latin typeface="+mn-ea"/>
              </a:rPr>
              <a:t>，以说明时间流逝之快，从</a:t>
            </a:r>
            <a:endParaRPr lang="en-US" altLang="zh-CN" sz="4400" b="1" dirty="0" smtClean="0">
              <a:solidFill>
                <a:schemeClr val="bg1"/>
              </a:solidFill>
              <a:latin typeface="+mn-ea"/>
            </a:endParaRPr>
          </a:p>
          <a:p>
            <a:pPr marL="742950" indent="-742950"/>
            <a:r>
              <a:rPr lang="zh-CN" altLang="zh-CN" sz="4400" b="1" dirty="0" smtClean="0">
                <a:solidFill>
                  <a:schemeClr val="bg1"/>
                </a:solidFill>
                <a:latin typeface="+mn-ea"/>
              </a:rPr>
              <a:t>而</a:t>
            </a:r>
            <a:r>
              <a:rPr lang="zh-CN" altLang="zh-CN" sz="4400" b="1" dirty="0" smtClean="0">
                <a:solidFill>
                  <a:srgbClr val="FF0000"/>
                </a:solidFill>
                <a:latin typeface="+mn-ea"/>
              </a:rPr>
              <a:t>反衬</a:t>
            </a:r>
            <a:r>
              <a:rPr lang="zh-CN" altLang="zh-CN" sz="4400" b="1" dirty="0" smtClean="0">
                <a:solidFill>
                  <a:schemeClr val="bg1"/>
                </a:solidFill>
                <a:latin typeface="+mn-ea"/>
              </a:rPr>
              <a:t>琵琶女演奏技艺之高</a:t>
            </a:r>
            <a:r>
              <a:rPr lang="en-US" altLang="zh-CN" sz="4400" b="1" dirty="0" smtClean="0">
                <a:solidFill>
                  <a:schemeClr val="bg1"/>
                </a:solidFill>
                <a:latin typeface="+mn-ea"/>
              </a:rPr>
              <a:t>——</a:t>
            </a:r>
            <a:r>
              <a:rPr lang="zh-CN" altLang="zh-CN" sz="4400" b="1" dirty="0" smtClean="0">
                <a:solidFill>
                  <a:schemeClr val="bg1"/>
                </a:solidFill>
                <a:latin typeface="+mn-ea"/>
              </a:rPr>
              <a:t>因为弹者和</a:t>
            </a:r>
            <a:endParaRPr lang="en-US" altLang="zh-CN" sz="4400" b="1" dirty="0" smtClean="0">
              <a:solidFill>
                <a:schemeClr val="bg1"/>
              </a:solidFill>
              <a:latin typeface="+mn-ea"/>
            </a:endParaRPr>
          </a:p>
          <a:p>
            <a:pPr marL="742950" indent="-742950"/>
            <a:r>
              <a:rPr lang="zh-CN" altLang="zh-CN" sz="4400" b="1" dirty="0" smtClean="0">
                <a:solidFill>
                  <a:schemeClr val="bg1"/>
                </a:solidFill>
                <a:latin typeface="+mn-ea"/>
              </a:rPr>
              <a:t>听者都已沉浸到美妙的音乐之声中去了，为</a:t>
            </a:r>
            <a:endParaRPr lang="en-US" altLang="zh-CN" sz="4400" b="1" dirty="0" smtClean="0">
              <a:solidFill>
                <a:schemeClr val="bg1"/>
              </a:solidFill>
              <a:latin typeface="+mn-ea"/>
            </a:endParaRPr>
          </a:p>
          <a:p>
            <a:pPr marL="742950" indent="-742950"/>
            <a:r>
              <a:rPr lang="zh-CN" altLang="zh-CN" sz="4400" b="1" dirty="0" smtClean="0">
                <a:solidFill>
                  <a:schemeClr val="bg1"/>
                </a:solidFill>
                <a:latin typeface="+mn-ea"/>
              </a:rPr>
              <a:t>其所陶醉，以致忘记了</a:t>
            </a:r>
            <a:r>
              <a:rPr lang="zh-CN" altLang="en-US" sz="4400" b="1" dirty="0" smtClean="0">
                <a:solidFill>
                  <a:schemeClr val="bg1"/>
                </a:solidFill>
                <a:latin typeface="+mn-ea"/>
              </a:rPr>
              <a:t>时</a:t>
            </a:r>
            <a:r>
              <a:rPr lang="zh-CN" altLang="zh-CN" sz="4400" b="1" dirty="0" smtClean="0">
                <a:solidFill>
                  <a:schemeClr val="bg1"/>
                </a:solidFill>
                <a:latin typeface="+mn-ea"/>
              </a:rPr>
              <a:t>间的推移。</a:t>
            </a:r>
            <a:r>
              <a:rPr lang="zh-CN" altLang="zh-CN" sz="4400" b="1" dirty="0" smtClean="0">
                <a:solidFill>
                  <a:srgbClr val="FF0000"/>
                </a:solidFill>
                <a:latin typeface="+mn-ea"/>
              </a:rPr>
              <a:t>侧面烘</a:t>
            </a:r>
            <a:endParaRPr lang="en-US" altLang="zh-CN" sz="4400" b="1" dirty="0" smtClean="0">
              <a:solidFill>
                <a:srgbClr val="FF0000"/>
              </a:solidFill>
              <a:latin typeface="+mn-ea"/>
            </a:endParaRPr>
          </a:p>
          <a:p>
            <a:pPr marL="742950" indent="-742950"/>
            <a:r>
              <a:rPr lang="zh-CN" altLang="zh-CN" sz="4400" b="1" dirty="0" smtClean="0">
                <a:solidFill>
                  <a:srgbClr val="FF0000"/>
                </a:solidFill>
                <a:latin typeface="+mn-ea"/>
              </a:rPr>
              <a:t>托</a:t>
            </a:r>
            <a:r>
              <a:rPr lang="zh-CN" altLang="zh-CN" sz="4400" b="1" dirty="0" smtClean="0">
                <a:solidFill>
                  <a:schemeClr val="bg1"/>
                </a:solidFill>
                <a:latin typeface="+mn-ea"/>
              </a:rPr>
              <a:t>，手法之妙，令人击节！</a:t>
            </a:r>
            <a:endParaRPr lang="en-US" altLang="zh-CN" sz="4400" b="1" dirty="0" smtClean="0">
              <a:solidFill>
                <a:schemeClr val="bg1"/>
              </a:solidFill>
              <a:latin typeface="+mn-ea"/>
            </a:endParaRPr>
          </a:p>
          <a:p>
            <a:endParaRPr lang="zh-CN" altLang="en-US" sz="4400" b="1" dirty="0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0"/>
            <a:ext cx="474709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能力提升，写作实践</a:t>
            </a:r>
            <a:endParaRPr lang="en-US" altLang="zh-CN" sz="36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00051" y="2587070"/>
            <a:ext cx="11272837" cy="34778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742950" indent="-742950">
              <a:lnSpc>
                <a:spcPts val="4400"/>
              </a:lnSpc>
            </a:pPr>
            <a:r>
              <a:rPr lang="en-US" altLang="zh-CN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</a:t>
            </a:r>
            <a:r>
              <a:rPr lang="zh-CN" alt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第三次、第四次（请同学们尝试写短评）</a:t>
            </a:r>
            <a:endParaRPr lang="en-US" altLang="zh-CN" sz="4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lnSpc>
                <a:spcPts val="4400"/>
              </a:lnSpc>
            </a:pPr>
            <a:endParaRPr lang="en-US" altLang="zh-CN" sz="4000" dirty="0" smtClean="0">
              <a:solidFill>
                <a:schemeClr val="bg1"/>
              </a:solidFill>
            </a:endParaRPr>
          </a:p>
          <a:p>
            <a:pPr marL="742950" indent="-742950">
              <a:lnSpc>
                <a:spcPts val="4400"/>
              </a:lnSpc>
            </a:pPr>
            <a:r>
              <a:rPr lang="en-US" altLang="zh-CN" sz="4000" dirty="0" smtClean="0">
                <a:solidFill>
                  <a:schemeClr val="bg1"/>
                </a:solidFill>
              </a:rPr>
              <a:t>6. </a:t>
            </a:r>
            <a:r>
              <a:rPr lang="zh-CN" altLang="zh-CN" sz="4000" dirty="0" smtClean="0">
                <a:solidFill>
                  <a:srgbClr val="C64106"/>
                </a:solidFill>
              </a:rPr>
              <a:t>综上所述</a:t>
            </a:r>
            <a:r>
              <a:rPr lang="zh-CN" altLang="zh-CN" sz="4000" dirty="0" smtClean="0">
                <a:solidFill>
                  <a:schemeClr val="bg1"/>
                </a:solidFill>
              </a:rPr>
              <a:t>，《琵琶行》中的</a:t>
            </a:r>
            <a:r>
              <a:rPr lang="en-US" altLang="zh-CN" sz="4000" dirty="0" smtClean="0">
                <a:solidFill>
                  <a:schemeClr val="bg1"/>
                </a:solidFill>
              </a:rPr>
              <a:t>“</a:t>
            </a:r>
            <a:r>
              <a:rPr lang="zh-CN" altLang="zh-CN" sz="4000" dirty="0" smtClean="0">
                <a:solidFill>
                  <a:schemeClr val="bg1"/>
                </a:solidFill>
              </a:rPr>
              <a:t>江</a:t>
            </a:r>
            <a:r>
              <a:rPr lang="en-US" altLang="zh-CN" sz="4000" dirty="0" smtClean="0">
                <a:solidFill>
                  <a:schemeClr val="bg1"/>
                </a:solidFill>
              </a:rPr>
              <a:t>”</a:t>
            </a:r>
            <a:r>
              <a:rPr lang="zh-CN" altLang="zh-CN" sz="4000" dirty="0" smtClean="0">
                <a:solidFill>
                  <a:schemeClr val="bg1"/>
                </a:solidFill>
              </a:rPr>
              <a:t>、</a:t>
            </a:r>
            <a:r>
              <a:rPr lang="en-US" altLang="zh-CN" sz="4000" dirty="0" smtClean="0">
                <a:solidFill>
                  <a:schemeClr val="bg1"/>
                </a:solidFill>
              </a:rPr>
              <a:t>“</a:t>
            </a:r>
            <a:r>
              <a:rPr lang="zh-CN" altLang="zh-CN" sz="4000" dirty="0" smtClean="0">
                <a:solidFill>
                  <a:schemeClr val="bg1"/>
                </a:solidFill>
              </a:rPr>
              <a:t>月</a:t>
            </a:r>
            <a:r>
              <a:rPr lang="en-US" altLang="zh-CN" sz="4000" dirty="0" smtClean="0">
                <a:solidFill>
                  <a:schemeClr val="bg1"/>
                </a:solidFill>
              </a:rPr>
              <a:t>”</a:t>
            </a:r>
            <a:r>
              <a:rPr lang="zh-CN" altLang="zh-CN" sz="4000" dirty="0" smtClean="0">
                <a:solidFill>
                  <a:schemeClr val="bg1"/>
                </a:solidFill>
              </a:rPr>
              <a:t>，或交代，或映衬，或点染，或响应，意蕴深丰，功能多样，耐人寻味。</a:t>
            </a:r>
            <a:endParaRPr lang="zh-CN" altLang="zh-CN" sz="4000" dirty="0" smtClean="0">
              <a:solidFill>
                <a:schemeClr val="bg1"/>
              </a:solidFill>
            </a:endParaRPr>
          </a:p>
          <a:p>
            <a:pPr>
              <a:lnSpc>
                <a:spcPts val="4400"/>
              </a:lnSpc>
            </a:pP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8788" y="655740"/>
            <a:ext cx="87153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4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意蕴深丰 功能多样</a:t>
            </a:r>
            <a:endParaRPr lang="en-US" altLang="zh-CN" sz="40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──</a:t>
            </a:r>
            <a:r>
              <a:rPr lang="zh-CN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谈谈《琵琶行》中的</a:t>
            </a:r>
            <a:r>
              <a:rPr lang="en-US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江</a:t>
            </a:r>
            <a:r>
              <a:rPr lang="en-US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en-US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endParaRPr lang="zh-CN" altLang="zh-CN" sz="32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zh-CN" sz="32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0"/>
            <a:ext cx="474709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能力提升，写作实践</a:t>
            </a:r>
            <a:endParaRPr lang="en-US" altLang="zh-CN" sz="36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2000" y="807721"/>
            <a:ext cx="10744200" cy="5262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zh-CN" sz="4800" b="1" dirty="0" smtClean="0">
                <a:latin typeface="+mn-ea"/>
              </a:rPr>
              <a:t> </a:t>
            </a:r>
            <a:r>
              <a:rPr lang="en-US" altLang="zh-CN" sz="4800" b="1" dirty="0" smtClean="0">
                <a:latin typeface="+mn-ea"/>
              </a:rPr>
              <a:t>4.</a:t>
            </a:r>
            <a:r>
              <a:rPr lang="zh-CN" altLang="zh-CN" sz="4800" b="1" dirty="0" smtClean="0">
                <a:latin typeface="+mn-ea"/>
              </a:rPr>
              <a:t>第三次则是出现在琵琶女自叙身世中：</a:t>
            </a:r>
            <a:r>
              <a:rPr lang="en-US" altLang="zh-CN" sz="4800" b="1" dirty="0" smtClean="0">
                <a:latin typeface="+mn-ea"/>
              </a:rPr>
              <a:t>“</a:t>
            </a:r>
            <a:r>
              <a:rPr lang="zh-CN" altLang="zh-CN" sz="4800" b="1" dirty="0" smtClean="0">
                <a:solidFill>
                  <a:srgbClr val="FF0000"/>
                </a:solidFill>
                <a:latin typeface="+mn-ea"/>
              </a:rPr>
              <a:t>去来江口守空船，绕船月明江水寒。</a:t>
            </a:r>
            <a:r>
              <a:rPr lang="en-US" altLang="zh-CN" sz="4800" b="1" dirty="0" smtClean="0">
                <a:latin typeface="+mn-ea"/>
              </a:rPr>
              <a:t>”</a:t>
            </a:r>
            <a:r>
              <a:rPr lang="zh-CN" altLang="zh-CN" sz="4800" b="1" dirty="0" smtClean="0">
                <a:latin typeface="+mn-ea"/>
              </a:rPr>
              <a:t>此处的</a:t>
            </a:r>
            <a:r>
              <a:rPr lang="en-US" altLang="zh-CN" sz="4800" b="1" dirty="0" smtClean="0">
                <a:latin typeface="+mn-ea"/>
              </a:rPr>
              <a:t>“</a:t>
            </a:r>
            <a:r>
              <a:rPr lang="zh-CN" altLang="zh-CN" sz="4800" b="1" dirty="0" smtClean="0">
                <a:latin typeface="+mn-ea"/>
              </a:rPr>
              <a:t>江</a:t>
            </a:r>
            <a:r>
              <a:rPr lang="en-US" altLang="zh-CN" sz="4800" b="1" dirty="0" smtClean="0">
                <a:latin typeface="+mn-ea"/>
              </a:rPr>
              <a:t>”</a:t>
            </a:r>
            <a:r>
              <a:rPr lang="zh-CN" altLang="zh-CN" sz="4800" b="1" dirty="0" smtClean="0">
                <a:latin typeface="+mn-ea"/>
              </a:rPr>
              <a:t>、</a:t>
            </a:r>
            <a:r>
              <a:rPr lang="en-US" altLang="zh-CN" sz="4800" b="1" dirty="0" smtClean="0">
                <a:latin typeface="+mn-ea"/>
              </a:rPr>
              <a:t>“</a:t>
            </a:r>
            <a:r>
              <a:rPr lang="zh-CN" altLang="zh-CN" sz="4800" b="1" dirty="0" smtClean="0">
                <a:latin typeface="+mn-ea"/>
              </a:rPr>
              <a:t>月</a:t>
            </a:r>
            <a:r>
              <a:rPr lang="en-US" altLang="zh-CN" sz="4800" b="1" dirty="0" smtClean="0">
                <a:latin typeface="+mn-ea"/>
              </a:rPr>
              <a:t>”</a:t>
            </a:r>
            <a:r>
              <a:rPr lang="zh-CN" altLang="zh-CN" sz="4800" b="1" dirty="0" smtClean="0">
                <a:latin typeface="+mn-ea"/>
              </a:rPr>
              <a:t>，与嫁给</a:t>
            </a:r>
            <a:r>
              <a:rPr lang="en-US" altLang="zh-CN" sz="4800" b="1" dirty="0" smtClean="0">
                <a:latin typeface="+mn-ea"/>
              </a:rPr>
              <a:t>“</a:t>
            </a:r>
            <a:r>
              <a:rPr lang="zh-CN" altLang="zh-CN" sz="4800" b="1" dirty="0" smtClean="0">
                <a:latin typeface="+mn-ea"/>
              </a:rPr>
              <a:t>重利轻别</a:t>
            </a:r>
            <a:r>
              <a:rPr lang="en-US" altLang="zh-CN" sz="4800" b="1" dirty="0" smtClean="0">
                <a:latin typeface="+mn-ea"/>
              </a:rPr>
              <a:t>”</a:t>
            </a:r>
            <a:r>
              <a:rPr lang="zh-CN" altLang="en-US" sz="4800" b="1" dirty="0" smtClean="0">
                <a:latin typeface="+mn-ea"/>
              </a:rPr>
              <a:t>的商人</a:t>
            </a:r>
            <a:r>
              <a:rPr lang="zh-CN" altLang="zh-CN" sz="4800" b="1" dirty="0" smtClean="0">
                <a:latin typeface="+mn-ea"/>
              </a:rPr>
              <a:t>，形单影只的琵琶女形影相吊，既表现了琵琶女内心的孤独、苍凉，又将今朝与往昔联系了起来，使之紧相勾连，不致松散。</a:t>
            </a:r>
            <a:endParaRPr lang="zh-CN" altLang="en-US" sz="4800" b="1" dirty="0"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0"/>
            <a:ext cx="474709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能力提升，写作实践</a:t>
            </a:r>
            <a:endParaRPr lang="en-US" altLang="zh-CN" sz="36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25332"/>
            <a:ext cx="12192000" cy="62478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+mn-ea"/>
              </a:rPr>
              <a:t>5.</a:t>
            </a:r>
            <a:r>
              <a:rPr lang="zh-CN" altLang="zh-CN" sz="4000" b="1" dirty="0" smtClean="0">
                <a:latin typeface="+mn-ea"/>
              </a:rPr>
              <a:t>第四次，出现在全诗的最后，</a:t>
            </a:r>
            <a:r>
              <a:rPr lang="en-US" altLang="zh-CN" sz="4000" b="1" dirty="0" smtClean="0">
                <a:solidFill>
                  <a:srgbClr val="FF0000"/>
                </a:solidFill>
                <a:latin typeface="+mn-ea"/>
              </a:rPr>
              <a:t>“</a:t>
            </a:r>
            <a:r>
              <a:rPr lang="zh-CN" altLang="zh-CN" sz="4000" b="1" dirty="0" smtClean="0">
                <a:solidFill>
                  <a:srgbClr val="FF0000"/>
                </a:solidFill>
                <a:latin typeface="+mn-ea"/>
              </a:rPr>
              <a:t>春江花朝秋月夜，往往取酒还独倾。</a:t>
            </a:r>
            <a:r>
              <a:rPr lang="en-US" altLang="zh-CN" sz="4000" b="1" dirty="0" smtClean="0">
                <a:solidFill>
                  <a:srgbClr val="FF0000"/>
                </a:solidFill>
                <a:latin typeface="+mn-ea"/>
              </a:rPr>
              <a:t>”</a:t>
            </a:r>
            <a:r>
              <a:rPr lang="zh-CN" altLang="zh-CN" sz="4000" b="1" dirty="0" smtClean="0">
                <a:latin typeface="+mn-ea"/>
              </a:rPr>
              <a:t>值得注意的是，前三次写</a:t>
            </a:r>
            <a:r>
              <a:rPr lang="en-US" altLang="zh-CN" sz="4000" b="1" dirty="0" smtClean="0">
                <a:latin typeface="+mn-ea"/>
              </a:rPr>
              <a:t>“</a:t>
            </a:r>
            <a:r>
              <a:rPr lang="zh-CN" altLang="zh-CN" sz="4000" b="1" dirty="0" smtClean="0">
                <a:latin typeface="+mn-ea"/>
              </a:rPr>
              <a:t>江</a:t>
            </a:r>
            <a:r>
              <a:rPr lang="en-US" altLang="zh-CN" sz="4000" b="1" dirty="0" smtClean="0">
                <a:latin typeface="+mn-ea"/>
              </a:rPr>
              <a:t>”</a:t>
            </a:r>
            <a:r>
              <a:rPr lang="zh-CN" altLang="zh-CN" sz="4000" b="1" dirty="0" smtClean="0">
                <a:latin typeface="+mn-ea"/>
              </a:rPr>
              <a:t>、</a:t>
            </a:r>
            <a:r>
              <a:rPr lang="en-US" altLang="zh-CN" sz="4000" b="1" dirty="0" smtClean="0">
                <a:latin typeface="+mn-ea"/>
              </a:rPr>
              <a:t>“</a:t>
            </a:r>
            <a:r>
              <a:rPr lang="zh-CN" altLang="zh-CN" sz="4000" b="1" dirty="0" smtClean="0">
                <a:latin typeface="+mn-ea"/>
              </a:rPr>
              <a:t>月</a:t>
            </a:r>
            <a:r>
              <a:rPr lang="en-US" altLang="zh-CN" sz="4000" b="1" dirty="0" smtClean="0">
                <a:latin typeface="+mn-ea"/>
              </a:rPr>
              <a:t>”</a:t>
            </a:r>
            <a:r>
              <a:rPr lang="zh-CN" altLang="zh-CN" sz="4000" b="1" dirty="0" smtClean="0">
                <a:latin typeface="+mn-ea"/>
              </a:rPr>
              <a:t>，写的都是</a:t>
            </a:r>
            <a:r>
              <a:rPr lang="en-US" altLang="zh-CN" sz="4000" b="1" dirty="0" smtClean="0">
                <a:latin typeface="+mn-ea"/>
              </a:rPr>
              <a:t>“</a:t>
            </a:r>
            <a:r>
              <a:rPr lang="zh-CN" altLang="zh-CN" sz="4000" b="1" dirty="0" smtClean="0">
                <a:latin typeface="+mn-ea"/>
              </a:rPr>
              <a:t>春江</a:t>
            </a:r>
            <a:r>
              <a:rPr lang="en-US" altLang="zh-CN" sz="4000" b="1" dirty="0" smtClean="0">
                <a:latin typeface="+mn-ea"/>
              </a:rPr>
              <a:t>”</a:t>
            </a:r>
            <a:r>
              <a:rPr lang="zh-CN" altLang="zh-CN" sz="4000" b="1" dirty="0" smtClean="0">
                <a:latin typeface="+mn-ea"/>
              </a:rPr>
              <a:t>、</a:t>
            </a:r>
            <a:r>
              <a:rPr lang="en-US" altLang="zh-CN" sz="4000" b="1" dirty="0" smtClean="0">
                <a:latin typeface="+mn-ea"/>
              </a:rPr>
              <a:t>“</a:t>
            </a:r>
            <a:r>
              <a:rPr lang="zh-CN" altLang="zh-CN" sz="4000" b="1" dirty="0" smtClean="0">
                <a:latin typeface="+mn-ea"/>
              </a:rPr>
              <a:t>秋月</a:t>
            </a:r>
            <a:r>
              <a:rPr lang="en-US" altLang="zh-CN" sz="4000" b="1" dirty="0" smtClean="0">
                <a:latin typeface="+mn-ea"/>
              </a:rPr>
              <a:t>”</a:t>
            </a:r>
            <a:r>
              <a:rPr lang="zh-CN" altLang="zh-CN" sz="4000" b="1" dirty="0" smtClean="0">
                <a:latin typeface="+mn-ea"/>
              </a:rPr>
              <a:t>，为什么？一是因为诗人刻意表现自己被谪遭迁并非一朝一夕，而是已有时日；二是因为竭力反映无论是良辰真景之日（</a:t>
            </a:r>
            <a:r>
              <a:rPr lang="en-US" altLang="zh-CN" sz="4000" b="1" dirty="0" smtClean="0">
                <a:latin typeface="+mn-ea"/>
              </a:rPr>
              <a:t>“</a:t>
            </a:r>
            <a:r>
              <a:rPr lang="zh-CN" altLang="zh-CN" sz="4000" b="1" dirty="0" smtClean="0">
                <a:latin typeface="+mn-ea"/>
              </a:rPr>
              <a:t>春</a:t>
            </a:r>
            <a:r>
              <a:rPr lang="en-US" altLang="zh-CN" sz="4000" b="1" dirty="0" smtClean="0">
                <a:latin typeface="+mn-ea"/>
              </a:rPr>
              <a:t>”</a:t>
            </a:r>
            <a:r>
              <a:rPr lang="zh-CN" altLang="zh-CN" sz="4000" b="1" dirty="0" smtClean="0">
                <a:latin typeface="+mn-ea"/>
              </a:rPr>
              <a:t>），还是凄风</a:t>
            </a:r>
            <a:r>
              <a:rPr lang="zh-CN" altLang="en-US" sz="4000" b="1" dirty="0" smtClean="0">
                <a:latin typeface="+mn-ea"/>
              </a:rPr>
              <a:t>苦</a:t>
            </a:r>
            <a:r>
              <a:rPr lang="zh-CN" altLang="zh-CN" sz="4000" b="1" dirty="0" smtClean="0">
                <a:latin typeface="+mn-ea"/>
              </a:rPr>
              <a:t>雨之时（</a:t>
            </a:r>
            <a:r>
              <a:rPr lang="en-US" altLang="zh-CN" sz="4000" b="1" dirty="0" smtClean="0">
                <a:latin typeface="+mn-ea"/>
              </a:rPr>
              <a:t>“</a:t>
            </a:r>
            <a:r>
              <a:rPr lang="zh-CN" altLang="zh-CN" sz="4000" b="1" dirty="0" smtClean="0">
                <a:latin typeface="+mn-ea"/>
              </a:rPr>
              <a:t>秋</a:t>
            </a:r>
            <a:r>
              <a:rPr lang="en-US" altLang="zh-CN" sz="4000" b="1" dirty="0" smtClean="0">
                <a:latin typeface="+mn-ea"/>
              </a:rPr>
              <a:t>”</a:t>
            </a:r>
            <a:r>
              <a:rPr lang="zh-CN" altLang="zh-CN" sz="4000" b="1" dirty="0" smtClean="0">
                <a:latin typeface="+mn-ea"/>
              </a:rPr>
              <a:t>），自己都处于一种知音难寻、孤独无助的境地。同时，这里的</a:t>
            </a:r>
            <a:r>
              <a:rPr lang="en-US" altLang="zh-CN" sz="4000" b="1" dirty="0" smtClean="0">
                <a:latin typeface="+mn-ea"/>
              </a:rPr>
              <a:t>“</a:t>
            </a:r>
            <a:r>
              <a:rPr lang="zh-CN" altLang="zh-CN" sz="4000" b="1" dirty="0" smtClean="0">
                <a:latin typeface="+mn-ea"/>
              </a:rPr>
              <a:t>春</a:t>
            </a:r>
            <a:r>
              <a:rPr lang="en-US" altLang="zh-CN" sz="4000" b="1" dirty="0" smtClean="0">
                <a:latin typeface="+mn-ea"/>
              </a:rPr>
              <a:t>”</a:t>
            </a:r>
            <a:r>
              <a:rPr lang="zh-CN" altLang="zh-CN" sz="4000" b="1" dirty="0" smtClean="0">
                <a:latin typeface="+mn-ea"/>
              </a:rPr>
              <a:t>与</a:t>
            </a:r>
            <a:r>
              <a:rPr lang="en-US" altLang="zh-CN" sz="4000" b="1" dirty="0" smtClean="0">
                <a:latin typeface="+mn-ea"/>
              </a:rPr>
              <a:t>“</a:t>
            </a:r>
            <a:r>
              <a:rPr lang="zh-CN" altLang="zh-CN" sz="4000" b="1" dirty="0" smtClean="0">
                <a:latin typeface="+mn-ea"/>
              </a:rPr>
              <a:t>秋</a:t>
            </a:r>
            <a:r>
              <a:rPr lang="en-US" altLang="zh-CN" sz="4000" b="1" dirty="0" smtClean="0">
                <a:latin typeface="+mn-ea"/>
              </a:rPr>
              <a:t>”</a:t>
            </a:r>
            <a:r>
              <a:rPr lang="zh-CN" altLang="zh-CN" sz="4000" b="1" dirty="0" smtClean="0">
                <a:latin typeface="+mn-ea"/>
              </a:rPr>
              <a:t>与前文中琵琶女自叙身世里的</a:t>
            </a:r>
            <a:r>
              <a:rPr lang="en-US" altLang="zh-CN" sz="4000" b="1" dirty="0" smtClean="0">
                <a:latin typeface="+mn-ea"/>
              </a:rPr>
              <a:t>“</a:t>
            </a:r>
            <a:r>
              <a:rPr lang="zh-CN" altLang="zh-CN" sz="4000" b="1" dirty="0" smtClean="0">
                <a:latin typeface="+mn-ea"/>
              </a:rPr>
              <a:t>秋月春风等闲度</a:t>
            </a:r>
            <a:r>
              <a:rPr lang="en-US" altLang="zh-CN" sz="4000" b="1" dirty="0" smtClean="0">
                <a:latin typeface="+mn-ea"/>
              </a:rPr>
              <a:t>”</a:t>
            </a:r>
            <a:r>
              <a:rPr lang="zh-CN" altLang="zh-CN" sz="4000" b="1" dirty="0" smtClean="0">
                <a:latin typeface="+mn-ea"/>
              </a:rPr>
              <a:t>的</a:t>
            </a:r>
            <a:r>
              <a:rPr lang="en-US" altLang="zh-CN" sz="4000" b="1" dirty="0" smtClean="0">
                <a:latin typeface="+mn-ea"/>
              </a:rPr>
              <a:t>“</a:t>
            </a:r>
            <a:r>
              <a:rPr lang="zh-CN" altLang="zh-CN" sz="4000" b="1" dirty="0" smtClean="0">
                <a:latin typeface="+mn-ea"/>
              </a:rPr>
              <a:t>秋</a:t>
            </a:r>
            <a:r>
              <a:rPr lang="en-US" altLang="zh-CN" sz="4000" b="1" dirty="0" smtClean="0">
                <a:latin typeface="+mn-ea"/>
              </a:rPr>
              <a:t>”</a:t>
            </a:r>
            <a:r>
              <a:rPr lang="zh-CN" altLang="zh-CN" sz="4000" b="1" dirty="0" smtClean="0">
                <a:latin typeface="+mn-ea"/>
              </a:rPr>
              <a:t>与</a:t>
            </a:r>
            <a:r>
              <a:rPr lang="en-US" altLang="zh-CN" sz="4000" b="1" dirty="0" smtClean="0">
                <a:latin typeface="+mn-ea"/>
              </a:rPr>
              <a:t>“</a:t>
            </a:r>
            <a:r>
              <a:rPr lang="zh-CN" altLang="zh-CN" sz="4000" b="1" dirty="0" smtClean="0">
                <a:latin typeface="+mn-ea"/>
              </a:rPr>
              <a:t>春</a:t>
            </a:r>
            <a:r>
              <a:rPr lang="en-US" altLang="zh-CN" sz="4000" b="1" dirty="0" smtClean="0">
                <a:latin typeface="+mn-ea"/>
              </a:rPr>
              <a:t>”</a:t>
            </a:r>
            <a:r>
              <a:rPr lang="zh-CN" altLang="zh-CN" sz="4000" b="1" dirty="0" smtClean="0">
                <a:latin typeface="+mn-ea"/>
              </a:rPr>
              <a:t>形成了形式上的呼应关系。</a:t>
            </a:r>
            <a:endParaRPr lang="zh-CN" alt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" y="0"/>
            <a:ext cx="474709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能力提升，写作实践</a:t>
            </a:r>
            <a:endParaRPr lang="en-US" altLang="zh-CN" sz="36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84384" y="2643188"/>
            <a:ext cx="9245565" cy="34163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 sz="5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鉴赏点</a:t>
            </a:r>
            <a:r>
              <a:rPr lang="en-US" altLang="zh-CN" sz="5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5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5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细读文本，尊重感受</a:t>
            </a:r>
            <a:endParaRPr lang="zh-CN" altLang="en-US" sz="5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5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鉴赏点</a:t>
            </a:r>
            <a:r>
              <a:rPr lang="en-US" altLang="zh-CN" sz="5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5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5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叙议结合，语言精警</a:t>
            </a:r>
            <a:endParaRPr lang="zh-CN" altLang="en-US" sz="5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5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鉴赏点</a:t>
            </a:r>
            <a:r>
              <a:rPr lang="en-US" altLang="zh-CN" sz="5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5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5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角度集中，观点鲜明</a:t>
            </a:r>
            <a:endParaRPr lang="zh-CN" altLang="en-US" sz="5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5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鉴赏点</a:t>
            </a:r>
            <a:r>
              <a:rPr lang="en-US" altLang="zh-CN" sz="5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en-US" altLang="zh-CN" sz="5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5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构思巧妙，结构清晰</a:t>
            </a:r>
            <a:endParaRPr lang="zh-CN" altLang="en-US" sz="5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6235" y="1057275"/>
            <a:ext cx="6615113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文学短评</a:t>
            </a:r>
            <a:r>
              <a:rPr lang="en-US" altLang="zh-CN" sz="5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5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写作要领</a:t>
            </a:r>
            <a:endParaRPr lang="en-US" altLang="zh-CN" sz="5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2222" y="1057275"/>
            <a:ext cx="1414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评</a:t>
            </a:r>
            <a:endParaRPr lang="zh-CN" altLang="en-US" sz="5400" dirty="0"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44026" y="2643188"/>
            <a:ext cx="1185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rgbClr val="FFC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感</a:t>
            </a:r>
            <a:endParaRPr lang="zh-CN" altLang="en-US" sz="5400" dirty="0">
              <a:solidFill>
                <a:srgbClr val="FFC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" y="0"/>
            <a:ext cx="149749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总结</a:t>
            </a:r>
            <a:endParaRPr lang="en-US" altLang="zh-CN" sz="36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90170" y="61595"/>
            <a:ext cx="8280400" cy="838200"/>
          </a:xfrm>
        </p:spPr>
        <p:txBody>
          <a:bodyPr/>
          <a:p>
            <a:r>
              <a:rPr lang="zh-CN" altLang="en-US" sz="4400">
                <a:solidFill>
                  <a:srgbClr val="00B050"/>
                </a:solidFill>
              </a:rPr>
              <a:t>学习任务四：写作文学短评</a:t>
            </a:r>
            <a:endParaRPr lang="zh-CN" altLang="en-US" sz="4400">
              <a:solidFill>
                <a:srgbClr val="00B050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5725" y="1180465"/>
            <a:ext cx="12020550" cy="50158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优秀的古诗词作品往往具有深刻的意蕴和独特的艺术匠心，欣赏时应当重点关注，细加品味。比如，曹操《短歌行》运用比兴手法和典故表述心志，陶渊明《归田园居》用白描呈现日常生活画面，李白《梦游天姥吟留别》用瑰丽的想象表现梦境，辛弃疾《永遇乐·京口北固亭怀古》借用丰富的典故抒发情感。请从第三单元选择一首诗词，就你感触最深的一点，写一则300字左右的文学短评。</a:t>
            </a:r>
            <a:endParaRPr lang="en-US" altLang="zh-CN" sz="40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336271" y="1055420"/>
            <a:ext cx="11522350" cy="563231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en-US" altLang="zh-CN" sz="4000" dirty="0" smtClean="0">
                <a:solidFill>
                  <a:srgbClr val="000000"/>
                </a:solidFill>
                <a:latin typeface="+mn-ea"/>
                <a:ea typeface="+mn-ea"/>
              </a:rPr>
              <a:t>【</a:t>
            </a:r>
            <a:r>
              <a:rPr lang="zh-CN" altLang="en-US" sz="4000" dirty="0" smtClean="0">
                <a:solidFill>
                  <a:srgbClr val="000000"/>
                </a:solidFill>
                <a:latin typeface="+mn-ea"/>
                <a:ea typeface="+mn-ea"/>
              </a:rPr>
              <a:t>概念</a:t>
            </a:r>
            <a:r>
              <a:rPr lang="en-US" altLang="zh-CN" sz="4000" dirty="0" smtClean="0">
                <a:solidFill>
                  <a:srgbClr val="000000"/>
                </a:solidFill>
                <a:latin typeface="+mn-ea"/>
                <a:ea typeface="+mn-ea"/>
              </a:rPr>
              <a:t>】</a:t>
            </a:r>
            <a:r>
              <a:rPr lang="zh-CN" altLang="en-US" sz="4000" dirty="0" smtClean="0">
                <a:solidFill>
                  <a:srgbClr val="000000"/>
                </a:solidFill>
                <a:latin typeface="+mn-ea"/>
                <a:ea typeface="+mn-ea"/>
              </a:rPr>
              <a:t>文</a:t>
            </a:r>
            <a:r>
              <a:rPr lang="zh-CN" altLang="en-US" sz="4000" dirty="0">
                <a:solidFill>
                  <a:srgbClr val="000000"/>
                </a:solidFill>
                <a:latin typeface="+mn-ea"/>
                <a:ea typeface="+mn-ea"/>
              </a:rPr>
              <a:t>学短评属于</a:t>
            </a:r>
            <a:r>
              <a:rPr lang="zh-CN" altLang="en-US" sz="4000" dirty="0">
                <a:solidFill>
                  <a:srgbClr val="C00000"/>
                </a:solidFill>
                <a:latin typeface="+mn-ea"/>
                <a:ea typeface="+mn-ea"/>
              </a:rPr>
              <a:t>文学评论</a:t>
            </a:r>
            <a:r>
              <a:rPr lang="zh-CN" altLang="en-US" sz="4000" dirty="0">
                <a:solidFill>
                  <a:srgbClr val="000000"/>
                </a:solidFill>
                <a:latin typeface="+mn-ea"/>
                <a:ea typeface="+mn-ea"/>
              </a:rPr>
              <a:t>。文学短评是指对各种</a:t>
            </a:r>
            <a:r>
              <a:rPr lang="zh-CN" altLang="en-US" sz="4000" dirty="0" smtClean="0">
                <a:solidFill>
                  <a:srgbClr val="000000"/>
                </a:solidFill>
                <a:latin typeface="+mn-ea"/>
                <a:ea typeface="+mn-ea"/>
              </a:rPr>
              <a:t>文学</a:t>
            </a:r>
            <a:r>
              <a:rPr lang="zh-CN" altLang="en-US" sz="4000" dirty="0">
                <a:solidFill>
                  <a:srgbClr val="000000"/>
                </a:solidFill>
                <a:latin typeface="+mn-ea"/>
                <a:ea typeface="+mn-ea"/>
              </a:rPr>
              <a:t>思潮、文学流派、文学作品、文学理论等进行</a:t>
            </a:r>
            <a:r>
              <a:rPr lang="zh-CN" altLang="en-US" sz="4000" dirty="0">
                <a:solidFill>
                  <a:srgbClr val="C64106"/>
                </a:solidFill>
                <a:latin typeface="+mn-ea"/>
                <a:ea typeface="+mn-ea"/>
              </a:rPr>
              <a:t>分</a:t>
            </a:r>
            <a:r>
              <a:rPr lang="zh-CN" altLang="en-US" sz="4000" dirty="0" smtClean="0">
                <a:solidFill>
                  <a:srgbClr val="C64106"/>
                </a:solidFill>
                <a:latin typeface="+mn-ea"/>
                <a:ea typeface="+mn-ea"/>
              </a:rPr>
              <a:t>析</a:t>
            </a:r>
            <a:r>
              <a:rPr lang="zh-CN" altLang="en-US" sz="4000" dirty="0" smtClean="0">
                <a:solidFill>
                  <a:srgbClr val="000000"/>
                </a:solidFill>
                <a:latin typeface="+mn-ea"/>
                <a:ea typeface="+mn-ea"/>
              </a:rPr>
              <a:t>和</a:t>
            </a:r>
            <a:r>
              <a:rPr lang="zh-CN" altLang="en-US" sz="4000" dirty="0">
                <a:solidFill>
                  <a:srgbClr val="C64106"/>
                </a:solidFill>
                <a:latin typeface="+mn-ea"/>
                <a:ea typeface="+mn-ea"/>
              </a:rPr>
              <a:t>评价</a:t>
            </a:r>
            <a:r>
              <a:rPr lang="zh-CN" altLang="en-US" sz="4000" dirty="0">
                <a:solidFill>
                  <a:srgbClr val="000000"/>
                </a:solidFill>
                <a:latin typeface="+mn-ea"/>
                <a:ea typeface="+mn-ea"/>
              </a:rPr>
              <a:t>的</a:t>
            </a:r>
            <a:r>
              <a:rPr lang="zh-CN" altLang="en-US" sz="4000" dirty="0">
                <a:solidFill>
                  <a:srgbClr val="FF0000"/>
                </a:solidFill>
                <a:latin typeface="+mn-ea"/>
                <a:ea typeface="+mn-ea"/>
              </a:rPr>
              <a:t>文章</a:t>
            </a:r>
            <a:r>
              <a:rPr lang="zh-CN" altLang="en-US" sz="4000" dirty="0" smtClean="0">
                <a:solidFill>
                  <a:srgbClr val="000000"/>
                </a:solidFill>
                <a:latin typeface="+mn-ea"/>
                <a:ea typeface="+mn-ea"/>
              </a:rPr>
              <a:t>。</a:t>
            </a:r>
            <a:endParaRPr lang="en-US" altLang="zh-CN" sz="4000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r>
              <a:rPr lang="en-US" altLang="zh-CN" sz="4000" dirty="0" smtClean="0">
                <a:solidFill>
                  <a:srgbClr val="000000"/>
                </a:solidFill>
                <a:latin typeface="+mn-ea"/>
                <a:ea typeface="+mn-ea"/>
              </a:rPr>
              <a:t>【</a:t>
            </a:r>
            <a:r>
              <a:rPr lang="zh-CN" altLang="en-US" sz="4000" dirty="0" smtClean="0">
                <a:solidFill>
                  <a:srgbClr val="000000"/>
                </a:solidFill>
                <a:latin typeface="+mn-ea"/>
                <a:ea typeface="+mn-ea"/>
              </a:rPr>
              <a:t>要求</a:t>
            </a:r>
            <a:r>
              <a:rPr lang="en-US" altLang="zh-CN" sz="4000" dirty="0" smtClean="0">
                <a:solidFill>
                  <a:srgbClr val="000000"/>
                </a:solidFill>
                <a:latin typeface="+mn-ea"/>
                <a:ea typeface="+mn-ea"/>
              </a:rPr>
              <a:t>】</a:t>
            </a:r>
            <a:r>
              <a:rPr lang="zh-CN" altLang="en-US" sz="4000" dirty="0" smtClean="0">
                <a:solidFill>
                  <a:srgbClr val="000000"/>
                </a:solidFill>
                <a:latin typeface="+mn-ea"/>
                <a:ea typeface="+mn-ea"/>
              </a:rPr>
              <a:t>高</a:t>
            </a:r>
            <a:r>
              <a:rPr lang="zh-CN" altLang="en-US" sz="4000" dirty="0">
                <a:solidFill>
                  <a:srgbClr val="000000"/>
                </a:solidFill>
                <a:latin typeface="+mn-ea"/>
                <a:ea typeface="+mn-ea"/>
              </a:rPr>
              <a:t>中学生写文学评论</a:t>
            </a:r>
            <a:r>
              <a:rPr lang="en-US" altLang="zh-CN" sz="4000" dirty="0">
                <a:solidFill>
                  <a:srgbClr val="000000"/>
                </a:solidFill>
                <a:latin typeface="+mn-ea"/>
                <a:ea typeface="+mn-ea"/>
              </a:rPr>
              <a:t>,</a:t>
            </a:r>
            <a:r>
              <a:rPr lang="zh-CN" altLang="en-US" sz="4000" dirty="0">
                <a:solidFill>
                  <a:srgbClr val="000000"/>
                </a:solidFill>
                <a:latin typeface="+mn-ea"/>
                <a:ea typeface="+mn-ea"/>
              </a:rPr>
              <a:t>一般只要求对</a:t>
            </a:r>
            <a:r>
              <a:rPr lang="zh-CN" altLang="en-US" sz="4000" dirty="0" smtClean="0">
                <a:solidFill>
                  <a:srgbClr val="000000"/>
                </a:solidFill>
                <a:latin typeface="+mn-ea"/>
                <a:ea typeface="+mn-ea"/>
              </a:rPr>
              <a:t>具体</a:t>
            </a:r>
            <a:r>
              <a:rPr lang="zh-CN" altLang="en-US" sz="4000" dirty="0">
                <a:solidFill>
                  <a:srgbClr val="000000"/>
                </a:solidFill>
                <a:latin typeface="+mn-ea"/>
                <a:ea typeface="+mn-ea"/>
              </a:rPr>
              <a:t>的文学作品进行</a:t>
            </a:r>
            <a:r>
              <a:rPr lang="zh-CN" altLang="en-US" sz="4000" dirty="0">
                <a:solidFill>
                  <a:srgbClr val="FF0000"/>
                </a:solidFill>
                <a:latin typeface="+mn-ea"/>
                <a:ea typeface="+mn-ea"/>
              </a:rPr>
              <a:t>分析和评价</a:t>
            </a:r>
            <a:r>
              <a:rPr lang="en-US" altLang="zh-CN" sz="4000" dirty="0">
                <a:solidFill>
                  <a:srgbClr val="000000"/>
                </a:solidFill>
                <a:latin typeface="+mn-ea"/>
                <a:ea typeface="+mn-ea"/>
              </a:rPr>
              <a:t>,</a:t>
            </a:r>
            <a:r>
              <a:rPr lang="zh-CN" altLang="en-US" sz="4000" dirty="0" smtClean="0">
                <a:solidFill>
                  <a:srgbClr val="000000"/>
                </a:solidFill>
                <a:latin typeface="+mn-ea"/>
                <a:ea typeface="+mn-ea"/>
              </a:rPr>
              <a:t>写</a:t>
            </a:r>
            <a:r>
              <a:rPr lang="zh-CN" altLang="en-US" sz="4000" dirty="0" smtClean="0">
                <a:solidFill>
                  <a:schemeClr val="bg1"/>
                </a:solidFill>
                <a:latin typeface="+mn-ea"/>
                <a:ea typeface="+mn-ea"/>
              </a:rPr>
              <a:t>不低于</a:t>
            </a:r>
            <a:r>
              <a:rPr lang="en-US" altLang="zh-CN" sz="4000" dirty="0" smtClean="0">
                <a:solidFill>
                  <a:schemeClr val="bg1"/>
                </a:solidFill>
                <a:latin typeface="+mn-ea"/>
                <a:ea typeface="+mn-ea"/>
              </a:rPr>
              <a:t>300</a:t>
            </a:r>
            <a:r>
              <a:rPr lang="zh-CN" altLang="en-US" sz="4000" dirty="0" smtClean="0">
                <a:solidFill>
                  <a:schemeClr val="bg1"/>
                </a:solidFill>
                <a:latin typeface="+mn-ea"/>
                <a:ea typeface="+mn-ea"/>
              </a:rPr>
              <a:t>字</a:t>
            </a:r>
            <a:r>
              <a:rPr lang="zh-CN" altLang="en-US" sz="4000" dirty="0">
                <a:solidFill>
                  <a:schemeClr val="bg1"/>
                </a:solidFill>
                <a:latin typeface="+mn-ea"/>
                <a:ea typeface="+mn-ea"/>
              </a:rPr>
              <a:t>的文学短评</a:t>
            </a:r>
            <a:r>
              <a:rPr lang="zh-CN" altLang="en-US" sz="4000" dirty="0" smtClean="0">
                <a:solidFill>
                  <a:schemeClr val="bg1"/>
                </a:solidFill>
                <a:latin typeface="+mn-ea"/>
                <a:ea typeface="+mn-ea"/>
              </a:rPr>
              <a:t>。</a:t>
            </a:r>
            <a:endParaRPr lang="en-US" altLang="zh-CN" sz="40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zh-CN" altLang="en-US" sz="4000" dirty="0" smtClean="0">
                <a:solidFill>
                  <a:schemeClr val="bg1"/>
                </a:solidFill>
              </a:rPr>
              <a:t>这种文学短评虽然篇幅短小，但是它也必须是一篇</a:t>
            </a:r>
            <a:r>
              <a:rPr lang="zh-CN" altLang="en-US" sz="4000" u="sng" dirty="0" smtClean="0">
                <a:solidFill>
                  <a:schemeClr val="bg1"/>
                </a:solidFill>
              </a:rPr>
              <a:t>结构完整、层次清晰、观点鲜明、语言流畅、短小精悍</a:t>
            </a:r>
            <a:r>
              <a:rPr lang="zh-CN" altLang="en-US" sz="4000" dirty="0" smtClean="0">
                <a:solidFill>
                  <a:schemeClr val="bg1"/>
                </a:solidFill>
              </a:rPr>
              <a:t>的文章。文学短评也有人称它为鉴赏短文。 </a:t>
            </a:r>
            <a:endParaRPr lang="en-US" altLang="zh-CN" sz="400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2250" y="39757"/>
            <a:ext cx="6467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文学短评</a:t>
            </a:r>
            <a:endParaRPr lang="zh-CN" altLang="en-US" sz="6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0"/>
            <a:ext cx="2385391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知识贮备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24223"/>
            <a:ext cx="12192000" cy="63393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4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钟嵘</a:t>
            </a:r>
            <a:r>
              <a:rPr lang="en-US" altLang="zh-CN" sz="4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4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诗品</a:t>
            </a:r>
            <a:r>
              <a:rPr lang="en-US" altLang="zh-CN" sz="4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4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曹公古直，甚有悲凉之句。</a:t>
            </a:r>
            <a:endParaRPr lang="en-US" altLang="zh-CN" sz="4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4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司空图</a:t>
            </a:r>
            <a:r>
              <a:rPr lang="en-US" altLang="zh-CN" sz="4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4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二十四诗品</a:t>
            </a:r>
            <a:r>
              <a:rPr lang="en-US" altLang="zh-CN" sz="4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4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不着一字，尽得风流。</a:t>
            </a:r>
            <a:endParaRPr lang="en-US" altLang="zh-CN" sz="4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4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严羽</a:t>
            </a:r>
            <a:r>
              <a:rPr lang="en-US" altLang="zh-CN" sz="4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4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沧浪诗话</a:t>
            </a:r>
            <a:r>
              <a:rPr lang="en-US" altLang="zh-CN" sz="4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4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太白有一二妙处，子美不能道；子美有一二妙处，太白不能作。子美不能为太白之飘逸。太白不能为子美之沉郁。</a:t>
            </a:r>
            <a:endParaRPr lang="en-US" altLang="zh-CN" sz="4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4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王夫之</a:t>
            </a:r>
            <a:r>
              <a:rPr lang="en-US" altLang="zh-CN" sz="4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4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姜斋诗话</a:t>
            </a:r>
            <a:r>
              <a:rPr lang="en-US" altLang="zh-CN" sz="4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4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以乐景写哀，以哀景写乐，一倍增其哀乐。</a:t>
            </a:r>
            <a:endParaRPr lang="en-US" altLang="zh-CN" sz="4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4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4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王国维</a:t>
            </a:r>
            <a:r>
              <a:rPr lang="en-US" altLang="zh-CN" sz="4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4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人间词话</a:t>
            </a:r>
            <a:r>
              <a:rPr lang="en-US" altLang="zh-CN" sz="4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40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有我之境，以我观物，故物皆着我之色彩；无我之境，以物观物，故不知何者为我，何者为物。</a:t>
            </a:r>
            <a:endParaRPr lang="en-US" altLang="zh-CN" sz="4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-91440"/>
            <a:ext cx="4663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诗评传统</a:t>
            </a:r>
            <a:endParaRPr lang="zh-CN" altLang="en-US" sz="60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0"/>
            <a:ext cx="2385391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追本溯源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195738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研习思考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1454" y="0"/>
            <a:ext cx="9157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以</a:t>
            </a:r>
            <a:r>
              <a:rPr lang="en-US" altLang="zh-CN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琵琶行</a:t>
            </a:r>
            <a:r>
              <a:rPr lang="en-US" altLang="zh-CN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第二小节为例</a:t>
            </a:r>
            <a:endParaRPr lang="zh-CN" altLang="en-US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" y="707886"/>
            <a:ext cx="12191999" cy="618630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 sz="3600" dirty="0" smtClean="0">
                <a:solidFill>
                  <a:schemeClr val="bg1"/>
                </a:solidFill>
                <a:latin typeface="+mn-ea"/>
                <a:ea typeface="+mn-ea"/>
              </a:rPr>
              <a:t>片</a:t>
            </a:r>
            <a:r>
              <a:rPr lang="zh-CN" altLang="en-US" sz="3600" dirty="0">
                <a:solidFill>
                  <a:schemeClr val="bg1"/>
                </a:solidFill>
                <a:latin typeface="+mn-ea"/>
                <a:ea typeface="+mn-ea"/>
              </a:rPr>
              <a:t>段一</a:t>
            </a:r>
            <a:r>
              <a:rPr lang="en-US" altLang="zh-CN" sz="3600" dirty="0" smtClean="0">
                <a:solidFill>
                  <a:schemeClr val="bg1"/>
                </a:solidFill>
                <a:latin typeface="+mn-ea"/>
                <a:ea typeface="+mn-ea"/>
              </a:rPr>
              <a:t>:</a:t>
            </a:r>
            <a:endParaRPr lang="en-US" altLang="zh-CN" sz="36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en-US" altLang="zh-CN" sz="3600" dirty="0" smtClean="0">
                <a:solidFill>
                  <a:schemeClr val="bg1"/>
                </a:solidFill>
                <a:latin typeface="+mn-ea"/>
                <a:ea typeface="+mn-ea"/>
              </a:rPr>
              <a:t>    </a:t>
            </a:r>
            <a:r>
              <a:rPr lang="zh-CN" altLang="en-US" sz="3600" dirty="0" smtClean="0">
                <a:solidFill>
                  <a:schemeClr val="bg1"/>
                </a:solidFill>
                <a:latin typeface="+mn-ea"/>
                <a:ea typeface="+mn-ea"/>
              </a:rPr>
              <a:t>大弦浑宏悠长嘈嘈如暴风骤雨；小弦和缓幽细切切如有人私语。嘈嘈声切切声互为交错地弹奏；就像大珠小珠一串串掉落玉盘。琵琶声一会儿像花底下宛转流畅的鸟鸣声，一会儿又像水在冰下流动受阻艰涩低沉、呜咽断续的声音。好像水泉冷涩琵琶声开始凝结，凝结而不通畅声音渐渐地中断。像另有一种愁思幽恨暗暗滋生；此时闷闷无声却比有声更动人。突然间好像银瓶撞破水浆四溅；又好像铁甲骑兵厮杀刀枪齐鸣。一曲终了她对准琴弦中心划拨；四弦一声轰鸣好像撕裂了布帛。东船西舫人们都静悄悄地聆听；只见江心之中映着白白秋月影。</a:t>
            </a:r>
            <a:endParaRPr lang="zh-CN" altLang="en-US" sz="3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" y="1871663"/>
            <a:ext cx="12192000" cy="47089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 sz="6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ea"/>
                <a:ea typeface="+mn-ea"/>
              </a:rPr>
              <a:t>技巧感悟</a:t>
            </a:r>
            <a:r>
              <a:rPr lang="en-US" altLang="zh-CN" sz="6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ea"/>
                <a:ea typeface="+mn-ea"/>
              </a:rPr>
              <a:t>:</a:t>
            </a:r>
            <a:r>
              <a:rPr lang="zh-CN" altLang="en-US" sz="6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ea"/>
                <a:ea typeface="+mn-ea"/>
              </a:rPr>
              <a:t>你认为这段文字的问题在哪儿</a:t>
            </a:r>
            <a:r>
              <a:rPr lang="en-US" altLang="zh-CN" sz="6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ea"/>
                <a:ea typeface="+mn-ea"/>
              </a:rPr>
              <a:t>?</a:t>
            </a:r>
            <a:endParaRPr lang="en-US" altLang="zh-CN" sz="6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ea"/>
              <a:ea typeface="+mn-ea"/>
            </a:endParaRPr>
          </a:p>
          <a:p>
            <a:r>
              <a:rPr lang="en-US" altLang="zh-CN" sz="6000" dirty="0">
                <a:solidFill>
                  <a:srgbClr val="FF0000"/>
                </a:solidFill>
                <a:latin typeface="+mn-ea"/>
                <a:ea typeface="+mn-ea"/>
              </a:rPr>
              <a:t>【</a:t>
            </a:r>
            <a:r>
              <a:rPr lang="zh-CN" altLang="en-US" sz="6000" dirty="0">
                <a:solidFill>
                  <a:srgbClr val="FF0000"/>
                </a:solidFill>
                <a:latin typeface="+mn-ea"/>
                <a:ea typeface="+mn-ea"/>
              </a:rPr>
              <a:t>明确</a:t>
            </a:r>
            <a:r>
              <a:rPr lang="en-US" altLang="zh-CN" sz="6000" dirty="0" smtClean="0">
                <a:solidFill>
                  <a:srgbClr val="FF0000"/>
                </a:solidFill>
                <a:latin typeface="+mn-ea"/>
                <a:ea typeface="+mn-ea"/>
              </a:rPr>
              <a:t>】</a:t>
            </a:r>
            <a:r>
              <a:rPr lang="zh-CN" altLang="en-US" sz="6000" dirty="0" smtClean="0">
                <a:solidFill>
                  <a:srgbClr val="000000"/>
                </a:solidFill>
                <a:latin typeface="+mn-ea"/>
                <a:ea typeface="+mn-ea"/>
              </a:rPr>
              <a:t>复述内</a:t>
            </a:r>
            <a:r>
              <a:rPr lang="zh-CN" altLang="en-US" sz="6000" dirty="0">
                <a:solidFill>
                  <a:srgbClr val="000000"/>
                </a:solidFill>
                <a:latin typeface="+mn-ea"/>
                <a:ea typeface="+mn-ea"/>
              </a:rPr>
              <a:t>容</a:t>
            </a:r>
            <a:r>
              <a:rPr lang="en-US" altLang="zh-CN" sz="6000" dirty="0">
                <a:solidFill>
                  <a:srgbClr val="000000"/>
                </a:solidFill>
                <a:latin typeface="+mn-ea"/>
                <a:ea typeface="+mn-ea"/>
              </a:rPr>
              <a:t>——</a:t>
            </a:r>
            <a:r>
              <a:rPr lang="zh-CN" altLang="en-US" sz="6000" dirty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ea"/>
                <a:ea typeface="+mn-ea"/>
              </a:rPr>
              <a:t>无评</a:t>
            </a:r>
            <a:r>
              <a:rPr lang="zh-CN" altLang="en-US" sz="6000" dirty="0">
                <a:solidFill>
                  <a:srgbClr val="000000"/>
                </a:solidFill>
                <a:latin typeface="+mn-ea"/>
                <a:ea typeface="+mn-ea"/>
              </a:rPr>
              <a:t>。只对原词句作简单翻译</a:t>
            </a:r>
            <a:r>
              <a:rPr lang="en-US" altLang="zh-CN" sz="6000" dirty="0">
                <a:solidFill>
                  <a:srgbClr val="000000"/>
                </a:solidFill>
                <a:latin typeface="+mn-ea"/>
                <a:ea typeface="+mn-ea"/>
              </a:rPr>
              <a:t>,</a:t>
            </a:r>
            <a:r>
              <a:rPr lang="zh-CN" altLang="en-US" sz="6000" dirty="0">
                <a:solidFill>
                  <a:srgbClr val="000000"/>
                </a:solidFill>
                <a:latin typeface="+mn-ea"/>
                <a:ea typeface="+mn-ea"/>
              </a:rPr>
              <a:t>没有观点</a:t>
            </a:r>
            <a:r>
              <a:rPr lang="en-US" altLang="zh-CN" sz="6000" dirty="0">
                <a:solidFill>
                  <a:srgbClr val="000000"/>
                </a:solidFill>
                <a:latin typeface="+mn-ea"/>
                <a:ea typeface="+mn-ea"/>
              </a:rPr>
              <a:t>,</a:t>
            </a:r>
            <a:r>
              <a:rPr lang="zh-CN" altLang="en-US" sz="6000" dirty="0">
                <a:solidFill>
                  <a:srgbClr val="000000"/>
                </a:solidFill>
                <a:latin typeface="+mn-ea"/>
                <a:ea typeface="+mn-ea"/>
              </a:rPr>
              <a:t>没有评论</a:t>
            </a:r>
            <a:r>
              <a:rPr lang="zh-CN" altLang="en-US" sz="6000" dirty="0" smtClean="0">
                <a:solidFill>
                  <a:srgbClr val="000000"/>
                </a:solidFill>
                <a:latin typeface="+mn-ea"/>
                <a:ea typeface="+mn-ea"/>
              </a:rPr>
              <a:t>。</a:t>
            </a:r>
            <a:endParaRPr lang="zh-CN" altLang="en-US" sz="60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149749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范例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5757" y="0"/>
            <a:ext cx="9157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以</a:t>
            </a:r>
            <a:r>
              <a:rPr lang="en-US" altLang="zh-CN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琵琶行</a:t>
            </a:r>
            <a:r>
              <a:rPr lang="en-US" altLang="zh-CN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第二小节为例</a:t>
            </a:r>
            <a:endParaRPr lang="zh-CN" altLang="en-US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" y="707886"/>
            <a:ext cx="12191999" cy="59093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 sz="5400" dirty="0" smtClean="0">
                <a:solidFill>
                  <a:schemeClr val="bg1"/>
                </a:solidFill>
                <a:latin typeface="+mn-ea"/>
                <a:ea typeface="+mn-ea"/>
              </a:rPr>
              <a:t>片段二</a:t>
            </a:r>
            <a:r>
              <a:rPr lang="en-US" altLang="zh-CN" sz="5400" dirty="0" smtClean="0">
                <a:solidFill>
                  <a:schemeClr val="bg1"/>
                </a:solidFill>
                <a:latin typeface="+mn-ea"/>
                <a:ea typeface="+mn-ea"/>
              </a:rPr>
              <a:t>:</a:t>
            </a:r>
            <a:endParaRPr lang="en-US" altLang="zh-CN" sz="54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en-US" altLang="zh-CN" sz="5400" dirty="0" smtClean="0">
                <a:solidFill>
                  <a:schemeClr val="bg1"/>
                </a:solidFill>
                <a:latin typeface="+mn-ea"/>
                <a:ea typeface="+mn-ea"/>
              </a:rPr>
              <a:t>	</a:t>
            </a:r>
            <a:r>
              <a:rPr lang="zh-CN" altLang="en-US" sz="5400" dirty="0" smtClean="0">
                <a:solidFill>
                  <a:schemeClr val="bg1"/>
                </a:solidFill>
                <a:latin typeface="+mn-ea"/>
                <a:ea typeface="+mn-ea"/>
              </a:rPr>
              <a:t>这段文字描写了整首</a:t>
            </a:r>
            <a:r>
              <a:rPr lang="en-US" altLang="zh-CN" sz="5400" dirty="0" smtClean="0">
                <a:solidFill>
                  <a:schemeClr val="bg1"/>
                </a:solidFill>
                <a:latin typeface="+mn-ea"/>
                <a:ea typeface="+mn-ea"/>
              </a:rPr>
              <a:t>《</a:t>
            </a:r>
            <a:r>
              <a:rPr lang="zh-CN" altLang="en-US" sz="5400" dirty="0" smtClean="0">
                <a:solidFill>
                  <a:schemeClr val="bg1"/>
                </a:solidFill>
                <a:latin typeface="+mn-ea"/>
                <a:ea typeface="+mn-ea"/>
              </a:rPr>
              <a:t>琵琶曲</a:t>
            </a:r>
            <a:r>
              <a:rPr lang="en-US" altLang="zh-CN" sz="5400" dirty="0" smtClean="0">
                <a:solidFill>
                  <a:schemeClr val="bg1"/>
                </a:solidFill>
                <a:latin typeface="+mn-ea"/>
                <a:ea typeface="+mn-ea"/>
              </a:rPr>
              <a:t>》</a:t>
            </a:r>
            <a:r>
              <a:rPr lang="zh-CN" altLang="en-US" sz="5400" dirty="0" smtClean="0">
                <a:solidFill>
                  <a:schemeClr val="bg1"/>
                </a:solidFill>
                <a:latin typeface="+mn-ea"/>
                <a:ea typeface="+mn-ea"/>
              </a:rPr>
              <a:t>的节奏，或快或慢，还运用了比喻的修辞手法，将整首曲子生动形象地呈现出来。使诗人受到了极大的震撼，久久不能平静。</a:t>
            </a:r>
            <a:endParaRPr lang="en-US" altLang="zh-CN" sz="54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en-US" altLang="zh-CN" sz="5400" dirty="0" smtClean="0">
                <a:solidFill>
                  <a:schemeClr val="bg1"/>
                </a:solidFill>
                <a:latin typeface="+mn-ea"/>
                <a:ea typeface="+mn-ea"/>
              </a:rPr>
              <a:t>    </a:t>
            </a:r>
            <a:endParaRPr lang="zh-CN" altLang="en-US" sz="54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0"/>
            <a:ext cx="195738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研习思考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1538883"/>
            <a:ext cx="12192000" cy="50783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 sz="5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ea"/>
                <a:ea typeface="+mn-ea"/>
              </a:rPr>
              <a:t>技巧感悟</a:t>
            </a:r>
            <a:r>
              <a:rPr lang="en-US" altLang="zh-CN" sz="5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ea"/>
                <a:ea typeface="+mn-ea"/>
              </a:rPr>
              <a:t>:</a:t>
            </a:r>
            <a:r>
              <a:rPr lang="zh-CN" altLang="en-US" sz="5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ea"/>
                <a:ea typeface="+mn-ea"/>
              </a:rPr>
              <a:t>这样读来</a:t>
            </a:r>
            <a:r>
              <a:rPr lang="en-US" altLang="zh-CN" sz="5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ea"/>
                <a:ea typeface="+mn-ea"/>
              </a:rPr>
              <a:t>,</a:t>
            </a:r>
            <a:r>
              <a:rPr lang="zh-CN" altLang="en-US" sz="5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ea"/>
                <a:ea typeface="+mn-ea"/>
              </a:rPr>
              <a:t>这首词就寡淡无味了</a:t>
            </a:r>
            <a:r>
              <a:rPr lang="en-US" altLang="zh-CN" sz="5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ea"/>
                <a:ea typeface="+mn-ea"/>
              </a:rPr>
              <a:t>,</a:t>
            </a:r>
            <a:r>
              <a:rPr lang="zh-CN" altLang="en-US" sz="5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ea"/>
                <a:ea typeface="+mn-ea"/>
              </a:rPr>
              <a:t>你认为造成这“淡”味的原因是什么</a:t>
            </a:r>
            <a:r>
              <a:rPr lang="en-US" altLang="zh-CN" sz="5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ea"/>
                <a:ea typeface="+mn-ea"/>
              </a:rPr>
              <a:t>?</a:t>
            </a:r>
            <a:endParaRPr lang="en-US" altLang="zh-CN" sz="54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ea"/>
              <a:ea typeface="+mn-ea"/>
            </a:endParaRPr>
          </a:p>
          <a:p>
            <a:r>
              <a:rPr lang="en-US" altLang="zh-CN" sz="5400" dirty="0" smtClean="0">
                <a:solidFill>
                  <a:srgbClr val="FF0000"/>
                </a:solidFill>
                <a:latin typeface="+mn-ea"/>
                <a:ea typeface="+mn-ea"/>
              </a:rPr>
              <a:t>【</a:t>
            </a:r>
            <a:r>
              <a:rPr lang="zh-CN" altLang="en-US" sz="5400" dirty="0">
                <a:solidFill>
                  <a:srgbClr val="FF0000"/>
                </a:solidFill>
                <a:latin typeface="+mn-ea"/>
                <a:ea typeface="+mn-ea"/>
              </a:rPr>
              <a:t>明确</a:t>
            </a:r>
            <a:r>
              <a:rPr lang="en-US" altLang="zh-CN" sz="5400" dirty="0">
                <a:solidFill>
                  <a:srgbClr val="FF0000"/>
                </a:solidFill>
                <a:latin typeface="+mn-ea"/>
                <a:ea typeface="+mn-ea"/>
              </a:rPr>
              <a:t>】</a:t>
            </a:r>
            <a:r>
              <a:rPr lang="zh-CN" altLang="en-US" sz="5400" dirty="0" smtClean="0">
                <a:solidFill>
                  <a:srgbClr val="000000"/>
                </a:solidFill>
                <a:latin typeface="+mn-ea"/>
                <a:ea typeface="+mn-ea"/>
              </a:rPr>
              <a:t>蜻蜓点水</a:t>
            </a:r>
            <a:r>
              <a:rPr lang="en-US" altLang="zh-CN" sz="5400" dirty="0" smtClean="0">
                <a:solidFill>
                  <a:srgbClr val="000000"/>
                </a:solidFill>
                <a:latin typeface="+mn-ea"/>
                <a:ea typeface="+mn-ea"/>
              </a:rPr>
              <a:t>——</a:t>
            </a:r>
            <a:r>
              <a:rPr lang="zh-CN" altLang="en-US" sz="5400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ea"/>
                <a:ea typeface="+mn-ea"/>
              </a:rPr>
              <a:t>浅评</a:t>
            </a:r>
            <a:r>
              <a:rPr lang="zh-CN" altLang="en-US" sz="5400" dirty="0" smtClean="0">
                <a:solidFill>
                  <a:srgbClr val="000000"/>
                </a:solidFill>
                <a:latin typeface="+mn-ea"/>
                <a:ea typeface="+mn-ea"/>
              </a:rPr>
              <a:t>。只抓住表面的印象</a:t>
            </a:r>
            <a:r>
              <a:rPr lang="en-US" altLang="zh-CN" sz="5400" dirty="0" smtClean="0">
                <a:solidFill>
                  <a:srgbClr val="000000"/>
                </a:solidFill>
                <a:latin typeface="+mn-ea"/>
                <a:ea typeface="+mn-ea"/>
              </a:rPr>
              <a:t>,</a:t>
            </a:r>
            <a:r>
              <a:rPr lang="zh-CN" altLang="en-US" sz="5400" dirty="0" smtClean="0">
                <a:solidFill>
                  <a:srgbClr val="000000"/>
                </a:solidFill>
                <a:latin typeface="+mn-ea"/>
                <a:ea typeface="+mn-ea"/>
              </a:rPr>
              <a:t>浅表性地进行评论。其中的妙处，尚不能令人体会。</a:t>
            </a:r>
            <a:endParaRPr lang="zh-CN" altLang="en-US" sz="5400" dirty="0" smtClean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149749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范例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5757" y="0"/>
            <a:ext cx="9157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以</a:t>
            </a:r>
            <a:r>
              <a:rPr lang="en-US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琵琶行</a:t>
            </a:r>
            <a:r>
              <a:rPr lang="en-US" altLang="zh-C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第二小节为例</a:t>
            </a:r>
            <a:endParaRPr lang="zh-CN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708025"/>
            <a:ext cx="12341860" cy="65544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 sz="6000" dirty="0" smtClean="0">
                <a:solidFill>
                  <a:schemeClr val="bg1"/>
                </a:solidFill>
                <a:latin typeface="+mn-ea"/>
                <a:ea typeface="+mn-ea"/>
              </a:rPr>
              <a:t>片段三</a:t>
            </a:r>
            <a:r>
              <a:rPr lang="en-US" altLang="zh-CN" sz="6000" dirty="0" smtClean="0">
                <a:solidFill>
                  <a:schemeClr val="bg1"/>
                </a:solidFill>
                <a:latin typeface="+mn-ea"/>
                <a:ea typeface="+mn-ea"/>
              </a:rPr>
              <a:t>:</a:t>
            </a:r>
            <a:endParaRPr lang="en-US" altLang="zh-CN" sz="60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en-US" altLang="zh-CN" sz="6000" dirty="0" smtClean="0">
                <a:solidFill>
                  <a:schemeClr val="bg1"/>
                </a:solidFill>
                <a:latin typeface="+mn-ea"/>
                <a:ea typeface="+mn-ea"/>
              </a:rPr>
              <a:t>	</a:t>
            </a:r>
            <a:r>
              <a:rPr lang="zh-CN" altLang="en-US" sz="6000" dirty="0" smtClean="0">
                <a:solidFill>
                  <a:schemeClr val="bg1"/>
                </a:solidFill>
                <a:latin typeface="+mn-ea"/>
                <a:ea typeface="+mn-ea"/>
              </a:rPr>
              <a:t>“东船西舫悄无言，唯见江心秋月白”用无声衬有声，写出了余音绕梁的音乐效果，同时也传递出诗人陶醉其中，被音乐震撼久久不能言地愉悦的心理感受。</a:t>
            </a:r>
            <a:endParaRPr lang="en-US" altLang="zh-CN" sz="60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en-US" altLang="zh-CN" sz="6000" dirty="0" smtClean="0">
                <a:solidFill>
                  <a:schemeClr val="bg1"/>
                </a:solidFill>
                <a:latin typeface="+mn-ea"/>
                <a:ea typeface="+mn-ea"/>
              </a:rPr>
              <a:t>    </a:t>
            </a:r>
            <a:endParaRPr lang="zh-CN" altLang="en-US" sz="6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0"/>
            <a:ext cx="195738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研习思考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1651635"/>
            <a:ext cx="12341860" cy="53873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>
              <a:lnSpc>
                <a:spcPts val="5900"/>
              </a:lnSpc>
            </a:pPr>
            <a:r>
              <a:rPr lang="zh-CN" altLang="en-US" sz="4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ea"/>
                <a:ea typeface="+mn-ea"/>
              </a:rPr>
              <a:t>技巧感悟</a:t>
            </a:r>
            <a:r>
              <a:rPr lang="en-US" altLang="zh-CN" sz="4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ea"/>
                <a:ea typeface="+mn-ea"/>
              </a:rPr>
              <a:t>:</a:t>
            </a:r>
            <a:r>
              <a:rPr lang="zh-CN" altLang="en-US" sz="4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ea"/>
                <a:ea typeface="+mn-ea"/>
              </a:rPr>
              <a:t>你赞同这样的观点吗</a:t>
            </a:r>
            <a:r>
              <a:rPr lang="en-US" altLang="zh-CN" sz="4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ea"/>
                <a:ea typeface="+mn-ea"/>
              </a:rPr>
              <a:t>?</a:t>
            </a:r>
            <a:r>
              <a:rPr lang="zh-CN" altLang="en-US" sz="4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ea"/>
                <a:ea typeface="+mn-ea"/>
              </a:rPr>
              <a:t>为什么</a:t>
            </a:r>
            <a:r>
              <a:rPr lang="en-US" altLang="zh-CN" sz="4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ea"/>
                <a:ea typeface="+mn-ea"/>
              </a:rPr>
              <a:t>?</a:t>
            </a:r>
            <a:endParaRPr lang="en-US" altLang="zh-CN" sz="4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ea"/>
              <a:ea typeface="+mn-ea"/>
            </a:endParaRPr>
          </a:p>
          <a:p>
            <a:pPr>
              <a:lnSpc>
                <a:spcPts val="59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+mn-ea"/>
                <a:ea typeface="+mn-ea"/>
              </a:rPr>
              <a:t>【</a:t>
            </a:r>
            <a:r>
              <a:rPr lang="zh-CN" altLang="en-US" sz="3600" dirty="0">
                <a:solidFill>
                  <a:srgbClr val="FF0000"/>
                </a:solidFill>
                <a:latin typeface="+mn-ea"/>
                <a:ea typeface="+mn-ea"/>
              </a:rPr>
              <a:t>明</a:t>
            </a:r>
            <a:r>
              <a:rPr lang="zh-CN" altLang="en-US" sz="3600" dirty="0" smtClean="0">
                <a:solidFill>
                  <a:srgbClr val="FF0000"/>
                </a:solidFill>
                <a:latin typeface="+mn-ea"/>
                <a:ea typeface="+mn-ea"/>
              </a:rPr>
              <a:t>确</a:t>
            </a:r>
            <a:r>
              <a:rPr lang="en-US" altLang="zh-CN" sz="3600" dirty="0" smtClean="0">
                <a:solidFill>
                  <a:srgbClr val="FF0000"/>
                </a:solidFill>
                <a:latin typeface="+mn-ea"/>
                <a:ea typeface="+mn-ea"/>
              </a:rPr>
              <a:t>】</a:t>
            </a:r>
            <a:r>
              <a:rPr lang="zh-CN" altLang="en-US" sz="4000" dirty="0" smtClean="0">
                <a:solidFill>
                  <a:srgbClr val="000000"/>
                </a:solidFill>
                <a:latin typeface="+mn-ea"/>
                <a:ea typeface="+mn-ea"/>
              </a:rPr>
              <a:t>曲解作品</a:t>
            </a:r>
            <a:r>
              <a:rPr lang="en-US" altLang="zh-CN" sz="4000" dirty="0" smtClean="0">
                <a:solidFill>
                  <a:srgbClr val="000000"/>
                </a:solidFill>
                <a:latin typeface="+mn-ea"/>
                <a:ea typeface="+mn-ea"/>
              </a:rPr>
              <a:t>——</a:t>
            </a:r>
            <a:r>
              <a:rPr lang="zh-CN" altLang="en-US" sz="4000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ea"/>
                <a:ea typeface="+mn-ea"/>
              </a:rPr>
              <a:t>错评</a:t>
            </a:r>
            <a:r>
              <a:rPr lang="zh-CN" altLang="en-US" sz="4000" dirty="0" smtClean="0">
                <a:solidFill>
                  <a:srgbClr val="000000"/>
                </a:solidFill>
                <a:latin typeface="+mn-ea"/>
                <a:ea typeface="+mn-ea"/>
              </a:rPr>
              <a:t>。乐曲终了，</a:t>
            </a:r>
            <a:r>
              <a:rPr lang="zh-CN" altLang="zh-CN" sz="4000" dirty="0" smtClean="0">
                <a:solidFill>
                  <a:srgbClr val="000000"/>
                </a:solidFill>
                <a:latin typeface="+mn-ea"/>
                <a:ea typeface="+mn-ea"/>
              </a:rPr>
              <a:t>此时天地宙间似乎徒留这浩渺的江水和一轮冷月，美妙乐声似乎还在耳旁缭绕，诗人沉浸在这无声的回味之中。 但如此高超的演技又无论如何也不能使“秋月”染上明快的色彩，仍是“白”的秋月照射着寒冷的江心</a:t>
            </a:r>
            <a:r>
              <a:rPr lang="zh-CN" altLang="en-US" sz="4000" dirty="0" smtClean="0">
                <a:solidFill>
                  <a:srgbClr val="000000"/>
                </a:solidFill>
                <a:latin typeface="+mn-ea"/>
                <a:ea typeface="+mn-ea"/>
              </a:rPr>
              <a:t>。</a:t>
            </a:r>
            <a:r>
              <a:rPr lang="zh-CN" altLang="zh-CN" sz="4000" dirty="0" smtClean="0">
                <a:solidFill>
                  <a:srgbClr val="000000"/>
                </a:solidFill>
                <a:latin typeface="+mn-ea"/>
                <a:ea typeface="+mn-ea"/>
              </a:rPr>
              <a:t>“秋月白光”让人心冷，又加重了诗人郁闷感伤的情绪。</a:t>
            </a:r>
            <a:endParaRPr lang="zh-CN" altLang="zh-CN" sz="4000" dirty="0" smtClean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707885"/>
            <a:ext cx="12192000" cy="59093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 sz="5400" dirty="0" smtClean="0">
                <a:solidFill>
                  <a:schemeClr val="bg1"/>
                </a:solidFill>
                <a:latin typeface="+mn-ea"/>
                <a:ea typeface="+mn-ea"/>
              </a:rPr>
              <a:t>片</a:t>
            </a:r>
            <a:r>
              <a:rPr lang="zh-CN" altLang="en-US" sz="5400" dirty="0">
                <a:solidFill>
                  <a:schemeClr val="bg1"/>
                </a:solidFill>
                <a:latin typeface="+mn-ea"/>
                <a:ea typeface="+mn-ea"/>
              </a:rPr>
              <a:t>段四</a:t>
            </a:r>
            <a:r>
              <a:rPr lang="en-US" altLang="zh-CN" sz="5400" dirty="0" smtClean="0">
                <a:solidFill>
                  <a:schemeClr val="bg1"/>
                </a:solidFill>
                <a:latin typeface="+mn-ea"/>
                <a:ea typeface="+mn-ea"/>
              </a:rPr>
              <a:t>:   </a:t>
            </a:r>
            <a:r>
              <a:rPr lang="zh-CN" altLang="en-US" sz="5400" dirty="0" smtClean="0">
                <a:solidFill>
                  <a:schemeClr val="bg1"/>
                </a:solidFill>
                <a:latin typeface="+mn-ea"/>
                <a:ea typeface="+mn-ea"/>
              </a:rPr>
              <a:t>这段文字语言优美，生动形象，表现了琵琶女高超的弹奏技艺</a:t>
            </a:r>
            <a:r>
              <a:rPr lang="en-US" altLang="zh-CN" sz="5400" dirty="0" smtClean="0">
                <a:solidFill>
                  <a:schemeClr val="bg1"/>
                </a:solidFill>
                <a:latin typeface="+mn-ea"/>
                <a:ea typeface="+mn-ea"/>
              </a:rPr>
              <a:t>……</a:t>
            </a:r>
            <a:r>
              <a:rPr lang="zh-CN" altLang="en-US" sz="5400" dirty="0" smtClean="0">
                <a:solidFill>
                  <a:schemeClr val="bg1"/>
                </a:solidFill>
                <a:latin typeface="+mn-ea"/>
                <a:ea typeface="+mn-ea"/>
              </a:rPr>
              <a:t>这段文字还运用了融情于景的表现手法，结尾用“江”“月”意象，渲染了当时感伤的氛围，且结构上呼应了开篇“浔阳江头夜送客，枫叶荻花秋瑟瑟”奠定的感情基调。</a:t>
            </a:r>
            <a:endParaRPr lang="zh-CN" altLang="en-US" sz="540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0"/>
            <a:ext cx="2385391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范例研习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0"/>
            <a:ext cx="195738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研习思考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5757" y="0"/>
            <a:ext cx="9157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以</a:t>
            </a:r>
            <a:r>
              <a:rPr lang="en-US" altLang="zh-CN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琵琶行</a:t>
            </a:r>
            <a:r>
              <a:rPr lang="en-US" altLang="zh-CN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第二小节为例</a:t>
            </a:r>
            <a:endParaRPr lang="zh-CN" altLang="en-US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7918" y="723198"/>
            <a:ext cx="1700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  <a:latin typeface="+mn-ea"/>
              </a:rPr>
              <a:t>语言</a:t>
            </a:r>
            <a:endParaRPr lang="zh-CN" altLang="en-US" sz="5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29704" y="2381890"/>
            <a:ext cx="3557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  <a:latin typeface="+mn-ea"/>
              </a:rPr>
              <a:t>表现手法</a:t>
            </a:r>
            <a:endParaRPr lang="zh-CN" altLang="en-US" sz="5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6334" y="4000497"/>
            <a:ext cx="2347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  <a:latin typeface="+mn-ea"/>
              </a:rPr>
              <a:t>结构</a:t>
            </a:r>
            <a:endParaRPr lang="zh-CN" altLang="en-US" sz="5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0" y="1717967"/>
            <a:ext cx="12192000" cy="46166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r>
              <a:rPr lang="zh-CN" altLang="en-US" sz="5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ea"/>
                <a:ea typeface="+mn-ea"/>
              </a:rPr>
              <a:t>技巧感悟</a:t>
            </a:r>
            <a:r>
              <a:rPr lang="en-US" altLang="zh-CN" sz="5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ea"/>
                <a:ea typeface="+mn-ea"/>
              </a:rPr>
              <a:t>:</a:t>
            </a:r>
            <a:r>
              <a:rPr lang="zh-CN" altLang="en-US" sz="5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ea"/>
                <a:ea typeface="+mn-ea"/>
              </a:rPr>
              <a:t>文学短评写作要注意精要</a:t>
            </a:r>
            <a:r>
              <a:rPr lang="en-US" altLang="zh-CN" sz="5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ea"/>
                <a:ea typeface="+mn-ea"/>
              </a:rPr>
              <a:t>,</a:t>
            </a:r>
            <a:r>
              <a:rPr lang="zh-CN" altLang="en-US" sz="5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ea"/>
                <a:ea typeface="+mn-ea"/>
              </a:rPr>
              <a:t>你认为上面的片段应如何改进</a:t>
            </a:r>
            <a:r>
              <a:rPr lang="en-US" altLang="zh-CN" sz="5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ea"/>
                <a:ea typeface="+mn-ea"/>
              </a:rPr>
              <a:t>?</a:t>
            </a:r>
            <a:endParaRPr lang="en-US" altLang="zh-CN" sz="5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ea"/>
              <a:ea typeface="+mn-ea"/>
            </a:endParaRPr>
          </a:p>
          <a:p>
            <a:r>
              <a:rPr lang="en-US" altLang="zh-CN" sz="5400" dirty="0">
                <a:solidFill>
                  <a:srgbClr val="FF0000"/>
                </a:solidFill>
                <a:latin typeface="+mn-ea"/>
                <a:ea typeface="+mn-ea"/>
              </a:rPr>
              <a:t>【</a:t>
            </a:r>
            <a:r>
              <a:rPr lang="zh-CN" altLang="en-US" sz="5400" dirty="0">
                <a:solidFill>
                  <a:srgbClr val="FF0000"/>
                </a:solidFill>
                <a:latin typeface="+mn-ea"/>
                <a:ea typeface="+mn-ea"/>
              </a:rPr>
              <a:t>明确</a:t>
            </a:r>
            <a:r>
              <a:rPr lang="en-US" altLang="zh-CN" sz="5400" dirty="0">
                <a:solidFill>
                  <a:srgbClr val="FF0000"/>
                </a:solidFill>
                <a:latin typeface="+mn-ea"/>
                <a:ea typeface="+mn-ea"/>
              </a:rPr>
              <a:t>】</a:t>
            </a:r>
            <a:r>
              <a:rPr lang="zh-CN" altLang="en-US" sz="4400" dirty="0" smtClean="0">
                <a:solidFill>
                  <a:srgbClr val="000000"/>
                </a:solidFill>
                <a:latin typeface="+mn-ea"/>
                <a:ea typeface="+mn-ea"/>
              </a:rPr>
              <a:t>面面俱到</a:t>
            </a:r>
            <a:r>
              <a:rPr lang="en-US" altLang="zh-CN" sz="4400" dirty="0" smtClean="0">
                <a:solidFill>
                  <a:srgbClr val="000000"/>
                </a:solidFill>
                <a:latin typeface="+mn-ea"/>
                <a:ea typeface="+mn-ea"/>
              </a:rPr>
              <a:t>——</a:t>
            </a:r>
            <a:r>
              <a:rPr lang="zh-CN" altLang="en-US" sz="5400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n-ea"/>
                <a:ea typeface="+mn-ea"/>
              </a:rPr>
              <a:t>散评</a:t>
            </a:r>
            <a:r>
              <a:rPr lang="zh-CN" altLang="en-US" sz="4400" dirty="0" smtClean="0">
                <a:solidFill>
                  <a:srgbClr val="000000"/>
                </a:solidFill>
                <a:latin typeface="+mn-ea"/>
                <a:ea typeface="+mn-ea"/>
              </a:rPr>
              <a:t>。文学短评在很短的篇幅中</a:t>
            </a:r>
            <a:r>
              <a:rPr lang="en-US" altLang="zh-CN" sz="4400" dirty="0" smtClean="0">
                <a:solidFill>
                  <a:srgbClr val="000000"/>
                </a:solidFill>
                <a:latin typeface="+mn-ea"/>
                <a:ea typeface="+mn-ea"/>
              </a:rPr>
              <a:t>,</a:t>
            </a:r>
            <a:r>
              <a:rPr lang="zh-CN" altLang="en-US" sz="4400" dirty="0" smtClean="0">
                <a:solidFill>
                  <a:srgbClr val="000000"/>
                </a:solidFill>
                <a:latin typeface="+mn-ea"/>
                <a:ea typeface="+mn-ea"/>
              </a:rPr>
              <a:t>不可能涉及很多头绪</a:t>
            </a:r>
            <a:r>
              <a:rPr lang="en-US" altLang="zh-CN" sz="4400" dirty="0" smtClean="0">
                <a:solidFill>
                  <a:srgbClr val="000000"/>
                </a:solidFill>
                <a:latin typeface="+mn-ea"/>
                <a:ea typeface="+mn-ea"/>
              </a:rPr>
              <a:t>,</a:t>
            </a:r>
            <a:r>
              <a:rPr lang="zh-CN" altLang="en-US" sz="4400" dirty="0" smtClean="0">
                <a:solidFill>
                  <a:srgbClr val="000000"/>
                </a:solidFill>
                <a:latin typeface="+mn-ea"/>
                <a:ea typeface="+mn-ea"/>
              </a:rPr>
              <a:t>只能集中于某一个侧面。眉毛胡子一把抓</a:t>
            </a:r>
            <a:r>
              <a:rPr lang="en-US" altLang="zh-CN" sz="4400" dirty="0" smtClean="0">
                <a:solidFill>
                  <a:srgbClr val="000000"/>
                </a:solidFill>
                <a:latin typeface="+mn-ea"/>
                <a:ea typeface="+mn-ea"/>
              </a:rPr>
              <a:t>,</a:t>
            </a:r>
            <a:r>
              <a:rPr lang="zh-CN" altLang="en-US" sz="4400" dirty="0" smtClean="0">
                <a:solidFill>
                  <a:srgbClr val="000000"/>
                </a:solidFill>
                <a:latin typeface="+mn-ea"/>
                <a:ea typeface="+mn-ea"/>
              </a:rPr>
              <a:t>只能泛泛而谈。可以就上文的某一方面</a:t>
            </a:r>
            <a:r>
              <a:rPr lang="en-US" altLang="zh-CN" sz="4400" dirty="0" smtClean="0">
                <a:solidFill>
                  <a:srgbClr val="000000"/>
                </a:solidFill>
                <a:latin typeface="+mn-ea"/>
                <a:ea typeface="+mn-ea"/>
              </a:rPr>
              <a:t>,</a:t>
            </a:r>
            <a:r>
              <a:rPr lang="zh-CN" altLang="en-US" sz="4400" dirty="0" smtClean="0">
                <a:solidFill>
                  <a:srgbClr val="000000"/>
                </a:solidFill>
                <a:latin typeface="+mn-ea"/>
                <a:ea typeface="+mn-ea"/>
              </a:rPr>
              <a:t>精雕细琢。</a:t>
            </a:r>
            <a:endParaRPr lang="zh-CN" altLang="en-US" sz="4400" dirty="0" smtClean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635" y="0"/>
            <a:ext cx="11989435" cy="1295400"/>
          </a:xfrm>
        </p:spPr>
        <p:txBody>
          <a:bodyPr/>
          <a:p>
            <a:r>
              <a:rPr lang="zh-CN" altLang="en-US" sz="4400">
                <a:solidFill>
                  <a:srgbClr val="00B050"/>
                </a:solidFill>
              </a:rPr>
              <a:t>学习任务二：（写作文学短评可以有哪些角度、</a:t>
            </a:r>
            <a:br>
              <a:rPr lang="zh-CN" altLang="en-US" sz="4400">
                <a:solidFill>
                  <a:srgbClr val="00B050"/>
                </a:solidFill>
              </a:rPr>
            </a:br>
            <a:r>
              <a:rPr lang="zh-CN" altLang="en-US" sz="4400">
                <a:solidFill>
                  <a:srgbClr val="00B050"/>
                </a:solidFill>
              </a:rPr>
              <a:t>注意点有哪些）</a:t>
            </a:r>
            <a:endParaRPr lang="zh-CN" altLang="en-US" sz="4400">
              <a:solidFill>
                <a:srgbClr val="00B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fontAlgn="auto">
              <a:spcAft>
                <a:spcPts val="0"/>
              </a:spcAft>
              <a:buNone/>
              <a:defRPr/>
            </a:pPr>
            <a:r>
              <a:rPr lang="zh-CN" altLang="en-US" sz="4000" b="1" dirty="0" smtClean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文学短评的</a:t>
            </a:r>
            <a:r>
              <a:rPr lang="zh-CN" altLang="en-US" sz="4000" b="1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角度：</a:t>
            </a:r>
            <a:endParaRPr lang="zh-CN" altLang="en-US" sz="4000" b="1" dirty="0">
              <a:solidFill>
                <a:schemeClr val="bg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fontAlgn="auto">
              <a:spcAft>
                <a:spcPts val="0"/>
              </a:spcAft>
              <a:buFont typeface="Wingdings 2" panose="05020102010507070707"/>
              <a:buNone/>
              <a:defRPr/>
            </a:pPr>
            <a:r>
              <a:rPr lang="zh-CN" altLang="en-US" b="1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zh-CN" altLang="en-US" b="1" dirty="0" smtClean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</a:t>
            </a:r>
            <a:r>
              <a:rPr lang="zh-CN" altLang="en-US" sz="3200" b="1" dirty="0" smtClean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赏</a:t>
            </a:r>
            <a:r>
              <a:rPr lang="zh-CN" altLang="en-US" sz="3200" b="1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析作品</a:t>
            </a:r>
            <a:r>
              <a:rPr lang="zh-CN" altLang="en-US" sz="3200" b="1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主题思想和主要情</a:t>
            </a:r>
            <a:r>
              <a:rPr lang="zh-CN" altLang="en-US" sz="3200" b="1" dirty="0" smtClean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感</a:t>
            </a:r>
            <a:endParaRPr lang="zh-CN" altLang="en-US" sz="3200" b="1" dirty="0"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fontAlgn="auto">
              <a:spcAft>
                <a:spcPts val="0"/>
              </a:spcAft>
              <a:buFont typeface="Wingdings 2" panose="05020102010507070707"/>
              <a:buNone/>
              <a:defRPr/>
            </a:pPr>
            <a:r>
              <a:rPr lang="zh-CN" altLang="en-US" sz="3200" b="1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en-US" altLang="zh-CN" sz="3200" b="1" dirty="0" smtClean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	</a:t>
            </a:r>
            <a:r>
              <a:rPr lang="zh-CN" altLang="en-US" sz="3200" b="1" dirty="0" smtClean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赏</a:t>
            </a:r>
            <a:r>
              <a:rPr lang="zh-CN" altLang="en-US" sz="3200" b="1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析作品</a:t>
            </a:r>
            <a:r>
              <a:rPr lang="zh-CN" altLang="en-US" sz="3200" b="1" dirty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形象</a:t>
            </a:r>
            <a:endParaRPr lang="zh-CN" altLang="en-US" sz="3200" b="1" dirty="0"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fontAlgn="auto">
              <a:spcAft>
                <a:spcPts val="0"/>
              </a:spcAft>
              <a:buFont typeface="Wingdings 2" panose="05020102010507070707"/>
              <a:buNone/>
              <a:defRPr/>
            </a:pPr>
            <a:r>
              <a:rPr lang="zh-CN" altLang="en-US" sz="3200" b="1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en-US" altLang="zh-CN" sz="3200" b="1" dirty="0" smtClean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	</a:t>
            </a:r>
            <a:r>
              <a:rPr lang="zh-CN" altLang="en-US" sz="3200" b="1" dirty="0" smtClean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赏析作品的</a:t>
            </a:r>
            <a:r>
              <a:rPr lang="zh-CN" altLang="en-US" sz="3200" b="1" dirty="0" smtClean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构思技巧</a:t>
            </a:r>
            <a:endParaRPr lang="zh-CN" altLang="en-US" sz="3200" b="1" dirty="0"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fontAlgn="auto">
              <a:spcAft>
                <a:spcPts val="0"/>
              </a:spcAft>
              <a:buFont typeface="Wingdings 2" panose="05020102010507070707"/>
              <a:buNone/>
              <a:defRPr/>
            </a:pPr>
            <a:r>
              <a:rPr lang="zh-CN" altLang="en-US" sz="3200" b="1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en-US" altLang="zh-CN" sz="3200" b="1" dirty="0" smtClean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	</a:t>
            </a:r>
            <a:r>
              <a:rPr lang="zh-CN" altLang="en-US" sz="3200" b="1" dirty="0" smtClean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赏析作品的</a:t>
            </a:r>
            <a:r>
              <a:rPr lang="zh-CN" altLang="en-US" sz="3200" b="1" dirty="0" smtClean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语言</a:t>
            </a:r>
            <a:endParaRPr lang="zh-CN" altLang="en-US" sz="3200" b="1" dirty="0"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fontAlgn="auto">
              <a:spcAft>
                <a:spcPts val="0"/>
              </a:spcAft>
              <a:buFont typeface="Wingdings 2" panose="05020102010507070707"/>
              <a:buNone/>
              <a:defRPr/>
            </a:pPr>
            <a:r>
              <a:rPr lang="zh-CN" altLang="en-US" sz="3200" b="1" dirty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en-US" altLang="zh-CN" sz="3200" b="1" dirty="0" smtClean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	</a:t>
            </a:r>
            <a:r>
              <a:rPr lang="zh-CN" altLang="en-US" sz="3200" b="1" dirty="0" smtClean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赏析作品</a:t>
            </a:r>
            <a:r>
              <a:rPr lang="zh-CN" altLang="en-US" sz="3200" b="1" dirty="0" smtClean="0"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艺术手法</a:t>
            </a:r>
            <a:endParaRPr lang="zh-CN" altLang="en-US" sz="3200" b="1" dirty="0">
              <a:solidFill>
                <a:srgbClr val="FF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PRING_PRESENTATION_TITLE" val="企业员工团队时间管理技能培训课件PPT模板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amask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TM04033921[[fn=花纹]]</Template>
  <TotalTime>0</TotalTime>
  <Words>3847</Words>
  <Application>WPS 演示</Application>
  <PresentationFormat>自定义</PresentationFormat>
  <Paragraphs>254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27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黑体</vt:lpstr>
      <vt:lpstr>楷体</vt:lpstr>
      <vt:lpstr>Wingdings 2</vt:lpstr>
      <vt:lpstr>Arial Unicode MS</vt:lpstr>
      <vt:lpstr>Bookman Old Style</vt:lpstr>
      <vt:lpstr>等线</vt:lpstr>
      <vt:lpstr>Rockwell</vt:lpstr>
      <vt:lpstr>等线 Light</vt:lpstr>
      <vt:lpstr>Calibri</vt:lpstr>
      <vt:lpstr>Damask</vt:lpstr>
      <vt:lpstr>1_自定义设计方案</vt:lpstr>
      <vt:lpstr>自定义设计方案</vt:lpstr>
      <vt:lpstr>PowerPoint 演示文稿</vt:lpstr>
      <vt:lpstr>学习任务一： （区别文学短评和读后感）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学习任务二：（写作文学短评可以有哪些角度、 注意点有哪些）</vt:lpstr>
      <vt:lpstr>艺术手法</vt:lpstr>
      <vt:lpstr>PowerPoint 演示文稿</vt:lpstr>
      <vt:lpstr>PowerPoint 演示文稿</vt:lpstr>
      <vt:lpstr>学习任务三 </vt:lpstr>
      <vt:lpstr>学生习作《琵琶行中的“通感”手法 》片段</vt:lpstr>
      <vt:lpstr>PowerPoint 演示文稿</vt:lpstr>
      <vt:lpstr>古人对《琵琶行》的评价</vt:lpstr>
      <vt:lpstr>PowerPoint 演示文稿</vt:lpstr>
      <vt:lpstr>PowerPoint 演示文稿</vt:lpstr>
      <vt:lpstr>古人对《琵琶行》的评价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学习任务五：写作文学短评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13184</dc:creator>
  <cp:lastModifiedBy>User</cp:lastModifiedBy>
  <cp:revision>160</cp:revision>
  <dcterms:created xsi:type="dcterms:W3CDTF">2017-12-18T08:33:00Z</dcterms:created>
  <dcterms:modified xsi:type="dcterms:W3CDTF">2021-01-14T07:40:21Z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