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440" r:id="rId3"/>
    <p:sldId id="325" r:id="rId4"/>
    <p:sldId id="323" r:id="rId5"/>
    <p:sldId id="441" r:id="rId6"/>
    <p:sldId id="431" r:id="rId7"/>
    <p:sldId id="707" r:id="rId8"/>
    <p:sldId id="708" r:id="rId9"/>
    <p:sldId id="451" r:id="rId10"/>
    <p:sldId id="709" r:id="rId11"/>
    <p:sldId id="611" r:id="rId12"/>
    <p:sldId id="613" r:id="rId13"/>
    <p:sldId id="614" r:id="rId14"/>
    <p:sldId id="710" r:id="rId15"/>
    <p:sldId id="615" r:id="rId16"/>
    <p:sldId id="621" r:id="rId17"/>
    <p:sldId id="622" r:id="rId18"/>
    <p:sldId id="623" r:id="rId19"/>
    <p:sldId id="625" r:id="rId20"/>
    <p:sldId id="626" r:id="rId21"/>
    <p:sldId id="624" r:id="rId22"/>
    <p:sldId id="628" r:id="rId23"/>
    <p:sldId id="627" r:id="rId24"/>
    <p:sldId id="711" r:id="rId25"/>
    <p:sldId id="630" r:id="rId26"/>
    <p:sldId id="631" r:id="rId27"/>
    <p:sldId id="712" r:id="rId28"/>
    <p:sldId id="632" r:id="rId29"/>
    <p:sldId id="629" r:id="rId30"/>
    <p:sldId id="634" r:id="rId31"/>
    <p:sldId id="633" r:id="rId32"/>
    <p:sldId id="636" r:id="rId33"/>
    <p:sldId id="635" r:id="rId34"/>
    <p:sldId id="445" r:id="rId35"/>
    <p:sldId id="637" r:id="rId36"/>
    <p:sldId id="652" r:id="rId37"/>
    <p:sldId id="336" r:id="rId38"/>
    <p:sldId id="433" r:id="rId39"/>
    <p:sldId id="470" r:id="rId40"/>
    <p:sldId id="713" r:id="rId41"/>
    <p:sldId id="654" r:id="rId42"/>
    <p:sldId id="655" r:id="rId43"/>
    <p:sldId id="714" r:id="rId44"/>
    <p:sldId id="656" r:id="rId45"/>
    <p:sldId id="657" r:id="rId46"/>
    <p:sldId id="715" r:id="rId47"/>
    <p:sldId id="658" r:id="rId48"/>
    <p:sldId id="659" r:id="rId49"/>
    <p:sldId id="716" r:id="rId50"/>
    <p:sldId id="660" r:id="rId51"/>
    <p:sldId id="661" r:id="rId52"/>
    <p:sldId id="717" r:id="rId53"/>
    <p:sldId id="662" r:id="rId54"/>
    <p:sldId id="718" r:id="rId55"/>
    <p:sldId id="706" r:id="rId56"/>
    <p:sldId id="664" r:id="rId57"/>
    <p:sldId id="665" r:id="rId58"/>
    <p:sldId id="663" r:id="rId59"/>
    <p:sldId id="719" r:id="rId60"/>
    <p:sldId id="435" r:id="rId61"/>
    <p:sldId id="696" r:id="rId62"/>
    <p:sldId id="697" r:id="rId63"/>
    <p:sldId id="700" r:id="rId64"/>
    <p:sldId id="701" r:id="rId65"/>
    <p:sldId id="446" r:id="rId66"/>
    <p:sldId id="447" r:id="rId67"/>
    <p:sldId id="702" r:id="rId68"/>
    <p:sldId id="704" r:id="rId69"/>
    <p:sldId id="526" r:id="rId70"/>
    <p:sldId id="705" r:id="rId71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3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600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notesMaster" Target="notesMasters/notesMaster1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7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0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64.xml"/><Relationship Id="rId2" Type="http://schemas.openxmlformats.org/officeDocument/2006/relationships/slide" Target="slide36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-1"/>
          <a:stretch>
            <a:fillRect/>
          </a:stretch>
        </p:blipFill>
        <p:spPr>
          <a:xfrm>
            <a:off x="-388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99028" y="3140968"/>
            <a:ext cx="86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Robots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084113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14.framework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框架；结构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15.thinking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思想；思考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16.divorce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离婚；断绝关系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离婚；与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脱离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37214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1.desire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渴望；欲望；渴求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希望得到；想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值得拥有的；可取的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2.satisfaction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满意；满足；令人满意的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事物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satisfy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使满意；使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satisfied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感到满意的；感到满足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satisfying/satisfactory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令人满意的；令人满足的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692696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我会变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3.alarm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警报；惊恐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使警觉；使惊恐；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惊动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使人害怕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担心的；害怕的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4.sympathy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同情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心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sympathetic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同情的；有同情心的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5.favour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喜爱；恩惠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偏袒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favourable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有利的；赞同的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6.envy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忌妒；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羡慕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envious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羡慕的；嫉妒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7.affection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感情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affect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影响；侵袭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8.talent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天才；特殊能力；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才干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talented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有才能的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9.obey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顺从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disobey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不服从；违抗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10.assessment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评价；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评定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assess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评价；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评定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639738"/>
            <a:ext cx="11412000" cy="60920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1.test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考验出；检验完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2.reach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伸手去够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3.ring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给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打电话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4.turn around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转身；翻转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5.leave...alone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不管；别惹；让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一个人待着；和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单独在一起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6.set aside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放在一边；为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节省或保留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钱或时间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7.in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一共；总计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8.be bound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一定做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9.search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搜寻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10.take...seriously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认真对待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20241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核心短语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69269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1.scold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skəʊld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责骂；斥责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2.drunken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'</a:t>
            </a:r>
            <a:r>
              <a:rPr lang="en-US" altLang="zh-CN" sz="2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drʌ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ŋ</a:t>
            </a:r>
            <a:r>
              <a:rPr lang="en-US" altLang="zh-CN" sz="2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IPAPANNEW" panose="02000500070000020004" pitchFamily="2" charset="0"/>
              </a:rPr>
              <a:t>k</a:t>
            </a:r>
            <a:r>
              <a:rPr lang="en-US" altLang="zh-CN" sz="2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ən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醉的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3.scratch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skrætʃ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>
                <a:solidFill>
                  <a:srgbClr val="0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抓；挠；刮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4.baggage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bæɡ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dʒ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行李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5.demand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'mɑːnd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要求；需要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6.prop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prɒp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7.civil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公民的；国民的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8.trolleybus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trɒl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bʌs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无轨电车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9.register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redʒ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stə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登记；注册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10.boycott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bɔ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kət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抵制；排斥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43714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29232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1.His name was Tony and he seemed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more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like a human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than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 machine.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机器人名叫托尼，看上去更像一个人，而不像一台机器。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It was disturbing and frightening 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he looked so human.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机器人如此通人性，这使她觉得心烦和害怕。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3.As she turned around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there stood Gladys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Claffern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她刚一转过身去，就看到格拉迪斯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克拉芬站在那里。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944017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4.But even though Tony had been so clever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he would have to be rebuilt—you cannot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women falling in love with machines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但是，尽管托尼很聪明，他还得被重新改造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总不能让女人与机器相爱吧。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5.Asimov began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having stories published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in science fiction magazines in 1939.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1939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年阿西莫夫开始在科幻杂志上发表小说。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752309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115216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88412" y="245270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1.fiction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2.alphabetical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3.biography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4.biochemistry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5.theoretical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186" y="256806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小说；虚构或想象出来的事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3249" y="3215759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字母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表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的；按字母顺序的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9186" y="3833621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由他人撰写的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传记；传记文学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7286" y="448958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生物化学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3249" y="5128503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理论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上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的；假设的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398254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15786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堆；摞；叠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堆起；堆积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堆起；积聚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细看；仔细检查；粗略地看；浏览；扫描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陪伴；伴奏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事务；事情；暧昧关系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宣布；声明；表明；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宣称</a:t>
            </a:r>
            <a:endParaRPr lang="zh-CN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4870" y="124971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pile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564" y="3246827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scan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7245" y="3822597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accompany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563" y="4504695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affair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3228" y="5163306"/>
            <a:ext cx="1292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declare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229232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较年幼的；资历较浅的；地位较低的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年少者；晚辈；等级较低者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离婚；断绝关系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离婚；与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脱离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836" y="132171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junior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2812" y="2680231"/>
            <a:ext cx="131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divorce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3778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108585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渴望；欲望；渴求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希望得到；想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值得拥有的；可取的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满意；满足；令人满意的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事物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满意；使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感到满意的；感到满足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令人满意的；令人满足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411" y="1238815"/>
            <a:ext cx="1093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desire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0203" y="2517279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desirable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0437" y="3155826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satisfaction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704" y="3746748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2704" y="444454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satisfied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2704" y="5025212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satisfying/satisfactory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41265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警报；惊恐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使警觉；使惊恐；惊动</a:t>
            </a:r>
            <a:endParaRPr lang="en-US" altLang="zh-CN" sz="2800" b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使人害怕的</a:t>
            </a:r>
            <a:endParaRPr lang="en-US" altLang="zh-CN" sz="2800" b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担心的；害怕的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同情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心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同情的；有同情心的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喜爱；恩惠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偏袒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有利的；赞同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1805" y="593459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1122" y="1836531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1122" y="251828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1805" y="3094575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sympathy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597" y="3745492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sympathetic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6114" y="4449481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5714" y="5715458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86808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忌妒；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羡慕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羡慕的；嫉妒的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喜爱；爱；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感情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侵袭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天才；特殊能力；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才干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有才能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4079" y="9780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0513" y="1669588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2863" y="2302802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3680" y="2959258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2863" y="3596664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talent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3680" y="4233301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talented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620688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8412" y="1268760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抓；挠；刮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22.prop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23.trolleybus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登记；注册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25.boycott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411" y="1431246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scratch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09653" y="2022748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小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道具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9653" y="267082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无轨电车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6229" y="3299842"/>
            <a:ext cx="135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register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7278" y="394396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抵制；排斥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596955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412" y="122987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考验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出；检验完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伸手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去够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给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打电话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29.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转身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；翻转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不管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；别惹；让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一个人待着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单独在一起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放在一边；为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节省或保留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钱或时间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9361" y="1395407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test 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9836" y="2053474"/>
            <a:ext cx="158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reach 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361" y="2617845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ring up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3322970"/>
            <a:ext cx="20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turn around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836" y="3942937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leave...alone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3003" y="5233270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set aside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1226825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32.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一共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；总计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定做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搜寻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认真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对待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8886" y="1384201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8886" y="2032286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bound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886" y="2661295"/>
            <a:ext cx="172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search 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886" y="3253805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take...seriously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994796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90677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88412" y="169582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1.It was a reasonable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评估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and probably pretty close to the truth.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2.If it weren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for Jeff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quick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思考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Tillie could have been badly hurt.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3.South African students like eating fast food so they are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4.While I have some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同情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for them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don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think they are right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2084" y="1858892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assessment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66249" y="3097886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thinking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45571" y="4360122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verweight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3765" y="4998669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sympathy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54761" y="43787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5.David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parents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when he was six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which had a bad influence on his childhood.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6.You will be severely punished if you do not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rules in the famous university.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7.The instant the president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宣布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the celebration open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crowd cheered.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8.As you know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Spring Festival in China is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盛大的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festival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which we Chinese celebrate cheerfully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5909" y="934621"/>
            <a:ext cx="131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ivorced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16150" y="217710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1334" y="3510419"/>
            <a:ext cx="1492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declared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4909" y="4744194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grand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2267" y="95203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895390" y="221381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798259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412" y="152597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9.The old blind man asked me to do him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and find his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book.(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10.Tom had a deep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 his grandfather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 he was deeply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 his grandfather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death.(affect)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11.She is not only ambitious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but also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because she has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 painting.(talent)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39458" y="1686463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894" y="1686463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favourite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9681" y="2984235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355" y="3610050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affected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66959" y="4254996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talented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4830" y="4888210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talent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76470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12.To his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most students got full marks and this result also made the parents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satisfy)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13.Tom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fellows were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 his success and he was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 them.(envy)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14.The expert felt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at the news that global warming increased at 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rate.(alarm)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15.It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desire) to make the disabled enjoy their life with dignity all the time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0495" y="922389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satisfaction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4567" y="1579986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satisfied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5162" y="2218533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33359" y="21549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6100" y="3499938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4219" y="4081216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6930" y="4770116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desirable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764704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45993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上课铃响后，老师走了进来，然后开始上课。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完全倒装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After the bell rang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and the class began.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我不允许一个有音乐才华的人浪费时间。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(have sb. doing)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won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不幸的是他在上星期的比赛中摔断了腿。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(have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done)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It was unlucky that 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the match last week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2232" y="2276872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came the teacher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0840" y="3491369"/>
            <a:ext cx="896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a person who has a talent for music wasting his time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4172" y="4774376"/>
            <a:ext cx="3002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his leg broken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22923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这所房子与其说它像座教堂，不如说它像个学校。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(more...than...)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This house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在新的环境中学会和他人友好相处对每个人都很重要。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(it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作形式主语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everyone should learn to get along/on well with others in a new environment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3537" y="2032273"/>
            <a:ext cx="5158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more like a school than a church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221" y="3246884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important 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49430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Tony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 robot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use) for housework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was to be tested out in a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family.He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looked like a tall and handsome man with smooth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hair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(speak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in a deep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voice.Larry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was going to be away from home so it was his wife Claire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was going to stay with Tony for three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weeks.Claire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didn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like the idea at the beginning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but she agreed to it at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last.4.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her first sight of Tony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Claire was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alarmed.When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Tony offered to help her get dressed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Claire felt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embarrass).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797184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复习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Reading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95489" y="1672233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528" y="2877319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speaking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8703" y="3573016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who/that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2258" y="4849471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6756" y="5498182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embarrassed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76470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gradual)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Tony began to win Claire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trust.He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helped Claire realize her 7.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(dream) by making her home elegant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giving her a new haircut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changing the makeup she 8.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(wear) and giving her advice on her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dresses.Therefore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at the party all the guests 9.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(fill) with admiration when they saw her house was completely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changed.After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the test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company was satisfied with Tony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report 10.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he had successfully made a woman regain her confidence.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828" y="843823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Gradually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8731" y="1578761"/>
            <a:ext cx="1314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dreams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71123" y="2217308"/>
            <a:ext cx="934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0962" y="3489230"/>
            <a:ext cx="178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were filled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2124" y="4785213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32266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Isaac Asimov was an American scientist and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writer.He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wrote around 480 books which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mystery stories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science and history books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But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known for his science fiction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stories.He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had an extraordinary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gave him the ability to explore future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worlds.Besides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explanations of everything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the present and the past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an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mind.Throughout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his life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Asimov received many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awards.He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married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married his first wife in 1942 and married again in 1973.In 1992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died in New York.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12606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Using Language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5411" y="817548"/>
            <a:ext cx="801727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search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imagine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two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well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amaze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include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6992" y="2132856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included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1666" y="2769136"/>
            <a:ext cx="80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best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26355" y="3336687"/>
            <a:ext cx="2021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imagination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9961" y="4036348"/>
            <a:ext cx="2080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searched 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71889" y="4624447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amazing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91139" y="5335116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twice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4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zh-CN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809478" y="5363512"/>
            <a:ext cx="69091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80868" y="5363512"/>
            <a:ext cx="76000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9" y="2588934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(1)Greatness comes from a lasting desire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explore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(2)He desired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bring) the so-called new four inventions back to his home country.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(3)The teacher desired that piles of exercises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(scan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 before school was over.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91683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9741" y="529557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desire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渴望；欲望；渴求；渴望的人或物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希望得到；想要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31099" y="2680345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explore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4459" y="3977838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8725" y="5248315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(should) be scanned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96752"/>
            <a:ext cx="11412000" cy="4016484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b="1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a strong desire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b="1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desire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渴望做某事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desire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希望某人做某事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desire that...(should) do...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希望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desirable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理想的；值得拥有的；可取的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6180" y="1206277"/>
            <a:ext cx="457763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sth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迫切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想要做某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sth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急于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想得到某物</a:t>
            </a:r>
            <a:endParaRPr lang="zh-CN" altLang="en-US" dirty="0"/>
          </a:p>
        </p:txBody>
      </p:sp>
      <p:sp>
        <p:nvSpPr>
          <p:cNvPr id="5" name="左大括号 4"/>
          <p:cNvSpPr/>
          <p:nvPr/>
        </p:nvSpPr>
        <p:spPr>
          <a:xfrm>
            <a:off x="3826371" y="1496656"/>
            <a:ext cx="216024" cy="93610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275535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97656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既然你渴望学习中国文化，我认为北京语言大学是你的理想去处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北京，书面表达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think 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Beijing Language and Culture University is an ideal place for you.(desire </a:t>
            </a:r>
            <a:r>
              <a:rPr lang="en-US" altLang="zh-CN" sz="2800" b="1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.)</a:t>
            </a:r>
            <a:endParaRPr lang="zh-CN" altLang="zh-CN" sz="105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think Beijing Language and Culture University is an ideal place for you.(desire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4884047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desire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不用于进行时态，后接宾语从句或同位语从句时，从句中谓语动词用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should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＋动词原形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should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可省略。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2374734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Now that you have a strong desire to learn Chinese culture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9836" y="364610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Since you desire to learn Chinese culture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638325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我会认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227687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1.household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家庭的；家用的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一家人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；家庭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2.fiction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小说；虚构或想象出来的事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3.bonus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额外津贴；奖金；红利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4.apron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围裙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5.fingernail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手指甲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719195" y="2847285"/>
            <a:ext cx="165618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喜爱；恩惠；帮忙；偏爱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喜爱；偏袒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617862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(1)Do me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and turn the radio down while I am ringing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will you?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(2)When circumstances are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we must not forget that there will still be difficulties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970256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4012" y="278164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3274" y="405884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24744"/>
            <a:ext cx="11412000" cy="32498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ask sb. a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请某人帮忙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do sb. a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do a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for sb.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帮某人忙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同意；支持；赞成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one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有利于某人；对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favourable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赞同的；有利的；支持的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72980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76065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)I am writing to tell you something about my plan for the coming summer vacation and I also want you to help me.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)I am writing to tell you something about my plan for the coming summer vacation and I wonder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用含有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的短语改写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若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之后跟有表示其具体内容的不定式或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，则其前面必须用定冠词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修饰。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8400" y="3419475"/>
            <a:ext cx="457763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if you could do a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6838" y="4105647"/>
            <a:ext cx="30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me/do me a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241207" y="3129292"/>
            <a:ext cx="77837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85294" y="3129292"/>
            <a:ext cx="148923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alarm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使警觉；使惊恐；惊动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n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警报；惊恐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916170"/>
            <a:ext cx="1098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(1)On hearing the scream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part-time clerk jumped up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(2)The firemen were alarmed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the big fire they had never seen before.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2254344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48353" y="306896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6751" y="3664074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by/at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87312"/>
            <a:ext cx="11412000" cy="32498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raise/sound the alarm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报警；发出警报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alarm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惊慌地；惊恐地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担心的；害怕的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 alarmed at/by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担心，害怕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alarming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使人害怕的；吓人的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052736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75376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)I was on my way to the bookstore when a girl of about ten was knocked down by a passing car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and it frightened me a lot.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)I was on my way to the bookstore when a girl of about ten was knocked down by a passing car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alarmed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which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引导定语从句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19514" y="3827140"/>
            <a:ext cx="572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me alarmed a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lot/which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513" y="4484737"/>
            <a:ext cx="2767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alarmed me a lot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21199" y="1916832"/>
            <a:ext cx="1098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(1)What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more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 have accumulated related experience by working part-time in a travel agency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accompany) some foreign tourists.(2018·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(2)While she was singing on the stage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her mother was accompanying her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piano.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(3)Teresa posted a photo of the chance meeting on a social networking website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accompany) by the touching words.(2018·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01255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9741" y="529557"/>
            <a:ext cx="10908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accompany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陪同，陪伴；伴随，与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同时发生；为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伴奏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4201" y="2639497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accompanying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8491" y="4634086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at/on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3044" y="5849383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accompanied</a:t>
            </a:r>
            <a:endParaRPr lang="zh-CN" altLang="en-US" sz="2800" b="1" kern="100" spc="-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17045"/>
            <a:ext cx="11412000" cy="3896131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 sb. to some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陪伴某人去某地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 sb. at/on...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为某人伴奏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 accompanied with/by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同时存在或发生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company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公司；做伴；同伴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keep sb. company(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 sb. 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陪伴某人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companion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伙伴；同伴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20688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2171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(4)When children are accompanied by their parents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they are allowed to enter the stadium.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Children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____________ ___ _____ 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are allowed to enter the stadium.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是及物动词，不要在其后误加介词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，如不说：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Thunder accompanies with lightning.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但是，用于被动语态的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后可接介词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3537" y="2718445"/>
            <a:ext cx="644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when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accompanied   by    their   parents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401541" y="4821535"/>
            <a:ext cx="176400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declare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宣告；宣布；声明；表明；宣称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(1)They declared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building a new bridge because it would cost a lot of money.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(2)When the result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declare)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crowd outside the town hall all cheered.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(3)To my great satisfaction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his actions declared him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(be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 an honest man.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93182" y="2162756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9332" y="3515752"/>
            <a:ext cx="2161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declared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94229" y="4787749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96062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6.absurd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荒谬的；可笑的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7.haircut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发型；理发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8.makeup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化妆品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9.cushion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坐、跪时用的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软垫；靠垫；垫子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10.bedding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寝具；铺盖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11.necklace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项链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12.awful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极坏的；极讨厌的；可怕的；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口语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糟透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13.armchair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扶手椅；单座沙发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14.cuisine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烹饪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风味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菜肴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258838"/>
            <a:ext cx="11412000" cy="26034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declare...to be/as...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宣布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declare war on/against...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declare for/against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表示赞成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It is declared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据宣布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92494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633625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2011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年，理查德声称他计划在他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岁生日之前找到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个同年同月同日生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(time twins)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412" y="4866319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2011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Richard declared that he planned to find 40 time twins before his 40th birthday.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655391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declare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宣称；宣布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，其后的宾语可以是名词、代词，也可以是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that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从句，但习惯上不能是不定式。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21199" y="2052074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(1)She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asked to be left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but the press photographers follow her everywhere.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(2)The United Nations estimates that more than 900 million people move away for 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often leaving their children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(3)I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 leaving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Vienna to visit my children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who have been away from me for three months.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85703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89741" y="529557"/>
            <a:ext cx="10908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leave...alone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不管；别惹；让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一个人待着；和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单独在一起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5825" y="218570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alone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42684" y="413003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behind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583" y="476857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88640"/>
            <a:ext cx="11412000" cy="32498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leave aside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不予考虑；搁置一边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leave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删掉；漏掉；不理会；忽视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leave...behind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遗留；把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丢在后面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leave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动身去</a:t>
            </a:r>
            <a:r>
              <a:rPr lang="en-US" altLang="zh-CN" sz="2800" b="1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某地</a:t>
            </a:r>
            <a:r>
              <a:rPr lang="en-US" altLang="zh-CN" sz="2800" b="1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5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leave off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中止；中断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3457575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4071739"/>
            <a:ext cx="11412000" cy="26222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)They had been left alone for days with no food in the house and they felt hopeless.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高级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用现在分词短语作状语改写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1054" y="5382855"/>
            <a:ext cx="8951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Having been left alone for days with no food in the house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255" y="5994951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they felt hopeless.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359" y="1270808"/>
            <a:ext cx="10800107" cy="26622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361" y="980728"/>
            <a:ext cx="2088021" cy="529543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1688" y="1731255"/>
            <a:ext cx="1026544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Don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 worry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We Chinese are friendly and you won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 feel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left 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不要担心，我们中国人都很友好，你不会感到被冷落的。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207835"/>
            <a:ext cx="11369213" cy="190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229083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229083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116632"/>
            <a:ext cx="10908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have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done</a:t>
            </a:r>
            <a:endParaRPr lang="en-US" altLang="zh-CN" sz="2800" b="1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Asimov 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began </a:t>
            </a:r>
            <a:r>
              <a:rPr lang="en-US" altLang="zh-CN" sz="2800" b="1" u="wavy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having stories published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in science fiction magazines in 1939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1939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年阿西莫夫开始在科幻杂志上发表小说。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271620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785230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(1)I wonder how many times I will have to come here and have my false teeth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(fix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(2)You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 better go to the doctor and have your temperature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(take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(3)Don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worry.I</a:t>
            </a:r>
            <a:r>
              <a:rPr lang="en-US" altLang="zh-CN" sz="2800" b="1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ll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have 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(type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 and get someone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send) it to you tomorrow.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2151979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1612" y="357908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fixed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09559" y="422384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taken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7873" y="544522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typed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33359" y="5500510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 send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616471"/>
            <a:ext cx="11412000" cy="5188793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done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中过去分词作宾补，表示被动的含义，有时也可用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get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done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来替换，该结构的意思是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使某事被做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，有时翻译成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请人做某事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主语遭遇到某事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sb.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让某人做某事，表示经常性的动作或某次具体的动作，不定式必须省略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。宾语是动作的执行者。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sb. /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让某人一直做某事或让某事处于某种状态；用于否定句时，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容忍，容许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之意。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have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 to do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有事要做，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have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to do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在句中作后置定语。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54005" y="2464321"/>
            <a:ext cx="136815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964283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66650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我们不容许他们把自己的想法强加于别人。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We can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everyone else.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她提醒我今天晚上有一个会议要参加。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She reminds me that I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this evening.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2547" y="2414166"/>
            <a:ext cx="5251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them forcing their thinking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4941" y="3688457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have a meeting to attend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359" y="1270808"/>
            <a:ext cx="10800107" cy="26622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361" y="980728"/>
            <a:ext cx="2088021" cy="529543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1688" y="1731255"/>
            <a:ext cx="1026544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The old man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s house was damaged in the strong wind and we</a:t>
            </a:r>
            <a:r>
              <a:rPr lang="en-US" altLang="zh-CN" sz="2800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ll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have it mended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soon.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老人的房子在大风中受损，我们会尽快让人修葺的。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1123367"/>
            <a:ext cx="11412000" cy="695615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熟词生义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清除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阅读障碍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81976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1.These words still </a:t>
            </a:r>
            <a:r>
              <a:rPr lang="en-US" altLang="zh-CN" sz="2800" b="1" kern="100" spc="-2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ring</a:t>
            </a:r>
            <a:r>
              <a:rPr lang="en-US" altLang="zh-CN" sz="2800" b="1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true today in my role as a journalist</a:t>
            </a:r>
            <a:r>
              <a:rPr lang="en-US" altLang="zh-CN" sz="2800" b="1" kern="100" spc="-2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spc="-2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spc="-2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2.William found it increasingly difficult to read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 his eyesight was beginning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fail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787" y="371165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86275" y="2600838"/>
            <a:ext cx="308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听上去；听起来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42898" y="3895611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衰退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15.mailbox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美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邮筒；信箱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16.aside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在一边；向一边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17.grand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大的；豪华的；雄伟的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18.alphabetical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的；按字母顺序的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19.receiver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收件人；接收机；电话听筒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20.biography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由他人撰写的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传记；传记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文学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21.holy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神的；上帝的；圣洁的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22.imagination	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想象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；创造力；幻想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415474" y="6355216"/>
            <a:ext cx="152251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4349" y="4463500"/>
            <a:ext cx="238193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4918" y="1421243"/>
            <a:ext cx="185442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49167" y="777443"/>
            <a:ext cx="139565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564729"/>
            <a:ext cx="11412000" cy="63709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1.The architect was so young that he was junior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some of his companions.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2.Today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we will begin where we stopped yesterday so that no point will be left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3.There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(stand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a stone sculpture of a famous historical figure in the public square.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4.In other words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only one third of the people present at the meeting voted 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new law.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5.It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great satisfaction to know that most of his colleagues have come to his assistance.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-55959"/>
            <a:ext cx="11412000" cy="68683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巩固语言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知识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21774" y="71881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0866" y="2574429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5357" y="3204642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stands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7593" y="504697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7830" y="567142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80396" y="3242649"/>
            <a:ext cx="158433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8412" y="-59025"/>
            <a:ext cx="11412000" cy="699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6.In the background of protecting the national cultural heritage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local government begins to declare them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non-material cultural heritage.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7.Everyone has a desire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success while success only belongs to the hard-working people.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8.My daughter showed a lot of sympathy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people who were sleeping in the wet basements.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9.At present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rapid spread of the disease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alarm) the medical authorities who are anxious like a cat on hot bricks.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10.On seeing that the famous actress came onto the stage with her boyfriend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accompany) 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all the fans burst out screaming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0871" y="71174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8228" y="133124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43514" y="256490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7095" y="3745607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is alarming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12093" y="5589240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accompanying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501137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写作增分练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提升语用能力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22923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在场的所有学生都渴望上重点大学。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(desire)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机遇和成功往往青睐准备好的人。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在我看来，你们的父母不会允许你们离婚的。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(have...doing)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738" y="1854349"/>
            <a:ext cx="11160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All the students present desire that they (should) go to a key university.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738" y="3107811"/>
            <a:ext cx="11160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Opportunity and success tend to be in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of those who are ready.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738" y="4396171"/>
            <a:ext cx="11160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 far as I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 concerned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your parents won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have you getting divorced.</a:t>
            </a:r>
            <a:endParaRPr lang="zh-CN" altLang="zh-CN" sz="2800" kern="100" spc="-5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22923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如果你一直遵守这些规则，将来你一定会获得好名声的。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(be bound to)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在我看来，与其说他有进取心不如说他野心勃勃。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(more...than...)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412" y="1844824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If you obey these rules all the time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you are bound to win a good reputation in the future.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412" y="3737522"/>
            <a:ext cx="838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In my opinion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he is more ambitious than aggressive.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8412" y="808137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请先从表格中选用本单元所学词汇完成下列短文，然后核对答案并背诵该短文。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文中加波浪线的句子为本单元的语法项目：动词不定式的被动语态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967867"/>
            <a:ext cx="823329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accompany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talent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scan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turn around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sympathy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3538712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 rainy evening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 sleepy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clerk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behind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counter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was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alarmed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by the coming of 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elegant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lady.1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 lady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 clerk wanted to make 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assessment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of her identity and purpose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The lady had a short </a:t>
            </a:r>
            <a:r>
              <a:rPr lang="en-US" altLang="zh-CN" sz="2800" b="1" kern="100" spc="-7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haircut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and wore an expensive </a:t>
            </a:r>
            <a:r>
              <a:rPr lang="en-US" altLang="zh-CN" sz="2800" b="1" kern="100" spc="-7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necklace</a:t>
            </a:r>
            <a:r>
              <a:rPr lang="en-US" altLang="zh-CN" sz="2800" b="1" kern="100" spc="-7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.After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</a:rPr>
              <a:t> she bought a </a:t>
            </a:r>
            <a:r>
              <a:rPr lang="en-US" altLang="zh-CN" sz="2800" b="1" kern="100" spc="-7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household cushion</a:t>
            </a:r>
            <a:r>
              <a:rPr lang="en-US" altLang="zh-CN" sz="2800" b="1" kern="100" spc="-7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,</a:t>
            </a:r>
            <a:endParaRPr lang="zh-CN" altLang="zh-CN" sz="2800" kern="100" spc="-7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905" y="4283175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Scanning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69269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it was raining heavily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the lady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sat in 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armchair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wait for its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stop.The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clerk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and they began a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conversation.The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lady told him that she majored in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biochemistry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Boston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gained 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master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degree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ten years ago and then worked in a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navy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.During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time she used her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imagination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write a science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fiction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.Some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people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her and spread some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rumours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caused her husband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divorce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seemed to be left out by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fate.After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year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depression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decided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all those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awful affairs aside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live a normal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life.The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clerk felt a deep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for her and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encouraged her to cheer up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5411" y="129486"/>
            <a:ext cx="823329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accompany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talent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scan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turn around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sympathy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2484" y="827187"/>
            <a:ext cx="242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turned around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74532" y="1364873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accompanied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96426" y="3212976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talent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5071" y="5536282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sympathy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8034" b="-25942"/>
          <a:stretch>
            <a:fillRect/>
          </a:stretch>
        </p:blipFill>
        <p:spPr>
          <a:xfrm>
            <a:off x="5815905" y="4820672"/>
            <a:ext cx="5063902" cy="216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974736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根据句意用不定式的被动式结构完成句子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623071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1.What a victory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envy) by those women!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2.She didn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 like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(treat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as a child.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3.Tony expected the house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(transform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 with the help of the robot.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9601" y="1782529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 be envied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6575" y="2440389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 be treated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30438" y="3082250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 be transformed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09836" y="1603719"/>
            <a:ext cx="10369152" cy="2113314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79762" y="1340768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0436" y="2132856"/>
            <a:ext cx="1017056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不定式的被动语态表示该动作与句子的主语之间构成被动关系。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8412" y="36096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067088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晚饭后，我匆忙地去会议室开会，结果被告知会议早被取消了。所以，我决定和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Tom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去看电影。当我和他谈话时，周围的孩子说话声音太大了，我不得不努力地使自己被听到。多么错误的决定啊！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6312" y="3595742"/>
            <a:ext cx="11160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After supper I hurried to the meeting hall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only to be told that the meeting had been called off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already.So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I decided to go to see a film with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Tom.When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I talked with him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the children around talked so loudly that I had to struggle to be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heard.What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 wrong decision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！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23.transfusion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输血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24.staff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全体员工；手杖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25.navy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海军；海军部队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26.PhD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Doctor of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Philosophy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哲学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博士学位；博士学位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27.biochemistry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生物化学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28.chapter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书中的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章；篇；回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29.empire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帝国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30.theoretical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理论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的；假设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084113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1.overweight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超重的；体重超常的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2.elegant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优雅的；高雅的；讲究的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3.pile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堆；摞；叠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堆起；堆积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堆起；积聚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4.scan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细看；仔细检查；粗略地看；浏览；扫描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5.accompany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陪伴；伴奏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411923"/>
            <a:ext cx="11412000" cy="695231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我会写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6.clerk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售货员；职员；旅馆接待员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7.counter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柜台；计数器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8.affair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事务；事情；暧昧关系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9.declare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宣布；声明；表明；宣称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10.digital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数字的；数码的；手指的；脚趾的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11.bound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一定的；密切相关的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12.part-time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兼职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13.junior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较年幼的；资历较浅的；地位较低的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年少者；晚辈；等级较低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18994</Words>
  <Application>WPS 演示</Application>
  <PresentationFormat>自定义</PresentationFormat>
  <Paragraphs>856</Paragraphs>
  <Slides>69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91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Calibri</vt:lpstr>
      <vt:lpstr>时尚中黑简体</vt:lpstr>
      <vt:lpstr>方正中等线简体</vt:lpstr>
      <vt:lpstr>Book Antiqua</vt:lpstr>
      <vt:lpstr>Arial Unicode MS</vt:lpstr>
      <vt:lpstr>IPAPANNEW</vt:lpstr>
      <vt:lpstr>华文细黑</vt:lpstr>
      <vt:lpstr>Times New Roman</vt:lpstr>
      <vt:lpstr>Symbol</vt:lpstr>
      <vt:lpstr>楷体</vt:lpstr>
      <vt:lpstr>NumberOnly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1401</cp:revision>
  <dcterms:created xsi:type="dcterms:W3CDTF">2016-12-28T11:43:00Z</dcterms:created>
  <dcterms:modified xsi:type="dcterms:W3CDTF">2021-08-15T10:29:56Z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9EAEC95C8B614DAC9547877BB2395CE4</vt:lpwstr>
  </property>
  <property fmtid="{D5CDD505-2E9C-101B-9397-08002B2CF9AE}" pid="3" name="KSOProductBuildVer">
    <vt:lpwstr>2052-11.1.0.10700</vt:lpwstr>
  </property>
</Properties>
</file>