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28"/>
  </p:notesMasterIdLst>
  <p:sldIdLst>
    <p:sldId id="1013" r:id="rId4"/>
    <p:sldId id="987" r:id="rId5"/>
    <p:sldId id="988" r:id="rId6"/>
    <p:sldId id="989" r:id="rId7"/>
    <p:sldId id="949" r:id="rId8"/>
    <p:sldId id="990" r:id="rId9"/>
    <p:sldId id="950" r:id="rId10"/>
    <p:sldId id="960" r:id="rId11"/>
    <p:sldId id="961" r:id="rId12"/>
    <p:sldId id="963" r:id="rId13"/>
    <p:sldId id="964" r:id="rId14"/>
    <p:sldId id="965" r:id="rId15"/>
    <p:sldId id="968" r:id="rId16"/>
    <p:sldId id="969" r:id="rId17"/>
    <p:sldId id="991" r:id="rId18"/>
    <p:sldId id="993" r:id="rId19"/>
    <p:sldId id="992" r:id="rId20"/>
    <p:sldId id="981" r:id="rId21"/>
    <p:sldId id="982" r:id="rId22"/>
    <p:sldId id="985" r:id="rId23"/>
    <p:sldId id="986" r:id="rId24"/>
    <p:sldId id="947" r:id="rId25"/>
    <p:sldId id="1014" r:id="rId26"/>
    <p:sldId id="330" r:id="rId27"/>
  </p:sldIdLst>
  <p:sldSz cx="12192000" cy="6858000"/>
  <p:notesSz cx="7103745" cy="1023429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6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88" y="247650"/>
            <a:ext cx="1981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8" name="图片 7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10338435" y="86360"/>
            <a:ext cx="1753870" cy="457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267950" y="116205"/>
            <a:ext cx="1894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努力就有希望！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10356850" y="0"/>
            <a:ext cx="183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努力就有希望！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4.png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8" name="图片 7" descr="QQ截图202010151043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10157460" y="86360"/>
            <a:ext cx="1934845" cy="457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157460" y="115570"/>
            <a:ext cx="183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努力就有希望！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1" Type="http://schemas.openxmlformats.org/officeDocument/2006/relationships/oleObject" Target="../embeddings/Document7.doc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emf"/><Relationship Id="rId3" Type="http://schemas.openxmlformats.org/officeDocument/2006/relationships/oleObject" Target="../embeddings/Document9.doc"/><Relationship Id="rId2" Type="http://schemas.openxmlformats.org/officeDocument/2006/relationships/image" Target="../media/image21.emf"/><Relationship Id="rId1" Type="http://schemas.openxmlformats.org/officeDocument/2006/relationships/oleObject" Target="../embeddings/Document8.doc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6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emf"/><Relationship Id="rId3" Type="http://schemas.openxmlformats.org/officeDocument/2006/relationships/oleObject" Target="../embeddings/Document11.doc"/><Relationship Id="rId2" Type="http://schemas.openxmlformats.org/officeDocument/2006/relationships/image" Target="../media/image23.emf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.xml"/><Relationship Id="rId10" Type="http://schemas.openxmlformats.org/officeDocument/2006/relationships/image" Target="../media/image27.wmf"/><Relationship Id="rId1" Type="http://schemas.openxmlformats.org/officeDocument/2006/relationships/oleObject" Target="../embeddings/Document10.doc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1" Type="http://schemas.openxmlformats.org/officeDocument/2006/relationships/oleObject" Target="../embeddings/Document12.doc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29.emf"/><Relationship Id="rId1" Type="http://schemas.openxmlformats.org/officeDocument/2006/relationships/oleObject" Target="../embeddings/Document13.doc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emf"/><Relationship Id="rId2" Type="http://schemas.openxmlformats.org/officeDocument/2006/relationships/oleObject" Target="../embeddings/Document14.doc"/><Relationship Id="rId1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36.emf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emf"/><Relationship Id="rId3" Type="http://schemas.openxmlformats.org/officeDocument/2006/relationships/oleObject" Target="../embeddings/Document16.doc"/><Relationship Id="rId2" Type="http://schemas.openxmlformats.org/officeDocument/2006/relationships/image" Target="../media/image37.emf"/><Relationship Id="rId1" Type="http://schemas.openxmlformats.org/officeDocument/2006/relationships/oleObject" Target="../embeddings/Document15.doc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emf"/><Relationship Id="rId3" Type="http://schemas.openxmlformats.org/officeDocument/2006/relationships/oleObject" Target="../embeddings/Document18.doc"/><Relationship Id="rId2" Type="http://schemas.openxmlformats.org/officeDocument/2006/relationships/image" Target="../media/image39.emf"/><Relationship Id="rId1" Type="http://schemas.openxmlformats.org/officeDocument/2006/relationships/oleObject" Target="../embeddings/Document17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emf"/><Relationship Id="rId1" Type="http://schemas.openxmlformats.org/officeDocument/2006/relationships/oleObject" Target="../embeddings/Document19.doc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emf"/><Relationship Id="rId1" Type="http://schemas.openxmlformats.org/officeDocument/2006/relationships/oleObject" Target="../embeddings/Document20.doc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oleObject" Target="../embeddings/Document3.doc"/><Relationship Id="rId4" Type="http://schemas.openxmlformats.org/officeDocument/2006/relationships/image" Target="../media/image13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12.emf"/><Relationship Id="rId1" Type="http://schemas.openxmlformats.org/officeDocument/2006/relationships/oleObject" Target="../embeddings/Document1.doc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emf"/><Relationship Id="rId3" Type="http://schemas.openxmlformats.org/officeDocument/2006/relationships/oleObject" Target="../embeddings/Document5.doc"/><Relationship Id="rId2" Type="http://schemas.openxmlformats.org/officeDocument/2006/relationships/image" Target="../media/image15.emf"/><Relationship Id="rId1" Type="http://schemas.openxmlformats.org/officeDocument/2006/relationships/oleObject" Target="../embeddings/Document4.doc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7.emf"/><Relationship Id="rId1" Type="http://schemas.openxmlformats.org/officeDocument/2006/relationships/oleObject" Target="../embeddings/Document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48385" y="1143000"/>
            <a:ext cx="10514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 指数函数与对数函数</a:t>
            </a:r>
            <a:endParaRPr lang="zh-CN" altLang="en-US" sz="60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3545840" y="2756535"/>
            <a:ext cx="5069205" cy="645160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noFill/>
          </a:ln>
          <a:effectLst>
            <a:glow rad="228600">
              <a:srgbClr val="FFFF00">
                <a:alpha val="40000"/>
              </a:srgbClr>
            </a:glow>
            <a:reflection blurRad="38100" stA="90000" endA="300" endPos="55500" dist="3556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defRPr/>
            </a:pP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.1 对数</a:t>
            </a:r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函数</a:t>
            </a: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的概念</a:t>
            </a:r>
            <a:endParaRPr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427009"/>
          <p:cNvGraphicFramePr/>
          <p:nvPr/>
        </p:nvGraphicFramePr>
        <p:xfrm>
          <a:off x="529139" y="1739121"/>
          <a:ext cx="11135404" cy="338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1" imgW="10524490" imgH="3355975" progId="Word.Document.8">
                  <p:embed/>
                </p:oleObj>
              </mc:Choice>
              <mc:Fallback>
                <p:oleObj name="Document" r:id="rId1" imgW="10524490" imgH="33559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9139" y="1739121"/>
                        <a:ext cx="11135404" cy="338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425988"/>
          <p:cNvGraphicFramePr/>
          <p:nvPr/>
        </p:nvGraphicFramePr>
        <p:xfrm>
          <a:off x="406569" y="918902"/>
          <a:ext cx="10974143" cy="113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1" imgW="10382885" imgH="1065530" progId="Word.Document.8">
                  <p:embed/>
                </p:oleObj>
              </mc:Choice>
              <mc:Fallback>
                <p:oleObj name="Document" r:id="rId1" imgW="10382885" imgH="10655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6569" y="918902"/>
                        <a:ext cx="10974143" cy="1130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90" name="对象 425989"/>
          <p:cNvGraphicFramePr/>
          <p:nvPr/>
        </p:nvGraphicFramePr>
        <p:xfrm>
          <a:off x="804863" y="2552700"/>
          <a:ext cx="10850562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10382885" imgH="1065530" progId="Word.Document.8">
                  <p:embed/>
                </p:oleObj>
              </mc:Choice>
              <mc:Fallback>
                <p:oleObj name="Document" r:id="rId3" imgW="10382885" imgH="10655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863" y="2552700"/>
                        <a:ext cx="10850562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跟踪训练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424961"/>
          <p:cNvGraphicFramePr/>
          <p:nvPr/>
        </p:nvGraphicFramePr>
        <p:xfrm>
          <a:off x="257078" y="1231821"/>
          <a:ext cx="10943907" cy="4511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1" imgW="10382885" imgH="4128770" progId="Word.Document.8">
                  <p:embed/>
                </p:oleObj>
              </mc:Choice>
              <mc:Fallback>
                <p:oleObj name="Document" r:id="rId1" imgW="10382885" imgH="41287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7078" y="1231821"/>
                        <a:ext cx="10943907" cy="4511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对象 424962"/>
          <p:cNvGraphicFramePr/>
          <p:nvPr/>
        </p:nvGraphicFramePr>
        <p:xfrm>
          <a:off x="257443" y="652486"/>
          <a:ext cx="10974144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3" imgW="10382885" imgH="397510" progId="Word.Document.8">
                  <p:embed/>
                </p:oleObj>
              </mc:Choice>
              <mc:Fallback>
                <p:oleObj name="Document" r:id="rId3" imgW="10382885" imgH="3975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443" y="652486"/>
                        <a:ext cx="10974144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例解析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5300345" y="560705"/>
          <a:ext cx="6065520" cy="158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8048625" imgH="1304925" progId="Paint.Picture">
                  <p:embed/>
                </p:oleObj>
              </mc:Choice>
              <mc:Fallback>
                <p:oleObj name="" r:id="rId5" imgW="8048625" imgH="1304925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0345" y="560705"/>
                        <a:ext cx="6065520" cy="158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5376545" y="2145665"/>
          <a:ext cx="5824855" cy="224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6896100" imgH="2019300" progId="Paint.Picture">
                  <p:embed/>
                </p:oleObj>
              </mc:Choice>
              <mc:Fallback>
                <p:oleObj name="" r:id="rId7" imgW="6896100" imgH="20193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6545" y="2145665"/>
                        <a:ext cx="5824855" cy="224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5300345" y="4634230"/>
          <a:ext cx="6066155" cy="215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9" imgW="7915275" imgH="2495550" progId="Paint.Picture">
                  <p:embed/>
                </p:oleObj>
              </mc:Choice>
              <mc:Fallback>
                <p:oleObj name="" r:id="rId9" imgW="7915275" imgH="24955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00345" y="4634230"/>
                        <a:ext cx="6066155" cy="215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2"/>
          <p:cNvSpPr/>
          <p:nvPr>
            <p:custDataLst>
              <p:tags r:id="rId11"/>
            </p:custDataLst>
          </p:nvPr>
        </p:nvSpPr>
        <p:spPr>
          <a:xfrm>
            <a:off x="81280" y="591375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P131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421889"/>
          <p:cNvGraphicFramePr/>
          <p:nvPr/>
        </p:nvGraphicFramePr>
        <p:xfrm>
          <a:off x="529139" y="1147831"/>
          <a:ext cx="11135404" cy="456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1" imgW="10500360" imgH="4308475" progId="Word.Document.8">
                  <p:embed/>
                </p:oleObj>
              </mc:Choice>
              <mc:Fallback>
                <p:oleObj name="Document" r:id="rId1" imgW="10500360" imgH="4308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9139" y="1147831"/>
                        <a:ext cx="11135404" cy="4564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420873"/>
          <p:cNvGraphicFramePr/>
          <p:nvPr/>
        </p:nvGraphicFramePr>
        <p:xfrm>
          <a:off x="355770" y="925897"/>
          <a:ext cx="10974143" cy="264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1" imgW="10382885" imgH="2490470" progId="Word.Document.8">
                  <p:embed/>
                </p:oleObj>
              </mc:Choice>
              <mc:Fallback>
                <p:oleObj name="Document" r:id="rId1" imgW="10382885" imgH="24904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5770" y="925897"/>
                        <a:ext cx="10974143" cy="264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跟踪训练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4369435" y="1209675"/>
          <a:ext cx="5986780" cy="207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981700" imgH="2076450" progId="Paint.Picture">
                  <p:embed/>
                </p:oleObj>
              </mc:Choice>
              <mc:Fallback>
                <p:oleObj name="" r:id="rId3" imgW="5981700" imgH="20764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9435" y="1209675"/>
                        <a:ext cx="5986780" cy="2078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552315" y="3662680"/>
          <a:ext cx="5462270" cy="274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5457825" imgH="2743200" progId="Paint.Picture">
                  <p:embed/>
                </p:oleObj>
              </mc:Choice>
              <mc:Fallback>
                <p:oleObj name="" r:id="rId5" imgW="5457825" imgH="27432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2315" y="3662680"/>
                        <a:ext cx="5462270" cy="2745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047" y="3366235"/>
            <a:ext cx="10306416" cy="14820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2948" y="1116330"/>
            <a:ext cx="11449052" cy="169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HTJ-PK74820000536-Identity-H"/>
              </a:rPr>
              <a:t>例</a:t>
            </a:r>
            <a:r>
              <a:rPr lang="en-US" altLang="zh-CN" sz="2400" smtClean="0">
                <a:solidFill>
                  <a:srgbClr val="FF0000"/>
                </a:solidFill>
                <a:latin typeface="E-HZ9-PK7481c3-Identity-H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9-PK7481dd-Identity-H"/>
              </a:rPr>
              <a:t>　</a:t>
            </a:r>
            <a:r>
              <a:rPr lang="zh-CN" altLang="en-US" sz="2400">
                <a:solidFill>
                  <a:srgbClr val="000000"/>
                </a:solidFill>
                <a:latin typeface="SSJ-PK7482000052a-Identity-H"/>
              </a:rPr>
              <a:t>假设某地初始物价为</a:t>
            </a:r>
            <a:r>
              <a:rPr lang="zh-CN" altLang="en-US" sz="2400">
                <a:solidFill>
                  <a:srgbClr val="000000"/>
                </a:solidFill>
                <a:latin typeface="E-BZ9-PK7481a4-Identity-H"/>
              </a:rPr>
              <a:t>１</a:t>
            </a:r>
            <a:r>
              <a:rPr lang="zh-CN" altLang="en-US" sz="2400">
                <a:solidFill>
                  <a:srgbClr val="000000"/>
                </a:solidFill>
                <a:latin typeface="H-SS9-PK74820000531-Identity-H"/>
              </a:rPr>
              <a:t>，</a:t>
            </a:r>
            <a:r>
              <a:rPr lang="zh-CN" altLang="en-US" sz="2400">
                <a:solidFill>
                  <a:srgbClr val="000000"/>
                </a:solidFill>
                <a:latin typeface="SSJ-PK7482000052a-Identity-H"/>
              </a:rPr>
              <a:t>每年以</a:t>
            </a:r>
            <a:r>
              <a:rPr lang="zh-CN" altLang="en-US" sz="2400">
                <a:solidFill>
                  <a:srgbClr val="000000"/>
                </a:solidFill>
                <a:latin typeface="E-BZ9-PK7481a4-Identity-H"/>
              </a:rPr>
              <a:t>５％</a:t>
            </a:r>
            <a:r>
              <a:rPr lang="zh-CN" altLang="en-US" sz="2400">
                <a:solidFill>
                  <a:srgbClr val="000000"/>
                </a:solidFill>
                <a:latin typeface="SSJ-PK7482000052a-Identity-H"/>
              </a:rPr>
              <a:t>的增长率递增</a:t>
            </a:r>
            <a:r>
              <a:rPr lang="zh-CN" altLang="en-US" sz="2400">
                <a:solidFill>
                  <a:srgbClr val="000000"/>
                </a:solidFill>
                <a:latin typeface="H-SS9-PK74820000531-Identity-H"/>
              </a:rPr>
              <a:t>，</a:t>
            </a:r>
            <a:r>
              <a:rPr lang="zh-CN" altLang="en-US" sz="2400" smtClean="0">
                <a:solidFill>
                  <a:srgbClr val="000000"/>
                </a:solidFill>
                <a:latin typeface="SSJ-PK7482000052a-Identity-H"/>
              </a:rPr>
              <a:t>经过</a:t>
            </a:r>
            <a:r>
              <a:rPr lang="en-US" altLang="zh-CN" sz="2400" smtClean="0">
                <a:solidFill>
                  <a:srgbClr val="000000"/>
                </a:solidFill>
                <a:latin typeface="E-BX9-PK7481a2-Identity-H"/>
              </a:rPr>
              <a:t>y</a:t>
            </a:r>
            <a:r>
              <a:rPr lang="zh-CN" altLang="en-US" sz="2400" smtClean="0">
                <a:solidFill>
                  <a:srgbClr val="000000"/>
                </a:solidFill>
                <a:latin typeface="SSJ-PK7482000052a-Identity-H"/>
              </a:rPr>
              <a:t>年</a:t>
            </a:r>
            <a:r>
              <a:rPr lang="zh-CN" altLang="en-US" sz="2400">
                <a:solidFill>
                  <a:srgbClr val="000000"/>
                </a:solidFill>
                <a:latin typeface="SSJ-PK7482000052a-Identity-H"/>
              </a:rPr>
              <a:t>后的物价</a:t>
            </a:r>
            <a:r>
              <a:rPr lang="zh-CN" altLang="en-US" sz="2400" smtClean="0">
                <a:solidFill>
                  <a:srgbClr val="000000"/>
                </a:solidFill>
                <a:latin typeface="SSJ-PK7482000052a-Identity-H"/>
              </a:rPr>
              <a:t>为</a:t>
            </a:r>
            <a:r>
              <a:rPr lang="en-US" altLang="zh-CN" sz="2400" smtClean="0">
                <a:solidFill>
                  <a:srgbClr val="000000"/>
                </a:solidFill>
                <a:latin typeface="E-BX9-PK7481a2-Identity-H"/>
              </a:rPr>
              <a:t>x</a:t>
            </a:r>
            <a:r>
              <a:rPr lang="zh-CN" altLang="en-US" sz="2400" smtClean="0">
                <a:solidFill>
                  <a:srgbClr val="000000"/>
                </a:solidFill>
                <a:latin typeface="E-BX9-PK7481a2-Identity-H"/>
              </a:rPr>
              <a:t>．</a:t>
            </a:r>
            <a:endParaRPr lang="zh-CN" altLang="en-US" sz="2400">
              <a:solidFill>
                <a:srgbClr val="000000"/>
              </a:solidFill>
              <a:latin typeface="E-BX9-PK7481a2-Identity-H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H-SS9-PK74820000531-Identity-H"/>
              </a:rPr>
              <a:t>（</a:t>
            </a:r>
            <a:r>
              <a:rPr lang="zh-CN" altLang="en-US" sz="2400">
                <a:solidFill>
                  <a:srgbClr val="000000"/>
                </a:solidFill>
                <a:latin typeface="E-BZ9-PK7481a4-Identity-H"/>
              </a:rPr>
              <a:t>１</a:t>
            </a:r>
            <a:r>
              <a:rPr lang="zh-CN" altLang="en-US" sz="2400">
                <a:solidFill>
                  <a:srgbClr val="000000"/>
                </a:solidFill>
                <a:latin typeface="H-SS9-PK74820000531-Identity-H"/>
              </a:rPr>
              <a:t>）</a:t>
            </a:r>
            <a:r>
              <a:rPr lang="zh-CN" altLang="en-US" sz="2400">
                <a:solidFill>
                  <a:srgbClr val="000000"/>
                </a:solidFill>
                <a:latin typeface="SSJ-PK7482000052a-Identity-H"/>
              </a:rPr>
              <a:t>该地的物价经过几年后会翻一番？</a:t>
            </a:r>
            <a:endParaRPr lang="zh-CN" altLang="en-US" sz="2400">
              <a:solidFill>
                <a:srgbClr val="000000"/>
              </a:solidFill>
              <a:latin typeface="SSJ-PK7482000052a-Identity-H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H-SS9-PK74820000531-Identity-H"/>
              </a:rPr>
              <a:t>（</a:t>
            </a:r>
            <a:r>
              <a:rPr lang="zh-CN" altLang="en-US" sz="2400">
                <a:solidFill>
                  <a:srgbClr val="000000"/>
                </a:solidFill>
                <a:latin typeface="E-BZ9-PK7481a4-Identity-H"/>
              </a:rPr>
              <a:t>２</a:t>
            </a:r>
            <a:r>
              <a:rPr lang="zh-CN" altLang="en-US" sz="2400">
                <a:solidFill>
                  <a:srgbClr val="000000"/>
                </a:solidFill>
                <a:latin typeface="H-SS9-PK74820000531-Identity-H"/>
              </a:rPr>
              <a:t>）</a:t>
            </a:r>
            <a:r>
              <a:rPr lang="zh-CN" altLang="en-US" sz="2400">
                <a:solidFill>
                  <a:srgbClr val="000000"/>
                </a:solidFill>
                <a:latin typeface="SSJ-PK7482000052a-Identity-H"/>
              </a:rPr>
              <a:t>填写下表</a:t>
            </a:r>
            <a:r>
              <a:rPr lang="zh-CN" altLang="en-US" sz="2400">
                <a:solidFill>
                  <a:srgbClr val="000000"/>
                </a:solidFill>
                <a:latin typeface="H-SS9-PK74820000531-Identity-H"/>
              </a:rPr>
              <a:t>，</a:t>
            </a:r>
            <a:r>
              <a:rPr lang="zh-CN" altLang="en-US" sz="2400">
                <a:solidFill>
                  <a:srgbClr val="000000"/>
                </a:solidFill>
                <a:latin typeface="SSJ-PK7482000052a-Identity-H"/>
              </a:rPr>
              <a:t>并根据表中的数据</a:t>
            </a:r>
            <a:r>
              <a:rPr lang="zh-CN" altLang="en-US" sz="2400">
                <a:solidFill>
                  <a:srgbClr val="000000"/>
                </a:solidFill>
                <a:latin typeface="H-SS9-PK74820000531-Identity-H"/>
              </a:rPr>
              <a:t>，</a:t>
            </a:r>
            <a:r>
              <a:rPr lang="zh-CN" altLang="en-US" sz="2400">
                <a:solidFill>
                  <a:srgbClr val="000000"/>
                </a:solidFill>
                <a:latin typeface="SSJ-PK7482000052a-Identity-H"/>
              </a:rPr>
              <a:t>说明该地物价的变化规律</a:t>
            </a:r>
            <a:r>
              <a:rPr lang="zh-CN" altLang="en-US" sz="2400">
                <a:solidFill>
                  <a:srgbClr val="000000"/>
                </a:solidFill>
                <a:latin typeface="E-BX9-PK7481a2-Identity-H"/>
              </a:rPr>
              <a:t>．</a:t>
            </a:r>
            <a:endParaRPr lang="zh-CN" altLang="en-US" sz="2400"/>
          </a:p>
        </p:txBody>
      </p:sp>
      <p:graphicFrame>
        <p:nvGraphicFramePr>
          <p:cNvPr id="6" name="对象 424962"/>
          <p:cNvGraphicFramePr/>
          <p:nvPr/>
        </p:nvGraphicFramePr>
        <p:xfrm>
          <a:off x="2339975" y="616505"/>
          <a:ext cx="10848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2" imgW="10382885" imgH="397510" progId="Word.Document.8">
                  <p:embed/>
                </p:oleObj>
              </mc:Choice>
              <mc:Fallback>
                <p:oleObj name="Document" r:id="rId2" imgW="10382885" imgH="3975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9975" y="616505"/>
                        <a:ext cx="10848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"/>
              <p:cNvSpPr/>
              <p:nvPr/>
            </p:nvSpPr>
            <p:spPr>
              <a:xfrm>
                <a:off x="1181100" y="1281549"/>
                <a:ext cx="967740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FF0000"/>
                    </a:solidFill>
                    <a:latin typeface="HTJ-PK74820000536-Identity-H"/>
                  </a:rPr>
                  <a:t>解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：（</a:t>
                </a:r>
                <a:r>
                  <a:rPr lang="zh-CN" altLang="en-US" sz="2400">
                    <a:solidFill>
                      <a:srgbClr val="FF0000"/>
                    </a:solidFill>
                    <a:latin typeface="E-BZ9-PK7481a4-Identity-H"/>
                  </a:rPr>
                  <a:t>１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）</a:t>
                </a: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由题意可知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:r>
                  <a:rPr lang="zh-CN" altLang="en-US" sz="2400" smtClean="0">
                    <a:solidFill>
                      <a:srgbClr val="FF0000"/>
                    </a:solidFill>
                    <a:latin typeface="SSJ-PK7482000052a-Identity-H"/>
                  </a:rPr>
                  <a:t>经过</a:t>
                </a:r>
                <a:r>
                  <a:rPr lang="en-US" altLang="zh-CN" sz="2400" smtClean="0">
                    <a:solidFill>
                      <a:srgbClr val="FF0000"/>
                    </a:solidFill>
                    <a:latin typeface="E-BX9-PK7481a2-Identity-H"/>
                  </a:rPr>
                  <a:t>y</a:t>
                </a:r>
                <a:r>
                  <a:rPr lang="zh-CN" altLang="en-US" sz="2400" smtClean="0">
                    <a:solidFill>
                      <a:srgbClr val="FF0000"/>
                    </a:solidFill>
                    <a:latin typeface="SSJ-PK7482000052a-Identity-H"/>
                  </a:rPr>
                  <a:t>年</a:t>
                </a: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后</a:t>
                </a:r>
                <a:r>
                  <a:rPr lang="zh-CN" altLang="en-US" sz="2400" smtClean="0">
                    <a:solidFill>
                      <a:srgbClr val="FF0000"/>
                    </a:solidFill>
                    <a:latin typeface="SSJ-PK7482000052a-Identity-H"/>
                  </a:rPr>
                  <a:t>物价</a:t>
                </a:r>
                <a:r>
                  <a:rPr lang="en-US" altLang="zh-CN" sz="2400" smtClean="0">
                    <a:solidFill>
                      <a:srgbClr val="FF0000"/>
                    </a:solidFill>
                    <a:latin typeface="E-BX9-PK7481a2-Identity-H"/>
                  </a:rPr>
                  <a:t>x</a:t>
                </a:r>
                <a:r>
                  <a:rPr lang="zh-CN" altLang="en-US" sz="2400" smtClean="0">
                    <a:solidFill>
                      <a:srgbClr val="FF0000"/>
                    </a:solidFill>
                    <a:latin typeface="SSJ-PK7482000052a-Identity-H"/>
                  </a:rPr>
                  <a:t>为</a:t>
                </a:r>
                <a:endParaRPr lang="zh-CN" altLang="en-US" sz="2400">
                  <a:solidFill>
                    <a:srgbClr val="FF0000"/>
                  </a:solidFill>
                  <a:latin typeface="SSJ-PK7482000052a-Identity-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1+5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%)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:r>
                  <a:rPr lang="zh-TW" altLang="en-US" sz="2400">
                    <a:solidFill>
                      <a:srgbClr val="FF0000"/>
                    </a:solidFill>
                    <a:latin typeface="SSJ-PK7482000052a-Identity-H"/>
                  </a:rPr>
                  <a:t>即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1.05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H-SS9-PK74820000531-Identity-H"/>
                  </a:rPr>
                  <a:t>（</a:t>
                </a:r>
                <a:r>
                  <a:rPr lang="en-US" altLang="zh-CN" sz="2400" smtClean="0">
                    <a:solidFill>
                      <a:srgbClr val="FF0000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FF0000"/>
                    </a:solidFill>
                    <a:latin typeface="O9-PK7481dd-Identity-H"/>
                  </a:rPr>
                  <a:t>∈</a:t>
                </a:r>
                <a:r>
                  <a:rPr lang="zh-TW" altLang="en-US" sz="2400">
                    <a:solidFill>
                      <a:srgbClr val="FF0000"/>
                    </a:solidFill>
                    <a:latin typeface="H-SS9-PK74820000531-Identity-H"/>
                  </a:rPr>
                  <a:t>［</a:t>
                </a:r>
                <a:r>
                  <a:rPr lang="zh-TW" altLang="en-US" sz="2400">
                    <a:solidFill>
                      <a:srgbClr val="FF0000"/>
                    </a:solidFill>
                    <a:latin typeface="E-BZ9-PK7481a4-Identity-H"/>
                  </a:rPr>
                  <a:t>０</a:t>
                </a:r>
                <a:r>
                  <a:rPr lang="zh-TW" altLang="en-US" sz="240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:r>
                  <a:rPr lang="zh-TW" altLang="en-US" sz="2400">
                    <a:solidFill>
                      <a:srgbClr val="FF0000"/>
                    </a:solidFill>
                    <a:latin typeface="E-BZ9-PK7481a4-Identity-H"/>
                  </a:rPr>
                  <a:t>＋∞</a:t>
                </a:r>
                <a:r>
                  <a:rPr lang="zh-TW" altLang="en-US" sz="2400">
                    <a:solidFill>
                      <a:srgbClr val="FF0000"/>
                    </a:solidFill>
                    <a:latin typeface="H-SS9-PK74820000531-Identity-H"/>
                  </a:rPr>
                  <a:t>））</a:t>
                </a:r>
                <a:r>
                  <a:rPr lang="zh-TW" altLang="en-US" sz="2400">
                    <a:solidFill>
                      <a:srgbClr val="FF0000"/>
                    </a:solidFill>
                    <a:latin typeface="E-BX9-PK7481a2-Identity-H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由对数与指数间的关系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可得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smtClean="0">
                    <a:solidFill>
                      <a:srgbClr val="FF0000"/>
                    </a:solidFill>
                  </a:rPr>
                  <a:t>y=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1.05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r>
                  <a:rPr lang="en-US" altLang="zh-TW" sz="2400" smtClean="0">
                    <a:solidFill>
                      <a:srgbClr val="FF0000"/>
                    </a:solidFill>
                    <a:latin typeface="O9-PK7481dd-Identity-H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O9-PK7481dd-Identity-H"/>
                  </a:rPr>
                  <a:t>∈</a:t>
                </a:r>
                <a:r>
                  <a:rPr lang="zh-TW" altLang="en-US" sz="2400">
                    <a:solidFill>
                      <a:srgbClr val="FF0000"/>
                    </a:solidFill>
                    <a:latin typeface="H-SS9-PK74820000531-Identity-H"/>
                  </a:rPr>
                  <a:t>［</a:t>
                </a:r>
                <a:r>
                  <a:rPr lang="zh-TW" altLang="en-US" sz="2400">
                    <a:solidFill>
                      <a:srgbClr val="FF0000"/>
                    </a:solidFill>
                    <a:latin typeface="E-BZ9-PK7481a4-Identity-H"/>
                  </a:rPr>
                  <a:t>１</a:t>
                </a:r>
                <a:r>
                  <a:rPr lang="zh-TW" altLang="en-US" sz="240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:r>
                  <a:rPr lang="zh-TW" altLang="en-US" sz="2400">
                    <a:solidFill>
                      <a:srgbClr val="FF0000"/>
                    </a:solidFill>
                    <a:latin typeface="E-BZ9-PK7481a4-Identity-H"/>
                  </a:rPr>
                  <a:t>＋∞</a:t>
                </a:r>
                <a:r>
                  <a:rPr lang="zh-TW" altLang="en-US" sz="2400">
                    <a:solidFill>
                      <a:srgbClr val="FF0000"/>
                    </a:solidFill>
                    <a:latin typeface="H-SS9-PK74820000531-Identity-H"/>
                  </a:rPr>
                  <a:t>）</a:t>
                </a:r>
                <a:r>
                  <a:rPr lang="zh-TW" altLang="en-US" sz="2400">
                    <a:solidFill>
                      <a:srgbClr val="FF0000"/>
                    </a:solidFill>
                    <a:latin typeface="E-BX9-PK7481a2-Identity-H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由计算工具可得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:r>
                  <a:rPr lang="zh-CN" altLang="en-US" sz="2400" smtClean="0">
                    <a:solidFill>
                      <a:srgbClr val="FF0000"/>
                    </a:solidFill>
                    <a:latin typeface="SSJ-PK7482000052a-Identity-H"/>
                  </a:rPr>
                  <a:t>当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  <a:latin typeface="E-BZ9-PK7481a4-Identity-H"/>
                  </a:rPr>
                  <a:t>＝</a:t>
                </a:r>
                <a:r>
                  <a:rPr lang="zh-CN" altLang="en-US" sz="2400">
                    <a:solidFill>
                      <a:srgbClr val="FF0000"/>
                    </a:solidFill>
                    <a:latin typeface="E-BZ9-PK7481a4-Identity-H"/>
                  </a:rPr>
                  <a:t>２</a:t>
                </a: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时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  <a:latin typeface="O9-PK7481dd-Identity-H"/>
                  </a:rPr>
                  <a:t>≈</a:t>
                </a:r>
                <a:r>
                  <a:rPr lang="zh-CN" altLang="en-US" sz="2400">
                    <a:solidFill>
                      <a:srgbClr val="FF0000"/>
                    </a:solidFill>
                    <a:latin typeface="E-BZ9-PK7481a4-Identity-H"/>
                  </a:rPr>
                  <a:t>１４</a:t>
                </a:r>
                <a:r>
                  <a:rPr lang="zh-CN" altLang="en-US" sz="2400">
                    <a:solidFill>
                      <a:srgbClr val="FF0000"/>
                    </a:solidFill>
                    <a:latin typeface="E-BX9-PK7481a2-Identity-H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所以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该地区的物价大约经过</a:t>
                </a:r>
                <a:r>
                  <a:rPr lang="zh-CN" altLang="en-US" sz="2400">
                    <a:solidFill>
                      <a:srgbClr val="FF0000"/>
                    </a:solidFill>
                    <a:latin typeface="E-BZ9-PK7481a4-Identity-H"/>
                  </a:rPr>
                  <a:t>１４</a:t>
                </a: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年后会翻一番</a:t>
                </a:r>
                <a:r>
                  <a:rPr lang="zh-CN" altLang="en-US" sz="2400">
                    <a:solidFill>
                      <a:srgbClr val="FF0000"/>
                    </a:solidFill>
                    <a:latin typeface="E-BX9-PK7481a2-Identity-H"/>
                  </a:rPr>
                  <a:t>．</a:t>
                </a:r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281549"/>
                <a:ext cx="9677400" cy="3416320"/>
              </a:xfrm>
              <a:prstGeom prst="rect">
                <a:avLst/>
              </a:prstGeom>
              <a:blipFill rotWithShape="0">
                <a:blip r:embed="rId1"/>
                <a:stretch>
                  <a:fillRect l="-1008" b="-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2"/>
              <p:cNvSpPr/>
              <p:nvPr/>
            </p:nvSpPr>
            <p:spPr>
              <a:xfrm>
                <a:off x="431800" y="1134646"/>
                <a:ext cx="108331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smtClean="0">
                    <a:solidFill>
                      <a:srgbClr val="FF0000"/>
                    </a:solidFill>
                    <a:latin typeface="H-SS9-PK74820000531-Identity-H"/>
                  </a:rPr>
                  <a:t>（</a:t>
                </a:r>
                <a:r>
                  <a:rPr lang="zh-CN" altLang="en-US" sz="2400">
                    <a:solidFill>
                      <a:srgbClr val="FF0000"/>
                    </a:solidFill>
                    <a:latin typeface="E-BZ9-PK7481a4-Identity-H"/>
                  </a:rPr>
                  <a:t>２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）</a:t>
                </a: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根据函数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y=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1.05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r>
                  <a:rPr lang="en-US" altLang="zh-TW" sz="2400">
                    <a:solidFill>
                      <a:srgbClr val="FF0000"/>
                    </a:solidFill>
                    <a:latin typeface="O9-PK7481dd-Identity-H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FF0000"/>
                    </a:solidFill>
                    <a:latin typeface="O9-PK7481dd-Identity-H"/>
                  </a:rPr>
                  <a:t>∈</a:t>
                </a:r>
                <a:r>
                  <a:rPr lang="zh-TW" altLang="en-US" sz="2400">
                    <a:solidFill>
                      <a:srgbClr val="FF0000"/>
                    </a:solidFill>
                    <a:latin typeface="H-SS9-PK74820000531-Identity-H"/>
                  </a:rPr>
                  <a:t>［</a:t>
                </a:r>
                <a:r>
                  <a:rPr lang="zh-TW" altLang="en-US" sz="2400">
                    <a:solidFill>
                      <a:srgbClr val="FF0000"/>
                    </a:solidFill>
                    <a:latin typeface="E-BZ9-PK7481a4-Identity-H"/>
                  </a:rPr>
                  <a:t>１</a:t>
                </a:r>
                <a:r>
                  <a:rPr lang="zh-TW" altLang="en-US" sz="240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:r>
                  <a:rPr lang="zh-TW" altLang="en-US" sz="2400">
                    <a:solidFill>
                      <a:srgbClr val="FF0000"/>
                    </a:solidFill>
                    <a:latin typeface="E-BZ9-PK7481a4-Identity-H"/>
                  </a:rPr>
                  <a:t>＋∞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H-SS9-PK74820000531-Identity-H"/>
                  </a:rPr>
                  <a:t>）</a:t>
                </a:r>
                <a:r>
                  <a:rPr lang="zh-TW" altLang="en-US" sz="2400" smtClean="0">
                    <a:solidFill>
                      <a:srgbClr val="FF0000"/>
                    </a:solidFill>
                    <a:latin typeface="E-BX9-PK7481a2-Identity-H"/>
                  </a:rPr>
                  <a:t>．</a:t>
                </a:r>
                <a:r>
                  <a:rPr lang="zh-CN" altLang="en-US" sz="2400" smtClean="0">
                    <a:solidFill>
                      <a:srgbClr val="FF0000"/>
                    </a:solidFill>
                    <a:latin typeface="SSJ-PK7482000052a-Identity-H"/>
                  </a:rPr>
                  <a:t>利用</a:t>
                </a: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计算工具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，</a:t>
                </a:r>
                <a:r>
                  <a:rPr lang="zh-CN" altLang="en-US" sz="2400">
                    <a:solidFill>
                      <a:srgbClr val="FF0000"/>
                    </a:solidFill>
                    <a:latin typeface="SSJ-PK7482000052a-Identity-H"/>
                  </a:rPr>
                  <a:t>可得下表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531-Identity-H"/>
                  </a:rPr>
                  <a:t>：</a:t>
                </a:r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134646"/>
                <a:ext cx="10833100" cy="461665"/>
              </a:xfrm>
              <a:prstGeom prst="rect">
                <a:avLst/>
              </a:prstGeom>
              <a:blipFill rotWithShape="0">
                <a:blip r:embed="rId1"/>
                <a:stretch>
                  <a:fillRect l="-900" t="-1578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181100" y="4618335"/>
            <a:ext cx="11353800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SSJ-PK7482000052a-Identity-H"/>
              </a:rPr>
              <a:t>由表中的数据可以发现</a:t>
            </a:r>
            <a:r>
              <a:rPr lang="zh-CN" altLang="en-US" sz="2400">
                <a:solidFill>
                  <a:srgbClr val="FF0000"/>
                </a:solidFill>
                <a:latin typeface="H-SS9-PK74820000531-Identity-H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SSJ-PK7482000052a-Identity-H"/>
              </a:rPr>
              <a:t>该地区的物价随时间的增长而增长</a:t>
            </a:r>
            <a:r>
              <a:rPr lang="zh-CN" altLang="en-US" sz="2400" smtClean="0">
                <a:solidFill>
                  <a:srgbClr val="FF0000"/>
                </a:solidFill>
                <a:latin typeface="H-SS9-PK74820000531-Identity-H"/>
              </a:rPr>
              <a:t>，</a:t>
            </a:r>
            <a:endParaRPr lang="en-US" altLang="zh-CN" sz="2400" smtClean="0">
              <a:solidFill>
                <a:srgbClr val="FF0000"/>
              </a:solidFill>
              <a:latin typeface="H-SS9-PK74820000531-Identity-H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SSJ-PK7482000052a-Identity-H"/>
              </a:rPr>
              <a:t>但</a:t>
            </a:r>
            <a:r>
              <a:rPr lang="zh-CN" altLang="en-US" sz="2400">
                <a:solidFill>
                  <a:srgbClr val="FF0000"/>
                </a:solidFill>
                <a:latin typeface="SSJ-PK7482000052a-Identity-H"/>
              </a:rPr>
              <a:t>大约每增加</a:t>
            </a:r>
            <a:r>
              <a:rPr lang="zh-CN" altLang="en-US" sz="2400">
                <a:solidFill>
                  <a:srgbClr val="FF0000"/>
                </a:solidFill>
                <a:latin typeface="E-BZ9-PK7481a4-Identity-H"/>
              </a:rPr>
              <a:t>１</a:t>
            </a:r>
            <a:r>
              <a:rPr lang="zh-CN" altLang="en-US" sz="2400">
                <a:solidFill>
                  <a:srgbClr val="FF0000"/>
                </a:solidFill>
                <a:latin typeface="SSJ-PK7482000052a-Identity-H"/>
              </a:rPr>
              <a:t>倍所</a:t>
            </a:r>
            <a:r>
              <a:rPr lang="zh-CN" altLang="en-US" sz="2400" smtClean="0">
                <a:solidFill>
                  <a:srgbClr val="FF0000"/>
                </a:solidFill>
                <a:latin typeface="SSJ-PK7482000052a-Identity-H"/>
              </a:rPr>
              <a:t>需要</a:t>
            </a:r>
            <a:r>
              <a:rPr lang="zh-CN" altLang="en-US" sz="2400">
                <a:solidFill>
                  <a:srgbClr val="FF0000"/>
                </a:solidFill>
                <a:latin typeface="SSJ-PK7482000052a-Identity-H"/>
              </a:rPr>
              <a:t>的时间在逐渐缩小</a:t>
            </a:r>
            <a:r>
              <a:rPr lang="zh-CN" altLang="en-US" sz="2400">
                <a:solidFill>
                  <a:srgbClr val="FF0000"/>
                </a:solidFill>
                <a:latin typeface="E-BX9-PK7481a2-Identity-H"/>
              </a:rPr>
              <a:t>．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88473"/>
            <a:ext cx="8902700" cy="1437700"/>
          </a:xfrm>
          <a:prstGeom prst="rect">
            <a:avLst/>
          </a:prstGeom>
        </p:spPr>
      </p:pic>
      <p:sp>
        <p:nvSpPr>
          <p:cNvPr id="9" name="文本框 2"/>
          <p:cNvSpPr/>
          <p:nvPr>
            <p:custDataLst>
              <p:tags r:id="rId3"/>
            </p:custDataLst>
          </p:nvPr>
        </p:nvSpPr>
        <p:spPr>
          <a:xfrm>
            <a:off x="6776085" y="620331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P131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对象 402435"/>
          <p:cNvGraphicFramePr/>
          <p:nvPr/>
        </p:nvGraphicFramePr>
        <p:xfrm>
          <a:off x="498475" y="1063992"/>
          <a:ext cx="10999788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1" imgW="10382885" imgH="2668270" progId="Word.Document.8">
                  <p:embed/>
                </p:oleObj>
              </mc:Choice>
              <mc:Fallback>
                <p:oleObj name="Document" r:id="rId1" imgW="10382885" imgH="26682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8475" y="1063992"/>
                        <a:ext cx="10999788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7" name="对象 402436"/>
          <p:cNvGraphicFramePr/>
          <p:nvPr/>
        </p:nvGraphicFramePr>
        <p:xfrm>
          <a:off x="490538" y="4735513"/>
          <a:ext cx="110013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3" imgW="10382885" imgH="1066800" progId="Word.Document.8">
                  <p:embed/>
                </p:oleObj>
              </mc:Choice>
              <mc:Fallback>
                <p:oleObj name="Document" r:id="rId3" imgW="10382885" imgH="1066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4735513"/>
                        <a:ext cx="1100137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419841"/>
          <p:cNvGraphicFramePr/>
          <p:nvPr/>
        </p:nvGraphicFramePr>
        <p:xfrm>
          <a:off x="600075" y="1377950"/>
          <a:ext cx="1099978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1" imgW="10382885" imgH="2237105" progId="Word.Document.8">
                  <p:embed/>
                </p:oleObj>
              </mc:Choice>
              <mc:Fallback>
                <p:oleObj name="Document" r:id="rId1" imgW="10382885" imgH="22371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0075" y="1377950"/>
                        <a:ext cx="1099978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对象 419842"/>
          <p:cNvGraphicFramePr/>
          <p:nvPr/>
        </p:nvGraphicFramePr>
        <p:xfrm>
          <a:off x="596331" y="4253783"/>
          <a:ext cx="11002700" cy="139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10382885" imgH="1424940" progId="Word.Document.8">
                  <p:embed/>
                </p:oleObj>
              </mc:Choice>
              <mc:Fallback>
                <p:oleObj name="Document" r:id="rId3" imgW="10382885" imgH="14249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331" y="4253783"/>
                        <a:ext cx="11002700" cy="1397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60527"/>
            <a:ext cx="11844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当生物死亡后，它机体内原有的碳</a:t>
            </a:r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含量会按确定的比率衰减（称为衰减率），大约每经过</a:t>
            </a:r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5730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年衰减为原来的一半，这个时间称为“半衰期”．按照上述变化规律，生物体内碳</a:t>
            </a:r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含量与死亡年数之间有怎样的关系？</a:t>
            </a:r>
            <a:endParaRPr lang="zh-CN" altLang="en-US" sz="3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设死亡生物体内碳</a:t>
            </a:r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含量的年衰减率为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，如果把刚死亡的生物体内碳</a:t>
            </a:r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含量看成</a:t>
            </a:r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个单位，那么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img2008031006163608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0" y="4622800"/>
            <a:ext cx="3505200" cy="223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416769"/>
          <p:cNvGraphicFramePr/>
          <p:nvPr/>
        </p:nvGraphicFramePr>
        <p:xfrm>
          <a:off x="355031" y="994233"/>
          <a:ext cx="11002700" cy="22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1" imgW="10382885" imgH="2072640" progId="Word.Document.8">
                  <p:embed/>
                </p:oleObj>
              </mc:Choice>
              <mc:Fallback>
                <p:oleObj name="Document" r:id="rId1" imgW="10382885" imgH="20726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5031" y="994233"/>
                        <a:ext cx="11002700" cy="220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415745"/>
          <p:cNvGraphicFramePr/>
          <p:nvPr/>
        </p:nvGraphicFramePr>
        <p:xfrm>
          <a:off x="527791" y="910128"/>
          <a:ext cx="10943908" cy="584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1" imgW="10382885" imgH="5535295" progId="Word.Document.8">
                  <p:embed/>
                </p:oleObj>
              </mc:Choice>
              <mc:Fallback>
                <p:oleObj name="Document" r:id="rId1" imgW="10382885" imgH="55352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7791" y="910128"/>
                        <a:ext cx="10943908" cy="584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126977"/>
          <p:cNvSpPr txBox="1">
            <a:spLocks noChangeArrowheads="1"/>
          </p:cNvSpPr>
          <p:nvPr/>
        </p:nvSpPr>
        <p:spPr bwMode="auto">
          <a:xfrm>
            <a:off x="261028" y="1126752"/>
            <a:ext cx="959865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 smtClean="0">
                <a:solidFill>
                  <a:srgbClr val="0000FF"/>
                </a:solidFill>
                <a:latin typeface="宋体" panose="02010600030101010101" pitchFamily="2" charset="-122"/>
              </a:rPr>
              <a:t>对数函数的概念及与指数函数的关系。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3200" b="1" smtClean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3200" b="1" smtClean="0">
                <a:solidFill>
                  <a:srgbClr val="0000FF"/>
                </a:solidFill>
                <a:latin typeface="宋体" panose="02010600030101010101" pitchFamily="2" charset="-122"/>
              </a:rPr>
              <a:t>对数函数的定义域 。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3200" b="1" smtClean="0">
                <a:solidFill>
                  <a:srgbClr val="0000FF"/>
                </a:solidFill>
                <a:latin typeface="宋体" panose="02010600030101010101" pitchFamily="2" charset="-122"/>
              </a:rPr>
              <a:t>对数的应用。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06752" y="108400"/>
            <a:ext cx="2179209" cy="666115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735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58533" y="16789400"/>
            <a:ext cx="474133" cy="355600"/>
          </a:xfrm>
          <a:prstGeom prst="cub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8576" y="1472276"/>
            <a:ext cx="11892995" cy="28714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P140 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P132--35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:P67--68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28727" y="193251"/>
            <a:ext cx="232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版必修第一册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pic>
        <p:nvPicPr>
          <p:cNvPr id="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087100" y="10172700"/>
            <a:ext cx="292100" cy="4826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1"/>
              <p:cNvSpPr/>
              <p:nvPr/>
            </p:nvSpPr>
            <p:spPr>
              <a:xfrm>
                <a:off x="1002926" y="721590"/>
                <a:ext cx="10829365" cy="411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smtClean="0">
                    <a:latin typeface="SSJ-PK7482000052a-Identity-H"/>
                  </a:rPr>
                  <a:t>死亡</a:t>
                </a:r>
                <a:r>
                  <a:rPr lang="zh-CN" altLang="en-US" sz="2800">
                    <a:latin typeface="E-BZ9-PK7481a4-Identity-H"/>
                  </a:rPr>
                  <a:t>１</a:t>
                </a:r>
                <a:r>
                  <a:rPr lang="zh-CN" altLang="en-US" sz="2800">
                    <a:latin typeface="SSJ-PK7482000052a-Identity-H"/>
                  </a:rPr>
                  <a:t>年后</a:t>
                </a:r>
                <a:r>
                  <a:rPr lang="zh-CN" altLang="en-US" sz="2800">
                    <a:latin typeface="H-SS9-PK74820000531-Identity-H"/>
                  </a:rPr>
                  <a:t>，</a:t>
                </a:r>
                <a:r>
                  <a:rPr lang="zh-CN" altLang="en-US" sz="2800">
                    <a:latin typeface="SSJ-PK7482000052a-Identity-H"/>
                  </a:rPr>
                  <a:t>生物体内碳</a:t>
                </a:r>
                <a:r>
                  <a:rPr lang="zh-CN" altLang="en-US" sz="2800">
                    <a:latin typeface="E-BZ9-PK7481a4-Identity-H"/>
                  </a:rPr>
                  <a:t>１４</a:t>
                </a:r>
                <a:r>
                  <a:rPr lang="zh-CN" altLang="en-US" sz="2800">
                    <a:latin typeface="SSJ-PK7482000052a-Identity-H"/>
                  </a:rPr>
                  <a:t>含量为</a:t>
                </a:r>
                <a:r>
                  <a:rPr lang="zh-CN" altLang="en-US" sz="2800" smtClean="0">
                    <a:latin typeface="H-SS9-PK74820000531-Identity-H"/>
                  </a:rPr>
                  <a:t>（</a:t>
                </a:r>
                <a:r>
                  <a:rPr lang="en-US" altLang="zh-CN" sz="2800" smtClean="0">
                    <a:latin typeface="E-BZ9-PK7481a4-Identity-H"/>
                  </a:rPr>
                  <a:t>1-p</a:t>
                </a:r>
                <a:r>
                  <a:rPr lang="en-US" altLang="zh-CN" sz="2800" smtClean="0">
                    <a:latin typeface="H-SS9-PK74820000531-Identity-H"/>
                  </a:rPr>
                  <a:t>)</a:t>
                </a:r>
                <a:r>
                  <a:rPr lang="en-US" altLang="zh-CN" sz="2800" baseline="30000" smtClean="0">
                    <a:latin typeface="H-SS9-PK74820000531-Identity-H"/>
                  </a:rPr>
                  <a:t>1</a:t>
                </a:r>
                <a:r>
                  <a:rPr lang="zh-CN" altLang="en-US" sz="2800" smtClean="0">
                    <a:latin typeface="H-SS9-PK74820000531-Identity-H"/>
                  </a:rPr>
                  <a:t>；</a:t>
                </a:r>
                <a:endParaRPr lang="zh-CN" altLang="en-US" sz="2800">
                  <a:latin typeface="H-SS9-PK74820000531-Identity-H"/>
                </a:endParaRPr>
              </a:p>
              <a:p>
                <a:r>
                  <a:rPr lang="zh-CN" altLang="en-US" sz="2800">
                    <a:latin typeface="SSJ-PK7482000052a-Identity-H"/>
                  </a:rPr>
                  <a:t>死亡</a:t>
                </a:r>
                <a:r>
                  <a:rPr lang="zh-CN" altLang="en-US" sz="2800">
                    <a:latin typeface="E-BZ9-PK7481a4-Identity-H"/>
                  </a:rPr>
                  <a:t>２</a:t>
                </a:r>
                <a:r>
                  <a:rPr lang="zh-CN" altLang="en-US" sz="2800">
                    <a:latin typeface="SSJ-PK7482000052a-Identity-H"/>
                  </a:rPr>
                  <a:t>年后</a:t>
                </a:r>
                <a:r>
                  <a:rPr lang="zh-CN" altLang="en-US" sz="2800">
                    <a:latin typeface="H-SS9-PK74820000531-Identity-H"/>
                  </a:rPr>
                  <a:t>，</a:t>
                </a:r>
                <a:r>
                  <a:rPr lang="zh-CN" altLang="en-US" sz="2800">
                    <a:latin typeface="SSJ-PK7482000052a-Identity-H"/>
                  </a:rPr>
                  <a:t>生物体内碳</a:t>
                </a:r>
                <a:r>
                  <a:rPr lang="zh-CN" altLang="en-US" sz="2800">
                    <a:latin typeface="E-BZ9-PK7481a4-Identity-H"/>
                  </a:rPr>
                  <a:t>１４</a:t>
                </a:r>
                <a:r>
                  <a:rPr lang="zh-CN" altLang="en-US" sz="2800">
                    <a:latin typeface="SSJ-PK7482000052a-Identity-H"/>
                  </a:rPr>
                  <a:t>含量</a:t>
                </a:r>
                <a:r>
                  <a:rPr lang="zh-CN" altLang="en-US" sz="2800" smtClean="0">
                    <a:latin typeface="SSJ-PK7482000052a-Identity-H"/>
                  </a:rPr>
                  <a:t>为</a:t>
                </a:r>
                <a:r>
                  <a:rPr lang="zh-CN" altLang="en-US" sz="2800">
                    <a:latin typeface="H-SS9-PK74820000531-Identity-H"/>
                  </a:rPr>
                  <a:t>（</a:t>
                </a:r>
                <a:r>
                  <a:rPr lang="en-US" altLang="zh-CN" sz="2800" smtClean="0">
                    <a:latin typeface="E-BZ9-PK7481a4-Identity-H"/>
                  </a:rPr>
                  <a:t>1-p</a:t>
                </a:r>
                <a:r>
                  <a:rPr lang="en-US" altLang="zh-CN" sz="2800" smtClean="0">
                    <a:latin typeface="H-SS9-PK74820000531-Identity-H"/>
                  </a:rPr>
                  <a:t>)</a:t>
                </a:r>
                <a:r>
                  <a:rPr lang="en-US" altLang="zh-CN" sz="2800" baseline="30000" smtClean="0">
                    <a:latin typeface="H-SS9-PK74820000531-Identity-H"/>
                  </a:rPr>
                  <a:t>2 </a:t>
                </a:r>
                <a:r>
                  <a:rPr lang="zh-CN" altLang="en-US" sz="2800" smtClean="0">
                    <a:latin typeface="H-SS9-PK74820000531-Identity-H"/>
                  </a:rPr>
                  <a:t>；</a:t>
                </a:r>
                <a:endParaRPr lang="zh-CN" altLang="en-US" sz="2800">
                  <a:latin typeface="H-SS9-PK74820000531-Identity-H"/>
                </a:endParaRPr>
              </a:p>
              <a:p>
                <a:r>
                  <a:rPr lang="zh-CN" altLang="en-US" sz="2800">
                    <a:latin typeface="SSJ-PK7482000052a-Identity-H"/>
                  </a:rPr>
                  <a:t>死亡</a:t>
                </a:r>
                <a:r>
                  <a:rPr lang="zh-CN" altLang="en-US" sz="2800">
                    <a:latin typeface="E-BZ9-PK7481a4-Identity-H"/>
                  </a:rPr>
                  <a:t>３</a:t>
                </a:r>
                <a:r>
                  <a:rPr lang="zh-CN" altLang="en-US" sz="2800">
                    <a:latin typeface="SSJ-PK7482000052a-Identity-H"/>
                  </a:rPr>
                  <a:t>年后</a:t>
                </a:r>
                <a:r>
                  <a:rPr lang="zh-CN" altLang="en-US" sz="2800">
                    <a:latin typeface="H-SS9-PK74820000531-Identity-H"/>
                  </a:rPr>
                  <a:t>，</a:t>
                </a:r>
                <a:r>
                  <a:rPr lang="zh-CN" altLang="en-US" sz="2800">
                    <a:latin typeface="SSJ-PK7482000052a-Identity-H"/>
                  </a:rPr>
                  <a:t>生物体内碳</a:t>
                </a:r>
                <a:r>
                  <a:rPr lang="zh-CN" altLang="en-US" sz="2800">
                    <a:latin typeface="E-BZ9-PK7481a4-Identity-H"/>
                  </a:rPr>
                  <a:t>１４</a:t>
                </a:r>
                <a:r>
                  <a:rPr lang="zh-CN" altLang="en-US" sz="2800">
                    <a:latin typeface="SSJ-PK7482000052a-Identity-H"/>
                  </a:rPr>
                  <a:t>含量</a:t>
                </a:r>
                <a:r>
                  <a:rPr lang="zh-CN" altLang="en-US" sz="2800" smtClean="0">
                    <a:latin typeface="SSJ-PK7482000052a-Identity-H"/>
                  </a:rPr>
                  <a:t>为</a:t>
                </a:r>
                <a:r>
                  <a:rPr lang="zh-CN" altLang="en-US" sz="2800">
                    <a:latin typeface="H-SS9-PK74820000531-Identity-H"/>
                  </a:rPr>
                  <a:t>（</a:t>
                </a:r>
                <a:r>
                  <a:rPr lang="en-US" altLang="zh-CN" sz="2800" smtClean="0">
                    <a:latin typeface="E-BZ9-PK7481a4-Identity-H"/>
                  </a:rPr>
                  <a:t>1-p</a:t>
                </a:r>
                <a:r>
                  <a:rPr lang="en-US" altLang="zh-CN" sz="2800" smtClean="0">
                    <a:latin typeface="H-SS9-PK74820000531-Identity-H"/>
                  </a:rPr>
                  <a:t>)</a:t>
                </a:r>
                <a:r>
                  <a:rPr lang="en-US" altLang="zh-CN" sz="2800" baseline="30000" smtClean="0">
                    <a:latin typeface="H-SS9-PK74820000531-Identity-H"/>
                  </a:rPr>
                  <a:t>3 </a:t>
                </a:r>
                <a:r>
                  <a:rPr lang="zh-CN" altLang="en-US" sz="2800" smtClean="0">
                    <a:latin typeface="H-SS9-PK74820000531-Identity-H"/>
                  </a:rPr>
                  <a:t>；</a:t>
                </a:r>
                <a:endParaRPr lang="zh-CN" altLang="en-US" sz="2800">
                  <a:latin typeface="H-SS9-PK74820000531-Identity-H"/>
                </a:endParaRPr>
              </a:p>
              <a:p>
                <a:r>
                  <a:rPr lang="en-US" altLang="zh-CN" sz="2800">
                    <a:latin typeface="H-SS9-PK74820000531-Identity-H"/>
                  </a:rPr>
                  <a:t>……</a:t>
                </a:r>
              </a:p>
              <a:p>
                <a:r>
                  <a:rPr lang="zh-CN" altLang="en-US" sz="2800">
                    <a:latin typeface="SSJ-PK7482000052a-Identity-H"/>
                  </a:rPr>
                  <a:t>死亡</a:t>
                </a:r>
                <a:r>
                  <a:rPr lang="zh-CN" altLang="en-US" sz="2800">
                    <a:latin typeface="E-BZ9-PK7481a4-Identity-H"/>
                  </a:rPr>
                  <a:t>５７３０</a:t>
                </a:r>
                <a:r>
                  <a:rPr lang="zh-CN" altLang="en-US" sz="2800">
                    <a:latin typeface="SSJ-PK7482000052a-Identity-H"/>
                  </a:rPr>
                  <a:t>年后</a:t>
                </a:r>
                <a:r>
                  <a:rPr lang="zh-CN" altLang="en-US" sz="2800">
                    <a:latin typeface="H-SS9-PK74820000531-Identity-H"/>
                  </a:rPr>
                  <a:t>，</a:t>
                </a:r>
                <a:r>
                  <a:rPr lang="zh-CN" altLang="en-US" sz="2800">
                    <a:latin typeface="SSJ-PK7482000052a-Identity-H"/>
                  </a:rPr>
                  <a:t>生物体内碳</a:t>
                </a:r>
                <a:r>
                  <a:rPr lang="zh-CN" altLang="en-US" sz="2800">
                    <a:latin typeface="E-BZ9-PK7481a4-Identity-H"/>
                  </a:rPr>
                  <a:t>１４</a:t>
                </a:r>
                <a:r>
                  <a:rPr lang="zh-CN" altLang="en-US" sz="2800">
                    <a:latin typeface="SSJ-PK7482000052a-Identity-H"/>
                  </a:rPr>
                  <a:t>含量</a:t>
                </a:r>
                <a:r>
                  <a:rPr lang="zh-CN" altLang="en-US" sz="2800" smtClean="0">
                    <a:latin typeface="SSJ-PK7482000052a-Identity-H"/>
                  </a:rPr>
                  <a:t>为</a:t>
                </a:r>
                <a:r>
                  <a:rPr lang="zh-CN" altLang="en-US" sz="2800">
                    <a:latin typeface="H-SS9-PK74820000531-Identity-H"/>
                  </a:rPr>
                  <a:t>（</a:t>
                </a:r>
                <a:r>
                  <a:rPr lang="en-US" altLang="zh-CN" sz="2800" smtClean="0">
                    <a:latin typeface="E-BZ9-PK7481a4-Identity-H"/>
                  </a:rPr>
                  <a:t>1-p</a:t>
                </a:r>
                <a:r>
                  <a:rPr lang="en-US" altLang="zh-CN" sz="2800" smtClean="0">
                    <a:latin typeface="H-SS9-PK74820000531-Identity-H"/>
                  </a:rPr>
                  <a:t>)</a:t>
                </a:r>
                <a:r>
                  <a:rPr lang="en-US" altLang="zh-CN" sz="2800" baseline="30000" smtClean="0">
                    <a:latin typeface="H-SS9-PK74820000531-Identity-H"/>
                  </a:rPr>
                  <a:t>5730 </a:t>
                </a:r>
                <a:r>
                  <a:rPr lang="zh-CN" altLang="en-US" sz="2800" smtClean="0">
                    <a:latin typeface="E-BX9-PK7481a2-Identity-H"/>
                  </a:rPr>
                  <a:t>．</a:t>
                </a:r>
                <a:endParaRPr lang="zh-CN" altLang="en-US" sz="2800">
                  <a:latin typeface="E-BX9-PK7481a2-Identity-H"/>
                </a:endParaRPr>
              </a:p>
              <a:p>
                <a:r>
                  <a:rPr lang="zh-CN" altLang="en-US" sz="2800">
                    <a:latin typeface="SSJ-PK7482000052a-Identity-H"/>
                  </a:rPr>
                  <a:t>根据已知条件</a:t>
                </a:r>
                <a:r>
                  <a:rPr lang="zh-CN" altLang="en-US" sz="2800" smtClean="0">
                    <a:latin typeface="H-SS9-PK74820000531-Identity-H"/>
                  </a:rPr>
                  <a:t>，</a:t>
                </a:r>
                <a:r>
                  <a:rPr lang="zh-CN" altLang="en-US" sz="2800">
                    <a:latin typeface="H-SS9-PK74820000531-Identity-H"/>
                  </a:rPr>
                  <a:t> （</a:t>
                </a:r>
                <a:r>
                  <a:rPr lang="en-US" altLang="zh-CN" sz="2800" smtClean="0">
                    <a:latin typeface="E-BZ9-PK7481a4-Identity-H"/>
                  </a:rPr>
                  <a:t>1-p</a:t>
                </a:r>
                <a:r>
                  <a:rPr lang="en-US" altLang="zh-CN" sz="2800" smtClean="0">
                    <a:latin typeface="H-SS9-PK74820000531-Identity-H"/>
                  </a:rPr>
                  <a:t>)</a:t>
                </a:r>
                <a:r>
                  <a:rPr lang="en-US" altLang="zh-CN" sz="2800" baseline="30000" smtClean="0">
                    <a:latin typeface="H-SS9-PK74820000531-Identity-H"/>
                  </a:rPr>
                  <a:t>5730</a:t>
                </a:r>
                <a:r>
                  <a:rPr lang="zh-CN" altLang="en-US" sz="2800" smtClean="0">
                    <a:latin typeface="E-BZ9-PK7481a4-Identity-H"/>
                  </a:rPr>
                  <a:t>＝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altLang="zh-CN" sz="2800" smtClean="0">
                    <a:latin typeface="E-BZ9-PK7481a4-Identity-H"/>
                  </a:rPr>
                  <a:t>,</a:t>
                </a:r>
                <a:r>
                  <a:rPr lang="zh-CN" altLang="en-US" sz="2800" smtClean="0">
                    <a:latin typeface="E-BZ9-PK7481a4-Identity-H"/>
                  </a:rPr>
                  <a:t>从而</a:t>
                </a:r>
                <a:r>
                  <a:rPr lang="en-US" altLang="zh-CN" sz="2800" smtClean="0">
                    <a:latin typeface="E-BZ9-PK7481a4-Identity-H"/>
                  </a:rPr>
                  <a:t>1-p=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5730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r>
                  <a:rPr lang="en-US" altLang="zh-CN" sz="2800" smtClean="0">
                    <a:latin typeface="E-BZ9-PK7481a4-Identity-H"/>
                  </a:rPr>
                  <a:t>,</a:t>
                </a:r>
                <a:r>
                  <a:rPr lang="zh-CN" altLang="en-US" sz="2800" smtClean="0">
                    <a:latin typeface="E-BZ9-PK7481a4-Identity-H"/>
                  </a:rPr>
                  <a:t>所以</a:t>
                </a:r>
                <a:r>
                  <a:rPr lang="en-US" altLang="zh-CN" sz="2800" smtClean="0">
                    <a:latin typeface="E-BZ9-PK7481a4-Identity-H"/>
                  </a:rPr>
                  <a:t>p=1-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5730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r>
                  <a:rPr lang="zh-CN" altLang="en-US" sz="2800" smtClean="0">
                    <a:latin typeface="E-BX9-PK7481a2-Identity-H"/>
                  </a:rPr>
                  <a:t>．</a:t>
                </a:r>
                <a:endParaRPr lang="zh-CN" altLang="en-US" sz="2800">
                  <a:latin typeface="E-BX9-PK7481a2-Identity-H"/>
                </a:endParaRPr>
              </a:p>
              <a:p>
                <a:r>
                  <a:rPr lang="zh-CN" altLang="en-US" sz="2800">
                    <a:latin typeface="SSJ-PK7482000052a-Identity-H"/>
                  </a:rPr>
                  <a:t>设生物死亡年数</a:t>
                </a:r>
                <a:r>
                  <a:rPr lang="zh-CN" altLang="en-US" sz="2800" smtClean="0">
                    <a:latin typeface="SSJ-PK7482000052a-Identity-H"/>
                  </a:rPr>
                  <a:t>为</a:t>
                </a:r>
                <a:r>
                  <a:rPr lang="en-US" altLang="zh-CN" sz="2800" smtClean="0">
                    <a:latin typeface="E-BX9-PK7481a2-Identity-H"/>
                  </a:rPr>
                  <a:t>x</a:t>
                </a:r>
                <a:r>
                  <a:rPr lang="zh-CN" altLang="en-US" sz="2800" smtClean="0">
                    <a:latin typeface="H-SS9-PK74820000531-Identity-H"/>
                  </a:rPr>
                  <a:t>，</a:t>
                </a:r>
                <a:r>
                  <a:rPr lang="zh-CN" altLang="en-US" sz="2800">
                    <a:latin typeface="SSJ-PK7482000052a-Identity-H"/>
                  </a:rPr>
                  <a:t>死亡生物体内碳</a:t>
                </a:r>
                <a:r>
                  <a:rPr lang="zh-CN" altLang="en-US" sz="2800">
                    <a:latin typeface="E-BZ9-PK7481a4-Identity-H"/>
                  </a:rPr>
                  <a:t>１４</a:t>
                </a:r>
                <a:r>
                  <a:rPr lang="zh-CN" altLang="en-US" sz="2800">
                    <a:latin typeface="SSJ-PK7482000052a-Identity-H"/>
                  </a:rPr>
                  <a:t>含量</a:t>
                </a:r>
                <a:r>
                  <a:rPr lang="zh-CN" altLang="en-US" sz="2800" smtClean="0">
                    <a:latin typeface="SSJ-PK7482000052a-Identity-H"/>
                  </a:rPr>
                  <a:t>为</a:t>
                </a:r>
                <a:r>
                  <a:rPr lang="en-US" altLang="zh-CN" sz="2800" smtClean="0">
                    <a:latin typeface="E-BX9-PK7481a2-Identity-H"/>
                  </a:rPr>
                  <a:t>y</a:t>
                </a:r>
                <a:r>
                  <a:rPr lang="zh-CN" altLang="en-US" sz="2800" smtClean="0">
                    <a:latin typeface="H-SS9-PK74820000531-Identity-H"/>
                  </a:rPr>
                  <a:t>，</a:t>
                </a:r>
                <a:r>
                  <a:rPr lang="zh-CN" altLang="en-US" sz="2800" smtClean="0">
                    <a:latin typeface="SSJ-PK7482000052a-Identity-H"/>
                  </a:rPr>
                  <a:t>那么</a:t>
                </a:r>
                <a:r>
                  <a:rPr lang="en-US" altLang="zh-CN" sz="2800" smtClean="0">
                    <a:latin typeface="E-BX9-PK7481a2-Identity-H"/>
                  </a:rPr>
                  <a:t>y</a:t>
                </a:r>
                <a:r>
                  <a:rPr lang="en-US" altLang="zh-CN" sz="2800">
                    <a:latin typeface="E-BZ9-PK7481a4-Identity-H"/>
                  </a:rPr>
                  <a:t>=</a:t>
                </a:r>
                <a:r>
                  <a:rPr lang="zh-CN" altLang="en-US" sz="2800" smtClean="0">
                    <a:latin typeface="H-SS9-PK74820000531-Identity-H"/>
                  </a:rPr>
                  <a:t>（</a:t>
                </a:r>
                <a:r>
                  <a:rPr lang="en-US" altLang="zh-CN" sz="2800" smtClean="0">
                    <a:latin typeface="E-BZ9-PK7481a4-Identity-H"/>
                  </a:rPr>
                  <a:t>1-p</a:t>
                </a:r>
                <a:r>
                  <a:rPr lang="en-US" altLang="zh-CN" sz="2800" smtClean="0">
                    <a:latin typeface="H-SS9-PK74820000531-Identity-H"/>
                  </a:rPr>
                  <a:t>)</a:t>
                </a:r>
                <a:r>
                  <a:rPr lang="en-US" altLang="zh-CN" sz="2800" baseline="30000">
                    <a:latin typeface="H-SS9-PK74820000531-Identity-H"/>
                  </a:rPr>
                  <a:t>x</a:t>
                </a:r>
                <a:r>
                  <a:rPr lang="en-US" altLang="zh-CN" sz="2800" baseline="30000" smtClean="0">
                    <a:latin typeface="H-SS9-PK74820000531-Identity-H"/>
                  </a:rPr>
                  <a:t> </a:t>
                </a:r>
                <a:r>
                  <a:rPr lang="zh-CN" altLang="en-US" sz="2800" smtClean="0">
                    <a:latin typeface="H-SS9-PK74820000531-Identity-H"/>
                  </a:rPr>
                  <a:t>，</a:t>
                </a:r>
                <a:endParaRPr lang="en-US" altLang="zh-CN" sz="2800" smtClean="0">
                  <a:latin typeface="H-SS9-PK74820000531-Identity-H"/>
                </a:endParaRPr>
              </a:p>
              <a:p>
                <a:r>
                  <a:rPr lang="zh-CN" altLang="en-US" sz="2800" smtClean="0">
                    <a:latin typeface="SSJ-PK7482000052a-Identity-H"/>
                  </a:rPr>
                  <a:t>即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type m:val="bar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bar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5730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SSJ-PK7482000052a-Identity-H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smtClean="0">
                    <a:latin typeface="SSJ-PK7482000052a-Identity-H"/>
                  </a:rPr>
                  <a:t>,</a:t>
                </a:r>
                <a:r>
                  <a:rPr lang="zh-TW" altLang="en-US" sz="2800">
                    <a:latin typeface="H-SS9-PK74820000531-Identity-H"/>
                  </a:rPr>
                  <a:t> （</a:t>
                </a:r>
                <a:r>
                  <a:rPr lang="en-US" altLang="zh-TW" sz="2800">
                    <a:latin typeface="E-BX9-PK7481a2-Identity-H"/>
                  </a:rPr>
                  <a:t>x</a:t>
                </a:r>
                <a:r>
                  <a:rPr lang="zh-TW" altLang="en-US" sz="2800">
                    <a:latin typeface="O9-PK7481dd-Identity-H"/>
                  </a:rPr>
                  <a:t>∈</a:t>
                </a:r>
                <a:r>
                  <a:rPr lang="en-US" altLang="zh-TW" sz="2800">
                    <a:latin typeface="O9-PK7481dd-Identity-H"/>
                  </a:rPr>
                  <a:t>[</a:t>
                </a:r>
                <a:r>
                  <a:rPr lang="zh-TW" altLang="en-US" sz="2800">
                    <a:latin typeface="E-BZ9-PK7481a4-Identity-H"/>
                  </a:rPr>
                  <a:t>０</a:t>
                </a:r>
                <a:r>
                  <a:rPr lang="zh-TW" altLang="en-US" sz="2800">
                    <a:latin typeface="H-SS9-PK74820000531-Identity-H"/>
                  </a:rPr>
                  <a:t>，</a:t>
                </a:r>
                <a:r>
                  <a:rPr lang="zh-TW" altLang="en-US" sz="2800">
                    <a:latin typeface="E-BZ9-PK7481a4-Identity-H"/>
                  </a:rPr>
                  <a:t>＋∞</a:t>
                </a:r>
                <a:r>
                  <a:rPr lang="zh-TW" altLang="en-US" sz="2800">
                    <a:latin typeface="H-SS9-PK74820000531-Identity-H"/>
                  </a:rPr>
                  <a:t>））</a:t>
                </a:r>
                <a:r>
                  <a:rPr lang="zh-TW" altLang="en-US" sz="2800">
                    <a:latin typeface="E-BX9-PK7481a2-Identity-H"/>
                  </a:rPr>
                  <a:t>． </a:t>
                </a:r>
                <a:endParaRPr lang="en-US" altLang="zh-TW" sz="2800" smtClean="0">
                  <a:latin typeface="E-BX9-PK7481a2-Identity-H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26" y="721590"/>
                <a:ext cx="10829365" cy="4110997"/>
              </a:xfrm>
              <a:prstGeom prst="rect">
                <a:avLst/>
              </a:prstGeom>
              <a:blipFill rotWithShape="0">
                <a:blip r:embed="rId1"/>
                <a:stretch>
                  <a:fillRect l="-1182" t="-1481" r="-3547" b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2"/>
              <p:cNvSpPr/>
              <p:nvPr/>
            </p:nvSpPr>
            <p:spPr>
              <a:xfrm>
                <a:off x="150998" y="5011025"/>
                <a:ext cx="11798114" cy="164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smtClean="0">
                    <a:latin typeface="SSJ-PK7482000052a-Identity-H"/>
                  </a:rPr>
                  <a:t>    这</a:t>
                </a:r>
                <a:r>
                  <a:rPr lang="zh-CN" altLang="en-US" sz="2800">
                    <a:latin typeface="SSJ-PK7482000052a-Identity-H"/>
                  </a:rPr>
                  <a:t>也是一个函数</a:t>
                </a:r>
                <a:r>
                  <a:rPr lang="zh-CN" altLang="en-US" sz="2800">
                    <a:latin typeface="H-SS9-PK74820000531-Identity-H"/>
                  </a:rPr>
                  <a:t>，</a:t>
                </a:r>
                <a:r>
                  <a:rPr lang="zh-CN" altLang="en-US" sz="2800" smtClean="0">
                    <a:latin typeface="SSJ-PK7482000052a-Identity-H"/>
                  </a:rPr>
                  <a:t>指数</a:t>
                </a:r>
                <a:r>
                  <a:rPr lang="en-US" altLang="zh-CN" sz="2800" smtClean="0">
                    <a:latin typeface="E-BX9-PK7481a2-Identity-H"/>
                  </a:rPr>
                  <a:t>x</a:t>
                </a:r>
                <a:r>
                  <a:rPr lang="zh-CN" altLang="en-US" sz="2800" smtClean="0">
                    <a:latin typeface="SSJ-PK7482000052a-Identity-H"/>
                  </a:rPr>
                  <a:t>是</a:t>
                </a:r>
                <a:r>
                  <a:rPr lang="zh-CN" altLang="en-US" sz="2800">
                    <a:latin typeface="SSJ-PK7482000052a-Identity-H"/>
                  </a:rPr>
                  <a:t>自变量</a:t>
                </a:r>
                <a:r>
                  <a:rPr lang="zh-CN" altLang="en-US" sz="2800">
                    <a:latin typeface="E-BX9-PK7481a2-Identity-H"/>
                  </a:rPr>
                  <a:t>．</a:t>
                </a:r>
                <a:r>
                  <a:rPr lang="zh-CN" altLang="en-US" sz="2800">
                    <a:latin typeface="SSJ-PK7482000052a-Identity-H"/>
                  </a:rPr>
                  <a:t>死亡生物体内碳</a:t>
                </a:r>
                <a:r>
                  <a:rPr lang="zh-CN" altLang="en-US" sz="2800">
                    <a:latin typeface="E-BZ9-PK7481a4-Identity-H"/>
                  </a:rPr>
                  <a:t>１４</a:t>
                </a:r>
                <a:r>
                  <a:rPr lang="zh-CN" altLang="en-US" sz="2800">
                    <a:latin typeface="SSJ-PK7482000052a-Identity-H"/>
                  </a:rPr>
                  <a:t>含量每年都</a:t>
                </a:r>
                <a:r>
                  <a:rPr lang="zh-CN" altLang="en-US" sz="2800" smtClean="0">
                    <a:latin typeface="SSJ-PK7482000052a-Identity-H"/>
                  </a:rPr>
                  <a:t>以</a:t>
                </a:r>
                <a:r>
                  <a:rPr lang="en-US" altLang="zh-CN" sz="2800" smtClean="0">
                    <a:latin typeface="E-BZ9-PK7481a4-Identity-H"/>
                  </a:rPr>
                  <a:t>1-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5730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r>
                  <a:rPr lang="zh-CN" altLang="en-US" sz="2800" smtClean="0">
                    <a:latin typeface="SSJ-PK7482000052a-Identity-H"/>
                  </a:rPr>
                  <a:t>减</a:t>
                </a:r>
                <a:r>
                  <a:rPr lang="zh-CN" altLang="en-US" sz="2800">
                    <a:latin typeface="SSJ-PK7482000052a-Identity-H"/>
                  </a:rPr>
                  <a:t>率衰减</a:t>
                </a:r>
                <a:r>
                  <a:rPr lang="zh-CN" altLang="en-US" sz="2800">
                    <a:latin typeface="E-BX9-PK7481a2-Identity-H"/>
                  </a:rPr>
                  <a:t>．</a:t>
                </a:r>
                <a:r>
                  <a:rPr lang="zh-CN" altLang="en-US" sz="2800">
                    <a:latin typeface="SSJ-PK7482000052a-Identity-H"/>
                  </a:rPr>
                  <a:t>像这样</a:t>
                </a:r>
                <a:r>
                  <a:rPr lang="zh-CN" altLang="en-US" sz="2800">
                    <a:latin typeface="H-SS9-PK74820000531-Identity-H"/>
                  </a:rPr>
                  <a:t>，</a:t>
                </a:r>
                <a:r>
                  <a:rPr lang="zh-CN" altLang="en-US" sz="2800">
                    <a:latin typeface="SSJ-PK7482000052a-Identity-H"/>
                  </a:rPr>
                  <a:t>衰减率为常数的变化方式</a:t>
                </a:r>
                <a:r>
                  <a:rPr lang="zh-CN" altLang="en-US" sz="2800">
                    <a:latin typeface="H-SS9-PK74820000531-Identity-H"/>
                  </a:rPr>
                  <a:t>，</a:t>
                </a:r>
                <a:r>
                  <a:rPr lang="zh-CN" altLang="en-US" sz="2800">
                    <a:latin typeface="SSJ-PK7482000052a-Identity-H"/>
                  </a:rPr>
                  <a:t>我们称为指数衰减</a:t>
                </a:r>
                <a:r>
                  <a:rPr lang="zh-CN" altLang="en-US" sz="2800" smtClean="0">
                    <a:latin typeface="E-BX9-PK7481a2-Identity-H"/>
                  </a:rPr>
                  <a:t>．</a:t>
                </a:r>
                <a:r>
                  <a:rPr lang="zh-CN" altLang="en-US" sz="2800" smtClean="0">
                    <a:latin typeface="SSJ-PK7482000052a-Identity-H"/>
                  </a:rPr>
                  <a:t>因此</a:t>
                </a:r>
                <a:r>
                  <a:rPr lang="zh-CN" altLang="en-US" sz="2800">
                    <a:latin typeface="H-SS9-PK74820000531-Identity-H"/>
                  </a:rPr>
                  <a:t>，</a:t>
                </a:r>
                <a:r>
                  <a:rPr lang="zh-CN" altLang="en-US" sz="2800">
                    <a:latin typeface="SSJ-PK7482000052a-Identity-H"/>
                  </a:rPr>
                  <a:t>死亡生物体</a:t>
                </a:r>
                <a:r>
                  <a:rPr lang="zh-CN" altLang="en-US" sz="2800" smtClean="0">
                    <a:latin typeface="SSJ-PK7482000052a-Identity-H"/>
                  </a:rPr>
                  <a:t>内碳</a:t>
                </a:r>
                <a:r>
                  <a:rPr lang="en-US" altLang="zh-CN" sz="2800" smtClean="0">
                    <a:latin typeface="SSJ-PK7482000052a-Identity-H"/>
                  </a:rPr>
                  <a:t>14</a:t>
                </a:r>
                <a:r>
                  <a:rPr lang="zh-CN" altLang="en-US" sz="2800" smtClean="0">
                    <a:latin typeface="SSJ-PK7482000052a-Identity-H"/>
                  </a:rPr>
                  <a:t>含量</a:t>
                </a:r>
                <a:r>
                  <a:rPr lang="zh-CN" altLang="en-US" sz="2800">
                    <a:latin typeface="SSJ-PK7482000052a-Identity-H"/>
                  </a:rPr>
                  <a:t>呈指数衰减</a:t>
                </a:r>
                <a:r>
                  <a:rPr lang="zh-CN" altLang="en-US" sz="2800">
                    <a:latin typeface="E-BX9-PK7481a2-Identity-H"/>
                  </a:rPr>
                  <a:t>．</a:t>
                </a:r>
                <a:endParaRPr lang="zh-CN" altLang="en-US" sz="280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8" y="5011025"/>
                <a:ext cx="11798114" cy="1645772"/>
              </a:xfrm>
              <a:prstGeom prst="rect">
                <a:avLst/>
              </a:prstGeom>
              <a:blipFill rotWithShape="0">
                <a:blip r:embed="rId2"/>
                <a:stretch>
                  <a:fillRect l="-1085" t="-3704" r="-310" b="-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800" y="1031419"/>
            <a:ext cx="11010900" cy="169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latin typeface="SSJ-PK7482000052a-Identity-H"/>
              </a:rPr>
              <a:t>   在上述问题中</a:t>
            </a:r>
            <a:r>
              <a:rPr lang="zh-CN" altLang="en-US" sz="2400">
                <a:latin typeface="H-SS9-PK74820000531-Identity-H"/>
              </a:rPr>
              <a:t>，</a:t>
            </a:r>
            <a:r>
              <a:rPr lang="zh-CN" altLang="en-US" sz="2400">
                <a:latin typeface="SSJ-PK7482000052a-Identity-H"/>
              </a:rPr>
              <a:t>我们用指数函数模型研究了呈指数增长</a:t>
            </a:r>
            <a:r>
              <a:rPr lang="zh-CN" altLang="en-US" sz="2400" smtClean="0">
                <a:latin typeface="SSJ-PK7482000052a-Identity-H"/>
              </a:rPr>
              <a:t>或衰减</a:t>
            </a:r>
            <a:r>
              <a:rPr lang="zh-CN" altLang="en-US" sz="2400">
                <a:latin typeface="SSJ-PK7482000052a-Identity-H"/>
              </a:rPr>
              <a:t>变化规律的问题</a:t>
            </a:r>
            <a:r>
              <a:rPr lang="zh-CN" altLang="en-US" sz="2400">
                <a:latin typeface="E-BX9-PK7481a2-Identity-H"/>
              </a:rPr>
              <a:t>．</a:t>
            </a:r>
            <a:r>
              <a:rPr lang="zh-CN" altLang="en-US" sz="2400">
                <a:latin typeface="SSJ-PK7482000052a-Identity-H"/>
              </a:rPr>
              <a:t>对这样的问题</a:t>
            </a:r>
            <a:r>
              <a:rPr lang="zh-CN" altLang="en-US" sz="2400">
                <a:latin typeface="H-SS9-PK74820000531-Identity-H"/>
              </a:rPr>
              <a:t>，</a:t>
            </a:r>
            <a:r>
              <a:rPr lang="zh-CN" altLang="en-US" sz="2400">
                <a:latin typeface="SSJ-PK7482000052a-Identity-H"/>
              </a:rPr>
              <a:t>在引入对数后</a:t>
            </a:r>
            <a:r>
              <a:rPr lang="zh-CN" altLang="en-US" sz="2400">
                <a:latin typeface="H-SS9-PK74820000531-Identity-H"/>
              </a:rPr>
              <a:t>，</a:t>
            </a:r>
            <a:r>
              <a:rPr lang="zh-CN" altLang="en-US" sz="2400" smtClean="0">
                <a:latin typeface="SSJ-PK7482000052a-Identity-H"/>
              </a:rPr>
              <a:t>我们还</a:t>
            </a:r>
            <a:r>
              <a:rPr lang="zh-CN" altLang="en-US" sz="2400">
                <a:latin typeface="SSJ-PK7482000052a-Identity-H"/>
              </a:rPr>
              <a:t>可以从另外的角度</a:t>
            </a:r>
            <a:r>
              <a:rPr lang="zh-CN" altLang="en-US" sz="2400">
                <a:latin typeface="H-SS9-PK74820000531-Identity-H"/>
              </a:rPr>
              <a:t>，</a:t>
            </a:r>
            <a:r>
              <a:rPr lang="zh-CN" altLang="en-US" sz="2400">
                <a:latin typeface="SSJ-PK7482000052a-Identity-H"/>
              </a:rPr>
              <a:t>对其蕴含的规律作进一步的研究</a:t>
            </a:r>
            <a:r>
              <a:rPr lang="zh-CN" altLang="en-US" sz="2400">
                <a:latin typeface="E-BX9-PK7481a2-Identity-H"/>
              </a:rPr>
              <a:t>．</a:t>
            </a:r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177800" y="3841115"/>
            <a:ext cx="1181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latin typeface="FSJ-PK74820000539-Identity-H"/>
              </a:rPr>
              <a:t>    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在问题中</a:t>
            </a:r>
            <a:r>
              <a:rPr lang="zh-CN" altLang="en-US" sz="2400">
                <a:solidFill>
                  <a:srgbClr val="FF0000"/>
                </a:solidFill>
                <a:latin typeface="H-SS9-PK74820000531-Identity-H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我们已经研究了死亡生物体内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碳</a:t>
            </a:r>
            <a:r>
              <a:rPr lang="en-US" altLang="zh-CN" sz="2400" smtClean="0">
                <a:solidFill>
                  <a:srgbClr val="FF0000"/>
                </a:solidFill>
                <a:latin typeface="E-BZ9-PK7481a4-Identity-H"/>
              </a:rPr>
              <a:t>14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的含量</a:t>
            </a:r>
            <a:r>
              <a:rPr lang="en-US" altLang="zh-CN" sz="2400" smtClean="0">
                <a:solidFill>
                  <a:srgbClr val="FF0000"/>
                </a:solidFill>
                <a:latin typeface="E-BX9-PK7481a2-Identity-H"/>
              </a:rPr>
              <a:t>y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随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死亡时间</a:t>
            </a:r>
            <a:endParaRPr lang="zh-CN" altLang="en-US" sz="2400">
              <a:solidFill>
                <a:srgbClr val="FF0000"/>
              </a:solidFill>
              <a:latin typeface="FSJ-PK74820000539-Identity-H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srgbClr val="FF0000"/>
                </a:solidFill>
                <a:latin typeface="E-BX9-PK7481a2-Identity-H"/>
              </a:rPr>
              <a:t>x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的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变化而衰减的规律</a:t>
            </a:r>
            <a:r>
              <a:rPr lang="zh-CN" altLang="en-US" sz="2400">
                <a:solidFill>
                  <a:srgbClr val="FF0000"/>
                </a:solidFill>
                <a:latin typeface="E-BX9-PK7481a2-Identity-H"/>
              </a:rPr>
              <a:t>．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反过来</a:t>
            </a:r>
            <a:r>
              <a:rPr lang="zh-CN" altLang="en-US" sz="2400">
                <a:solidFill>
                  <a:srgbClr val="FF0000"/>
                </a:solidFill>
                <a:latin typeface="H-SS9-PK74820000531-Identity-H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已知死亡生物体内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碳</a:t>
            </a:r>
            <a:r>
              <a:rPr lang="en-US" altLang="zh-CN" sz="2400" smtClean="0">
                <a:solidFill>
                  <a:srgbClr val="FF0000"/>
                </a:solidFill>
                <a:latin typeface="FSJ-PK74820000539-Identity-H"/>
              </a:rPr>
              <a:t>14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的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含量</a:t>
            </a:r>
            <a:r>
              <a:rPr lang="zh-CN" altLang="en-US" sz="2400">
                <a:solidFill>
                  <a:srgbClr val="FF0000"/>
                </a:solidFill>
                <a:latin typeface="H-SS9-PK74820000531-Identity-H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如何得知它死亡</a:t>
            </a:r>
            <a:endParaRPr lang="zh-CN" altLang="en-US" sz="2400">
              <a:solidFill>
                <a:srgbClr val="FF0000"/>
              </a:solidFill>
              <a:latin typeface="FSJ-PK74820000539-Identity-H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了多长时间呢</a:t>
            </a:r>
            <a:r>
              <a:rPr lang="zh-CN" altLang="en-US" sz="2400">
                <a:solidFill>
                  <a:srgbClr val="FF0000"/>
                </a:solidFill>
                <a:latin typeface="SSJ-PK7482000052a-Identity-H"/>
              </a:rPr>
              <a:t>？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进一步地</a:t>
            </a:r>
            <a:r>
              <a:rPr lang="zh-CN" altLang="en-US" sz="2400">
                <a:solidFill>
                  <a:srgbClr val="FF0000"/>
                </a:solidFill>
                <a:latin typeface="H-SS9-PK74820000531-Identity-H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死亡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时间</a:t>
            </a:r>
            <a:r>
              <a:rPr lang="en-US" altLang="zh-CN" sz="2400" smtClean="0">
                <a:solidFill>
                  <a:srgbClr val="FF0000"/>
                </a:solidFill>
                <a:latin typeface="E-BX9-PK7481a2-Identity-H"/>
              </a:rPr>
              <a:t>x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是碳</a:t>
            </a:r>
            <a:r>
              <a:rPr lang="en-US" altLang="zh-CN" sz="2400" smtClean="0">
                <a:solidFill>
                  <a:srgbClr val="FF0000"/>
                </a:solidFill>
                <a:latin typeface="FSJ-PK74820000539-Identity-H"/>
              </a:rPr>
              <a:t>14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的含量</a:t>
            </a:r>
            <a:r>
              <a:rPr lang="en-US" altLang="zh-CN" sz="2400" smtClean="0">
                <a:solidFill>
                  <a:srgbClr val="FF0000"/>
                </a:solidFill>
                <a:latin typeface="E-BX9-PK7481a2-Identity-H"/>
              </a:rPr>
              <a:t>y</a:t>
            </a:r>
            <a:r>
              <a:rPr lang="zh-CN" altLang="en-US" sz="2400" smtClean="0">
                <a:solidFill>
                  <a:srgbClr val="FF0000"/>
                </a:solidFill>
                <a:latin typeface="FSJ-PK74820000539-Identity-H"/>
              </a:rPr>
              <a:t>的</a:t>
            </a:r>
            <a:r>
              <a:rPr lang="zh-CN" altLang="en-US" sz="2400">
                <a:solidFill>
                  <a:srgbClr val="FF0000"/>
                </a:solidFill>
                <a:latin typeface="FSJ-PK74820000539-Identity-H"/>
              </a:rPr>
              <a:t>函数吗</a:t>
            </a:r>
            <a:r>
              <a:rPr lang="zh-CN" altLang="en-US" sz="2400" smtClean="0">
                <a:solidFill>
                  <a:srgbClr val="FF0000"/>
                </a:solidFill>
                <a:latin typeface="SSJ-PK7482000052a-Identity-H"/>
              </a:rPr>
              <a:t>？</a:t>
            </a:r>
            <a:endParaRPr lang="zh-CN" altLang="en-US" sz="2400">
              <a:solidFill>
                <a:srgbClr val="FF0000"/>
              </a:solidFill>
              <a:latin typeface="SSJ-PK7482000052a-Identity-H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0965" y="2341222"/>
            <a:ext cx="3810835" cy="2400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3"/>
              <p:cNvSpPr/>
              <p:nvPr/>
            </p:nvSpPr>
            <p:spPr>
              <a:xfrm>
                <a:off x="303964" y="846574"/>
                <a:ext cx="11557836" cy="4656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smtClean="0">
                    <a:latin typeface="SSJ-PK7482000052a-Identity-H"/>
                  </a:rPr>
                  <a:t>根据指数与对数的关系</a:t>
                </a:r>
                <a:r>
                  <a:rPr lang="zh-CN" altLang="en-US" sz="2400">
                    <a:latin typeface="H-SS9-PK74820000531-Identity-H"/>
                  </a:rPr>
                  <a:t>，</a:t>
                </a:r>
                <a:r>
                  <a:rPr lang="zh-CN" altLang="en-US" sz="2400">
                    <a:latin typeface="SSJ-PK7482000052a-Identity-H"/>
                  </a:rPr>
                  <a:t>由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5730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SSJ-PK7482000052a-Identity-H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zh-CN" altLang="en-US" sz="2400" smtClean="0">
                    <a:latin typeface="H-SS9-PK74820000531-Identity-H"/>
                  </a:rPr>
                  <a:t>（</a:t>
                </a:r>
                <a:r>
                  <a:rPr lang="en-US" altLang="zh-CN" sz="2400" smtClean="0">
                    <a:latin typeface="E-BX9-PK7481a2-Identity-H"/>
                  </a:rPr>
                  <a:t>x</a:t>
                </a:r>
                <a:r>
                  <a:rPr lang="zh-CN" altLang="en-US" sz="2400" smtClean="0">
                    <a:latin typeface="O9-PK7481dd-Identity-H"/>
                  </a:rPr>
                  <a:t>≥</a:t>
                </a:r>
                <a:r>
                  <a:rPr lang="zh-CN" altLang="en-US" sz="2400">
                    <a:latin typeface="E-BZ9-PK7481a4-Identity-H"/>
                  </a:rPr>
                  <a:t>０</a:t>
                </a:r>
                <a:r>
                  <a:rPr lang="zh-CN" altLang="en-US" sz="2400" smtClean="0">
                    <a:latin typeface="H-SS9-PK74820000531-Identity-H"/>
                  </a:rPr>
                  <a:t>）</a:t>
                </a:r>
                <a:r>
                  <a:rPr lang="zh-CN" altLang="en-US" sz="2400" smtClean="0">
                    <a:latin typeface="SSJ-PK7482000052a-Identity-H"/>
                  </a:rPr>
                  <a:t>得到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ff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730</m:t>
                              </m:r>
                            </m:deg>
                            <m:e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smtClean="0">
                  <a:latin typeface="SSJ-PK7482000052a-Identity-H"/>
                </a:endParaRPr>
              </a:p>
              <a:p>
                <a:r>
                  <a:rPr lang="zh-CN" altLang="en-US" sz="2400" smtClean="0">
                    <a:latin typeface="SSJ-PK7482000052a-Identity-H"/>
                  </a:rPr>
                  <a:t>如图过</a:t>
                </a:r>
                <a:r>
                  <a:rPr lang="en-US" altLang="zh-CN" sz="2400" smtClean="0">
                    <a:latin typeface="E-BX9-PK7481a2-Identity-H"/>
                  </a:rPr>
                  <a:t>y</a:t>
                </a:r>
                <a:r>
                  <a:rPr lang="zh-CN" altLang="en-US" sz="2400" smtClean="0">
                    <a:latin typeface="SSJ-PK7482000052a-Identity-H"/>
                  </a:rPr>
                  <a:t>轴</a:t>
                </a:r>
                <a:r>
                  <a:rPr lang="zh-CN" altLang="en-US" sz="2400">
                    <a:latin typeface="SSJ-PK7482000052a-Identity-H"/>
                  </a:rPr>
                  <a:t>正半轴上任意</a:t>
                </a:r>
                <a:r>
                  <a:rPr lang="zh-CN" altLang="en-US" sz="2400" smtClean="0">
                    <a:latin typeface="SSJ-PK7482000052a-Identity-H"/>
                  </a:rPr>
                  <a:t>一点</a:t>
                </a:r>
                <a:r>
                  <a:rPr lang="zh-TW" altLang="en-US" sz="2400" smtClean="0">
                    <a:latin typeface="H-SS9-PK74820000531-Identity-H"/>
                  </a:rPr>
                  <a:t>（</a:t>
                </a:r>
                <a:r>
                  <a:rPr lang="en-US" altLang="zh-TW" sz="2400" smtClean="0">
                    <a:latin typeface="E-BZ9-PK7481a4-Identity-H"/>
                  </a:rPr>
                  <a:t>0</a:t>
                </a:r>
                <a:r>
                  <a:rPr lang="zh-TW" altLang="en-US" sz="2400" smtClean="0">
                    <a:latin typeface="H-SS9-PK74820000531-Identity-H"/>
                  </a:rPr>
                  <a:t>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zh-TW" altLang="en-US" sz="2400" smtClean="0">
                    <a:latin typeface="H-SS9-PK74820000531-Identity-H"/>
                  </a:rPr>
                  <a:t>）（</a:t>
                </a:r>
                <a:r>
                  <a:rPr lang="en-US" altLang="zh-CN" sz="240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0&lt;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zh-TW" altLang="en-US" sz="2400" smtClean="0">
                    <a:latin typeface="O9-PK7481dd-Identity-H"/>
                  </a:rPr>
                  <a:t>≤</a:t>
                </a:r>
                <a:r>
                  <a:rPr lang="zh-TW" altLang="en-US" sz="2400">
                    <a:latin typeface="E-BZ9-PK7481a4-Identity-H"/>
                  </a:rPr>
                  <a:t>１</a:t>
                </a:r>
                <a:r>
                  <a:rPr lang="zh-TW" altLang="en-US" sz="2400" smtClean="0">
                    <a:latin typeface="H-SS9-PK74820000531-Identity-H"/>
                  </a:rPr>
                  <a:t>）</a:t>
                </a:r>
                <a:endParaRPr lang="en-US" altLang="zh-TW" sz="2400" smtClean="0">
                  <a:latin typeface="H-SS9-PK74820000531-Identity-H"/>
                </a:endParaRPr>
              </a:p>
              <a:p>
                <a:r>
                  <a:rPr lang="zh-TW" altLang="en-US" sz="2400" smtClean="0">
                    <a:latin typeface="SSJ-PK7482000052a-Identity-H"/>
                  </a:rPr>
                  <a:t>作</a:t>
                </a:r>
                <a:r>
                  <a:rPr lang="en-US" altLang="zh-TW" sz="2400" smtClean="0">
                    <a:latin typeface="E-BX9-PK7481a2-Identity-H"/>
                  </a:rPr>
                  <a:t>x</a:t>
                </a:r>
                <a:r>
                  <a:rPr lang="zh-TW" altLang="en-US" sz="2400" smtClean="0">
                    <a:latin typeface="SSJ-PK7482000052a-Identity-H"/>
                  </a:rPr>
                  <a:t>轴</a:t>
                </a:r>
                <a:r>
                  <a:rPr lang="zh-TW" altLang="en-US" sz="2400">
                    <a:latin typeface="SSJ-PK7482000052a-Identity-H"/>
                  </a:rPr>
                  <a:t>的平行线</a:t>
                </a:r>
                <a:r>
                  <a:rPr lang="zh-TW" altLang="en-US" sz="2400" smtClean="0">
                    <a:latin typeface="H-SS9-PK74820000531-Identity-H"/>
                  </a:rPr>
                  <a:t>，</a:t>
                </a:r>
                <a:r>
                  <a:rPr lang="zh-TW" altLang="en-US" sz="2400" smtClean="0">
                    <a:latin typeface="SSJ-PK7482000052a-Identity-H"/>
                  </a:rPr>
                  <a:t>与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5730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SSJ-PK7482000052a-Identity-H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zh-CN" altLang="en-US" sz="2400">
                    <a:latin typeface="H-SS9-PK74820000531-Identity-H"/>
                  </a:rPr>
                  <a:t>（</a:t>
                </a:r>
                <a:r>
                  <a:rPr lang="en-US" altLang="zh-CN" sz="2400">
                    <a:latin typeface="E-BX9-PK7481a2-Identity-H"/>
                  </a:rPr>
                  <a:t>x</a:t>
                </a:r>
                <a:r>
                  <a:rPr lang="zh-CN" altLang="en-US" sz="2400">
                    <a:latin typeface="O9-PK7481dd-Identity-H"/>
                  </a:rPr>
                  <a:t>≥</a:t>
                </a:r>
                <a:r>
                  <a:rPr lang="zh-CN" altLang="en-US" sz="2400">
                    <a:latin typeface="E-BZ9-PK7481a4-Identity-H"/>
                  </a:rPr>
                  <a:t>０</a:t>
                </a:r>
                <a:r>
                  <a:rPr lang="zh-CN" altLang="en-US" sz="2400" smtClean="0">
                    <a:latin typeface="H-SS9-PK74820000531-Identity-H"/>
                  </a:rPr>
                  <a:t>）</a:t>
                </a:r>
                <a:endParaRPr lang="en-US" altLang="zh-CN" sz="2400" smtClean="0">
                  <a:latin typeface="H-SS9-PK74820000531-Identity-H"/>
                </a:endParaRPr>
              </a:p>
              <a:p>
                <a:r>
                  <a:rPr lang="zh-CN" altLang="en-US" sz="2400" smtClean="0">
                    <a:latin typeface="SSJ-PK7482000052a-Identity-H"/>
                  </a:rPr>
                  <a:t>的</a:t>
                </a:r>
                <a:r>
                  <a:rPr lang="zh-CN" altLang="en-US" sz="2400">
                    <a:latin typeface="SSJ-PK7482000052a-Identity-H"/>
                  </a:rPr>
                  <a:t>图象有且只有一个交点</a:t>
                </a:r>
                <a:r>
                  <a:rPr lang="zh-CN" altLang="en-US" sz="2400" smtClean="0">
                    <a:latin typeface="H-SS9-PK74820000531-Identity-H"/>
                  </a:rPr>
                  <a:t>（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zh-CN" altLang="en-US" sz="2400" smtClean="0">
                    <a:latin typeface="H-SS9-PK74820000531-Identity-H"/>
                  </a:rPr>
                  <a:t>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zh-CN" altLang="en-US" sz="2400" smtClean="0">
                    <a:latin typeface="H-SS9-PK74820000531-Identity-H"/>
                  </a:rPr>
                  <a:t>）</a:t>
                </a:r>
                <a:r>
                  <a:rPr lang="zh-CN" altLang="en-US" sz="2400" smtClean="0">
                    <a:latin typeface="E-BX9-PK7481a2-Identity-H"/>
                  </a:rPr>
                  <a:t>．</a:t>
                </a:r>
                <a:endParaRPr lang="en-US" altLang="zh-CN" sz="2400" smtClean="0">
                  <a:latin typeface="E-BX9-PK7481a2-Identity-H"/>
                </a:endParaRPr>
              </a:p>
              <a:p>
                <a:r>
                  <a:rPr lang="zh-CN" altLang="en-US" sz="2400" smtClean="0">
                    <a:latin typeface="SSJ-PK7482000052a-Identity-H"/>
                  </a:rPr>
                  <a:t>这</a:t>
                </a:r>
                <a:r>
                  <a:rPr lang="zh-CN" altLang="en-US" sz="2400">
                    <a:latin typeface="SSJ-PK7482000052a-Identity-H"/>
                  </a:rPr>
                  <a:t>就说明</a:t>
                </a:r>
                <a:r>
                  <a:rPr lang="zh-CN" altLang="en-US" sz="2400">
                    <a:latin typeface="H-SS9-PK74820000531-Identity-H"/>
                  </a:rPr>
                  <a:t>，</a:t>
                </a:r>
                <a:r>
                  <a:rPr lang="zh-CN" altLang="en-US" sz="2400">
                    <a:latin typeface="SSJ-PK7482000052a-Identity-H"/>
                  </a:rPr>
                  <a:t>对于</a:t>
                </a:r>
                <a:r>
                  <a:rPr lang="zh-CN" altLang="en-US" sz="2400" smtClean="0">
                    <a:latin typeface="SSJ-PK7482000052a-Identity-H"/>
                  </a:rPr>
                  <a:t>任意一个</a:t>
                </a:r>
                <a:r>
                  <a:rPr lang="en-US" altLang="zh-CN" sz="2400" smtClean="0">
                    <a:latin typeface="E-BX9-PK7481a2-Identity-H"/>
                  </a:rPr>
                  <a:t>y</a:t>
                </a:r>
                <a:r>
                  <a:rPr lang="zh-CN" altLang="en-US" sz="2400" smtClean="0">
                    <a:latin typeface="O9-PK7481dd-Identity-H"/>
                  </a:rPr>
                  <a:t>∈</a:t>
                </a:r>
                <a:r>
                  <a:rPr lang="zh-CN" altLang="en-US" sz="2400">
                    <a:latin typeface="H-SS9-PK74820000531-Identity-H"/>
                  </a:rPr>
                  <a:t>（</a:t>
                </a:r>
                <a:r>
                  <a:rPr lang="zh-CN" altLang="en-US" sz="2400">
                    <a:latin typeface="E-BZ9-PK7481a4-Identity-H"/>
                  </a:rPr>
                  <a:t>０</a:t>
                </a:r>
                <a:r>
                  <a:rPr lang="zh-CN" altLang="en-US" sz="2400">
                    <a:latin typeface="H-SS9-PK74820000531-Identity-H"/>
                  </a:rPr>
                  <a:t>，</a:t>
                </a:r>
                <a:r>
                  <a:rPr lang="zh-CN" altLang="en-US" sz="2400">
                    <a:latin typeface="E-BZ9-PK7481a4-Identity-H"/>
                  </a:rPr>
                  <a:t>１</a:t>
                </a:r>
                <a:r>
                  <a:rPr lang="zh-CN" altLang="en-US" sz="2400" smtClean="0">
                    <a:latin typeface="H-SS9-PK74820000531-Identity-H"/>
                  </a:rPr>
                  <a:t>］，</a:t>
                </a:r>
                <a:endParaRPr lang="en-US" altLang="zh-CN" sz="2400" smtClean="0">
                  <a:latin typeface="H-SS9-PK74820000531-Identity-H"/>
                </a:endParaRPr>
              </a:p>
              <a:p>
                <a:r>
                  <a:rPr lang="zh-CN" altLang="en-US" sz="2400" smtClean="0">
                    <a:latin typeface="SSJ-PK7482000052a-Identity-H"/>
                  </a:rPr>
                  <a:t>通过</a:t>
                </a:r>
                <a:r>
                  <a:rPr lang="zh-CN" altLang="en-US" sz="2400">
                    <a:latin typeface="SSJ-PK7482000052a-Identity-H"/>
                  </a:rPr>
                  <a:t>对应</a:t>
                </a:r>
                <a:r>
                  <a:rPr lang="zh-CN" altLang="en-US" sz="2400" smtClean="0">
                    <a:latin typeface="SSJ-PK7482000052a-Identity-H"/>
                  </a:rPr>
                  <a:t>关系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ff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730</m:t>
                              </m:r>
                            </m:deg>
                            <m:e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latin typeface="H-SS9-PK74820000531-Identity-H"/>
                  </a:rPr>
                  <a:t>，</a:t>
                </a:r>
                <a:r>
                  <a:rPr lang="zh-TW" altLang="en-US" sz="2400">
                    <a:latin typeface="SSJ-PK7482000052a-Identity-H"/>
                  </a:rPr>
                  <a:t>在</a:t>
                </a:r>
                <a:r>
                  <a:rPr lang="zh-TW" altLang="en-US" sz="2400">
                    <a:latin typeface="H-SS9-PK74820000531-Identity-H"/>
                  </a:rPr>
                  <a:t>［</a:t>
                </a:r>
                <a:r>
                  <a:rPr lang="zh-TW" altLang="en-US" sz="2400">
                    <a:latin typeface="E-BZ9-PK7481a4-Identity-H"/>
                  </a:rPr>
                  <a:t>０</a:t>
                </a:r>
                <a:r>
                  <a:rPr lang="zh-TW" altLang="en-US" sz="2400">
                    <a:latin typeface="H-SS9-PK74820000531-Identity-H"/>
                  </a:rPr>
                  <a:t>，</a:t>
                </a:r>
                <a:r>
                  <a:rPr lang="zh-TW" altLang="en-US" sz="2400">
                    <a:latin typeface="E-BZ9-PK7481a4-Identity-H"/>
                  </a:rPr>
                  <a:t>＋∞</a:t>
                </a:r>
                <a:r>
                  <a:rPr lang="zh-TW" altLang="en-US" sz="2400">
                    <a:latin typeface="H-SS9-PK74820000531-Identity-H"/>
                  </a:rPr>
                  <a:t>）</a:t>
                </a:r>
                <a:r>
                  <a:rPr lang="zh-TW" altLang="en-US" sz="2400">
                    <a:latin typeface="SSJ-PK7482000052a-Identity-H"/>
                  </a:rPr>
                  <a:t>上</a:t>
                </a:r>
              </a:p>
              <a:p>
                <a:r>
                  <a:rPr lang="zh-CN" altLang="en-US" sz="2400">
                    <a:latin typeface="SSJ-PK7482000052a-Identity-H"/>
                  </a:rPr>
                  <a:t>都有唯一确定的</a:t>
                </a:r>
                <a:r>
                  <a:rPr lang="zh-CN" altLang="en-US" sz="2400" smtClean="0">
                    <a:latin typeface="SSJ-PK7482000052a-Identity-H"/>
                  </a:rPr>
                  <a:t>数</a:t>
                </a:r>
                <a:r>
                  <a:rPr lang="en-US" altLang="zh-CN" sz="2400" smtClean="0">
                    <a:latin typeface="E-BX9-PK7481a2-Identity-H"/>
                  </a:rPr>
                  <a:t>x</a:t>
                </a:r>
                <a:r>
                  <a:rPr lang="zh-CN" altLang="en-US" sz="2400" smtClean="0">
                    <a:latin typeface="SSJ-PK7482000052a-Identity-H"/>
                  </a:rPr>
                  <a:t>和</a:t>
                </a:r>
                <a:r>
                  <a:rPr lang="zh-CN" altLang="en-US" sz="2400">
                    <a:latin typeface="SSJ-PK7482000052a-Identity-H"/>
                  </a:rPr>
                  <a:t>它对应</a:t>
                </a:r>
                <a:r>
                  <a:rPr lang="zh-CN" altLang="en-US" sz="2400">
                    <a:latin typeface="H-SS9-PK74820000531-Identity-H"/>
                  </a:rPr>
                  <a:t>，</a:t>
                </a:r>
                <a:r>
                  <a:rPr lang="zh-CN" altLang="en-US" sz="2400" smtClean="0">
                    <a:latin typeface="SSJ-PK7482000052a-Identity-H"/>
                  </a:rPr>
                  <a:t>所以</a:t>
                </a:r>
                <a:r>
                  <a:rPr lang="en-US" altLang="zh-CN" sz="2400" smtClean="0">
                    <a:latin typeface="E-BX9-PK7481a2-Identity-H"/>
                  </a:rPr>
                  <a:t>x</a:t>
                </a:r>
                <a:r>
                  <a:rPr lang="zh-CN" altLang="en-US" sz="2400" smtClean="0">
                    <a:latin typeface="SSJ-PK7482000052a-Identity-H"/>
                  </a:rPr>
                  <a:t>也是</a:t>
                </a:r>
                <a:r>
                  <a:rPr lang="en-US" altLang="zh-CN" sz="2400" smtClean="0">
                    <a:latin typeface="E-BX9-PK7481a2-Identity-H"/>
                  </a:rPr>
                  <a:t>y</a:t>
                </a:r>
                <a:r>
                  <a:rPr lang="zh-CN" altLang="en-US" sz="2400" smtClean="0">
                    <a:latin typeface="SSJ-PK7482000052a-Identity-H"/>
                  </a:rPr>
                  <a:t>的</a:t>
                </a:r>
                <a:r>
                  <a:rPr lang="zh-CN" altLang="en-US" sz="2400">
                    <a:latin typeface="SSJ-PK7482000052a-Identity-H"/>
                  </a:rPr>
                  <a:t>函数</a:t>
                </a:r>
                <a:r>
                  <a:rPr lang="zh-CN" altLang="en-US" sz="2400" smtClean="0">
                    <a:latin typeface="E-BX9-PK7481a2-Identity-H"/>
                  </a:rPr>
                  <a:t>．</a:t>
                </a:r>
                <a:endParaRPr lang="en-US" altLang="zh-CN" sz="2400" smtClean="0">
                  <a:latin typeface="E-BX9-PK7481a2-Identity-H"/>
                </a:endParaRPr>
              </a:p>
              <a:p>
                <a:r>
                  <a:rPr lang="zh-CN" altLang="en-US" sz="2400" smtClean="0">
                    <a:latin typeface="SSJ-PK7482000052a-Identity-H"/>
                  </a:rPr>
                  <a:t>也就是说</a:t>
                </a:r>
                <a:r>
                  <a:rPr lang="zh-CN" altLang="en-US" sz="2400">
                    <a:latin typeface="H-SS9-PK74820000531-Identity-H"/>
                  </a:rPr>
                  <a:t>，</a:t>
                </a:r>
                <a:r>
                  <a:rPr lang="zh-CN" altLang="en-US" sz="2400" smtClean="0">
                    <a:latin typeface="SSJ-PK7482000052a-Identity-H"/>
                  </a:rPr>
                  <a:t>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ff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730</m:t>
                              </m:r>
                            </m:deg>
                            <m:e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n-US" altLang="zh-CN" sz="2400" smtClean="0">
                  <a:latin typeface="SSJ-PK7482000052a-Identity-H"/>
                </a:endParaRPr>
              </a:p>
              <a:p>
                <a:r>
                  <a:rPr lang="zh-CN" altLang="en-US" sz="2400" smtClean="0">
                    <a:latin typeface="SSJ-PK7482000052a-Identity-H"/>
                  </a:rPr>
                  <a:t>刻画</a:t>
                </a:r>
                <a:r>
                  <a:rPr lang="zh-CN" altLang="en-US" sz="2400">
                    <a:latin typeface="SSJ-PK7482000052a-Identity-H"/>
                  </a:rPr>
                  <a:t>了</a:t>
                </a:r>
                <a:r>
                  <a:rPr lang="zh-CN" altLang="en-US" sz="2400" smtClean="0">
                    <a:latin typeface="SSJ-PK7482000052a-Identity-H"/>
                  </a:rPr>
                  <a:t>时间</a:t>
                </a:r>
                <a:r>
                  <a:rPr lang="en-US" altLang="zh-CN" sz="2400" smtClean="0">
                    <a:latin typeface="E-BX9-PK7481a2-Identity-H"/>
                  </a:rPr>
                  <a:t>x</a:t>
                </a:r>
                <a:r>
                  <a:rPr lang="zh-CN" altLang="en-US" sz="2400" smtClean="0">
                    <a:latin typeface="SSJ-PK7482000052a-Identity-H"/>
                  </a:rPr>
                  <a:t>随碳</a:t>
                </a:r>
                <a:r>
                  <a:rPr lang="en-US" altLang="zh-CN" sz="2400" smtClean="0">
                    <a:latin typeface="E-BZ9-PK7481a4-Identity-H"/>
                  </a:rPr>
                  <a:t>14</a:t>
                </a:r>
                <a:r>
                  <a:rPr lang="zh-CN" altLang="en-US" sz="2400" smtClean="0">
                    <a:latin typeface="SSJ-PK7482000052a-Identity-H"/>
                  </a:rPr>
                  <a:t>含量</a:t>
                </a:r>
                <a:r>
                  <a:rPr lang="en-US" altLang="zh-CN" sz="2400" smtClean="0">
                    <a:latin typeface="E-BX9-PK7481a2-Identity-H"/>
                  </a:rPr>
                  <a:t>y</a:t>
                </a:r>
                <a:r>
                  <a:rPr lang="zh-CN" altLang="en-US" sz="2400" smtClean="0">
                    <a:latin typeface="SSJ-PK7482000052a-Identity-H"/>
                  </a:rPr>
                  <a:t>的</a:t>
                </a:r>
                <a:r>
                  <a:rPr lang="zh-CN" altLang="en-US" sz="2400">
                    <a:latin typeface="SSJ-PK7482000052a-Identity-H"/>
                  </a:rPr>
                  <a:t>衰减而变化的规律</a:t>
                </a:r>
                <a:r>
                  <a:rPr lang="zh-CN" altLang="en-US" sz="2400">
                    <a:latin typeface="E-BX9-PK7481a2-Identity-H"/>
                  </a:rPr>
                  <a:t>．</a:t>
                </a:r>
                <a:endParaRPr lang="zh-CN" altLang="en-US" sz="240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64" y="846574"/>
                <a:ext cx="11557836" cy="4656852"/>
              </a:xfrm>
              <a:prstGeom prst="rect">
                <a:avLst/>
              </a:prstGeom>
              <a:blipFill rotWithShape="0">
                <a:blip r:embed="rId2"/>
                <a:stretch>
                  <a:fillRect l="-844" t="-916" b="-1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1"/>
              <p:cNvSpPr/>
              <p:nvPr/>
            </p:nvSpPr>
            <p:spPr>
              <a:xfrm>
                <a:off x="304800" y="1113304"/>
                <a:ext cx="107569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同样地，根据指数与对数的关系，由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＞</a:t>
                </a:r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０，</a:t>
                </a: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且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１</a:t>
                </a: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endParaRPr lang="en-US" altLang="zh-TW" sz="240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可以</a:t>
                </a:r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＞０，且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≠１</a:t>
                </a: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TW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也是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函数</a:t>
                </a: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endParaRPr lang="en-US" altLang="zh-CN" sz="240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通常</a:t>
                </a:r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，我们</a:t>
                </a: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用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表示</a:t>
                </a:r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自变量</a:t>
                </a: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，表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示</a:t>
                </a:r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函数</a:t>
                </a: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endParaRPr lang="en-US" altLang="zh-CN" sz="240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为此，将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＞０，且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≠１）</a:t>
                </a: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中</a:t>
                </a:r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字母</a:t>
                </a:r>
                <a:r>
                  <a:rPr lang="en-US" altLang="zh-TW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TW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对调，</a:t>
                </a:r>
                <a:endParaRPr lang="en-US" altLang="zh-TW" sz="240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写</a:t>
                </a:r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成</a:t>
                </a:r>
                <a:r>
                  <a:rPr lang="en-US" altLang="zh-TW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r>
                  <a:rPr lang="en-US" altLang="zh-TW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smtClean="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＞０，且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≠１</a:t>
                </a:r>
                <a:r>
                  <a:rPr lang="zh-TW" altLang="en-US" sz="240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）．</a:t>
                </a:r>
                <a:endParaRPr lang="zh-CN" altLang="en-US" sz="240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13304"/>
                <a:ext cx="10756900" cy="2862322"/>
              </a:xfrm>
              <a:prstGeom prst="rect">
                <a:avLst/>
              </a:prstGeom>
              <a:blipFill rotWithShape="0">
                <a:blip r:embed="rId1"/>
                <a:stretch>
                  <a:fillRect l="-850" b="-1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概念构建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3700" y="938861"/>
            <a:ext cx="1126490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ct val="0"/>
              </a:spcAft>
              <a:tabLst>
                <a:tab pos="422910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对数函数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的概念</a:t>
            </a:r>
            <a:endParaRPr lang="zh-CN" altLang="zh-CN" sz="28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5000"/>
              </a:lnSpc>
              <a:spcAft>
                <a:spcPct val="0"/>
              </a:spcAft>
              <a:tabLst>
                <a:tab pos="422910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Courier New" panose="02070309020205020404" pitchFamily="49" charset="0"/>
              </a:rPr>
              <a:t>lo____</a:t>
            </a:r>
            <a:r>
              <a:rPr lang="en-US" altLang="zh-CN" sz="2800" i="1" u="sng" kern="100" err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&gt;0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叫做对数函数，</a:t>
            </a: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800" i="1" u="sng" kern="100" smtClean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是自变量，函数的定义域是</a:t>
            </a:r>
            <a:r>
              <a:rPr lang="en-US" altLang="zh-CN" sz="2800" u="sng" kern="1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Courier New" panose="02070309020205020404" pitchFamily="49" charset="0"/>
              </a:rPr>
              <a:t>(0</a:t>
            </a:r>
            <a:r>
              <a:rPr lang="zh-CN" altLang="zh-CN" sz="2800" u="sng" kern="1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，＋</a:t>
            </a:r>
            <a:r>
              <a:rPr lang="en-US" altLang="zh-CN" sz="2800" u="sng" kern="1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800" u="sng" kern="1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28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2476500" y="1659136"/>
          <a:ext cx="53324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1" imgW="5335270" imgH="399415" progId="Word.Document.8">
                  <p:embed/>
                </p:oleObj>
              </mc:Choice>
              <mc:Fallback>
                <p:oleObj name="Document" r:id="rId1" imgW="5335270" imgH="3994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76500" y="1659136"/>
                        <a:ext cx="53324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2476500" y="2217711"/>
          <a:ext cx="53324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5326380" imgH="402590" progId="Word.Document.8">
                  <p:embed/>
                </p:oleObj>
              </mc:Choice>
              <mc:Fallback>
                <p:oleObj name="" r:id="rId3" imgW="532638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76500" y="2217711"/>
                        <a:ext cx="53324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8902700" y="1659135"/>
          <a:ext cx="53324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5" imgW="5335270" imgH="402590" progId="Word.Document.8">
                  <p:embed/>
                </p:oleObj>
              </mc:Choice>
              <mc:Fallback>
                <p:oleObj name="" r:id="rId5" imgW="533527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02700" y="1659135"/>
                        <a:ext cx="53324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81353" y="-2424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概念解析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对象 397330"/>
          <p:cNvGraphicFramePr/>
          <p:nvPr/>
        </p:nvGraphicFramePr>
        <p:xfrm>
          <a:off x="1395413" y="1023213"/>
          <a:ext cx="10658475" cy="446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1" imgW="10344785" imgH="4321810" progId="Word.Document.8">
                  <p:embed/>
                </p:oleObj>
              </mc:Choice>
              <mc:Fallback>
                <p:oleObj name="Document" r:id="rId1" imgW="10344785" imgH="43218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95413" y="1023213"/>
                        <a:ext cx="10658475" cy="446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对象 397331"/>
          <p:cNvGraphicFramePr/>
          <p:nvPr/>
        </p:nvGraphicFramePr>
        <p:xfrm>
          <a:off x="1115060" y="444093"/>
          <a:ext cx="10848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10382885" imgH="397510" progId="Word.Document.8">
                  <p:embed/>
                </p:oleObj>
              </mc:Choice>
              <mc:Fallback>
                <p:oleObj name="Document" r:id="rId3" imgW="10382885" imgH="3975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060" y="444093"/>
                        <a:ext cx="10848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例解析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47715" y="3541395"/>
            <a:ext cx="264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D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429057"/>
          <p:cNvGraphicFramePr/>
          <p:nvPr/>
        </p:nvGraphicFramePr>
        <p:xfrm>
          <a:off x="613619" y="699225"/>
          <a:ext cx="10965745" cy="2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1" imgW="10372090" imgH="1915795" progId="Word.Document.8">
                  <p:embed/>
                </p:oleObj>
              </mc:Choice>
              <mc:Fallback>
                <p:oleObj name="Document" r:id="rId1" imgW="10372090" imgH="19157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3619" y="699225"/>
                        <a:ext cx="10965745" cy="2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693420" y="2265680"/>
          <a:ext cx="5547995" cy="232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5543550" imgH="2324100" progId="Paint.Picture">
                  <p:embed/>
                </p:oleObj>
              </mc:Choice>
              <mc:Fallback>
                <p:oleObj name="" r:id="rId3" imgW="5543550" imgH="23241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420" y="2265680"/>
                        <a:ext cx="5547995" cy="2326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5921375" y="3261360"/>
          <a:ext cx="5757545" cy="244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5753100" imgH="2447925" progId="Paint.Picture">
                  <p:embed/>
                </p:oleObj>
              </mc:Choice>
              <mc:Fallback>
                <p:oleObj name="" r:id="rId5" imgW="5753100" imgH="244792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1375" y="3261360"/>
                        <a:ext cx="5757545" cy="2449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243"/>
</p:tagLst>
</file>

<file path=ppt/tags/tag2.xml><?xml version="1.0" encoding="utf-8"?>
<p:tagLst xmlns:p="http://schemas.openxmlformats.org/presentationml/2006/main">
  <p:tag name="AS_UNIQUEID" val="58"/>
</p:tagLst>
</file>

<file path=ppt/tags/tag3.xml><?xml version="1.0" encoding="utf-8"?>
<p:tagLst xmlns:p="http://schemas.openxmlformats.org/presentationml/2006/main">
  <p:tag name="AS_UNIQUEID" val="58"/>
</p:tagLst>
</file>

<file path=ppt/tags/tag4.xml><?xml version="1.0" encoding="utf-8"?>
<p:tagLst xmlns:p="http://schemas.openxmlformats.org/presentationml/2006/main">
  <p:tag name="AS_UNIQUEID" val="21"/>
</p:tagLst>
</file>

<file path=ppt/tags/tag5.xml><?xml version="1.0" encoding="utf-8"?>
<p:tagLst xmlns:p="http://schemas.openxmlformats.org/presentationml/2006/main">
  <p:tag name="AS_UNIQUEID" val="335"/>
</p:tagLst>
</file>

<file path=ppt/tags/tag6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WPS 演示</Application>
  <PresentationFormat>宽屏</PresentationFormat>
  <Paragraphs>80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27</vt:i4>
      </vt:variant>
      <vt:variant>
        <vt:lpstr>幻灯片标题</vt:lpstr>
      </vt:variant>
      <vt:variant>
        <vt:i4>24</vt:i4>
      </vt:variant>
    </vt:vector>
  </HeadingPairs>
  <TitlesOfParts>
    <vt:vector size="72" baseType="lpstr">
      <vt:lpstr>Arial</vt:lpstr>
      <vt:lpstr>宋体</vt:lpstr>
      <vt:lpstr>Wingdings</vt:lpstr>
      <vt:lpstr>微软雅黑</vt:lpstr>
      <vt:lpstr>Times New Roman</vt:lpstr>
      <vt:lpstr>楷体</vt:lpstr>
      <vt:lpstr>SSJ-PK7482000052a-Identity-H</vt:lpstr>
      <vt:lpstr>Segoe Print</vt:lpstr>
      <vt:lpstr>H-SS9-PK74820000531-Identity-H</vt:lpstr>
      <vt:lpstr>E-BX9-PK7481a2-Identity-H</vt:lpstr>
      <vt:lpstr>FSJ-PK74820000539-Identity-H</vt:lpstr>
      <vt:lpstr>E-BZ9-PK7481a4-Identity-H</vt:lpstr>
      <vt:lpstr>黑体</vt:lpstr>
      <vt:lpstr>Courier New</vt:lpstr>
      <vt:lpstr>Calibri</vt:lpstr>
      <vt:lpstr>Arial Unicode MS</vt:lpstr>
      <vt:lpstr>HTJ-PK74820000536-Identity-H</vt:lpstr>
      <vt:lpstr>E-HZ9-PK7481c3-Identity-H</vt:lpstr>
      <vt:lpstr>O9-PK7481dd-Identity-H</vt:lpstr>
      <vt:lpstr>1_Office 主题</vt:lpstr>
      <vt:lpstr>2_Office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235</cp:revision>
  <dcterms:created xsi:type="dcterms:W3CDTF">2019-01-12T04:39:00Z</dcterms:created>
  <dcterms:modified xsi:type="dcterms:W3CDTF">2020-11-10T01:27:14Z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