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945" r:id="rId3"/>
    <p:sldId id="892" r:id="rId4"/>
    <p:sldId id="909" r:id="rId5"/>
    <p:sldId id="932" r:id="rId6"/>
    <p:sldId id="910" r:id="rId7"/>
    <p:sldId id="899" r:id="rId8"/>
    <p:sldId id="900" r:id="rId9"/>
    <p:sldId id="901" r:id="rId10"/>
    <p:sldId id="902" r:id="rId11"/>
    <p:sldId id="963" r:id="rId12"/>
    <p:sldId id="903" r:id="rId13"/>
    <p:sldId id="904" r:id="rId14"/>
    <p:sldId id="905" r:id="rId15"/>
    <p:sldId id="906" r:id="rId16"/>
    <p:sldId id="907" r:id="rId17"/>
    <p:sldId id="908" r:id="rId18"/>
    <p:sldId id="967" r:id="rId19"/>
    <p:sldId id="964" r:id="rId20"/>
    <p:sldId id="965" r:id="rId21"/>
    <p:sldId id="966" r:id="rId22"/>
  </p:sldIdLst>
  <p:sldSz cx="12192000" cy="6858000"/>
  <p:notesSz cx="7103745" cy="10234295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2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7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48.wmf"/><Relationship Id="rId8" Type="http://schemas.openxmlformats.org/officeDocument/2006/relationships/image" Target="../media/image47.wmf"/><Relationship Id="rId7" Type="http://schemas.openxmlformats.org/officeDocument/2006/relationships/image" Target="../media/image46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1" Type="http://schemas.openxmlformats.org/officeDocument/2006/relationships/image" Target="../media/image50.wmf"/><Relationship Id="rId10" Type="http://schemas.openxmlformats.org/officeDocument/2006/relationships/image" Target="../media/image49.wmf"/><Relationship Id="rId1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59.wmf"/><Relationship Id="rId8" Type="http://schemas.openxmlformats.org/officeDocument/2006/relationships/image" Target="../media/image58.wmf"/><Relationship Id="rId7" Type="http://schemas.openxmlformats.org/officeDocument/2006/relationships/image" Target="../media/image57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2" Type="http://schemas.openxmlformats.org/officeDocument/2006/relationships/image" Target="../media/image62.wmf"/><Relationship Id="rId11" Type="http://schemas.openxmlformats.org/officeDocument/2006/relationships/image" Target="../media/image61.wmf"/><Relationship Id="rId10" Type="http://schemas.openxmlformats.org/officeDocument/2006/relationships/image" Target="../media/image60.wmf"/><Relationship Id="rId1" Type="http://schemas.openxmlformats.org/officeDocument/2006/relationships/image" Target="../media/image51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78.wmf"/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87.wmf"/><Relationship Id="rId8" Type="http://schemas.openxmlformats.org/officeDocument/2006/relationships/image" Target="../media/image86.wmf"/><Relationship Id="rId7" Type="http://schemas.openxmlformats.org/officeDocument/2006/relationships/image" Target="../media/image85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1" Type="http://schemas.openxmlformats.org/officeDocument/2006/relationships/image" Target="../media/image89.wmf"/><Relationship Id="rId10" Type="http://schemas.openxmlformats.org/officeDocument/2006/relationships/image" Target="../media/image88.wmf"/><Relationship Id="rId1" Type="http://schemas.openxmlformats.org/officeDocument/2006/relationships/image" Target="../media/image7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emf"/><Relationship Id="rId2" Type="http://schemas.openxmlformats.org/officeDocument/2006/relationships/image" Target="../media/image98.emf"/><Relationship Id="rId1" Type="http://schemas.openxmlformats.org/officeDocument/2006/relationships/image" Target="../media/image9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9" name="圆角矩形 8"/>
          <p:cNvSpPr/>
          <p:nvPr userDrawn="1"/>
        </p:nvSpPr>
        <p:spPr>
          <a:xfrm>
            <a:off x="10056495" y="116205"/>
            <a:ext cx="200215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10056495" y="146050"/>
            <a:ext cx="20021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56495" y="116205"/>
            <a:ext cx="200215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56495" y="146050"/>
            <a:ext cx="20021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32834" y="1673225"/>
            <a:ext cx="5729817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232834" y="3979864"/>
            <a:ext cx="5729817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32834" y="1673226"/>
            <a:ext cx="5729817" cy="4460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2" name="圆角矩形 1"/>
          <p:cNvSpPr/>
          <p:nvPr userDrawn="1"/>
        </p:nvSpPr>
        <p:spPr>
          <a:xfrm>
            <a:off x="10056495" y="116205"/>
            <a:ext cx="200215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10056495" y="146050"/>
            <a:ext cx="20021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71.png"/><Relationship Id="rId8" Type="http://schemas.openxmlformats.org/officeDocument/2006/relationships/image" Target="../media/image70.png"/><Relationship Id="rId7" Type="http://schemas.openxmlformats.org/officeDocument/2006/relationships/image" Target="../media/image69.png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74.png"/><Relationship Id="rId11" Type="http://schemas.openxmlformats.org/officeDocument/2006/relationships/image" Target="../media/image73.png"/><Relationship Id="rId10" Type="http://schemas.openxmlformats.org/officeDocument/2006/relationships/image" Target="../media/image72.png"/><Relationship Id="rId1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78.wmf"/><Relationship Id="rId7" Type="http://schemas.openxmlformats.org/officeDocument/2006/relationships/oleObject" Target="../embeddings/oleObject33.bin"/><Relationship Id="rId6" Type="http://schemas.openxmlformats.org/officeDocument/2006/relationships/image" Target="../media/image7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76.wmf"/><Relationship Id="rId3" Type="http://schemas.openxmlformats.org/officeDocument/2006/relationships/oleObject" Target="../embeddings/oleObject31.bin"/><Relationship Id="rId2" Type="http://schemas.openxmlformats.org/officeDocument/2006/relationships/image" Target="../media/image75.wmf"/><Relationship Id="rId10" Type="http://schemas.openxmlformats.org/officeDocument/2006/relationships/vmlDrawing" Target="../drawings/vmlDrawing5.vml"/><Relationship Id="rId1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8.bin"/><Relationship Id="rId8" Type="http://schemas.openxmlformats.org/officeDocument/2006/relationships/image" Target="../media/image82.wmf"/><Relationship Id="rId7" Type="http://schemas.openxmlformats.org/officeDocument/2006/relationships/oleObject" Target="../embeddings/oleObject37.bin"/><Relationship Id="rId6" Type="http://schemas.openxmlformats.org/officeDocument/2006/relationships/image" Target="../media/image81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80.wmf"/><Relationship Id="rId3" Type="http://schemas.openxmlformats.org/officeDocument/2006/relationships/oleObject" Target="../embeddings/oleObject35.bin"/><Relationship Id="rId24" Type="http://schemas.openxmlformats.org/officeDocument/2006/relationships/vmlDrawing" Target="../drawings/vmlDrawing6.vml"/><Relationship Id="rId23" Type="http://schemas.openxmlformats.org/officeDocument/2006/relationships/slideLayout" Target="../slideLayouts/slideLayout2.xml"/><Relationship Id="rId22" Type="http://schemas.openxmlformats.org/officeDocument/2006/relationships/image" Target="../media/image89.wmf"/><Relationship Id="rId21" Type="http://schemas.openxmlformats.org/officeDocument/2006/relationships/oleObject" Target="../embeddings/oleObject44.bin"/><Relationship Id="rId20" Type="http://schemas.openxmlformats.org/officeDocument/2006/relationships/image" Target="../media/image88.wmf"/><Relationship Id="rId2" Type="http://schemas.openxmlformats.org/officeDocument/2006/relationships/image" Target="../media/image79.wmf"/><Relationship Id="rId19" Type="http://schemas.openxmlformats.org/officeDocument/2006/relationships/oleObject" Target="../embeddings/oleObject43.bin"/><Relationship Id="rId18" Type="http://schemas.openxmlformats.org/officeDocument/2006/relationships/image" Target="../media/image87.wmf"/><Relationship Id="rId17" Type="http://schemas.openxmlformats.org/officeDocument/2006/relationships/oleObject" Target="../embeddings/oleObject42.bin"/><Relationship Id="rId16" Type="http://schemas.openxmlformats.org/officeDocument/2006/relationships/image" Target="../media/image86.wmf"/><Relationship Id="rId15" Type="http://schemas.openxmlformats.org/officeDocument/2006/relationships/oleObject" Target="../embeddings/oleObject41.bin"/><Relationship Id="rId14" Type="http://schemas.openxmlformats.org/officeDocument/2006/relationships/image" Target="../media/image85.wmf"/><Relationship Id="rId13" Type="http://schemas.openxmlformats.org/officeDocument/2006/relationships/oleObject" Target="../embeddings/oleObject40.bin"/><Relationship Id="rId12" Type="http://schemas.openxmlformats.org/officeDocument/2006/relationships/image" Target="../media/image84.wmf"/><Relationship Id="rId11" Type="http://schemas.openxmlformats.org/officeDocument/2006/relationships/oleObject" Target="../embeddings/oleObject39.bin"/><Relationship Id="rId10" Type="http://schemas.openxmlformats.org/officeDocument/2006/relationships/image" Target="../media/image83.wmf"/><Relationship Id="rId1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0.emf"/><Relationship Id="rId1" Type="http://schemas.openxmlformats.org/officeDocument/2006/relationships/oleObject" Target="../embeddings/oleObject45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8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96.png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3" Type="http://schemas.openxmlformats.org/officeDocument/2006/relationships/image" Target="../media/image92.png"/><Relationship Id="rId2" Type="http://schemas.openxmlformats.org/officeDocument/2006/relationships/image" Target="../media/image91.emf"/><Relationship Id="rId1" Type="http://schemas.openxmlformats.org/officeDocument/2006/relationships/package" Target="../embeddings/Document1.docx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9.e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98.emf"/><Relationship Id="rId3" Type="http://schemas.openxmlformats.org/officeDocument/2006/relationships/oleObject" Target="../embeddings/oleObject47.bin"/><Relationship Id="rId2" Type="http://schemas.openxmlformats.org/officeDocument/2006/relationships/image" Target="../media/image97.emf"/><Relationship Id="rId1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0.png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8.png"/><Relationship Id="rId8" Type="http://schemas.openxmlformats.org/officeDocument/2006/relationships/image" Target="../media/image107.png"/><Relationship Id="rId7" Type="http://schemas.openxmlformats.org/officeDocument/2006/relationships/image" Target="../media/image106.png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10.png"/><Relationship Id="rId10" Type="http://schemas.openxmlformats.org/officeDocument/2006/relationships/image" Target="../media/image109.png"/><Relationship Id="rId1" Type="http://schemas.openxmlformats.org/officeDocument/2006/relationships/image" Target="../media/image6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16.png"/><Relationship Id="rId6" Type="http://schemas.openxmlformats.org/officeDocument/2006/relationships/image" Target="../media/image115.png"/><Relationship Id="rId5" Type="http://schemas.openxmlformats.org/officeDocument/2006/relationships/image" Target="../media/image114.png"/><Relationship Id="rId4" Type="http://schemas.openxmlformats.org/officeDocument/2006/relationships/image" Target="../media/image113.png"/><Relationship Id="rId3" Type="http://schemas.openxmlformats.org/officeDocument/2006/relationships/image" Target="../media/image112.png"/><Relationship Id="rId2" Type="http://schemas.openxmlformats.org/officeDocument/2006/relationships/image" Target="../media/image111.png"/><Relationship Id="rId1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4.png"/><Relationship Id="rId8" Type="http://schemas.openxmlformats.org/officeDocument/2006/relationships/image" Target="../media/image123.png"/><Relationship Id="rId7" Type="http://schemas.openxmlformats.org/officeDocument/2006/relationships/image" Target="../media/image122.png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8.png"/><Relationship Id="rId11" Type="http://schemas.openxmlformats.org/officeDocument/2006/relationships/image" Target="../media/image17.png"/><Relationship Id="rId10" Type="http://schemas.openxmlformats.org/officeDocument/2006/relationships/image" Target="../media/image16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2.png"/><Relationship Id="rId8" Type="http://schemas.openxmlformats.org/officeDocument/2006/relationships/image" Target="../media/image31.png"/><Relationship Id="rId7" Type="http://schemas.openxmlformats.org/officeDocument/2006/relationships/image" Target="../media/image30.png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1.xml"/><Relationship Id="rId11" Type="http://schemas.openxmlformats.org/officeDocument/2006/relationships/image" Target="../media/image34.png"/><Relationship Id="rId10" Type="http://schemas.openxmlformats.org/officeDocument/2006/relationships/image" Target="../media/image33.png"/><Relationship Id="rId1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5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4.xml"/><Relationship Id="rId7" Type="http://schemas.openxmlformats.org/officeDocument/2006/relationships/tags" Target="../tags/tag2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35.wmf"/><Relationship Id="rId1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43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4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1.wmf"/><Relationship Id="rId3" Type="http://schemas.openxmlformats.org/officeDocument/2006/relationships/oleObject" Target="../embeddings/oleObject8.bin"/><Relationship Id="rId25" Type="http://schemas.openxmlformats.org/officeDocument/2006/relationships/vmlDrawing" Target="../drawings/vmlDrawing3.vml"/><Relationship Id="rId24" Type="http://schemas.openxmlformats.org/officeDocument/2006/relationships/slideLayout" Target="../slideLayouts/slideLayout2.xml"/><Relationship Id="rId23" Type="http://schemas.openxmlformats.org/officeDocument/2006/relationships/tags" Target="../tags/tag3.xml"/><Relationship Id="rId22" Type="http://schemas.openxmlformats.org/officeDocument/2006/relationships/image" Target="../media/image50.wmf"/><Relationship Id="rId21" Type="http://schemas.openxmlformats.org/officeDocument/2006/relationships/oleObject" Target="../embeddings/oleObject17.bin"/><Relationship Id="rId20" Type="http://schemas.openxmlformats.org/officeDocument/2006/relationships/image" Target="../media/image49.wmf"/><Relationship Id="rId2" Type="http://schemas.openxmlformats.org/officeDocument/2006/relationships/image" Target="../media/image40.wmf"/><Relationship Id="rId19" Type="http://schemas.openxmlformats.org/officeDocument/2006/relationships/oleObject" Target="../embeddings/oleObject16.bin"/><Relationship Id="rId18" Type="http://schemas.openxmlformats.org/officeDocument/2006/relationships/image" Target="../media/image48.wmf"/><Relationship Id="rId17" Type="http://schemas.openxmlformats.org/officeDocument/2006/relationships/oleObject" Target="../embeddings/oleObject15.bin"/><Relationship Id="rId16" Type="http://schemas.openxmlformats.org/officeDocument/2006/relationships/image" Target="../media/image47.wmf"/><Relationship Id="rId15" Type="http://schemas.openxmlformats.org/officeDocument/2006/relationships/oleObject" Target="../embeddings/oleObject14.bin"/><Relationship Id="rId14" Type="http://schemas.openxmlformats.org/officeDocument/2006/relationships/image" Target="../media/image46.wmf"/><Relationship Id="rId13" Type="http://schemas.openxmlformats.org/officeDocument/2006/relationships/oleObject" Target="../embeddings/oleObject13.bin"/><Relationship Id="rId12" Type="http://schemas.openxmlformats.org/officeDocument/2006/relationships/image" Target="../media/image45.wmf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44.w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54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52.wmf"/><Relationship Id="rId3" Type="http://schemas.openxmlformats.org/officeDocument/2006/relationships/oleObject" Target="../embeddings/oleObject19.bin"/><Relationship Id="rId27" Type="http://schemas.openxmlformats.org/officeDocument/2006/relationships/vmlDrawing" Target="../drawings/vmlDrawing4.vml"/><Relationship Id="rId26" Type="http://schemas.openxmlformats.org/officeDocument/2006/relationships/slideLayout" Target="../slideLayouts/slideLayout2.xml"/><Relationship Id="rId25" Type="http://schemas.openxmlformats.org/officeDocument/2006/relationships/tags" Target="../tags/tag4.xml"/><Relationship Id="rId24" Type="http://schemas.openxmlformats.org/officeDocument/2006/relationships/image" Target="../media/image62.wmf"/><Relationship Id="rId23" Type="http://schemas.openxmlformats.org/officeDocument/2006/relationships/oleObject" Target="../embeddings/oleObject29.bin"/><Relationship Id="rId22" Type="http://schemas.openxmlformats.org/officeDocument/2006/relationships/image" Target="../media/image61.wmf"/><Relationship Id="rId21" Type="http://schemas.openxmlformats.org/officeDocument/2006/relationships/oleObject" Target="../embeddings/oleObject28.bin"/><Relationship Id="rId20" Type="http://schemas.openxmlformats.org/officeDocument/2006/relationships/image" Target="../media/image60.wmf"/><Relationship Id="rId2" Type="http://schemas.openxmlformats.org/officeDocument/2006/relationships/image" Target="../media/image51.wmf"/><Relationship Id="rId19" Type="http://schemas.openxmlformats.org/officeDocument/2006/relationships/oleObject" Target="../embeddings/oleObject27.bin"/><Relationship Id="rId18" Type="http://schemas.openxmlformats.org/officeDocument/2006/relationships/image" Target="../media/image59.wmf"/><Relationship Id="rId17" Type="http://schemas.openxmlformats.org/officeDocument/2006/relationships/oleObject" Target="../embeddings/oleObject26.bin"/><Relationship Id="rId16" Type="http://schemas.openxmlformats.org/officeDocument/2006/relationships/image" Target="../media/image58.wmf"/><Relationship Id="rId15" Type="http://schemas.openxmlformats.org/officeDocument/2006/relationships/oleObject" Target="../embeddings/oleObject25.bin"/><Relationship Id="rId14" Type="http://schemas.openxmlformats.org/officeDocument/2006/relationships/image" Target="../media/image57.wmf"/><Relationship Id="rId13" Type="http://schemas.openxmlformats.org/officeDocument/2006/relationships/oleObject" Target="../embeddings/oleObject24.bin"/><Relationship Id="rId12" Type="http://schemas.openxmlformats.org/officeDocument/2006/relationships/image" Target="../media/image56.wmf"/><Relationship Id="rId11" Type="http://schemas.openxmlformats.org/officeDocument/2006/relationships/oleObject" Target="../embeddings/oleObject23.bin"/><Relationship Id="rId10" Type="http://schemas.openxmlformats.org/officeDocument/2006/relationships/image" Target="../media/image55.wmf"/><Relationship Id="rId1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54794" y="1529765"/>
            <a:ext cx="646938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5400" b="1">
                <a:solidFill>
                  <a:srgbClr val="FF0000"/>
                </a:solidFill>
              </a:rPr>
              <a:t>第五章     　三角函数</a:t>
            </a:r>
            <a:endParaRPr lang="zh-CN" altLang="zh-CN" sz="5400" b="1">
              <a:solidFill>
                <a:srgbClr val="FF0000"/>
              </a:solidFill>
            </a:endParaRPr>
          </a:p>
          <a:p>
            <a:pPr algn="l"/>
            <a:endParaRPr lang="zh-CN" altLang="zh-CN" sz="5400" b="1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80469" y="3985549"/>
            <a:ext cx="7218643" cy="90691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4000" b="1" kern="1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5.2.2 </a:t>
            </a:r>
            <a:r>
              <a:rPr lang="zh-CN" altLang="en-US" sz="4000" b="1" kern="1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同角三角函数的基本关系</a:t>
            </a:r>
            <a:endParaRPr lang="zh-CN" altLang="zh-CN" sz="2800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30989" y="688148"/>
            <a:ext cx="703707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题型</a:t>
            </a:r>
            <a:r>
              <a:rPr lang="en-US" altLang="zh-CN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2】</a:t>
            </a:r>
            <a:r>
              <a:rPr lang="zh-CN" altLang="en-US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与                                        有关的求值</a:t>
            </a:r>
            <a:r>
              <a:rPr lang="en-US" altLang="zh-CN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FF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30989" y="1397400"/>
            <a:ext cx="668909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例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已知                          ，求下列各式的值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28100" y="2936557"/>
            <a:ext cx="1066209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                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39665" y="869400"/>
            <a:ext cx="3552255" cy="369332"/>
          </a:xfrm>
          <a:prstGeom prst="rect">
            <a:avLst/>
          </a:prstGeom>
          <a:blipFill>
            <a:blip r:embed="rId2"/>
            <a:stretch>
              <a:fillRect l="-1373" r="-1602" b="-17778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8" name="文本框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39665" y="1403300"/>
            <a:ext cx="2234885" cy="6168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9" name="文本框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2303" y="2163888"/>
            <a:ext cx="2137337" cy="369332"/>
          </a:xfrm>
          <a:prstGeom prst="rect">
            <a:avLst/>
          </a:prstGeom>
          <a:blipFill>
            <a:blip r:embed="rId4"/>
            <a:stretch>
              <a:fillRect l="-1141" r="-2662" b="-34783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17917" y="2155595"/>
            <a:ext cx="2708947" cy="377625"/>
          </a:xfrm>
          <a:prstGeom prst="rect">
            <a:avLst/>
          </a:prstGeom>
          <a:blipFill>
            <a:blip r:embed="rId5"/>
            <a:stretch>
              <a:fillRect r="-898" b="-10638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4309" y="2910629"/>
            <a:ext cx="4692824" cy="474147"/>
          </a:xfrm>
          <a:prstGeom prst="rect">
            <a:avLst/>
          </a:prstGeom>
          <a:blipFill>
            <a:blip r:embed="rId6"/>
            <a:stretch>
              <a:fillRect l="-2773" t="-1724" r="-2253" b="-2069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1" name="文本框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03672" y="2726336"/>
            <a:ext cx="4943605" cy="739947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7" name="文本框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87296" y="3553684"/>
            <a:ext cx="3893252" cy="597257"/>
          </a:xfrm>
          <a:prstGeom prst="rect">
            <a:avLst/>
          </a:prstGeom>
          <a:blipFill>
            <a:blip r:embed="rId8"/>
            <a:stretch>
              <a:fillRect b="-4054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9" name="文本框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64173" y="3563717"/>
            <a:ext cx="2519289" cy="597257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3" name="文本框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30589" y="4450964"/>
            <a:ext cx="6273769" cy="370615"/>
          </a:xfrm>
          <a:prstGeom prst="rect">
            <a:avLst/>
          </a:prstGeom>
          <a:blipFill>
            <a:blip r:embed="rId10"/>
            <a:stretch>
              <a:fillRect l="-1036" t="-6667" b="-26667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5" name="文本框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94293" y="5015072"/>
            <a:ext cx="7956195" cy="335733"/>
          </a:xfrm>
          <a:prstGeom prst="rect">
            <a:avLst/>
          </a:prstGeom>
          <a:blipFill>
            <a:blip r:embed="rId11"/>
            <a:stretch>
              <a:fillRect l="-306" r="-613" b="-3414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7" name="文本框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53401" y="5568679"/>
            <a:ext cx="2466915" cy="552716"/>
          </a:xfrm>
          <a:prstGeom prst="rect">
            <a:avLst/>
          </a:prstGeom>
          <a:blipFill>
            <a:blip r:embed="rId12"/>
            <a:stretch>
              <a:fillRect l="-2632" r="-2632" b="-11765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1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3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4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5" nodeType="with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6" nodeType="with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31" grpId="1" bldLvl="0" animBg="1"/>
      <p:bldP spid="32" grpId="2" bldLvl="0" animBg="1"/>
      <p:bldP spid="5" grpId="3" bldLvl="0" animBg="1"/>
      <p:bldP spid="8" grpId="4" bldLvl="0" animBg="1"/>
      <p:bldP spid="9" grpId="5" bldLvl="0" animBg="1"/>
      <p:bldP spid="13" grpId="6" bldLvl="0" animBg="1"/>
      <p:bldP spid="14" grpId="7" bldLvl="0" animBg="1"/>
      <p:bldP spid="21" grpId="8" bldLvl="0" animBg="1"/>
      <p:bldP spid="17" grpId="9" bldLvl="0" animBg="1"/>
      <p:bldP spid="19" grpId="10" bldLvl="0" animBg="1"/>
      <p:bldP spid="23" grpId="11" bldLvl="0" animBg="1"/>
      <p:bldP spid="25" grpId="12" bldLvl="0" animBg="1"/>
      <p:bldP spid="27" grpId="13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58371"/>
          <p:cNvSpPr>
            <a:spLocks noChangeArrowheads="1"/>
          </p:cNvSpPr>
          <p:nvPr/>
        </p:nvSpPr>
        <p:spPr bwMode="auto">
          <a:xfrm>
            <a:off x="4201160" y="0"/>
            <a:ext cx="278320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应用</a:t>
            </a:r>
            <a:r>
              <a:rPr lang="en-US" altLang="zh-CN" sz="2800" b="1">
                <a:solidFill>
                  <a:srgbClr val="660066"/>
                </a:solidFill>
              </a:rPr>
              <a:t>:③</a:t>
            </a:r>
            <a:r>
              <a:rPr lang="zh-CN" altLang="en-US" sz="2800" b="1">
                <a:solidFill>
                  <a:srgbClr val="660066"/>
                </a:solidFill>
              </a:rPr>
              <a:t>化简求值</a:t>
            </a:r>
            <a:endParaRPr lang="zh-CN" altLang="en-US" sz="2800" b="1">
              <a:solidFill>
                <a:srgbClr val="660066"/>
              </a:solidFill>
            </a:endParaRPr>
          </a:p>
        </p:txBody>
      </p:sp>
      <p:sp>
        <p:nvSpPr>
          <p:cNvPr id="15362" name="文本框 58373"/>
          <p:cNvSpPr txBox="1">
            <a:spLocks noChangeArrowheads="1"/>
          </p:cNvSpPr>
          <p:nvPr/>
        </p:nvSpPr>
        <p:spPr bwMode="auto">
          <a:xfrm>
            <a:off x="1752600" y="685800"/>
            <a:ext cx="1828800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sz="2800">
                <a:solidFill>
                  <a:srgbClr val="000000"/>
                </a:solidFill>
              </a:rPr>
              <a:t>练习：</a:t>
            </a:r>
            <a:r>
              <a:rPr lang="zh-CN" altLang="en-US" sz="2800">
                <a:solidFill>
                  <a:srgbClr val="000000"/>
                </a:solidFill>
              </a:rPr>
              <a:t>已知</a:t>
            </a:r>
            <a:endParaRPr lang="zh-CN" altLang="en-US" sz="2800">
              <a:solidFill>
                <a:srgbClr val="000000"/>
              </a:solidFill>
            </a:endParaRPr>
          </a:p>
        </p:txBody>
      </p:sp>
      <p:sp>
        <p:nvSpPr>
          <p:cNvPr id="15363" name="文本框 58374"/>
          <p:cNvSpPr txBox="1">
            <a:spLocks noChangeArrowheads="1"/>
          </p:cNvSpPr>
          <p:nvPr/>
        </p:nvSpPr>
        <p:spPr bwMode="auto">
          <a:xfrm>
            <a:off x="1828800" y="1371600"/>
            <a:ext cx="18288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solidFill>
                  <a:srgbClr val="000000"/>
                </a:solidFill>
              </a:rPr>
              <a:t>求：</a:t>
            </a:r>
            <a:endParaRPr lang="zh-CN" altLang="en-US" sz="2800">
              <a:solidFill>
                <a:srgbClr val="000000"/>
              </a:solidFill>
            </a:endParaRPr>
          </a:p>
        </p:txBody>
      </p:sp>
      <p:graphicFrame>
        <p:nvGraphicFramePr>
          <p:cNvPr id="15364" name="对象 58375"/>
          <p:cNvGraphicFramePr>
            <a:graphicFrameLocks noChangeAspect="1"/>
          </p:cNvGraphicFramePr>
          <p:nvPr/>
        </p:nvGraphicFramePr>
        <p:xfrm>
          <a:off x="3352800" y="457200"/>
          <a:ext cx="54864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1" imgW="2120265" imgH="393700" progId="Equation.DSMT4">
                  <p:embed/>
                </p:oleObj>
              </mc:Choice>
              <mc:Fallback>
                <p:oleObj name="" r:id="rId1" imgW="2120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52800" y="457200"/>
                        <a:ext cx="54864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对象 58376"/>
          <p:cNvGraphicFramePr>
            <a:graphicFrameLocks noChangeAspect="1"/>
          </p:cNvGraphicFramePr>
          <p:nvPr/>
        </p:nvGraphicFramePr>
        <p:xfrm>
          <a:off x="3048000" y="1371600"/>
          <a:ext cx="66675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3" imgW="2118995" imgH="405765" progId="Equation.DSMT4">
                  <p:embed/>
                </p:oleObj>
              </mc:Choice>
              <mc:Fallback>
                <p:oleObj name="" r:id="rId3" imgW="2118995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48000" y="1371600"/>
                        <a:ext cx="666750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8" name="对象 58377"/>
          <p:cNvGraphicFramePr>
            <a:graphicFrameLocks noChangeAspect="1"/>
          </p:cNvGraphicFramePr>
          <p:nvPr/>
        </p:nvGraphicFramePr>
        <p:xfrm>
          <a:off x="2590800" y="3200400"/>
          <a:ext cx="6553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5" imgW="2105660" imgH="215900" progId="Equation.DSMT4">
                  <p:embed/>
                </p:oleObj>
              </mc:Choice>
              <mc:Fallback>
                <p:oleObj name="" r:id="rId5" imgW="210566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90800" y="3200400"/>
                        <a:ext cx="65532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文本框 58378"/>
          <p:cNvSpPr txBox="1">
            <a:spLocks noChangeArrowheads="1"/>
          </p:cNvSpPr>
          <p:nvPr/>
        </p:nvSpPr>
        <p:spPr bwMode="auto">
          <a:xfrm>
            <a:off x="3200400" y="4191000"/>
            <a:ext cx="2209800" cy="52197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取平方</a:t>
            </a:r>
            <a:r>
              <a:rPr lang="en-US" altLang="zh-CN" sz="2800" b="1">
                <a:solidFill>
                  <a:srgbClr val="FF0000"/>
                </a:solidFill>
              </a:rPr>
              <a:t>,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graphicFrame>
        <p:nvGraphicFramePr>
          <p:cNvPr id="58380" name="对象 58379"/>
          <p:cNvGraphicFramePr>
            <a:graphicFrameLocks noChangeAspect="1"/>
          </p:cNvGraphicFramePr>
          <p:nvPr/>
        </p:nvGraphicFramePr>
        <p:xfrm>
          <a:off x="5943600" y="3962400"/>
          <a:ext cx="13462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7" imgW="520700" imgH="393700" progId="Equation.DSMT4">
                  <p:embed/>
                </p:oleObj>
              </mc:Choice>
              <mc:Fallback>
                <p:oleObj name="" r:id="rId7" imgW="520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43600" y="3962400"/>
                        <a:ext cx="1346200" cy="1019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文本框 58380"/>
          <p:cNvSpPr txBox="1">
            <a:spLocks noChangeArrowheads="1"/>
          </p:cNvSpPr>
          <p:nvPr/>
        </p:nvSpPr>
        <p:spPr bwMode="auto">
          <a:xfrm>
            <a:off x="13652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矩形 59395"/>
          <p:cNvSpPr>
            <a:spLocks noChangeArrowheads="1"/>
          </p:cNvSpPr>
          <p:nvPr/>
        </p:nvSpPr>
        <p:spPr bwMode="auto">
          <a:xfrm>
            <a:off x="4048760" y="0"/>
            <a:ext cx="278320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应用</a:t>
            </a:r>
            <a:r>
              <a:rPr lang="en-US" altLang="zh-CN" sz="2800" b="1">
                <a:solidFill>
                  <a:srgbClr val="660066"/>
                </a:solidFill>
              </a:rPr>
              <a:t>:③</a:t>
            </a:r>
            <a:r>
              <a:rPr lang="zh-CN" altLang="en-US" sz="2800" b="1">
                <a:solidFill>
                  <a:srgbClr val="660066"/>
                </a:solidFill>
              </a:rPr>
              <a:t>化简求值</a:t>
            </a:r>
            <a:endParaRPr lang="zh-CN" altLang="en-US" sz="2800" b="1">
              <a:solidFill>
                <a:srgbClr val="660066"/>
              </a:solidFill>
            </a:endParaRPr>
          </a:p>
        </p:txBody>
      </p:sp>
      <p:sp>
        <p:nvSpPr>
          <p:cNvPr id="16386" name="文本框 59396"/>
          <p:cNvSpPr txBox="1">
            <a:spLocks noChangeArrowheads="1"/>
          </p:cNvSpPr>
          <p:nvPr/>
        </p:nvSpPr>
        <p:spPr bwMode="auto">
          <a:xfrm>
            <a:off x="1752600" y="533400"/>
            <a:ext cx="18288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>
                <a:solidFill>
                  <a:srgbClr val="000000"/>
                </a:solidFill>
              </a:rPr>
              <a:t>例</a:t>
            </a:r>
            <a:r>
              <a:rPr lang="en-US" altLang="zh-CN" sz="2800">
                <a:solidFill>
                  <a:srgbClr val="000000"/>
                </a:solidFill>
              </a:rPr>
              <a:t>6.</a:t>
            </a:r>
            <a:r>
              <a:rPr lang="zh-CN" altLang="en-US" sz="2800">
                <a:solidFill>
                  <a:srgbClr val="000000"/>
                </a:solidFill>
              </a:rPr>
              <a:t>化简</a:t>
            </a:r>
            <a:endParaRPr lang="zh-CN" altLang="en-US" sz="2800">
              <a:solidFill>
                <a:srgbClr val="000000"/>
              </a:solidFill>
            </a:endParaRPr>
          </a:p>
        </p:txBody>
      </p:sp>
      <p:graphicFrame>
        <p:nvGraphicFramePr>
          <p:cNvPr id="16387" name="对象 59398"/>
          <p:cNvGraphicFramePr>
            <a:graphicFrameLocks noChangeAspect="1"/>
          </p:cNvGraphicFramePr>
          <p:nvPr/>
        </p:nvGraphicFramePr>
        <p:xfrm>
          <a:off x="3581400" y="457200"/>
          <a:ext cx="2971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1" imgW="1028700" imgH="228600" progId="Equation.DSMT4">
                  <p:embed/>
                </p:oleObj>
              </mc:Choice>
              <mc:Fallback>
                <p:oleObj name="" r:id="rId1" imgW="102870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581400" y="457200"/>
                        <a:ext cx="29718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对象 59399"/>
          <p:cNvGraphicFramePr>
            <a:graphicFrameLocks noChangeAspect="1"/>
          </p:cNvGraphicFramePr>
          <p:nvPr/>
        </p:nvGraphicFramePr>
        <p:xfrm>
          <a:off x="2819400" y="1066800"/>
          <a:ext cx="56134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3" imgW="1941195" imgH="254000" progId="Equation.DSMT4">
                  <p:embed/>
                </p:oleObj>
              </mc:Choice>
              <mc:Fallback>
                <p:oleObj name="" r:id="rId3" imgW="194119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19400" y="1066800"/>
                        <a:ext cx="56134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1" name="对象 59400"/>
          <p:cNvGraphicFramePr>
            <a:graphicFrameLocks noChangeAspect="1"/>
          </p:cNvGraphicFramePr>
          <p:nvPr/>
        </p:nvGraphicFramePr>
        <p:xfrm>
          <a:off x="2895600" y="1981200"/>
          <a:ext cx="333851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5" imgW="1155700" imgH="279400" progId="Equation.DSMT4">
                  <p:embed/>
                </p:oleObj>
              </mc:Choice>
              <mc:Fallback>
                <p:oleObj name="" r:id="rId5" imgW="11557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95600" y="1981200"/>
                        <a:ext cx="3338513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2" name="对象 59401"/>
          <p:cNvGraphicFramePr>
            <a:graphicFrameLocks noChangeAspect="1"/>
          </p:cNvGraphicFramePr>
          <p:nvPr/>
        </p:nvGraphicFramePr>
        <p:xfrm>
          <a:off x="2971800" y="2819400"/>
          <a:ext cx="26781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7" imgW="926465" imgH="254000" progId="Equation.DSMT4">
                  <p:embed/>
                </p:oleObj>
              </mc:Choice>
              <mc:Fallback>
                <p:oleObj name="" r:id="rId7" imgW="92646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71800" y="2819400"/>
                        <a:ext cx="2678113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3" name="对象 59402"/>
          <p:cNvGraphicFramePr>
            <a:graphicFrameLocks noChangeAspect="1"/>
          </p:cNvGraphicFramePr>
          <p:nvPr/>
        </p:nvGraphicFramePr>
        <p:xfrm>
          <a:off x="2819400" y="3505200"/>
          <a:ext cx="35956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9" imgW="1243330" imgH="203200" progId="Equation.DSMT4">
                  <p:embed/>
                </p:oleObj>
              </mc:Choice>
              <mc:Fallback>
                <p:oleObj name="" r:id="rId9" imgW="124333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19400" y="3505200"/>
                        <a:ext cx="359568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4" name="对象 59403"/>
          <p:cNvGraphicFramePr>
            <a:graphicFrameLocks noChangeAspect="1"/>
          </p:cNvGraphicFramePr>
          <p:nvPr/>
        </p:nvGraphicFramePr>
        <p:xfrm>
          <a:off x="2819400" y="4038600"/>
          <a:ext cx="31924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11" imgW="1102995" imgH="177800" progId="Equation.DSMT4">
                  <p:embed/>
                </p:oleObj>
              </mc:Choice>
              <mc:Fallback>
                <p:oleObj name="" r:id="rId11" imgW="110299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19400" y="4038600"/>
                        <a:ext cx="31924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对象 59404"/>
          <p:cNvGraphicFramePr>
            <a:graphicFrameLocks noChangeAspect="1"/>
          </p:cNvGraphicFramePr>
          <p:nvPr/>
        </p:nvGraphicFramePr>
        <p:xfrm>
          <a:off x="2743200" y="4572000"/>
          <a:ext cx="38163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13" imgW="1319530" imgH="203200" progId="Equation.DSMT4">
                  <p:embed/>
                </p:oleObj>
              </mc:Choice>
              <mc:Fallback>
                <p:oleObj name="" r:id="rId13" imgW="131953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43200" y="4572000"/>
                        <a:ext cx="38163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矩形 59405"/>
          <p:cNvSpPr>
            <a:spLocks noChangeArrowheads="1"/>
          </p:cNvSpPr>
          <p:nvPr/>
        </p:nvSpPr>
        <p:spPr bwMode="auto">
          <a:xfrm>
            <a:off x="1907223" y="1143000"/>
            <a:ext cx="63373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>
                <a:solidFill>
                  <a:srgbClr val="000000"/>
                </a:solidFill>
              </a:rPr>
              <a:t>解</a:t>
            </a:r>
            <a:r>
              <a:rPr lang="en-US" altLang="zh-CN" sz="2800">
                <a:solidFill>
                  <a:srgbClr val="000000"/>
                </a:solidFill>
              </a:rPr>
              <a:t>:</a:t>
            </a:r>
            <a:endParaRPr lang="en-US" altLang="zh-CN" sz="2800">
              <a:solidFill>
                <a:srgbClr val="000000"/>
              </a:solidFill>
            </a:endParaRPr>
          </a:p>
        </p:txBody>
      </p:sp>
      <p:graphicFrame>
        <p:nvGraphicFramePr>
          <p:cNvPr id="59408" name="对象 59407"/>
          <p:cNvGraphicFramePr>
            <a:graphicFrameLocks noChangeAspect="1"/>
          </p:cNvGraphicFramePr>
          <p:nvPr/>
        </p:nvGraphicFramePr>
        <p:xfrm>
          <a:off x="7391400" y="2514600"/>
          <a:ext cx="24384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15" imgW="1028700" imgH="228600" progId="Equation.DSMT4">
                  <p:embed/>
                </p:oleObj>
              </mc:Choice>
              <mc:Fallback>
                <p:oleObj name="" r:id="rId15" imgW="102870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391400" y="2514600"/>
                        <a:ext cx="24384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9" name="矩形 59408"/>
          <p:cNvSpPr>
            <a:spLocks noChangeArrowheads="1"/>
          </p:cNvSpPr>
          <p:nvPr/>
        </p:nvSpPr>
        <p:spPr bwMode="auto">
          <a:xfrm>
            <a:off x="7171691" y="3276600"/>
            <a:ext cx="117602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变式</a:t>
            </a:r>
            <a:r>
              <a:rPr lang="en-US" altLang="zh-CN" sz="2800" b="1">
                <a:solidFill>
                  <a:srgbClr val="660066"/>
                </a:solidFill>
              </a:rPr>
              <a:t>2:</a:t>
            </a:r>
            <a:endParaRPr lang="en-US" altLang="zh-CN" sz="2800" b="1">
              <a:solidFill>
                <a:srgbClr val="660066"/>
              </a:solidFill>
            </a:endParaRPr>
          </a:p>
        </p:txBody>
      </p:sp>
      <p:graphicFrame>
        <p:nvGraphicFramePr>
          <p:cNvPr id="59410" name="对象 59409"/>
          <p:cNvGraphicFramePr>
            <a:graphicFrameLocks noChangeAspect="1"/>
          </p:cNvGraphicFramePr>
          <p:nvPr/>
        </p:nvGraphicFramePr>
        <p:xfrm>
          <a:off x="7483475" y="3886200"/>
          <a:ext cx="25590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7" imgW="1079500" imgH="228600" progId="Equation.DSMT4">
                  <p:embed/>
                </p:oleObj>
              </mc:Choice>
              <mc:Fallback>
                <p:oleObj name="" r:id="rId17" imgW="107950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83475" y="3886200"/>
                        <a:ext cx="255905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11" name="矩形 59410"/>
          <p:cNvSpPr>
            <a:spLocks noChangeArrowheads="1"/>
          </p:cNvSpPr>
          <p:nvPr/>
        </p:nvSpPr>
        <p:spPr bwMode="auto">
          <a:xfrm>
            <a:off x="7247891" y="4648200"/>
            <a:ext cx="117602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变式</a:t>
            </a:r>
            <a:r>
              <a:rPr lang="en-US" altLang="zh-CN" sz="2800" b="1">
                <a:solidFill>
                  <a:srgbClr val="660066"/>
                </a:solidFill>
              </a:rPr>
              <a:t>3:</a:t>
            </a:r>
            <a:endParaRPr lang="en-US" altLang="zh-CN" sz="2800" b="1">
              <a:solidFill>
                <a:srgbClr val="660066"/>
              </a:solidFill>
            </a:endParaRPr>
          </a:p>
        </p:txBody>
      </p:sp>
      <p:graphicFrame>
        <p:nvGraphicFramePr>
          <p:cNvPr id="59412" name="对象 59411"/>
          <p:cNvGraphicFramePr>
            <a:graphicFrameLocks noChangeAspect="1"/>
          </p:cNvGraphicFramePr>
          <p:nvPr/>
        </p:nvGraphicFramePr>
        <p:xfrm>
          <a:off x="7467600" y="5181600"/>
          <a:ext cx="270827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19" imgW="1141730" imgH="254000" progId="Equation.DSMT4">
                  <p:embed/>
                </p:oleObj>
              </mc:Choice>
              <mc:Fallback>
                <p:oleObj name="" r:id="rId19" imgW="1141730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67600" y="5181600"/>
                        <a:ext cx="270827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414" name="组合 59413"/>
          <p:cNvGrpSpPr/>
          <p:nvPr/>
        </p:nvGrpSpPr>
        <p:grpSpPr>
          <a:xfrm>
            <a:off x="6904038" y="1828800"/>
            <a:ext cx="3541713" cy="4038600"/>
            <a:chOff x="3385" y="1440"/>
            <a:chExt cx="2231" cy="2544"/>
          </a:xfrm>
        </p:grpSpPr>
        <p:sp>
          <p:nvSpPr>
            <p:cNvPr id="16401" name="矩形 59406"/>
            <p:cNvSpPr>
              <a:spLocks noChangeArrowheads="1"/>
            </p:cNvSpPr>
            <p:nvPr/>
          </p:nvSpPr>
          <p:spPr bwMode="auto">
            <a:xfrm>
              <a:off x="3385" y="1440"/>
              <a:ext cx="893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660066"/>
                  </a:solidFill>
                </a:rPr>
                <a:t>   </a:t>
              </a:r>
              <a:r>
                <a:rPr lang="zh-CN" altLang="en-US" sz="2800" b="1">
                  <a:solidFill>
                    <a:srgbClr val="660066"/>
                  </a:solidFill>
                </a:rPr>
                <a:t>变式</a:t>
              </a:r>
              <a:r>
                <a:rPr lang="en-US" altLang="zh-CN" sz="2800" b="1">
                  <a:solidFill>
                    <a:srgbClr val="660066"/>
                  </a:solidFill>
                </a:rPr>
                <a:t>1:</a:t>
              </a:r>
              <a:endParaRPr lang="en-US" altLang="zh-CN" sz="2800" b="1">
                <a:solidFill>
                  <a:srgbClr val="660066"/>
                </a:solidFill>
              </a:endParaRPr>
            </a:p>
          </p:txBody>
        </p:sp>
        <p:sp>
          <p:nvSpPr>
            <p:cNvPr id="16402" name="矩形 59412"/>
            <p:cNvSpPr>
              <a:spLocks noChangeArrowheads="1"/>
            </p:cNvSpPr>
            <p:nvPr/>
          </p:nvSpPr>
          <p:spPr bwMode="auto">
            <a:xfrm>
              <a:off x="3504" y="1440"/>
              <a:ext cx="2112" cy="2544"/>
            </a:xfrm>
            <a:prstGeom prst="rect">
              <a:avLst/>
            </a:prstGeom>
            <a:noFill/>
            <a:ln w="28575">
              <a:solidFill>
                <a:srgbClr val="A5002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415" name="文本框 59414"/>
          <p:cNvSpPr txBox="1">
            <a:spLocks noChangeArrowheads="1"/>
          </p:cNvSpPr>
          <p:nvPr/>
        </p:nvSpPr>
        <p:spPr bwMode="auto">
          <a:xfrm>
            <a:off x="1524000" y="5105400"/>
            <a:ext cx="35814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660066"/>
                </a:solidFill>
                <a:latin typeface="Times New Roman" panose="02020603050405020304" pitchFamily="18" charset="0"/>
              </a:rPr>
              <a:t>思考：</a:t>
            </a:r>
            <a:endParaRPr lang="zh-CN" altLang="en-US" sz="3600" b="1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9416" name="对象 59415"/>
          <p:cNvGraphicFramePr>
            <a:graphicFrameLocks noChangeAspect="1"/>
          </p:cNvGraphicFramePr>
          <p:nvPr/>
        </p:nvGraphicFramePr>
        <p:xfrm>
          <a:off x="2513013" y="5776913"/>
          <a:ext cx="815498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21" imgW="3351530" imgH="444500" progId="Equation.DSMT4">
                  <p:embed/>
                </p:oleObj>
              </mc:Choice>
              <mc:Fallback>
                <p:oleObj name="" r:id="rId21" imgW="3351530" imgH="444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13013" y="5776913"/>
                        <a:ext cx="8154987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文本框 59416"/>
          <p:cNvSpPr txBox="1">
            <a:spLocks noChangeArrowheads="1"/>
          </p:cNvSpPr>
          <p:nvPr/>
        </p:nvSpPr>
        <p:spPr bwMode="auto">
          <a:xfrm>
            <a:off x="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/>
      <p:bldP spid="59411" grpId="1"/>
      <p:bldP spid="59415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27650"/>
          <p:cNvSpPr>
            <a:spLocks noChangeArrowheads="1"/>
          </p:cNvSpPr>
          <p:nvPr/>
        </p:nvSpPr>
        <p:spPr bwMode="auto">
          <a:xfrm>
            <a:off x="2133600" y="838200"/>
            <a:ext cx="7620000" cy="452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000000"/>
                </a:solidFill>
              </a:rPr>
              <a:t>1.</a:t>
            </a:r>
            <a:r>
              <a:rPr lang="zh-CN" altLang="en-US" sz="3600" b="1">
                <a:solidFill>
                  <a:srgbClr val="000000"/>
                </a:solidFill>
              </a:rPr>
              <a:t>由三角函数定义结合单位圆推导同角关系</a:t>
            </a:r>
            <a:r>
              <a:rPr lang="en-US" altLang="zh-CN" sz="3600" b="1">
                <a:solidFill>
                  <a:srgbClr val="000000"/>
                </a:solidFill>
              </a:rPr>
              <a:t>.</a:t>
            </a:r>
            <a:endParaRPr lang="en-US" altLang="zh-CN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2.</a:t>
            </a:r>
            <a:r>
              <a:rPr lang="zh-CN" altLang="en-US" sz="3600" b="1">
                <a:solidFill>
                  <a:srgbClr val="000000"/>
                </a:solidFill>
              </a:rPr>
              <a:t>处理证明恒等式或化简的题目时</a:t>
            </a:r>
            <a:r>
              <a:rPr lang="en-US" altLang="zh-CN" sz="3600" b="1">
                <a:solidFill>
                  <a:srgbClr val="000000"/>
                </a:solidFill>
              </a:rPr>
              <a:t>,</a:t>
            </a:r>
            <a:r>
              <a:rPr lang="zh-CN" altLang="en-US" sz="3600" b="1">
                <a:solidFill>
                  <a:srgbClr val="000000"/>
                </a:solidFill>
              </a:rPr>
              <a:t>常运用的技巧</a:t>
            </a:r>
            <a:r>
              <a:rPr lang="en-US" altLang="zh-CN" sz="3600" b="1">
                <a:solidFill>
                  <a:srgbClr val="000000"/>
                </a:solidFill>
              </a:rPr>
              <a:t>:</a:t>
            </a:r>
            <a:endParaRPr lang="en-US" altLang="zh-CN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   ① “1”</a:t>
            </a:r>
            <a:r>
              <a:rPr lang="zh-CN" altLang="en-US" sz="3600" b="1">
                <a:solidFill>
                  <a:srgbClr val="000000"/>
                </a:solidFill>
              </a:rPr>
              <a:t>的代换</a:t>
            </a:r>
            <a:endParaRPr lang="zh-CN" altLang="en-US" sz="3600" b="1">
              <a:solidFill>
                <a:srgbClr val="000000"/>
              </a:solidFill>
            </a:endParaRPr>
          </a:p>
          <a:p>
            <a:r>
              <a:rPr lang="zh-CN" altLang="en-US" sz="3600" b="1">
                <a:solidFill>
                  <a:srgbClr val="000000"/>
                </a:solidFill>
              </a:rPr>
              <a:t>   </a:t>
            </a:r>
            <a:r>
              <a:rPr lang="en-US" altLang="zh-CN" sz="3600" b="1">
                <a:solidFill>
                  <a:srgbClr val="000000"/>
                </a:solidFill>
              </a:rPr>
              <a:t>②</a:t>
            </a:r>
            <a:r>
              <a:rPr lang="zh-CN" altLang="en-US" sz="3600" b="1">
                <a:solidFill>
                  <a:srgbClr val="000000"/>
                </a:solidFill>
              </a:rPr>
              <a:t>分子分母同除或同乘</a:t>
            </a:r>
            <a:endParaRPr lang="zh-CN" altLang="en-US" sz="3600" b="1">
              <a:solidFill>
                <a:srgbClr val="000000"/>
              </a:solidFill>
            </a:endParaRPr>
          </a:p>
          <a:p>
            <a:r>
              <a:rPr lang="zh-CN" altLang="en-US" sz="3600" b="1">
                <a:solidFill>
                  <a:srgbClr val="000000"/>
                </a:solidFill>
              </a:rPr>
              <a:t>   </a:t>
            </a:r>
            <a:r>
              <a:rPr lang="en-US" altLang="zh-CN" sz="3600" b="1">
                <a:solidFill>
                  <a:srgbClr val="000000"/>
                </a:solidFill>
              </a:rPr>
              <a:t>③</a:t>
            </a:r>
            <a:r>
              <a:rPr lang="zh-CN" altLang="en-US" sz="3600" b="1">
                <a:solidFill>
                  <a:srgbClr val="000000"/>
                </a:solidFill>
              </a:rPr>
              <a:t>数形结合</a:t>
            </a:r>
            <a:r>
              <a:rPr lang="en-US" altLang="zh-CN" sz="3600" b="1">
                <a:solidFill>
                  <a:srgbClr val="000000"/>
                </a:solidFill>
              </a:rPr>
              <a:t>:</a:t>
            </a:r>
            <a:r>
              <a:rPr lang="zh-CN" altLang="en-US" sz="3600" b="1">
                <a:solidFill>
                  <a:srgbClr val="000000"/>
                </a:solidFill>
              </a:rPr>
              <a:t>借助单位圆中的三角函数线判断三角函数值的大小</a:t>
            </a:r>
            <a:endParaRPr lang="zh-CN" altLang="en-US" sz="3600" b="1">
              <a:solidFill>
                <a:srgbClr val="000000"/>
              </a:solidFill>
            </a:endParaRPr>
          </a:p>
        </p:txBody>
      </p:sp>
      <p:sp>
        <p:nvSpPr>
          <p:cNvPr id="17410" name="文本框 27652"/>
          <p:cNvSpPr txBox="1">
            <a:spLocks noChangeArrowheads="1"/>
          </p:cNvSpPr>
          <p:nvPr/>
        </p:nvSpPr>
        <p:spPr bwMode="auto">
          <a:xfrm>
            <a:off x="15049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总结升华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文本框 91138"/>
          <p:cNvSpPr txBox="1">
            <a:spLocks noChangeArrowheads="1"/>
          </p:cNvSpPr>
          <p:nvPr/>
        </p:nvSpPr>
        <p:spPr bwMode="auto">
          <a:xfrm>
            <a:off x="2057400" y="685800"/>
            <a:ext cx="80772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b="1">
                <a:solidFill>
                  <a:srgbClr val="FF5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同角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三角函数的基本关系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1140" name="文本框 91139"/>
          <p:cNvSpPr txBox="1">
            <a:spLocks noChangeArrowheads="1"/>
          </p:cNvSpPr>
          <p:nvPr/>
        </p:nvSpPr>
        <p:spPr bwMode="auto">
          <a:xfrm>
            <a:off x="2590800" y="1473200"/>
            <a:ext cx="533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(1)</a:t>
            </a:r>
            <a:r>
              <a:rPr lang="en-US" altLang="zh-CN" sz="2400">
                <a:latin typeface="Times New Roman" panose="02020603050405020304"/>
                <a:ea typeface="华文新魏" panose="02010800040101010101" pitchFamily="2" charset="-122"/>
              </a:rPr>
              <a:t>“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同角</a:t>
            </a:r>
            <a:r>
              <a:rPr lang="zh-CN" altLang="en-US" sz="2400">
                <a:latin typeface="Times New Roman" panose="02020603050405020304"/>
                <a:ea typeface="华文新魏" panose="02010800040101010101" pitchFamily="2" charset="-122"/>
              </a:rPr>
              <a:t>”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的概念与角的表达形式无关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en-US" altLang="zh-CN" sz="24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1141" name="文本框 91140"/>
          <p:cNvSpPr txBox="1">
            <a:spLocks noChangeArrowheads="1"/>
          </p:cNvSpPr>
          <p:nvPr/>
        </p:nvSpPr>
        <p:spPr bwMode="auto">
          <a:xfrm>
            <a:off x="2590800" y="1905000"/>
            <a:ext cx="7696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(2) 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公式都必须在定义域允许的范围内成立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en-US" altLang="zh-CN" sz="24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aphicFrame>
        <p:nvGraphicFramePr>
          <p:cNvPr id="91142" name="对象 91141"/>
          <p:cNvGraphicFramePr>
            <a:graphicFrameLocks noChangeAspect="1"/>
          </p:cNvGraphicFramePr>
          <p:nvPr/>
        </p:nvGraphicFramePr>
        <p:xfrm>
          <a:off x="2133600" y="2438400"/>
          <a:ext cx="54133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1" imgW="2400300" imgH="457200" progId="Equation.DSMT4">
                  <p:embed/>
                </p:oleObj>
              </mc:Choice>
              <mc:Fallback>
                <p:oleObj name="" r:id="rId1" imgW="2400300" imgH="45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133600" y="2438400"/>
                        <a:ext cx="5413375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3" name="文本框 91142"/>
          <p:cNvSpPr txBox="1">
            <a:spLocks noChangeArrowheads="1"/>
          </p:cNvSpPr>
          <p:nvPr/>
        </p:nvSpPr>
        <p:spPr bwMode="auto">
          <a:xfrm>
            <a:off x="2514600" y="3365500"/>
            <a:ext cx="769620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(1)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解题的步骤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: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先确定角的终边位置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再根据基本关系式求值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若已知正弦或余弦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则先用平方关系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再用其他关系求值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;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若已知正切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则可构造方程组求值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en-US" altLang="zh-CN" sz="24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1144" name="文本框 91143"/>
          <p:cNvSpPr txBox="1">
            <a:spLocks noChangeArrowheads="1"/>
          </p:cNvSpPr>
          <p:nvPr/>
        </p:nvSpPr>
        <p:spPr bwMode="auto">
          <a:xfrm>
            <a:off x="2514600" y="4419600"/>
            <a:ext cx="769620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(2)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在求值时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 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要注意这个角的终边所在位置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从而出现一组或二组或四组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以两组的形式给出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)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结果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en-US" altLang="zh-CN" sz="24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1146" name="文本框 91145"/>
          <p:cNvSpPr txBox="1">
            <a:spLocks noChangeArrowheads="1"/>
          </p:cNvSpPr>
          <p:nvPr/>
        </p:nvSpPr>
        <p:spPr bwMode="auto">
          <a:xfrm>
            <a:off x="2476500" y="5207000"/>
            <a:ext cx="5867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(3)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在</a:t>
            </a:r>
            <a:r>
              <a:rPr lang="zh-CN" altLang="en-US" sz="2400">
                <a:latin typeface="Times New Roman" panose="02020603050405020304"/>
                <a:ea typeface="华文新魏" panose="02010800040101010101" pitchFamily="2" charset="-122"/>
              </a:rPr>
              <a:t>“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知一求二</a:t>
            </a:r>
            <a:r>
              <a:rPr lang="zh-CN" altLang="en-US" sz="2400">
                <a:latin typeface="Times New Roman" panose="02020603050405020304"/>
                <a:ea typeface="华文新魏" panose="02010800040101010101" pitchFamily="2" charset="-122"/>
              </a:rPr>
              <a:t>”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时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2400">
                <a:latin typeface="华文新魏" panose="02010800040101010101" pitchFamily="2" charset="-122"/>
                <a:ea typeface="华文新魏" panose="02010800040101010101" pitchFamily="2" charset="-122"/>
              </a:rPr>
              <a:t>开方运算只需用一次</a:t>
            </a:r>
            <a:r>
              <a:rPr lang="en-US" altLang="zh-CN" sz="2400">
                <a:latin typeface="华文新魏" panose="02010800040101010101" pitchFamily="2" charset="-122"/>
                <a:ea typeface="华文新魏" panose="02010800040101010101" pitchFamily="2" charset="-122"/>
              </a:rPr>
              <a:t>. </a:t>
            </a:r>
            <a:endParaRPr lang="en-US" altLang="zh-CN" sz="24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8440" name="文本框 91147"/>
          <p:cNvSpPr txBox="1">
            <a:spLocks noChangeArrowheads="1"/>
          </p:cNvSpPr>
          <p:nvPr/>
        </p:nvSpPr>
        <p:spPr bwMode="auto">
          <a:xfrm>
            <a:off x="10858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课堂小结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1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/>
      <p:bldP spid="91141" grpId="1" build="p"/>
      <p:bldP spid="91143" grpId="2" build="p"/>
      <p:bldP spid="91144" grpId="3" build="p"/>
      <p:bldP spid="91146" grpId="4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>
            <a:spLocks noChangeArrowheads="1"/>
          </p:cNvSpPr>
          <p:nvPr/>
        </p:nvSpPr>
        <p:spPr bwMode="auto">
          <a:xfrm>
            <a:off x="2063750" y="692150"/>
            <a:ext cx="8080375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buSzTx/>
            </a:pPr>
            <a:r>
              <a:rPr lang="zh-CN" altLang="zh-CN" sz="2200" b="1">
                <a:latin typeface="Times New Roman" panose="02020603050405020304" pitchFamily="18" charset="0"/>
              </a:rPr>
              <a:t>2．已知三角函数值求其他三角函数值的方法</a:t>
            </a:r>
            <a:endParaRPr lang="zh-CN" altLang="zh-CN" sz="220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Tx/>
            </a:pPr>
            <a:r>
              <a:rPr lang="zh-CN" altLang="zh-CN" sz="2200" b="1">
                <a:latin typeface="Times New Roman" panose="02020603050405020304" pitchFamily="18" charset="0"/>
              </a:rPr>
              <a:t>（1）若已知</a:t>
            </a:r>
            <a:r>
              <a:rPr lang="en-US" altLang="zh-CN" sz="2200" b="1">
                <a:latin typeface="Times New Roman" panose="02020603050405020304" pitchFamily="18" charset="0"/>
              </a:rPr>
              <a:t>sin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＝</a:t>
            </a:r>
            <a:r>
              <a:rPr lang="en-US" altLang="zh-CN" sz="2200" b="1" i="1">
                <a:latin typeface="Times New Roman" panose="02020603050405020304" pitchFamily="18" charset="0"/>
              </a:rPr>
              <a:t>m</a:t>
            </a:r>
            <a:r>
              <a:rPr lang="zh-CN" altLang="zh-CN" sz="2200" b="1">
                <a:latin typeface="Times New Roman" panose="02020603050405020304" pitchFamily="18" charset="0"/>
              </a:rPr>
              <a:t>，可以先应用公式________________，求得</a:t>
            </a:r>
            <a:r>
              <a:rPr lang="en-US" altLang="zh-CN" sz="2200" b="1">
                <a:latin typeface="Times New Roman" panose="02020603050405020304" pitchFamily="18" charset="0"/>
              </a:rPr>
              <a:t>cos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的值，再由公式____________求得</a:t>
            </a:r>
            <a:r>
              <a:rPr lang="en-US" altLang="zh-CN" sz="2200" b="1">
                <a:latin typeface="Times New Roman" panose="02020603050405020304" pitchFamily="18" charset="0"/>
              </a:rPr>
              <a:t>tan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的值．</a:t>
            </a:r>
            <a:endParaRPr lang="zh-CN" altLang="zh-CN" sz="220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Tx/>
            </a:pPr>
            <a:r>
              <a:rPr lang="zh-CN" altLang="zh-CN" sz="2200" b="1">
                <a:latin typeface="Times New Roman" panose="02020603050405020304" pitchFamily="18" charset="0"/>
              </a:rPr>
              <a:t>（2）若已知</a:t>
            </a:r>
            <a:r>
              <a:rPr lang="en-US" altLang="zh-CN" sz="2200" b="1">
                <a:latin typeface="Times New Roman" panose="02020603050405020304" pitchFamily="18" charset="0"/>
              </a:rPr>
              <a:t>cos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＝</a:t>
            </a:r>
            <a:r>
              <a:rPr lang="en-US" altLang="zh-CN" sz="2200" b="1" i="1">
                <a:latin typeface="Times New Roman" panose="02020603050405020304" pitchFamily="18" charset="0"/>
              </a:rPr>
              <a:t>m</a:t>
            </a:r>
            <a:r>
              <a:rPr lang="zh-CN" altLang="zh-CN" sz="2200" b="1">
                <a:latin typeface="Times New Roman" panose="02020603050405020304" pitchFamily="18" charset="0"/>
              </a:rPr>
              <a:t>，可以先应用公式_______________，求得</a:t>
            </a:r>
            <a:r>
              <a:rPr lang="en-US" altLang="zh-CN" sz="2200" b="1">
                <a:latin typeface="Times New Roman" panose="02020603050405020304" pitchFamily="18" charset="0"/>
              </a:rPr>
              <a:t>sin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的值，再由公式__________求得</a:t>
            </a:r>
            <a:r>
              <a:rPr lang="en-US" altLang="zh-CN" sz="2200" b="1">
                <a:latin typeface="Times New Roman" panose="02020603050405020304" pitchFamily="18" charset="0"/>
              </a:rPr>
              <a:t>tan </a:t>
            </a:r>
            <a:r>
              <a:rPr lang="en-US" altLang="zh-CN" sz="2200" b="1" i="1">
                <a:latin typeface="Times New Roman" panose="02020603050405020304" pitchFamily="18" charset="0"/>
              </a:rPr>
              <a:t>α</a:t>
            </a:r>
            <a:r>
              <a:rPr lang="zh-CN" altLang="zh-CN" sz="2200" b="1">
                <a:latin typeface="Times New Roman" panose="02020603050405020304" pitchFamily="18" charset="0"/>
              </a:rPr>
              <a:t>的值．</a:t>
            </a:r>
            <a:endParaRPr lang="zh-CN" altLang="zh-CN" sz="2200">
              <a:latin typeface="Times New Roman" panose="02020603050405020304" pitchFamily="18" charset="0"/>
            </a:endParaRPr>
          </a:p>
        </p:txBody>
      </p:sp>
      <p:graphicFrame>
        <p:nvGraphicFramePr>
          <p:cNvPr id="19458" name="对象 4"/>
          <p:cNvGraphicFramePr>
            <a:graphicFrameLocks noChangeAspect="1"/>
          </p:cNvGraphicFramePr>
          <p:nvPr/>
        </p:nvGraphicFramePr>
        <p:xfrm>
          <a:off x="2136775" y="3286125"/>
          <a:ext cx="7953375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1" imgW="7985760" imgH="1997710" progId="Word.Document.12">
                  <p:embed/>
                </p:oleObj>
              </mc:Choice>
              <mc:Fallback>
                <p:oleObj name="" r:id="rId1" imgW="7985760" imgH="199771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136775" y="3286125"/>
                        <a:ext cx="7953375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72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4213" y="1195388"/>
            <a:ext cx="2232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0813" y="1530350"/>
            <a:ext cx="1468437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0725" y="2230438"/>
            <a:ext cx="21526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4075" y="2541588"/>
            <a:ext cx="1462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3750" y="4267200"/>
            <a:ext cx="1884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文本框 97288"/>
          <p:cNvSpPr txBox="1">
            <a:spLocks noChangeArrowheads="1"/>
          </p:cNvSpPr>
          <p:nvPr/>
        </p:nvSpPr>
        <p:spPr bwMode="auto">
          <a:xfrm>
            <a:off x="12255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课堂小结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92162"/>
          <p:cNvSpPr txBox="1">
            <a:spLocks noChangeArrowheads="1"/>
          </p:cNvSpPr>
          <p:nvPr/>
        </p:nvSpPr>
        <p:spPr bwMode="auto">
          <a:xfrm>
            <a:off x="2057400" y="685800"/>
            <a:ext cx="8077200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证明恒等式的过程实质上就是分析、转化和消去等式两边差异来促成统一的过程，证明时常用的方法一般有以下三种：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2164" name="对象 92163"/>
          <p:cNvGraphicFramePr>
            <a:graphicFrameLocks noChangeAspect="1"/>
          </p:cNvGraphicFramePr>
          <p:nvPr/>
        </p:nvGraphicFramePr>
        <p:xfrm>
          <a:off x="2286000" y="2209800"/>
          <a:ext cx="74676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" r:id="rId1" imgW="3400425" imgH="409575" progId="Equation.3">
                  <p:embed/>
                </p:oleObj>
              </mc:Choice>
              <mc:Fallback>
                <p:oleObj name="" r:id="rId1" imgW="3400425" imgH="4095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86000" y="2209800"/>
                        <a:ext cx="74676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5" name="对象 92164"/>
          <p:cNvGraphicFramePr>
            <a:graphicFrameLocks noChangeAspect="1"/>
          </p:cNvGraphicFramePr>
          <p:nvPr/>
        </p:nvGraphicFramePr>
        <p:xfrm>
          <a:off x="2362200" y="3124200"/>
          <a:ext cx="7543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" r:id="rId3" imgW="3543300" imgH="390525" progId="Equation.3">
                  <p:embed/>
                </p:oleObj>
              </mc:Choice>
              <mc:Fallback>
                <p:oleObj name="" r:id="rId3" imgW="3543300" imgH="390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62200" y="3124200"/>
                        <a:ext cx="75438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对象 92165"/>
          <p:cNvGraphicFramePr>
            <a:graphicFrameLocks noChangeAspect="1"/>
          </p:cNvGraphicFramePr>
          <p:nvPr/>
        </p:nvGraphicFramePr>
        <p:xfrm>
          <a:off x="2286000" y="4114800"/>
          <a:ext cx="765810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" r:id="rId5" imgW="3505200" imgH="1171575" progId="Equation.3">
                  <p:embed/>
                </p:oleObj>
              </mc:Choice>
              <mc:Fallback>
                <p:oleObj name="" r:id="rId5" imgW="3505200" imgH="117157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86000" y="4114800"/>
                        <a:ext cx="765810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文本框 92166"/>
          <p:cNvSpPr txBox="1">
            <a:spLocks noChangeArrowheads="1"/>
          </p:cNvSpPr>
          <p:nvPr/>
        </p:nvSpPr>
        <p:spPr bwMode="auto">
          <a:xfrm>
            <a:off x="20701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课堂小结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78765" y="1442085"/>
            <a:ext cx="8869680" cy="42614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P185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P188--191</a:t>
            </a:r>
            <a:endParaRPr lang="zh-CN" altLang="en-US" sz="4515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:P90--91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30989" y="688148"/>
            <a:ext cx="647827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题型</a:t>
            </a:r>
            <a:r>
              <a:rPr lang="en-US" altLang="zh-CN" sz="24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4】</a:t>
            </a:r>
            <a:r>
              <a:rPr lang="zh-CN" altLang="en-US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利用同角三角函数关系式证明恒等式</a:t>
            </a:r>
            <a:r>
              <a:rPr lang="en-US" altLang="zh-CN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FF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36044" y="1375091"/>
            <a:ext cx="651256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补充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已知                                   ，求证：</a:t>
            </a:r>
            <a:endParaRPr lang="en-US" altLang="zh-CN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36504" y="2184749"/>
            <a:ext cx="5968472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证明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由                                  ，可得                                   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96855" y="1516575"/>
            <a:ext cx="2968591" cy="377625"/>
          </a:xfrm>
          <a:prstGeom prst="rect">
            <a:avLst/>
          </a:prstGeom>
          <a:blipFill>
            <a:blip r:embed="rId2"/>
            <a:stretch>
              <a:fillRect l="-1370" t="-2174" r="-2192" b="-3913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5" name="文本框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26557" y="1516573"/>
            <a:ext cx="2865999" cy="377625"/>
          </a:xfrm>
          <a:prstGeom prst="rect">
            <a:avLst/>
          </a:prstGeom>
          <a:blipFill>
            <a:blip r:embed="rId3"/>
            <a:stretch>
              <a:fillRect l="-1989" t="-2174" r="-1989" b="-3913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6" name="文本框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22564" y="2242157"/>
            <a:ext cx="2968591" cy="377625"/>
          </a:xfrm>
          <a:prstGeom prst="rect">
            <a:avLst/>
          </a:prstGeom>
          <a:blipFill>
            <a:blip r:embed="rId4"/>
            <a:stretch>
              <a:fillRect l="-1370" r="-2192" b="-3913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83781" y="2049040"/>
            <a:ext cx="3283549" cy="69147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34907" y="3098603"/>
            <a:ext cx="5296095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即                                        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也就是                                   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30" name="文本框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73288" y="2861323"/>
            <a:ext cx="3415721" cy="846728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5" name="文本框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10493" y="2921460"/>
            <a:ext cx="4475841" cy="846728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634907" y="4127203"/>
            <a:ext cx="5780501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整理得：                                      ，即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39" name="文本框 3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47568" y="3768188"/>
            <a:ext cx="3336213" cy="99557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3" name="文本框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35885" y="4745431"/>
            <a:ext cx="7290164" cy="814581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634907" y="5741003"/>
            <a:ext cx="5780501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展开得：                                 ，即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47" name="文本框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47568" y="5659827"/>
            <a:ext cx="3118903" cy="654795"/>
          </a:xfrm>
          <a:prstGeom prst="rect">
            <a:avLst/>
          </a:prstGeom>
          <a:blipFill>
            <a:blip r:embed="rId10"/>
            <a:stretch>
              <a:fillRect b="-2469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9" name="文本框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06877" y="5741259"/>
            <a:ext cx="2865999" cy="377625"/>
          </a:xfrm>
          <a:prstGeom prst="rect">
            <a:avLst/>
          </a:prstGeom>
          <a:blipFill>
            <a:blip r:embed="rId11"/>
            <a:stretch>
              <a:fillRect l="-1700" r="-1983" b="-3617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1" nodeType="after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3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4" nodeType="with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31" grpId="1" bldLvl="0" animBg="1"/>
      <p:bldP spid="32" grpId="2" bldLvl="0" animBg="1"/>
      <p:bldP spid="12" grpId="3" bldLvl="0" animBg="1"/>
      <p:bldP spid="15" grpId="4" bldLvl="0" animBg="1"/>
      <p:bldP spid="16" grpId="5" bldLvl="0" animBg="1"/>
      <p:bldP spid="18" grpId="6" bldLvl="0" animBg="1"/>
      <p:bldP spid="24" grpId="7" bldLvl="0" animBg="1"/>
      <p:bldP spid="30" grpId="8" bldLvl="0" animBg="1"/>
      <p:bldP spid="35" grpId="9" bldLvl="0" animBg="1"/>
      <p:bldP spid="37" grpId="10" bldLvl="0" animBg="1"/>
      <p:bldP spid="39" grpId="11" bldLvl="0" animBg="1"/>
      <p:bldP spid="43" grpId="12" bldLvl="0" animBg="1"/>
      <p:bldP spid="45" grpId="13" bldLvl="0" animBg="1"/>
      <p:bldP spid="47" grpId="14" bldLvl="0" animBg="1"/>
      <p:bldP spid="49" grpId="15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文本框 30"/>
          <p:cNvSpPr txBox="1"/>
          <p:nvPr/>
        </p:nvSpPr>
        <p:spPr>
          <a:xfrm>
            <a:off x="261620" y="935990"/>
            <a:ext cx="252730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补充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化简：                                   </a:t>
            </a:r>
            <a:endParaRPr lang="en-US" altLang="zh-CN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70491" y="2426919"/>
            <a:ext cx="5968472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原式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20" name="文本框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21283" y="794263"/>
            <a:ext cx="3549041" cy="10958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" name="文本框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61764" y="1157524"/>
            <a:ext cx="2674920" cy="369332"/>
          </a:xfrm>
          <a:prstGeom prst="rect">
            <a:avLst/>
          </a:prstGeom>
          <a:blipFill>
            <a:blip r:embed="rId3"/>
            <a:stretch>
              <a:fillRect b="-869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" name="文本框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21283" y="2126580"/>
            <a:ext cx="4342357" cy="109312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5" name="文本框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62579" y="3386143"/>
            <a:ext cx="3949873" cy="86656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9" name="文本框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78488" y="4439913"/>
            <a:ext cx="5737088" cy="493384"/>
          </a:xfrm>
          <a:prstGeom prst="rect">
            <a:avLst/>
          </a:prstGeom>
          <a:blipFill>
            <a:blip r:embed="rId6"/>
            <a:stretch>
              <a:fillRect l="-567" b="-14754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16903" y="5285607"/>
            <a:ext cx="2124372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所以原式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endParaRPr lang="zh-CN" altLang="en-US" sz="2400">
              <a:solidFill>
                <a:srgbClr val="C00000"/>
              </a:solidFill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40323" y="5123340"/>
            <a:ext cx="5109905" cy="816976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2" nodeType="with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3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1" bldLvl="0" animBg="1"/>
      <p:bldP spid="20" grpId="2" bldLvl="0" animBg="1"/>
      <p:bldP spid="4" grpId="3" bldLvl="0" animBg="1"/>
      <p:bldP spid="5" grpId="4" bldLvl="0" animBg="1"/>
      <p:bldP spid="25" grpId="5" bldLvl="0" animBg="1"/>
      <p:bldP spid="29" grpId="6" bldLvl="0" animBg="1"/>
      <p:bldP spid="10" grpId="7" bldLvl="0" animBg="1"/>
      <p:bldP spid="11" grpId="8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93"/>
          <a:stretch>
            <a:fillRect/>
          </a:stretch>
        </p:blipFill>
        <p:spPr bwMode="auto">
          <a:xfrm>
            <a:off x="2185988" y="495300"/>
            <a:ext cx="7948612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1000" y="9906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99"/>
          <a:stretch>
            <a:fillRect/>
          </a:stretch>
        </p:blipFill>
        <p:spPr bwMode="auto">
          <a:xfrm>
            <a:off x="2057400" y="2667000"/>
            <a:ext cx="73517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文本框 93190"/>
          <p:cNvSpPr txBox="1">
            <a:spLocks noChangeArrowheads="1"/>
          </p:cNvSpPr>
          <p:nvPr/>
        </p:nvSpPr>
        <p:spPr bwMode="auto">
          <a:xfrm>
            <a:off x="0" y="0"/>
            <a:ext cx="67468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复习引入：说说前面学过的三角函数定义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文本框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7585" y="652303"/>
            <a:ext cx="7778151" cy="1007452"/>
          </a:xfrm>
          <a:prstGeom prst="rect">
            <a:avLst/>
          </a:prstGeom>
          <a:blipFill>
            <a:blip r:embed="rId2"/>
            <a:stretch>
              <a:fillRect l="-1674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61765" y="1842371"/>
            <a:ext cx="4649063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证明</a:t>
            </a:r>
            <a:r>
              <a:rPr lang="en-US" altLang="zh-CN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由题意可知               ，</a:t>
            </a:r>
            <a:endParaRPr lang="zh-CN" altLang="en-US" sz="240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7009" y="1712753"/>
            <a:ext cx="5072163" cy="712673"/>
          </a:xfrm>
          <a:prstGeom prst="rect">
            <a:avLst/>
          </a:prstGeom>
          <a:blipFill>
            <a:blip r:embed="rId3"/>
            <a:stretch>
              <a:fillRect l="-1442" b="-6897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8697" y="2475569"/>
            <a:ext cx="5214125" cy="656591"/>
          </a:xfrm>
          <a:prstGeom prst="rect">
            <a:avLst/>
          </a:prstGeom>
          <a:blipFill>
            <a:blip r:embed="rId4"/>
            <a:stretch>
              <a:fillRect l="-1246" b="-7500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2" name="文本框 2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72823" y="2497935"/>
            <a:ext cx="3266935" cy="647699"/>
          </a:xfrm>
          <a:prstGeom prst="rect">
            <a:avLst/>
          </a:prstGeom>
          <a:blipFill>
            <a:blip r:embed="rId5"/>
            <a:stretch>
              <a:fillRect l="-2239" b="-6250"/>
            </a:stretch>
          </a:blipFill>
          <a:ln w="12700" cap="flat">
            <a:noFill/>
            <a:miter lim="400000"/>
          </a:ln>
          <a:effectLst/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58697" y="3249819"/>
            <a:ext cx="3761105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所以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sinA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0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cosA</a:t>
            </a:r>
            <a:r>
              <a:rPr lang="zh-CN" altLang="en-US" sz="2400">
                <a:solidFill>
                  <a:srgbClr val="0000FF"/>
                </a:solidFill>
              </a:rPr>
              <a:t>＜</a:t>
            </a:r>
            <a:r>
              <a:rPr lang="en-US" altLang="zh-CN" sz="2400">
                <a:solidFill>
                  <a:srgbClr val="0000FF"/>
                </a:solidFill>
              </a:rPr>
              <a:t>0</a:t>
            </a:r>
            <a:endParaRPr lang="zh-CN" altLang="en-US" sz="2400">
              <a:solidFill>
                <a:srgbClr val="0000FF"/>
              </a:solidFill>
            </a:endParaRPr>
          </a:p>
        </p:txBody>
      </p:sp>
      <p:sp>
        <p:nvSpPr>
          <p:cNvPr id="28" name="文本框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68779" y="3742261"/>
            <a:ext cx="6609929" cy="594009"/>
          </a:xfrm>
          <a:prstGeom prst="rect">
            <a:avLst/>
          </a:prstGeom>
          <a:blipFill>
            <a:blip r:embed="rId6"/>
            <a:stretch>
              <a:fillRect r="-1968" b="-17808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758697" y="4629052"/>
            <a:ext cx="2305305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联立①②解得：</a:t>
            </a:r>
            <a:endParaRPr lang="zh-CN" altLang="en-US" sz="2400">
              <a:solidFill>
                <a:srgbClr val="0000FF"/>
              </a:solidFill>
            </a:endParaRPr>
          </a:p>
        </p:txBody>
      </p:sp>
      <p:sp>
        <p:nvSpPr>
          <p:cNvPr id="36" name="文本框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30391" y="4440231"/>
            <a:ext cx="4093257" cy="776965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7" name="文本框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40481" y="1903831"/>
            <a:ext cx="1413891" cy="369332"/>
          </a:xfrm>
          <a:prstGeom prst="rect">
            <a:avLst/>
          </a:prstGeom>
          <a:blipFill>
            <a:blip r:embed="rId8"/>
            <a:stretch>
              <a:fillRect l="-4023" b="-869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758697" y="5509977"/>
            <a:ext cx="2305305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所以</a:t>
            </a:r>
            <a:endParaRPr lang="zh-CN" altLang="en-US" sz="2400">
              <a:solidFill>
                <a:srgbClr val="0000FF"/>
              </a:solidFill>
            </a:endParaRPr>
          </a:p>
        </p:txBody>
      </p:sp>
      <p:sp>
        <p:nvSpPr>
          <p:cNvPr id="40" name="文本框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55497" y="5406017"/>
            <a:ext cx="2817011" cy="695319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1" bldLvl="0" animBg="1"/>
      <p:bldP spid="14" grpId="2" bldLvl="0" animBg="1"/>
      <p:bldP spid="18" grpId="3" bldLvl="0" animBg="1"/>
      <p:bldP spid="22" grpId="4" bldLvl="0" animBg="1"/>
      <p:bldP spid="24" grpId="5" bldLvl="0" animBg="1"/>
      <p:bldP spid="28" grpId="6" bldLvl="0" animBg="1"/>
      <p:bldP spid="35" grpId="7" bldLvl="0" animBg="1"/>
      <p:bldP spid="36" grpId="8" bldLvl="0" animBg="1"/>
      <p:bldP spid="37" grpId="9" bldLvl="0" animBg="1"/>
      <p:bldP spid="39" grpId="10" bldLvl="0" animBg="1"/>
      <p:bldP spid="40" grpId="11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/>
          <p:cNvSpPr/>
          <p:nvPr/>
        </p:nvSpPr>
        <p:spPr>
          <a:xfrm>
            <a:off x="3984383" y="5277143"/>
            <a:ext cx="2416419" cy="577601"/>
          </a:xfrm>
          <a:prstGeom prst="roundRect">
            <a:avLst/>
          </a:prstGeom>
          <a:solidFill>
            <a:srgbClr val="CCFFCC"/>
          </a:solidFill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3383280" y="3310140"/>
            <a:ext cx="3454972" cy="561914"/>
          </a:xfrm>
          <a:prstGeom prst="roundRect">
            <a:avLst/>
          </a:prstGeom>
          <a:solidFill>
            <a:srgbClr val="CCFFCC"/>
          </a:solidFill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rot="5400000" flipH="1" flipV="1">
            <a:off x="10649464" y="2885263"/>
            <a:ext cx="0" cy="2686147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文本框 19"/>
          <p:cNvSpPr txBox="1"/>
          <p:nvPr/>
        </p:nvSpPr>
        <p:spPr>
          <a:xfrm>
            <a:off x="625719" y="925823"/>
            <a:ext cx="11180445" cy="17824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导入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因为三个三角函数都是由角的终边与单位圆的交点确定的，所以它们之间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必然有内在的关系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如图，设点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P 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是角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的终边与单位圆的交点，过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P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作     轴的垂线，交     轴与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M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，则△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OMP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是直角三角形，且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OP=1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，由勾股定理有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55133" y="5999260"/>
            <a:ext cx="852932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也就是说，同一个角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的正弦余弦的平方和等于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，商等于正切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9492067" y="3631541"/>
            <a:ext cx="2103288" cy="1105623"/>
          </a:xfrm>
          <a:prstGeom prst="ellipse">
            <a:avLst/>
          </a:prstGeom>
          <a:noFill/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 flipH="1" flipV="1">
            <a:off x="10099848" y="3220677"/>
            <a:ext cx="443863" cy="99877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直接连接符 43"/>
          <p:cNvCxnSpPr/>
          <p:nvPr/>
        </p:nvCxnSpPr>
        <p:spPr>
          <a:xfrm flipH="1">
            <a:off x="10099848" y="3220677"/>
            <a:ext cx="0" cy="1007659"/>
          </a:xfrm>
          <a:prstGeom prst="line">
            <a:avLst/>
          </a:prstGeom>
          <a:noFill/>
          <a:ln w="12700" cap="flat">
            <a:solidFill>
              <a:srgbClr val="FF0000"/>
            </a:solidFill>
            <a:prstDash val="sys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5" name="文本框 4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269515" y="4190587"/>
            <a:ext cx="289127" cy="369332"/>
          </a:xfrm>
          <a:prstGeom prst="rect">
            <a:avLst/>
          </a:prstGeom>
          <a:blipFill>
            <a:blip r:embed="rId1"/>
            <a:stretch>
              <a:fillRect l="-25000" r="-27778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6" name="文本框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247377" y="4190587"/>
            <a:ext cx="288540" cy="369332"/>
          </a:xfrm>
          <a:prstGeom prst="rect">
            <a:avLst/>
          </a:prstGeom>
          <a:blipFill>
            <a:blip r:embed="rId2"/>
            <a:stretch>
              <a:fillRect l="-25714" r="-22857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7" name="文本框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812617" y="2941797"/>
            <a:ext cx="297089" cy="369332"/>
          </a:xfrm>
          <a:prstGeom prst="rect">
            <a:avLst/>
          </a:prstGeom>
          <a:blipFill>
            <a:blip r:embed="rId3"/>
            <a:stretch>
              <a:fillRect l="-21622" r="-21622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10546887" y="2908929"/>
            <a:ext cx="0" cy="2469028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7" name="文本框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74604" y="2176415"/>
            <a:ext cx="290677" cy="410369"/>
          </a:xfrm>
          <a:prstGeom prst="rect">
            <a:avLst/>
          </a:prstGeom>
          <a:blipFill>
            <a:blip r:embed="rId4"/>
            <a:stretch>
              <a:fillRect l="-13889" r="-13889" b="-4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8" name="文本框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83393" y="1600381"/>
            <a:ext cx="907257" cy="410369"/>
          </a:xfrm>
          <a:prstGeom prst="rect">
            <a:avLst/>
          </a:prstGeom>
          <a:blipFill>
            <a:blip r:embed="rId5"/>
            <a:stretch>
              <a:fillRect b="-30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0" name="文本框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32795" y="2176415"/>
            <a:ext cx="290677" cy="410369"/>
          </a:xfrm>
          <a:prstGeom prst="rect">
            <a:avLst/>
          </a:prstGeom>
          <a:blipFill>
            <a:blip r:embed="rId6"/>
            <a:stretch>
              <a:fillRect l="-14286" r="-17143" b="-4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50979" y="2634024"/>
            <a:ext cx="546608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OM</a:t>
            </a:r>
            <a:r>
              <a:rPr lang="en-US" altLang="zh-CN" sz="2400" baseline="30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+MP</a:t>
            </a:r>
            <a:r>
              <a:rPr lang="en-US" altLang="zh-CN" sz="2400" baseline="30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=1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，即                  ，也就是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文本框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819197" y="4222091"/>
            <a:ext cx="365485" cy="369332"/>
          </a:xfrm>
          <a:prstGeom prst="rect">
            <a:avLst/>
          </a:prstGeom>
          <a:blipFill>
            <a:blip r:embed="rId7"/>
            <a:stretch>
              <a:fillRect l="-17778" r="-20000" b="-869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8" name="文本框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591895" y="3490281"/>
            <a:ext cx="388996" cy="492443"/>
          </a:xfrm>
          <a:prstGeom prst="rect">
            <a:avLst/>
          </a:prstGeom>
          <a:blipFill>
            <a:blip r:embed="rId8"/>
            <a:stretch>
              <a:fillRect l="-12500" r="-12500" b="-163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9" name="弧形 8"/>
          <p:cNvSpPr/>
          <p:nvPr/>
        </p:nvSpPr>
        <p:spPr>
          <a:xfrm>
            <a:off x="10295111" y="4056533"/>
            <a:ext cx="388996" cy="338039"/>
          </a:xfrm>
          <a:prstGeom prst="arc">
            <a:avLst/>
          </a:prstGeom>
          <a:noFill/>
          <a:ln w="1905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21918" tIns="60958" rIns="121918" bIns="60958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84884" y="2783763"/>
            <a:ext cx="1686787" cy="377625"/>
          </a:xfrm>
          <a:prstGeom prst="rect">
            <a:avLst/>
          </a:prstGeom>
          <a:blipFill>
            <a:blip r:embed="rId9"/>
            <a:stretch>
              <a:fillRect l="-1923" r="-3846" b="-2766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36769" y="3358369"/>
            <a:ext cx="3113331" cy="419688"/>
          </a:xfrm>
          <a:prstGeom prst="rect">
            <a:avLst/>
          </a:prstGeom>
          <a:blipFill>
            <a:blip r:embed="rId10"/>
            <a:stretch>
              <a:fillRect l="-2089" r="-1828" b="-9615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13569" y="3837376"/>
            <a:ext cx="8322310" cy="12280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显然，当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的终边与坐标轴重合时，这个公式也成立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根据三角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函数的定义，当                               时，有：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文本框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3140" y="4452928"/>
            <a:ext cx="2820429" cy="632993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43448" y="5131817"/>
            <a:ext cx="2229756" cy="772605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122" name="文本框 94213"/>
          <p:cNvSpPr txBox="1">
            <a:spLocks noChangeArrowheads="1"/>
          </p:cNvSpPr>
          <p:nvPr/>
        </p:nvSpPr>
        <p:spPr bwMode="auto">
          <a:xfrm>
            <a:off x="6032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学习新知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16" fill="hold" grpId="4" nodeType="after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53" presetClass="entr" presetSubtype="16" fill="hold" grpId="5" nodeType="afterEffect"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53" presetClass="entr" presetSubtype="16" fill="hold" grpId="6" nodeType="afterEffect"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53" presetClass="entr" presetSubtype="16" fill="hold" grpId="7" nodeType="afterEffect"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53" presetClass="entr" presetSubtype="16" fill="hold" grpId="12" nodeType="afterEffect"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53" presetClass="entr" presetSubtype="16" fill="hold" grpId="13" nodeType="afterEffect"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53" presetClass="entr" presetSubtype="16" fill="hold" grpId="14" nodeType="afterEffect"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1"/>
      <p:bldP spid="20" grpId="2"/>
      <p:bldP spid="16" grpId="3"/>
      <p:bldP spid="42" grpId="4"/>
      <p:bldP spid="45" grpId="5"/>
      <p:bldP spid="46" grpId="6"/>
      <p:bldP spid="47" grpId="7"/>
      <p:bldP spid="57" grpId="8"/>
      <p:bldP spid="58" grpId="9"/>
      <p:bldP spid="30" grpId="10"/>
      <p:bldP spid="31" grpId="11"/>
      <p:bldP spid="34" grpId="12"/>
      <p:bldP spid="8" grpId="13"/>
      <p:bldP spid="9" grpId="14"/>
      <p:bldP spid="11" grpId="15"/>
      <p:bldP spid="12" grpId="16"/>
      <p:bldP spid="39" grpId="17"/>
      <p:bldP spid="49" grpId="18"/>
      <p:bldP spid="13" grpId="19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25649" y="990773"/>
            <a:ext cx="3113331" cy="419688"/>
          </a:xfrm>
          <a:prstGeom prst="rect">
            <a:avLst/>
          </a:prstGeom>
          <a:blipFill>
            <a:blip r:embed="rId1"/>
            <a:stretch>
              <a:fillRect l="-3916" t="-21569" r="-6005" b="-5098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57900" y="1554975"/>
            <a:ext cx="11039460" cy="233616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       这两个公式称为同</a:t>
            </a:r>
            <a:r>
              <a:rPr lang="zh-CN" altLang="en-US" sz="24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角三角函数的基本关系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★ 基本关系成立的前提是“同角”，它揭示了同角而不同名的三角函数关系，但 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并不是不同的角这两个关系一定不成立，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sin</a:t>
            </a:r>
            <a:r>
              <a:rPr lang="en-US" altLang="zh-CN" sz="2400" baseline="30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30°+cos</a:t>
            </a:r>
            <a:r>
              <a:rPr lang="en-US" altLang="zh-CN" sz="2400" baseline="30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150°=1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也成立，不过这  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    种关系不具有一般性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21833" y="822077"/>
            <a:ext cx="2229756" cy="77260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70929" y="3700033"/>
            <a:ext cx="1103946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★ “同角”指的是广义上的，与表达形式无关，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30°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30°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是同角，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也是同角</a:t>
            </a:r>
            <a:endParaRPr lang="en-US" altLang="zh-CN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70929" y="4276043"/>
            <a:ext cx="1103946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★ 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sin</a:t>
            </a:r>
            <a:r>
              <a:rPr lang="en-US" altLang="zh-CN" sz="2400" baseline="300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是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(sinα)</a:t>
            </a:r>
            <a:r>
              <a:rPr lang="en-US" altLang="zh-CN" sz="2400" baseline="300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的缩写，读作“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sinα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的平方”，不能写成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sinα</a:t>
            </a:r>
            <a:r>
              <a:rPr lang="en-US" altLang="zh-CN" sz="2400" baseline="300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2400" baseline="300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70929" y="4790588"/>
            <a:ext cx="2207551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★ 等价变形：</a:t>
            </a:r>
            <a:endParaRPr lang="en-US" altLang="zh-CN" sz="2400" baseline="300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50068" y="4901341"/>
            <a:ext cx="6491863" cy="465256"/>
          </a:xfrm>
          <a:prstGeom prst="rect">
            <a:avLst/>
          </a:prstGeom>
          <a:blipFill>
            <a:blip r:embed="rId3"/>
            <a:stretch>
              <a:fillRect r="-251" b="-14035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" name="文本框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50067" y="5467693"/>
            <a:ext cx="6491863" cy="465256"/>
          </a:xfrm>
          <a:prstGeom prst="rect">
            <a:avLst/>
          </a:prstGeom>
          <a:blipFill>
            <a:blip r:embed="rId4"/>
            <a:stretch>
              <a:fillRect r="-251" b="-14035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" name="文本框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92883" y="6034045"/>
            <a:ext cx="5487656" cy="69531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265479" y="4772881"/>
            <a:ext cx="1187669" cy="15684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知 一</a:t>
            </a:r>
            <a:endParaRPr lang="en-US" altLang="zh-CN" sz="3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求 二</a:t>
            </a:r>
            <a:endParaRPr lang="zh-CN" altLang="en-US" sz="3200" b="1"/>
          </a:p>
        </p:txBody>
      </p:sp>
      <p:sp>
        <p:nvSpPr>
          <p:cNvPr id="5122" name="文本框 94213"/>
          <p:cNvSpPr txBox="1">
            <a:spLocks noChangeArrowheads="1"/>
          </p:cNvSpPr>
          <p:nvPr/>
        </p:nvSpPr>
        <p:spPr bwMode="auto">
          <a:xfrm>
            <a:off x="6032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学习新知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9" grpId="1" bldLvl="0" animBg="1"/>
      <p:bldP spid="13" grpId="2"/>
      <p:bldP spid="29" grpId="3"/>
      <p:bldP spid="32" grpId="4"/>
      <p:bldP spid="33" grpId="5"/>
      <p:bldP spid="3" grpId="6"/>
      <p:bldP spid="4" grpId="7"/>
      <p:bldP spid="5" grpId="8"/>
      <p:bldP spid="37" grpId="9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625719" y="925823"/>
            <a:ext cx="649605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例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1】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已知                 ，求         ，        的值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79488" y="941301"/>
            <a:ext cx="1495623" cy="616836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63888" y="1079708"/>
            <a:ext cx="831425" cy="369332"/>
          </a:xfrm>
          <a:prstGeom prst="rect">
            <a:avLst/>
          </a:prstGeom>
          <a:blipFill>
            <a:blip r:embed="rId2"/>
            <a:stretch>
              <a:fillRect l="-3922" r="-4902" b="-2222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03688" y="1079708"/>
            <a:ext cx="861347" cy="369332"/>
          </a:xfrm>
          <a:prstGeom prst="rect">
            <a:avLst/>
          </a:prstGeom>
          <a:blipFill>
            <a:blip r:embed="rId3"/>
            <a:stretch>
              <a:fillRect l="-5660" r="-4717" b="-6667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24409" y="1712023"/>
            <a:ext cx="732663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因为                ，所以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是第三或者第四象限角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29457" y="1865908"/>
            <a:ext cx="1395681" cy="369332"/>
          </a:xfrm>
          <a:prstGeom prst="rect">
            <a:avLst/>
          </a:prstGeom>
          <a:blipFill>
            <a:blip r:embed="rId4"/>
            <a:stretch>
              <a:fillRect l="-4651" r="-4070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26015" y="2543013"/>
            <a:ext cx="808101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由                               ，得                    ，则                 或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54737" y="2712380"/>
            <a:ext cx="2804016" cy="377625"/>
          </a:xfrm>
          <a:prstGeom prst="rect">
            <a:avLst/>
          </a:prstGeom>
          <a:blipFill>
            <a:blip r:embed="rId5"/>
            <a:stretch>
              <a:fillRect l="-2029" t="-2174" r="-2029" b="-1087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8" name="文本框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53729" y="2543013"/>
            <a:ext cx="1748257" cy="69395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9" name="文本框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96963" y="2527535"/>
            <a:ext cx="2447251" cy="692584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726015" y="3554995"/>
            <a:ext cx="546354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是第三象限角，则                   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所以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0963" y="3532587"/>
            <a:ext cx="1767579" cy="692584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4" name="文本框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16409" y="3547811"/>
            <a:ext cx="1515373" cy="691472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767141" y="4630261"/>
            <a:ext cx="546354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若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是第四象限角，则                   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所以</a:t>
            </a:r>
            <a:endParaRPr lang="en-US" altLang="zh-CN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文本框 5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02089" y="4607853"/>
            <a:ext cx="1485451" cy="692584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2" name="文本框 5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57536" y="4623077"/>
            <a:ext cx="1797501" cy="691472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2296" name="文本框 87054"/>
          <p:cNvSpPr txBox="1">
            <a:spLocks noChangeArrowheads="1"/>
          </p:cNvSpPr>
          <p:nvPr/>
        </p:nvSpPr>
        <p:spPr bwMode="auto">
          <a:xfrm>
            <a:off x="10985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2"/>
          <p:cNvSpPr/>
          <p:nvPr>
            <p:custDataLst>
              <p:tags r:id="rId12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P184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2" nodeType="after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3" nodeType="after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1"/>
      <p:bldP spid="11" grpId="2"/>
      <p:bldP spid="12" grpId="3"/>
      <p:bldP spid="37" grpId="4"/>
      <p:bldP spid="13" grpId="5"/>
      <p:bldP spid="40" grpId="6"/>
      <p:bldP spid="18" grpId="7"/>
      <p:bldP spid="28" grpId="8"/>
      <p:bldP spid="29" grpId="9"/>
      <p:bldP spid="44" grpId="10"/>
      <p:bldP spid="32" grpId="11"/>
      <p:bldP spid="34" grpId="12"/>
      <p:bldP spid="50" grpId="13"/>
      <p:bldP spid="51" grpId="14"/>
      <p:bldP spid="52" grpId="15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组合 98305"/>
          <p:cNvGrpSpPr/>
          <p:nvPr/>
        </p:nvGrpSpPr>
        <p:grpSpPr>
          <a:xfrm>
            <a:off x="1905000" y="304800"/>
            <a:ext cx="8424863" cy="985838"/>
            <a:chOff x="340" y="482"/>
            <a:chExt cx="5307" cy="621"/>
          </a:xfrm>
        </p:grpSpPr>
        <p:sp>
          <p:nvSpPr>
            <p:cNvPr id="11266" name="文本框 98306"/>
            <p:cNvSpPr txBox="1">
              <a:spLocks noChangeArrowheads="1"/>
            </p:cNvSpPr>
            <p:nvPr/>
          </p:nvSpPr>
          <p:spPr bwMode="auto">
            <a:xfrm>
              <a:off x="340" y="618"/>
              <a:ext cx="530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Times New Roman" panose="02020603050405020304" pitchFamily="18" charset="0"/>
                </a:rPr>
                <a:t>例</a:t>
              </a:r>
              <a:r>
                <a:rPr lang="en-US" altLang="zh-CN" sz="3200" b="1">
                  <a:latin typeface="Times New Roman" panose="02020603050405020304" pitchFamily="18" charset="0"/>
                </a:rPr>
                <a:t>2</a:t>
              </a:r>
              <a:r>
                <a:rPr lang="zh-CN" altLang="en-US" sz="3200" b="1">
                  <a:latin typeface="Times New Roman" panose="02020603050405020304" pitchFamily="18" charset="0"/>
                </a:rPr>
                <a:t>．已知                     ，求</a:t>
              </a:r>
              <a:r>
                <a:rPr lang="en-US" altLang="zh-CN" sz="3200" b="1">
                  <a:latin typeface="Times New Roman" panose="02020603050405020304" pitchFamily="18" charset="0"/>
                </a:rPr>
                <a:t>sin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α</a:t>
              </a:r>
              <a:r>
                <a:rPr lang="zh-CN" altLang="en-US" sz="3200" b="1">
                  <a:latin typeface="Times New Roman" panose="02020603050405020304" pitchFamily="18" charset="0"/>
                </a:rPr>
                <a:t>、</a:t>
              </a:r>
              <a:r>
                <a:rPr lang="en-US" altLang="zh-CN" sz="3200" b="1">
                  <a:latin typeface="Times New Roman" panose="02020603050405020304" pitchFamily="18" charset="0"/>
                </a:rPr>
                <a:t>tan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α</a:t>
              </a:r>
              <a:r>
                <a:rPr lang="zh-CN" altLang="en-US" sz="3200" b="1">
                  <a:latin typeface="Times New Roman" panose="02020603050405020304" pitchFamily="18" charset="0"/>
                </a:rPr>
                <a:t>的值</a:t>
              </a:r>
              <a:r>
                <a:rPr lang="en-US" altLang="zh-CN" sz="3200" b="1">
                  <a:latin typeface="Times New Roman" panose="02020603050405020304" pitchFamily="18" charset="0"/>
                </a:rPr>
                <a:t>. </a:t>
              </a:r>
              <a:endParaRPr lang="en-US" altLang="zh-CN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7" name="对象 98307"/>
            <p:cNvGraphicFramePr>
              <a:graphicFrameLocks noChangeAspect="1"/>
            </p:cNvGraphicFramePr>
            <p:nvPr/>
          </p:nvGraphicFramePr>
          <p:xfrm>
            <a:off x="1610" y="482"/>
            <a:ext cx="1225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1" imgW="698500" imgH="355600" progId="Equation.DSMT4">
                    <p:embed/>
                  </p:oleObj>
                </mc:Choice>
                <mc:Fallback>
                  <p:oleObj name="" r:id="rId1" imgW="698500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610" y="482"/>
                          <a:ext cx="1225" cy="6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8309" name="文本框 98308"/>
          <p:cNvSpPr txBox="1">
            <a:spLocks noChangeArrowheads="1"/>
          </p:cNvSpPr>
          <p:nvPr/>
        </p:nvSpPr>
        <p:spPr bwMode="auto">
          <a:xfrm>
            <a:off x="1905000" y="1295400"/>
            <a:ext cx="8351838" cy="137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分析：</a:t>
            </a:r>
            <a:r>
              <a:rPr lang="en-US" altLang="zh-CN" sz="3200" b="1">
                <a:latin typeface="Times New Roman" panose="02020603050405020304" pitchFamily="18" charset="0"/>
              </a:rPr>
              <a:t>∵cos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＜</a:t>
            </a:r>
            <a:r>
              <a:rPr lang="en-US" altLang="zh-CN" sz="3200" b="1">
                <a:latin typeface="Times New Roman" panose="02020603050405020304" pitchFamily="18" charset="0"/>
              </a:rPr>
              <a:t>0</a:t>
            </a:r>
            <a:r>
              <a:rPr lang="zh-CN" altLang="en-US" sz="3200" b="1">
                <a:latin typeface="Times New Roman" panose="02020603050405020304" pitchFamily="18" charset="0"/>
              </a:rPr>
              <a:t>　　</a:t>
            </a:r>
            <a:r>
              <a:rPr lang="en-US" altLang="zh-CN" sz="3200" b="1">
                <a:latin typeface="Times New Roman" panose="02020603050405020304" pitchFamily="18" charset="0"/>
              </a:rPr>
              <a:t>∴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是第二或第三象限角．因此要对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所在象限分类讨论</a:t>
            </a:r>
            <a:r>
              <a:rPr lang="en-US" altLang="zh-CN" sz="3200" b="1">
                <a:latin typeface="Times New Roman" panose="02020603050405020304" pitchFamily="18" charset="0"/>
              </a:rPr>
              <a:t>. 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98310" name="文本框 98309"/>
          <p:cNvSpPr txBox="1">
            <a:spLocks noChangeArrowheads="1"/>
          </p:cNvSpPr>
          <p:nvPr/>
        </p:nvSpPr>
        <p:spPr bwMode="auto">
          <a:xfrm>
            <a:off x="1992313" y="2924175"/>
            <a:ext cx="8353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解：当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是第二象限角时，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98311" name="对象 98310"/>
          <p:cNvGraphicFramePr>
            <a:graphicFrameLocks noChangeAspect="1"/>
          </p:cNvGraphicFramePr>
          <p:nvPr/>
        </p:nvGraphicFramePr>
        <p:xfrm>
          <a:off x="2971800" y="3581400"/>
          <a:ext cx="59340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2437130" imgH="444500" progId="Equation.DSMT4">
                  <p:embed/>
                </p:oleObj>
              </mc:Choice>
              <mc:Fallback>
                <p:oleObj name="" r:id="rId3" imgW="2437130" imgH="444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71800" y="3581400"/>
                        <a:ext cx="59340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内容占位符 98311"/>
          <p:cNvGraphicFramePr>
            <a:graphicFrameLocks noChangeAspect="1"/>
          </p:cNvGraphicFramePr>
          <p:nvPr>
            <p:ph idx="4294967295"/>
          </p:nvPr>
        </p:nvGraphicFramePr>
        <p:xfrm>
          <a:off x="2808288" y="4640263"/>
          <a:ext cx="4367212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5" imgW="1764665" imgH="761365" progId="Equation.DSMT4">
                  <p:embed/>
                </p:oleObj>
              </mc:Choice>
              <mc:Fallback>
                <p:oleObj name="" r:id="rId5" imgW="1764665" imgH="7613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08288" y="4640263"/>
                        <a:ext cx="4367212" cy="188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文本框 98315"/>
          <p:cNvSpPr txBox="1">
            <a:spLocks noChangeArrowheads="1"/>
          </p:cNvSpPr>
          <p:nvPr/>
        </p:nvSpPr>
        <p:spPr bwMode="auto">
          <a:xfrm>
            <a:off x="288925" y="6032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组合 87042"/>
          <p:cNvGrpSpPr/>
          <p:nvPr/>
        </p:nvGrpSpPr>
        <p:grpSpPr>
          <a:xfrm>
            <a:off x="1905000" y="304800"/>
            <a:ext cx="8424863" cy="985838"/>
            <a:chOff x="340" y="482"/>
            <a:chExt cx="5307" cy="621"/>
          </a:xfrm>
        </p:grpSpPr>
        <p:sp>
          <p:nvSpPr>
            <p:cNvPr id="12290" name="文本框 87043"/>
            <p:cNvSpPr txBox="1">
              <a:spLocks noChangeArrowheads="1"/>
            </p:cNvSpPr>
            <p:nvPr/>
          </p:nvSpPr>
          <p:spPr bwMode="auto">
            <a:xfrm>
              <a:off x="340" y="618"/>
              <a:ext cx="530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Times New Roman" panose="02020603050405020304" pitchFamily="18" charset="0"/>
                </a:rPr>
                <a:t>例</a:t>
              </a:r>
              <a:r>
                <a:rPr lang="en-US" altLang="zh-CN" sz="3200" b="1">
                  <a:latin typeface="Times New Roman" panose="02020603050405020304" pitchFamily="18" charset="0"/>
                </a:rPr>
                <a:t>2</a:t>
              </a:r>
              <a:r>
                <a:rPr lang="zh-CN" altLang="en-US" sz="3200" b="1">
                  <a:latin typeface="Times New Roman" panose="02020603050405020304" pitchFamily="18" charset="0"/>
                </a:rPr>
                <a:t>．已知                     ，求</a:t>
              </a:r>
              <a:r>
                <a:rPr lang="en-US" altLang="zh-CN" sz="3200" b="1">
                  <a:latin typeface="Times New Roman" panose="02020603050405020304" pitchFamily="18" charset="0"/>
                </a:rPr>
                <a:t>sin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α</a:t>
              </a:r>
              <a:r>
                <a:rPr lang="zh-CN" altLang="en-US" sz="3200" b="1">
                  <a:latin typeface="Times New Roman" panose="02020603050405020304" pitchFamily="18" charset="0"/>
                </a:rPr>
                <a:t>、</a:t>
              </a:r>
              <a:r>
                <a:rPr lang="en-US" altLang="zh-CN" sz="3200" b="1">
                  <a:latin typeface="Times New Roman" panose="02020603050405020304" pitchFamily="18" charset="0"/>
                </a:rPr>
                <a:t>tan</a:t>
              </a:r>
              <a:r>
                <a:rPr lang="en-US" altLang="zh-CN" sz="3200" b="1" i="1">
                  <a:latin typeface="Times New Roman" panose="02020603050405020304" pitchFamily="18" charset="0"/>
                </a:rPr>
                <a:t>α</a:t>
              </a:r>
              <a:r>
                <a:rPr lang="zh-CN" altLang="en-US" sz="3200" b="1">
                  <a:latin typeface="Times New Roman" panose="02020603050405020304" pitchFamily="18" charset="0"/>
                </a:rPr>
                <a:t>的值</a:t>
              </a:r>
              <a:r>
                <a:rPr lang="en-US" altLang="zh-CN" sz="3200" b="1">
                  <a:latin typeface="Times New Roman" panose="02020603050405020304" pitchFamily="18" charset="0"/>
                </a:rPr>
                <a:t>. </a:t>
              </a:r>
              <a:endParaRPr lang="en-US" altLang="zh-CN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2291" name="对象 87044"/>
            <p:cNvGraphicFramePr>
              <a:graphicFrameLocks noChangeAspect="1"/>
            </p:cNvGraphicFramePr>
            <p:nvPr/>
          </p:nvGraphicFramePr>
          <p:xfrm>
            <a:off x="1610" y="482"/>
            <a:ext cx="1225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" r:id="rId1" imgW="698500" imgH="355600" progId="Equation.DSMT4">
                    <p:embed/>
                  </p:oleObj>
                </mc:Choice>
                <mc:Fallback>
                  <p:oleObj name="" r:id="rId1" imgW="698500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610" y="482"/>
                          <a:ext cx="1225" cy="6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2" name="文本框 87045"/>
          <p:cNvSpPr txBox="1">
            <a:spLocks noChangeArrowheads="1"/>
          </p:cNvSpPr>
          <p:nvPr/>
        </p:nvSpPr>
        <p:spPr bwMode="auto">
          <a:xfrm>
            <a:off x="1905000" y="1295400"/>
            <a:ext cx="8351838" cy="137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分析：</a:t>
            </a:r>
            <a:r>
              <a:rPr lang="en-US" altLang="zh-CN" sz="3200" b="1">
                <a:latin typeface="Times New Roman" panose="02020603050405020304" pitchFamily="18" charset="0"/>
              </a:rPr>
              <a:t>∵cos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＜</a:t>
            </a:r>
            <a:r>
              <a:rPr lang="en-US" altLang="zh-CN" sz="3200" b="1">
                <a:latin typeface="Times New Roman" panose="02020603050405020304" pitchFamily="18" charset="0"/>
              </a:rPr>
              <a:t>0</a:t>
            </a:r>
            <a:r>
              <a:rPr lang="zh-CN" altLang="en-US" sz="3200" b="1">
                <a:latin typeface="Times New Roman" panose="02020603050405020304" pitchFamily="18" charset="0"/>
              </a:rPr>
              <a:t>　　</a:t>
            </a:r>
            <a:r>
              <a:rPr lang="en-US" altLang="zh-CN" sz="3200" b="1">
                <a:latin typeface="Times New Roman" panose="02020603050405020304" pitchFamily="18" charset="0"/>
              </a:rPr>
              <a:t>∴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是第二或第三象限角．因此要对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所在象限分类讨论</a:t>
            </a:r>
            <a:r>
              <a:rPr lang="en-US" altLang="zh-CN" sz="3200" b="1">
                <a:latin typeface="Times New Roman" panose="02020603050405020304" pitchFamily="18" charset="0"/>
              </a:rPr>
              <a:t>. 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12293" name="文本框 87051"/>
          <p:cNvSpPr txBox="1">
            <a:spLocks noChangeArrowheads="1"/>
          </p:cNvSpPr>
          <p:nvPr/>
        </p:nvSpPr>
        <p:spPr bwMode="auto">
          <a:xfrm>
            <a:off x="2057400" y="2819400"/>
            <a:ext cx="8353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解：当</a:t>
            </a:r>
            <a:r>
              <a:rPr lang="en-US" altLang="zh-CN" sz="3200" b="1" i="1">
                <a:latin typeface="Times New Roman" panose="02020603050405020304" pitchFamily="18" charset="0"/>
              </a:rPr>
              <a:t>α</a:t>
            </a:r>
            <a:r>
              <a:rPr lang="zh-CN" altLang="en-US" sz="3200" b="1">
                <a:latin typeface="Times New Roman" panose="02020603050405020304" pitchFamily="18" charset="0"/>
              </a:rPr>
              <a:t>是第三象限角时，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87053" name="对象 87052"/>
          <p:cNvGraphicFramePr>
            <a:graphicFrameLocks noChangeAspect="1"/>
          </p:cNvGraphicFramePr>
          <p:nvPr/>
        </p:nvGraphicFramePr>
        <p:xfrm>
          <a:off x="2895600" y="3429000"/>
          <a:ext cx="652303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3" imgW="2691130" imgH="444500" progId="Equation.DSMT4">
                  <p:embed/>
                </p:oleObj>
              </mc:Choice>
              <mc:Fallback>
                <p:oleObj name="" r:id="rId3" imgW="2691130" imgH="444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95600" y="3429000"/>
                        <a:ext cx="6523038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4" name="对象 87053"/>
          <p:cNvGraphicFramePr>
            <a:graphicFrameLocks noChangeAspect="1"/>
          </p:cNvGraphicFramePr>
          <p:nvPr/>
        </p:nvGraphicFramePr>
        <p:xfrm>
          <a:off x="2971800" y="4191000"/>
          <a:ext cx="4232275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5" imgW="1637665" imgH="761365" progId="Equation.DSMT4">
                  <p:embed/>
                </p:oleObj>
              </mc:Choice>
              <mc:Fallback>
                <p:oleObj name="" r:id="rId5" imgW="1637665" imgH="7613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71800" y="4191000"/>
                        <a:ext cx="4232275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文本框 87054"/>
          <p:cNvSpPr txBox="1">
            <a:spLocks noChangeArrowheads="1"/>
          </p:cNvSpPr>
          <p:nvPr/>
        </p:nvSpPr>
        <p:spPr bwMode="auto">
          <a:xfrm>
            <a:off x="192405" y="6032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2"/>
          <p:cNvSpPr/>
          <p:nvPr>
            <p:custDataLst>
              <p:tags r:id="rId7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P184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26626"/>
          <p:cNvSpPr>
            <a:spLocks noChangeArrowheads="1"/>
          </p:cNvSpPr>
          <p:nvPr/>
        </p:nvSpPr>
        <p:spPr bwMode="auto">
          <a:xfrm>
            <a:off x="4724400" y="0"/>
            <a:ext cx="42672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应用</a:t>
            </a:r>
            <a:r>
              <a:rPr lang="en-US" altLang="zh-CN" sz="2800" b="1">
                <a:solidFill>
                  <a:srgbClr val="660066"/>
                </a:solidFill>
              </a:rPr>
              <a:t>:</a:t>
            </a:r>
            <a:r>
              <a:rPr lang="en-US" altLang="zh-CN" sz="2800" u="sng"/>
              <a:t> </a:t>
            </a:r>
            <a:r>
              <a:rPr lang="en-US" altLang="zh-CN" sz="2800" b="1">
                <a:solidFill>
                  <a:srgbClr val="660066"/>
                </a:solidFill>
              </a:rPr>
              <a:t>②</a:t>
            </a:r>
            <a:r>
              <a:rPr lang="zh-CN" altLang="en-US" sz="2800" b="1">
                <a:solidFill>
                  <a:srgbClr val="660066"/>
                </a:solidFill>
              </a:rPr>
              <a:t>证明恒等式</a:t>
            </a:r>
            <a:endParaRPr lang="zh-CN" altLang="en-US" sz="2800" b="1">
              <a:solidFill>
                <a:srgbClr val="660066"/>
              </a:solidFill>
            </a:endParaRPr>
          </a:p>
        </p:txBody>
      </p:sp>
      <p:graphicFrame>
        <p:nvGraphicFramePr>
          <p:cNvPr id="13314" name="对象 26627"/>
          <p:cNvGraphicFramePr>
            <a:graphicFrameLocks noChangeAspect="1"/>
          </p:cNvGraphicFramePr>
          <p:nvPr/>
        </p:nvGraphicFramePr>
        <p:xfrm>
          <a:off x="2133600" y="533400"/>
          <a:ext cx="459898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1853565" imgH="393700" progId="Equation.DSMT4">
                  <p:embed/>
                </p:oleObj>
              </mc:Choice>
              <mc:Fallback>
                <p:oleObj name="" r:id="rId1" imgW="18535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133600" y="533400"/>
                        <a:ext cx="4598988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对象 26628"/>
          <p:cNvGraphicFramePr>
            <a:graphicFrameLocks noChangeAspect="1"/>
          </p:cNvGraphicFramePr>
          <p:nvPr/>
        </p:nvGraphicFramePr>
        <p:xfrm>
          <a:off x="1752600" y="1676400"/>
          <a:ext cx="35464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1346200" imgH="457200" progId="Equation.DSMT4">
                  <p:embed/>
                </p:oleObj>
              </mc:Choice>
              <mc:Fallback>
                <p:oleObj name="" r:id="rId3" imgW="1346200" imgH="45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52600" y="1676400"/>
                        <a:ext cx="35464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对象 26629"/>
          <p:cNvGraphicFramePr>
            <a:graphicFrameLocks noChangeAspect="1"/>
          </p:cNvGraphicFramePr>
          <p:nvPr/>
        </p:nvGraphicFramePr>
        <p:xfrm>
          <a:off x="1828800" y="3048000"/>
          <a:ext cx="18732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5" imgW="710565" imgH="203200" progId="Equation.DSMT4">
                  <p:embed/>
                </p:oleObj>
              </mc:Choice>
              <mc:Fallback>
                <p:oleObj name="" r:id="rId5" imgW="7105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28800" y="3048000"/>
                        <a:ext cx="18732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对象 26630"/>
          <p:cNvGraphicFramePr>
            <a:graphicFrameLocks noChangeAspect="1"/>
          </p:cNvGraphicFramePr>
          <p:nvPr/>
        </p:nvGraphicFramePr>
        <p:xfrm>
          <a:off x="1905000" y="3657600"/>
          <a:ext cx="14716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7" imgW="558165" imgH="203200" progId="Equation.DSMT4">
                  <p:embed/>
                </p:oleObj>
              </mc:Choice>
              <mc:Fallback>
                <p:oleObj name="" r:id="rId7" imgW="5581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05000" y="3657600"/>
                        <a:ext cx="14716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对象 26631"/>
          <p:cNvGraphicFramePr>
            <a:graphicFrameLocks noChangeAspect="1"/>
          </p:cNvGraphicFramePr>
          <p:nvPr/>
        </p:nvGraphicFramePr>
        <p:xfrm>
          <a:off x="1871663" y="4419600"/>
          <a:ext cx="23415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9" imgW="889000" imgH="139700" progId="Equation.DSMT4">
                  <p:embed/>
                </p:oleObj>
              </mc:Choice>
              <mc:Fallback>
                <p:oleObj name="" r:id="rId9" imgW="889000" imgH="139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71663" y="4419600"/>
                        <a:ext cx="234156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对象 26632"/>
          <p:cNvGraphicFramePr>
            <a:graphicFrameLocks noChangeAspect="1"/>
          </p:cNvGraphicFramePr>
          <p:nvPr/>
        </p:nvGraphicFramePr>
        <p:xfrm>
          <a:off x="1828800" y="4876800"/>
          <a:ext cx="244316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1" imgW="926465" imgH="203200" progId="Equation.DSMT4">
                  <p:embed/>
                </p:oleObj>
              </mc:Choice>
              <mc:Fallback>
                <p:oleObj name="" r:id="rId11" imgW="9264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28800" y="4876800"/>
                        <a:ext cx="2443163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对象 26633"/>
          <p:cNvGraphicFramePr>
            <a:graphicFrameLocks noChangeAspect="1"/>
          </p:cNvGraphicFramePr>
          <p:nvPr/>
        </p:nvGraphicFramePr>
        <p:xfrm>
          <a:off x="6019800" y="1600200"/>
          <a:ext cx="203993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13" imgW="774065" imgH="431800" progId="Equation.DSMT4">
                  <p:embed/>
                </p:oleObj>
              </mc:Choice>
              <mc:Fallback>
                <p:oleObj name="" r:id="rId13" imgW="774065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19800" y="1600200"/>
                        <a:ext cx="2039938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对象 26634"/>
          <p:cNvGraphicFramePr>
            <a:graphicFrameLocks noChangeAspect="1"/>
          </p:cNvGraphicFramePr>
          <p:nvPr/>
        </p:nvGraphicFramePr>
        <p:xfrm>
          <a:off x="7696200" y="2057400"/>
          <a:ext cx="13874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15" imgW="558800" imgH="393700" progId="Equation.DSMT4">
                  <p:embed/>
                </p:oleObj>
              </mc:Choice>
              <mc:Fallback>
                <p:oleObj name="" r:id="rId15" imgW="5588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696200" y="2057400"/>
                        <a:ext cx="138747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对象 26635"/>
          <p:cNvGraphicFramePr>
            <a:graphicFrameLocks noChangeAspect="1"/>
          </p:cNvGraphicFramePr>
          <p:nvPr/>
        </p:nvGraphicFramePr>
        <p:xfrm>
          <a:off x="6400800" y="3276600"/>
          <a:ext cx="34020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17" imgW="1371600" imgH="419100" progId="Equation.DSMT4">
                  <p:embed/>
                </p:oleObj>
              </mc:Choice>
              <mc:Fallback>
                <p:oleObj name="" r:id="rId17" imgW="1371600" imgH="419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400800" y="3276600"/>
                        <a:ext cx="3402013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对象 26637"/>
          <p:cNvGraphicFramePr>
            <a:graphicFrameLocks noChangeAspect="1"/>
          </p:cNvGraphicFramePr>
          <p:nvPr/>
        </p:nvGraphicFramePr>
        <p:xfrm>
          <a:off x="6400800" y="4419600"/>
          <a:ext cx="27400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19" imgW="1104265" imgH="393700" progId="Equation.DSMT4">
                  <p:embed/>
                </p:oleObj>
              </mc:Choice>
              <mc:Fallback>
                <p:oleObj name="" r:id="rId19" imgW="1104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400800" y="4419600"/>
                        <a:ext cx="27400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9" name="对象 26638"/>
          <p:cNvGraphicFramePr>
            <a:graphicFrameLocks noChangeAspect="1"/>
          </p:cNvGraphicFramePr>
          <p:nvPr/>
        </p:nvGraphicFramePr>
        <p:xfrm>
          <a:off x="6324600" y="5486400"/>
          <a:ext cx="28035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21" imgW="1129665" imgH="393700" progId="Equation.DSMT4">
                  <p:embed/>
                </p:oleObj>
              </mc:Choice>
              <mc:Fallback>
                <p:oleObj name="" r:id="rId21" imgW="11296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324600" y="5486400"/>
                        <a:ext cx="28035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文本框 26645"/>
          <p:cNvSpPr txBox="1">
            <a:spLocks noChangeArrowheads="1"/>
          </p:cNvSpPr>
          <p:nvPr/>
        </p:nvSpPr>
        <p:spPr bwMode="auto">
          <a:xfrm>
            <a:off x="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2"/>
          <p:cNvSpPr/>
          <p:nvPr>
            <p:custDataLst>
              <p:tags r:id="rId23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P184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7" name="对象 33793"/>
          <p:cNvGraphicFramePr>
            <a:graphicFrameLocks noChangeAspect="1"/>
          </p:cNvGraphicFramePr>
          <p:nvPr/>
        </p:nvGraphicFramePr>
        <p:xfrm>
          <a:off x="1524000" y="685800"/>
          <a:ext cx="9191625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1" imgW="3567430" imgH="635000" progId="Equation.DSMT4">
                  <p:embed/>
                </p:oleObj>
              </mc:Choice>
              <mc:Fallback>
                <p:oleObj name="" r:id="rId1" imgW="3567430" imgH="635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24000" y="685800"/>
                        <a:ext cx="9191625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对象 33794"/>
          <p:cNvGraphicFramePr>
            <a:graphicFrameLocks noChangeAspect="1"/>
          </p:cNvGraphicFramePr>
          <p:nvPr/>
        </p:nvGraphicFramePr>
        <p:xfrm>
          <a:off x="1752600" y="2819400"/>
          <a:ext cx="24511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3" imgW="1027430" imgH="215900" progId="Equation.DSMT4">
                  <p:embed/>
                </p:oleObj>
              </mc:Choice>
              <mc:Fallback>
                <p:oleObj name="" r:id="rId3" imgW="102743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52600" y="2819400"/>
                        <a:ext cx="24511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对象 33795"/>
          <p:cNvGraphicFramePr>
            <a:graphicFrameLocks noChangeAspect="1"/>
          </p:cNvGraphicFramePr>
          <p:nvPr/>
        </p:nvGraphicFramePr>
        <p:xfrm>
          <a:off x="4800600" y="62484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5" imgW="130810" imgH="203200" progId="Equation.DSMT4">
                  <p:embed/>
                </p:oleObj>
              </mc:Choice>
              <mc:Fallback>
                <p:oleObj name="" r:id="rId5" imgW="13081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800600" y="6248400"/>
                        <a:ext cx="914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对象 33797"/>
          <p:cNvGraphicFramePr>
            <a:graphicFrameLocks noChangeAspect="1"/>
          </p:cNvGraphicFramePr>
          <p:nvPr/>
        </p:nvGraphicFramePr>
        <p:xfrm>
          <a:off x="4114800" y="2438400"/>
          <a:ext cx="21336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7" imgW="799465" imgH="405765" progId="Equation.DSMT4">
                  <p:embed/>
                </p:oleObj>
              </mc:Choice>
              <mc:Fallback>
                <p:oleObj name="" r:id="rId7" imgW="799465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14800" y="2438400"/>
                        <a:ext cx="21336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对象 33799"/>
          <p:cNvGraphicFramePr>
            <a:graphicFrameLocks noChangeAspect="1"/>
          </p:cNvGraphicFramePr>
          <p:nvPr/>
        </p:nvGraphicFramePr>
        <p:xfrm>
          <a:off x="6248400" y="2667000"/>
          <a:ext cx="39846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9" imgW="139700" imgH="405765" progId="Equation.DSMT4">
                  <p:embed/>
                </p:oleObj>
              </mc:Choice>
              <mc:Fallback>
                <p:oleObj name="" r:id="rId9" imgW="139700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248400" y="2667000"/>
                        <a:ext cx="398463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对象 33800"/>
          <p:cNvGraphicFramePr>
            <a:graphicFrameLocks noChangeAspect="1"/>
          </p:cNvGraphicFramePr>
          <p:nvPr/>
        </p:nvGraphicFramePr>
        <p:xfrm>
          <a:off x="1981200" y="3810000"/>
          <a:ext cx="26892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11" imgW="1306830" imgH="405765" progId="Equation.DSMT4">
                  <p:embed/>
                </p:oleObj>
              </mc:Choice>
              <mc:Fallback>
                <p:oleObj name="" r:id="rId11" imgW="1306830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81200" y="3810000"/>
                        <a:ext cx="26892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对象 33802"/>
          <p:cNvGraphicFramePr>
            <a:graphicFrameLocks noChangeAspect="1"/>
          </p:cNvGraphicFramePr>
          <p:nvPr/>
        </p:nvGraphicFramePr>
        <p:xfrm>
          <a:off x="4724400" y="3581400"/>
          <a:ext cx="2695575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13" imgW="1205865" imgH="761365" progId="Equation.DSMT4">
                  <p:embed/>
                </p:oleObj>
              </mc:Choice>
              <mc:Fallback>
                <p:oleObj name="" r:id="rId13" imgW="1205865" imgH="7613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724400" y="3581400"/>
                        <a:ext cx="2695575" cy="131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对象 33803"/>
          <p:cNvGraphicFramePr>
            <a:graphicFrameLocks noChangeAspect="1"/>
          </p:cNvGraphicFramePr>
          <p:nvPr/>
        </p:nvGraphicFramePr>
        <p:xfrm>
          <a:off x="7315200" y="3810000"/>
          <a:ext cx="1676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15" imgW="837565" imgH="405765" progId="Equation.DSMT4">
                  <p:embed/>
                </p:oleObj>
              </mc:Choice>
              <mc:Fallback>
                <p:oleObj name="" r:id="rId15" imgW="837565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315200" y="3810000"/>
                        <a:ext cx="16764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对象 33804"/>
          <p:cNvGraphicFramePr>
            <a:graphicFrameLocks noChangeAspect="1"/>
          </p:cNvGraphicFramePr>
          <p:nvPr/>
        </p:nvGraphicFramePr>
        <p:xfrm>
          <a:off x="9067800" y="3810000"/>
          <a:ext cx="284163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17" imgW="152400" imgH="405765" progId="Equation.DSMT4">
                  <p:embed/>
                </p:oleObj>
              </mc:Choice>
              <mc:Fallback>
                <p:oleObj name="" r:id="rId17" imgW="152400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067800" y="3810000"/>
                        <a:ext cx="284163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8" name="对象 33807"/>
          <p:cNvGraphicFramePr>
            <a:graphicFrameLocks noChangeAspect="1"/>
          </p:cNvGraphicFramePr>
          <p:nvPr/>
        </p:nvGraphicFramePr>
        <p:xfrm>
          <a:off x="3276600" y="5105400"/>
          <a:ext cx="33893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19" imgW="2032000" imgH="419100" progId="Equation.DSMT4">
                  <p:embed/>
                </p:oleObj>
              </mc:Choice>
              <mc:Fallback>
                <p:oleObj name="" r:id="rId19" imgW="2032000" imgH="419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76600" y="5105400"/>
                        <a:ext cx="33893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矩形 34880"/>
          <p:cNvSpPr>
            <a:spLocks noChangeArrowheads="1"/>
          </p:cNvSpPr>
          <p:nvPr/>
        </p:nvSpPr>
        <p:spPr bwMode="auto">
          <a:xfrm>
            <a:off x="4658360" y="0"/>
            <a:ext cx="278320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>
                <a:solidFill>
                  <a:srgbClr val="660066"/>
                </a:solidFill>
              </a:rPr>
              <a:t>应用</a:t>
            </a:r>
            <a:r>
              <a:rPr lang="en-US" altLang="zh-CN" sz="2800" b="1">
                <a:solidFill>
                  <a:srgbClr val="660066"/>
                </a:solidFill>
              </a:rPr>
              <a:t>:③</a:t>
            </a:r>
            <a:r>
              <a:rPr lang="zh-CN" altLang="en-US" sz="2800" b="1">
                <a:solidFill>
                  <a:srgbClr val="660066"/>
                </a:solidFill>
              </a:rPr>
              <a:t>化简求值</a:t>
            </a:r>
            <a:endParaRPr lang="zh-CN" altLang="en-US" sz="2800" b="1">
              <a:solidFill>
                <a:srgbClr val="660066"/>
              </a:solidFill>
            </a:endParaRPr>
          </a:p>
        </p:txBody>
      </p:sp>
      <p:graphicFrame>
        <p:nvGraphicFramePr>
          <p:cNvPr id="34882" name="对象 34881"/>
          <p:cNvGraphicFramePr>
            <a:graphicFrameLocks noChangeAspect="1"/>
          </p:cNvGraphicFramePr>
          <p:nvPr/>
        </p:nvGraphicFramePr>
        <p:xfrm>
          <a:off x="6858000" y="5105400"/>
          <a:ext cx="19272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21" imgW="1155700" imgH="419100" progId="Equation.DSMT4">
                  <p:embed/>
                </p:oleObj>
              </mc:Choice>
              <mc:Fallback>
                <p:oleObj name="" r:id="rId21" imgW="1155700" imgH="419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858000" y="5105400"/>
                        <a:ext cx="19272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3" name="对象 34882"/>
          <p:cNvGraphicFramePr>
            <a:graphicFrameLocks noChangeAspect="1"/>
          </p:cNvGraphicFramePr>
          <p:nvPr/>
        </p:nvGraphicFramePr>
        <p:xfrm>
          <a:off x="8915400" y="5105400"/>
          <a:ext cx="258763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23" imgW="139700" imgH="405765" progId="Equation.DSMT4">
                  <p:embed/>
                </p:oleObj>
              </mc:Choice>
              <mc:Fallback>
                <p:oleObj name="" r:id="rId23" imgW="139700" imgH="4057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915400" y="5105400"/>
                        <a:ext cx="258763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0" name="文本框 34998"/>
          <p:cNvSpPr txBox="1">
            <a:spLocks noChangeArrowheads="1"/>
          </p:cNvSpPr>
          <p:nvPr/>
        </p:nvSpPr>
        <p:spPr bwMode="auto">
          <a:xfrm>
            <a:off x="136525" y="3048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2"/>
          <p:cNvSpPr/>
          <p:nvPr>
            <p:custDataLst>
              <p:tags r:id="rId25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P184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58"/>
</p:tagLst>
</file>

<file path=ppt/tags/tag5.xml><?xml version="1.0" encoding="utf-8"?>
<p:tagLst xmlns:p="http://schemas.openxmlformats.org/presentationml/2006/main">
  <p:tag name="AS_UNIQUEID" val="21"/>
</p:tagLst>
</file>

<file path=ppt/tags/tag6.xml><?xml version="1.0" encoding="utf-8"?>
<p:tagLst xmlns:p="http://schemas.openxmlformats.org/presentationml/2006/main">
  <p:tag name="AS_UNIQUEID" val="335"/>
</p:tagLst>
</file>

<file path=ppt/tags/tag7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2302</Words>
  <Application>WPS 演示</Application>
  <PresentationFormat/>
  <Paragraphs>304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49</vt:i4>
      </vt:variant>
      <vt:variant>
        <vt:lpstr>幻灯片标题</vt:lpstr>
      </vt:variant>
      <vt:variant>
        <vt:i4>20</vt:i4>
      </vt:variant>
    </vt:vector>
  </HeadingPairs>
  <TitlesOfParts>
    <vt:vector size="8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黑体</vt:lpstr>
      <vt:lpstr>华文新魏</vt:lpstr>
      <vt:lpstr>Times New Roman</vt:lpstr>
      <vt:lpstr>1_Office 主题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东哥</cp:lastModifiedBy>
  <cp:revision>5</cp:revision>
  <cp:lastPrinted>2020-11-06T10:43:00Z</cp:lastPrinted>
  <dcterms:created xsi:type="dcterms:W3CDTF">2020-11-06T10:43:00Z</dcterms:created>
  <dcterms:modified xsi:type="dcterms:W3CDTF">2020-12-04T07:04:16Z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2052-11.1.0.10132</vt:lpwstr>
  </property>
</Properties>
</file>