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329" r:id="rId3"/>
    <p:sldId id="1216" r:id="rId4"/>
    <p:sldId id="1178" r:id="rId5"/>
    <p:sldId id="1179" r:id="rId6"/>
    <p:sldId id="1180" r:id="rId7"/>
    <p:sldId id="1217" r:id="rId8"/>
    <p:sldId id="1218" r:id="rId9"/>
    <p:sldId id="1219" r:id="rId10"/>
    <p:sldId id="1220" r:id="rId11"/>
    <p:sldId id="1221" r:id="rId12"/>
    <p:sldId id="1189" r:id="rId13"/>
    <p:sldId id="1222" r:id="rId14"/>
    <p:sldId id="1223" r:id="rId15"/>
    <p:sldId id="1224" r:id="rId16"/>
    <p:sldId id="1225" r:id="rId17"/>
    <p:sldId id="1226" r:id="rId18"/>
    <p:sldId id="1227" r:id="rId19"/>
    <p:sldId id="1229" r:id="rId20"/>
    <p:sldId id="1241" r:id="rId21"/>
    <p:sldId id="1243" r:id="rId22"/>
    <p:sldId id="1244" r:id="rId23"/>
    <p:sldId id="1247" r:id="rId24"/>
    <p:sldId id="1245" r:id="rId25"/>
    <p:sldId id="1196" r:id="rId26"/>
    <p:sldId id="1208" r:id="rId27"/>
    <p:sldId id="1209" r:id="rId28"/>
    <p:sldId id="1210" r:id="rId29"/>
    <p:sldId id="1211" r:id="rId30"/>
    <p:sldId id="1212" r:id="rId31"/>
    <p:sldId id="1213" r:id="rId32"/>
    <p:sldId id="1214" r:id="rId33"/>
    <p:sldId id="1215" r:id="rId34"/>
    <p:sldId id="1246" r:id="rId35"/>
    <p:sldId id="1260" r:id="rId36"/>
  </p:sldIdLst>
  <p:sldSz cx="12192000" cy="6858000"/>
  <p:notesSz cx="7103745" cy="10234295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卢 政坤" initials="卢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7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788" y="247650"/>
            <a:ext cx="1981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image" Target="../media/image15.emf"/><Relationship Id="rId1" Type="http://schemas.openxmlformats.org/officeDocument/2006/relationships/oleObject" Target="../embeddings/Document4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&#32047;&#35745;&#22238;&#25253;.xls" TargetMode="External"/><Relationship Id="rId1" Type="http://schemas.openxmlformats.org/officeDocument/2006/relationships/hyperlink" Target="&#26085;&#22238;&#25253;.xl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16.wmf"/><Relationship Id="rId1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22.emf"/><Relationship Id="rId1" Type="http://schemas.openxmlformats.org/officeDocument/2006/relationships/oleObject" Target="../embeddings/Document5.doc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oleObject" Target="../embeddings/Document8.doc"/><Relationship Id="rId4" Type="http://schemas.openxmlformats.org/officeDocument/2006/relationships/image" Target="../media/image24.emf"/><Relationship Id="rId3" Type="http://schemas.openxmlformats.org/officeDocument/2006/relationships/oleObject" Target="../embeddings/Document7.doc"/><Relationship Id="rId2" Type="http://schemas.openxmlformats.org/officeDocument/2006/relationships/image" Target="../media/image23.emf"/><Relationship Id="rId1" Type="http://schemas.openxmlformats.org/officeDocument/2006/relationships/oleObject" Target="../embeddings/Document6.doc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emf"/><Relationship Id="rId3" Type="http://schemas.openxmlformats.org/officeDocument/2006/relationships/oleObject" Target="../embeddings/Document10.doc"/><Relationship Id="rId2" Type="http://schemas.openxmlformats.org/officeDocument/2006/relationships/image" Target="../media/image26.emf"/><Relationship Id="rId1" Type="http://schemas.openxmlformats.org/officeDocument/2006/relationships/oleObject" Target="../embeddings/Document9.doc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emf"/><Relationship Id="rId3" Type="http://schemas.openxmlformats.org/officeDocument/2006/relationships/oleObject" Target="../embeddings/Document12.doc"/><Relationship Id="rId2" Type="http://schemas.openxmlformats.org/officeDocument/2006/relationships/image" Target="../media/image28.emf"/><Relationship Id="rId1" Type="http://schemas.openxmlformats.org/officeDocument/2006/relationships/oleObject" Target="../embeddings/Document11.doc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emf"/><Relationship Id="rId1" Type="http://schemas.openxmlformats.org/officeDocument/2006/relationships/oleObject" Target="../embeddings/Document13.doc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emf"/><Relationship Id="rId1" Type="http://schemas.openxmlformats.org/officeDocument/2006/relationships/oleObject" Target="../embeddings/Document14.doc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1" Type="http://schemas.openxmlformats.org/officeDocument/2006/relationships/oleObject" Target="../embeddings/Document1.doc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emf"/><Relationship Id="rId1" Type="http://schemas.openxmlformats.org/officeDocument/2006/relationships/oleObject" Target="../embeddings/Document15.doc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emf"/><Relationship Id="rId1" Type="http://schemas.openxmlformats.org/officeDocument/2006/relationships/oleObject" Target="../embeddings/Document16.doc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emf"/><Relationship Id="rId1" Type="http://schemas.openxmlformats.org/officeDocument/2006/relationships/oleObject" Target="../embeddings/Document17.doc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5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emf"/><Relationship Id="rId1" Type="http://schemas.openxmlformats.org/officeDocument/2006/relationships/oleObject" Target="../embeddings/Document2.doc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1" Type="http://schemas.openxmlformats.org/officeDocument/2006/relationships/oleObject" Target="../embeddings/Document3.doc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663709" y="193251"/>
            <a:ext cx="311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</a:rPr>
              <a:t>人教</a:t>
            </a:r>
            <a:r>
              <a:rPr lang="en-US" altLang="zh-CN" b="1">
                <a:solidFill>
                  <a:schemeClr val="accent1"/>
                </a:solidFill>
              </a:rPr>
              <a:t>2019A</a:t>
            </a:r>
            <a:r>
              <a:rPr lang="zh-CN" altLang="en-US" b="1">
                <a:solidFill>
                  <a:schemeClr val="accent1"/>
                </a:solidFill>
              </a:rPr>
              <a:t>版必修 第一册</a:t>
            </a:r>
            <a:endParaRPr lang="zh-CN" altLang="en-US" b="1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20959" y="3105948"/>
            <a:ext cx="10471431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字魂27号-布丁体" panose="00000500000000000000" charset="-122"/>
                <a:cs typeface="Times New Roman" panose="02020603050405020304" pitchFamily="18" charset="0"/>
              </a:rPr>
              <a:t>4.5.3  </a:t>
            </a:r>
            <a:r>
              <a:rPr lang="zh-CN" altLang="en-US" sz="36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字魂27号-布丁体" panose="00000500000000000000" charset="-122"/>
                <a:cs typeface="Times New Roman" panose="02020603050405020304" pitchFamily="18" charset="0"/>
              </a:rPr>
              <a:t>函数模型的应用</a:t>
            </a:r>
            <a:endParaRPr lang="zh-CN" altLang="en-US" sz="36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字魂27号-布丁体" panose="00000500000000000000" charset="-122"/>
              <a:cs typeface="Times New Roman" panose="02020603050405020304" pitchFamily="18" charset="0"/>
            </a:endParaRPr>
          </a:p>
          <a:p>
            <a:r>
              <a:rPr lang="zh-CN" altLang="en-US" sz="36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字魂27号-布丁体" panose="00000500000000000000" charset="-122"/>
                <a:cs typeface="Times New Roman" panose="02020603050405020304" pitchFamily="18" charset="0"/>
              </a:rPr>
              <a:t>   （建议上二课时）</a:t>
            </a:r>
            <a:endParaRPr lang="zh-CN" altLang="en-US" sz="36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字魂27号-布丁体" panose="00000500000000000000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38384" y="1066689"/>
            <a:ext cx="8362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000" b="1" smtClean="0">
                <a:solidFill>
                  <a:srgbClr val="FF0000"/>
                </a:solidFill>
              </a:rPr>
              <a:t>第</a:t>
            </a:r>
            <a:r>
              <a:rPr lang="zh-CN" altLang="en-US" sz="4000" b="1">
                <a:solidFill>
                  <a:srgbClr val="FF0000"/>
                </a:solidFill>
              </a:rPr>
              <a:t>五</a:t>
            </a:r>
            <a:r>
              <a:rPr lang="zh-CN" altLang="zh-CN" sz="4000" b="1" smtClean="0">
                <a:solidFill>
                  <a:srgbClr val="FF0000"/>
                </a:solidFill>
              </a:rPr>
              <a:t>章</a:t>
            </a:r>
            <a:r>
              <a:rPr lang="en-US" altLang="zh-CN" sz="4000" b="1" smtClean="0">
                <a:solidFill>
                  <a:srgbClr val="FF0000"/>
                </a:solidFill>
              </a:rPr>
              <a:t>  </a:t>
            </a:r>
            <a:r>
              <a:rPr lang="zh-CN" altLang="en-US" sz="4000" b="1" smtClean="0">
                <a:solidFill>
                  <a:srgbClr val="FF0000"/>
                </a:solidFill>
              </a:rPr>
              <a:t>函数的应用（二）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1"/>
              <p:cNvSpPr/>
              <p:nvPr/>
            </p:nvSpPr>
            <p:spPr>
              <a:xfrm>
                <a:off x="255374" y="956771"/>
                <a:ext cx="11631826" cy="4608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smtClean="0">
                    <a:latin typeface="Times New Roman" pitchFamily="18" charset="0"/>
                    <a:cs typeface="Times New Roman" pitchFamily="18" charset="0"/>
                  </a:rPr>
                  <a:t>于是 </a:t>
                </a:r>
                <a:r>
                  <a:rPr lang="zh-CN" altLang="en-US" sz="2400">
                    <a:latin typeface="Times New Roman" pitchFamily="18" charset="0"/>
                    <a:cs typeface="Times New Roman" pitchFamily="18" charset="0"/>
                  </a:rPr>
                  <a:t>　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ff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730</m:t>
                          </m:r>
                        </m:deg>
                        <m:e>
                          <m:f>
                            <m:fPr>
                              <m:type m:val="bar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r>
                  <a:rPr lang="zh-CN" altLang="en-US" sz="2400">
                    <a:latin typeface="Times New Roman" pitchFamily="18" charset="0"/>
                    <a:cs typeface="Times New Roman" pitchFamily="18" charset="0"/>
                  </a:rPr>
                  <a:t>　　　</a:t>
                </a:r>
                <a:r>
                  <a:rPr lang="zh-CN" altLang="en-US" sz="2400" smtClean="0">
                    <a:latin typeface="Times New Roman" pitchFamily="18" charset="0"/>
                    <a:cs typeface="Times New Roman" pitchFamily="18" charset="0"/>
                  </a:rPr>
                  <a:t>，所以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ff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730</m:t>
                              </m:r>
                            </m:deg>
                            <m:e>
                              <m:f>
                                <m:fPr>
                                  <m:type m:val="bar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ra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r>
                  <a:rPr lang="zh-CN" altLang="en-US" sz="2400">
                    <a:latin typeface="Times New Roman" pitchFamily="18" charset="0"/>
                    <a:cs typeface="Times New Roman" pitchFamily="18" charset="0"/>
                  </a:rPr>
                  <a:t>　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mtClean="0">
                    <a:latin typeface="Times New Roman" pitchFamily="18" charset="0"/>
                    <a:cs typeface="Times New Roman" pitchFamily="18" charset="0"/>
                  </a:rPr>
                  <a:t>由</a:t>
                </a:r>
                <a:r>
                  <a:rPr lang="zh-CN" altLang="en-US" sz="2400">
                    <a:latin typeface="Times New Roman" pitchFamily="18" charset="0"/>
                    <a:cs typeface="Times New Roman" pitchFamily="18" charset="0"/>
                  </a:rPr>
                  <a:t>样本中</a:t>
                </a:r>
                <a:r>
                  <a:rPr lang="zh-CN" altLang="en-US" sz="2400" smtClean="0">
                    <a:latin typeface="Times New Roman" pitchFamily="18" charset="0"/>
                    <a:cs typeface="Times New Roman" pitchFamily="18" charset="0"/>
                  </a:rPr>
                  <a:t>碳</a:t>
                </a:r>
                <a:r>
                  <a:rPr lang="en-US" altLang="zh-CN" sz="2400" smtClean="0">
                    <a:latin typeface="Times New Roman" pitchFamily="18" charset="0"/>
                    <a:cs typeface="Times New Roman" pitchFamily="18" charset="0"/>
                  </a:rPr>
                  <a:t>14</a:t>
                </a:r>
                <a:r>
                  <a:rPr lang="zh-CN" altLang="en-US" sz="2400" smtClean="0">
                    <a:latin typeface="Times New Roman" pitchFamily="18" charset="0"/>
                    <a:cs typeface="Times New Roman" pitchFamily="18" charset="0"/>
                  </a:rPr>
                  <a:t> 的</a:t>
                </a:r>
                <a:r>
                  <a:rPr lang="zh-CN" altLang="en-US" sz="2400">
                    <a:latin typeface="Times New Roman" pitchFamily="18" charset="0"/>
                    <a:cs typeface="Times New Roman" pitchFamily="18" charset="0"/>
                  </a:rPr>
                  <a:t>残余量约为初始量的 </a:t>
                </a:r>
                <a:r>
                  <a:rPr lang="en-US" altLang="zh-CN" sz="2400" smtClean="0">
                    <a:latin typeface="Times New Roman" pitchFamily="18" charset="0"/>
                    <a:cs typeface="Times New Roman" pitchFamily="18" charset="0"/>
                  </a:rPr>
                  <a:t>55.2</a:t>
                </a:r>
                <a:r>
                  <a:rPr lang="zh-CN" altLang="en-US" sz="2400" smtClean="0">
                    <a:latin typeface="Times New Roman" pitchFamily="18" charset="0"/>
                    <a:cs typeface="Times New Roman" pitchFamily="18" charset="0"/>
                  </a:rPr>
                  <a:t>％ </a:t>
                </a:r>
                <a:r>
                  <a:rPr lang="zh-CN" altLang="en-US" sz="2400">
                    <a:latin typeface="Times New Roman" pitchFamily="18" charset="0"/>
                    <a:cs typeface="Times New Roman" pitchFamily="18" charset="0"/>
                  </a:rPr>
                  <a:t>可知 </a:t>
                </a:r>
                <a:r>
                  <a:rPr lang="zh-CN" altLang="en-US" sz="2400" smtClean="0">
                    <a:latin typeface="Times New Roman" pitchFamily="18" charset="0"/>
                    <a:cs typeface="Times New Roman" pitchFamily="18" charset="0"/>
                  </a:rPr>
                  <a:t>，即 </a:t>
                </a:r>
                <a:r>
                  <a:rPr lang="zh-CN" altLang="en-US" sz="2400">
                    <a:latin typeface="Times New Roman" pitchFamily="18" charset="0"/>
                    <a:cs typeface="Times New Roman" pitchFamily="18" charset="0"/>
                  </a:rPr>
                  <a:t>　</a:t>
                </a:r>
                <a:r>
                  <a:rPr lang="en-US" altLang="zh-CN" sz="2400" smtClean="0">
                    <a:latin typeface="Times New Roman" pitchFamily="18" charset="0"/>
                    <a:cs typeface="Times New Roman" pitchFamily="18" charset="0"/>
                  </a:rPr>
                  <a:t>0.552k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ff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730</m:t>
                              </m:r>
                            </m:deg>
                            <m:e>
                              <m:f>
                                <m:fPr>
                                  <m:type m:val="bar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ra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r>
                  <a:rPr lang="zh-CN" altLang="en-US" sz="2400">
                    <a:latin typeface="Times New Roman" pitchFamily="18" charset="0"/>
                    <a:cs typeface="Times New Roman" pitchFamily="18" charset="0"/>
                  </a:rPr>
                  <a:t>　　　　　　</a:t>
                </a:r>
                <a:r>
                  <a:rPr lang="zh-CN" altLang="en-US" sz="2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altLang="zh-CN" sz="2400" smtClean="0">
                  <a:latin typeface="Times New Roman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mtClean="0">
                    <a:latin typeface="Times New Roman" pitchFamily="18" charset="0"/>
                    <a:cs typeface="Times New Roman" pitchFamily="18" charset="0"/>
                  </a:rPr>
                  <a:t>解得 　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ad>
                            <m:radPr>
                              <m:degHide m:val="off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730</m:t>
                              </m:r>
                            </m:deg>
                            <m:e>
                              <m:f>
                                <m:fPr>
                                  <m:type m:val="bar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rad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0.552</m:t>
                      </m:r>
                    </m:oMath>
                  </m:oMathPara>
                </a14:m>
                <a:r>
                  <a:rPr lang="zh-CN" altLang="en-US" sz="2400" smtClean="0">
                    <a:latin typeface="Times New Roman" pitchFamily="18" charset="0"/>
                    <a:cs typeface="Times New Roman" pitchFamily="18" charset="0"/>
                  </a:rPr>
                  <a:t>　．由计算工具得 　</a:t>
                </a:r>
                <a:r>
                  <a:rPr lang="en-US" altLang="zh-C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CN" altLang="en-US" sz="2400" smtClean="0">
                    <a:latin typeface="Times New Roman" pitchFamily="18" charset="0"/>
                    <a:cs typeface="Times New Roman" pitchFamily="18" charset="0"/>
                  </a:rPr>
                  <a:t>≈</a:t>
                </a:r>
                <a:r>
                  <a:rPr lang="en-US" altLang="zh-CN" sz="2400" smtClean="0">
                    <a:latin typeface="Times New Roman" pitchFamily="18" charset="0"/>
                    <a:cs typeface="Times New Roman" pitchFamily="18" charset="0"/>
                  </a:rPr>
                  <a:t>4912</a:t>
                </a:r>
                <a:r>
                  <a:rPr lang="zh-CN" altLang="en-US" sz="2400" smtClean="0">
                    <a:latin typeface="Times New Roman" pitchFamily="18" charset="0"/>
                    <a:cs typeface="Times New Roman" pitchFamily="18" charset="0"/>
                  </a:rPr>
                  <a:t>．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mtClean="0">
                    <a:latin typeface="Times New Roman" pitchFamily="18" charset="0"/>
                    <a:cs typeface="Times New Roman" pitchFamily="18" charset="0"/>
                  </a:rPr>
                  <a:t>因为 </a:t>
                </a:r>
                <a:r>
                  <a:rPr lang="en-US" altLang="zh-CN" sz="2400" smtClean="0">
                    <a:latin typeface="Times New Roman" pitchFamily="18" charset="0"/>
                    <a:cs typeface="Times New Roman" pitchFamily="18" charset="0"/>
                  </a:rPr>
                  <a:t>2010</a:t>
                </a:r>
                <a:r>
                  <a:rPr lang="zh-CN" altLang="en-US" sz="2400" smtClean="0">
                    <a:latin typeface="Times New Roman" pitchFamily="18" charset="0"/>
                    <a:cs typeface="Times New Roman" pitchFamily="18" charset="0"/>
                  </a:rPr>
                  <a:t>年</a:t>
                </a:r>
                <a:r>
                  <a:rPr lang="zh-CN" altLang="en-US" sz="2400">
                    <a:latin typeface="Times New Roman" pitchFamily="18" charset="0"/>
                    <a:cs typeface="Times New Roman" pitchFamily="18" charset="0"/>
                  </a:rPr>
                  <a:t>之前的 </a:t>
                </a:r>
                <a:r>
                  <a:rPr lang="en-US" altLang="zh-CN" sz="2400" smtClean="0">
                    <a:latin typeface="Times New Roman" pitchFamily="18" charset="0"/>
                    <a:cs typeface="Times New Roman" pitchFamily="18" charset="0"/>
                  </a:rPr>
                  <a:t>4912</a:t>
                </a:r>
                <a:r>
                  <a:rPr lang="zh-CN" altLang="en-US" sz="2400" smtClean="0">
                    <a:latin typeface="Times New Roman" pitchFamily="18" charset="0"/>
                    <a:cs typeface="Times New Roman" pitchFamily="18" charset="0"/>
                  </a:rPr>
                  <a:t>年</a:t>
                </a:r>
                <a:r>
                  <a:rPr lang="zh-CN" altLang="en-US" sz="2400">
                    <a:latin typeface="Times New Roman" pitchFamily="18" charset="0"/>
                    <a:cs typeface="Times New Roman" pitchFamily="18" charset="0"/>
                  </a:rPr>
                  <a:t>是公元前 </a:t>
                </a:r>
                <a:r>
                  <a:rPr lang="en-US" altLang="zh-CN" sz="2400" smtClean="0">
                    <a:latin typeface="Times New Roman" pitchFamily="18" charset="0"/>
                    <a:cs typeface="Times New Roman" pitchFamily="18" charset="0"/>
                  </a:rPr>
                  <a:t>2902</a:t>
                </a:r>
                <a:r>
                  <a:rPr lang="zh-CN" altLang="en-US" sz="2400" smtClean="0">
                    <a:latin typeface="Times New Roman" pitchFamily="18" charset="0"/>
                    <a:cs typeface="Times New Roman" pitchFamily="18" charset="0"/>
                  </a:rPr>
                  <a:t>年 ，</a:t>
                </a:r>
                <a:endParaRPr lang="en-US" altLang="zh-CN" sz="2400">
                  <a:latin typeface="Times New Roman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CN" altLang="en-US" sz="2400">
                    <a:latin typeface="Times New Roman" pitchFamily="18" charset="0"/>
                    <a:cs typeface="Times New Roman" pitchFamily="18" charset="0"/>
                  </a:rPr>
                  <a:t>所以推断此水坝大概是公元前 </a:t>
                </a:r>
                <a:r>
                  <a:rPr lang="en-US" altLang="zh-CN" sz="2400" smtClean="0">
                    <a:latin typeface="Times New Roman" pitchFamily="18" charset="0"/>
                    <a:cs typeface="Times New Roman" pitchFamily="18" charset="0"/>
                  </a:rPr>
                  <a:t>2902</a:t>
                </a:r>
                <a:r>
                  <a:rPr lang="zh-CN" altLang="en-US" sz="2400" smtClean="0">
                    <a:latin typeface="Times New Roman" pitchFamily="18" charset="0"/>
                    <a:cs typeface="Times New Roman" pitchFamily="18" charset="0"/>
                  </a:rPr>
                  <a:t>年</a:t>
                </a:r>
                <a:r>
                  <a:rPr lang="zh-CN" altLang="en-US" sz="2400">
                    <a:latin typeface="Times New Roman" pitchFamily="18" charset="0"/>
                    <a:cs typeface="Times New Roman" pitchFamily="18" charset="0"/>
                  </a:rPr>
                  <a:t>建成的 ．</a:t>
                </a: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74" y="956771"/>
                <a:ext cx="11631826" cy="4608890"/>
              </a:xfrm>
              <a:prstGeom prst="rect">
                <a:avLst/>
              </a:prstGeom>
              <a:blipFill rotWithShape="0">
                <a:blip r:embed="rId1"/>
                <a:stretch>
                  <a:fillRect l="-839" b="-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427009"/>
          <p:cNvGraphicFramePr>
            <a:graphicFrameLocks noChangeAspect="1"/>
          </p:cNvGraphicFramePr>
          <p:nvPr/>
        </p:nvGraphicFramePr>
        <p:xfrm>
          <a:off x="232576" y="2395786"/>
          <a:ext cx="11135404" cy="173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1" imgW="10520045" imgH="1645920" progId="Word.Document.8">
                  <p:embed/>
                </p:oleObj>
              </mc:Choice>
              <mc:Fallback>
                <p:oleObj name="" r:id="rId1" imgW="10520045" imgH="16459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2576" y="2395786"/>
                        <a:ext cx="11135404" cy="17369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归纳总结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2"/>
          <p:cNvSpPr/>
          <p:nvPr>
            <p:custDataLst>
              <p:tags r:id="rId3"/>
            </p:custDataLst>
          </p:nvPr>
        </p:nvSpPr>
        <p:spPr>
          <a:xfrm>
            <a:off x="6997700" y="6199505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P150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796925" y="784226"/>
            <a:ext cx="9920288" cy="4425949"/>
            <a:chOff x="-594" y="347"/>
            <a:chExt cx="6249" cy="2788"/>
          </a:xfrm>
        </p:grpSpPr>
        <p:grpSp>
          <p:nvGrpSpPr>
            <p:cNvPr id="6152" name="Group 4"/>
            <p:cNvGrpSpPr/>
            <p:nvPr/>
          </p:nvGrpSpPr>
          <p:grpSpPr>
            <a:xfrm>
              <a:off x="-594" y="347"/>
              <a:ext cx="6249" cy="1961"/>
              <a:chOff x="-620" y="-458"/>
              <a:chExt cx="6249" cy="1961"/>
            </a:xfrm>
          </p:grpSpPr>
          <p:sp>
            <p:nvSpPr>
              <p:cNvPr id="6155" name="Text Box 5"/>
              <p:cNvSpPr txBox="1">
                <a:spLocks noChangeArrowheads="1"/>
              </p:cNvSpPr>
              <p:nvPr/>
            </p:nvSpPr>
            <p:spPr bwMode="auto">
              <a:xfrm>
                <a:off x="-620" y="-458"/>
                <a:ext cx="6249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/>
                  <a:t>   </a:t>
                </a:r>
                <a:r>
                  <a:rPr lang="zh-CN" altLang="en-US" sz="2400" smtClean="0">
                    <a:latin typeface="+mn-ea"/>
                    <a:ea typeface="+mn-ea"/>
                  </a:rPr>
                  <a:t>例</a:t>
                </a:r>
                <a:r>
                  <a:rPr lang="en-US" altLang="zh-CN" sz="2400" smtClean="0">
                    <a:latin typeface="+mn-ea"/>
                    <a:ea typeface="+mn-ea"/>
                  </a:rPr>
                  <a:t>5.</a:t>
                </a:r>
                <a:r>
                  <a:rPr lang="zh-CN" altLang="en-US" sz="2400" smtClean="0">
                    <a:latin typeface="+mn-ea"/>
                    <a:ea typeface="+mn-ea"/>
                  </a:rPr>
                  <a:t>假设</a:t>
                </a:r>
                <a:r>
                  <a:rPr lang="zh-CN" altLang="en-US" sz="2400">
                    <a:latin typeface="+mn-ea"/>
                    <a:ea typeface="+mn-ea"/>
                  </a:rPr>
                  <a:t>你有一笔资金用于投资，现有三种投资</a:t>
                </a:r>
                <a:r>
                  <a:rPr lang="zh-CN" altLang="en-US" sz="2400" smtClean="0">
                    <a:latin typeface="+mn-ea"/>
                    <a:ea typeface="+mn-ea"/>
                  </a:rPr>
                  <a:t>方案供</a:t>
                </a:r>
                <a:r>
                  <a:rPr lang="zh-CN" altLang="en-US" sz="2400">
                    <a:latin typeface="+mn-ea"/>
                    <a:ea typeface="+mn-ea"/>
                  </a:rPr>
                  <a:t>你选择</a:t>
                </a:r>
                <a:r>
                  <a:rPr lang="zh-CN" altLang="en-US" sz="2400" smtClean="0">
                    <a:latin typeface="+mn-ea"/>
                    <a:ea typeface="+mn-ea"/>
                  </a:rPr>
                  <a:t>，</a:t>
                </a:r>
                <a:endParaRPr lang="en-US" altLang="zh-CN" sz="2400" smtClean="0">
                  <a:latin typeface="Arial" panose="020B0604020202020204" pitchFamily="34" charset="0"/>
                  <a:ea typeface="+mn-ea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400">
                    <a:latin typeface="+mn-ea"/>
                    <a:ea typeface="+mn-ea"/>
                  </a:rPr>
                  <a:t> </a:t>
                </a:r>
                <a:r>
                  <a:rPr lang="zh-CN" altLang="en-US" sz="2400" smtClean="0">
                    <a:latin typeface="+mn-ea"/>
                    <a:ea typeface="+mn-ea"/>
                  </a:rPr>
                  <a:t>     这</a:t>
                </a:r>
                <a:r>
                  <a:rPr lang="zh-CN" altLang="en-US" sz="2400">
                    <a:latin typeface="+mn-ea"/>
                    <a:ea typeface="+mn-ea"/>
                  </a:rPr>
                  <a:t>三种方案的回报如下：</a:t>
                </a: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6156" name="Text Box 6"/>
              <p:cNvSpPr txBox="1">
                <a:spLocks noChangeArrowheads="1"/>
              </p:cNvSpPr>
              <p:nvPr/>
            </p:nvSpPr>
            <p:spPr bwMode="auto">
              <a:xfrm>
                <a:off x="-147" y="282"/>
                <a:ext cx="5453" cy="1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400">
                    <a:latin typeface="+mn-ea"/>
                    <a:ea typeface="+mn-ea"/>
                  </a:rPr>
                  <a:t>方案一：每天回报</a:t>
                </a:r>
                <a:r>
                  <a:rPr lang="en-US" altLang="zh-CN" sz="2400">
                    <a:latin typeface="+mn-ea"/>
                    <a:ea typeface="+mn-ea"/>
                  </a:rPr>
                  <a:t>40</a:t>
                </a:r>
                <a:r>
                  <a:rPr lang="zh-CN" altLang="en-US" sz="2400">
                    <a:latin typeface="+mn-ea"/>
                    <a:ea typeface="+mn-ea"/>
                  </a:rPr>
                  <a:t>元；</a:t>
                </a:r>
                <a:endParaRPr lang="zh-CN" altLang="en-US" sz="2400">
                  <a:latin typeface="+mn-ea"/>
                  <a:ea typeface="+mn-ea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400">
                    <a:latin typeface="+mn-ea"/>
                    <a:ea typeface="+mn-ea"/>
                  </a:rPr>
                  <a:t>方案二：第一天回报</a:t>
                </a:r>
                <a:r>
                  <a:rPr lang="en-US" altLang="zh-CN" sz="2400">
                    <a:latin typeface="+mn-ea"/>
                    <a:ea typeface="+mn-ea"/>
                  </a:rPr>
                  <a:t>10</a:t>
                </a:r>
                <a:r>
                  <a:rPr lang="zh-CN" altLang="en-US" sz="2400">
                    <a:latin typeface="+mn-ea"/>
                    <a:ea typeface="+mn-ea"/>
                  </a:rPr>
                  <a:t>元，以后每天比前一天多回报</a:t>
                </a:r>
                <a:r>
                  <a:rPr lang="en-US" altLang="zh-CN" sz="2400">
                    <a:latin typeface="+mn-ea"/>
                    <a:ea typeface="+mn-ea"/>
                  </a:rPr>
                  <a:t>10</a:t>
                </a:r>
                <a:r>
                  <a:rPr lang="zh-CN" altLang="en-US" sz="2400">
                    <a:latin typeface="+mn-ea"/>
                    <a:ea typeface="+mn-ea"/>
                  </a:rPr>
                  <a:t>元；</a:t>
                </a:r>
                <a:endParaRPr lang="zh-CN" altLang="en-US" sz="2400">
                  <a:latin typeface="+mn-ea"/>
                  <a:ea typeface="+mn-ea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400">
                    <a:latin typeface="+mn-ea"/>
                    <a:ea typeface="+mn-ea"/>
                  </a:rPr>
                  <a:t>方案三：第一天回报</a:t>
                </a:r>
                <a:r>
                  <a:rPr lang="en-US" altLang="zh-CN" sz="2400">
                    <a:latin typeface="+mn-ea"/>
                    <a:ea typeface="+mn-ea"/>
                  </a:rPr>
                  <a:t>0.4</a:t>
                </a:r>
                <a:r>
                  <a:rPr lang="zh-CN" altLang="en-US" sz="2400">
                    <a:latin typeface="+mn-ea"/>
                    <a:ea typeface="+mn-ea"/>
                  </a:rPr>
                  <a:t>元，以后每天的回报比前一天翻一番。</a:t>
                </a:r>
                <a:endParaRPr lang="zh-CN" altLang="en-US" sz="2400">
                  <a:latin typeface="+mn-ea"/>
                  <a:ea typeface="+mn-ea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400">
                    <a:latin typeface="+mn-ea"/>
                    <a:ea typeface="+mn-ea"/>
                  </a:rPr>
                  <a:t>请问，你会选择哪种投资方案？</a:t>
                </a:r>
                <a:endParaRPr lang="zh-CN" altLang="en-US" sz="2400">
                  <a:latin typeface="+mn-ea"/>
                  <a:ea typeface="+mn-ea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CN" sz="2400" b="1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6153" name="Rectangle 7"/>
            <p:cNvSpPr>
              <a:spLocks noChangeArrowheads="1"/>
            </p:cNvSpPr>
            <p:nvPr/>
          </p:nvSpPr>
          <p:spPr bwMode="auto">
            <a:xfrm>
              <a:off x="-168" y="2451"/>
              <a:ext cx="29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1" smtClean="0">
                  <a:solidFill>
                    <a:srgbClr val="0000FF"/>
                  </a:solidFill>
                </a:rPr>
                <a:t>①</a:t>
              </a:r>
              <a:r>
                <a:rPr lang="zh-CN" altLang="en-US" sz="2400" b="1" smtClean="0">
                  <a:solidFill>
                    <a:srgbClr val="0000FF"/>
                  </a:solidFill>
                </a:rPr>
                <a:t>问题中涉及</a:t>
              </a:r>
              <a:r>
                <a:rPr lang="zh-CN" altLang="en-US" sz="2400" b="1">
                  <a:solidFill>
                    <a:srgbClr val="0000FF"/>
                  </a:solidFill>
                </a:rPr>
                <a:t>哪些数量关系？</a:t>
              </a:r>
              <a:endParaRPr lang="zh-CN" altLang="en-US" sz="2400" b="1">
                <a:solidFill>
                  <a:srgbClr val="0000FF"/>
                </a:solidFill>
              </a:endParaRPr>
            </a:p>
          </p:txBody>
        </p:sp>
        <p:sp>
          <p:nvSpPr>
            <p:cNvPr id="6154" name="Rectangle 8"/>
            <p:cNvSpPr>
              <a:spLocks noChangeArrowheads="1"/>
            </p:cNvSpPr>
            <p:nvPr/>
          </p:nvSpPr>
          <p:spPr bwMode="auto">
            <a:xfrm>
              <a:off x="-168" y="2847"/>
              <a:ext cx="33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rgbClr val="0000FF"/>
                  </a:solidFill>
                </a:rPr>
                <a:t>②</a:t>
              </a:r>
              <a:r>
                <a:rPr lang="zh-CN" altLang="en-US" sz="2400" b="1">
                  <a:solidFill>
                    <a:srgbClr val="0000FF"/>
                  </a:solidFill>
                </a:rPr>
                <a:t>如何用函数描述这些数量关系？</a:t>
              </a:r>
              <a:endParaRPr lang="zh-CN" altLang="en-US" sz="2400" b="1">
                <a:solidFill>
                  <a:srgbClr val="0000FF"/>
                </a:solidFill>
              </a:endParaRPr>
            </a:p>
          </p:txBody>
        </p:sp>
      </p:grp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5519739" y="4176713"/>
            <a:ext cx="345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3300"/>
                </a:solidFill>
              </a:rPr>
              <a:t>投资天数、回报金额</a:t>
            </a:r>
            <a:endParaRPr lang="zh-CN" altLang="en-US" sz="2400" b="1">
              <a:solidFill>
                <a:srgbClr val="FF3300"/>
              </a:solidFill>
            </a:endParaRPr>
          </a:p>
        </p:txBody>
      </p:sp>
      <p:sp>
        <p:nvSpPr>
          <p:cNvPr id="5131" name="Text Box 11">
            <a:hlinkClick r:id="rId1"/>
          </p:cNvPr>
          <p:cNvSpPr txBox="1">
            <a:spLocks noChangeArrowheads="1"/>
          </p:cNvSpPr>
          <p:nvPr/>
        </p:nvSpPr>
        <p:spPr bwMode="auto">
          <a:xfrm>
            <a:off x="3792539" y="5441951"/>
            <a:ext cx="2232025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>
                <a:solidFill>
                  <a:schemeClr val="hlink"/>
                </a:solidFill>
                <a:ea typeface="楷体" panose="02010609060101010101" pitchFamily="49" charset="-122"/>
              </a:rPr>
              <a:t>日  回  报</a:t>
            </a:r>
            <a:endParaRPr lang="zh-CN" altLang="en-US" sz="3600" b="1">
              <a:solidFill>
                <a:schemeClr val="hlink"/>
              </a:solidFill>
              <a:ea typeface="楷体" panose="02010609060101010101" pitchFamily="49" charset="-122"/>
            </a:endParaRPr>
          </a:p>
        </p:txBody>
      </p:sp>
      <p:sp>
        <p:nvSpPr>
          <p:cNvPr id="5132" name="Text Box 12">
            <a:hlinkClick r:id="rId2"/>
          </p:cNvPr>
          <p:cNvSpPr txBox="1">
            <a:spLocks noChangeArrowheads="1"/>
          </p:cNvSpPr>
          <p:nvPr/>
        </p:nvSpPr>
        <p:spPr bwMode="auto">
          <a:xfrm>
            <a:off x="6313489" y="5438776"/>
            <a:ext cx="2232025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>
                <a:solidFill>
                  <a:schemeClr val="hlink"/>
                </a:solidFill>
                <a:ea typeface="楷体" panose="02010609060101010101" pitchFamily="49" charset="-122"/>
              </a:rPr>
              <a:t>累计回报</a:t>
            </a:r>
            <a:endParaRPr lang="zh-CN" altLang="en-US" sz="3600" b="1">
              <a:solidFill>
                <a:schemeClr val="hlink"/>
              </a:solidFill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典例解析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1" grpId="0"/>
      <p:bldP spid="51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491185" y="1403996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40</a:t>
            </a:r>
            <a:endParaRPr lang="en-US" altLang="zh-CN" sz="2000" b="1">
              <a:solidFill>
                <a:srgbClr val="FF3300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691478" y="1416844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40</a:t>
            </a:r>
            <a:endParaRPr lang="en-US" altLang="zh-CN" sz="2000" b="1">
              <a:solidFill>
                <a:srgbClr val="FF3300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159376" y="1385889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40</a:t>
            </a:r>
            <a:endParaRPr lang="en-US" altLang="zh-CN" sz="2000" b="1">
              <a:solidFill>
                <a:srgbClr val="FF3300"/>
              </a:solidFill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665914" y="1400176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40</a:t>
            </a:r>
            <a:endParaRPr lang="en-US" altLang="zh-CN" sz="2000" b="1">
              <a:solidFill>
                <a:srgbClr val="FF3300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543925" y="1364456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40</a:t>
            </a:r>
            <a:endParaRPr lang="en-US" altLang="zh-CN" sz="2000" b="1">
              <a:solidFill>
                <a:srgbClr val="FF3300"/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496345" y="2373312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10</a:t>
            </a:r>
            <a:endParaRPr lang="en-US" altLang="zh-CN" sz="2000" b="1">
              <a:solidFill>
                <a:srgbClr val="FF3300"/>
              </a:solidFill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509469" y="2294801"/>
            <a:ext cx="10198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10+10</a:t>
            </a:r>
            <a:endParaRPr lang="en-US" altLang="zh-CN" sz="2000" b="1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=10×2</a:t>
            </a:r>
            <a:endParaRPr lang="en-US" altLang="zh-CN" sz="2000" b="1">
              <a:solidFill>
                <a:srgbClr val="FF3300"/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765364" y="2246529"/>
            <a:ext cx="1327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10+10+10</a:t>
            </a:r>
            <a:endParaRPr lang="en-US" altLang="zh-CN" sz="2000" b="1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=10×3</a:t>
            </a:r>
            <a:endParaRPr lang="en-US" altLang="zh-CN" sz="2000" b="1">
              <a:solidFill>
                <a:srgbClr val="FF3300"/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310314" y="2138364"/>
            <a:ext cx="2160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10+10+10+10</a:t>
            </a:r>
            <a:endParaRPr lang="en-US" altLang="zh-CN" sz="2000" b="1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=10×4</a:t>
            </a:r>
            <a:endParaRPr lang="en-US" altLang="zh-CN" sz="2000" b="1">
              <a:solidFill>
                <a:srgbClr val="FF3300"/>
              </a:solidFill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8285164" y="2185989"/>
            <a:ext cx="2187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10+10+10+10+10</a:t>
            </a:r>
            <a:endParaRPr lang="en-US" altLang="zh-CN" sz="2000" b="1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=10×5</a:t>
            </a:r>
            <a:endParaRPr lang="en-US" altLang="zh-CN" sz="2000" b="1">
              <a:solidFill>
                <a:srgbClr val="FF3300"/>
              </a:solidFill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582863" y="3428659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0.4</a:t>
            </a:r>
            <a:endParaRPr lang="en-US" altLang="zh-CN" sz="2000" b="1">
              <a:solidFill>
                <a:srgbClr val="FF3300"/>
              </a:solidFill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640419" y="3382963"/>
            <a:ext cx="1049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0.4×2</a:t>
            </a:r>
            <a:endParaRPr lang="en-US" altLang="zh-CN" sz="2000" b="1">
              <a:solidFill>
                <a:srgbClr val="FF3300"/>
              </a:solidFill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823618" y="3311059"/>
            <a:ext cx="1330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0.4×2×2</a:t>
            </a:r>
            <a:endParaRPr lang="en-US" altLang="zh-CN" sz="2000" b="1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=0.4×2</a:t>
            </a:r>
            <a:r>
              <a:rPr lang="en-US" altLang="zh-CN" sz="2000" b="1" baseline="30000">
                <a:solidFill>
                  <a:srgbClr val="FF3300"/>
                </a:solidFill>
              </a:rPr>
              <a:t>2</a:t>
            </a:r>
            <a:endParaRPr lang="en-US" altLang="zh-CN" sz="2000" b="1" baseline="30000">
              <a:solidFill>
                <a:srgbClr val="FF3300"/>
              </a:solidFill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366156" y="3298033"/>
            <a:ext cx="172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0.4×2×2×2</a:t>
            </a:r>
            <a:endParaRPr lang="en-US" altLang="zh-CN" sz="2000" b="1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=0.4×2</a:t>
            </a:r>
            <a:r>
              <a:rPr lang="en-US" altLang="zh-CN" sz="2000" b="1" baseline="30000">
                <a:solidFill>
                  <a:srgbClr val="FF3300"/>
                </a:solidFill>
              </a:rPr>
              <a:t>3</a:t>
            </a:r>
            <a:endParaRPr lang="en-US" altLang="zh-CN" sz="2000" b="1" baseline="30000">
              <a:solidFill>
                <a:srgbClr val="FF3300"/>
              </a:solidFill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8275020" y="3339863"/>
            <a:ext cx="21435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0.4×2×2×2×2</a:t>
            </a:r>
            <a:endParaRPr lang="en-US" altLang="zh-CN" sz="2000" b="1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3300"/>
                </a:solidFill>
              </a:rPr>
              <a:t>=0.4×2</a:t>
            </a:r>
            <a:r>
              <a:rPr lang="en-US" altLang="zh-CN" sz="2000" b="1" baseline="30000">
                <a:solidFill>
                  <a:srgbClr val="FF3300"/>
                </a:solidFill>
              </a:rPr>
              <a:t>4</a:t>
            </a:r>
            <a:endParaRPr lang="en-US" altLang="zh-CN" sz="2000" b="1" baseline="30000">
              <a:solidFill>
                <a:srgbClr val="FF3300"/>
              </a:solidFill>
            </a:endParaRPr>
          </a:p>
        </p:txBody>
      </p:sp>
      <p:grpSp>
        <p:nvGrpSpPr>
          <p:cNvPr id="7186" name="Group 18"/>
          <p:cNvGrpSpPr/>
          <p:nvPr/>
        </p:nvGrpSpPr>
        <p:grpSpPr>
          <a:xfrm>
            <a:off x="1107282" y="654844"/>
            <a:ext cx="9037637" cy="5845176"/>
            <a:chOff x="67" y="295"/>
            <a:chExt cx="5693" cy="3682"/>
          </a:xfrm>
        </p:grpSpPr>
        <p:sp>
          <p:nvSpPr>
            <p:cNvPr id="7190" name="Text Box 19"/>
            <p:cNvSpPr txBox="1">
              <a:spLocks noChangeArrowheads="1"/>
            </p:cNvSpPr>
            <p:nvPr/>
          </p:nvSpPr>
          <p:spPr bwMode="auto">
            <a:xfrm>
              <a:off x="191" y="828"/>
              <a:ext cx="6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rgbClr val="0000FF"/>
                  </a:solidFill>
                </a:rPr>
                <a:t>方案一</a:t>
              </a:r>
              <a:endParaRPr lang="zh-CN" alt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191" name="Text Box 20"/>
            <p:cNvSpPr txBox="1">
              <a:spLocks noChangeArrowheads="1"/>
            </p:cNvSpPr>
            <p:nvPr/>
          </p:nvSpPr>
          <p:spPr bwMode="auto">
            <a:xfrm>
              <a:off x="158" y="1418"/>
              <a:ext cx="6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rgbClr val="0000FF"/>
                  </a:solidFill>
                </a:rPr>
                <a:t>方案二</a:t>
              </a:r>
              <a:endParaRPr lang="zh-CN" alt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192" name="Text Box 21"/>
            <p:cNvSpPr txBox="1">
              <a:spLocks noChangeArrowheads="1"/>
            </p:cNvSpPr>
            <p:nvPr/>
          </p:nvSpPr>
          <p:spPr bwMode="auto">
            <a:xfrm>
              <a:off x="204" y="2007"/>
              <a:ext cx="6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rgbClr val="0000FF"/>
                  </a:solidFill>
                </a:rPr>
                <a:t>方案三</a:t>
              </a:r>
              <a:endParaRPr lang="zh-CN" alt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193" name="Text Box 22"/>
            <p:cNvSpPr txBox="1">
              <a:spLocks noChangeArrowheads="1"/>
            </p:cNvSpPr>
            <p:nvPr/>
          </p:nvSpPr>
          <p:spPr bwMode="auto">
            <a:xfrm>
              <a:off x="962" y="318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>
                  <a:solidFill>
                    <a:srgbClr val="0000FF"/>
                  </a:solidFill>
                </a:rPr>
                <a:t>1</a:t>
              </a:r>
              <a:endParaRPr lang="en-US" altLang="zh-CN" sz="2000" b="1">
                <a:solidFill>
                  <a:srgbClr val="0000FF"/>
                </a:solidFill>
              </a:endParaRPr>
            </a:p>
          </p:txBody>
        </p:sp>
        <p:sp>
          <p:nvSpPr>
            <p:cNvPr id="7194" name="Text Box 23"/>
            <p:cNvSpPr txBox="1">
              <a:spLocks noChangeArrowheads="1"/>
            </p:cNvSpPr>
            <p:nvPr/>
          </p:nvSpPr>
          <p:spPr bwMode="auto">
            <a:xfrm>
              <a:off x="1722" y="32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>
                  <a:solidFill>
                    <a:srgbClr val="0000FF"/>
                  </a:solidFill>
                </a:rPr>
                <a:t>2</a:t>
              </a:r>
              <a:endParaRPr lang="en-US" altLang="zh-CN" sz="2000" b="1">
                <a:solidFill>
                  <a:srgbClr val="0000FF"/>
                </a:solidFill>
              </a:endParaRPr>
            </a:p>
          </p:txBody>
        </p:sp>
        <p:sp>
          <p:nvSpPr>
            <p:cNvPr id="7195" name="Text Box 24"/>
            <p:cNvSpPr txBox="1">
              <a:spLocks noChangeArrowheads="1"/>
            </p:cNvSpPr>
            <p:nvPr/>
          </p:nvSpPr>
          <p:spPr bwMode="auto">
            <a:xfrm>
              <a:off x="2644" y="310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>
                  <a:solidFill>
                    <a:srgbClr val="0000FF"/>
                  </a:solidFill>
                </a:rPr>
                <a:t>3</a:t>
              </a:r>
              <a:endParaRPr lang="en-US" altLang="zh-CN" sz="2000" b="1">
                <a:solidFill>
                  <a:srgbClr val="0000FF"/>
                </a:solidFill>
              </a:endParaRPr>
            </a:p>
          </p:txBody>
        </p:sp>
        <p:sp>
          <p:nvSpPr>
            <p:cNvPr id="7196" name="Text Box 25"/>
            <p:cNvSpPr txBox="1">
              <a:spLocks noChangeArrowheads="1"/>
            </p:cNvSpPr>
            <p:nvPr/>
          </p:nvSpPr>
          <p:spPr bwMode="auto">
            <a:xfrm>
              <a:off x="3647" y="295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>
                  <a:solidFill>
                    <a:srgbClr val="0000FF"/>
                  </a:solidFill>
                </a:rPr>
                <a:t>4</a:t>
              </a:r>
              <a:endParaRPr lang="en-US" altLang="zh-CN" sz="2000" b="1">
                <a:solidFill>
                  <a:srgbClr val="0000FF"/>
                </a:solidFill>
              </a:endParaRPr>
            </a:p>
          </p:txBody>
        </p:sp>
        <p:sp>
          <p:nvSpPr>
            <p:cNvPr id="7197" name="Text Box 26"/>
            <p:cNvSpPr txBox="1">
              <a:spLocks noChangeArrowheads="1"/>
            </p:cNvSpPr>
            <p:nvPr/>
          </p:nvSpPr>
          <p:spPr bwMode="auto">
            <a:xfrm>
              <a:off x="4751" y="311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>
                  <a:solidFill>
                    <a:srgbClr val="0000FF"/>
                  </a:solidFill>
                </a:rPr>
                <a:t>5</a:t>
              </a:r>
              <a:endParaRPr lang="en-US" altLang="zh-CN" sz="2000" b="1">
                <a:solidFill>
                  <a:srgbClr val="0000FF"/>
                </a:solidFill>
              </a:endParaRPr>
            </a:p>
          </p:txBody>
        </p:sp>
        <p:sp>
          <p:nvSpPr>
            <p:cNvPr id="7198" name="Line 27"/>
            <p:cNvSpPr>
              <a:spLocks noChangeShapeType="1"/>
            </p:cNvSpPr>
            <p:nvPr/>
          </p:nvSpPr>
          <p:spPr bwMode="auto">
            <a:xfrm>
              <a:off x="204" y="617"/>
              <a:ext cx="53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9" name="Line 28"/>
            <p:cNvSpPr>
              <a:spLocks noChangeShapeType="1"/>
            </p:cNvSpPr>
            <p:nvPr/>
          </p:nvSpPr>
          <p:spPr bwMode="auto">
            <a:xfrm flipH="1">
              <a:off x="793" y="300"/>
              <a:ext cx="0" cy="2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0" name="Line 29"/>
            <p:cNvSpPr>
              <a:spLocks noChangeShapeType="1"/>
            </p:cNvSpPr>
            <p:nvPr/>
          </p:nvSpPr>
          <p:spPr bwMode="auto">
            <a:xfrm>
              <a:off x="249" y="1207"/>
              <a:ext cx="53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1" name="Line 30"/>
            <p:cNvSpPr>
              <a:spLocks noChangeShapeType="1"/>
            </p:cNvSpPr>
            <p:nvPr/>
          </p:nvSpPr>
          <p:spPr bwMode="auto">
            <a:xfrm>
              <a:off x="113" y="1842"/>
              <a:ext cx="55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2" name="Line 31"/>
            <p:cNvSpPr>
              <a:spLocks noChangeShapeType="1"/>
            </p:cNvSpPr>
            <p:nvPr/>
          </p:nvSpPr>
          <p:spPr bwMode="auto">
            <a:xfrm>
              <a:off x="158" y="2530"/>
              <a:ext cx="56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3" name="Text Box 32"/>
            <p:cNvSpPr txBox="1">
              <a:spLocks noChangeArrowheads="1"/>
            </p:cNvSpPr>
            <p:nvPr/>
          </p:nvSpPr>
          <p:spPr bwMode="auto">
            <a:xfrm>
              <a:off x="67" y="3005"/>
              <a:ext cx="457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/>
                <a:t>则方案一可以用函数</a:t>
              </a:r>
              <a:r>
                <a:rPr lang="en-US" altLang="zh-CN" sz="2400" b="1"/>
                <a:t>________________</a:t>
              </a:r>
              <a:r>
                <a:rPr lang="zh-CN" altLang="en-US" sz="2400" b="1"/>
                <a:t>进行描述；</a:t>
              </a:r>
              <a:endParaRPr lang="zh-CN" altLang="en-US" sz="2400" b="1"/>
            </a:p>
          </p:txBody>
        </p:sp>
        <p:sp>
          <p:nvSpPr>
            <p:cNvPr id="7204" name="Rectangle 33"/>
            <p:cNvSpPr>
              <a:spLocks noChangeArrowheads="1"/>
            </p:cNvSpPr>
            <p:nvPr/>
          </p:nvSpPr>
          <p:spPr bwMode="auto">
            <a:xfrm>
              <a:off x="68" y="3323"/>
              <a:ext cx="46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/>
                <a:t>方案二可以用函数</a:t>
              </a:r>
              <a:r>
                <a:rPr lang="en-US" altLang="zh-CN" sz="2400" b="1"/>
                <a:t>__________________</a:t>
              </a:r>
              <a:r>
                <a:rPr lang="zh-CN" altLang="en-US" sz="2400" b="1"/>
                <a:t>描述；</a:t>
              </a:r>
              <a:endParaRPr lang="zh-CN" altLang="en-US" sz="2400" b="1"/>
            </a:p>
          </p:txBody>
        </p:sp>
        <p:sp>
          <p:nvSpPr>
            <p:cNvPr id="7205" name="Rectangle 34"/>
            <p:cNvSpPr>
              <a:spLocks noChangeArrowheads="1"/>
            </p:cNvSpPr>
            <p:nvPr/>
          </p:nvSpPr>
          <p:spPr bwMode="auto">
            <a:xfrm>
              <a:off x="78" y="3686"/>
              <a:ext cx="463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/>
                <a:t>方案三可以用函数</a:t>
              </a:r>
              <a:r>
                <a:rPr lang="en-US" altLang="zh-CN" sz="2400" b="1"/>
                <a:t>______________________</a:t>
              </a:r>
              <a:r>
                <a:rPr lang="zh-CN" altLang="en-US" sz="2400" b="1"/>
                <a:t>描述。</a:t>
              </a:r>
              <a:endParaRPr lang="zh-CN" altLang="en-US" sz="2400" b="1"/>
            </a:p>
          </p:txBody>
        </p:sp>
        <p:sp>
          <p:nvSpPr>
            <p:cNvPr id="7206" name="Rectangle 35"/>
            <p:cNvSpPr>
              <a:spLocks noChangeArrowheads="1"/>
            </p:cNvSpPr>
            <p:nvPr/>
          </p:nvSpPr>
          <p:spPr bwMode="auto">
            <a:xfrm>
              <a:off x="68" y="2658"/>
              <a:ext cx="208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/>
                <a:t>设第</a:t>
              </a:r>
              <a:r>
                <a:rPr lang="en-US" altLang="zh-CN" sz="2400" b="1"/>
                <a:t>x</a:t>
              </a:r>
              <a:r>
                <a:rPr lang="zh-CN" altLang="en-US" sz="2400" b="1"/>
                <a:t>天的回报是</a:t>
              </a:r>
              <a:r>
                <a:rPr lang="en-US" altLang="zh-CN" sz="2400" b="1"/>
                <a:t>y</a:t>
              </a:r>
              <a:r>
                <a:rPr lang="zh-CN" altLang="en-US" sz="2400" b="1"/>
                <a:t>元，</a:t>
              </a:r>
              <a:endParaRPr lang="zh-CN" altLang="en-US" sz="2400" b="1"/>
            </a:p>
          </p:txBody>
        </p:sp>
      </p:grp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4427818" y="4817877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3300"/>
                </a:solidFill>
              </a:rPr>
              <a:t>y=40 (x∈N*)</a:t>
            </a:r>
            <a:endParaRPr lang="en-US" altLang="zh-CN" sz="2400" b="1">
              <a:solidFill>
                <a:srgbClr val="FF3300"/>
              </a:solidFill>
            </a:endParaRP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4247045" y="5377657"/>
            <a:ext cx="297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3300"/>
                </a:solidFill>
              </a:rPr>
              <a:t>y=10x (x∈N*)</a:t>
            </a:r>
            <a:endParaRPr lang="en-US" altLang="zh-CN" sz="2400" b="1">
              <a:solidFill>
                <a:srgbClr val="FF3300"/>
              </a:solidFill>
            </a:endParaRP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4247045" y="5926163"/>
            <a:ext cx="369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3300"/>
                </a:solidFill>
              </a:rPr>
              <a:t>y=0.4×2</a:t>
            </a:r>
            <a:r>
              <a:rPr lang="en-US" altLang="zh-CN" sz="2400" b="1" baseline="30000">
                <a:solidFill>
                  <a:srgbClr val="FF3300"/>
                </a:solidFill>
                <a:ea typeface="MS PMincho" panose="02020600040205080304" pitchFamily="18" charset="-128"/>
              </a:rPr>
              <a:t>x</a:t>
            </a:r>
            <a:r>
              <a:rPr lang="en-US" altLang="zh-CN" sz="2400" b="1" baseline="30000">
                <a:solidFill>
                  <a:srgbClr val="FF3300"/>
                </a:solidFill>
              </a:rPr>
              <a:t>-1 </a:t>
            </a:r>
            <a:r>
              <a:rPr lang="en-US" altLang="zh-CN" sz="2400" b="1">
                <a:solidFill>
                  <a:srgbClr val="FF3300"/>
                </a:solidFill>
              </a:rPr>
              <a:t> (x∈N*)</a:t>
            </a:r>
            <a:endParaRPr lang="en-US" altLang="zh-CN" sz="2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  <p:bldP spid="6150" grpId="0"/>
      <p:bldP spid="6151" grpId="0"/>
      <p:bldP spid="6152" grpId="0"/>
      <p:bldP spid="6153" grpId="0"/>
      <p:bldP spid="6154" grpId="0"/>
      <p:bldP spid="6155" grpId="0"/>
      <p:bldP spid="6156" grpId="0"/>
      <p:bldP spid="6157" grpId="0"/>
      <p:bldP spid="6158" grpId="0"/>
      <p:bldP spid="6159" grpId="0"/>
      <p:bldP spid="6160" grpId="0"/>
      <p:bldP spid="6161" grpId="0"/>
      <p:bldP spid="6180" grpId="0"/>
      <p:bldP spid="6181" grpId="0"/>
      <p:bldP spid="61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758"/>
          <p:cNvSpPr txBox="1">
            <a:spLocks noChangeArrowheads="1"/>
          </p:cNvSpPr>
          <p:nvPr/>
        </p:nvSpPr>
        <p:spPr bwMode="auto">
          <a:xfrm>
            <a:off x="3444147" y="566353"/>
            <a:ext cx="3398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0066FF"/>
                </a:solidFill>
              </a:rPr>
              <a:t>三种方案每天回报表</a:t>
            </a:r>
            <a:endParaRPr lang="zh-CN" altLang="en-US" sz="2800" b="1">
              <a:solidFill>
                <a:srgbClr val="0066FF"/>
              </a:solidFill>
            </a:endParaRPr>
          </a:p>
        </p:txBody>
      </p:sp>
      <p:graphicFrame>
        <p:nvGraphicFramePr>
          <p:cNvPr id="8350" name="Group 158"/>
          <p:cNvGraphicFramePr>
            <a:graphicFrameLocks noGrp="1"/>
          </p:cNvGraphicFramePr>
          <p:nvPr/>
        </p:nvGraphicFramePr>
        <p:xfrm>
          <a:off x="1493022" y="1386446"/>
          <a:ext cx="7920038" cy="4711700"/>
        </p:xfrm>
        <a:graphic>
          <a:graphicData uri="http://schemas.openxmlformats.org/drawingml/2006/table">
            <a:tbl>
              <a:tblPr/>
              <a:tblGrid>
                <a:gridCol w="669925"/>
                <a:gridCol w="723900"/>
                <a:gridCol w="1347788"/>
                <a:gridCol w="714375"/>
                <a:gridCol w="1327150"/>
                <a:gridCol w="1436687"/>
                <a:gridCol w="1700213"/>
              </a:tblGrid>
              <a:tr h="336550">
                <a:tc rowSpan="2"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x/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方案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方案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方案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336550">
                <a:tc vMerge="1">
                  <a:tcPr/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y/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增加量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y/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增加量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y/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增加量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0.4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0.4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1.6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1.6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6.4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6.4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25.6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51.2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25.6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102.4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51.2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204.8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102.4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214748365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107374182.4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 flipH="1">
            <a:off x="2304579" y="5087852"/>
            <a:ext cx="936625" cy="11112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19" name="d55WordArt 258"/>
          <p:cNvSpPr>
            <a:spLocks noChangeArrowheads="1" noChangeShapeType="1" noTextEdit="1"/>
          </p:cNvSpPr>
          <p:nvPr/>
        </p:nvSpPr>
        <p:spPr bwMode="auto">
          <a:xfrm>
            <a:off x="1728316" y="6095915"/>
            <a:ext cx="36036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0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o</a:t>
            </a:r>
            <a:endParaRPr lang="zh-CN" altLang="en-US" sz="2000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220" name="d55Line 15"/>
          <p:cNvSpPr>
            <a:spLocks noChangeShapeType="1"/>
          </p:cNvSpPr>
          <p:nvPr/>
        </p:nvSpPr>
        <p:spPr bwMode="auto">
          <a:xfrm flipV="1">
            <a:off x="1944215" y="6024477"/>
            <a:ext cx="6840538" cy="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1" name="d55Line 18"/>
          <p:cNvSpPr>
            <a:spLocks noChangeShapeType="1"/>
          </p:cNvSpPr>
          <p:nvPr/>
        </p:nvSpPr>
        <p:spPr bwMode="auto">
          <a:xfrm flipH="1" flipV="1">
            <a:off x="6162203" y="5953039"/>
            <a:ext cx="0" cy="8890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2" name="d55Line 19"/>
          <p:cNvSpPr>
            <a:spLocks noChangeShapeType="1"/>
          </p:cNvSpPr>
          <p:nvPr/>
        </p:nvSpPr>
        <p:spPr bwMode="auto">
          <a:xfrm flipH="1" flipV="1">
            <a:off x="7211540" y="5953039"/>
            <a:ext cx="0" cy="8890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3" name="d55Line 20"/>
          <p:cNvSpPr>
            <a:spLocks noChangeShapeType="1"/>
          </p:cNvSpPr>
          <p:nvPr/>
        </p:nvSpPr>
        <p:spPr bwMode="auto">
          <a:xfrm flipH="1" flipV="1">
            <a:off x="8240240" y="5935577"/>
            <a:ext cx="0" cy="8890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4" name="d55Line 27"/>
          <p:cNvSpPr>
            <a:spLocks noChangeShapeType="1"/>
          </p:cNvSpPr>
          <p:nvPr/>
        </p:nvSpPr>
        <p:spPr bwMode="auto">
          <a:xfrm flipH="1" flipV="1">
            <a:off x="5144615" y="5953039"/>
            <a:ext cx="0" cy="8890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5" name="d55Line 28"/>
          <p:cNvSpPr>
            <a:spLocks noChangeShapeType="1"/>
          </p:cNvSpPr>
          <p:nvPr/>
        </p:nvSpPr>
        <p:spPr bwMode="auto">
          <a:xfrm flipH="1" flipV="1">
            <a:off x="4176240" y="5953039"/>
            <a:ext cx="0" cy="8890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6" name="d55Line 29"/>
          <p:cNvSpPr>
            <a:spLocks noChangeShapeType="1"/>
          </p:cNvSpPr>
          <p:nvPr/>
        </p:nvSpPr>
        <p:spPr bwMode="auto">
          <a:xfrm flipH="1" flipV="1">
            <a:off x="3241203" y="5953039"/>
            <a:ext cx="0" cy="8890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8711728" y="5519652"/>
            <a:ext cx="609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4800" b="1">
                <a:solidFill>
                  <a:srgbClr val="A50021"/>
                </a:solidFill>
                <a:latin typeface="Times New Roman" panose="02020603050405020304" pitchFamily="18" charset="0"/>
              </a:rPr>
              <a:t>x</a:t>
            </a:r>
            <a:endParaRPr kumimoji="1" lang="en-US" altLang="zh-CN" sz="4800" b="1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2376015" y="4114715"/>
            <a:ext cx="0" cy="1000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9" name="d55Line 16"/>
          <p:cNvSpPr>
            <a:spLocks noChangeShapeType="1"/>
          </p:cNvSpPr>
          <p:nvPr/>
        </p:nvSpPr>
        <p:spPr bwMode="auto">
          <a:xfrm flipH="1" flipV="1">
            <a:off x="2304579" y="1847765"/>
            <a:ext cx="1587" cy="4492625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0" name="d55Line 21"/>
          <p:cNvSpPr>
            <a:spLocks noChangeShapeType="1"/>
          </p:cNvSpPr>
          <p:nvPr/>
        </p:nvSpPr>
        <p:spPr bwMode="auto">
          <a:xfrm>
            <a:off x="2306165" y="3679739"/>
            <a:ext cx="114300" cy="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1" name="d55Line 22"/>
          <p:cNvSpPr>
            <a:spLocks noChangeShapeType="1"/>
          </p:cNvSpPr>
          <p:nvPr/>
        </p:nvSpPr>
        <p:spPr bwMode="auto">
          <a:xfrm>
            <a:off x="2306165" y="2747877"/>
            <a:ext cx="114300" cy="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2" name="d55Line 24"/>
          <p:cNvSpPr>
            <a:spLocks noChangeShapeType="1"/>
          </p:cNvSpPr>
          <p:nvPr/>
        </p:nvSpPr>
        <p:spPr bwMode="auto">
          <a:xfrm>
            <a:off x="2304578" y="3195552"/>
            <a:ext cx="114300" cy="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3" name="d55Line 34"/>
          <p:cNvSpPr>
            <a:spLocks noChangeShapeType="1"/>
          </p:cNvSpPr>
          <p:nvPr/>
        </p:nvSpPr>
        <p:spPr bwMode="auto">
          <a:xfrm>
            <a:off x="2306165" y="4605252"/>
            <a:ext cx="114300" cy="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4" name="d55Line 32"/>
          <p:cNvSpPr>
            <a:spLocks noChangeShapeType="1"/>
          </p:cNvSpPr>
          <p:nvPr/>
        </p:nvSpPr>
        <p:spPr bwMode="auto">
          <a:xfrm>
            <a:off x="2306165" y="5087852"/>
            <a:ext cx="114300" cy="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5" name="d55Line 33"/>
          <p:cNvSpPr>
            <a:spLocks noChangeShapeType="1"/>
          </p:cNvSpPr>
          <p:nvPr/>
        </p:nvSpPr>
        <p:spPr bwMode="auto">
          <a:xfrm>
            <a:off x="2306165" y="5592677"/>
            <a:ext cx="114300" cy="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1702915" y="1487402"/>
            <a:ext cx="45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4800" b="1">
                <a:solidFill>
                  <a:srgbClr val="A50021"/>
                </a:solidFill>
                <a:latin typeface="Times New Roman" panose="02020603050405020304" pitchFamily="18" charset="0"/>
              </a:rPr>
              <a:t>y</a:t>
            </a:r>
            <a:endParaRPr kumimoji="1" lang="en-US" altLang="zh-CN" sz="4800" b="1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3" name="d55Line 31"/>
          <p:cNvSpPr>
            <a:spLocks noChangeShapeType="1"/>
          </p:cNvSpPr>
          <p:nvPr/>
        </p:nvSpPr>
        <p:spPr bwMode="auto">
          <a:xfrm flipH="1">
            <a:off x="2768129" y="3308264"/>
            <a:ext cx="5400675" cy="2457450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4" name="Oval 22"/>
          <p:cNvSpPr>
            <a:spLocks noChangeArrowheads="1"/>
          </p:cNvSpPr>
          <p:nvPr/>
        </p:nvSpPr>
        <p:spPr bwMode="auto">
          <a:xfrm>
            <a:off x="3158654" y="5540290"/>
            <a:ext cx="71437" cy="6826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2715740" y="5067215"/>
            <a:ext cx="71438" cy="68263"/>
          </a:xfrm>
          <a:prstGeom prst="ellipse">
            <a:avLst/>
          </a:prstGeom>
          <a:solidFill>
            <a:srgbClr val="339966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8862540" y="2677115"/>
            <a:ext cx="259766" cy="51935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58" name="d47Freeform 6"/>
          <p:cNvSpPr/>
          <p:nvPr/>
        </p:nvSpPr>
        <p:spPr bwMode="auto">
          <a:xfrm>
            <a:off x="2766540" y="2628815"/>
            <a:ext cx="4184650" cy="3324225"/>
          </a:xfrm>
          <a:custGeom>
            <a:avLst/>
            <a:gdLst>
              <a:gd name="T0" fmla="*/ 2147483647 w 2636"/>
              <a:gd name="T1" fmla="*/ 0 h 2004"/>
              <a:gd name="T2" fmla="*/ 2147483647 w 2636"/>
              <a:gd name="T3" fmla="*/ 2147483647 h 2004"/>
              <a:gd name="T4" fmla="*/ 2147483647 w 2636"/>
              <a:gd name="T5" fmla="*/ 2147483647 h 2004"/>
              <a:gd name="T6" fmla="*/ 0 w 2636"/>
              <a:gd name="T7" fmla="*/ 2147483647 h 2004"/>
              <a:gd name="T8" fmla="*/ 0 60000 65536"/>
              <a:gd name="T9" fmla="*/ 0 60000 65536"/>
              <a:gd name="T10" fmla="*/ 0 60000 65536"/>
              <a:gd name="T11" fmla="*/ 0 60000 65536"/>
              <a:gd name="T12" fmla="*/ 0 w 2636"/>
              <a:gd name="T13" fmla="*/ 0 h 2004"/>
              <a:gd name="T14" fmla="*/ 2636 w 2636"/>
              <a:gd name="T15" fmla="*/ 2004 h 20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36" h="2004">
                <a:moveTo>
                  <a:pt x="2636" y="0"/>
                </a:moveTo>
                <a:cubicBezTo>
                  <a:pt x="2563" y="209"/>
                  <a:pt x="2364" y="951"/>
                  <a:pt x="2184" y="1256"/>
                </a:cubicBezTo>
                <a:cubicBezTo>
                  <a:pt x="2004" y="1561"/>
                  <a:pt x="1922" y="1706"/>
                  <a:pt x="1558" y="1831"/>
                </a:cubicBezTo>
                <a:cubicBezTo>
                  <a:pt x="1194" y="1956"/>
                  <a:pt x="325" y="1968"/>
                  <a:pt x="0" y="2004"/>
                </a:cubicBezTo>
              </a:path>
            </a:pathLst>
          </a:custGeom>
          <a:noFill/>
          <a:ln w="41275" cap="flat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8459" name="Object 27"/>
          <p:cNvGraphicFramePr>
            <a:graphicFrameLocks noChangeAspect="1"/>
          </p:cNvGraphicFramePr>
          <p:nvPr/>
        </p:nvGraphicFramePr>
        <p:xfrm>
          <a:off x="7535390" y="4576677"/>
          <a:ext cx="110648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公式" r:id="rId1" imgW="380365" imgH="177800" progId="Equation.3">
                  <p:embed/>
                </p:oleObj>
              </mc:Choice>
              <mc:Fallback>
                <p:oleObj name="公式" r:id="rId1" imgW="380365" imgH="177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535390" y="4576677"/>
                        <a:ext cx="110648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1731491" y="5354552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1C1C1C"/>
                </a:solidFill>
              </a:rPr>
              <a:t>20</a:t>
            </a:r>
            <a:endParaRPr lang="en-US" altLang="zh-CN" sz="2400" b="1">
              <a:solidFill>
                <a:srgbClr val="1C1C1C"/>
              </a:solidFill>
            </a:endParaRP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1728316" y="4944977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1C1C1C"/>
                </a:solidFill>
              </a:rPr>
              <a:t>40</a:t>
            </a:r>
            <a:endParaRPr lang="en-US" altLang="zh-CN" sz="2400" b="1">
              <a:solidFill>
                <a:srgbClr val="1C1C1C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728316" y="4440152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1C1C1C"/>
                </a:solidFill>
              </a:rPr>
              <a:t>60</a:t>
            </a:r>
            <a:endParaRPr lang="en-US" altLang="zh-CN" sz="2400" b="1">
              <a:solidFill>
                <a:srgbClr val="1C1C1C"/>
              </a:solidFill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1728316" y="39369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1C1C1C"/>
                </a:solidFill>
              </a:rPr>
              <a:t>80</a:t>
            </a:r>
            <a:endParaRPr lang="en-US" altLang="zh-CN" sz="2400" b="1">
              <a:solidFill>
                <a:srgbClr val="1C1C1C"/>
              </a:solidFill>
            </a:endParaRPr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1583854" y="3432089"/>
            <a:ext cx="69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1C1C1C"/>
                </a:solidFill>
              </a:rPr>
              <a:t>100</a:t>
            </a:r>
            <a:endParaRPr lang="en-US" altLang="zh-CN" sz="2400" b="1">
              <a:solidFill>
                <a:srgbClr val="1C1C1C"/>
              </a:solidFill>
            </a:endParaRP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1610840" y="2927264"/>
            <a:ext cx="69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1C1C1C"/>
                </a:solidFill>
              </a:rPr>
              <a:t>120</a:t>
            </a:r>
            <a:endParaRPr lang="en-US" altLang="zh-CN" sz="2400" b="1">
              <a:solidFill>
                <a:srgbClr val="1C1C1C"/>
              </a:solidFill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1610840" y="2543089"/>
            <a:ext cx="69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1C1C1C"/>
                </a:solidFill>
              </a:rPr>
              <a:t>140</a:t>
            </a:r>
            <a:endParaRPr lang="en-US" altLang="zh-CN" sz="2400" b="1">
              <a:solidFill>
                <a:srgbClr val="1C1C1C"/>
              </a:solidFill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3960341" y="609591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1C1C1C"/>
                </a:solidFill>
              </a:rPr>
              <a:t>4</a:t>
            </a:r>
            <a:endParaRPr lang="en-US" altLang="zh-CN" sz="2400" b="1">
              <a:solidFill>
                <a:srgbClr val="1C1C1C"/>
              </a:solidFill>
            </a:endParaRP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3096741" y="609591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1C1C1C"/>
                </a:solidFill>
              </a:rPr>
              <a:t>2</a:t>
            </a:r>
            <a:endParaRPr lang="en-US" altLang="zh-CN" sz="2400" b="1">
              <a:solidFill>
                <a:srgbClr val="1C1C1C"/>
              </a:solidFill>
            </a:endParaRPr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4968403" y="6095914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1C1C1C"/>
                </a:solidFill>
              </a:rPr>
              <a:t>6</a:t>
            </a:r>
            <a:endParaRPr lang="en-US" altLang="zh-CN" sz="2400" b="1">
              <a:solidFill>
                <a:srgbClr val="1C1C1C"/>
              </a:solidFill>
            </a:endParaRPr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5905028" y="6095914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1C1C1C"/>
                </a:solidFill>
              </a:rPr>
              <a:t>8</a:t>
            </a:r>
            <a:endParaRPr lang="en-US" altLang="zh-CN" sz="2400" b="1">
              <a:solidFill>
                <a:srgbClr val="1C1C1C"/>
              </a:solidFill>
            </a:endParaRP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6943254" y="60959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1C1C1C"/>
                </a:solidFill>
              </a:rPr>
              <a:t>10</a:t>
            </a:r>
            <a:endParaRPr lang="en-US" altLang="zh-CN" sz="2400" b="1">
              <a:solidFill>
                <a:srgbClr val="1C1C1C"/>
              </a:solidFill>
            </a:endParaRPr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7921154" y="609591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1C1C1C"/>
                </a:solidFill>
              </a:rPr>
              <a:t>12</a:t>
            </a:r>
            <a:endParaRPr lang="en-US" altLang="zh-CN" sz="2400" b="1">
              <a:solidFill>
                <a:srgbClr val="1C1C1C"/>
              </a:solidFill>
            </a:endParaRPr>
          </a:p>
        </p:txBody>
      </p:sp>
      <p:sp>
        <p:nvSpPr>
          <p:cNvPr id="18473" name="Oval 41"/>
          <p:cNvSpPr>
            <a:spLocks noChangeArrowheads="1"/>
          </p:cNvSpPr>
          <p:nvPr/>
        </p:nvSpPr>
        <p:spPr bwMode="auto">
          <a:xfrm>
            <a:off x="3168179" y="5067215"/>
            <a:ext cx="71437" cy="68263"/>
          </a:xfrm>
          <a:prstGeom prst="ellipse">
            <a:avLst/>
          </a:prstGeom>
          <a:solidFill>
            <a:srgbClr val="339966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2" name="Group 42"/>
          <p:cNvGrpSpPr/>
          <p:nvPr/>
        </p:nvGrpSpPr>
        <p:grpSpPr>
          <a:xfrm>
            <a:off x="3663479" y="5087852"/>
            <a:ext cx="4422775" cy="68262"/>
            <a:chOff x="2103" y="3203"/>
            <a:chExt cx="2786" cy="43"/>
          </a:xfrm>
        </p:grpSpPr>
        <p:sp>
          <p:nvSpPr>
            <p:cNvPr id="9292" name="Oval 43"/>
            <p:cNvSpPr>
              <a:spLocks noChangeArrowheads="1"/>
            </p:cNvSpPr>
            <p:nvPr/>
          </p:nvSpPr>
          <p:spPr bwMode="auto">
            <a:xfrm>
              <a:off x="2103" y="3203"/>
              <a:ext cx="45" cy="43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9293" name="Oval 44"/>
            <p:cNvSpPr>
              <a:spLocks noChangeArrowheads="1"/>
            </p:cNvSpPr>
            <p:nvPr/>
          </p:nvSpPr>
          <p:spPr bwMode="auto">
            <a:xfrm>
              <a:off x="2407" y="3203"/>
              <a:ext cx="45" cy="43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9294" name="Oval 45"/>
            <p:cNvSpPr>
              <a:spLocks noChangeArrowheads="1"/>
            </p:cNvSpPr>
            <p:nvPr/>
          </p:nvSpPr>
          <p:spPr bwMode="auto">
            <a:xfrm>
              <a:off x="2699" y="3203"/>
              <a:ext cx="45" cy="43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9295" name="Oval 46"/>
            <p:cNvSpPr>
              <a:spLocks noChangeArrowheads="1"/>
            </p:cNvSpPr>
            <p:nvPr/>
          </p:nvSpPr>
          <p:spPr bwMode="auto">
            <a:xfrm>
              <a:off x="3016" y="3203"/>
              <a:ext cx="45" cy="43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9296" name="Oval 47"/>
            <p:cNvSpPr>
              <a:spLocks noChangeArrowheads="1"/>
            </p:cNvSpPr>
            <p:nvPr/>
          </p:nvSpPr>
          <p:spPr bwMode="auto">
            <a:xfrm>
              <a:off x="3314" y="3203"/>
              <a:ext cx="45" cy="43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9297" name="Oval 48"/>
            <p:cNvSpPr>
              <a:spLocks noChangeArrowheads="1"/>
            </p:cNvSpPr>
            <p:nvPr/>
          </p:nvSpPr>
          <p:spPr bwMode="auto">
            <a:xfrm>
              <a:off x="3632" y="3203"/>
              <a:ext cx="45" cy="43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9298" name="Oval 49"/>
            <p:cNvSpPr>
              <a:spLocks noChangeArrowheads="1"/>
            </p:cNvSpPr>
            <p:nvPr/>
          </p:nvSpPr>
          <p:spPr bwMode="auto">
            <a:xfrm>
              <a:off x="3994" y="3203"/>
              <a:ext cx="45" cy="43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9299" name="Oval 50"/>
            <p:cNvSpPr>
              <a:spLocks noChangeArrowheads="1"/>
            </p:cNvSpPr>
            <p:nvPr/>
          </p:nvSpPr>
          <p:spPr bwMode="auto">
            <a:xfrm>
              <a:off x="4312" y="3203"/>
              <a:ext cx="45" cy="43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9300" name="Oval 51"/>
            <p:cNvSpPr>
              <a:spLocks noChangeArrowheads="1"/>
            </p:cNvSpPr>
            <p:nvPr/>
          </p:nvSpPr>
          <p:spPr bwMode="auto">
            <a:xfrm>
              <a:off x="4611" y="3203"/>
              <a:ext cx="45" cy="43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9301" name="Oval 52"/>
            <p:cNvSpPr>
              <a:spLocks noChangeArrowheads="1"/>
            </p:cNvSpPr>
            <p:nvPr/>
          </p:nvSpPr>
          <p:spPr bwMode="auto">
            <a:xfrm>
              <a:off x="4844" y="3203"/>
              <a:ext cx="45" cy="43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18485" name="Line 53"/>
          <p:cNvSpPr>
            <a:spLocks noChangeShapeType="1"/>
          </p:cNvSpPr>
          <p:nvPr/>
        </p:nvSpPr>
        <p:spPr bwMode="auto">
          <a:xfrm>
            <a:off x="2747491" y="5098964"/>
            <a:ext cx="5757863" cy="0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60" name="d55Line 29"/>
          <p:cNvSpPr>
            <a:spLocks noChangeShapeType="1"/>
          </p:cNvSpPr>
          <p:nvPr/>
        </p:nvSpPr>
        <p:spPr bwMode="auto">
          <a:xfrm flipH="1" flipV="1">
            <a:off x="2798290" y="5953039"/>
            <a:ext cx="0" cy="8890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61" name="d55Line 29"/>
          <p:cNvSpPr>
            <a:spLocks noChangeShapeType="1"/>
          </p:cNvSpPr>
          <p:nvPr/>
        </p:nvSpPr>
        <p:spPr bwMode="auto">
          <a:xfrm flipH="1" flipV="1">
            <a:off x="3714278" y="5953039"/>
            <a:ext cx="0" cy="8890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62" name="d55Line 29"/>
          <p:cNvSpPr>
            <a:spLocks noChangeShapeType="1"/>
          </p:cNvSpPr>
          <p:nvPr/>
        </p:nvSpPr>
        <p:spPr bwMode="auto">
          <a:xfrm flipH="1" flipV="1">
            <a:off x="4650903" y="5953039"/>
            <a:ext cx="0" cy="8890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63" name="d55Line 29"/>
          <p:cNvSpPr>
            <a:spLocks noChangeShapeType="1"/>
          </p:cNvSpPr>
          <p:nvPr/>
        </p:nvSpPr>
        <p:spPr bwMode="auto">
          <a:xfrm flipH="1" flipV="1">
            <a:off x="5627215" y="5953039"/>
            <a:ext cx="0" cy="8890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64" name="d55Line 29"/>
          <p:cNvSpPr>
            <a:spLocks noChangeShapeType="1"/>
          </p:cNvSpPr>
          <p:nvPr/>
        </p:nvSpPr>
        <p:spPr bwMode="auto">
          <a:xfrm flipH="1" flipV="1">
            <a:off x="6687665" y="5953039"/>
            <a:ext cx="0" cy="8890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65" name="d55Line 19"/>
          <p:cNvSpPr>
            <a:spLocks noChangeShapeType="1"/>
          </p:cNvSpPr>
          <p:nvPr/>
        </p:nvSpPr>
        <p:spPr bwMode="auto">
          <a:xfrm flipH="1" flipV="1">
            <a:off x="7716365" y="5953039"/>
            <a:ext cx="0" cy="8890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92" name="Oval 60"/>
          <p:cNvSpPr>
            <a:spLocks noChangeArrowheads="1"/>
          </p:cNvSpPr>
          <p:nvPr/>
        </p:nvSpPr>
        <p:spPr bwMode="auto">
          <a:xfrm>
            <a:off x="2715740" y="5705390"/>
            <a:ext cx="71438" cy="6826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93" name="Oval 61"/>
          <p:cNvSpPr>
            <a:spLocks noChangeArrowheads="1"/>
          </p:cNvSpPr>
          <p:nvPr/>
        </p:nvSpPr>
        <p:spPr bwMode="auto">
          <a:xfrm>
            <a:off x="3650779" y="5298990"/>
            <a:ext cx="71437" cy="6826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3" name="Group 62"/>
          <p:cNvGrpSpPr/>
          <p:nvPr/>
        </p:nvGrpSpPr>
        <p:grpSpPr>
          <a:xfrm>
            <a:off x="4617565" y="3432089"/>
            <a:ext cx="3138488" cy="1487488"/>
            <a:chOff x="2704" y="2160"/>
            <a:chExt cx="1977" cy="937"/>
          </a:xfrm>
        </p:grpSpPr>
        <p:sp>
          <p:nvSpPr>
            <p:cNvPr id="9285" name="Oval 63"/>
            <p:cNvSpPr>
              <a:spLocks noChangeArrowheads="1"/>
            </p:cNvSpPr>
            <p:nvPr/>
          </p:nvSpPr>
          <p:spPr bwMode="auto">
            <a:xfrm>
              <a:off x="2704" y="3054"/>
              <a:ext cx="45" cy="4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9286" name="Oval 64"/>
            <p:cNvSpPr>
              <a:spLocks noChangeArrowheads="1"/>
            </p:cNvSpPr>
            <p:nvPr/>
          </p:nvSpPr>
          <p:spPr bwMode="auto">
            <a:xfrm>
              <a:off x="4305" y="2309"/>
              <a:ext cx="45" cy="4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9287" name="Oval 65"/>
            <p:cNvSpPr>
              <a:spLocks noChangeArrowheads="1"/>
            </p:cNvSpPr>
            <p:nvPr/>
          </p:nvSpPr>
          <p:spPr bwMode="auto">
            <a:xfrm>
              <a:off x="3009" y="2914"/>
              <a:ext cx="45" cy="4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9288" name="Oval 66"/>
            <p:cNvSpPr>
              <a:spLocks noChangeArrowheads="1"/>
            </p:cNvSpPr>
            <p:nvPr/>
          </p:nvSpPr>
          <p:spPr bwMode="auto">
            <a:xfrm>
              <a:off x="3313" y="2769"/>
              <a:ext cx="45" cy="4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9289" name="Oval 67"/>
            <p:cNvSpPr>
              <a:spLocks noChangeArrowheads="1"/>
            </p:cNvSpPr>
            <p:nvPr/>
          </p:nvSpPr>
          <p:spPr bwMode="auto">
            <a:xfrm>
              <a:off x="3650" y="2616"/>
              <a:ext cx="45" cy="4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9290" name="Oval 68"/>
            <p:cNvSpPr>
              <a:spLocks noChangeArrowheads="1"/>
            </p:cNvSpPr>
            <p:nvPr/>
          </p:nvSpPr>
          <p:spPr bwMode="auto">
            <a:xfrm>
              <a:off x="4008" y="2448"/>
              <a:ext cx="45" cy="4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9291" name="Oval 69"/>
            <p:cNvSpPr>
              <a:spLocks noChangeArrowheads="1"/>
            </p:cNvSpPr>
            <p:nvPr/>
          </p:nvSpPr>
          <p:spPr bwMode="auto">
            <a:xfrm>
              <a:off x="4636" y="2160"/>
              <a:ext cx="45" cy="4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18502" name="Oval 70"/>
          <p:cNvSpPr>
            <a:spLocks noChangeArrowheads="1"/>
          </p:cNvSpPr>
          <p:nvPr/>
        </p:nvSpPr>
        <p:spPr bwMode="auto">
          <a:xfrm>
            <a:off x="4155604" y="5083090"/>
            <a:ext cx="71437" cy="6826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4" name="Group 71"/>
          <p:cNvGrpSpPr/>
          <p:nvPr/>
        </p:nvGrpSpPr>
        <p:grpSpPr>
          <a:xfrm>
            <a:off x="2695104" y="3497178"/>
            <a:ext cx="4052887" cy="2465387"/>
            <a:chOff x="1293" y="1793"/>
            <a:chExt cx="2553" cy="1553"/>
          </a:xfrm>
        </p:grpSpPr>
        <p:sp>
          <p:nvSpPr>
            <p:cNvPr id="9275" name="Oval 72"/>
            <p:cNvSpPr>
              <a:spLocks noChangeArrowheads="1"/>
            </p:cNvSpPr>
            <p:nvPr/>
          </p:nvSpPr>
          <p:spPr bwMode="auto">
            <a:xfrm flipV="1">
              <a:off x="1293" y="3302"/>
              <a:ext cx="46" cy="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9276" name="Oval 73"/>
            <p:cNvSpPr>
              <a:spLocks noChangeArrowheads="1"/>
            </p:cNvSpPr>
            <p:nvPr/>
          </p:nvSpPr>
          <p:spPr bwMode="auto">
            <a:xfrm flipV="1">
              <a:off x="1585" y="3288"/>
              <a:ext cx="46" cy="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9277" name="Oval 74"/>
            <p:cNvSpPr>
              <a:spLocks noChangeArrowheads="1"/>
            </p:cNvSpPr>
            <p:nvPr/>
          </p:nvSpPr>
          <p:spPr bwMode="auto">
            <a:xfrm flipV="1">
              <a:off x="1896" y="3276"/>
              <a:ext cx="46" cy="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9278" name="Oval 75"/>
            <p:cNvSpPr>
              <a:spLocks noChangeArrowheads="1"/>
            </p:cNvSpPr>
            <p:nvPr/>
          </p:nvSpPr>
          <p:spPr bwMode="auto">
            <a:xfrm flipV="1">
              <a:off x="2168" y="3257"/>
              <a:ext cx="46" cy="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grpSp>
          <p:nvGrpSpPr>
            <p:cNvPr id="9279" name="Group 76"/>
            <p:cNvGrpSpPr/>
            <p:nvPr/>
          </p:nvGrpSpPr>
          <p:grpSpPr>
            <a:xfrm>
              <a:off x="2472" y="1793"/>
              <a:ext cx="1374" cy="1487"/>
              <a:chOff x="2698" y="2201"/>
              <a:chExt cx="1374" cy="1487"/>
            </a:xfrm>
          </p:grpSpPr>
          <p:sp>
            <p:nvSpPr>
              <p:cNvPr id="9280" name="Oval 77"/>
              <p:cNvSpPr>
                <a:spLocks noChangeArrowheads="1"/>
              </p:cNvSpPr>
              <p:nvPr/>
            </p:nvSpPr>
            <p:spPr bwMode="auto">
              <a:xfrm>
                <a:off x="4000" y="2201"/>
                <a:ext cx="72" cy="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9281" name="Oval 78"/>
              <p:cNvSpPr>
                <a:spLocks noChangeArrowheads="1"/>
              </p:cNvSpPr>
              <p:nvPr/>
            </p:nvSpPr>
            <p:spPr bwMode="auto">
              <a:xfrm flipV="1">
                <a:off x="2698" y="3644"/>
                <a:ext cx="46" cy="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9282" name="Oval 79"/>
              <p:cNvSpPr>
                <a:spLocks noChangeArrowheads="1"/>
              </p:cNvSpPr>
              <p:nvPr/>
            </p:nvSpPr>
            <p:spPr bwMode="auto">
              <a:xfrm flipV="1">
                <a:off x="3015" y="3599"/>
                <a:ext cx="46" cy="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9283" name="Oval 80"/>
              <p:cNvSpPr>
                <a:spLocks noChangeArrowheads="1"/>
              </p:cNvSpPr>
              <p:nvPr/>
            </p:nvSpPr>
            <p:spPr bwMode="auto">
              <a:xfrm flipV="1">
                <a:off x="3334" y="3404"/>
                <a:ext cx="52" cy="5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9284" name="Oval 81"/>
              <p:cNvSpPr>
                <a:spLocks noChangeArrowheads="1"/>
              </p:cNvSpPr>
              <p:nvPr/>
            </p:nvSpPr>
            <p:spPr bwMode="auto">
              <a:xfrm flipV="1">
                <a:off x="3661" y="3035"/>
                <a:ext cx="68" cy="6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</p:grpSp>
      </p:grpSp>
      <p:graphicFrame>
        <p:nvGraphicFramePr>
          <p:cNvPr id="18514" name="Object 82"/>
          <p:cNvGraphicFramePr>
            <a:graphicFrameLocks noChangeAspect="1"/>
          </p:cNvGraphicFramePr>
          <p:nvPr/>
        </p:nvGraphicFramePr>
        <p:xfrm>
          <a:off x="6049491" y="1881103"/>
          <a:ext cx="28797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公式" r:id="rId3" imgW="736600" imgH="203200" progId="Equation.3">
                  <p:embed/>
                </p:oleObj>
              </mc:Choice>
              <mc:Fallback>
                <p:oleObj name="公式" r:id="rId3" imgW="736600" imgH="203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49491" y="1881103"/>
                        <a:ext cx="287972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15" name="Object 83"/>
          <p:cNvGraphicFramePr>
            <a:graphicFrameLocks noChangeAspect="1"/>
          </p:cNvGraphicFramePr>
          <p:nvPr/>
        </p:nvGraphicFramePr>
        <p:xfrm>
          <a:off x="7549678" y="3503528"/>
          <a:ext cx="15240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公式" r:id="rId5" imgW="431165" imgH="177800" progId="Equation.3">
                  <p:embed/>
                </p:oleObj>
              </mc:Choice>
              <mc:Fallback>
                <p:oleObj name="公式" r:id="rId5" imgW="431165" imgH="177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549678" y="3503528"/>
                        <a:ext cx="1524000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16" name="AutoShape 84"/>
          <p:cNvSpPr>
            <a:spLocks noChangeArrowheads="1"/>
          </p:cNvSpPr>
          <p:nvPr/>
        </p:nvSpPr>
        <p:spPr bwMode="auto">
          <a:xfrm>
            <a:off x="9248303" y="1334810"/>
            <a:ext cx="2416175" cy="2362200"/>
          </a:xfrm>
          <a:prstGeom prst="wedgeRoundRectCallout">
            <a:avLst>
              <a:gd name="adj1" fmla="val -154345"/>
              <a:gd name="adj2" fmla="val 51193"/>
              <a:gd name="adj3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我们看到，底为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的指数函数模型比线性函数模型增长速度要快得多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r>
              <a:rPr kumimoji="1" lang="zh-CN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从中你对“指数爆炸”的含义有什么新的理解？</a:t>
            </a:r>
            <a:endParaRPr kumimoji="1" lang="zh-CN" altLang="en-US" sz="20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4" grpId="1"/>
      <p:bldP spid="18453" grpId="0"/>
      <p:bldP spid="18454" grpId="0"/>
      <p:bldP spid="18455" grpId="0"/>
      <p:bldP spid="18458" grpId="0"/>
      <p:bldP spid="18473" grpId="0"/>
      <p:bldP spid="18485" grpId="0"/>
      <p:bldP spid="18492" grpId="0"/>
      <p:bldP spid="18493" grpId="0"/>
      <p:bldP spid="18502" grpId="0"/>
      <p:bldP spid="185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Group 3"/>
          <p:cNvGraphicFramePr>
            <a:graphicFrameLocks noGrp="1"/>
          </p:cNvGraphicFramePr>
          <p:nvPr/>
        </p:nvGraphicFramePr>
        <p:xfrm>
          <a:off x="2063751" y="1125539"/>
          <a:ext cx="7737475" cy="2714625"/>
        </p:xfrm>
        <a:graphic>
          <a:graphicData uri="http://schemas.openxmlformats.org/drawingml/2006/table">
            <a:tbl>
              <a:tblPr/>
              <a:tblGrid>
                <a:gridCol w="798513"/>
                <a:gridCol w="390525"/>
                <a:gridCol w="390525"/>
                <a:gridCol w="493712"/>
                <a:gridCol w="493713"/>
                <a:gridCol w="493712"/>
                <a:gridCol w="493713"/>
                <a:gridCol w="596900"/>
                <a:gridCol w="520700"/>
                <a:gridCol w="508000"/>
                <a:gridCol w="493712"/>
                <a:gridCol w="495300"/>
                <a:gridCol w="336550"/>
                <a:gridCol w="1231900"/>
              </a:tblGrid>
              <a:tr h="800100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rPr>
                        <a:t>…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方案一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440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rPr>
                        <a:t>…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方案二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450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550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660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rPr>
                        <a:t>…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4650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方案三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50.8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204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409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819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rPr>
                        <a:t>…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429496729.2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20" name="Text Box 80"/>
          <p:cNvSpPr txBox="1">
            <a:spLocks noChangeArrowheads="1"/>
          </p:cNvSpPr>
          <p:nvPr/>
        </p:nvSpPr>
        <p:spPr bwMode="auto">
          <a:xfrm>
            <a:off x="3916364" y="476250"/>
            <a:ext cx="3095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mtClean="0">
                <a:solidFill>
                  <a:srgbClr val="0000FF"/>
                </a:solidFill>
                <a:latin typeface="+mn-ea"/>
                <a:ea typeface="+mn-ea"/>
              </a:rPr>
              <a:t>例</a:t>
            </a:r>
            <a:r>
              <a:rPr lang="en-US" altLang="zh-CN" smtClean="0">
                <a:solidFill>
                  <a:srgbClr val="0000FF"/>
                </a:solidFill>
                <a:latin typeface="+mn-ea"/>
                <a:ea typeface="+mn-ea"/>
              </a:rPr>
              <a:t>5 </a:t>
            </a:r>
            <a:r>
              <a:rPr lang="zh-CN" altLang="en-US" smtClean="0">
                <a:solidFill>
                  <a:srgbClr val="0000FF"/>
                </a:solidFill>
                <a:latin typeface="+mn-ea"/>
                <a:ea typeface="+mn-ea"/>
              </a:rPr>
              <a:t>累计</a:t>
            </a:r>
            <a:r>
              <a:rPr lang="zh-CN" altLang="en-US">
                <a:solidFill>
                  <a:srgbClr val="0000FF"/>
                </a:solidFill>
                <a:latin typeface="+mn-ea"/>
                <a:ea typeface="+mn-ea"/>
              </a:rPr>
              <a:t>回报表</a:t>
            </a:r>
            <a:endParaRPr lang="zh-CN" altLang="en-US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9297" name="Text Box 81"/>
          <p:cNvSpPr txBox="1">
            <a:spLocks noChangeArrowheads="1"/>
          </p:cNvSpPr>
          <p:nvPr/>
        </p:nvSpPr>
        <p:spPr bwMode="auto">
          <a:xfrm>
            <a:off x="2116138" y="4241801"/>
            <a:ext cx="8551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3300"/>
                </a:solidFill>
              </a:rPr>
              <a:t>投资</a:t>
            </a:r>
            <a:r>
              <a:rPr lang="en-US" altLang="zh-CN" sz="2800" b="1">
                <a:solidFill>
                  <a:srgbClr val="FF3300"/>
                </a:solidFill>
              </a:rPr>
              <a:t>1~6</a:t>
            </a:r>
            <a:r>
              <a:rPr lang="zh-CN" altLang="en-US" sz="2800" b="1">
                <a:solidFill>
                  <a:srgbClr val="FF3300"/>
                </a:solidFill>
              </a:rPr>
              <a:t>天，应选择方案一；</a:t>
            </a:r>
            <a:endParaRPr lang="zh-CN" altLang="en-US" sz="2800" b="1">
              <a:solidFill>
                <a:srgbClr val="FF3300"/>
              </a:solidFill>
            </a:endParaRPr>
          </a:p>
        </p:txBody>
      </p:sp>
      <p:sp>
        <p:nvSpPr>
          <p:cNvPr id="9298" name="Text Box 82"/>
          <p:cNvSpPr txBox="1">
            <a:spLocks noChangeArrowheads="1"/>
          </p:cNvSpPr>
          <p:nvPr/>
        </p:nvSpPr>
        <p:spPr bwMode="auto">
          <a:xfrm>
            <a:off x="2063750" y="4818063"/>
            <a:ext cx="8604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3300"/>
                </a:solidFill>
              </a:rPr>
              <a:t>投资</a:t>
            </a:r>
            <a:r>
              <a:rPr lang="en-US" altLang="zh-CN" sz="2800" b="1">
                <a:solidFill>
                  <a:srgbClr val="FF3300"/>
                </a:solidFill>
              </a:rPr>
              <a:t>7</a:t>
            </a:r>
            <a:r>
              <a:rPr lang="zh-CN" altLang="en-US" sz="2800" b="1">
                <a:solidFill>
                  <a:srgbClr val="FF3300"/>
                </a:solidFill>
              </a:rPr>
              <a:t>天，应选择方案一或方案二；</a:t>
            </a:r>
            <a:endParaRPr lang="zh-CN" altLang="en-US" sz="2800" b="1">
              <a:solidFill>
                <a:srgbClr val="FF3300"/>
              </a:solidFill>
            </a:endParaRPr>
          </a:p>
        </p:txBody>
      </p:sp>
      <p:sp>
        <p:nvSpPr>
          <p:cNvPr id="9299" name="Text Box 83"/>
          <p:cNvSpPr txBox="1">
            <a:spLocks noChangeArrowheads="1"/>
          </p:cNvSpPr>
          <p:nvPr/>
        </p:nvSpPr>
        <p:spPr bwMode="auto">
          <a:xfrm>
            <a:off x="2090739" y="5321301"/>
            <a:ext cx="9261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3300"/>
                </a:solidFill>
              </a:rPr>
              <a:t>投资</a:t>
            </a:r>
            <a:r>
              <a:rPr lang="en-US" altLang="zh-CN" sz="2800" b="1">
                <a:solidFill>
                  <a:srgbClr val="FF3300"/>
                </a:solidFill>
              </a:rPr>
              <a:t>8~10</a:t>
            </a:r>
            <a:r>
              <a:rPr lang="zh-CN" altLang="en-US" sz="2800" b="1">
                <a:solidFill>
                  <a:srgbClr val="FF3300"/>
                </a:solidFill>
              </a:rPr>
              <a:t>天，应选择方案二；</a:t>
            </a:r>
            <a:endParaRPr lang="zh-CN" altLang="en-US" sz="2800" b="1">
              <a:solidFill>
                <a:srgbClr val="FF3300"/>
              </a:solidFill>
            </a:endParaRPr>
          </a:p>
        </p:txBody>
      </p:sp>
      <p:sp>
        <p:nvSpPr>
          <p:cNvPr id="9300" name="Text Box 84"/>
          <p:cNvSpPr txBox="1">
            <a:spLocks noChangeArrowheads="1"/>
          </p:cNvSpPr>
          <p:nvPr/>
        </p:nvSpPr>
        <p:spPr bwMode="auto">
          <a:xfrm>
            <a:off x="2097089" y="5897563"/>
            <a:ext cx="9902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3300"/>
                </a:solidFill>
              </a:rPr>
              <a:t>投资</a:t>
            </a:r>
            <a:r>
              <a:rPr lang="en-US" altLang="zh-CN" sz="2800" b="1">
                <a:solidFill>
                  <a:srgbClr val="FF3300"/>
                </a:solidFill>
              </a:rPr>
              <a:t>11</a:t>
            </a:r>
            <a:r>
              <a:rPr lang="zh-CN" altLang="en-US" sz="2800" b="1">
                <a:solidFill>
                  <a:srgbClr val="FF3300"/>
                </a:solidFill>
              </a:rPr>
              <a:t>天（含</a:t>
            </a:r>
            <a:r>
              <a:rPr lang="en-US" altLang="zh-CN" sz="2800" b="1">
                <a:solidFill>
                  <a:srgbClr val="FF3300"/>
                </a:solidFill>
              </a:rPr>
              <a:t>11</a:t>
            </a:r>
            <a:r>
              <a:rPr lang="zh-CN" altLang="en-US" sz="2800" b="1">
                <a:solidFill>
                  <a:srgbClr val="FF3300"/>
                </a:solidFill>
              </a:rPr>
              <a:t>天）以上，应选择方案三。</a:t>
            </a:r>
            <a:endParaRPr lang="zh-CN" altLang="en-US" sz="2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" grpId="0"/>
      <p:bldP spid="9298" grpId="0"/>
      <p:bldP spid="9299" grpId="0"/>
      <p:bldP spid="93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33965" y="711244"/>
            <a:ext cx="10887461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buNone/>
            </a:pPr>
            <a:r>
              <a:rPr lang="zh-CN" altLang="en-US" sz="2800" b="1" smtClean="0"/>
              <a:t>    </a:t>
            </a:r>
            <a:r>
              <a:rPr lang="zh-CN" altLang="en-US" sz="2800" smtClean="0">
                <a:latin typeface="+mn-ea"/>
                <a:ea typeface="+mn-ea"/>
              </a:rPr>
              <a:t>假如</a:t>
            </a:r>
            <a:r>
              <a:rPr lang="zh-CN" altLang="en-US" sz="2800">
                <a:latin typeface="+mn-ea"/>
                <a:ea typeface="+mn-ea"/>
              </a:rPr>
              <a:t>某公司每天给你投资</a:t>
            </a:r>
            <a:r>
              <a:rPr lang="en-US" altLang="zh-CN" sz="2800">
                <a:latin typeface="+mn-ea"/>
                <a:ea typeface="+mn-ea"/>
              </a:rPr>
              <a:t>1</a:t>
            </a:r>
            <a:r>
              <a:rPr lang="zh-CN" altLang="en-US" sz="2800">
                <a:latin typeface="+mn-ea"/>
                <a:ea typeface="+mn-ea"/>
              </a:rPr>
              <a:t>万元，共投资</a:t>
            </a:r>
            <a:r>
              <a:rPr lang="en-US" altLang="zh-CN" sz="2800">
                <a:latin typeface="+mn-ea"/>
                <a:ea typeface="+mn-ea"/>
              </a:rPr>
              <a:t>30</a:t>
            </a:r>
            <a:r>
              <a:rPr lang="zh-CN" altLang="en-US" sz="2800">
                <a:latin typeface="+mn-ea"/>
                <a:ea typeface="+mn-ea"/>
              </a:rPr>
              <a:t>天。公司要求你给他的回报是：第一天给公司</a:t>
            </a:r>
            <a:r>
              <a:rPr lang="en-US" altLang="zh-CN" sz="2800">
                <a:latin typeface="+mn-ea"/>
                <a:ea typeface="+mn-ea"/>
              </a:rPr>
              <a:t>1</a:t>
            </a:r>
            <a:r>
              <a:rPr lang="zh-CN" altLang="en-US" sz="2800">
                <a:latin typeface="+mn-ea"/>
                <a:ea typeface="+mn-ea"/>
              </a:rPr>
              <a:t>分钱，第二天给公司</a:t>
            </a:r>
            <a:r>
              <a:rPr lang="en-US" altLang="zh-CN" sz="2800">
                <a:latin typeface="+mn-ea"/>
                <a:ea typeface="+mn-ea"/>
              </a:rPr>
              <a:t>2</a:t>
            </a:r>
            <a:r>
              <a:rPr lang="zh-CN" altLang="en-US" sz="2800">
                <a:latin typeface="+mn-ea"/>
                <a:ea typeface="+mn-ea"/>
              </a:rPr>
              <a:t>分钱，以后每天给的钱都是前一天的</a:t>
            </a:r>
            <a:r>
              <a:rPr lang="en-US" altLang="zh-CN" sz="2800">
                <a:latin typeface="+mn-ea"/>
                <a:ea typeface="+mn-ea"/>
              </a:rPr>
              <a:t>2</a:t>
            </a:r>
            <a:r>
              <a:rPr lang="zh-CN" altLang="en-US" sz="2800">
                <a:latin typeface="+mn-ea"/>
                <a:ea typeface="+mn-ea"/>
              </a:rPr>
              <a:t>倍，共</a:t>
            </a:r>
            <a:r>
              <a:rPr lang="en-US" altLang="zh-CN" sz="2800">
                <a:latin typeface="+mn-ea"/>
                <a:ea typeface="+mn-ea"/>
              </a:rPr>
              <a:t>30</a:t>
            </a:r>
            <a:r>
              <a:rPr lang="zh-CN" altLang="en-US" sz="2800">
                <a:latin typeface="+mn-ea"/>
                <a:ea typeface="+mn-ea"/>
              </a:rPr>
              <a:t>天，你认为这样的交易对你有利吗？</a:t>
            </a:r>
            <a:endParaRPr lang="zh-CN" altLang="en-US" sz="2800">
              <a:latin typeface="+mn-ea"/>
              <a:ea typeface="+mn-ea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465821" y="3636701"/>
            <a:ext cx="368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</a:rPr>
              <a:t>你</a:t>
            </a:r>
            <a:r>
              <a:rPr lang="en-US" altLang="zh-CN" sz="2400" b="1">
                <a:solidFill>
                  <a:srgbClr val="0000FF"/>
                </a:solidFill>
              </a:rPr>
              <a:t>30</a:t>
            </a:r>
            <a:r>
              <a:rPr lang="zh-CN" altLang="en-US" sz="2400" b="1">
                <a:solidFill>
                  <a:srgbClr val="0000FF"/>
                </a:solidFill>
              </a:rPr>
              <a:t>天内给公司的回报为</a:t>
            </a:r>
            <a:r>
              <a:rPr lang="en-US" altLang="zh-CN" sz="2400" b="1">
                <a:solidFill>
                  <a:srgbClr val="0000FF"/>
                </a:solidFill>
              </a:rPr>
              <a:t>:</a:t>
            </a:r>
            <a:endParaRPr lang="en-US" altLang="zh-CN" sz="2400" b="1">
              <a:solidFill>
                <a:srgbClr val="0000FF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229312" y="3691884"/>
            <a:ext cx="53928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3300"/>
                </a:solidFill>
              </a:rPr>
              <a:t>0.01+0.01×2+0.01×2</a:t>
            </a:r>
            <a:r>
              <a:rPr lang="en-US" altLang="zh-CN" sz="2400" b="1" baseline="30000">
                <a:solidFill>
                  <a:srgbClr val="FF3300"/>
                </a:solidFill>
              </a:rPr>
              <a:t>2</a:t>
            </a:r>
            <a:r>
              <a:rPr lang="en-US" altLang="zh-CN" sz="2400" b="1">
                <a:solidFill>
                  <a:srgbClr val="FF3300"/>
                </a:solidFill>
              </a:rPr>
              <a:t>+…+0.01×2</a:t>
            </a:r>
            <a:r>
              <a:rPr lang="en-US" altLang="zh-CN" sz="2400" b="1" baseline="30000">
                <a:solidFill>
                  <a:srgbClr val="FF3300"/>
                </a:solidFill>
              </a:rPr>
              <a:t>29</a:t>
            </a:r>
            <a:endParaRPr lang="en-US" altLang="zh-CN" sz="2400" b="1" baseline="300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3300"/>
                </a:solidFill>
              </a:rPr>
              <a:t>=10737418.23</a:t>
            </a:r>
            <a:endParaRPr lang="en-US" altLang="zh-CN" sz="2400" b="1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3300"/>
                </a:solidFill>
              </a:rPr>
              <a:t>≈1074(</a:t>
            </a:r>
            <a:r>
              <a:rPr lang="zh-CN" altLang="en-US" sz="2400" b="1">
                <a:solidFill>
                  <a:srgbClr val="FF3300"/>
                </a:solidFill>
              </a:rPr>
              <a:t>万元</a:t>
            </a:r>
            <a:r>
              <a:rPr lang="en-US" altLang="zh-CN" sz="2400" b="1">
                <a:solidFill>
                  <a:srgbClr val="FF3300"/>
                </a:solidFill>
              </a:rPr>
              <a:t>)</a:t>
            </a:r>
            <a:endParaRPr lang="en-US" altLang="zh-CN" sz="2400" b="1">
              <a:solidFill>
                <a:srgbClr val="FF3300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248697" y="2663902"/>
            <a:ext cx="1136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3300"/>
                </a:solidFill>
              </a:rPr>
              <a:t>30</a:t>
            </a:r>
            <a:r>
              <a:rPr lang="zh-CN" altLang="en-US" sz="2400" b="1">
                <a:solidFill>
                  <a:srgbClr val="FF3300"/>
                </a:solidFill>
              </a:rPr>
              <a:t>万元</a:t>
            </a:r>
            <a:endParaRPr lang="zh-CN" altLang="en-US" sz="2400" b="1">
              <a:solidFill>
                <a:srgbClr val="FF3300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564675" y="2663902"/>
            <a:ext cx="660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</a:rPr>
              <a:t>解答如下：公司</a:t>
            </a:r>
            <a:r>
              <a:rPr lang="en-US" altLang="zh-CN" sz="2400" b="1">
                <a:solidFill>
                  <a:srgbClr val="0000FF"/>
                </a:solidFill>
              </a:rPr>
              <a:t>30</a:t>
            </a:r>
            <a:r>
              <a:rPr lang="zh-CN" altLang="en-US" sz="2400" b="1">
                <a:solidFill>
                  <a:srgbClr val="0000FF"/>
                </a:solidFill>
              </a:rPr>
              <a:t>天内为你的总投资为</a:t>
            </a:r>
            <a:r>
              <a:rPr lang="en-US" altLang="zh-CN" sz="2400" b="1">
                <a:solidFill>
                  <a:srgbClr val="0000FF"/>
                </a:solidFill>
              </a:rPr>
              <a:t>:</a:t>
            </a:r>
            <a:endParaRPr lang="en-US" altLang="zh-CN" sz="2400" b="1">
              <a:solidFill>
                <a:srgbClr val="FF33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0170" y="5462995"/>
            <a:ext cx="10635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</a:rPr>
              <a:t>        上述</a:t>
            </a:r>
            <a:r>
              <a:rPr lang="zh-CN" altLang="en-US" sz="2400" b="1">
                <a:solidFill>
                  <a:srgbClr val="FF0000"/>
                </a:solidFill>
              </a:rPr>
              <a:t>例子只是一种假想情况 ， 但从中可以看到 ， 不同的函数增长模型 ， 增长变化</a:t>
            </a:r>
            <a:r>
              <a:rPr lang="zh-CN" altLang="en-US" sz="2400" b="1" smtClean="0">
                <a:solidFill>
                  <a:srgbClr val="FF0000"/>
                </a:solidFill>
              </a:rPr>
              <a:t>存在很大</a:t>
            </a:r>
            <a:r>
              <a:rPr lang="zh-CN" altLang="en-US" sz="2400" b="1">
                <a:solidFill>
                  <a:srgbClr val="FF0000"/>
                </a:solidFill>
              </a:rPr>
              <a:t>差异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9" name="文本框 2"/>
          <p:cNvSpPr/>
          <p:nvPr>
            <p:custDataLst>
              <p:tags r:id="rId1"/>
            </p:custDataLst>
          </p:nvPr>
        </p:nvSpPr>
        <p:spPr>
          <a:xfrm>
            <a:off x="6997700" y="6199505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P154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10245" grpId="0"/>
      <p:bldP spid="10246" grpId="0"/>
      <p:bldP spid="10247" grpId="0"/>
      <p:bldP spid="1024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727244" y="4483103"/>
            <a:ext cx="187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400" b="1">
                <a:solidFill>
                  <a:srgbClr val="FF3300"/>
                </a:solidFill>
              </a:rPr>
              <a:t>一次函数，</a:t>
            </a:r>
            <a:endParaRPr lang="zh-CN" altLang="en-US" sz="2400" b="1">
              <a:solidFill>
                <a:srgbClr val="FF3300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067488" y="4467910"/>
            <a:ext cx="2040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400" b="1">
                <a:solidFill>
                  <a:srgbClr val="FF3300"/>
                </a:solidFill>
              </a:rPr>
              <a:t>对数型函数，</a:t>
            </a:r>
            <a:endParaRPr lang="zh-CN" altLang="en-US" sz="2400" b="1">
              <a:solidFill>
                <a:srgbClr val="FF3300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577012" y="4478638"/>
            <a:ext cx="1731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400" b="1">
                <a:solidFill>
                  <a:srgbClr val="FF3300"/>
                </a:solidFill>
              </a:rPr>
              <a:t>指数函数。</a:t>
            </a:r>
            <a:endParaRPr lang="zh-CN" altLang="en-US" sz="2400" b="1">
              <a:solidFill>
                <a:srgbClr val="FF3300"/>
              </a:solidFill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178694" y="3366846"/>
            <a:ext cx="5073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+mn-ea"/>
                <a:ea typeface="+mn-ea"/>
              </a:rPr>
              <a:t>①</a:t>
            </a:r>
            <a:r>
              <a:rPr lang="zh-CN" altLang="en-US" sz="2800" b="1" smtClean="0">
                <a:solidFill>
                  <a:srgbClr val="0000FF"/>
                </a:solidFill>
                <a:latin typeface="+mn-ea"/>
                <a:ea typeface="+mn-ea"/>
              </a:rPr>
              <a:t>例</a:t>
            </a:r>
            <a:r>
              <a:rPr lang="en-US" altLang="zh-CN" sz="2800" b="1">
                <a:solidFill>
                  <a:srgbClr val="0000FF"/>
                </a:solidFill>
                <a:latin typeface="+mn-ea"/>
                <a:ea typeface="+mn-ea"/>
              </a:rPr>
              <a:t>6</a:t>
            </a:r>
            <a:r>
              <a:rPr lang="zh-CN" altLang="en-US" sz="2800" b="1" smtClean="0">
                <a:solidFill>
                  <a:srgbClr val="0000FF"/>
                </a:solidFill>
                <a:latin typeface="+mn-ea"/>
                <a:ea typeface="+mn-ea"/>
              </a:rPr>
              <a:t>涉及</a:t>
            </a:r>
            <a:r>
              <a:rPr lang="zh-CN" altLang="en-US" sz="2800" b="1">
                <a:solidFill>
                  <a:srgbClr val="0000FF"/>
                </a:solidFill>
                <a:latin typeface="+mn-ea"/>
                <a:ea typeface="+mn-ea"/>
              </a:rPr>
              <a:t>了哪几类函数模型？</a:t>
            </a:r>
            <a:endParaRPr lang="zh-CN" altLang="en-US" sz="2800" b="1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307114" y="5592429"/>
            <a:ext cx="8339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+mn-ea"/>
                <a:ea typeface="+mn-ea"/>
              </a:rPr>
              <a:t>②</a:t>
            </a:r>
            <a:r>
              <a:rPr lang="zh-CN" altLang="en-US" sz="2800" b="1">
                <a:solidFill>
                  <a:srgbClr val="0000FF"/>
                </a:solidFill>
                <a:latin typeface="+mn-ea"/>
                <a:ea typeface="+mn-ea"/>
              </a:rPr>
              <a:t>你能用数学语言描述符合公司奖励方案的条件吗</a:t>
            </a:r>
            <a:r>
              <a:rPr lang="en-US" altLang="zh-CN" sz="2800" b="1">
                <a:solidFill>
                  <a:srgbClr val="0000FF"/>
                </a:solidFill>
                <a:latin typeface="+mn-ea"/>
                <a:ea typeface="+mn-ea"/>
              </a:rPr>
              <a:t>?</a:t>
            </a:r>
            <a:endParaRPr lang="en-US" altLang="zh-CN" sz="2800" b="1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35460" y="699465"/>
            <a:ext cx="1143411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smtClean="0">
                <a:latin typeface="+mn-ea"/>
                <a:ea typeface="+mn-ea"/>
              </a:rPr>
              <a:t>例</a:t>
            </a:r>
            <a:r>
              <a:rPr lang="en-US" altLang="zh-CN" sz="2400" smtClean="0">
                <a:latin typeface="+mn-ea"/>
                <a:ea typeface="+mn-ea"/>
              </a:rPr>
              <a:t>6.  </a:t>
            </a:r>
            <a:r>
              <a:rPr lang="zh-CN" altLang="en-US" sz="2400">
                <a:latin typeface="+mn-ea"/>
                <a:ea typeface="+mn-ea"/>
              </a:rPr>
              <a:t>某公司为了实现</a:t>
            </a:r>
            <a:r>
              <a:rPr lang="en-US" altLang="zh-CN" sz="2400">
                <a:latin typeface="+mn-ea"/>
                <a:ea typeface="+mn-ea"/>
              </a:rPr>
              <a:t>1000</a:t>
            </a:r>
            <a:r>
              <a:rPr lang="zh-CN" altLang="en-US" sz="2400">
                <a:latin typeface="+mn-ea"/>
                <a:ea typeface="+mn-ea"/>
              </a:rPr>
              <a:t>万元利润的目标，准备</a:t>
            </a:r>
            <a:r>
              <a:rPr lang="zh-CN" altLang="en-US" sz="2400" smtClean="0">
                <a:latin typeface="+mn-ea"/>
                <a:ea typeface="+mn-ea"/>
              </a:rPr>
              <a:t>制定一</a:t>
            </a:r>
            <a:r>
              <a:rPr lang="zh-CN" altLang="en-US" sz="2400">
                <a:latin typeface="+mn-ea"/>
                <a:ea typeface="+mn-ea"/>
              </a:rPr>
              <a:t>个激励销售人员的奖励方案：在销售利润达到</a:t>
            </a:r>
            <a:r>
              <a:rPr lang="en-US" altLang="zh-CN" sz="2400">
                <a:latin typeface="+mn-ea"/>
                <a:ea typeface="+mn-ea"/>
              </a:rPr>
              <a:t>10</a:t>
            </a:r>
            <a:r>
              <a:rPr lang="zh-CN" altLang="en-US" sz="2400" smtClean="0">
                <a:latin typeface="+mn-ea"/>
                <a:ea typeface="+mn-ea"/>
              </a:rPr>
              <a:t>万元</a:t>
            </a:r>
            <a:r>
              <a:rPr lang="zh-CN" altLang="en-US" sz="2400">
                <a:latin typeface="+mn-ea"/>
                <a:ea typeface="+mn-ea"/>
              </a:rPr>
              <a:t>时，按销售利润进行奖励，且奖金</a:t>
            </a:r>
            <a:r>
              <a:rPr lang="en-US" altLang="zh-CN" sz="2400">
                <a:latin typeface="+mn-ea"/>
                <a:ea typeface="+mn-ea"/>
              </a:rPr>
              <a:t>y (</a:t>
            </a:r>
            <a:r>
              <a:rPr lang="zh-CN" altLang="en-US" sz="2400">
                <a:latin typeface="+mn-ea"/>
                <a:ea typeface="+mn-ea"/>
              </a:rPr>
              <a:t>单位：万元</a:t>
            </a:r>
            <a:r>
              <a:rPr lang="en-US" altLang="zh-CN" sz="2400" smtClean="0">
                <a:latin typeface="+mn-ea"/>
                <a:ea typeface="+mn-ea"/>
              </a:rPr>
              <a:t>)</a:t>
            </a:r>
            <a:r>
              <a:rPr lang="zh-CN" altLang="en-US" sz="2400" smtClean="0">
                <a:latin typeface="+mn-ea"/>
                <a:ea typeface="+mn-ea"/>
              </a:rPr>
              <a:t>随</a:t>
            </a:r>
            <a:r>
              <a:rPr lang="zh-CN" altLang="en-US" sz="2400">
                <a:latin typeface="+mn-ea"/>
                <a:ea typeface="+mn-ea"/>
              </a:rPr>
              <a:t>销售利润</a:t>
            </a:r>
            <a:r>
              <a:rPr lang="en-US" altLang="zh-CN" sz="2400">
                <a:latin typeface="+mn-ea"/>
                <a:ea typeface="+mn-ea"/>
              </a:rPr>
              <a:t>x</a:t>
            </a:r>
            <a:r>
              <a:rPr lang="zh-CN" altLang="en-US" sz="2400">
                <a:latin typeface="+mn-ea"/>
                <a:ea typeface="+mn-ea"/>
              </a:rPr>
              <a:t>（单位：万元）的增加而增加，但</a:t>
            </a:r>
            <a:r>
              <a:rPr lang="zh-CN" altLang="en-US" sz="2400" smtClean="0">
                <a:latin typeface="+mn-ea"/>
                <a:ea typeface="+mn-ea"/>
              </a:rPr>
              <a:t>奖金总数</a:t>
            </a:r>
            <a:r>
              <a:rPr lang="zh-CN" altLang="en-US" sz="2400">
                <a:latin typeface="+mn-ea"/>
                <a:ea typeface="+mn-ea"/>
              </a:rPr>
              <a:t>不超过</a:t>
            </a:r>
            <a:r>
              <a:rPr lang="en-US" altLang="zh-CN" sz="2400">
                <a:latin typeface="+mn-ea"/>
                <a:ea typeface="+mn-ea"/>
              </a:rPr>
              <a:t>5</a:t>
            </a:r>
            <a:r>
              <a:rPr lang="zh-CN" altLang="en-US" sz="2400">
                <a:latin typeface="+mn-ea"/>
                <a:ea typeface="+mn-ea"/>
              </a:rPr>
              <a:t>万元，同时奖金不超过利润的</a:t>
            </a:r>
            <a:r>
              <a:rPr lang="en-US" altLang="zh-CN" sz="2400">
                <a:latin typeface="+mn-ea"/>
                <a:ea typeface="+mn-ea"/>
              </a:rPr>
              <a:t>25%</a:t>
            </a:r>
            <a:r>
              <a:rPr lang="zh-CN" altLang="en-US" sz="2400" smtClean="0">
                <a:latin typeface="+mn-ea"/>
                <a:ea typeface="+mn-ea"/>
              </a:rPr>
              <a:t>。现有</a:t>
            </a:r>
            <a:r>
              <a:rPr lang="zh-CN" altLang="en-US" sz="2400">
                <a:latin typeface="+mn-ea"/>
                <a:ea typeface="+mn-ea"/>
              </a:rPr>
              <a:t>三个奖励模型</a:t>
            </a:r>
            <a:r>
              <a:rPr lang="zh-CN" altLang="en-US" sz="2400" smtClean="0">
                <a:latin typeface="+mn-ea"/>
                <a:ea typeface="+mn-ea"/>
              </a:rPr>
              <a:t>：</a:t>
            </a:r>
            <a:r>
              <a:rPr lang="en-US" altLang="zh-CN" sz="2400" smtClean="0">
                <a:latin typeface="+mn-ea"/>
                <a:ea typeface="+mn-ea"/>
              </a:rPr>
              <a:t>y=0.25x, y=log</a:t>
            </a:r>
            <a:r>
              <a:rPr lang="en-US" altLang="zh-CN" sz="2400" baseline="-25000" smtClean="0">
                <a:latin typeface="+mn-ea"/>
                <a:ea typeface="+mn-ea"/>
              </a:rPr>
              <a:t>7</a:t>
            </a:r>
            <a:r>
              <a:rPr lang="en-US" altLang="zh-CN" sz="2400" smtClean="0">
                <a:latin typeface="+mn-ea"/>
                <a:ea typeface="+mn-ea"/>
              </a:rPr>
              <a:t>x+1, y=1.002</a:t>
            </a:r>
            <a:r>
              <a:rPr lang="en-US" altLang="zh-CN" sz="2400" baseline="30000" smtClean="0">
                <a:latin typeface="+mn-ea"/>
                <a:ea typeface="+mn-ea"/>
              </a:rPr>
              <a:t>x</a:t>
            </a:r>
            <a:r>
              <a:rPr lang="en-US" altLang="zh-CN" sz="2400">
                <a:latin typeface="+mn-ea"/>
                <a:ea typeface="+mn-ea"/>
              </a:rPr>
              <a:t>,</a:t>
            </a:r>
            <a:endParaRPr lang="en-US" altLang="zh-CN" sz="24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+mn-ea"/>
                <a:ea typeface="+mn-ea"/>
              </a:rPr>
              <a:t>其中哪个模型能符合公司的要求？</a:t>
            </a: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典例解析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5" grpId="0"/>
      <p:bldP spid="12297" grpId="0"/>
      <p:bldP spid="122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6691" y="1045337"/>
            <a:ext cx="103055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分析 ： 本例提供了三个不同增长方式的奖励模型 ， 按要求选择其中一个函数作为刻画</a:t>
            </a:r>
            <a:endParaRPr lang="zh-CN" altLang="en-US" sz="20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奖金总数与销售利润的关系 ． 由于公司总的利润目标为 </a:t>
            </a:r>
            <a:r>
              <a:rPr lang="en-US" altLang="zh-CN" sz="2000" smtClean="0">
                <a:solidFill>
                  <a:srgbClr val="FF0000"/>
                </a:solidFill>
              </a:rPr>
              <a:t>1000</a:t>
            </a:r>
            <a:r>
              <a:rPr lang="zh-CN" altLang="en-US" sz="2000" smtClean="0">
                <a:solidFill>
                  <a:srgbClr val="FF0000"/>
                </a:solidFill>
              </a:rPr>
              <a:t>万元 </a:t>
            </a:r>
            <a:r>
              <a:rPr lang="zh-CN" altLang="en-US" sz="2000">
                <a:solidFill>
                  <a:srgbClr val="FF0000"/>
                </a:solidFill>
              </a:rPr>
              <a:t>， 所以销售人员的销售</a:t>
            </a:r>
            <a:endParaRPr lang="zh-CN" altLang="en-US" sz="20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利润一般不会超过公司总的利润 ． 于是 ， 只需在区间 </a:t>
            </a:r>
            <a:r>
              <a:rPr lang="zh-CN" altLang="en-US" sz="2000" smtClean="0">
                <a:solidFill>
                  <a:srgbClr val="FF0000"/>
                </a:solidFill>
              </a:rPr>
              <a:t>［</a:t>
            </a:r>
            <a:r>
              <a:rPr lang="en-US" altLang="zh-CN" sz="2000" smtClean="0">
                <a:solidFill>
                  <a:srgbClr val="FF0000"/>
                </a:solidFill>
              </a:rPr>
              <a:t>10</a:t>
            </a:r>
            <a:r>
              <a:rPr lang="zh-CN" altLang="en-US" sz="2000" smtClean="0">
                <a:solidFill>
                  <a:srgbClr val="FF0000"/>
                </a:solidFill>
              </a:rPr>
              <a:t> ，</a:t>
            </a:r>
            <a:r>
              <a:rPr lang="en-US" altLang="zh-CN" sz="2000" smtClean="0">
                <a:solidFill>
                  <a:srgbClr val="FF0000"/>
                </a:solidFill>
              </a:rPr>
              <a:t>1000</a:t>
            </a:r>
            <a:r>
              <a:rPr lang="zh-CN" altLang="en-US" sz="2000" smtClean="0">
                <a:solidFill>
                  <a:srgbClr val="FF0000"/>
                </a:solidFill>
              </a:rPr>
              <a:t> ］ </a:t>
            </a:r>
            <a:r>
              <a:rPr lang="zh-CN" altLang="en-US" sz="2000">
                <a:solidFill>
                  <a:srgbClr val="FF0000"/>
                </a:solidFill>
              </a:rPr>
              <a:t>上 ， 寻找并验证所选</a:t>
            </a:r>
            <a:r>
              <a:rPr lang="zh-CN" altLang="en-US" sz="2000" smtClean="0">
                <a:solidFill>
                  <a:srgbClr val="FF0000"/>
                </a:solidFill>
              </a:rPr>
              <a:t>函数</a:t>
            </a:r>
            <a:r>
              <a:rPr lang="zh-CN" altLang="en-US" sz="2000">
                <a:solidFill>
                  <a:srgbClr val="FF0000"/>
                </a:solidFill>
              </a:rPr>
              <a:t>是否满足两条要求 ： </a:t>
            </a:r>
            <a:endParaRPr lang="en-US" altLang="zh-CN" sz="200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smtClean="0">
                <a:solidFill>
                  <a:srgbClr val="FF0000"/>
                </a:solidFill>
              </a:rPr>
              <a:t>第一 </a:t>
            </a:r>
            <a:r>
              <a:rPr lang="zh-CN" altLang="en-US" sz="2000">
                <a:solidFill>
                  <a:srgbClr val="FF0000"/>
                </a:solidFill>
              </a:rPr>
              <a:t>， 奖金总数不超过 ５ 万元 ， 即最大值不大于 ５ </a:t>
            </a:r>
            <a:r>
              <a:rPr lang="zh-CN" altLang="en-US" sz="2000" smtClean="0">
                <a:solidFill>
                  <a:srgbClr val="FF0000"/>
                </a:solidFill>
              </a:rPr>
              <a:t>；</a:t>
            </a:r>
            <a:endParaRPr lang="en-US" altLang="zh-CN" sz="200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smtClean="0">
                <a:solidFill>
                  <a:srgbClr val="FF0000"/>
                </a:solidFill>
              </a:rPr>
              <a:t> </a:t>
            </a:r>
            <a:r>
              <a:rPr lang="zh-CN" altLang="en-US" sz="2000">
                <a:solidFill>
                  <a:srgbClr val="FF0000"/>
                </a:solidFill>
              </a:rPr>
              <a:t>第二 ， 奖金</a:t>
            </a:r>
            <a:r>
              <a:rPr lang="zh-CN" altLang="en-US" sz="2000" smtClean="0">
                <a:solidFill>
                  <a:srgbClr val="FF0000"/>
                </a:solidFill>
              </a:rPr>
              <a:t>不超过</a:t>
            </a:r>
            <a:r>
              <a:rPr lang="zh-CN" altLang="en-US" sz="2000">
                <a:solidFill>
                  <a:srgbClr val="FF0000"/>
                </a:solidFill>
              </a:rPr>
              <a:t>利润的 ２５％ ， 即 </a:t>
            </a:r>
            <a:r>
              <a:rPr lang="en-US" altLang="zh-CN" sz="2000" smtClean="0">
                <a:solidFill>
                  <a:srgbClr val="FF0000"/>
                </a:solidFill>
              </a:rPr>
              <a:t>Y</a:t>
            </a:r>
            <a:r>
              <a:rPr lang="zh-CN" altLang="en-US" sz="2000" smtClean="0">
                <a:solidFill>
                  <a:srgbClr val="FF0000"/>
                </a:solidFill>
              </a:rPr>
              <a:t>≤</a:t>
            </a:r>
            <a:r>
              <a:rPr lang="en-US" altLang="zh-CN" sz="2000" smtClean="0">
                <a:solidFill>
                  <a:srgbClr val="FF0000"/>
                </a:solidFill>
              </a:rPr>
              <a:t>0.25X</a:t>
            </a:r>
            <a:r>
              <a:rPr lang="zh-CN" altLang="en-US" sz="2000" smtClean="0">
                <a:solidFill>
                  <a:srgbClr val="FF0000"/>
                </a:solidFill>
              </a:rPr>
              <a:t> ．不妨</a:t>
            </a:r>
            <a:r>
              <a:rPr lang="zh-CN" altLang="en-US" sz="2000">
                <a:solidFill>
                  <a:srgbClr val="FF0000"/>
                </a:solidFill>
              </a:rPr>
              <a:t>先画出函数图象 ， </a:t>
            </a:r>
            <a:endParaRPr lang="en-US" altLang="zh-CN" sz="200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 </a:t>
            </a:r>
            <a:r>
              <a:rPr lang="en-US" altLang="zh-CN" sz="2000" smtClean="0">
                <a:solidFill>
                  <a:srgbClr val="FF0000"/>
                </a:solidFill>
              </a:rPr>
              <a:t>              </a:t>
            </a:r>
            <a:r>
              <a:rPr lang="zh-CN" altLang="en-US" sz="2000" smtClean="0">
                <a:solidFill>
                  <a:srgbClr val="FF0000"/>
                </a:solidFill>
              </a:rPr>
              <a:t>通过</a:t>
            </a:r>
            <a:r>
              <a:rPr lang="zh-CN" altLang="en-US" sz="2000">
                <a:solidFill>
                  <a:srgbClr val="FF0000"/>
                </a:solidFill>
              </a:rPr>
              <a:t>观察函数图象 ， 得到初步的结论 ， 再通过具体计算 ， </a:t>
            </a:r>
            <a:r>
              <a:rPr lang="zh-CN" altLang="en-US" sz="2000" smtClean="0">
                <a:solidFill>
                  <a:srgbClr val="FF0000"/>
                </a:solidFill>
              </a:rPr>
              <a:t>确认结果 </a:t>
            </a:r>
            <a:r>
              <a:rPr lang="zh-CN" altLang="en-US" sz="2000">
                <a:solidFill>
                  <a:srgbClr val="FF0000"/>
                </a:solidFill>
              </a:rPr>
              <a:t>．</a:t>
            </a:r>
            <a:endParaRPr lang="zh-CN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45889" y="1460997"/>
            <a:ext cx="910907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/>
              <a:t>问1：回忆一下，我们前面学习过那些函数应用问题？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/>
              <a:t>问2：我们知道 ， 函数是描述客观世界变化规律的数学模型 ， 不同的变化规律需要用不同</a:t>
            </a:r>
            <a:r>
              <a:rPr lang="zh-CN" altLang="en-US" sz="2400" smtClean="0"/>
              <a:t>的函数</a:t>
            </a:r>
            <a:r>
              <a:rPr lang="zh-CN" altLang="en-US" sz="2400"/>
              <a:t>模型来刻画 ． 面临一个实际问题 ， 该如何选择恰当的函数模型来刻画它呢？</a:t>
            </a:r>
            <a:endParaRPr lang="zh-CN" altLang="en-US" sz="2400"/>
          </a:p>
        </p:txBody>
      </p:sp>
      <p:sp>
        <p:nvSpPr>
          <p:cNvPr id="3" name="矩形 2"/>
          <p:cNvSpPr/>
          <p:nvPr/>
        </p:nvSpPr>
        <p:spPr>
          <a:xfrm>
            <a:off x="167713" y="521852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温故知新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4184" y="755469"/>
            <a:ext cx="11302313" cy="1424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解 ： 借助信息技术画出函数 </a:t>
            </a:r>
            <a:r>
              <a:rPr lang="en-US" altLang="zh-CN" sz="2000" smtClean="0">
                <a:solidFill>
                  <a:srgbClr val="FF0000"/>
                </a:solidFill>
              </a:rPr>
              <a:t>y</a:t>
            </a:r>
            <a:r>
              <a:rPr lang="zh-CN" altLang="en-US" sz="2000" smtClean="0">
                <a:solidFill>
                  <a:srgbClr val="FF0000"/>
                </a:solidFill>
              </a:rPr>
              <a:t> </a:t>
            </a:r>
            <a:r>
              <a:rPr lang="zh-CN" altLang="en-US" sz="2000">
                <a:solidFill>
                  <a:srgbClr val="FF0000"/>
                </a:solidFill>
              </a:rPr>
              <a:t>＝５ ， </a:t>
            </a:r>
            <a:r>
              <a:rPr lang="en-US" altLang="zh-CN" sz="2000" smtClean="0">
                <a:solidFill>
                  <a:srgbClr val="FF0000"/>
                </a:solidFill>
              </a:rPr>
              <a:t>y=0.25x</a:t>
            </a:r>
            <a:r>
              <a:rPr lang="en-US" altLang="zh-CN" sz="2000">
                <a:solidFill>
                  <a:srgbClr val="FF0000"/>
                </a:solidFill>
              </a:rPr>
              <a:t>, y=log</a:t>
            </a:r>
            <a:r>
              <a:rPr lang="en-US" altLang="zh-CN" sz="2000" baseline="-25000">
                <a:solidFill>
                  <a:srgbClr val="FF0000"/>
                </a:solidFill>
              </a:rPr>
              <a:t>7</a:t>
            </a:r>
            <a:r>
              <a:rPr lang="en-US" altLang="zh-CN" sz="2000">
                <a:solidFill>
                  <a:srgbClr val="FF0000"/>
                </a:solidFill>
              </a:rPr>
              <a:t>x+1, y=1.002</a:t>
            </a:r>
            <a:r>
              <a:rPr lang="en-US" altLang="zh-CN" sz="2000" baseline="30000">
                <a:solidFill>
                  <a:srgbClr val="FF0000"/>
                </a:solidFill>
              </a:rPr>
              <a:t>x</a:t>
            </a:r>
            <a:r>
              <a:rPr lang="zh-CN" altLang="en-US" sz="2000" smtClean="0">
                <a:solidFill>
                  <a:srgbClr val="FF0000"/>
                </a:solidFill>
              </a:rPr>
              <a:t> 的图象． </a:t>
            </a:r>
            <a:r>
              <a:rPr lang="zh-CN" altLang="en-US" sz="2000">
                <a:solidFill>
                  <a:srgbClr val="FF0000"/>
                </a:solidFill>
              </a:rPr>
              <a:t>观察图象发现 ， 在区间 ［ </a:t>
            </a:r>
            <a:r>
              <a:rPr lang="en-US" altLang="zh-CN" sz="2000" smtClean="0">
                <a:solidFill>
                  <a:srgbClr val="FF0000"/>
                </a:solidFill>
              </a:rPr>
              <a:t>10</a:t>
            </a:r>
            <a:r>
              <a:rPr lang="zh-CN" altLang="en-US" sz="2000" smtClean="0">
                <a:solidFill>
                  <a:srgbClr val="FF0000"/>
                </a:solidFill>
              </a:rPr>
              <a:t>， </a:t>
            </a:r>
            <a:r>
              <a:rPr lang="en-US" altLang="zh-CN" sz="2000" smtClean="0">
                <a:solidFill>
                  <a:srgbClr val="FF0000"/>
                </a:solidFill>
              </a:rPr>
              <a:t>1000</a:t>
            </a:r>
            <a:r>
              <a:rPr lang="zh-CN" altLang="en-US" sz="2000" smtClean="0">
                <a:solidFill>
                  <a:srgbClr val="FF0000"/>
                </a:solidFill>
              </a:rPr>
              <a:t>］ </a:t>
            </a:r>
            <a:r>
              <a:rPr lang="zh-CN" altLang="en-US" sz="2000">
                <a:solidFill>
                  <a:srgbClr val="FF0000"/>
                </a:solidFill>
              </a:rPr>
              <a:t>上 ， 模型 </a:t>
            </a:r>
            <a:r>
              <a:rPr lang="en-US" altLang="zh-CN" sz="2000" smtClean="0">
                <a:solidFill>
                  <a:srgbClr val="FF0000"/>
                </a:solidFill>
              </a:rPr>
              <a:t>y=0.25x,</a:t>
            </a:r>
            <a:r>
              <a:rPr lang="zh-CN" altLang="en-US" sz="2000" smtClean="0">
                <a:solidFill>
                  <a:srgbClr val="FF0000"/>
                </a:solidFill>
              </a:rPr>
              <a:t> </a:t>
            </a:r>
            <a:r>
              <a:rPr lang="en-US" altLang="zh-CN" sz="2000">
                <a:solidFill>
                  <a:srgbClr val="FF0000"/>
                </a:solidFill>
              </a:rPr>
              <a:t>y=1.002</a:t>
            </a:r>
            <a:r>
              <a:rPr lang="en-US" altLang="zh-CN" sz="2000" baseline="30000">
                <a:solidFill>
                  <a:srgbClr val="FF0000"/>
                </a:solidFill>
              </a:rPr>
              <a:t>x</a:t>
            </a:r>
            <a:r>
              <a:rPr lang="zh-CN" altLang="en-US" sz="2000" smtClean="0">
                <a:solidFill>
                  <a:srgbClr val="FF0000"/>
                </a:solidFill>
              </a:rPr>
              <a:t>的</a:t>
            </a:r>
            <a:r>
              <a:rPr lang="zh-CN" altLang="en-US" sz="2000">
                <a:solidFill>
                  <a:srgbClr val="FF0000"/>
                </a:solidFill>
              </a:rPr>
              <a:t>图象</a:t>
            </a:r>
            <a:r>
              <a:rPr lang="zh-CN" altLang="en-US" sz="2000" smtClean="0">
                <a:solidFill>
                  <a:srgbClr val="FF0000"/>
                </a:solidFill>
              </a:rPr>
              <a:t>都有</a:t>
            </a:r>
            <a:r>
              <a:rPr lang="zh-CN" altLang="en-US" sz="2000">
                <a:solidFill>
                  <a:srgbClr val="FF0000"/>
                </a:solidFill>
              </a:rPr>
              <a:t>一部分在直线 </a:t>
            </a:r>
            <a:r>
              <a:rPr lang="en-US" altLang="zh-CN" sz="2000" smtClean="0">
                <a:solidFill>
                  <a:srgbClr val="FF0000"/>
                </a:solidFill>
              </a:rPr>
              <a:t>y</a:t>
            </a:r>
            <a:r>
              <a:rPr lang="zh-CN" altLang="en-US" sz="2000" smtClean="0">
                <a:solidFill>
                  <a:srgbClr val="FF0000"/>
                </a:solidFill>
              </a:rPr>
              <a:t> </a:t>
            </a:r>
            <a:r>
              <a:rPr lang="zh-CN" altLang="en-US" sz="2000">
                <a:solidFill>
                  <a:srgbClr val="FF0000"/>
                </a:solidFill>
              </a:rPr>
              <a:t>＝５ 的上方 ， 只有模型 </a:t>
            </a:r>
            <a:r>
              <a:rPr lang="en-US" altLang="zh-CN" sz="2000">
                <a:solidFill>
                  <a:srgbClr val="FF0000"/>
                </a:solidFill>
              </a:rPr>
              <a:t>y=log</a:t>
            </a:r>
            <a:r>
              <a:rPr lang="en-US" altLang="zh-CN" sz="2000" baseline="-25000">
                <a:solidFill>
                  <a:srgbClr val="FF0000"/>
                </a:solidFill>
              </a:rPr>
              <a:t>7</a:t>
            </a:r>
            <a:r>
              <a:rPr lang="en-US" altLang="zh-CN" sz="2000">
                <a:solidFill>
                  <a:srgbClr val="FF0000"/>
                </a:solidFill>
              </a:rPr>
              <a:t>x+1</a:t>
            </a:r>
            <a:r>
              <a:rPr lang="zh-CN" altLang="en-US" sz="2000" smtClean="0">
                <a:solidFill>
                  <a:srgbClr val="FF0000"/>
                </a:solidFill>
              </a:rPr>
              <a:t>的</a:t>
            </a:r>
            <a:r>
              <a:rPr lang="zh-CN" altLang="en-US" sz="2000">
                <a:solidFill>
                  <a:srgbClr val="FF0000"/>
                </a:solidFill>
              </a:rPr>
              <a:t>图象始终在 </a:t>
            </a:r>
            <a:r>
              <a:rPr lang="en-US" altLang="zh-CN" sz="2000" smtClean="0">
                <a:solidFill>
                  <a:srgbClr val="FF0000"/>
                </a:solidFill>
              </a:rPr>
              <a:t>y</a:t>
            </a:r>
            <a:r>
              <a:rPr lang="zh-CN" altLang="en-US" sz="2000" smtClean="0">
                <a:solidFill>
                  <a:srgbClr val="FF0000"/>
                </a:solidFill>
              </a:rPr>
              <a:t>＝</a:t>
            </a:r>
            <a:r>
              <a:rPr lang="zh-CN" altLang="en-US" sz="2000">
                <a:solidFill>
                  <a:srgbClr val="FF0000"/>
                </a:solidFill>
              </a:rPr>
              <a:t>５ 的下方 ， 这</a:t>
            </a:r>
            <a:r>
              <a:rPr lang="zh-CN" altLang="en-US" sz="2000" smtClean="0">
                <a:solidFill>
                  <a:srgbClr val="FF0000"/>
                </a:solidFill>
              </a:rPr>
              <a:t>说明</a:t>
            </a:r>
            <a:r>
              <a:rPr lang="zh-CN" altLang="en-US" sz="2000">
                <a:solidFill>
                  <a:srgbClr val="FF0000"/>
                </a:solidFill>
              </a:rPr>
              <a:t>只有按模型 </a:t>
            </a:r>
            <a:r>
              <a:rPr lang="en-US" altLang="zh-CN" sz="2000" smtClean="0">
                <a:solidFill>
                  <a:srgbClr val="FF0000"/>
                </a:solidFill>
              </a:rPr>
              <a:t>y=log</a:t>
            </a:r>
            <a:r>
              <a:rPr lang="en-US" altLang="zh-CN" sz="2000" baseline="-25000" smtClean="0">
                <a:solidFill>
                  <a:srgbClr val="FF0000"/>
                </a:solidFill>
              </a:rPr>
              <a:t>7</a:t>
            </a:r>
            <a:r>
              <a:rPr lang="en-US" altLang="zh-CN" sz="2000" smtClean="0">
                <a:solidFill>
                  <a:srgbClr val="FF0000"/>
                </a:solidFill>
              </a:rPr>
              <a:t>x+1</a:t>
            </a:r>
            <a:r>
              <a:rPr lang="zh-CN" altLang="en-US" sz="2000" smtClean="0">
                <a:solidFill>
                  <a:srgbClr val="FF0000"/>
                </a:solidFill>
              </a:rPr>
              <a:t>进行</a:t>
            </a:r>
            <a:r>
              <a:rPr lang="zh-CN" altLang="en-US" sz="2000">
                <a:solidFill>
                  <a:srgbClr val="FF0000"/>
                </a:solidFill>
              </a:rPr>
              <a:t>奖励时才符合公司的要求 ．</a:t>
            </a:r>
            <a:endParaRPr lang="zh-CN" altLang="en-US" sz="200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303" y="2495354"/>
            <a:ext cx="5172589" cy="4362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3"/>
              <p:cNvSpPr/>
              <p:nvPr/>
            </p:nvSpPr>
            <p:spPr>
              <a:xfrm>
                <a:off x="1120346" y="833203"/>
                <a:ext cx="10264346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smtClean="0">
                    <a:solidFill>
                      <a:srgbClr val="FF0000"/>
                    </a:solidFill>
                  </a:rPr>
                  <a:t>下面通过计算确认上述判断 ．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rgbClr val="FF0000"/>
                    </a:solidFill>
                  </a:rPr>
                  <a:t>先计算哪个模型的奖金总数不超过 ５ 万元 ．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rgbClr val="FF0000"/>
                    </a:solidFill>
                  </a:rPr>
                  <a:t>对于模型 </a:t>
                </a:r>
                <a:r>
                  <a:rPr lang="en-US" altLang="zh-CN" sz="2000" smtClean="0">
                    <a:solidFill>
                      <a:srgbClr val="FF0000"/>
                    </a:solidFill>
                  </a:rPr>
                  <a:t>y</a:t>
                </a:r>
                <a:r>
                  <a:rPr lang="zh-CN" altLang="en-US" sz="2000" smtClean="0">
                    <a:solidFill>
                      <a:srgbClr val="FF0000"/>
                    </a:solidFill>
                  </a:rPr>
                  <a:t> ＝</a:t>
                </a:r>
                <a:r>
                  <a:rPr lang="en-US" altLang="zh-CN" sz="2000" smtClean="0">
                    <a:solidFill>
                      <a:srgbClr val="FF0000"/>
                    </a:solidFill>
                  </a:rPr>
                  <a:t>0.25x</a:t>
                </a:r>
                <a:r>
                  <a:rPr lang="zh-CN" altLang="en-US" sz="2000" smtClean="0">
                    <a:solidFill>
                      <a:srgbClr val="FF0000"/>
                    </a:solidFill>
                  </a:rPr>
                  <a:t>， </a:t>
                </a:r>
                <a:r>
                  <a:rPr lang="zh-CN" altLang="en-US" sz="2000">
                    <a:solidFill>
                      <a:srgbClr val="FF0000"/>
                    </a:solidFill>
                  </a:rPr>
                  <a:t>它在区间 ［ </a:t>
                </a:r>
                <a:r>
                  <a:rPr lang="en-US" altLang="zh-CN" sz="2000" smtClean="0">
                    <a:solidFill>
                      <a:srgbClr val="FF0000"/>
                    </a:solidFill>
                  </a:rPr>
                  <a:t>10</a:t>
                </a:r>
                <a:r>
                  <a:rPr lang="zh-CN" altLang="en-US" sz="2000" smtClean="0">
                    <a:solidFill>
                      <a:srgbClr val="FF0000"/>
                    </a:solidFill>
                  </a:rPr>
                  <a:t>，</a:t>
                </a:r>
                <a:r>
                  <a:rPr lang="en-US" altLang="zh-CN" sz="2000" smtClean="0">
                    <a:solidFill>
                      <a:srgbClr val="FF0000"/>
                    </a:solidFill>
                  </a:rPr>
                  <a:t>1000</a:t>
                </a:r>
                <a:r>
                  <a:rPr lang="zh-CN" altLang="en-US" sz="2000" smtClean="0">
                    <a:solidFill>
                      <a:srgbClr val="FF0000"/>
                    </a:solidFill>
                  </a:rPr>
                  <a:t> ］ </a:t>
                </a:r>
                <a:r>
                  <a:rPr lang="zh-CN" altLang="en-US" sz="2000">
                    <a:solidFill>
                      <a:srgbClr val="FF0000"/>
                    </a:solidFill>
                  </a:rPr>
                  <a:t>上单调递增 </a:t>
                </a:r>
                <a:r>
                  <a:rPr lang="zh-CN" altLang="en-US" sz="2000" smtClean="0">
                    <a:solidFill>
                      <a:srgbClr val="FF0000"/>
                    </a:solidFill>
                  </a:rPr>
                  <a:t>，</a:t>
                </a:r>
                <a:endParaRPr lang="en-US" altLang="zh-CN" sz="200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smtClean="0">
                    <a:solidFill>
                      <a:srgbClr val="FF0000"/>
                    </a:solidFill>
                  </a:rPr>
                  <a:t> </a:t>
                </a:r>
                <a:r>
                  <a:rPr lang="zh-CN" altLang="en-US" sz="2000">
                    <a:solidFill>
                      <a:srgbClr val="FF0000"/>
                    </a:solidFill>
                  </a:rPr>
                  <a:t>而且当 </a:t>
                </a:r>
                <a:r>
                  <a:rPr lang="en-US" altLang="zh-CN" sz="2000" smtClean="0">
                    <a:solidFill>
                      <a:srgbClr val="FF0000"/>
                    </a:solidFill>
                  </a:rPr>
                  <a:t>x</a:t>
                </a:r>
                <a:r>
                  <a:rPr lang="zh-CN" altLang="en-US" sz="2000" smtClean="0">
                    <a:solidFill>
                      <a:srgbClr val="FF0000"/>
                    </a:solidFill>
                  </a:rPr>
                  <a:t> </a:t>
                </a:r>
                <a:r>
                  <a:rPr lang="zh-CN" altLang="en-US" sz="2000">
                    <a:solidFill>
                      <a:srgbClr val="FF0000"/>
                    </a:solidFill>
                  </a:rPr>
                  <a:t>＝２０ 时 ， </a:t>
                </a:r>
                <a:r>
                  <a:rPr lang="en-US" altLang="zh-CN" sz="2000" smtClean="0">
                    <a:solidFill>
                      <a:srgbClr val="FF0000"/>
                    </a:solidFill>
                  </a:rPr>
                  <a:t>y</a:t>
                </a:r>
                <a:r>
                  <a:rPr lang="zh-CN" altLang="en-US" sz="2000" smtClean="0">
                    <a:solidFill>
                      <a:srgbClr val="FF0000"/>
                    </a:solidFill>
                  </a:rPr>
                  <a:t> </a:t>
                </a:r>
                <a:r>
                  <a:rPr lang="zh-CN" altLang="en-US" sz="2000">
                    <a:solidFill>
                      <a:srgbClr val="FF0000"/>
                    </a:solidFill>
                  </a:rPr>
                  <a:t>＝５ ，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rgbClr val="FF0000"/>
                    </a:solidFill>
                  </a:rPr>
                  <a:t>因此 ， 当 </a:t>
                </a:r>
                <a:r>
                  <a:rPr lang="en-US" altLang="zh-CN" sz="2000" smtClean="0">
                    <a:solidFill>
                      <a:srgbClr val="FF0000"/>
                    </a:solidFill>
                  </a:rPr>
                  <a:t>x</a:t>
                </a:r>
                <a:r>
                  <a:rPr lang="zh-CN" altLang="en-US" sz="2000" smtClean="0">
                    <a:solidFill>
                      <a:srgbClr val="FF0000"/>
                    </a:solidFill>
                  </a:rPr>
                  <a:t> </a:t>
                </a:r>
                <a:r>
                  <a:rPr lang="zh-CN" altLang="en-US" sz="2000">
                    <a:solidFill>
                      <a:srgbClr val="FF0000"/>
                    </a:solidFill>
                  </a:rPr>
                  <a:t>＞２０ 时 ， </a:t>
                </a:r>
                <a:r>
                  <a:rPr lang="en-US" altLang="zh-CN" sz="2000" smtClean="0">
                    <a:solidFill>
                      <a:srgbClr val="FF0000"/>
                    </a:solidFill>
                  </a:rPr>
                  <a:t>y</a:t>
                </a:r>
                <a:r>
                  <a:rPr lang="zh-CN" altLang="en-US" sz="2000" smtClean="0">
                    <a:solidFill>
                      <a:srgbClr val="FF0000"/>
                    </a:solidFill>
                  </a:rPr>
                  <a:t> </a:t>
                </a:r>
                <a:r>
                  <a:rPr lang="zh-CN" altLang="en-US" sz="2000">
                    <a:solidFill>
                      <a:srgbClr val="FF0000"/>
                    </a:solidFill>
                  </a:rPr>
                  <a:t>＞５ ， 所以该模型不符合要求 ；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rgbClr val="FF0000"/>
                    </a:solidFill>
                  </a:rPr>
                  <a:t>对于</a:t>
                </a:r>
                <a:r>
                  <a:rPr lang="zh-CN" altLang="en-US" sz="2000" smtClean="0">
                    <a:solidFill>
                      <a:srgbClr val="FF0000"/>
                    </a:solidFill>
                  </a:rPr>
                  <a:t>模型</a:t>
                </a:r>
                <a:r>
                  <a:rPr lang="en-US" altLang="zh-CN" sz="2000">
                    <a:solidFill>
                      <a:srgbClr val="FF0000"/>
                    </a:solidFill>
                  </a:rPr>
                  <a:t>, y=1.002</a:t>
                </a:r>
                <a:r>
                  <a:rPr lang="en-US" altLang="zh-CN" sz="2000" baseline="30000">
                    <a:solidFill>
                      <a:srgbClr val="FF0000"/>
                    </a:solidFill>
                  </a:rPr>
                  <a:t>x</a:t>
                </a:r>
                <a:r>
                  <a:rPr lang="zh-CN" altLang="en-US" sz="2000" smtClean="0">
                    <a:solidFill>
                      <a:srgbClr val="FF0000"/>
                    </a:solidFill>
                  </a:rPr>
                  <a:t>  </a:t>
                </a:r>
                <a:r>
                  <a:rPr lang="zh-CN" altLang="en-US" sz="2000">
                    <a:solidFill>
                      <a:srgbClr val="FF0000"/>
                    </a:solidFill>
                  </a:rPr>
                  <a:t>， 由函数图象 ， </a:t>
                </a:r>
                <a:endParaRPr lang="en-US" altLang="zh-CN" sz="200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smtClean="0">
                    <a:solidFill>
                      <a:srgbClr val="FF0000"/>
                    </a:solidFill>
                  </a:rPr>
                  <a:t>并</a:t>
                </a:r>
                <a:r>
                  <a:rPr lang="zh-CN" altLang="en-US" sz="2000">
                    <a:solidFill>
                      <a:srgbClr val="FF0000"/>
                    </a:solidFill>
                  </a:rPr>
                  <a:t>利用信息技术 ， 可知在区间 </a:t>
                </a:r>
                <a:r>
                  <a:rPr lang="zh-CN" altLang="en-US" sz="2000" smtClean="0">
                    <a:solidFill>
                      <a:srgbClr val="FF0000"/>
                    </a:solidFill>
                  </a:rPr>
                  <a:t>（</a:t>
                </a:r>
                <a:r>
                  <a:rPr lang="en-US" altLang="zh-CN" sz="2000" smtClean="0">
                    <a:solidFill>
                      <a:srgbClr val="FF0000"/>
                    </a:solidFill>
                  </a:rPr>
                  <a:t>805</a:t>
                </a:r>
                <a:r>
                  <a:rPr lang="zh-CN" altLang="en-US" sz="2000" smtClean="0">
                    <a:solidFill>
                      <a:srgbClr val="FF0000"/>
                    </a:solidFill>
                  </a:rPr>
                  <a:t> ，</a:t>
                </a:r>
                <a:r>
                  <a:rPr lang="en-US" altLang="zh-CN" sz="2000" smtClean="0">
                    <a:solidFill>
                      <a:srgbClr val="FF0000"/>
                    </a:solidFill>
                  </a:rPr>
                  <a:t>806</a:t>
                </a:r>
                <a:r>
                  <a:rPr lang="zh-CN" altLang="en-US" sz="2000" smtClean="0">
                    <a:solidFill>
                      <a:srgbClr val="FF0000"/>
                    </a:solidFill>
                  </a:rPr>
                  <a:t> ）</a:t>
                </a:r>
                <a:endParaRPr lang="en-US" altLang="zh-CN" sz="200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smtClean="0">
                    <a:solidFill>
                      <a:srgbClr val="FF0000"/>
                    </a:solidFill>
                  </a:rPr>
                  <a:t> </a:t>
                </a:r>
                <a:r>
                  <a:rPr lang="zh-CN" altLang="en-US" sz="2000">
                    <a:solidFill>
                      <a:srgbClr val="FF0000"/>
                    </a:solidFill>
                  </a:rPr>
                  <a:t>内有</a:t>
                </a:r>
                <a:r>
                  <a:rPr lang="zh-CN" altLang="en-US" sz="2000" smtClean="0">
                    <a:solidFill>
                      <a:srgbClr val="FF0000"/>
                    </a:solidFill>
                  </a:rPr>
                  <a:t>一个点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r>
                  <a:rPr lang="zh-CN" altLang="en-US" sz="2000" smtClean="0">
                    <a:solidFill>
                      <a:srgbClr val="FF0000"/>
                    </a:solidFill>
                  </a:rPr>
                  <a:t> 满足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1.002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r>
                  <a:rPr lang="zh-CN" altLang="en-US" sz="2000" smtClean="0">
                    <a:solidFill>
                      <a:srgbClr val="FF0000"/>
                    </a:solidFill>
                  </a:rPr>
                  <a:t>＝</a:t>
                </a:r>
                <a:r>
                  <a:rPr lang="zh-CN" altLang="en-US" sz="2000">
                    <a:solidFill>
                      <a:srgbClr val="FF0000"/>
                    </a:solidFill>
                  </a:rPr>
                  <a:t>５ ， 由于它在区间 </a:t>
                </a:r>
                <a:r>
                  <a:rPr lang="zh-CN" altLang="en-US" sz="2000" smtClean="0">
                    <a:solidFill>
                      <a:srgbClr val="FF0000"/>
                    </a:solidFill>
                  </a:rPr>
                  <a:t>［</a:t>
                </a:r>
                <a:r>
                  <a:rPr lang="en-US" altLang="zh-CN" sz="2000" smtClean="0">
                    <a:solidFill>
                      <a:srgbClr val="FF0000"/>
                    </a:solidFill>
                  </a:rPr>
                  <a:t>10</a:t>
                </a:r>
                <a:r>
                  <a:rPr lang="zh-CN" altLang="en-US" sz="2000" smtClean="0">
                    <a:solidFill>
                      <a:srgbClr val="FF0000"/>
                    </a:solidFill>
                  </a:rPr>
                  <a:t> ，</a:t>
                </a:r>
                <a:r>
                  <a:rPr lang="en-US" altLang="zh-CN" sz="2000" smtClean="0">
                    <a:solidFill>
                      <a:srgbClr val="FF0000"/>
                    </a:solidFill>
                  </a:rPr>
                  <a:t>1000</a:t>
                </a:r>
                <a:r>
                  <a:rPr lang="zh-CN" altLang="en-US" sz="2000" smtClean="0">
                    <a:solidFill>
                      <a:srgbClr val="FF0000"/>
                    </a:solidFill>
                  </a:rPr>
                  <a:t> ］ </a:t>
                </a:r>
                <a:r>
                  <a:rPr lang="zh-CN" altLang="en-US" sz="2000">
                    <a:solidFill>
                      <a:srgbClr val="FF0000"/>
                    </a:solidFill>
                  </a:rPr>
                  <a:t>上单调递增 ， </a:t>
                </a:r>
                <a:endParaRPr lang="en-US" altLang="zh-CN" sz="200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smtClean="0">
                    <a:solidFill>
                      <a:srgbClr val="FF0000"/>
                    </a:solidFill>
                  </a:rPr>
                  <a:t>因此</a:t>
                </a:r>
                <a:r>
                  <a:rPr lang="zh-CN" altLang="en-US" sz="2000">
                    <a:solidFill>
                      <a:srgbClr val="FF0000"/>
                    </a:solidFill>
                  </a:rPr>
                  <a:t>当 </a:t>
                </a:r>
                <a:r>
                  <a:rPr lang="en-US" altLang="zh-CN" sz="2000" smtClean="0">
                    <a:solidFill>
                      <a:srgbClr val="FF0000"/>
                    </a:solidFill>
                  </a:rPr>
                  <a:t>x</a:t>
                </a:r>
                <a:r>
                  <a:rPr lang="zh-CN" altLang="en-US" sz="2000" smtClean="0">
                    <a:solidFill>
                      <a:srgbClr val="FF0000"/>
                    </a:solidFill>
                  </a:rPr>
                  <a:t>＞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r>
                  <a:rPr lang="zh-CN" altLang="en-US" sz="2000" smtClean="0">
                    <a:solidFill>
                      <a:srgbClr val="FF0000"/>
                    </a:solidFill>
                  </a:rPr>
                  <a:t>时 </a:t>
                </a:r>
                <a:r>
                  <a:rPr lang="zh-CN" altLang="en-US" sz="2000">
                    <a:solidFill>
                      <a:srgbClr val="FF0000"/>
                    </a:solidFill>
                  </a:rPr>
                  <a:t>， </a:t>
                </a:r>
                <a:r>
                  <a:rPr lang="en-US" altLang="zh-CN" sz="2000" smtClean="0">
                    <a:solidFill>
                      <a:srgbClr val="FF0000"/>
                    </a:solidFill>
                  </a:rPr>
                  <a:t>y</a:t>
                </a:r>
                <a:r>
                  <a:rPr lang="zh-CN" altLang="en-US" sz="2000" smtClean="0">
                    <a:solidFill>
                      <a:srgbClr val="FF0000"/>
                    </a:solidFill>
                  </a:rPr>
                  <a:t> </a:t>
                </a:r>
                <a:r>
                  <a:rPr lang="zh-CN" altLang="en-US" sz="2000">
                    <a:solidFill>
                      <a:srgbClr val="FF0000"/>
                    </a:solidFill>
                  </a:rPr>
                  <a:t>＞５ ，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rgbClr val="FF0000"/>
                    </a:solidFill>
                  </a:rPr>
                  <a:t>所以该模型也不符合要求 </a:t>
                </a:r>
                <a:r>
                  <a:rPr lang="zh-CN" altLang="en-US" sz="2000" smtClean="0">
                    <a:solidFill>
                      <a:srgbClr val="FF0000"/>
                    </a:solidFill>
                  </a:rPr>
                  <a:t>；</a:t>
                </a:r>
                <a:endParaRPr lang="zh-CN" altLang="en-US" sz="20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346" y="833203"/>
                <a:ext cx="10264346" cy="4708981"/>
              </a:xfrm>
              <a:prstGeom prst="rect">
                <a:avLst/>
              </a:prstGeom>
              <a:blipFill rotWithShape="0">
                <a:blip r:embed="rId1"/>
                <a:stretch>
                  <a:fillRect l="-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0703" y="703979"/>
            <a:ext cx="111952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对于模型 </a:t>
            </a:r>
            <a:r>
              <a:rPr lang="en-US" altLang="zh-CN" sz="2000">
                <a:solidFill>
                  <a:srgbClr val="FF0000"/>
                </a:solidFill>
              </a:rPr>
              <a:t>y=log</a:t>
            </a:r>
            <a:r>
              <a:rPr lang="en-US" altLang="zh-CN" sz="2000" baseline="-25000">
                <a:solidFill>
                  <a:srgbClr val="FF0000"/>
                </a:solidFill>
              </a:rPr>
              <a:t>7</a:t>
            </a:r>
            <a:r>
              <a:rPr lang="en-US" altLang="zh-CN" sz="2000">
                <a:solidFill>
                  <a:srgbClr val="FF0000"/>
                </a:solidFill>
              </a:rPr>
              <a:t>x+1</a:t>
            </a:r>
            <a:r>
              <a:rPr lang="zh-CN" altLang="en-US" sz="2000">
                <a:solidFill>
                  <a:srgbClr val="FF0000"/>
                </a:solidFill>
              </a:rPr>
              <a:t>， 它在区间 ［</a:t>
            </a:r>
            <a:r>
              <a:rPr lang="en-US" altLang="zh-CN" sz="2000">
                <a:solidFill>
                  <a:srgbClr val="FF0000"/>
                </a:solidFill>
              </a:rPr>
              <a:t>10</a:t>
            </a:r>
            <a:r>
              <a:rPr lang="zh-CN" altLang="en-US" sz="2000">
                <a:solidFill>
                  <a:srgbClr val="FF0000"/>
                </a:solidFill>
              </a:rPr>
              <a:t> ，</a:t>
            </a:r>
            <a:r>
              <a:rPr lang="en-US" altLang="zh-CN" sz="2000">
                <a:solidFill>
                  <a:srgbClr val="FF0000"/>
                </a:solidFill>
              </a:rPr>
              <a:t>1000</a:t>
            </a:r>
            <a:r>
              <a:rPr lang="zh-CN" altLang="en-US" sz="2000">
                <a:solidFill>
                  <a:srgbClr val="FF0000"/>
                </a:solidFill>
              </a:rPr>
              <a:t> ］上单调递增 ， 而且当 </a:t>
            </a:r>
            <a:r>
              <a:rPr lang="en-US" altLang="zh-CN" sz="2000">
                <a:solidFill>
                  <a:srgbClr val="FF0000"/>
                </a:solidFill>
              </a:rPr>
              <a:t>x</a:t>
            </a:r>
            <a:r>
              <a:rPr lang="zh-CN" altLang="en-US" sz="2000">
                <a:solidFill>
                  <a:srgbClr val="FF0000"/>
                </a:solidFill>
              </a:rPr>
              <a:t>＝</a:t>
            </a:r>
            <a:r>
              <a:rPr lang="en-US" altLang="zh-CN" sz="2000">
                <a:solidFill>
                  <a:srgbClr val="FF0000"/>
                </a:solidFill>
              </a:rPr>
              <a:t>1000</a:t>
            </a:r>
            <a:r>
              <a:rPr lang="zh-CN" altLang="en-US" sz="2000">
                <a:solidFill>
                  <a:srgbClr val="FF0000"/>
                </a:solidFill>
              </a:rPr>
              <a:t> 时 </a:t>
            </a:r>
            <a:r>
              <a:rPr lang="zh-CN" altLang="en-US" sz="2000" smtClean="0">
                <a:solidFill>
                  <a:srgbClr val="FF0000"/>
                </a:solidFill>
              </a:rPr>
              <a:t>，</a:t>
            </a:r>
            <a:r>
              <a:rPr lang="en-US" altLang="zh-CN" sz="2000" smtClean="0">
                <a:solidFill>
                  <a:srgbClr val="FF0000"/>
                </a:solidFill>
              </a:rPr>
              <a:t>y=log</a:t>
            </a:r>
            <a:r>
              <a:rPr lang="en-US" altLang="zh-CN" sz="2000" baseline="-25000" smtClean="0">
                <a:solidFill>
                  <a:srgbClr val="FF0000"/>
                </a:solidFill>
              </a:rPr>
              <a:t>7</a:t>
            </a:r>
            <a:r>
              <a:rPr lang="en-US" altLang="zh-CN" sz="2000" smtClean="0">
                <a:solidFill>
                  <a:srgbClr val="FF0000"/>
                </a:solidFill>
              </a:rPr>
              <a:t>1000+1</a:t>
            </a:r>
            <a:r>
              <a:rPr lang="zh-CN" altLang="en-US" sz="2000">
                <a:solidFill>
                  <a:srgbClr val="FF0000"/>
                </a:solidFill>
              </a:rPr>
              <a:t>≈</a:t>
            </a:r>
            <a:r>
              <a:rPr lang="en-US" altLang="zh-CN" sz="2000">
                <a:solidFill>
                  <a:srgbClr val="FF0000"/>
                </a:solidFill>
              </a:rPr>
              <a:t>4.55</a:t>
            </a:r>
            <a:r>
              <a:rPr lang="zh-CN" altLang="en-US" sz="2000">
                <a:solidFill>
                  <a:srgbClr val="FF0000"/>
                </a:solidFill>
              </a:rPr>
              <a:t>＜５ ， </a:t>
            </a:r>
            <a:r>
              <a:rPr lang="zh-CN" altLang="en-US" sz="2000" smtClean="0">
                <a:solidFill>
                  <a:srgbClr val="FF0000"/>
                </a:solidFill>
              </a:rPr>
              <a:t>所以</a:t>
            </a:r>
            <a:r>
              <a:rPr lang="zh-CN" altLang="en-US" sz="2000">
                <a:solidFill>
                  <a:srgbClr val="FF0000"/>
                </a:solidFill>
              </a:rPr>
              <a:t>它符合奖金总数不超过 ５ 万元的要求 ．</a:t>
            </a:r>
            <a:endParaRPr lang="zh-CN" altLang="en-US" sz="20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再计算按模型 </a:t>
            </a:r>
            <a:r>
              <a:rPr lang="en-US" altLang="zh-CN" sz="2000">
                <a:solidFill>
                  <a:srgbClr val="FF0000"/>
                </a:solidFill>
              </a:rPr>
              <a:t>y=log</a:t>
            </a:r>
            <a:r>
              <a:rPr lang="en-US" altLang="zh-CN" sz="2000" baseline="-25000">
                <a:solidFill>
                  <a:srgbClr val="FF0000"/>
                </a:solidFill>
              </a:rPr>
              <a:t>7</a:t>
            </a:r>
            <a:r>
              <a:rPr lang="en-US" altLang="zh-CN" sz="2000">
                <a:solidFill>
                  <a:srgbClr val="FF0000"/>
                </a:solidFill>
              </a:rPr>
              <a:t>x+1</a:t>
            </a:r>
            <a:r>
              <a:rPr lang="zh-CN" altLang="en-US" sz="2000">
                <a:solidFill>
                  <a:srgbClr val="FF0000"/>
                </a:solidFill>
              </a:rPr>
              <a:t>奖励时 ， </a:t>
            </a:r>
            <a:r>
              <a:rPr lang="zh-CN" altLang="en-US" sz="2000" smtClean="0">
                <a:solidFill>
                  <a:srgbClr val="FF0000"/>
                </a:solidFill>
              </a:rPr>
              <a:t>奖金</a:t>
            </a:r>
            <a:r>
              <a:rPr lang="zh-CN" altLang="en-US" sz="2000">
                <a:solidFill>
                  <a:srgbClr val="FF0000"/>
                </a:solidFill>
              </a:rPr>
              <a:t>是否不超过利润的</a:t>
            </a:r>
            <a:r>
              <a:rPr lang="en-US" altLang="zh-CN" sz="2000">
                <a:solidFill>
                  <a:srgbClr val="FF0000"/>
                </a:solidFill>
              </a:rPr>
              <a:t>25</a:t>
            </a:r>
            <a:r>
              <a:rPr lang="zh-CN" altLang="en-US" sz="2000">
                <a:solidFill>
                  <a:srgbClr val="FF0000"/>
                </a:solidFill>
              </a:rPr>
              <a:t>％ </a:t>
            </a:r>
            <a:r>
              <a:rPr lang="zh-CN" altLang="en-US" sz="2000" smtClean="0">
                <a:solidFill>
                  <a:srgbClr val="FF0000"/>
                </a:solidFill>
              </a:rPr>
              <a:t>，</a:t>
            </a:r>
            <a:endParaRPr lang="en-US" altLang="zh-CN" sz="200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smtClean="0">
                <a:solidFill>
                  <a:srgbClr val="FF0000"/>
                </a:solidFill>
              </a:rPr>
              <a:t> </a:t>
            </a:r>
            <a:r>
              <a:rPr lang="zh-CN" altLang="en-US" sz="2000">
                <a:solidFill>
                  <a:srgbClr val="FF0000"/>
                </a:solidFill>
              </a:rPr>
              <a:t>即当 </a:t>
            </a:r>
            <a:r>
              <a:rPr lang="en-US" altLang="zh-CN" sz="2000">
                <a:solidFill>
                  <a:srgbClr val="FF0000"/>
                </a:solidFill>
              </a:rPr>
              <a:t>x</a:t>
            </a:r>
            <a:r>
              <a:rPr lang="zh-CN" altLang="en-US" sz="2000">
                <a:solidFill>
                  <a:srgbClr val="FF0000"/>
                </a:solidFill>
              </a:rPr>
              <a:t> </a:t>
            </a:r>
            <a:r>
              <a:rPr lang="zh-CN" altLang="en-US" sz="2000" smtClean="0">
                <a:solidFill>
                  <a:srgbClr val="FF0000"/>
                </a:solidFill>
              </a:rPr>
              <a:t>∈［</a:t>
            </a:r>
            <a:r>
              <a:rPr lang="en-US" altLang="zh-CN" sz="2000">
                <a:solidFill>
                  <a:srgbClr val="FF0000"/>
                </a:solidFill>
              </a:rPr>
              <a:t>10</a:t>
            </a:r>
            <a:r>
              <a:rPr lang="zh-CN" altLang="en-US" sz="2000">
                <a:solidFill>
                  <a:srgbClr val="FF0000"/>
                </a:solidFill>
              </a:rPr>
              <a:t> ，</a:t>
            </a:r>
            <a:r>
              <a:rPr lang="en-US" altLang="zh-CN" sz="2000">
                <a:solidFill>
                  <a:srgbClr val="FF0000"/>
                </a:solidFill>
              </a:rPr>
              <a:t>1000</a:t>
            </a:r>
            <a:r>
              <a:rPr lang="zh-CN" altLang="en-US" sz="2000">
                <a:solidFill>
                  <a:srgbClr val="FF0000"/>
                </a:solidFill>
              </a:rPr>
              <a:t> ］ 时 ， 是否有 </a:t>
            </a:r>
            <a:r>
              <a:rPr lang="en-US" altLang="zh-CN" sz="2000">
                <a:solidFill>
                  <a:srgbClr val="FF0000"/>
                </a:solidFill>
              </a:rPr>
              <a:t>y</a:t>
            </a:r>
            <a:r>
              <a:rPr lang="zh-CN" altLang="en-US" sz="2000">
                <a:solidFill>
                  <a:srgbClr val="FF0000"/>
                </a:solidFill>
              </a:rPr>
              <a:t> ≤</a:t>
            </a:r>
            <a:r>
              <a:rPr lang="en-US" altLang="zh-CN" sz="2000">
                <a:solidFill>
                  <a:srgbClr val="FF0000"/>
                </a:solidFill>
              </a:rPr>
              <a:t>0.25x</a:t>
            </a:r>
            <a:r>
              <a:rPr lang="zh-CN" altLang="en-US" sz="2000">
                <a:solidFill>
                  <a:srgbClr val="FF0000"/>
                </a:solidFill>
              </a:rPr>
              <a:t>， </a:t>
            </a:r>
            <a:endParaRPr lang="en-US" altLang="zh-CN" sz="200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smtClean="0">
                <a:solidFill>
                  <a:srgbClr val="FF0000"/>
                </a:solidFill>
              </a:rPr>
              <a:t>即</a:t>
            </a:r>
            <a:r>
              <a:rPr lang="en-US" altLang="zh-CN" sz="2000">
                <a:solidFill>
                  <a:srgbClr val="FF0000"/>
                </a:solidFill>
              </a:rPr>
              <a:t>y=log</a:t>
            </a:r>
            <a:r>
              <a:rPr lang="en-US" altLang="zh-CN" sz="2000" baseline="-25000">
                <a:solidFill>
                  <a:srgbClr val="FF0000"/>
                </a:solidFill>
              </a:rPr>
              <a:t>7</a:t>
            </a:r>
            <a:r>
              <a:rPr lang="en-US" altLang="zh-CN" sz="2000">
                <a:solidFill>
                  <a:srgbClr val="FF0000"/>
                </a:solidFill>
              </a:rPr>
              <a:t>x+1</a:t>
            </a:r>
            <a:r>
              <a:rPr lang="zh-CN" altLang="en-US" sz="2000">
                <a:solidFill>
                  <a:srgbClr val="FF0000"/>
                </a:solidFill>
              </a:rPr>
              <a:t> ≤</a:t>
            </a:r>
            <a:r>
              <a:rPr lang="en-US" altLang="zh-CN" sz="2000">
                <a:solidFill>
                  <a:srgbClr val="FF0000"/>
                </a:solidFill>
              </a:rPr>
              <a:t>0.25x</a:t>
            </a:r>
            <a:r>
              <a:rPr lang="zh-CN" altLang="en-US" sz="2000">
                <a:solidFill>
                  <a:srgbClr val="FF0000"/>
                </a:solidFill>
              </a:rPr>
              <a:t>成立 ．</a:t>
            </a:r>
            <a:endParaRPr lang="zh-CN" altLang="en-US" sz="20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令 </a:t>
            </a:r>
            <a:r>
              <a:rPr lang="en-US" altLang="zh-CN" sz="2000">
                <a:solidFill>
                  <a:srgbClr val="FF0000"/>
                </a:solidFill>
              </a:rPr>
              <a:t>f(x)</a:t>
            </a:r>
            <a:r>
              <a:rPr lang="zh-CN" altLang="en-US" sz="2000">
                <a:solidFill>
                  <a:srgbClr val="FF0000"/>
                </a:solidFill>
              </a:rPr>
              <a:t> ＝ </a:t>
            </a:r>
            <a:r>
              <a:rPr lang="en-US" altLang="zh-CN" sz="2000">
                <a:solidFill>
                  <a:srgbClr val="FF0000"/>
                </a:solidFill>
              </a:rPr>
              <a:t>y=log</a:t>
            </a:r>
            <a:r>
              <a:rPr lang="en-US" altLang="zh-CN" sz="2000" baseline="-25000">
                <a:solidFill>
                  <a:srgbClr val="FF0000"/>
                </a:solidFill>
              </a:rPr>
              <a:t>7</a:t>
            </a:r>
            <a:r>
              <a:rPr lang="en-US" altLang="zh-CN" sz="2000">
                <a:solidFill>
                  <a:srgbClr val="FF0000"/>
                </a:solidFill>
              </a:rPr>
              <a:t>x+1-0.25x</a:t>
            </a:r>
            <a:r>
              <a:rPr lang="zh-CN" altLang="en-US" sz="2000">
                <a:solidFill>
                  <a:srgbClr val="FF0000"/>
                </a:solidFill>
              </a:rPr>
              <a:t>， </a:t>
            </a:r>
            <a:r>
              <a:rPr lang="en-US" altLang="zh-CN" sz="2000">
                <a:solidFill>
                  <a:srgbClr val="FF0000"/>
                </a:solidFill>
              </a:rPr>
              <a:t>x</a:t>
            </a:r>
            <a:r>
              <a:rPr lang="zh-CN" altLang="en-US" sz="2000">
                <a:solidFill>
                  <a:srgbClr val="FF0000"/>
                </a:solidFill>
              </a:rPr>
              <a:t> ∈ ［</a:t>
            </a:r>
            <a:r>
              <a:rPr lang="en-US" altLang="zh-CN" sz="2000">
                <a:solidFill>
                  <a:srgbClr val="FF0000"/>
                </a:solidFill>
              </a:rPr>
              <a:t>10</a:t>
            </a:r>
            <a:r>
              <a:rPr lang="zh-CN" altLang="en-US" sz="2000">
                <a:solidFill>
                  <a:srgbClr val="FF0000"/>
                </a:solidFill>
              </a:rPr>
              <a:t> ，</a:t>
            </a:r>
            <a:r>
              <a:rPr lang="en-US" altLang="zh-CN" sz="2000">
                <a:solidFill>
                  <a:srgbClr val="FF0000"/>
                </a:solidFill>
              </a:rPr>
              <a:t>1000</a:t>
            </a:r>
            <a:r>
              <a:rPr lang="zh-CN" altLang="en-US" sz="2000">
                <a:solidFill>
                  <a:srgbClr val="FF0000"/>
                </a:solidFill>
              </a:rPr>
              <a:t> ］</a:t>
            </a:r>
            <a:r>
              <a:rPr lang="en-US" altLang="zh-CN" sz="2000">
                <a:solidFill>
                  <a:srgbClr val="FF0000"/>
                </a:solidFill>
              </a:rPr>
              <a:t>,</a:t>
            </a:r>
            <a:r>
              <a:rPr lang="zh-CN" altLang="en-US" sz="2000">
                <a:solidFill>
                  <a:srgbClr val="FF0000"/>
                </a:solidFill>
              </a:rPr>
              <a:t>  </a:t>
            </a:r>
            <a:r>
              <a:rPr lang="zh-CN" altLang="en-US" sz="2000" smtClean="0">
                <a:solidFill>
                  <a:srgbClr val="FF0000"/>
                </a:solidFill>
              </a:rPr>
              <a:t>利用</a:t>
            </a:r>
            <a:r>
              <a:rPr lang="zh-CN" altLang="en-US" sz="2000">
                <a:solidFill>
                  <a:srgbClr val="FF0000"/>
                </a:solidFill>
              </a:rPr>
              <a:t>信息技术画出它的图象</a:t>
            </a:r>
            <a:endParaRPr lang="zh-CN" altLang="en-US" sz="200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8594" y="3627132"/>
            <a:ext cx="5201680" cy="3019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2107" y="1305861"/>
            <a:ext cx="103302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</a:rPr>
              <a:t>由图象可知函数 </a:t>
            </a:r>
            <a:r>
              <a:rPr lang="en-US" altLang="zh-CN" sz="2400" smtClean="0">
                <a:solidFill>
                  <a:srgbClr val="FF0000"/>
                </a:solidFill>
                <a:latin typeface="+mn-ea"/>
              </a:rPr>
              <a:t>f(x)</a:t>
            </a:r>
            <a:r>
              <a:rPr lang="zh-CN" altLang="en-US" sz="2400" smtClean="0">
                <a:solidFill>
                  <a:srgbClr val="FF0000"/>
                </a:solidFill>
                <a:latin typeface="+mn-ea"/>
              </a:rPr>
              <a:t>在区间</a:t>
            </a:r>
            <a:r>
              <a:rPr lang="zh-CN" altLang="en-US" sz="2400">
                <a:solidFill>
                  <a:srgbClr val="FF0000"/>
                </a:solidFill>
                <a:latin typeface="+mn-ea"/>
              </a:rPr>
              <a:t>［</a:t>
            </a:r>
            <a:r>
              <a:rPr lang="en-US" altLang="zh-CN" sz="2400">
                <a:solidFill>
                  <a:srgbClr val="FF0000"/>
                </a:solidFill>
                <a:latin typeface="+mn-ea"/>
              </a:rPr>
              <a:t>10</a:t>
            </a:r>
            <a:r>
              <a:rPr lang="zh-CN" altLang="en-US" sz="2400">
                <a:solidFill>
                  <a:srgbClr val="FF0000"/>
                </a:solidFill>
                <a:latin typeface="+mn-ea"/>
              </a:rPr>
              <a:t> ，</a:t>
            </a:r>
            <a:r>
              <a:rPr lang="en-US" altLang="zh-CN" sz="2400">
                <a:solidFill>
                  <a:srgbClr val="FF0000"/>
                </a:solidFill>
                <a:latin typeface="+mn-ea"/>
              </a:rPr>
              <a:t>1000</a:t>
            </a:r>
            <a:r>
              <a:rPr lang="zh-CN" altLang="en-US" sz="2400">
                <a:solidFill>
                  <a:srgbClr val="FF0000"/>
                </a:solidFill>
                <a:latin typeface="+mn-ea"/>
              </a:rPr>
              <a:t> ］</a:t>
            </a:r>
            <a:r>
              <a:rPr lang="zh-CN" altLang="en-US" sz="2400" smtClean="0">
                <a:solidFill>
                  <a:srgbClr val="FF0000"/>
                </a:solidFill>
                <a:latin typeface="+mn-ea"/>
              </a:rPr>
              <a:t> 上</a:t>
            </a:r>
            <a:r>
              <a:rPr lang="zh-CN" altLang="en-US" sz="2400">
                <a:solidFill>
                  <a:srgbClr val="FF0000"/>
                </a:solidFill>
                <a:latin typeface="+mn-ea"/>
              </a:rPr>
              <a:t>单调递减 </a:t>
            </a:r>
            <a:r>
              <a:rPr lang="zh-CN" altLang="en-US" sz="2400" smtClean="0">
                <a:solidFill>
                  <a:srgbClr val="FF0000"/>
                </a:solidFill>
                <a:latin typeface="+mn-ea"/>
              </a:rPr>
              <a:t>，</a:t>
            </a:r>
            <a:endParaRPr lang="en-US" altLang="zh-CN" sz="240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smtClean="0">
                <a:solidFill>
                  <a:srgbClr val="FF0000"/>
                </a:solidFill>
                <a:latin typeface="+mn-ea"/>
              </a:rPr>
              <a:t> 因此</a:t>
            </a:r>
            <a:r>
              <a:rPr lang="en-US" altLang="zh-CN" sz="2400" smtClean="0">
                <a:solidFill>
                  <a:srgbClr val="FF0000"/>
                </a:solidFill>
                <a:latin typeface="+mn-ea"/>
              </a:rPr>
              <a:t>f(x)</a:t>
            </a:r>
            <a:r>
              <a:rPr lang="zh-CN" altLang="en-US" sz="2400" smtClean="0">
                <a:solidFill>
                  <a:srgbClr val="FF0000"/>
                </a:solidFill>
                <a:latin typeface="+mn-ea"/>
              </a:rPr>
              <a:t>≤ </a:t>
            </a:r>
            <a:r>
              <a:rPr lang="en-US" altLang="zh-CN" sz="2400" smtClean="0">
                <a:solidFill>
                  <a:srgbClr val="FF0000"/>
                </a:solidFill>
                <a:latin typeface="+mn-ea"/>
              </a:rPr>
              <a:t>f(10)</a:t>
            </a:r>
            <a:r>
              <a:rPr lang="zh-CN" altLang="en-US" sz="2400" smtClean="0">
                <a:solidFill>
                  <a:srgbClr val="FF0000"/>
                </a:solidFill>
                <a:latin typeface="+mn-ea"/>
              </a:rPr>
              <a:t>≈－</a:t>
            </a:r>
            <a:r>
              <a:rPr lang="en-US" altLang="zh-CN" sz="2400" smtClean="0">
                <a:solidFill>
                  <a:srgbClr val="FF0000"/>
                </a:solidFill>
                <a:latin typeface="+mn-ea"/>
              </a:rPr>
              <a:t>0.3167</a:t>
            </a:r>
            <a:r>
              <a:rPr lang="zh-CN" altLang="en-US" sz="2400" smtClean="0">
                <a:solidFill>
                  <a:srgbClr val="FF0000"/>
                </a:solidFill>
                <a:latin typeface="+mn-ea"/>
              </a:rPr>
              <a:t>＜</a:t>
            </a:r>
            <a:r>
              <a:rPr lang="zh-CN" altLang="en-US" sz="2400">
                <a:solidFill>
                  <a:srgbClr val="FF0000"/>
                </a:solidFill>
                <a:latin typeface="+mn-ea"/>
              </a:rPr>
              <a:t>０ ，</a:t>
            </a:r>
            <a:endParaRPr lang="zh-CN" altLang="en-US" sz="240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smtClean="0">
                <a:solidFill>
                  <a:srgbClr val="FF0000"/>
                </a:solidFill>
                <a:latin typeface="+mn-ea"/>
              </a:rPr>
              <a:t>即</a:t>
            </a:r>
            <a:r>
              <a:rPr lang="en-US" altLang="zh-CN" sz="2400" smtClean="0">
                <a:solidFill>
                  <a:srgbClr val="FF0000"/>
                </a:solidFill>
                <a:latin typeface="+mn-ea"/>
              </a:rPr>
              <a:t>y=log</a:t>
            </a:r>
            <a:r>
              <a:rPr lang="en-US" altLang="zh-CN" sz="2400" baseline="-25000" smtClean="0">
                <a:solidFill>
                  <a:srgbClr val="FF0000"/>
                </a:solidFill>
                <a:latin typeface="+mn-ea"/>
              </a:rPr>
              <a:t>7</a:t>
            </a:r>
            <a:r>
              <a:rPr lang="en-US" altLang="zh-CN" sz="2400" smtClean="0">
                <a:solidFill>
                  <a:srgbClr val="FF0000"/>
                </a:solidFill>
                <a:latin typeface="+mn-ea"/>
              </a:rPr>
              <a:t>x+1</a:t>
            </a:r>
            <a:r>
              <a:rPr lang="zh-CN" altLang="en-US" sz="2400" smtClean="0">
                <a:solidFill>
                  <a:srgbClr val="FF0000"/>
                </a:solidFill>
                <a:latin typeface="+mn-ea"/>
              </a:rPr>
              <a:t>＜</a:t>
            </a:r>
            <a:r>
              <a:rPr lang="en-US" altLang="zh-CN" sz="2400" smtClean="0">
                <a:solidFill>
                  <a:srgbClr val="FF0000"/>
                </a:solidFill>
                <a:latin typeface="+mn-ea"/>
              </a:rPr>
              <a:t>0.25x</a:t>
            </a:r>
            <a:r>
              <a:rPr lang="zh-CN" altLang="en-US" sz="2400" smtClean="0">
                <a:solidFill>
                  <a:srgbClr val="FF0000"/>
                </a:solidFill>
                <a:latin typeface="+mn-ea"/>
              </a:rPr>
              <a:t>．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</a:rPr>
              <a:t>所以 ， 当 </a:t>
            </a:r>
            <a:r>
              <a:rPr lang="en-US" altLang="zh-CN" sz="2400" smtClean="0">
                <a:solidFill>
                  <a:srgbClr val="FF0000"/>
                </a:solidFill>
                <a:latin typeface="+mn-ea"/>
              </a:rPr>
              <a:t>x</a:t>
            </a:r>
            <a:r>
              <a:rPr lang="zh-CN" altLang="en-US" sz="240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+mn-ea"/>
              </a:rPr>
              <a:t>∈ ［</a:t>
            </a:r>
            <a:r>
              <a:rPr lang="en-US" altLang="zh-CN" sz="2400">
                <a:solidFill>
                  <a:srgbClr val="FF0000"/>
                </a:solidFill>
                <a:latin typeface="+mn-ea"/>
              </a:rPr>
              <a:t>10</a:t>
            </a:r>
            <a:r>
              <a:rPr lang="zh-CN" altLang="en-US" sz="2400">
                <a:solidFill>
                  <a:srgbClr val="FF0000"/>
                </a:solidFill>
                <a:latin typeface="+mn-ea"/>
              </a:rPr>
              <a:t> ，</a:t>
            </a:r>
            <a:r>
              <a:rPr lang="en-US" altLang="zh-CN" sz="2400">
                <a:solidFill>
                  <a:srgbClr val="FF0000"/>
                </a:solidFill>
                <a:latin typeface="+mn-ea"/>
              </a:rPr>
              <a:t>1000</a:t>
            </a:r>
            <a:r>
              <a:rPr lang="zh-CN" altLang="en-US" sz="2400">
                <a:solidFill>
                  <a:srgbClr val="FF0000"/>
                </a:solidFill>
                <a:latin typeface="+mn-ea"/>
              </a:rPr>
              <a:t> ］</a:t>
            </a:r>
            <a:r>
              <a:rPr lang="zh-CN" altLang="en-US" sz="2400" smtClean="0">
                <a:solidFill>
                  <a:srgbClr val="FF0000"/>
                </a:solidFill>
                <a:latin typeface="+mn-ea"/>
              </a:rPr>
              <a:t>时 ，</a:t>
            </a:r>
            <a:endParaRPr lang="en-US" altLang="zh-CN" sz="240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+mn-ea"/>
              </a:rPr>
              <a:t>y</a:t>
            </a:r>
            <a:r>
              <a:rPr lang="zh-CN" altLang="en-US" sz="2400" smtClean="0">
                <a:solidFill>
                  <a:srgbClr val="FF0000"/>
                </a:solidFill>
                <a:latin typeface="+mn-ea"/>
              </a:rPr>
              <a:t> ≤</a:t>
            </a:r>
            <a:r>
              <a:rPr lang="en-US" altLang="zh-CN" sz="2400" smtClean="0">
                <a:solidFill>
                  <a:srgbClr val="FF0000"/>
                </a:solidFill>
                <a:latin typeface="+mn-ea"/>
              </a:rPr>
              <a:t>0.25x</a:t>
            </a:r>
            <a:r>
              <a:rPr lang="zh-CN" altLang="en-US" sz="2400" smtClean="0">
                <a:solidFill>
                  <a:srgbClr val="FF0000"/>
                </a:solidFill>
                <a:latin typeface="+mn-ea"/>
              </a:rPr>
              <a:t>， </a:t>
            </a:r>
            <a:r>
              <a:rPr lang="zh-CN" altLang="en-US" sz="2400">
                <a:solidFill>
                  <a:srgbClr val="FF0000"/>
                </a:solidFill>
                <a:latin typeface="+mn-ea"/>
              </a:rPr>
              <a:t>说明按</a:t>
            </a:r>
            <a:r>
              <a:rPr lang="zh-CN" altLang="en-US" sz="2400" smtClean="0">
                <a:solidFill>
                  <a:srgbClr val="FF0000"/>
                </a:solidFill>
                <a:latin typeface="+mn-ea"/>
              </a:rPr>
              <a:t>模型</a:t>
            </a:r>
            <a:r>
              <a:rPr lang="en-US" altLang="zh-CN" sz="2400">
                <a:solidFill>
                  <a:srgbClr val="FF0000"/>
                </a:solidFill>
                <a:latin typeface="+mn-ea"/>
              </a:rPr>
              <a:t>y=log</a:t>
            </a:r>
            <a:r>
              <a:rPr lang="en-US" altLang="zh-CN" sz="2400" baseline="-25000">
                <a:solidFill>
                  <a:srgbClr val="FF0000"/>
                </a:solidFill>
                <a:latin typeface="+mn-ea"/>
              </a:rPr>
              <a:t>7</a:t>
            </a:r>
            <a:r>
              <a:rPr lang="en-US" altLang="zh-CN" sz="2400">
                <a:solidFill>
                  <a:srgbClr val="FF0000"/>
                </a:solidFill>
                <a:latin typeface="+mn-ea"/>
              </a:rPr>
              <a:t>x+1</a:t>
            </a:r>
            <a:r>
              <a:rPr lang="zh-CN" altLang="en-US" sz="2400" smtClean="0">
                <a:solidFill>
                  <a:srgbClr val="FF0000"/>
                </a:solidFill>
                <a:latin typeface="+mn-ea"/>
              </a:rPr>
              <a:t> 奖励 </a:t>
            </a:r>
            <a:r>
              <a:rPr lang="zh-CN" altLang="en-US" sz="2400">
                <a:solidFill>
                  <a:srgbClr val="FF0000"/>
                </a:solidFill>
                <a:latin typeface="+mn-ea"/>
              </a:rPr>
              <a:t>， </a:t>
            </a:r>
            <a:endParaRPr lang="en-US" altLang="zh-CN" sz="240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smtClean="0">
                <a:solidFill>
                  <a:srgbClr val="FF0000"/>
                </a:solidFill>
                <a:latin typeface="+mn-ea"/>
              </a:rPr>
              <a:t>奖金不会超过</a:t>
            </a:r>
            <a:r>
              <a:rPr lang="zh-CN" altLang="en-US" sz="2400">
                <a:solidFill>
                  <a:srgbClr val="FF0000"/>
                </a:solidFill>
                <a:latin typeface="+mn-ea"/>
              </a:rPr>
              <a:t>利润的 </a:t>
            </a:r>
            <a:r>
              <a:rPr lang="en-US" altLang="zh-CN" sz="2400" smtClean="0">
                <a:solidFill>
                  <a:srgbClr val="FF0000"/>
                </a:solidFill>
                <a:latin typeface="+mn-ea"/>
              </a:rPr>
              <a:t>25</a:t>
            </a:r>
            <a:r>
              <a:rPr lang="zh-CN" altLang="en-US" sz="2400" smtClean="0">
                <a:solidFill>
                  <a:srgbClr val="FF0000"/>
                </a:solidFill>
                <a:latin typeface="+mn-ea"/>
              </a:rPr>
              <a:t>％．</a:t>
            </a:r>
            <a:endParaRPr lang="zh-CN" altLang="en-US" sz="240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</a:rPr>
              <a:t>综上所述 ， 模型 </a:t>
            </a:r>
            <a:r>
              <a:rPr lang="en-US" altLang="zh-CN" sz="2400" smtClean="0">
                <a:solidFill>
                  <a:srgbClr val="FF0000"/>
                </a:solidFill>
                <a:latin typeface="+mn-ea"/>
              </a:rPr>
              <a:t>y=log</a:t>
            </a:r>
            <a:r>
              <a:rPr lang="en-US" altLang="zh-CN" sz="2400" baseline="-25000" smtClean="0">
                <a:solidFill>
                  <a:srgbClr val="FF0000"/>
                </a:solidFill>
                <a:latin typeface="+mn-ea"/>
              </a:rPr>
              <a:t>7</a:t>
            </a:r>
            <a:r>
              <a:rPr lang="en-US" altLang="zh-CN" sz="2400" smtClean="0">
                <a:solidFill>
                  <a:srgbClr val="FF0000"/>
                </a:solidFill>
                <a:latin typeface="+mn-ea"/>
              </a:rPr>
              <a:t>x+1</a:t>
            </a:r>
            <a:r>
              <a:rPr lang="zh-CN" altLang="en-US" sz="2400" smtClean="0">
                <a:solidFill>
                  <a:srgbClr val="FF0000"/>
                </a:solidFill>
                <a:latin typeface="+mn-ea"/>
              </a:rPr>
              <a:t>确实</a:t>
            </a:r>
            <a:r>
              <a:rPr lang="zh-CN" altLang="en-US" sz="2400">
                <a:solidFill>
                  <a:srgbClr val="FF0000"/>
                </a:solidFill>
                <a:latin typeface="+mn-ea"/>
              </a:rPr>
              <a:t>能符合公司要求 ．</a:t>
            </a:r>
            <a:endParaRPr lang="zh-CN" altLang="en-US" sz="240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633857"/>
          <p:cNvGraphicFramePr>
            <a:graphicFrameLocks noChangeAspect="1"/>
          </p:cNvGraphicFramePr>
          <p:nvPr/>
        </p:nvGraphicFramePr>
        <p:xfrm>
          <a:off x="372619" y="863943"/>
          <a:ext cx="11135404" cy="5130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" r:id="rId1" imgW="10520045" imgH="4860290" progId="Word.Document.8">
                  <p:embed/>
                </p:oleObj>
              </mc:Choice>
              <mc:Fallback>
                <p:oleObj name="" r:id="rId1" imgW="10520045" imgH="48602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2619" y="863943"/>
                        <a:ext cx="11135404" cy="513011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归纳总结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2"/>
          <p:cNvSpPr/>
          <p:nvPr>
            <p:custDataLst>
              <p:tags r:id="rId3"/>
            </p:custDataLst>
          </p:nvPr>
        </p:nvSpPr>
        <p:spPr>
          <a:xfrm>
            <a:off x="6997700" y="6199505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P154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9" name="对象 402435"/>
          <p:cNvGraphicFramePr>
            <a:graphicFrameLocks noChangeAspect="1"/>
          </p:cNvGraphicFramePr>
          <p:nvPr/>
        </p:nvGraphicFramePr>
        <p:xfrm>
          <a:off x="601663" y="1279525"/>
          <a:ext cx="1090295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1" imgW="10382885" imgH="2142490" progId="Word.Document.8">
                  <p:embed/>
                </p:oleObj>
              </mc:Choice>
              <mc:Fallback>
                <p:oleObj name="Document" r:id="rId1" imgW="10382885" imgH="21424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1663" y="1279525"/>
                        <a:ext cx="10902950" cy="2247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对象 402436"/>
          <p:cNvGraphicFramePr>
            <a:graphicFrameLocks noChangeAspect="1"/>
          </p:cNvGraphicFramePr>
          <p:nvPr/>
        </p:nvGraphicFramePr>
        <p:xfrm>
          <a:off x="8671136" y="1888622"/>
          <a:ext cx="3386480" cy="2361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3" imgW="3204845" imgH="2393950" progId="Word.Document.8">
                  <p:embed/>
                </p:oleObj>
              </mc:Choice>
              <mc:Fallback>
                <p:oleObj name="Document" r:id="rId3" imgW="3204845" imgH="23939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71136" y="1888622"/>
                        <a:ext cx="3386480" cy="236180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38" name="对象 402437"/>
          <p:cNvGraphicFramePr>
            <a:graphicFrameLocks noChangeAspect="1"/>
          </p:cNvGraphicFramePr>
          <p:nvPr/>
        </p:nvGraphicFramePr>
        <p:xfrm>
          <a:off x="596330" y="4146275"/>
          <a:ext cx="11002700" cy="866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" r:id="rId5" imgW="10382250" imgH="706120" progId="Word.Document.8">
                  <p:embed/>
                </p:oleObj>
              </mc:Choice>
              <mc:Fallback>
                <p:oleObj name="" r:id="rId5" imgW="10382250" imgH="7061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6330" y="4146275"/>
                        <a:ext cx="11002700" cy="86677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当堂达标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对象 419841"/>
          <p:cNvGraphicFramePr>
            <a:graphicFrameLocks noChangeAspect="1"/>
          </p:cNvGraphicFramePr>
          <p:nvPr/>
        </p:nvGraphicFramePr>
        <p:xfrm>
          <a:off x="596330" y="1122632"/>
          <a:ext cx="11002700" cy="3939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" r:id="rId1" imgW="10382885" imgH="3710940" progId="Word.Document.8">
                  <p:embed/>
                </p:oleObj>
              </mc:Choice>
              <mc:Fallback>
                <p:oleObj name="Document" r:id="rId1" imgW="10382885" imgH="37109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6330" y="1122632"/>
                        <a:ext cx="11002700" cy="39391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3" name="对象 419842"/>
          <p:cNvGraphicFramePr>
            <a:graphicFrameLocks noChangeAspect="1"/>
          </p:cNvGraphicFramePr>
          <p:nvPr/>
        </p:nvGraphicFramePr>
        <p:xfrm>
          <a:off x="596330" y="5246546"/>
          <a:ext cx="11002700" cy="660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" r:id="rId3" imgW="10382250" imgH="619125" progId="Word.Document.8">
                  <p:embed/>
                </p:oleObj>
              </mc:Choice>
              <mc:Fallback>
                <p:oleObj name="" r:id="rId3" imgW="10382250" imgH="6191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330" y="5246546"/>
                        <a:ext cx="11002700" cy="66016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对象 418817"/>
          <p:cNvGraphicFramePr>
            <a:graphicFrameLocks noChangeAspect="1"/>
          </p:cNvGraphicFramePr>
          <p:nvPr/>
        </p:nvGraphicFramePr>
        <p:xfrm>
          <a:off x="596330" y="1151190"/>
          <a:ext cx="11002700" cy="339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1" imgW="10382885" imgH="3791585" progId="Word.Document.8">
                  <p:embed/>
                </p:oleObj>
              </mc:Choice>
              <mc:Fallback>
                <p:oleObj name="Document" r:id="rId1" imgW="10382885" imgH="37915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6330" y="1151190"/>
                        <a:ext cx="11002700" cy="3398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19" name="对象 418818"/>
          <p:cNvGraphicFramePr>
            <a:graphicFrameLocks noChangeAspect="1"/>
          </p:cNvGraphicFramePr>
          <p:nvPr/>
        </p:nvGraphicFramePr>
        <p:xfrm>
          <a:off x="596330" y="4640137"/>
          <a:ext cx="11002700" cy="577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" r:id="rId3" imgW="10382250" imgH="542925" progId="Word.Document.8">
                  <p:embed/>
                </p:oleObj>
              </mc:Choice>
              <mc:Fallback>
                <p:oleObj name="" r:id="rId3" imgW="10382250" imgH="542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330" y="4640137"/>
                        <a:ext cx="11002700" cy="57785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对象 417793"/>
          <p:cNvGraphicFramePr>
            <a:graphicFrameLocks noChangeAspect="1"/>
          </p:cNvGraphicFramePr>
          <p:nvPr/>
        </p:nvGraphicFramePr>
        <p:xfrm>
          <a:off x="601663" y="2116138"/>
          <a:ext cx="10902950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1" imgW="10382885" imgH="2409190" progId="Word.Document.8">
                  <p:embed/>
                </p:oleObj>
              </mc:Choice>
              <mc:Fallback>
                <p:oleObj name="Document" r:id="rId1" imgW="10382885" imgH="24091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1663" y="2116138"/>
                        <a:ext cx="10902950" cy="2533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对象 416769"/>
          <p:cNvGraphicFramePr>
            <a:graphicFrameLocks noChangeAspect="1"/>
          </p:cNvGraphicFramePr>
          <p:nvPr/>
        </p:nvGraphicFramePr>
        <p:xfrm>
          <a:off x="596330" y="769874"/>
          <a:ext cx="11002700" cy="5358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" r:id="rId1" imgW="10382250" imgH="5049520" progId="Word.Document.8">
                  <p:embed/>
                </p:oleObj>
              </mc:Choice>
              <mc:Fallback>
                <p:oleObj name="" r:id="rId1" imgW="10382250" imgH="50495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6330" y="769874"/>
                        <a:ext cx="11002700" cy="535856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对象 49187"/>
          <p:cNvGraphicFramePr>
            <a:graphicFrameLocks noChangeAspect="1"/>
          </p:cNvGraphicFramePr>
          <p:nvPr/>
        </p:nvGraphicFramePr>
        <p:xfrm>
          <a:off x="531813" y="1314450"/>
          <a:ext cx="11042650" cy="476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1" imgW="10516870" imgH="4529455" progId="Word.Document.8">
                  <p:embed/>
                </p:oleObj>
              </mc:Choice>
              <mc:Fallback>
                <p:oleObj name="Document" r:id="rId1" imgW="10516870" imgH="452945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1813" y="1314450"/>
                        <a:ext cx="11042650" cy="4764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对象 415745"/>
          <p:cNvGraphicFramePr>
            <a:graphicFrameLocks noChangeAspect="1"/>
          </p:cNvGraphicFramePr>
          <p:nvPr/>
        </p:nvGraphicFramePr>
        <p:xfrm>
          <a:off x="502809" y="1148706"/>
          <a:ext cx="10902950" cy="301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r:id="rId1" imgW="10382885" imgH="2865120" progId="Word.Document.8">
                  <p:embed/>
                </p:oleObj>
              </mc:Choice>
              <mc:Fallback>
                <p:oleObj name="Document" r:id="rId1" imgW="10382885" imgH="28651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2809" y="1148706"/>
                        <a:ext cx="10902950" cy="3013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对象 414721"/>
          <p:cNvGraphicFramePr>
            <a:graphicFrameLocks noChangeAspect="1"/>
          </p:cNvGraphicFramePr>
          <p:nvPr/>
        </p:nvGraphicFramePr>
        <p:xfrm>
          <a:off x="601663" y="1541463"/>
          <a:ext cx="10902950" cy="388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cument" r:id="rId1" imgW="10382885" imgH="3696970" progId="Word.Document.8">
                  <p:embed/>
                </p:oleObj>
              </mc:Choice>
              <mc:Fallback>
                <p:oleObj name="Document" r:id="rId1" imgW="10382885" imgH="369697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1663" y="1541463"/>
                        <a:ext cx="10902950" cy="3884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对象 413697"/>
          <p:cNvGraphicFramePr>
            <a:graphicFrameLocks noChangeAspect="1"/>
          </p:cNvGraphicFramePr>
          <p:nvPr/>
        </p:nvGraphicFramePr>
        <p:xfrm>
          <a:off x="296562" y="555239"/>
          <a:ext cx="10895013" cy="661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Document" r:id="rId1" imgW="10372090" imgH="6290945" progId="Word.Document.8">
                  <p:embed/>
                </p:oleObj>
              </mc:Choice>
              <mc:Fallback>
                <p:oleObj name="Document" r:id="rId1" imgW="10372090" imgH="629094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6562" y="555239"/>
                        <a:ext cx="10895013" cy="6618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1905000" y="1851025"/>
            <a:ext cx="2667000" cy="604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b="1">
                <a:latin typeface="Times New Roman" panose="02020603050405020304" pitchFamily="18" charset="0"/>
              </a:rPr>
              <a:t>实际应用问题</a:t>
            </a:r>
            <a:endParaRPr kumimoji="1"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V="1">
            <a:off x="4724400" y="2155825"/>
            <a:ext cx="1828800" cy="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tailEnd type="arrow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5067300" y="169862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</a:rPr>
              <a:t>审    题</a:t>
            </a: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5048250" y="2155825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设</a:t>
            </a:r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）</a:t>
            </a:r>
            <a:endParaRPr kumimoji="1"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6762750" y="1889126"/>
            <a:ext cx="3581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>
                <a:latin typeface="Times New Roman" panose="02020603050405020304" pitchFamily="18" charset="0"/>
              </a:rPr>
              <a:t>分析、联想、抽象、转化</a:t>
            </a:r>
            <a:endParaRPr kumimoji="1"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 flipH="1">
            <a:off x="8534400" y="2536825"/>
            <a:ext cx="0" cy="213360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tailEnd type="arrow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7353300" y="4827589"/>
            <a:ext cx="23622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800" b="1">
                <a:latin typeface="Times New Roman" panose="02020603050405020304" pitchFamily="18" charset="0"/>
              </a:rPr>
              <a:t>构建数学模型</a:t>
            </a:r>
            <a:endParaRPr kumimoji="1"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7391400" y="32988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</a:rPr>
              <a:t>数学化</a:t>
            </a: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8534400" y="3298825"/>
            <a:ext cx="1377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列</a:t>
            </a:r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）</a:t>
            </a:r>
            <a:endParaRPr kumimoji="1"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 flipH="1">
            <a:off x="4724400" y="5157788"/>
            <a:ext cx="2438400" cy="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tailEnd type="arrow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5029200" y="459422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</a:rPr>
              <a:t>寻找解题思路</a:t>
            </a: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5410201" y="5203825"/>
            <a:ext cx="140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解</a:t>
            </a:r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）</a:t>
            </a:r>
            <a:endParaRPr kumimoji="1"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1981200" y="4805363"/>
            <a:ext cx="266700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b="1">
                <a:latin typeface="Times New Roman" panose="02020603050405020304" pitchFamily="18" charset="0"/>
              </a:rPr>
              <a:t>解答数学问题</a:t>
            </a:r>
            <a:endParaRPr kumimoji="1"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 flipH="1" flipV="1">
            <a:off x="3314700" y="2671763"/>
            <a:ext cx="0" cy="198120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tailEnd type="arrow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2438400" y="3403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</a:rPr>
              <a:t>还原</a:t>
            </a: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3205164" y="3429000"/>
            <a:ext cx="145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答</a:t>
            </a:r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）</a:t>
            </a:r>
            <a:endParaRPr kumimoji="1"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8663" y="838082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课堂小结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7" grpId="0"/>
      <p:bldP spid="24598" grpId="0"/>
      <p:bldP spid="24599" grpId="0"/>
      <p:bldP spid="24600" grpId="0"/>
      <p:bldP spid="24601" grpId="0"/>
      <p:bldP spid="24602" grpId="0"/>
      <p:bldP spid="24603" grpId="0"/>
      <p:bldP spid="24604" grpId="0"/>
      <p:bldP spid="24605" grpId="0"/>
      <p:bldP spid="24606" grpId="0"/>
      <p:bldP spid="24607" grpId="0"/>
      <p:bldP spid="24608" grpId="0"/>
      <p:bldP spid="24609" grpId="0"/>
      <p:bldP spid="24610" grpId="0"/>
      <p:bldP spid="24611" grpId="0"/>
      <p:bldP spid="246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06752" y="108400"/>
            <a:ext cx="2179209" cy="666115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3735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3735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New picture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358533" y="16789400"/>
            <a:ext cx="474133" cy="355600"/>
          </a:xfrm>
          <a:prstGeom prst="cube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78765" y="1442085"/>
            <a:ext cx="8869680" cy="42614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课本：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P155 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预习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书本</a:t>
            </a:r>
            <a:r>
              <a:rPr lang="en-US" altLang="zh-CN" sz="4515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P158--159</a:t>
            </a:r>
            <a:endParaRPr lang="en-US" altLang="zh-CN" sz="4515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/>
            <a:endParaRPr lang="zh-CN" altLang="en-US" sz="4515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4515" b="1" dirty="0">
                <a:latin typeface="宋体" panose="02010600030101010101" pitchFamily="2" charset="-122"/>
                <a:ea typeface="宋体" panose="02010600030101010101" pitchFamily="2" charset="-122"/>
              </a:rPr>
              <a:t>练习册</a:t>
            </a:r>
            <a:r>
              <a:rPr lang="en-US" altLang="zh-CN" sz="4515" b="1" dirty="0">
                <a:latin typeface="宋体" panose="02010600030101010101" pitchFamily="2" charset="-122"/>
                <a:ea typeface="宋体" panose="02010600030101010101" pitchFamily="2" charset="-122"/>
              </a:rPr>
              <a:t>:P79--81</a:t>
            </a:r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对象 437249"/>
          <p:cNvGraphicFramePr>
            <a:graphicFrameLocks noChangeAspect="1"/>
          </p:cNvGraphicFramePr>
          <p:nvPr/>
        </p:nvGraphicFramePr>
        <p:xfrm>
          <a:off x="609600" y="609600"/>
          <a:ext cx="10902950" cy="576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1" imgW="10382885" imgH="5483225" progId="Word.Document.8">
                  <p:embed/>
                </p:oleObj>
              </mc:Choice>
              <mc:Fallback>
                <p:oleObj name="Document" r:id="rId1" imgW="10382885" imgH="5483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9600" y="609600"/>
                        <a:ext cx="10902950" cy="576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436225"/>
          <p:cNvGraphicFramePr>
            <a:graphicFrameLocks noChangeAspect="1"/>
          </p:cNvGraphicFramePr>
          <p:nvPr/>
        </p:nvGraphicFramePr>
        <p:xfrm>
          <a:off x="609600" y="1001713"/>
          <a:ext cx="10902950" cy="444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1" imgW="10382885" imgH="4225925" progId="Word.Document.8">
                  <p:embed/>
                </p:oleObj>
              </mc:Choice>
              <mc:Fallback>
                <p:oleObj name="Document" r:id="rId1" imgW="10382885" imgH="4225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9600" y="1001713"/>
                        <a:ext cx="10902950" cy="4441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"/>
              <p:cNvSpPr txBox="1"/>
              <p:nvPr/>
            </p:nvSpPr>
            <p:spPr>
              <a:xfrm>
                <a:off x="293052" y="778691"/>
                <a:ext cx="10526395" cy="188628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2000" smtClean="0"/>
                  <a:t>例</a:t>
                </a:r>
                <a:r>
                  <a:rPr lang="en-US" altLang="zh-CN" sz="2000" smtClean="0"/>
                  <a:t>3.</a:t>
                </a:r>
                <a:r>
                  <a:rPr lang="zh-CN" altLang="en-US" sz="2000" smtClean="0"/>
                  <a:t>人口问题是当今世界各国普遍关注的问题 ． 认识人口数量的变化规律 ， 可以为制定一系列相关政策提供依据 ． 早在 </a:t>
                </a:r>
                <a:r>
                  <a:rPr lang="en-US" altLang="zh-CN" sz="2000"/>
                  <a:t>1978</a:t>
                </a:r>
                <a:r>
                  <a:rPr lang="zh-CN" altLang="en-US" sz="2000"/>
                  <a:t> 年 ， 英国经济学家马尔萨斯 （ </a:t>
                </a:r>
                <a:r>
                  <a:rPr lang="en-US" altLang="zh-CN" sz="2000" err="1" smtClean="0"/>
                  <a:t>T.R</a:t>
                </a:r>
                <a:r>
                  <a:rPr lang="en-US" altLang="zh-CN" sz="2000" err="1"/>
                  <a:t>.</a:t>
                </a:r>
                <a:r>
                  <a:rPr lang="en-US" altLang="zh-CN" sz="2000" err="1" smtClean="0"/>
                  <a:t>Malthas</a:t>
                </a:r>
                <a:r>
                  <a:rPr lang="zh-CN" altLang="en-US" sz="2000" smtClean="0"/>
                  <a:t> 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1766</a:t>
                </a:r>
                <a:r>
                  <a:rPr lang="zh-CN" altLang="en-US" sz="2000"/>
                  <a:t> — </a:t>
                </a:r>
                <a:r>
                  <a:rPr lang="en-US" altLang="zh-CN" sz="2000"/>
                  <a:t>1834</a:t>
                </a:r>
                <a:r>
                  <a:rPr lang="zh-CN" altLang="en-US" sz="2000"/>
                  <a:t>） 就提出了自然状态下的人口增长</a:t>
                </a:r>
                <a:r>
                  <a:rPr lang="zh-CN" altLang="en-US" sz="2000" smtClean="0"/>
                  <a:t>模型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𝑟𝑡</m:t>
                          </m:r>
                        </m:sup>
                      </m:sSup>
                    </m:oMath>
                  </m:oMathPara>
                </a14:m>
                <a:r>
                  <a:rPr lang="zh-CN" altLang="en-US" sz="2000" smtClean="0"/>
                  <a:t>  </a:t>
                </a:r>
                <a:r>
                  <a:rPr lang="zh-CN" altLang="en-US" sz="2000"/>
                  <a:t>，其中 </a:t>
                </a:r>
                <a:r>
                  <a:rPr lang="en-US" altLang="zh-CN" sz="2000"/>
                  <a:t>t</a:t>
                </a:r>
                <a:r>
                  <a:rPr lang="zh-CN" altLang="en-US" sz="2000"/>
                  <a:t> 表示经过的时间 ，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r>
                  <a:rPr lang="zh-CN" altLang="en-US" sz="2000"/>
                  <a:t>  </a:t>
                </a:r>
                <a:r>
                  <a:rPr lang="zh-CN" altLang="en-US" sz="2000" smtClean="0"/>
                  <a:t>表示 </a:t>
                </a:r>
                <a:r>
                  <a:rPr lang="en-US" altLang="zh-CN" sz="2000"/>
                  <a:t>t</a:t>
                </a:r>
                <a:r>
                  <a:rPr lang="zh-CN" altLang="en-US" sz="2000"/>
                  <a:t>＝０ 时的人口数 ， </a:t>
                </a:r>
                <a:r>
                  <a:rPr lang="en-US" altLang="zh-CN" sz="2000"/>
                  <a:t>r</a:t>
                </a:r>
                <a:r>
                  <a:rPr lang="zh-CN" altLang="en-US" sz="2000"/>
                  <a:t> 表示人口的年平均增长率 ．下表 是 </a:t>
                </a:r>
                <a:r>
                  <a:rPr lang="en-US" altLang="zh-CN" sz="2000"/>
                  <a:t>1950</a:t>
                </a:r>
                <a:r>
                  <a:rPr lang="zh-CN" altLang="en-US" sz="2000"/>
                  <a:t>～</a:t>
                </a:r>
                <a:r>
                  <a:rPr lang="en-US" altLang="zh-CN" sz="2000"/>
                  <a:t>1959</a:t>
                </a:r>
                <a:r>
                  <a:rPr lang="zh-CN" altLang="en-US" sz="2000"/>
                  <a:t> 年我国的人口数据资料</a:t>
                </a: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52" y="778691"/>
                <a:ext cx="10526395" cy="1886286"/>
              </a:xfrm>
              <a:prstGeom prst="rect">
                <a:avLst/>
              </a:prstGeom>
              <a:blipFill rotWithShape="0">
                <a:blip r:embed="rId1"/>
                <a:stretch>
                  <a:fillRect l="-579" r="-1795" b="-51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38850" y="3340100"/>
          <a:ext cx="114300" cy="17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2" imgW="114300" imgH="177165" progId="Equation.KSEE3">
                  <p:embed/>
                </p:oleObj>
              </mc:Choice>
              <mc:Fallback>
                <p:oleObj name="" r:id="rId2" imgW="114300" imgH="17716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38850" y="3340100"/>
                        <a:ext cx="114300" cy="17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350202" y="4629385"/>
            <a:ext cx="11605895" cy="18862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/>
              <a:t>（ １ ） 如果以各年人口增长率的平均值作为我国这一时期的人口增长率 （ 精确到 </a:t>
            </a:r>
            <a:r>
              <a:rPr lang="en-US" altLang="zh-CN" sz="2000"/>
              <a:t>0.0001</a:t>
            </a:r>
            <a:r>
              <a:rPr lang="zh-CN" altLang="en-US" sz="2000"/>
              <a:t>），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r>
              <a:rPr lang="zh-CN" altLang="en-US" sz="2000"/>
              <a:t>用马尔萨斯人口增长模型建立我国在这一时期的具体人口增长模型 ， 并检验所得模型与实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r>
              <a:rPr lang="zh-CN" altLang="en-US" sz="2000"/>
              <a:t>际人口数据是否相符 ；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r>
              <a:rPr lang="zh-CN" altLang="en-US" sz="2000"/>
              <a:t>（ ２ ） 如果按上表  的增长趋势 ， 那么大约在哪一年我国的人口数达到 </a:t>
            </a:r>
            <a:r>
              <a:rPr lang="en-US" altLang="zh-CN" sz="2000"/>
              <a:t>13</a:t>
            </a:r>
            <a:r>
              <a:rPr lang="zh-CN" altLang="en-US" sz="2000"/>
              <a:t> 亿？</a:t>
            </a:r>
            <a:endParaRPr lang="zh-CN" altLang="en-US" sz="2000"/>
          </a:p>
        </p:txBody>
      </p:sp>
      <p:pic>
        <p:nvPicPr>
          <p:cNvPr id="14" name="图片 13" descr="云上PDF截图201911261726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957" y="3016799"/>
            <a:ext cx="8027773" cy="140080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典例解析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云上PDF截图20191126173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4925" y="2347786"/>
            <a:ext cx="4239895" cy="29745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2"/>
              <p:cNvSpPr txBox="1"/>
              <p:nvPr/>
            </p:nvSpPr>
            <p:spPr>
              <a:xfrm>
                <a:off x="103024" y="642551"/>
                <a:ext cx="9867265" cy="57737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000" smtClean="0">
                    <a:solidFill>
                      <a:srgbClr val="FF0000"/>
                    </a:solidFill>
                  </a:rPr>
                  <a:t>分析 ： 用马尔萨斯人口增长模型建立具体人口增长模型 ， 就是要确定其中的初始量</a:t>
                </a:r>
              </a:p>
              <a:p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r>
                  <a:rPr lang="zh-CN" altLang="en-US" sz="2000">
                    <a:solidFill>
                      <a:srgbClr val="FF0000"/>
                    </a:solidFill>
                  </a:rPr>
                  <a:t> 和年平均增长率 </a:t>
                </a:r>
                <a:r>
                  <a:rPr lang="en-US" altLang="zh-CN" sz="2000" smtClean="0">
                    <a:solidFill>
                      <a:srgbClr val="FF0000"/>
                    </a:solidFill>
                  </a:rPr>
                  <a:t>r</a:t>
                </a:r>
                <a:r>
                  <a:rPr lang="zh-CN" altLang="en-US" sz="2000" smtClean="0">
                    <a:solidFill>
                      <a:srgbClr val="FF0000"/>
                    </a:solidFill>
                  </a:rPr>
                  <a:t>．</a:t>
                </a:r>
                <a:endParaRPr lang="zh-CN" altLang="en-US" sz="200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smtClean="0"/>
                  <a:t>解 </a:t>
                </a:r>
                <a:r>
                  <a:rPr lang="zh-CN" altLang="en-US" sz="2000"/>
                  <a:t>：（ </a:t>
                </a:r>
                <a:r>
                  <a:rPr lang="en-US" altLang="zh-CN" sz="2000" smtClean="0"/>
                  <a:t>1</a:t>
                </a:r>
                <a:r>
                  <a:rPr lang="zh-CN" altLang="en-US" sz="2000" smtClean="0"/>
                  <a:t>） 设</a:t>
                </a:r>
                <a:r>
                  <a:rPr lang="en-US" altLang="zh-CN" sz="2000" smtClean="0"/>
                  <a:t>1951</a:t>
                </a:r>
                <a:r>
                  <a:rPr lang="zh-CN" altLang="en-US" sz="2000" smtClean="0"/>
                  <a:t>～</a:t>
                </a:r>
                <a:r>
                  <a:rPr lang="en-US" altLang="zh-CN" sz="2000" smtClean="0"/>
                  <a:t>1959</a:t>
                </a:r>
                <a:r>
                  <a:rPr lang="zh-CN" altLang="en-US" sz="2000" smtClean="0"/>
                  <a:t> </a:t>
                </a:r>
                <a:r>
                  <a:rPr lang="zh-CN" altLang="en-US" sz="2000"/>
                  <a:t>年我国各年的人口增长率分别为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r>
                  <a:rPr lang="zh-CN" altLang="en-US" sz="2000" smtClean="0"/>
                  <a:t>，…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r>
                  <a:rPr lang="zh-CN" altLang="en-US" sz="2000" smtClean="0"/>
                  <a:t> ． </a:t>
                </a:r>
                <a:endParaRPr lang="en-US" altLang="zh-CN" sz="200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smtClean="0"/>
                  <a:t>由 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55196</m:t>
                          </m:r>
                          <m:d>
                            <m:dPr>
                              <m:begChr m:val="("/>
                              <m:sepChr m:val="|"/>
                              <m:endChr m:val=")"/>
                              <m:grow m:val="on"/>
                              <m:shp m:val="centered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=56300 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</m:oMath>
                  </m:oMathPara>
                </a14:m>
                <a:endParaRPr lang="zh-CN" altLang="en-US" sz="200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smtClean="0"/>
                  <a:t>可</a:t>
                </a:r>
                <a:r>
                  <a:rPr lang="zh-CN" altLang="en-US" sz="2000"/>
                  <a:t>得 </a:t>
                </a:r>
                <a:r>
                  <a:rPr lang="en-US" altLang="zh-CN" sz="2000" smtClean="0"/>
                  <a:t>1951</a:t>
                </a:r>
                <a:r>
                  <a:rPr lang="zh-CN" altLang="en-US" sz="2000" smtClean="0"/>
                  <a:t>年</a:t>
                </a:r>
                <a:r>
                  <a:rPr lang="zh-CN" altLang="en-US" sz="2000"/>
                  <a:t>的人口增长率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r>
                  <a:rPr lang="zh-CN" altLang="en-US" sz="2000" smtClean="0"/>
                  <a:t>≈</a:t>
                </a:r>
                <a:r>
                  <a:rPr lang="en-US" altLang="zh-CN" sz="2000" smtClean="0"/>
                  <a:t>0.0200</a:t>
                </a:r>
                <a:r>
                  <a:rPr lang="zh-CN" altLang="en-US" sz="2000" smtClean="0"/>
                  <a:t>．</a:t>
                </a:r>
                <a:endParaRPr lang="zh-CN" altLang="en-US" sz="200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/>
                  <a:t>同理可得 ，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r>
                  <a:rPr lang="zh-CN" altLang="en-US" sz="2000"/>
                  <a:t>≈</a:t>
                </a:r>
                <a:r>
                  <a:rPr lang="en-US" altLang="zh-CN" sz="2000" smtClean="0"/>
                  <a:t>0.0210,</a:t>
                </a:r>
                <a:r>
                  <a:rPr lang="zh-CN" altLang="en-US" sz="2000" smtClean="0"/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r>
                  <a:rPr lang="zh-CN" altLang="en-US" sz="2000"/>
                  <a:t>≈</a:t>
                </a:r>
                <a:r>
                  <a:rPr lang="en-US" altLang="zh-CN" sz="2000" smtClean="0"/>
                  <a:t>0.0229</a:t>
                </a:r>
                <a:r>
                  <a:rPr lang="zh-CN" altLang="en-US" sz="2000" smtClean="0"/>
                  <a:t> </a:t>
                </a:r>
                <a:r>
                  <a:rPr lang="en-US" altLang="zh-CN" sz="2000"/>
                  <a:t>,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r>
                  <a:rPr lang="zh-CN" altLang="en-US" sz="2000"/>
                  <a:t>≈</a:t>
                </a:r>
                <a:r>
                  <a:rPr lang="en-US" altLang="zh-CN" sz="2000" smtClean="0"/>
                  <a:t>0.0250,</a:t>
                </a:r>
                <a:r>
                  <a:rPr lang="en-US" altLang="zh-CN" sz="2000"/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r>
                  <a:rPr lang="zh-CN" altLang="en-US" sz="2000"/>
                  <a:t>≈</a:t>
                </a:r>
                <a:r>
                  <a:rPr lang="en-US" altLang="zh-CN" sz="2000" smtClean="0"/>
                  <a:t>0.0197</a:t>
                </a:r>
                <a:r>
                  <a:rPr lang="zh-CN" altLang="en-US" sz="2000" smtClean="0"/>
                  <a:t> ，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r>
                  <a:rPr lang="zh-CN" altLang="en-US" sz="2000"/>
                  <a:t>≈</a:t>
                </a:r>
                <a:r>
                  <a:rPr lang="en-US" altLang="zh-CN" sz="2000" smtClean="0"/>
                  <a:t>0.0223</a:t>
                </a:r>
                <a:r>
                  <a:rPr lang="zh-CN" altLang="en-US" sz="2000" smtClean="0"/>
                  <a:t>，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r>
                  <a:rPr lang="zh-CN" altLang="en-US" sz="2000"/>
                  <a:t>≈</a:t>
                </a:r>
                <a:r>
                  <a:rPr lang="en-US" altLang="zh-CN" sz="2000" smtClean="0"/>
                  <a:t>0.0276,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r>
                  <a:rPr lang="zh-CN" altLang="en-US" sz="2000"/>
                  <a:t>≈</a:t>
                </a:r>
                <a:r>
                  <a:rPr lang="en-US" altLang="zh-CN" sz="2000" smtClean="0"/>
                  <a:t>0.0222,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r>
                  <a:rPr lang="zh-CN" altLang="en-US" sz="2000"/>
                  <a:t>≈</a:t>
                </a:r>
                <a:r>
                  <a:rPr lang="en-US" altLang="zh-CN" sz="2000" smtClean="0"/>
                  <a:t>0.0154</a:t>
                </a:r>
                <a:r>
                  <a:rPr lang="zh-CN" altLang="en-US" sz="2000" smtClean="0"/>
                  <a:t>．</a:t>
                </a:r>
                <a:endParaRPr lang="zh-CN" altLang="en-US" sz="200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/>
                  <a:t>于是 ， </a:t>
                </a:r>
                <a:r>
                  <a:rPr lang="en-US" altLang="zh-CN" sz="2000" smtClean="0"/>
                  <a:t>1951</a:t>
                </a:r>
                <a:r>
                  <a:rPr lang="zh-CN" altLang="en-US" sz="2000" smtClean="0"/>
                  <a:t>～</a:t>
                </a:r>
                <a:r>
                  <a:rPr lang="en-US" altLang="zh-CN" sz="2000" smtClean="0"/>
                  <a:t>1959</a:t>
                </a:r>
                <a:r>
                  <a:rPr lang="zh-CN" altLang="en-US" sz="2000" smtClean="0"/>
                  <a:t> </a:t>
                </a:r>
                <a:r>
                  <a:rPr lang="zh-CN" altLang="en-US" sz="2000"/>
                  <a:t>年期间 ， </a:t>
                </a:r>
                <a:endParaRPr lang="en-US" altLang="zh-CN" sz="200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smtClean="0"/>
                  <a:t>我国</a:t>
                </a:r>
                <a:r>
                  <a:rPr lang="zh-CN" altLang="en-US" sz="2000"/>
                  <a:t>人口的年平均增长率</a:t>
                </a:r>
                <a:r>
                  <a:rPr lang="zh-CN" altLang="en-US" sz="2000" smtClean="0"/>
                  <a:t>为</a:t>
                </a:r>
                <a:r>
                  <a:rPr lang="en-US" altLang="zh-CN" sz="2000" smtClean="0"/>
                  <a:t>: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m:rPr>
                              <m:sty m:val="p"/>
                            </m:rPr>
                            <a:rPr lang="zh-CN" altLang="en-US" sz="2000"/>
                            <m:t>≈</m:t>
                          </m:r>
                          <m:r>
                            <m:rPr>
                              <m:sty m:val="p"/>
                            </m:rPr>
                            <a:rPr lang="en-US" altLang="zh-CN" sz="2000"/>
                            <m:t>0.022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</m:oMath>
                  </m:oMathPara>
                </a14:m>
                <a:endParaRPr lang="en-US" altLang="zh-CN" sz="200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smtClean="0"/>
                  <a:t>令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r>
                  <a:rPr lang="en-US" altLang="zh-CN" sz="2000" smtClean="0"/>
                  <a:t>=55196</a:t>
                </a:r>
                <a:r>
                  <a:rPr lang="zh-CN" altLang="en-US" sz="2000" smtClean="0"/>
                  <a:t>， </a:t>
                </a:r>
                <a:r>
                  <a:rPr lang="zh-CN" altLang="en-US" sz="2000"/>
                  <a:t>则我国在 </a:t>
                </a:r>
                <a:r>
                  <a:rPr lang="en-US" altLang="zh-CN" sz="2000" smtClean="0"/>
                  <a:t>1950</a:t>
                </a:r>
                <a:r>
                  <a:rPr lang="zh-CN" altLang="en-US" sz="2000" smtClean="0"/>
                  <a:t>～</a:t>
                </a:r>
                <a:r>
                  <a:rPr lang="en-US" altLang="zh-CN" sz="2000" smtClean="0"/>
                  <a:t>1959</a:t>
                </a:r>
                <a:r>
                  <a:rPr lang="zh-CN" altLang="en-US" sz="2000" smtClean="0"/>
                  <a:t>年</a:t>
                </a:r>
                <a:r>
                  <a:rPr lang="zh-CN" altLang="en-US" sz="2000"/>
                  <a:t>期间的人口增长模型为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=55196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0.0221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r>
                  <a:rPr lang="zh-CN" altLang="en-US" sz="2000" smtClean="0"/>
                  <a:t>，</a:t>
                </a:r>
                <a:r>
                  <a:rPr lang="en-US" altLang="zh-CN" sz="2000" smtClean="0"/>
                  <a:t>t</a:t>
                </a:r>
                <a:r>
                  <a:rPr lang="zh-CN" altLang="en-US" sz="2000" smtClean="0"/>
                  <a:t> ∈</a:t>
                </a:r>
                <a:r>
                  <a:rPr lang="en-US" altLang="zh-CN" sz="2000" smtClean="0"/>
                  <a:t>N</a:t>
                </a:r>
                <a:r>
                  <a:rPr lang="zh-CN" altLang="en-US" sz="2000" smtClean="0"/>
                  <a:t>．</a:t>
                </a:r>
                <a:endParaRPr lang="zh-CN" altLang="en-US" sz="200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/>
                  <a:t>根据表 </a:t>
                </a:r>
                <a:r>
                  <a:rPr lang="zh-CN" altLang="en-US" sz="2000" smtClean="0"/>
                  <a:t>中</a:t>
                </a:r>
                <a:r>
                  <a:rPr lang="zh-CN" altLang="en-US" sz="2000"/>
                  <a:t>的数据画出散点图 ， 并画出函数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=55196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0.0221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r>
                  <a:rPr lang="zh-CN" altLang="en-US" sz="2000"/>
                  <a:t> </a:t>
                </a:r>
                <a:r>
                  <a:rPr lang="zh-CN" altLang="en-US" sz="2000" smtClean="0"/>
                  <a:t>（</a:t>
                </a:r>
                <a:r>
                  <a:rPr lang="en-US" altLang="zh-CN" sz="2000" smtClean="0"/>
                  <a:t>t</a:t>
                </a:r>
                <a:r>
                  <a:rPr lang="zh-CN" altLang="en-US" sz="2000" smtClean="0"/>
                  <a:t> ∈</a:t>
                </a:r>
                <a:r>
                  <a:rPr lang="en-US" altLang="zh-CN" sz="2000" smtClean="0"/>
                  <a:t>N</a:t>
                </a:r>
                <a:r>
                  <a:rPr lang="zh-CN" altLang="en-US" sz="2000" smtClean="0"/>
                  <a:t> </a:t>
                </a:r>
                <a:r>
                  <a:rPr lang="zh-CN" altLang="en-US" sz="2000"/>
                  <a:t>） </a:t>
                </a:r>
                <a:endParaRPr lang="en-US" altLang="zh-CN" sz="200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smtClean="0"/>
                  <a:t>的</a:t>
                </a:r>
                <a:r>
                  <a:rPr lang="zh-CN" altLang="en-US" sz="2000"/>
                  <a:t>图象 </a:t>
                </a:r>
                <a:r>
                  <a:rPr lang="zh-CN" altLang="en-US" sz="2000" smtClean="0"/>
                  <a:t>由</a:t>
                </a:r>
                <a:r>
                  <a:rPr lang="zh-CN" altLang="en-US" sz="2000"/>
                  <a:t>图 </a:t>
                </a:r>
                <a:r>
                  <a:rPr lang="zh-CN" altLang="en-US" sz="2000" smtClean="0"/>
                  <a:t>可以</a:t>
                </a:r>
                <a:r>
                  <a:rPr lang="zh-CN" altLang="en-US" sz="2000"/>
                  <a:t>看出 ， 所得模型与 </a:t>
                </a:r>
                <a:r>
                  <a:rPr lang="en-US" altLang="zh-CN" sz="2000" smtClean="0"/>
                  <a:t>1950</a:t>
                </a:r>
                <a:r>
                  <a:rPr lang="zh-CN" altLang="en-US" sz="2000" smtClean="0"/>
                  <a:t>～</a:t>
                </a:r>
                <a:r>
                  <a:rPr lang="en-US" altLang="zh-CN" sz="2000" smtClean="0"/>
                  <a:t>1959</a:t>
                </a:r>
                <a:r>
                  <a:rPr lang="zh-CN" altLang="en-US" sz="2000" smtClean="0"/>
                  <a:t> </a:t>
                </a:r>
                <a:r>
                  <a:rPr lang="zh-CN" altLang="en-US" sz="2000"/>
                  <a:t>年的实际人口数据基本吻合 ．</a:t>
                </a: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4" y="642551"/>
                <a:ext cx="9867265" cy="5773760"/>
              </a:xfrm>
              <a:prstGeom prst="rect">
                <a:avLst/>
              </a:prstGeom>
              <a:blipFill rotWithShape="0">
                <a:blip r:embed="rId2"/>
                <a:stretch>
                  <a:fillRect l="-679" t="-844" b="-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3609" y="833735"/>
            <a:ext cx="11722443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mtClean="0"/>
              <a:t>         事实上 </a:t>
            </a:r>
            <a:r>
              <a:rPr lang="zh-CN" altLang="en-US" sz="2400"/>
              <a:t>， 我国 </a:t>
            </a:r>
            <a:r>
              <a:rPr lang="en-US" altLang="zh-CN" sz="2400" smtClean="0"/>
              <a:t>1989</a:t>
            </a:r>
            <a:r>
              <a:rPr lang="zh-CN" altLang="en-US" sz="2400" smtClean="0"/>
              <a:t>年</a:t>
            </a:r>
            <a:r>
              <a:rPr lang="zh-CN" altLang="en-US" sz="2400"/>
              <a:t>的人口数为 </a:t>
            </a:r>
            <a:r>
              <a:rPr lang="en-US" altLang="zh-CN" sz="2400" smtClean="0"/>
              <a:t>11.27</a:t>
            </a:r>
            <a:r>
              <a:rPr lang="zh-CN" altLang="en-US" sz="2400" smtClean="0"/>
              <a:t>亿 </a:t>
            </a:r>
            <a:r>
              <a:rPr lang="zh-CN" altLang="en-US" sz="2400"/>
              <a:t>， 直到 </a:t>
            </a:r>
            <a:r>
              <a:rPr lang="en-US" altLang="zh-CN" sz="2400" smtClean="0"/>
              <a:t>2005</a:t>
            </a:r>
            <a:r>
              <a:rPr lang="zh-CN" altLang="en-US" sz="2400" smtClean="0"/>
              <a:t>年才突破</a:t>
            </a:r>
            <a:r>
              <a:rPr lang="en-US" altLang="zh-CN" sz="2400" smtClean="0"/>
              <a:t>13</a:t>
            </a:r>
            <a:r>
              <a:rPr lang="zh-CN" altLang="en-US" sz="2400" smtClean="0"/>
              <a:t> 亿 </a:t>
            </a:r>
            <a:r>
              <a:rPr lang="zh-CN" altLang="en-US" sz="2400"/>
              <a:t>． 对</a:t>
            </a:r>
            <a:r>
              <a:rPr lang="zh-CN" altLang="en-US" sz="2400" smtClean="0"/>
              <a:t>由</a:t>
            </a:r>
            <a:endParaRPr lang="en-US" altLang="zh-CN" sz="2400" smtClean="0"/>
          </a:p>
          <a:p>
            <a:pPr>
              <a:lnSpc>
                <a:spcPct val="150000"/>
              </a:lnSpc>
            </a:pPr>
            <a:r>
              <a:rPr lang="zh-CN" altLang="en-US" sz="2400" smtClean="0"/>
              <a:t>函数</a:t>
            </a:r>
            <a:r>
              <a:rPr lang="zh-CN" altLang="en-US" sz="2400"/>
              <a:t>模型所得的结果与实际情况不符 ， 你有何看法 ？</a:t>
            </a:r>
            <a:endParaRPr lang="zh-CN" altLang="en-US" sz="2400"/>
          </a:p>
        </p:txBody>
      </p:sp>
      <p:sp>
        <p:nvSpPr>
          <p:cNvPr id="3" name="矩形 2"/>
          <p:cNvSpPr/>
          <p:nvPr/>
        </p:nvSpPr>
        <p:spPr>
          <a:xfrm>
            <a:off x="782594" y="2662016"/>
            <a:ext cx="97371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/>
              <a:t>               </a:t>
            </a:r>
            <a:r>
              <a:rPr lang="zh-CN" altLang="en-US" sz="2400" smtClean="0">
                <a:solidFill>
                  <a:srgbClr val="00B0F0"/>
                </a:solidFill>
              </a:rPr>
              <a:t>因为</a:t>
            </a:r>
            <a:r>
              <a:rPr lang="zh-CN" altLang="en-US" sz="2400">
                <a:solidFill>
                  <a:srgbClr val="00B0F0"/>
                </a:solidFill>
              </a:rPr>
              <a:t>人口基数较大 ， 人口增长过快 ， 与我国经济</a:t>
            </a:r>
            <a:r>
              <a:rPr lang="zh-CN" altLang="en-US" sz="2400" smtClean="0">
                <a:solidFill>
                  <a:srgbClr val="00B0F0"/>
                </a:solidFill>
              </a:rPr>
              <a:t>发展水平</a:t>
            </a:r>
            <a:r>
              <a:rPr lang="zh-CN" altLang="en-US" sz="2400">
                <a:solidFill>
                  <a:srgbClr val="00B0F0"/>
                </a:solidFill>
              </a:rPr>
              <a:t>产生了较大矛盾 ， 所以我国从 ２０ 世纪 ７０ 年代逐步实施</a:t>
            </a:r>
            <a:r>
              <a:rPr lang="zh-CN" altLang="en-US" sz="2400" smtClean="0">
                <a:solidFill>
                  <a:srgbClr val="00B0F0"/>
                </a:solidFill>
              </a:rPr>
              <a:t>了计划生育</a:t>
            </a:r>
            <a:r>
              <a:rPr lang="zh-CN" altLang="en-US" sz="2400">
                <a:solidFill>
                  <a:srgbClr val="00B0F0"/>
                </a:solidFill>
              </a:rPr>
              <a:t>政策 ． 因此这一阶段的人口增长条件并不符合</a:t>
            </a:r>
            <a:r>
              <a:rPr lang="zh-CN" altLang="en-US" sz="2400" smtClean="0">
                <a:solidFill>
                  <a:srgbClr val="00B0F0"/>
                </a:solidFill>
              </a:rPr>
              <a:t>马尔萨斯</a:t>
            </a:r>
            <a:r>
              <a:rPr lang="zh-CN" altLang="en-US" sz="2400">
                <a:solidFill>
                  <a:srgbClr val="00B0F0"/>
                </a:solidFill>
              </a:rPr>
              <a:t>人口增长模型的条件 ， 自然就出现了依模型得到的结果</a:t>
            </a:r>
            <a:endParaRPr lang="zh-CN" altLang="en-US" sz="240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B0F0"/>
                </a:solidFill>
              </a:rPr>
              <a:t>与实际不符的情况 ．</a:t>
            </a:r>
            <a:endParaRPr lang="zh-CN" altLang="en-US" sz="2400">
              <a:solidFill>
                <a:srgbClr val="00B0F0"/>
              </a:solidFill>
            </a:endParaRPr>
          </a:p>
        </p:txBody>
      </p:sp>
      <p:sp>
        <p:nvSpPr>
          <p:cNvPr id="9" name="文本框 2"/>
          <p:cNvSpPr/>
          <p:nvPr>
            <p:custDataLst>
              <p:tags r:id="rId1"/>
            </p:custDataLst>
          </p:nvPr>
        </p:nvSpPr>
        <p:spPr>
          <a:xfrm>
            <a:off x="6997700" y="6199505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P150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663" y="539557"/>
            <a:ext cx="119778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mtClean="0">
                <a:latin typeface="+mn-ea"/>
              </a:rPr>
              <a:t>例</a:t>
            </a:r>
            <a:r>
              <a:rPr lang="en-US" altLang="zh-CN" sz="2400" smtClean="0">
                <a:latin typeface="+mn-ea"/>
              </a:rPr>
              <a:t>4. 2010</a:t>
            </a:r>
            <a:r>
              <a:rPr lang="zh-CN" altLang="en-US" sz="2400" smtClean="0">
                <a:latin typeface="+mn-ea"/>
              </a:rPr>
              <a:t>年 </a:t>
            </a:r>
            <a:r>
              <a:rPr lang="en-US" altLang="zh-CN" sz="2400">
                <a:latin typeface="+mn-ea"/>
              </a:rPr>
              <a:t>,</a:t>
            </a:r>
            <a:r>
              <a:rPr lang="zh-CN" altLang="en-US" sz="2400" smtClean="0">
                <a:latin typeface="+mn-ea"/>
              </a:rPr>
              <a:t>考古学家</a:t>
            </a:r>
            <a:r>
              <a:rPr lang="zh-CN" altLang="en-US" sz="2400">
                <a:latin typeface="+mn-ea"/>
              </a:rPr>
              <a:t>对良渚古城水利系统中一条水坝的建筑材料上提取的草茎</a:t>
            </a:r>
            <a:r>
              <a:rPr lang="zh-CN" altLang="en-US" sz="2400" smtClean="0">
                <a:latin typeface="+mn-ea"/>
              </a:rPr>
              <a:t>遗存</a:t>
            </a:r>
            <a:r>
              <a:rPr lang="zh-CN" altLang="en-US" sz="2400">
                <a:latin typeface="+mn-ea"/>
              </a:rPr>
              <a:t>进行碳 </a:t>
            </a:r>
            <a:r>
              <a:rPr lang="en-US" altLang="zh-CN" sz="2400" smtClean="0">
                <a:latin typeface="+mn-ea"/>
              </a:rPr>
              <a:t>14</a:t>
            </a:r>
            <a:r>
              <a:rPr lang="zh-CN" altLang="en-US" sz="2400" smtClean="0">
                <a:latin typeface="+mn-ea"/>
              </a:rPr>
              <a:t>年代学</a:t>
            </a:r>
            <a:r>
              <a:rPr lang="zh-CN" altLang="en-US" sz="2400">
                <a:latin typeface="+mn-ea"/>
              </a:rPr>
              <a:t>检测 </a:t>
            </a:r>
            <a:r>
              <a:rPr lang="zh-CN" altLang="en-US" sz="2400" smtClean="0">
                <a:latin typeface="+mn-ea"/>
              </a:rPr>
              <a:t>，检测</a:t>
            </a:r>
            <a:r>
              <a:rPr lang="zh-CN" altLang="en-US" sz="2400">
                <a:latin typeface="+mn-ea"/>
              </a:rPr>
              <a:t>出碳 </a:t>
            </a:r>
            <a:r>
              <a:rPr lang="en-US" altLang="zh-CN" sz="2400" smtClean="0">
                <a:latin typeface="+mn-ea"/>
              </a:rPr>
              <a:t>14</a:t>
            </a:r>
            <a:r>
              <a:rPr lang="zh-CN" altLang="en-US" sz="2400" smtClean="0">
                <a:latin typeface="+mn-ea"/>
              </a:rPr>
              <a:t>的</a:t>
            </a:r>
            <a:r>
              <a:rPr lang="zh-CN" altLang="en-US" sz="2400">
                <a:latin typeface="+mn-ea"/>
              </a:rPr>
              <a:t>残留量约为初始量的 </a:t>
            </a:r>
            <a:r>
              <a:rPr lang="en-US" altLang="zh-CN" sz="2400" smtClean="0">
                <a:latin typeface="+mn-ea"/>
              </a:rPr>
              <a:t>55.2</a:t>
            </a:r>
            <a:r>
              <a:rPr lang="zh-CN" altLang="en-US" sz="2400" smtClean="0">
                <a:latin typeface="+mn-ea"/>
              </a:rPr>
              <a:t>％ </a:t>
            </a:r>
            <a:r>
              <a:rPr lang="zh-CN" altLang="en-US" sz="2400">
                <a:latin typeface="+mn-ea"/>
              </a:rPr>
              <a:t>， 能否以此推断</a:t>
            </a:r>
            <a:r>
              <a:rPr lang="zh-CN" altLang="en-US" sz="2400" smtClean="0">
                <a:latin typeface="+mn-ea"/>
              </a:rPr>
              <a:t>此水坝</a:t>
            </a:r>
            <a:r>
              <a:rPr lang="zh-CN" altLang="en-US" sz="2400">
                <a:latin typeface="+mn-ea"/>
              </a:rPr>
              <a:t>大概是什么年代建成的？</a:t>
            </a:r>
            <a:endParaRPr lang="zh-CN" altLang="en-US" sz="2400"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2"/>
              <p:cNvSpPr/>
              <p:nvPr/>
            </p:nvSpPr>
            <p:spPr>
              <a:xfrm>
                <a:off x="81353" y="2376261"/>
                <a:ext cx="11730681" cy="1137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smtClean="0">
                    <a:solidFill>
                      <a:srgbClr val="FF0000"/>
                    </a:solidFill>
                  </a:rPr>
                  <a:t>分析 ： 因为死亡生物机体内碳 １４ 的初始量按确定的衰减率衰减 ， 属于指数衰减 ， 所以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应</a:t>
                </a:r>
                <a:r>
                  <a:rPr lang="zh-CN" altLang="en-US" sz="2400" smtClean="0">
                    <a:solidFill>
                      <a:srgbClr val="FF0000"/>
                    </a:solidFill>
                  </a:rPr>
                  <a:t>选择函数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r>
                  <a:rPr lang="zh-CN" altLang="en-US" sz="2400" smtClean="0">
                    <a:solidFill>
                      <a:srgbClr val="FF0000"/>
                    </a:solidFill>
                  </a:rPr>
                  <a:t>（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r>
                  <a:rPr lang="zh-CN" altLang="en-US" sz="2400" smtClean="0">
                    <a:solidFill>
                      <a:srgbClr val="FF0000"/>
                    </a:solidFill>
                  </a:rPr>
                  <a:t>∈</a:t>
                </a:r>
                <a:r>
                  <a:rPr lang="en-US" altLang="zh-CN" sz="2400" smtClean="0">
                    <a:solidFill>
                      <a:srgbClr val="FF0000"/>
                    </a:solidFill>
                  </a:rPr>
                  <a:t>R</a:t>
                </a:r>
                <a:r>
                  <a:rPr lang="zh-CN" altLang="en-US" sz="2400" smtClean="0">
                    <a:solidFill>
                      <a:srgbClr val="FF0000"/>
                    </a:solidFill>
                  </a:rPr>
                  <a:t> 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， 且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r>
                  <a:rPr lang="zh-CN" altLang="en-US" sz="2400" smtClean="0">
                    <a:solidFill>
                      <a:srgbClr val="FF0000"/>
                    </a:solidFill>
                  </a:rPr>
                  <a:t>≠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０ ；</a:t>
                </a:r>
                <a:r>
                  <a:rPr lang="en-US" altLang="zh-CN" sz="2400">
                    <a:solidFill>
                      <a:srgbClr val="FF0000"/>
                    </a:solidFill>
                  </a:rPr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r>
                  <a:rPr lang="zh-CN" altLang="en-US" sz="2400">
                    <a:solidFill>
                      <a:srgbClr val="FF0000"/>
                    </a:solidFill>
                  </a:rPr>
                  <a:t> </a:t>
                </a:r>
                <a:r>
                  <a:rPr lang="zh-CN" altLang="en-US" sz="2400" smtClean="0">
                    <a:solidFill>
                      <a:srgbClr val="FF0000"/>
                    </a:solidFill>
                  </a:rPr>
                  <a:t>＞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０ ， 且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CN" altLang="en-US" sz="2400" smtClean="0">
                    <a:solidFill>
                      <a:srgbClr val="FF0000"/>
                    </a:solidFill>
                  </a:rPr>
                  <a:t>≠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１ ） 建立数学模型 </a:t>
                </a:r>
                <a:r>
                  <a:rPr lang="zh-CN" altLang="en-US" sz="2400" smtClean="0">
                    <a:solidFill>
                      <a:srgbClr val="FF0000"/>
                    </a:solidFill>
                  </a:rPr>
                  <a:t>．</a:t>
                </a:r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3" y="2376261"/>
                <a:ext cx="11730681" cy="1137106"/>
              </a:xfrm>
              <a:prstGeom prst="rect">
                <a:avLst/>
              </a:prstGeom>
              <a:blipFill rotWithShape="0">
                <a:blip r:embed="rId1"/>
                <a:stretch>
                  <a:fillRect l="-779" b="-123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3"/>
              <p:cNvSpPr/>
              <p:nvPr/>
            </p:nvSpPr>
            <p:spPr>
              <a:xfrm>
                <a:off x="181230" y="3767346"/>
                <a:ext cx="10964563" cy="3090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/>
                  <a:t>解 ： 设样本中碳 １４ 的初始量为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r>
                  <a:rPr lang="zh-CN" altLang="en-US" sz="2400"/>
                  <a:t> ， 衰减率为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CN" altLang="en-US" sz="2400"/>
                  <a:t>（ ０＜</a:t>
                </a:r>
                <a:r>
                  <a:rPr lang="en-US" altLang="zh-CN" sz="2400"/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r>
                  <a:rPr lang="zh-CN" altLang="en-US" sz="2400"/>
                  <a:t> ＜１ ）， </a:t>
                </a:r>
                <a:endParaRPr lang="en-US" altLang="zh-CN" sz="240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mtClean="0"/>
                  <a:t>经过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400"/>
                  <a:t>年后 ， </a:t>
                </a:r>
                <a:r>
                  <a:rPr lang="zh-CN" altLang="en-US" sz="2400" smtClean="0"/>
                  <a:t>残余</a:t>
                </a:r>
                <a:r>
                  <a:rPr lang="zh-CN" altLang="en-US" sz="2400"/>
                  <a:t>量为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r>
                  <a:rPr lang="zh-CN" altLang="en-US" sz="2400"/>
                  <a:t> ． 根据问题的实际意义 ， </a:t>
                </a:r>
                <a:endParaRPr lang="en-US" altLang="zh-CN" sz="240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mtClean="0"/>
                  <a:t>可</a:t>
                </a:r>
                <a:r>
                  <a:rPr lang="zh-CN" altLang="en-US" sz="2400"/>
                  <a:t>选择如下模型 ：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k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CN" altLang="en-US" sz="2400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/>
                  <a:t>（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r>
                  <a:rPr lang="zh-CN" altLang="en-US" sz="2400"/>
                  <a:t>  ∈</a:t>
                </a:r>
                <a:r>
                  <a:rPr lang="en-US" altLang="zh-CN" sz="2400"/>
                  <a:t>R</a:t>
                </a:r>
                <a:r>
                  <a:rPr lang="zh-CN" altLang="en-US" sz="2400"/>
                  <a:t> ， 且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r>
                  <a:rPr lang="zh-CN" altLang="en-US" sz="2400"/>
                  <a:t> ≠０ ； ０＜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r>
                  <a:rPr lang="zh-CN" altLang="en-US" sz="2400"/>
                  <a:t> ＜１ ；</a:t>
                </a:r>
                <a:r>
                  <a:rPr lang="en-US" altLang="zh-CN" sz="2400"/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400"/>
                  <a:t>  ≥０ ） ．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/>
                  <a:t>由碳 １４ 的半衰期为 </a:t>
                </a:r>
                <a:r>
                  <a:rPr lang="en-US" altLang="zh-CN" sz="2400"/>
                  <a:t>5730</a:t>
                </a:r>
                <a:r>
                  <a:rPr lang="zh-CN" altLang="en-US" sz="2400"/>
                  <a:t>年 ， 得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k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5730</m:t>
                          </m:r>
                        </m:sup>
                      </m:sSup>
                    </m:oMath>
                  </m:oMathPara>
                </a14:m>
                <a:r>
                  <a:rPr lang="en-US" altLang="zh-CN" sz="2400"/>
                  <a:t>=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en-US" altLang="zh-CN" sz="240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30" y="3767346"/>
                <a:ext cx="10964563" cy="3090654"/>
              </a:xfrm>
              <a:prstGeom prst="rect">
                <a:avLst/>
              </a:prstGeom>
              <a:blipFill rotWithShape="0">
                <a:blip r:embed="rId2"/>
                <a:stretch>
                  <a:fillRect l="-8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典例解析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UNIQUEID" val="58"/>
</p:tagLst>
</file>

<file path=ppt/tags/tag2.xml><?xml version="1.0" encoding="utf-8"?>
<p:tagLst xmlns:p="http://schemas.openxmlformats.org/presentationml/2006/main">
  <p:tag name="AS_UNIQUEID" val="58"/>
</p:tagLst>
</file>

<file path=ppt/tags/tag3.xml><?xml version="1.0" encoding="utf-8"?>
<p:tagLst xmlns:p="http://schemas.openxmlformats.org/presentationml/2006/main">
  <p:tag name="AS_UNIQUEID" val="58"/>
</p:tagLst>
</file>

<file path=ppt/tags/tag4.xml><?xml version="1.0" encoding="utf-8"?>
<p:tagLst xmlns:p="http://schemas.openxmlformats.org/presentationml/2006/main">
  <p:tag name="AS_UNIQUEID" val="58"/>
</p:tagLst>
</file>

<file path=ppt/tags/tag5.xml><?xml version="1.0" encoding="utf-8"?>
<p:tagLst xmlns:p="http://schemas.openxmlformats.org/presentationml/2006/main">
  <p:tag name="AS_UNIQUEID" val="21"/>
</p:tagLst>
</file>

<file path=ppt/tags/tag6.xml><?xml version="1.0" encoding="utf-8"?>
<p:tagLst xmlns:p="http://schemas.openxmlformats.org/presentationml/2006/main">
  <p:tag name="AS_UNIQUEID" val="335"/>
</p:tagLst>
</file>

<file path=ppt/tags/tag7.xml><?xml version="1.0" encoding="utf-8"?>
<p:tagLst xmlns:p="http://schemas.openxmlformats.org/presentationml/2006/main">
  <p:tag name="AS_NET" val="4.0.30319.42000"/>
  <p:tag name="AS_OS" val="Microsoft Windows NT 6.2.9200.0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3187</Words>
  <Application>WPS 演示</Application>
  <PresentationFormat>宽屏</PresentationFormat>
  <Paragraphs>584</Paragraphs>
  <Slides>34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21</vt:i4>
      </vt:variant>
      <vt:variant>
        <vt:lpstr>幻灯片标题</vt:lpstr>
      </vt:variant>
      <vt:variant>
        <vt:i4>34</vt:i4>
      </vt:variant>
    </vt:vector>
  </HeadingPairs>
  <TitlesOfParts>
    <vt:vector size="71" baseType="lpstr">
      <vt:lpstr>Arial</vt:lpstr>
      <vt:lpstr>宋体</vt:lpstr>
      <vt:lpstr>Wingdings</vt:lpstr>
      <vt:lpstr>Times New Roman</vt:lpstr>
      <vt:lpstr>字魂27号-布丁体</vt:lpstr>
      <vt:lpstr>楷体</vt:lpstr>
      <vt:lpstr>Calibri</vt:lpstr>
      <vt:lpstr>微软雅黑</vt:lpstr>
      <vt:lpstr>Arial Unicode MS</vt:lpstr>
      <vt:lpstr>MS PMincho</vt:lpstr>
      <vt:lpstr>Yu Gothic UI</vt:lpstr>
      <vt:lpstr>Arial</vt:lpstr>
      <vt:lpstr>黑体</vt:lpstr>
      <vt:lpstr>楷体_GB2312</vt:lpstr>
      <vt:lpstr>新宋体</vt:lpstr>
      <vt:lpstr>1_Office 主题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Equation.KSEE3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Administrator</cp:lastModifiedBy>
  <cp:revision>317</cp:revision>
  <dcterms:created xsi:type="dcterms:W3CDTF">2019-01-12T04:39:00Z</dcterms:created>
  <dcterms:modified xsi:type="dcterms:W3CDTF">2020-11-10T01:02:40Z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