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56" r:id="rId3"/>
    <p:sldId id="803" r:id="rId4"/>
    <p:sldId id="804" r:id="rId5"/>
    <p:sldId id="805" r:id="rId6"/>
    <p:sldId id="806" r:id="rId7"/>
    <p:sldId id="807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78" y="912"/>
      </p:cViewPr>
      <p:guideLst>
        <p:guide orient="horz" pos="2160"/>
        <p:guide pos="376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6486"/>
    </p:cViewPr>
  </p:sorter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E39BF-8C62-4C99-84BD-D333FFDBD17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0C36-44E4-4438-8D35-7A278A4C9B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7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0"/>
            <a:r>
              <a:rPr lang="zh-CN" altLang="en-US" smtClean="0"/>
              <a:t>第二级</a:t>
            </a:r>
            <a:endParaRPr lang="zh-CN" altLang="en-US" smtClean="0"/>
          </a:p>
          <a:p>
            <a:pPr lvl="0"/>
            <a:r>
              <a:rPr lang="zh-CN" altLang="en-US" smtClean="0"/>
              <a:t>第三级</a:t>
            </a:r>
            <a:endParaRPr lang="zh-CN" altLang="en-US" smtClean="0"/>
          </a:p>
          <a:p>
            <a:pPr lvl="0"/>
            <a:r>
              <a:rPr lang="zh-CN" altLang="en-US" smtClean="0"/>
              <a:t>第四级</a:t>
            </a:r>
            <a:endParaRPr lang="zh-CN" altLang="en-US" smtClean="0"/>
          </a:p>
          <a:p>
            <a:pPr lvl="0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FC39-C34D-4A0F-B5CE-A7F211D23DBE}" type="datetimeFigureOut">
              <a:rPr lang="zh-CN" altLang="en-US" smtClean="0"/>
            </a:fld>
            <a:endParaRPr lang="zh-CN" altLang="en-US" smtClean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32815-266C-461C-8502-0226BB1AE7FF}" type="slidenum">
              <a:rPr lang="zh-CN" altLang="en-US" smtClean="0"/>
            </a:fld>
            <a:endParaRPr lang="zh-CN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H="1">
            <a:off x="10043981" y="-1043044"/>
            <a:ext cx="2148019" cy="2981919"/>
            <a:chOff x="80666" y="2499742"/>
            <a:chExt cx="1611014" cy="2236439"/>
          </a:xfrm>
        </p:grpSpPr>
        <p:sp>
          <p:nvSpPr>
            <p:cNvPr id="29" name="等腰三角形 28"/>
            <p:cNvSpPr/>
            <p:nvPr/>
          </p:nvSpPr>
          <p:spPr>
            <a:xfrm rot="5400000">
              <a:off x="-80243" y="2660651"/>
              <a:ext cx="1932831" cy="1611014"/>
            </a:xfrm>
            <a:prstGeom prst="triangle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1" name="等腰三角形 30"/>
            <p:cNvSpPr/>
            <p:nvPr/>
          </p:nvSpPr>
          <p:spPr>
            <a:xfrm rot="5400000">
              <a:off x="-80243" y="2964259"/>
              <a:ext cx="1932831" cy="1611014"/>
            </a:xfrm>
            <a:prstGeom prst="triangle">
              <a:avLst/>
            </a:prstGeom>
            <a:noFill/>
            <a:ln w="76200">
              <a:solidFill>
                <a:schemeClr val="bg1">
                  <a:lumMod val="9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</p:grpSp>
      <p:sp>
        <p:nvSpPr>
          <p:cNvPr id="3" name="矩形 2"/>
          <p:cNvSpPr/>
          <p:nvPr/>
        </p:nvSpPr>
        <p:spPr>
          <a:xfrm>
            <a:off x="2820035" y="2733040"/>
            <a:ext cx="6936740" cy="1320800"/>
          </a:xfrm>
          <a:prstGeom prst="rect">
            <a:avLst/>
          </a:prstGeom>
        </p:spPr>
        <p:txBody>
          <a:bodyPr wrap="square" lIns="91430" tIns="45718" rIns="91430" bIns="45718">
            <a:spAutoFit/>
          </a:bodyPr>
          <a:lstStyle/>
          <a:p>
            <a:r>
              <a:rPr lang="en-US" altLang="zh-CN" sz="4000" b="1" smtClean="0">
                <a:solidFill>
                  <a:schemeClr val="accent3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40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Python的数据类型</a:t>
            </a:r>
            <a:endParaRPr lang="en-US" altLang="zh-CN" sz="40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4000" b="1" smtClean="0">
              <a:solidFill>
                <a:schemeClr val="accent3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7" name="直接连接符 36"/>
          <p:cNvCxnSpPr/>
          <p:nvPr/>
        </p:nvCxnSpPr>
        <p:spPr>
          <a:xfrm>
            <a:off x="1271464" y="3501008"/>
            <a:ext cx="993710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清流一中信息技术社《</a:t>
            </a:r>
            <a:r>
              <a:rPr lang="en-US" altLang="zh-CN" sz="1335" b="1" spc="200" smtClean="0">
                <a:solidFill>
                  <a:schemeClr val="bg1">
                    <a:lumMod val="75000"/>
                  </a:schemeClr>
                </a:solidFill>
              </a:rPr>
              <a:t>python </a:t>
            </a: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数据分析》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第四章  程序设计基础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24736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Python的数据类型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22757" y="2276480"/>
            <a:ext cx="10369152" cy="4480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(1) Python支持以下三种不同的数值类型：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int（整型）：通常被称为整数，是不带小数的数，包括正整数、负整数和数字0。整数类型包括十进制数、八进制数、十六进制数和二进制数。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float（浮点型）：浮点型由整数部分与小数部分组成，如数字2.5。浮点数和整数在计算机内部存储的方式是不同的，如整数运算永远是精确的，而浮点数的运算则可能会有四舍五入的误差。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complex（复数）：复数由实数部分和虚数部分构成，可以用a+bj或者complex(a, b)表示，复数的实部a和虚部b都是浮点型。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第四章  程序设计基础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738854" y="1843053"/>
            <a:ext cx="10613729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(2) String（字符串）：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字符串是以单引号或双引号括起来的文本，如‘abc’、"xyz"等。字符串的索引从0开始。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95399" y="3931284"/>
            <a:ext cx="10825203" cy="2286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(3) List（列表）：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列表是写在方括号“[ ]”之间、用逗号分隔开的元素列表。例如，list1=['Good', 'Run',1997, 2000]和list2=[1, 2, 3, 4, 5, 6, 7 ]。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列表的数据项不需要具有相同的类型。与字符串的索引一样，列表索引从0开始。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24736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Python的数据类型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第四章  程序设计基础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95400" y="2132866"/>
            <a:ext cx="10657184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(4) Sets（集合）：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集合是一个无序不重复元素的序列。基本功能是进行成员关系测试和删除重复元素。可以使用大括号{ }或者set( )函数创建集合。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9262" y="4166195"/>
            <a:ext cx="10504075" cy="1737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(5) Dictionary（字典）：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字典是无序的对象集合。与列表的区别在于：列表是有序的对象集合。字典当中的元素是通过键来存取的，而不是通过偏移存取。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27241" y="1267243"/>
            <a:ext cx="830560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4.1.2</a:t>
            </a:r>
            <a:endParaRPr lang="en-US" altLang="zh-CN" sz="2100" b="1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24736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Python的数据类型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第四章  程序设计基础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95400" y="2132866"/>
            <a:ext cx="10657184" cy="2834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(6) Tuple（元祖）：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  元祖与列表类似，不同之处在于元祖的元素不能修改。元祖使用小括号，创建元祖只需要在括号中添加元素，并使用逗号分隔。例如tup1=（‘spring,‘summer’,’autumn’,’winter’）和tup2=(1,2,3,4,5).</a:t>
            </a:r>
            <a:endParaRPr lang="en-US" alt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24736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Python的数据类型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直接连接符 48"/>
          <p:cNvCxnSpPr/>
          <p:nvPr/>
        </p:nvCxnSpPr>
        <p:spPr>
          <a:xfrm>
            <a:off x="0" y="153459"/>
            <a:ext cx="2398912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>
          <a:xfrm>
            <a:off x="2398912" y="1534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>
            <a:off x="3407701" y="356659"/>
            <a:ext cx="950916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>
            <a:off x="4358617" y="356659"/>
            <a:ext cx="184185" cy="192021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48260" y="104987"/>
            <a:ext cx="2519680" cy="44365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defPPr>
              <a:defRPr lang="zh-CN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440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1335" b="1" spc="200" smtClean="0">
                <a:solidFill>
                  <a:schemeClr val="bg1">
                    <a:lumMod val="75000"/>
                  </a:schemeClr>
                </a:solidFill>
              </a:rPr>
              <a:t>第四章  程序设计基础</a:t>
            </a:r>
            <a:endParaRPr lang="zh-CN" altLang="en-US" sz="1335" b="1" spc="200" smtClean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4542803" y="548680"/>
            <a:ext cx="7649197" cy="0"/>
          </a:xfrm>
          <a:prstGeom prst="line">
            <a:avLst/>
          </a:prstGeom>
          <a:ln w="1905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695400" y="2132866"/>
            <a:ext cx="10657184" cy="1188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数据类型的转换函数</a:t>
            </a:r>
            <a:endParaRPr lang="zh-CN" altLang="en-US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endParaRPr lang="zh-CN" altLang="en-US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678291" y="1300926"/>
            <a:ext cx="9842312" cy="3840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30" tIns="45718" rIns="91430" bIns="45718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 sz="2400">
              <a:solidFill>
                <a:schemeClr val="accent3">
                  <a:lumMod val="20000"/>
                  <a:lumOff val="80000"/>
                </a:schemeClr>
              </a:solidFill>
              <a:sym typeface="+mn-e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813023" y="1267242"/>
            <a:ext cx="2473623" cy="411476"/>
          </a:xfrm>
          <a:prstGeom prst="rect">
            <a:avLst/>
          </a:prstGeom>
        </p:spPr>
        <p:txBody>
          <a:bodyPr wrap="none" lIns="91430" tIns="45718" rIns="91430" bIns="45718">
            <a:spAutoFit/>
          </a:bodyPr>
          <a:lstStyle/>
          <a:p>
            <a:r>
              <a:rPr lang="en-US" altLang="zh-CN" sz="2100" b="1" smtClean="0">
                <a:solidFill>
                  <a:schemeClr val="accent3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Python的数据类型</a:t>
            </a:r>
            <a:endParaRPr lang="en-US" altLang="zh-CN" sz="2100" b="1" smtClean="0">
              <a:solidFill>
                <a:schemeClr val="accent3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13"/>
          <p:cNvSpPr txBox="1">
            <a:spLocks noChangeArrowheads="1"/>
          </p:cNvSpPr>
          <p:nvPr/>
        </p:nvSpPr>
        <p:spPr bwMode="auto">
          <a:xfrm>
            <a:off x="6023293" y="3128645"/>
            <a:ext cx="196088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/>
              <a:t>转换为整型</a:t>
            </a:r>
            <a:endParaRPr lang="zh-CN" altLang="en-US" sz="2800" b="1"/>
          </a:p>
        </p:txBody>
      </p:sp>
      <p:cxnSp>
        <p:nvCxnSpPr>
          <p:cNvPr id="2" name="直接箭头连接符 1"/>
          <p:cNvCxnSpPr/>
          <p:nvPr/>
        </p:nvCxnSpPr>
        <p:spPr bwMode="auto">
          <a:xfrm>
            <a:off x="4765993" y="3390583"/>
            <a:ext cx="911225" cy="0"/>
          </a:xfrm>
          <a:prstGeom prst="straightConnector1">
            <a:avLst/>
          </a:prstGeom>
          <a:ln w="38100">
            <a:solidFill>
              <a:srgbClr val="FF8A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638550" y="3128645"/>
            <a:ext cx="85598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2800" b="1"/>
              <a:t>int()</a:t>
            </a:r>
            <a:endParaRPr lang="en-US" altLang="zh-CN" sz="2800" b="1"/>
          </a:p>
        </p:txBody>
      </p:sp>
      <p:sp>
        <p:nvSpPr>
          <p:cNvPr id="8" name="TextBox 13"/>
          <p:cNvSpPr txBox="1">
            <a:spLocks noChangeArrowheads="1"/>
          </p:cNvSpPr>
          <p:nvPr/>
        </p:nvSpPr>
        <p:spPr bwMode="auto">
          <a:xfrm>
            <a:off x="6023293" y="3823970"/>
            <a:ext cx="231648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/>
              <a:t>转换为浮点型</a:t>
            </a:r>
            <a:endParaRPr lang="zh-CN" altLang="en-US" sz="2800" b="1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4765993" y="4085908"/>
            <a:ext cx="911225" cy="0"/>
          </a:xfrm>
          <a:prstGeom prst="straightConnector1">
            <a:avLst/>
          </a:prstGeom>
          <a:ln w="38100">
            <a:solidFill>
              <a:srgbClr val="FF8A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3336925" y="3823970"/>
            <a:ext cx="117348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2800" b="1"/>
              <a:t>float()</a:t>
            </a:r>
            <a:endParaRPr lang="en-US" altLang="zh-CN" sz="2800" b="1"/>
          </a:p>
        </p:txBody>
      </p:sp>
      <p:sp>
        <p:nvSpPr>
          <p:cNvPr id="11" name="TextBox 13"/>
          <p:cNvSpPr txBox="1">
            <a:spLocks noChangeArrowheads="1"/>
          </p:cNvSpPr>
          <p:nvPr/>
        </p:nvSpPr>
        <p:spPr bwMode="auto">
          <a:xfrm>
            <a:off x="6023293" y="4509770"/>
            <a:ext cx="302768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/>
              <a:t>转换为字符串类型</a:t>
            </a:r>
            <a:endParaRPr lang="zh-CN" altLang="en-US" sz="2800" b="1"/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4765993" y="4771708"/>
            <a:ext cx="911225" cy="0"/>
          </a:xfrm>
          <a:prstGeom prst="straightConnector1">
            <a:avLst/>
          </a:prstGeom>
          <a:ln w="38100">
            <a:solidFill>
              <a:srgbClr val="FF8A1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3633787" y="4509770"/>
            <a:ext cx="876618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zh-CN" sz="2800" b="1"/>
              <a:t>str()</a:t>
            </a:r>
            <a:endParaRPr lang="en-US" altLang="zh-CN" sz="2800" b="1"/>
          </a:p>
        </p:txBody>
      </p:sp>
      <p:sp>
        <p:nvSpPr>
          <p:cNvPr id="14" name="矩形 13"/>
          <p:cNvSpPr/>
          <p:nvPr/>
        </p:nvSpPr>
        <p:spPr>
          <a:xfrm>
            <a:off x="1631315" y="5457825"/>
            <a:ext cx="875093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各种数据类型之间可以任意转换吗？需要注意的规则是什么？</a:t>
            </a:r>
            <a:endParaRPr lang="zh-CN" sz="240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1012</Words>
  <Application>WPS 演示</Application>
  <PresentationFormat/>
  <Paragraphs>65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楷体</vt:lpstr>
      <vt:lpstr>Calibri</vt:lpstr>
      <vt:lpstr>Times New Roman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方圆</cp:lastModifiedBy>
  <cp:revision>4</cp:revision>
  <cp:lastPrinted>2021-09-19T15:23:00Z</cp:lastPrinted>
  <dcterms:created xsi:type="dcterms:W3CDTF">2021-09-19T15:23:00Z</dcterms:created>
  <dcterms:modified xsi:type="dcterms:W3CDTF">2021-10-11T12:56:19Z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6C9AF030BBF14396AF380A05C9A77A07</vt:lpwstr>
  </property>
  <property fmtid="{D5CDD505-2E9C-101B-9397-08002B2CF9AE}" pid="7" name="KSOProductBuildVer">
    <vt:lpwstr>2052-11.1.0.11045</vt:lpwstr>
  </property>
</Properties>
</file>