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bmp" ContentType="image/bmp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1" r:id="rId3"/>
    <p:sldId id="302" r:id="rId4"/>
    <p:sldId id="304" r:id="rId5"/>
    <p:sldId id="287" r:id="rId6"/>
    <p:sldId id="305" r:id="rId7"/>
    <p:sldId id="306" r:id="rId8"/>
    <p:sldId id="263" r:id="rId9"/>
    <p:sldId id="333" r:id="rId10"/>
    <p:sldId id="264" r:id="rId11"/>
    <p:sldId id="308" r:id="rId12"/>
    <p:sldId id="309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2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2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2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2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2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2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2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2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2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CC00"/>
    <a:srgbClr val="FF00FF"/>
    <a:srgbClr val="3333FF"/>
    <a:srgbClr val="FF3300"/>
    <a:srgbClr val="FF6600"/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87"/>
    <p:restoredTop sz="94682"/>
  </p:normalViewPr>
  <p:slideViewPr>
    <p:cSldViewPr showGuides="1">
      <p:cViewPr varScale="1">
        <p:scale>
          <a:sx n="72" d="100"/>
          <a:sy n="72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1" Type="http://schemas.openxmlformats.org/officeDocument/2006/relationships/hyperlink" Target="http://image.baidu.com/i?ct=503316480&amp;z=0&amp;tn=baiduimagedetail&amp;word=%CB%AE%B7%D6%D7%D3%C4%A3%D0%CD&amp;in=26860&amp;cl=2&amp;cm=1&amp;sc=0&amp;lm=-1&amp;pn=0&amp;rn=1&amp;di=2761370808&amp;ln=3" TargetMode="Externa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bmp"/><Relationship Id="rId1" Type="http://schemas.openxmlformats.org/officeDocument/2006/relationships/image" Target="../media/image2.bmp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5.wmf"/><Relationship Id="rId1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文本框 97281"/>
          <p:cNvSpPr txBox="1"/>
          <p:nvPr/>
        </p:nvSpPr>
        <p:spPr>
          <a:xfrm>
            <a:off x="2627313" y="2708275"/>
            <a:ext cx="4298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水溶液（第一课时）</a:t>
            </a:r>
            <a:endParaRPr lang="zh-CN" altLang="en-US" sz="3600">
              <a:solidFill>
                <a:schemeClr val="tx1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pic>
        <p:nvPicPr>
          <p:cNvPr id="2050" name="图片 97283" descr="u=3699518035,3595742860&amp;fm=0&amp;gp=-38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25" y="4221163"/>
            <a:ext cx="2447925" cy="2008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文本框 97284"/>
          <p:cNvSpPr txBox="1"/>
          <p:nvPr/>
        </p:nvSpPr>
        <p:spPr>
          <a:xfrm>
            <a:off x="1763713" y="1341438"/>
            <a:ext cx="5400675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5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第三章    第一节</a:t>
            </a:r>
            <a:endParaRPr lang="zh-CN" altLang="en-US" sz="54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7641" name="表格 107640"/>
          <p:cNvGraphicFramePr/>
          <p:nvPr>
            <p:custDataLst>
              <p:tags r:id="rId1"/>
            </p:custDataLst>
          </p:nvPr>
        </p:nvGraphicFramePr>
        <p:xfrm>
          <a:off x="611188" y="1412875"/>
          <a:ext cx="7451725" cy="4073525"/>
        </p:xfrm>
        <a:graphic>
          <a:graphicData uri="http://schemas.openxmlformats.org/drawingml/2006/table">
            <a:tbl>
              <a:tblPr/>
              <a:tblGrid>
                <a:gridCol w="1271588"/>
                <a:gridCol w="1163637"/>
                <a:gridCol w="1092200"/>
                <a:gridCol w="1017588"/>
                <a:gridCol w="1379537"/>
                <a:gridCol w="1527175"/>
              </a:tblGrid>
              <a:tr h="1079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条件</a:t>
                      </a: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600" b="1" dirty="0"/>
                        <a:t>移动方向</a:t>
                      </a:r>
                      <a:endParaRPr lang="zh-CN" altLang="en-US" sz="26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600" b="1" dirty="0"/>
                        <a:t>电离程度</a:t>
                      </a:r>
                      <a:endParaRPr lang="zh-CN" altLang="en-US" sz="26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b="1" i="1"/>
                        <a:t>K</a:t>
                      </a:r>
                      <a:r>
                        <a:rPr lang="en-US" altLang="zh-CN" b="1" baseline="-25000"/>
                        <a:t>W</a:t>
                      </a:r>
                      <a:endParaRPr lang="zh-CN" altLang="en-US" b="1" i="1" baseline="-25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溶液中［</a:t>
                      </a:r>
                      <a:r>
                        <a:rPr lang="en-US" altLang="zh-CN" b="1" dirty="0"/>
                        <a:t>H</a:t>
                      </a:r>
                      <a:r>
                        <a:rPr lang="en-US" altLang="zh-CN" b="1" baseline="30000" dirty="0"/>
                        <a:t>+</a:t>
                      </a:r>
                      <a:r>
                        <a:rPr lang="zh-CN" altLang="en-US" b="1" dirty="0"/>
                        <a:t>］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水电离出［</a:t>
                      </a:r>
                      <a:r>
                        <a:rPr lang="en-US" altLang="zh-CN" b="1" dirty="0"/>
                        <a:t>H</a:t>
                      </a:r>
                      <a:r>
                        <a:rPr lang="en-US" altLang="zh-CN" b="1" baseline="30000" dirty="0"/>
                        <a:t>+</a:t>
                      </a:r>
                      <a:r>
                        <a:rPr lang="zh-CN" altLang="en-US" b="1" dirty="0"/>
                        <a:t>］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加热</a:t>
                      </a: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加酸</a:t>
                      </a: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加碱</a:t>
                      </a: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600" b="1" dirty="0"/>
                        <a:t>加</a:t>
                      </a:r>
                      <a:r>
                        <a:rPr lang="en-US" altLang="zh-CN" sz="2600" b="1" dirty="0"/>
                        <a:t>NaCl</a:t>
                      </a:r>
                      <a:endParaRPr lang="zh-CN" altLang="en-US" sz="2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文本框 107567"/>
          <p:cNvSpPr txBox="1"/>
          <p:nvPr/>
        </p:nvSpPr>
        <p:spPr>
          <a:xfrm>
            <a:off x="2124075" y="2420938"/>
            <a:ext cx="719138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→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69" name="文本框 107568"/>
          <p:cNvSpPr txBox="1"/>
          <p:nvPr/>
        </p:nvSpPr>
        <p:spPr>
          <a:xfrm>
            <a:off x="3276600" y="2420938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70" name="文本框 107569"/>
          <p:cNvSpPr txBox="1"/>
          <p:nvPr/>
        </p:nvSpPr>
        <p:spPr>
          <a:xfrm>
            <a:off x="4284663" y="2420938"/>
            <a:ext cx="693737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71" name="文本框 107570"/>
          <p:cNvSpPr txBox="1"/>
          <p:nvPr/>
        </p:nvSpPr>
        <p:spPr>
          <a:xfrm>
            <a:off x="5508625" y="2420938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72" name="文本框 107571"/>
          <p:cNvSpPr txBox="1"/>
          <p:nvPr/>
        </p:nvSpPr>
        <p:spPr>
          <a:xfrm>
            <a:off x="6877050" y="2492375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73" name="文本框 107572"/>
          <p:cNvSpPr txBox="1"/>
          <p:nvPr/>
        </p:nvSpPr>
        <p:spPr>
          <a:xfrm>
            <a:off x="2124075" y="3213100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←</a:t>
            </a:r>
            <a:endParaRPr lang="en-US" altLang="zh-CN" sz="4000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74" name="文本框 107573"/>
          <p:cNvSpPr txBox="1"/>
          <p:nvPr/>
        </p:nvSpPr>
        <p:spPr>
          <a:xfrm>
            <a:off x="2195513" y="3933825"/>
            <a:ext cx="541337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en-US" altLang="zh-CN" sz="4000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←</a:t>
            </a:r>
            <a:endParaRPr lang="en-US" altLang="zh-CN" sz="4000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75" name="文本框 107574"/>
          <p:cNvSpPr txBox="1"/>
          <p:nvPr/>
        </p:nvSpPr>
        <p:spPr>
          <a:xfrm>
            <a:off x="3276600" y="3213100"/>
            <a:ext cx="576263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76" name="文本框 107575"/>
          <p:cNvSpPr txBox="1"/>
          <p:nvPr/>
        </p:nvSpPr>
        <p:spPr>
          <a:xfrm>
            <a:off x="3276600" y="3933825"/>
            <a:ext cx="576263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77" name="文本框 107576"/>
          <p:cNvSpPr txBox="1"/>
          <p:nvPr/>
        </p:nvSpPr>
        <p:spPr>
          <a:xfrm>
            <a:off x="4284663" y="3494088"/>
            <a:ext cx="7937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solidFill>
                  <a:schemeClr val="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不变</a:t>
            </a:r>
            <a:endParaRPr lang="zh-CN" altLang="en-US" dirty="0">
              <a:solidFill>
                <a:schemeClr val="hlink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7578" name="文本框 107577"/>
          <p:cNvSpPr txBox="1"/>
          <p:nvPr/>
        </p:nvSpPr>
        <p:spPr>
          <a:xfrm>
            <a:off x="4284663" y="4143375"/>
            <a:ext cx="7937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solidFill>
                  <a:schemeClr val="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不变</a:t>
            </a:r>
            <a:endParaRPr lang="zh-CN" altLang="en-US" dirty="0">
              <a:solidFill>
                <a:schemeClr val="hlink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7579" name="文本框 107578"/>
          <p:cNvSpPr txBox="1"/>
          <p:nvPr/>
        </p:nvSpPr>
        <p:spPr>
          <a:xfrm>
            <a:off x="5508625" y="3213100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81" name="文本框 107580"/>
          <p:cNvSpPr txBox="1"/>
          <p:nvPr/>
        </p:nvSpPr>
        <p:spPr>
          <a:xfrm>
            <a:off x="5508625" y="3933825"/>
            <a:ext cx="576263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82" name="文本框 107581"/>
          <p:cNvSpPr txBox="1"/>
          <p:nvPr/>
        </p:nvSpPr>
        <p:spPr>
          <a:xfrm>
            <a:off x="6948488" y="3284538"/>
            <a:ext cx="576262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587" name="文本框 107586"/>
          <p:cNvSpPr txBox="1"/>
          <p:nvPr/>
        </p:nvSpPr>
        <p:spPr>
          <a:xfrm>
            <a:off x="6948488" y="4005263"/>
            <a:ext cx="576262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420" name="文本框 107587"/>
          <p:cNvSpPr txBox="1"/>
          <p:nvPr/>
        </p:nvSpPr>
        <p:spPr>
          <a:xfrm>
            <a:off x="36513" y="476250"/>
            <a:ext cx="38084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、影响水电离平衡的因素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21" name="文本框 107641"/>
          <p:cNvSpPr txBox="1"/>
          <p:nvPr/>
        </p:nvSpPr>
        <p:spPr>
          <a:xfrm>
            <a:off x="3970020" y="476885"/>
            <a:ext cx="49650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            H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+ OH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五三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P83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5422" name="对象 107642"/>
          <p:cNvGraphicFramePr/>
          <p:nvPr/>
        </p:nvGraphicFramePr>
        <p:xfrm>
          <a:off x="5084763" y="503238"/>
          <a:ext cx="9620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" imgW="894080" imgH="333375" progId="ISISServer">
                  <p:embed/>
                </p:oleObj>
              </mc:Choice>
              <mc:Fallback>
                <p:oleObj name="" r:id="rId2" imgW="894080" imgH="333375" progId="ISISServer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84763" y="503238"/>
                        <a:ext cx="962025" cy="333375"/>
                      </a:xfrm>
                      <a:prstGeom prst="rect">
                        <a:avLst/>
                      </a:prstGeom>
                      <a:noFill/>
                      <a:ln w="25400" cap="flat" cmpd="sng">
                        <a:solidFill>
                          <a:schemeClr val="bg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644" name="文本框 107643"/>
          <p:cNvSpPr txBox="1"/>
          <p:nvPr/>
        </p:nvSpPr>
        <p:spPr>
          <a:xfrm>
            <a:off x="1908175" y="4868863"/>
            <a:ext cx="1223963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不移动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645" name="文本框 107644"/>
          <p:cNvSpPr txBox="1"/>
          <p:nvPr/>
        </p:nvSpPr>
        <p:spPr>
          <a:xfrm>
            <a:off x="3276600" y="4868863"/>
            <a:ext cx="7969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不变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646" name="文本框 107645"/>
          <p:cNvSpPr txBox="1"/>
          <p:nvPr/>
        </p:nvSpPr>
        <p:spPr>
          <a:xfrm>
            <a:off x="4211638" y="4868863"/>
            <a:ext cx="7969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不变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647" name="文本框 107646"/>
          <p:cNvSpPr txBox="1"/>
          <p:nvPr/>
        </p:nvSpPr>
        <p:spPr>
          <a:xfrm>
            <a:off x="5508625" y="4868863"/>
            <a:ext cx="7969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不变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7648" name="文本框 107647"/>
          <p:cNvSpPr txBox="1"/>
          <p:nvPr/>
        </p:nvSpPr>
        <p:spPr>
          <a:xfrm>
            <a:off x="6948488" y="4868863"/>
            <a:ext cx="7969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不变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8" grpId="0"/>
      <p:bldP spid="107569" grpId="0"/>
      <p:bldP spid="107570" grpId="0"/>
      <p:bldP spid="107571" grpId="0"/>
      <p:bldP spid="107572" grpId="0"/>
      <p:bldP spid="107573" grpId="0"/>
      <p:bldP spid="107574" grpId="0"/>
      <p:bldP spid="107575" grpId="0"/>
      <p:bldP spid="107576" grpId="0"/>
      <p:bldP spid="107577" grpId="0"/>
      <p:bldP spid="107578" grpId="0"/>
      <p:bldP spid="107579" grpId="0"/>
      <p:bldP spid="107581" grpId="0"/>
      <p:bldP spid="107582" grpId="0"/>
      <p:bldP spid="107587" grpId="0"/>
      <p:bldP spid="107644" grpId="0"/>
      <p:bldP spid="107645" grpId="0"/>
      <p:bldP spid="107646" grpId="0"/>
      <p:bldP spid="107647" grpId="0"/>
      <p:bldP spid="1076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108545"/>
          <p:cNvSpPr txBox="1"/>
          <p:nvPr/>
        </p:nvSpPr>
        <p:spPr>
          <a:xfrm>
            <a:off x="250825" y="671513"/>
            <a:ext cx="8424863" cy="47021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【课堂练习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、计算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</a:t>
            </a:r>
            <a:r>
              <a:rPr lang="en-US" altLang="zh-CN" sz="3600"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  <a:r>
              <a:rPr lang="en-US" altLang="zh-CN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时下列溶液中的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[H</a:t>
            </a:r>
            <a:r>
              <a:rPr lang="en-US" altLang="zh-CN" sz="3600"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  <a:r>
              <a:rPr lang="en-US" altLang="zh-CN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]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[OH</a:t>
            </a:r>
            <a:r>
              <a:rPr lang="en-US" altLang="zh-CN" sz="3600"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en-US" altLang="zh-CN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]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和溶液中由水电离产生的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[H</a:t>
            </a:r>
            <a:r>
              <a:rPr lang="en-US" altLang="zh-CN" sz="3600"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]</a:t>
            </a:r>
            <a:r>
              <a:rPr lang="en-US" altLang="zh-CN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1600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[OH</a:t>
            </a:r>
            <a:r>
              <a:rPr lang="en-US" altLang="zh-CN" sz="3600"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]</a:t>
            </a: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1800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  <a:endParaRPr lang="en-US" altLang="zh-CN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0.05mol/L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硫酸       </a:t>
            </a:r>
            <a:endParaRPr lang="zh-CN" altLang="en-US" sz="36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（</a:t>
            </a:r>
            <a:r>
              <a:rPr lang="en-US" altLang="zh-CN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0.01mol/LNaOH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溶液</a:t>
            </a:r>
            <a:endParaRPr lang="zh-CN" altLang="en-US" sz="36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文本框 98305"/>
          <p:cNvSpPr txBox="1"/>
          <p:nvPr/>
        </p:nvSpPr>
        <p:spPr>
          <a:xfrm>
            <a:off x="395288" y="333375"/>
            <a:ext cx="37338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一、水的电离</a:t>
            </a:r>
            <a:endParaRPr lang="zh-CN" altLang="en-US" sz="40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94" name="文本框 98307"/>
          <p:cNvSpPr txBox="1"/>
          <p:nvPr/>
        </p:nvSpPr>
        <p:spPr>
          <a:xfrm>
            <a:off x="539750" y="1341438"/>
            <a:ext cx="81534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、水的电离方程式是：</a:t>
            </a:r>
            <a:endParaRPr lang="zh-CN" altLang="en-US" sz="32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8310" name="组合 98309"/>
          <p:cNvGrpSpPr/>
          <p:nvPr/>
        </p:nvGrpSpPr>
        <p:grpSpPr>
          <a:xfrm>
            <a:off x="1187450" y="2349500"/>
            <a:ext cx="5775325" cy="641350"/>
            <a:chOff x="1066" y="2296"/>
            <a:chExt cx="3638" cy="404"/>
          </a:xfrm>
        </p:grpSpPr>
        <p:sp>
          <p:nvSpPr>
            <p:cNvPr id="8196" name="文本框 98310"/>
            <p:cNvSpPr txBox="1"/>
            <p:nvPr/>
          </p:nvSpPr>
          <p:spPr>
            <a:xfrm>
              <a:off x="1066" y="2296"/>
              <a:ext cx="3638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2H</a:t>
              </a:r>
              <a:r>
                <a:rPr lang="en-US" altLang="zh-CN" sz="3200" baseline="-25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 H</a:t>
              </a:r>
              <a:r>
                <a:rPr lang="en-US" altLang="zh-CN" sz="3200" baseline="-25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en-US" altLang="zh-CN" sz="3200" baseline="30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+OH</a:t>
              </a:r>
              <a:r>
                <a:rPr lang="en-US" altLang="zh-CN" sz="3600" baseline="30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endPara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grpSp>
          <p:nvGrpSpPr>
            <p:cNvPr id="8197" name="组合 98311"/>
            <p:cNvGrpSpPr/>
            <p:nvPr/>
          </p:nvGrpSpPr>
          <p:grpSpPr>
            <a:xfrm>
              <a:off x="1892" y="2414"/>
              <a:ext cx="432" cy="96"/>
              <a:chOff x="2832" y="559"/>
              <a:chExt cx="476" cy="106"/>
            </a:xfrm>
          </p:grpSpPr>
          <p:sp>
            <p:nvSpPr>
              <p:cNvPr id="8198" name="直接连接符 98312"/>
              <p:cNvSpPr/>
              <p:nvPr/>
            </p:nvSpPr>
            <p:spPr>
              <a:xfrm>
                <a:off x="2832" y="635"/>
                <a:ext cx="476" cy="1"/>
              </a:xfrm>
              <a:prstGeom prst="line">
                <a:avLst/>
              </a:prstGeom>
              <a:ln w="23876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199" name="直接连接符 98313"/>
              <p:cNvSpPr/>
              <p:nvPr/>
            </p:nvSpPr>
            <p:spPr>
              <a:xfrm>
                <a:off x="2832" y="589"/>
                <a:ext cx="476" cy="1"/>
              </a:xfrm>
              <a:prstGeom prst="line">
                <a:avLst/>
              </a:prstGeom>
              <a:ln w="23876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200" name="任意多边形 98314"/>
              <p:cNvSpPr/>
              <p:nvPr/>
            </p:nvSpPr>
            <p:spPr>
              <a:xfrm>
                <a:off x="2832" y="635"/>
                <a:ext cx="149" cy="30"/>
              </a:xfrm>
              <a:custGeom>
                <a:avLst/>
                <a:gdLst/>
                <a:ahLst/>
                <a:cxnLst/>
                <a:pathLst>
                  <a:path w="149" h="30">
                    <a:moveTo>
                      <a:pt x="0" y="0"/>
                    </a:moveTo>
                    <a:lnTo>
                      <a:pt x="119" y="0"/>
                    </a:lnTo>
                    <a:lnTo>
                      <a:pt x="149" y="30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1"/>
              </a:blipFill>
              <a:ln w="23876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01" name="任意多边形 98315"/>
              <p:cNvSpPr/>
              <p:nvPr/>
            </p:nvSpPr>
            <p:spPr>
              <a:xfrm>
                <a:off x="3159" y="559"/>
                <a:ext cx="149" cy="30"/>
              </a:xfrm>
              <a:custGeom>
                <a:avLst/>
                <a:gdLst/>
                <a:ahLst/>
                <a:cxnLst/>
                <a:pathLst>
                  <a:path w="149" h="30">
                    <a:moveTo>
                      <a:pt x="149" y="30"/>
                    </a:moveTo>
                    <a:lnTo>
                      <a:pt x="30" y="30"/>
                    </a:lnTo>
                    <a:lnTo>
                      <a:pt x="0" y="0"/>
                    </a:lnTo>
                    <a:lnTo>
                      <a:pt x="149" y="30"/>
                    </a:lnTo>
                    <a:close/>
                  </a:path>
                </a:pathLst>
              </a:custGeom>
              <a:blipFill rotWithShape="0">
                <a:blip r:embed="rId2"/>
              </a:blipFill>
              <a:ln w="23876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98317" name="组合 98316"/>
          <p:cNvGrpSpPr/>
          <p:nvPr/>
        </p:nvGrpSpPr>
        <p:grpSpPr>
          <a:xfrm>
            <a:off x="971550" y="3573463"/>
            <a:ext cx="5545138" cy="579437"/>
            <a:chOff x="975" y="2659"/>
            <a:chExt cx="3493" cy="365"/>
          </a:xfrm>
        </p:grpSpPr>
        <p:sp>
          <p:nvSpPr>
            <p:cNvPr id="8203" name="文本框 98317"/>
            <p:cNvSpPr txBox="1"/>
            <p:nvPr/>
          </p:nvSpPr>
          <p:spPr>
            <a:xfrm>
              <a:off x="975" y="2659"/>
              <a:ext cx="3493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简写为：</a:t>
              </a:r>
              <a:r>
                <a:rPr lang="en-US" altLang="zh-CN" sz="320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r>
                <a:rPr lang="en-US" altLang="zh-CN" sz="3200" baseline="-2500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H</a:t>
              </a:r>
              <a:r>
                <a:rPr lang="en-US" altLang="zh-CN" sz="3200" baseline="3000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sz="320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+OH</a:t>
              </a:r>
              <a:r>
                <a:rPr lang="en-US" altLang="zh-CN" sz="3200" baseline="3000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 </a:t>
              </a:r>
              <a:endParaRPr lang="en-US" altLang="zh-CN" sz="3200" b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8204" name="组合 98318"/>
            <p:cNvGrpSpPr/>
            <p:nvPr/>
          </p:nvGrpSpPr>
          <p:grpSpPr>
            <a:xfrm>
              <a:off x="2699" y="2795"/>
              <a:ext cx="498" cy="102"/>
              <a:chOff x="2832" y="559"/>
              <a:chExt cx="476" cy="106"/>
            </a:xfrm>
          </p:grpSpPr>
          <p:sp>
            <p:nvSpPr>
              <p:cNvPr id="8205" name="直接连接符 98319"/>
              <p:cNvSpPr/>
              <p:nvPr/>
            </p:nvSpPr>
            <p:spPr>
              <a:xfrm>
                <a:off x="2832" y="635"/>
                <a:ext cx="476" cy="1"/>
              </a:xfrm>
              <a:prstGeom prst="line">
                <a:avLst/>
              </a:prstGeom>
              <a:ln w="23876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206" name="直接连接符 98320"/>
              <p:cNvSpPr/>
              <p:nvPr/>
            </p:nvSpPr>
            <p:spPr>
              <a:xfrm>
                <a:off x="2832" y="589"/>
                <a:ext cx="476" cy="1"/>
              </a:xfrm>
              <a:prstGeom prst="line">
                <a:avLst/>
              </a:prstGeom>
              <a:ln w="23876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207" name="任意多边形 98321"/>
              <p:cNvSpPr/>
              <p:nvPr/>
            </p:nvSpPr>
            <p:spPr>
              <a:xfrm>
                <a:off x="2832" y="635"/>
                <a:ext cx="149" cy="30"/>
              </a:xfrm>
              <a:custGeom>
                <a:avLst/>
                <a:gdLst/>
                <a:ahLst/>
                <a:cxnLst/>
                <a:pathLst>
                  <a:path w="149" h="30">
                    <a:moveTo>
                      <a:pt x="0" y="0"/>
                    </a:moveTo>
                    <a:lnTo>
                      <a:pt x="119" y="0"/>
                    </a:lnTo>
                    <a:lnTo>
                      <a:pt x="149" y="30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1"/>
              </a:blipFill>
              <a:ln w="23876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08" name="任意多边形 98322"/>
              <p:cNvSpPr/>
              <p:nvPr/>
            </p:nvSpPr>
            <p:spPr>
              <a:xfrm>
                <a:off x="3159" y="559"/>
                <a:ext cx="149" cy="30"/>
              </a:xfrm>
              <a:custGeom>
                <a:avLst/>
                <a:gdLst/>
                <a:ahLst/>
                <a:cxnLst/>
                <a:pathLst>
                  <a:path w="149" h="30">
                    <a:moveTo>
                      <a:pt x="149" y="30"/>
                    </a:moveTo>
                    <a:lnTo>
                      <a:pt x="30" y="30"/>
                    </a:lnTo>
                    <a:lnTo>
                      <a:pt x="0" y="0"/>
                    </a:lnTo>
                    <a:lnTo>
                      <a:pt x="149" y="30"/>
                    </a:lnTo>
                    <a:close/>
                  </a:path>
                </a:pathLst>
              </a:custGeom>
              <a:blipFill rotWithShape="0">
                <a:blip r:embed="rId2"/>
              </a:blipFill>
              <a:ln w="23876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框 101377"/>
          <p:cNvSpPr txBox="1"/>
          <p:nvPr/>
        </p:nvSpPr>
        <p:spPr>
          <a:xfrm>
            <a:off x="468313" y="1196975"/>
            <a:ext cx="5256212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电离平衡常数为：</a:t>
            </a:r>
            <a:endParaRPr lang="zh-CN" altLang="en-US" sz="32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01379" name="组合 101378"/>
          <p:cNvGrpSpPr/>
          <p:nvPr/>
        </p:nvGrpSpPr>
        <p:grpSpPr>
          <a:xfrm>
            <a:off x="2339975" y="1773238"/>
            <a:ext cx="4402138" cy="1079500"/>
            <a:chOff x="1746" y="1482"/>
            <a:chExt cx="2773" cy="680"/>
          </a:xfrm>
        </p:grpSpPr>
        <p:sp>
          <p:nvSpPr>
            <p:cNvPr id="9219" name="文本框 101379"/>
            <p:cNvSpPr txBox="1"/>
            <p:nvPr/>
          </p:nvSpPr>
          <p:spPr>
            <a:xfrm>
              <a:off x="1746" y="1674"/>
              <a:ext cx="2773" cy="365"/>
            </a:xfrm>
            <a:prstGeom prst="rect">
              <a:avLst/>
            </a:prstGeom>
            <a:noFill/>
            <a:ln w="31750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K</a:t>
              </a:r>
              <a:r>
                <a:rPr lang="en-US" altLang="zh-CN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                                 </a:t>
              </a:r>
              <a:endPara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0" name="文本框 101380"/>
            <p:cNvSpPr txBox="1"/>
            <p:nvPr/>
          </p:nvSpPr>
          <p:spPr>
            <a:xfrm>
              <a:off x="2359" y="1482"/>
              <a:ext cx="1771" cy="365"/>
            </a:xfrm>
            <a:prstGeom prst="rect">
              <a:avLst/>
            </a:prstGeom>
            <a:noFill/>
            <a:ln w="31750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[H</a:t>
              </a:r>
              <a:r>
                <a:rPr lang="en-US" altLang="zh-CN" sz="3200" baseline="30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][OH</a:t>
              </a:r>
              <a:r>
                <a:rPr lang="en-US" altLang="zh-CN" sz="3600" baseline="30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]</a:t>
              </a:r>
              <a:endPara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1" name="文本框 101381"/>
            <p:cNvSpPr txBox="1"/>
            <p:nvPr/>
          </p:nvSpPr>
          <p:spPr>
            <a:xfrm>
              <a:off x="2588" y="1797"/>
              <a:ext cx="1381" cy="365"/>
            </a:xfrm>
            <a:prstGeom prst="rect">
              <a:avLst/>
            </a:prstGeom>
            <a:noFill/>
            <a:ln w="31750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[H</a:t>
              </a:r>
              <a:r>
                <a:rPr lang="en-US" altLang="zh-CN" sz="3200" baseline="-25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O]</a:t>
              </a:r>
              <a:endPara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2" name="直接连接符 101382"/>
            <p:cNvSpPr/>
            <p:nvPr/>
          </p:nvSpPr>
          <p:spPr>
            <a:xfrm flipV="1">
              <a:off x="2307" y="1842"/>
              <a:ext cx="1344" cy="13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01384" name="文本框 101383"/>
          <p:cNvSpPr txBox="1"/>
          <p:nvPr/>
        </p:nvSpPr>
        <p:spPr>
          <a:xfrm>
            <a:off x="900113" y="2997200"/>
            <a:ext cx="61214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变形为：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[H</a:t>
            </a:r>
            <a:r>
              <a:rPr lang="en-US" altLang="zh-CN" sz="32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O]= [H</a:t>
            </a:r>
            <a:r>
              <a:rPr lang="en-US" altLang="zh-CN" sz="32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 [OH</a:t>
            </a:r>
            <a:r>
              <a:rPr lang="en-US" altLang="zh-CN" sz="32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endParaRPr lang="en-US" altLang="zh-CN" sz="32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1389" name="矩形 101388"/>
          <p:cNvSpPr/>
          <p:nvPr/>
        </p:nvSpPr>
        <p:spPr>
          <a:xfrm>
            <a:off x="468313" y="4149725"/>
            <a:ext cx="7704137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若常温时水的密度为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1g/cm</a:t>
            </a:r>
            <a:r>
              <a:rPr lang="en-US" altLang="zh-CN" sz="32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试计算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32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O]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225" name="组合 101396"/>
          <p:cNvGrpSpPr/>
          <p:nvPr/>
        </p:nvGrpSpPr>
        <p:grpSpPr>
          <a:xfrm>
            <a:off x="971550" y="333375"/>
            <a:ext cx="3352800" cy="519113"/>
            <a:chOff x="1292" y="268"/>
            <a:chExt cx="2112" cy="327"/>
          </a:xfrm>
        </p:grpSpPr>
        <p:graphicFrame>
          <p:nvGraphicFramePr>
            <p:cNvPr id="9226" name="对象 101397"/>
            <p:cNvGraphicFramePr/>
            <p:nvPr/>
          </p:nvGraphicFramePr>
          <p:xfrm>
            <a:off x="1796" y="330"/>
            <a:ext cx="606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894080" imgH="333375" progId="ISISServer">
                    <p:embed/>
                  </p:oleObj>
                </mc:Choice>
                <mc:Fallback>
                  <p:oleObj name="" r:id="rId1" imgW="894080" imgH="333375" progId="ISISServer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796" y="330"/>
                          <a:ext cx="606" cy="2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7" name="文本框 101398"/>
            <p:cNvSpPr txBox="1"/>
            <p:nvPr/>
          </p:nvSpPr>
          <p:spPr>
            <a:xfrm>
              <a:off x="1292" y="268"/>
              <a:ext cx="211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r>
                <a:rPr lang="en-US" altLang="zh-CN" sz="2800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 H</a:t>
              </a:r>
              <a:r>
                <a:rPr lang="en-US" altLang="zh-CN" sz="2800" baseline="30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+ OH</a:t>
              </a:r>
              <a:r>
                <a:rPr lang="en-US" altLang="zh-CN" sz="2800" baseline="30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endPara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9228" name="矩形 101399"/>
          <p:cNvSpPr/>
          <p:nvPr/>
        </p:nvSpPr>
        <p:spPr>
          <a:xfrm>
            <a:off x="5940425" y="887413"/>
            <a:ext cx="3095625" cy="3667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endParaRPr lang="zh-CN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9" name="椭圆形标注 101400"/>
          <p:cNvSpPr/>
          <p:nvPr/>
        </p:nvSpPr>
        <p:spPr>
          <a:xfrm>
            <a:off x="3348038" y="3716338"/>
            <a:ext cx="3744912" cy="2233612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>
            <a:noFill/>
          </a:ln>
        </p:spPr>
        <p:txBody>
          <a:bodyPr anchor="ctr"/>
          <a:p>
            <a:pPr algn="ctr"/>
            <a:endParaRPr 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0" name="椭圆形标注 101401"/>
          <p:cNvSpPr/>
          <p:nvPr/>
        </p:nvSpPr>
        <p:spPr>
          <a:xfrm>
            <a:off x="2124075" y="5300663"/>
            <a:ext cx="1800225" cy="936625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>
            <a:noFill/>
          </a:ln>
        </p:spPr>
        <p:txBody>
          <a:bodyPr anchor="ctr"/>
          <a:p>
            <a:pPr algn="ctr"/>
            <a:endParaRPr 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1" name="椭圆形标注 101402"/>
          <p:cNvSpPr/>
          <p:nvPr/>
        </p:nvSpPr>
        <p:spPr>
          <a:xfrm>
            <a:off x="4500563" y="0"/>
            <a:ext cx="4643437" cy="2303463"/>
          </a:xfrm>
          <a:prstGeom prst="wedgeEllipseCallout">
            <a:avLst>
              <a:gd name="adj1" fmla="val -70750"/>
              <a:gd name="adj2" fmla="val 11958"/>
            </a:avLst>
          </a:prstGeom>
          <a:noFill/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电离出的各离子浓度的系数次方的乘积，跟溶液中未电离分子的浓度系数次方的乘积之比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138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4" grpId="0" build="p"/>
      <p:bldP spid="1013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41" name="对象 76822"/>
          <p:cNvGraphicFramePr/>
          <p:nvPr/>
        </p:nvGraphicFramePr>
        <p:xfrm>
          <a:off x="684213" y="692150"/>
          <a:ext cx="30241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460500" imgH="228600" progId="Equation.3">
                  <p:embed/>
                </p:oleObj>
              </mc:Choice>
              <mc:Fallback>
                <p:oleObj name="" r:id="rId1" imgW="1460500" imgH="2286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4213" y="692150"/>
                        <a:ext cx="3024187" cy="501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4" name="对象 76823"/>
          <p:cNvGraphicFramePr/>
          <p:nvPr/>
        </p:nvGraphicFramePr>
        <p:xfrm>
          <a:off x="539750" y="3933825"/>
          <a:ext cx="28559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1129665" imgH="241300" progId="Equation.3">
                  <p:embed/>
                </p:oleObj>
              </mc:Choice>
              <mc:Fallback>
                <p:oleObj name="" r:id="rId3" imgW="1129665" imgH="2413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750" y="3933825"/>
                        <a:ext cx="2855913" cy="600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9" name="文本框 76828"/>
          <p:cNvSpPr txBox="1"/>
          <p:nvPr/>
        </p:nvSpPr>
        <p:spPr>
          <a:xfrm>
            <a:off x="611188" y="1484313"/>
            <a:ext cx="25209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令：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K 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O]= 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i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endParaRPr lang="en-US" altLang="zh-CN" i="1" baseline="-25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835" name="文本框 76834"/>
          <p:cNvSpPr txBox="1"/>
          <p:nvPr/>
        </p:nvSpPr>
        <p:spPr>
          <a:xfrm>
            <a:off x="539750" y="2205038"/>
            <a:ext cx="734218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1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叫水的离子积常数，简称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水的离子积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837" name="文本框 76836"/>
          <p:cNvSpPr txBox="1"/>
          <p:nvPr/>
        </p:nvSpPr>
        <p:spPr>
          <a:xfrm>
            <a:off x="468313" y="3141663"/>
            <a:ext cx="7342187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水的离子积常数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83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6837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9" grpId="0"/>
      <p:bldP spid="76835" grpId="0" build="p"/>
      <p:bldP spid="768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文本框 103427"/>
          <p:cNvSpPr txBox="1"/>
          <p:nvPr/>
        </p:nvSpPr>
        <p:spPr>
          <a:xfrm>
            <a:off x="395288" y="404813"/>
            <a:ext cx="1439862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规律：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429" name="文本框 103428"/>
          <p:cNvSpPr txBox="1"/>
          <p:nvPr/>
        </p:nvSpPr>
        <p:spPr>
          <a:xfrm>
            <a:off x="1331913" y="404813"/>
            <a:ext cx="7993062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）室温时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25℃</a:t>
            </a:r>
            <a:r>
              <a:rPr lang="en-US" altLang="zh-CN" sz="2800" b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，纯水的 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]=[OH</a:t>
            </a:r>
            <a:r>
              <a:rPr lang="en-US" altLang="zh-CN" sz="2800" baseline="30000"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]=10</a:t>
            </a:r>
            <a:r>
              <a:rPr lang="en-US" altLang="zh-CN" sz="28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-7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mol/L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则，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430" name="文本框 103429"/>
          <p:cNvSpPr txBox="1"/>
          <p:nvPr/>
        </p:nvSpPr>
        <p:spPr>
          <a:xfrm>
            <a:off x="1979613" y="836613"/>
            <a:ext cx="54006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1×10</a:t>
            </a:r>
            <a:r>
              <a:rPr lang="en-US" altLang="zh-CN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-14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</a:t>
            </a:r>
            <a:r>
              <a:rPr lang="en-US" altLang="zh-CN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3431" name="文本框 103430"/>
          <p:cNvSpPr txBox="1"/>
          <p:nvPr/>
        </p:nvSpPr>
        <p:spPr>
          <a:xfrm>
            <a:off x="1476375" y="1700213"/>
            <a:ext cx="3455988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）水电离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吸热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433" name="矩形 103432"/>
          <p:cNvSpPr/>
          <p:nvPr/>
        </p:nvSpPr>
        <p:spPr>
          <a:xfrm>
            <a:off x="4067175" y="1700213"/>
            <a:ext cx="46466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温度升高，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Kw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增大，温度降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434" name="矩形 103433"/>
          <p:cNvSpPr/>
          <p:nvPr/>
        </p:nvSpPr>
        <p:spPr>
          <a:xfrm>
            <a:off x="1476375" y="2225675"/>
            <a:ext cx="7416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低，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Kw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减小；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Kw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仅受温度影响 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435" name="文本框 103434"/>
          <p:cNvSpPr txBox="1"/>
          <p:nvPr/>
        </p:nvSpPr>
        <p:spPr>
          <a:xfrm>
            <a:off x="1403350" y="3068638"/>
            <a:ext cx="7561263" cy="51911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 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K</a:t>
            </a:r>
            <a:r>
              <a:rPr lang="en-US" altLang="zh-CN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适用范围：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438" name="矩形 103437"/>
          <p:cNvSpPr/>
          <p:nvPr/>
        </p:nvSpPr>
        <p:spPr>
          <a:xfrm>
            <a:off x="1116013" y="4868863"/>
            <a:ext cx="7632700" cy="13731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）在任何溶液中，由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水电离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8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en-US" altLang="zh-CN" sz="28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的浓度一定相等。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452" name="文本框 103451"/>
          <p:cNvSpPr txBox="1"/>
          <p:nvPr/>
        </p:nvSpPr>
        <p:spPr>
          <a:xfrm>
            <a:off x="1582738" y="3644900"/>
            <a:ext cx="7561262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任何稀水溶液中，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的乘积都等于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 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453" name="矩形 103452"/>
          <p:cNvSpPr/>
          <p:nvPr/>
        </p:nvSpPr>
        <p:spPr>
          <a:xfrm>
            <a:off x="4284663" y="3068638"/>
            <a:ext cx="416179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纯水或酸、碱、盐的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稀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溶液。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30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30" grpId="0" build="p"/>
      <p:bldP spid="103431" grpId="0"/>
      <p:bldP spid="103433" grpId="0"/>
      <p:bldP spid="103434" grpId="0"/>
      <p:bldP spid="103435" grpId="0"/>
      <p:bldP spid="103438" grpId="0"/>
      <p:bldP spid="103452" grpId="0"/>
      <p:bldP spid="1034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框 105473"/>
          <p:cNvSpPr txBox="1"/>
          <p:nvPr/>
        </p:nvSpPr>
        <p:spPr>
          <a:xfrm>
            <a:off x="220663" y="327025"/>
            <a:ext cx="8923337" cy="45231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en-US" altLang="zh-CN" sz="36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、如果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25℃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时某氢氧化钠溶液中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36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]=10</a:t>
            </a:r>
            <a:r>
              <a:rPr lang="en-US" altLang="zh-CN" sz="36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mol/L,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该氢氧化钠溶液中的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36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是多少？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、上题中由水电离的氢氧根离子浓度是多少？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475" name="文本框 105474"/>
          <p:cNvSpPr txBox="1"/>
          <p:nvPr/>
        </p:nvSpPr>
        <p:spPr>
          <a:xfrm>
            <a:off x="2494598" y="2370773"/>
            <a:ext cx="2428875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4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-12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mol/L</a:t>
            </a:r>
            <a:endParaRPr lang="en-US" altLang="zh-CN" sz="4000" baseline="300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476" name="文本框 105475"/>
          <p:cNvSpPr txBox="1"/>
          <p:nvPr/>
        </p:nvSpPr>
        <p:spPr>
          <a:xfrm>
            <a:off x="1561465" y="4790440"/>
            <a:ext cx="525970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3200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=[OH</a:t>
            </a:r>
            <a:r>
              <a:rPr lang="en-US" altLang="zh-CN" sz="3200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=10</a:t>
            </a:r>
            <a:r>
              <a:rPr lang="en-US" altLang="zh-CN" sz="3200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-12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mol/L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文本框 9218"/>
          <p:cNvSpPr txBox="1"/>
          <p:nvPr/>
        </p:nvSpPr>
        <p:spPr>
          <a:xfrm>
            <a:off x="-147955" y="982345"/>
            <a:ext cx="989457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、判断正误：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任何水溶液中都存在水的电离平衡。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任何水溶液中（不论酸、碱或中性） ，都存在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28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=10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-14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某温度下，某液体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]= 10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-7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</a:t>
            </a:r>
            <a:r>
              <a:rPr lang="en-US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，则该溶液一定是纯水。 </a:t>
            </a: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5" name="矩形 9219"/>
          <p:cNvSpPr/>
          <p:nvPr/>
        </p:nvSpPr>
        <p:spPr>
          <a:xfrm>
            <a:off x="1148398" y="549275"/>
            <a:ext cx="7696200" cy="4572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1"/>
              </a:buBlip>
            </a:pPr>
            <a:r>
              <a:rPr lang="en-US" altLang="zh-CN" dirty="0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  <a:r>
              <a:rPr lang="zh-CN" altLang="en-US" dirty="0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利用</a:t>
            </a:r>
            <a:r>
              <a:rPr lang="en-US" altLang="zh-CN" dirty="0" err="1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K</a:t>
            </a:r>
            <a:r>
              <a:rPr lang="en-US" altLang="zh-CN" baseline="-25000" dirty="0" err="1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w</a:t>
            </a:r>
            <a:r>
              <a:rPr lang="zh-CN" altLang="en-US" dirty="0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的定量计算</a:t>
            </a:r>
            <a:r>
              <a:rPr lang="en-US" altLang="zh-CN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——</a:t>
            </a:r>
            <a:r>
              <a:rPr lang="zh-CN" altLang="en-US" dirty="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</a:t>
            </a:r>
            <a:r>
              <a:rPr lang="zh-CN" altLang="en-US" dirty="0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溶液中</a:t>
            </a:r>
            <a:r>
              <a:rPr lang="zh-CN" altLang="en-US" dirty="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en-US" altLang="zh-CN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baseline="300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dirty="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dirty="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en-US" altLang="zh-CN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baseline="300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endParaRPr lang="en-US" altLang="zh-CN">
              <a:solidFill>
                <a:srgbClr val="A50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5235575" y="1709420"/>
            <a:ext cx="43370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√</a:t>
            </a:r>
            <a:endParaRPr lang="en-US" altLang="zh-CN" sz="36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7936865" y="2354580"/>
            <a:ext cx="64198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36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3" name="文本框 9222"/>
          <p:cNvSpPr txBox="1"/>
          <p:nvPr/>
        </p:nvSpPr>
        <p:spPr>
          <a:xfrm>
            <a:off x="8264208" y="3013393"/>
            <a:ext cx="64198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36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23" name="文本框 9231"/>
          <p:cNvSpPr txBox="1"/>
          <p:nvPr/>
        </p:nvSpPr>
        <p:spPr>
          <a:xfrm>
            <a:off x="67310" y="66675"/>
            <a:ext cx="2160588" cy="482600"/>
          </a:xfrm>
          <a:prstGeom prst="rect">
            <a:avLst/>
          </a:prstGeom>
          <a:noFill/>
          <a:ln w="25400" cap="flat" cmpd="sng">
            <a:solidFill>
              <a:srgbClr val="A5002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迁 移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应 用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-76200" y="4128135"/>
            <a:ext cx="87680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、已知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2800" i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100℃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=10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-12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，在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 ℃ 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时，纯水中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 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为多少？ 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530340" y="2007870"/>
            <a:ext cx="22028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稀溶液、常温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87870" y="3641725"/>
            <a:ext cx="8801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常温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8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charRg st="8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charRg st="25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5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charRg st="58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  <p:bldP spid="9221" grpId="0"/>
      <p:bldP spid="9222" grpId="0"/>
      <p:bldP spid="9223" grpId="0"/>
      <p:bldP spid="3" grpId="0"/>
      <p:bldP spid="2" grpId="0"/>
      <p:bldP spid="2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框 9217"/>
          <p:cNvSpPr txBox="1"/>
          <p:nvPr/>
        </p:nvSpPr>
        <p:spPr>
          <a:xfrm>
            <a:off x="179388" y="207645"/>
            <a:ext cx="8964612" cy="50850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15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25℃ 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0.01mol·L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盐酸溶液中。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分别为多少？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25℃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0.01mol·L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NaOH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溶液中。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分别为多少？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</a:pP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</a:pP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25℃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、浓度均为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0.1mol·L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的下列溶液中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由大到小的排列顺序：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①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氨水      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②NaOH       ③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盐酸   </a:t>
            </a:r>
            <a:r>
              <a:rPr lang="zh-CN" alt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④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醋酸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4" name="文本框 9223"/>
          <p:cNvSpPr txBox="1"/>
          <p:nvPr/>
        </p:nvSpPr>
        <p:spPr>
          <a:xfrm>
            <a:off x="1935163" y="1026795"/>
            <a:ext cx="5651500" cy="4572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[H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mol·L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zh-CN" altLang="en-US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 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-12 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mol·L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endParaRPr lang="en-US" altLang="zh-CN" baseline="3000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5" name="文本框 9224"/>
          <p:cNvSpPr txBox="1"/>
          <p:nvPr/>
        </p:nvSpPr>
        <p:spPr>
          <a:xfrm>
            <a:off x="1935163" y="2521268"/>
            <a:ext cx="5651500" cy="4572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[H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-12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mol·L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</a:t>
            </a:r>
            <a:r>
              <a:rPr lang="zh-CN" altLang="en-US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 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mol·L</a:t>
            </a:r>
            <a:r>
              <a:rPr lang="en-US" altLang="zh-CN" baseline="300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</a:t>
            </a:r>
            <a:endParaRPr lang="en-US" altLang="zh-CN" baseline="3000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6" name="文本框 9225"/>
          <p:cNvSpPr txBox="1"/>
          <p:nvPr/>
        </p:nvSpPr>
        <p:spPr>
          <a:xfrm>
            <a:off x="2592070" y="5292725"/>
            <a:ext cx="3240088" cy="51911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③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＞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④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＞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①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＞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②</a:t>
            </a:r>
            <a:endParaRPr lang="en-US" altLang="zh-CN" sz="280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bldLvl="0" animBg="1"/>
      <p:bldP spid="9225" grpId="0" bldLvl="0" animBg="1"/>
      <p:bldP spid="922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文本框 10241"/>
          <p:cNvSpPr txBox="1"/>
          <p:nvPr/>
        </p:nvSpPr>
        <p:spPr>
          <a:xfrm>
            <a:off x="274638" y="588010"/>
            <a:ext cx="8458200" cy="59696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Wingdings" panose="05000000000000000000" pitchFamily="2" charset="2"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0.01mol·L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盐酸溶液中。由水电离出的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分别是多少？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-12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mol·L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-12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mol·L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800" baseline="30000">
              <a:solidFill>
                <a:srgbClr val="CC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 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0.01mol·L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NaOH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溶液中。由水电离出的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分别是多少？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-12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mol·L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-12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mol·L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25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℃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某溶液中由水电离产生的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10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-11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mol·L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，则该溶液呈酸性还是碱性？并求算该溶液中 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的可能值 ？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可能为酸性，也可能为碱性！</a:t>
            </a:r>
            <a:endParaRPr lang="zh-CN" altLang="en-US" sz="28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酸液：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mol·L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-11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mol·L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碱液：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-11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mol·L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mol·L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endParaRPr lang="en-US" altLang="zh-CN" sz="2800" baseline="300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38" name="矩形 10242"/>
          <p:cNvSpPr/>
          <p:nvPr/>
        </p:nvSpPr>
        <p:spPr>
          <a:xfrm>
            <a:off x="694055" y="68898"/>
            <a:ext cx="7620000" cy="5191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1"/>
              </a:buBlip>
            </a:pPr>
            <a:r>
              <a:rPr lang="en-US" altLang="zh-CN" sz="2800" dirty="0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  <a:r>
              <a:rPr lang="zh-CN" altLang="en-US" sz="2800" dirty="0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利用</a:t>
            </a:r>
            <a:r>
              <a:rPr lang="en-US" altLang="zh-CN" sz="2800" dirty="0" err="1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K</a:t>
            </a:r>
            <a:r>
              <a:rPr lang="en-US" altLang="zh-CN" sz="2800" baseline="-25000" dirty="0" err="1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w</a:t>
            </a:r>
            <a:r>
              <a:rPr lang="zh-CN" altLang="en-US" sz="2800" dirty="0">
                <a:solidFill>
                  <a:srgbClr val="A5002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的定量计算</a:t>
            </a:r>
            <a:r>
              <a:rPr lang="en-US" altLang="zh-CN" sz="28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——</a:t>
            </a:r>
            <a:r>
              <a:rPr lang="zh-CN" altLang="en-US" sz="2800" dirty="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</a:t>
            </a:r>
            <a:r>
              <a:rPr lang="en-US" altLang="zh-CN" sz="28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aseline="300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2800" baseline="-250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r>
              <a:rPr lang="zh-CN" altLang="en-US" sz="2800" dirty="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en-US" altLang="zh-CN" sz="28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800" baseline="300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 </a:t>
            </a:r>
            <a:r>
              <a:rPr lang="en-US" altLang="zh-CN" sz="2800" baseline="-250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H2O</a:t>
            </a:r>
            <a:endParaRPr lang="en-US" altLang="zh-CN" sz="2800" baseline="-25000">
              <a:solidFill>
                <a:srgbClr val="A50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8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charRg st="48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uiExpand="1" build="p"/>
    </p:bldLst>
  </p:timing>
</p:sld>
</file>

<file path=ppt/tags/tag1.xml><?xml version="1.0" encoding="utf-8"?>
<p:tagLst xmlns:p="http://schemas.openxmlformats.org/presentationml/2006/main">
  <p:tag name="KSO_WM_UNIT_TABLE_BEAUTIFY" val="smartTable{c3179ceb-65ae-4f8b-8141-a8a72b7781ba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0000CC"/>
      </a:hlink>
      <a:folHlink>
        <a:srgbClr val="00CC00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0000CC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1658</Words>
  <Application>WPS 演示</Application>
  <PresentationFormat/>
  <Paragraphs>181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华文新魏</vt:lpstr>
      <vt:lpstr>黑体</vt:lpstr>
      <vt:lpstr>华文行楷</vt:lpstr>
      <vt:lpstr>微软雅黑</vt:lpstr>
      <vt:lpstr>Arial Unicode MS</vt:lpstr>
      <vt:lpstr>Calibri</vt:lpstr>
      <vt:lpstr>默认设计模板</vt:lpstr>
      <vt:lpstr>ISISServer</vt:lpstr>
      <vt:lpstr>Equation.3</vt:lpstr>
      <vt:lpstr>Equation.3</vt:lpstr>
      <vt:lpstr>ISISServer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霞浦一中林斌</dc:creator>
  <cp:lastModifiedBy>范</cp:lastModifiedBy>
  <cp:revision>310</cp:revision>
  <dcterms:created xsi:type="dcterms:W3CDTF">2003-09-04T11:12:00Z</dcterms:created>
  <dcterms:modified xsi:type="dcterms:W3CDTF">2020-10-13T00:47:23Z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