
<file path=[Content_Types].xml><?xml version="1.0" encoding="utf-8"?>
<Types xmlns="http://schemas.openxmlformats.org/package/2006/content-types">
  <Default Extension="jpeg" ContentType="image/jpeg"/>
  <Default Extension="vml" ContentType="application/vnd.openxmlformats-officedocument.vmlDrawing"/>
  <Default Extension="bin" ContentType="application/vnd.openxmlformats-officedocument.oleObject"/>
  <Default Extension="bmp" ContentType="image/bmp"/>
  <Default Extension="wmf" ContentType="image/x-wmf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301" r:id="rId3"/>
    <p:sldId id="302" r:id="rId4"/>
    <p:sldId id="304" r:id="rId5"/>
    <p:sldId id="287" r:id="rId6"/>
    <p:sldId id="305" r:id="rId7"/>
    <p:sldId id="306" r:id="rId8"/>
    <p:sldId id="263" r:id="rId9"/>
    <p:sldId id="333" r:id="rId10"/>
    <p:sldId id="264" r:id="rId11"/>
    <p:sldId id="308" r:id="rId12"/>
    <p:sldId id="309" r:id="rId13"/>
  </p:sldIdLst>
  <p:sldSz cx="9144000" cy="6858000" type="screen4x3"/>
  <p:notesSz cx="6858000" cy="9144000"/>
  <p:defaultTextStyle>
    <a:defPPr>
      <a:defRPr lang="zh-CN"/>
    </a:defPPr>
    <a:lvl1pPr marL="0" lvl="0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2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1pPr>
    <a:lvl2pPr marL="457200" lvl="1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2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2pPr>
    <a:lvl3pPr marL="914400" lvl="2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2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3pPr>
    <a:lvl4pPr marL="1371600" lvl="3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2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4pPr>
    <a:lvl5pPr marL="1828800" lvl="4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2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5pPr>
    <a:lvl6pPr marL="2286000" lvl="5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2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6pPr>
    <a:lvl7pPr marL="2743200" lvl="6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2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7pPr>
    <a:lvl8pPr marL="3200400" lvl="7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2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8pPr>
    <a:lvl9pPr marL="3657600" lvl="8" indent="0" algn="l" defTabSz="914400" rtl="0" eaLnBrk="1" fontAlgn="base" latinLnBrk="0" hangingPunct="1">
      <a:lnSpc>
        <a:spcPct val="100000"/>
      </a:lnSpc>
      <a:spcBef>
        <a:spcPct val="0"/>
      </a:spcBef>
      <a:spcAft>
        <a:spcPct val="0"/>
      </a:spcAft>
      <a:buNone/>
      <a:defRPr sz="2400" b="1" i="0" u="none" kern="1200" baseline="0">
        <a:solidFill>
          <a:schemeClr val="tx2"/>
        </a:solidFill>
        <a:latin typeface="Times New Roman" panose="02020603050405020304" pitchFamily="18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0000"/>
    <a:srgbClr val="00CC00"/>
    <a:srgbClr val="FF00FF"/>
    <a:srgbClr val="3333FF"/>
    <a:srgbClr val="FF3300"/>
    <a:srgbClr val="FF6600"/>
    <a:srgbClr val="990000"/>
    <a:srgbClr val="CC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3587"/>
    <p:restoredTop sz="94682"/>
  </p:normalViewPr>
  <p:slideViewPr>
    <p:cSldViewPr showGuides="1">
      <p:cViewPr varScale="1">
        <p:scale>
          <a:sx n="72" d="100"/>
          <a:sy n="72" d="100"/>
        </p:scale>
        <p:origin x="-522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 showFormatting="0"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6" Type="http://schemas.openxmlformats.org/officeDocument/2006/relationships/tableStyles" Target="tableStyles.xml"/><Relationship Id="rId15" Type="http://schemas.openxmlformats.org/officeDocument/2006/relationships/viewProps" Target="viewProps.xml"/><Relationship Id="rId14" Type="http://schemas.openxmlformats.org/officeDocument/2006/relationships/presProps" Target="presProps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pPr fontAlgn="base"/>
            <a:r>
              <a:rPr lang="zh-CN" altLang="en-US" strike="noStrike" noProof="1" smtClean="0"/>
              <a:t>单击此处编辑母版副标题样式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15100" y="609600"/>
            <a:ext cx="1943100" cy="5486400"/>
          </a:xfrm>
        </p:spPr>
        <p:txBody>
          <a:bodyPr vert="eaVert"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5716657" cy="5486400"/>
          </a:xfrm>
        </p:spPr>
        <p:txBody>
          <a:bodyPr vert="eaVert"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9724" y="1981200"/>
            <a:ext cx="3808476" cy="4114800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5"/>
            <a:ext cx="7886700" cy="1325563"/>
          </a:xfrm>
        </p:spPr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90081" y="1778438"/>
            <a:ext cx="3655181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90081" y="2665379"/>
            <a:ext cx="3655181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92704" y="1778438"/>
            <a:ext cx="3673182" cy="823912"/>
          </a:xfrm>
        </p:spPr>
        <p:txBody>
          <a:bodyPr anchor="ctr" anchorCtr="0"/>
          <a:lstStyle>
            <a:lvl1pPr marL="0" indent="0">
              <a:buNone/>
              <a:defRPr sz="2100"/>
            </a:lvl1pPr>
            <a:lvl2pPr marL="342900" indent="0">
              <a:buNone/>
              <a:defRPr sz="1800"/>
            </a:lvl2pPr>
            <a:lvl3pPr marL="685800" indent="0">
              <a:buNone/>
              <a:defRPr sz="1500"/>
            </a:lvl3pPr>
            <a:lvl4pPr marL="1028700" indent="0">
              <a:buNone/>
              <a:defRPr sz="1350"/>
            </a:lvl4pPr>
            <a:lvl5pPr marL="1371600" indent="0">
              <a:buNone/>
              <a:defRPr sz="1350"/>
            </a:lvl5pPr>
            <a:lvl6pPr marL="1714500" indent="0">
              <a:buNone/>
              <a:defRPr sz="1350"/>
            </a:lvl6pPr>
            <a:lvl7pPr marL="2057400" indent="0">
              <a:buNone/>
              <a:defRPr sz="1350"/>
            </a:lvl7pPr>
            <a:lvl8pPr marL="2400300" indent="0">
              <a:buNone/>
              <a:defRPr sz="1350"/>
            </a:lvl8pPr>
            <a:lvl9pPr marL="2743200" indent="0">
              <a:buNone/>
              <a:defRPr sz="13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92704" y="2665379"/>
            <a:ext cx="3673182" cy="3524284"/>
          </a:xfrm>
        </p:spPr>
        <p:txBody>
          <a:bodyPr/>
          <a:lstStyle/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391" y="987425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base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base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base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base"/>
            <a:r>
              <a:rPr lang="zh-CN" altLang="en-US" strike="noStrike" noProof="1" smtClean="0"/>
              <a:t>第五级</a:t>
            </a:r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3124012" cy="1600200"/>
          </a:xfrm>
        </p:spPr>
        <p:txBody>
          <a:bodyPr anchor="b"/>
          <a:lstStyle>
            <a:lvl1pPr>
              <a:defRPr sz="2400"/>
            </a:lvl1pPr>
          </a:lstStyle>
          <a:p>
            <a:pPr fontAlgn="base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457201"/>
            <a:ext cx="4629150" cy="540385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base"/>
            <a:endParaRPr lang="zh-CN" altLang="en-US" strike="noStrike" noProof="1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3124012" cy="3811588"/>
          </a:xfrm>
        </p:spPr>
        <p:txBody>
          <a:bodyPr/>
          <a:lstStyle>
            <a:lvl1pPr marL="0" indent="0">
              <a:buNone/>
              <a:defRPr sz="1500"/>
            </a:lvl1pPr>
            <a:lvl2pPr marL="342900" indent="0">
              <a:buNone/>
              <a:defRPr sz="1350"/>
            </a:lvl2pPr>
            <a:lvl3pPr marL="685800" indent="0">
              <a:buNone/>
              <a:defRPr sz="1200"/>
            </a:lvl3pPr>
            <a:lvl4pPr marL="1028700" indent="0">
              <a:buNone/>
              <a:defRPr sz="1050"/>
            </a:lvl4pPr>
            <a:lvl5pPr marL="1371600" indent="0">
              <a:buNone/>
              <a:defRPr sz="1050"/>
            </a:lvl5pPr>
            <a:lvl6pPr marL="1714500" indent="0">
              <a:buNone/>
              <a:defRPr sz="1050"/>
            </a:lvl6pPr>
            <a:lvl7pPr marL="2057400" indent="0">
              <a:buNone/>
              <a:defRPr sz="1050"/>
            </a:lvl7pPr>
            <a:lvl8pPr marL="2400300" indent="0">
              <a:buNone/>
              <a:defRPr sz="1050"/>
            </a:lvl8pPr>
            <a:lvl9pPr marL="2743200" indent="0">
              <a:buNone/>
              <a:defRPr sz="1050"/>
            </a:lvl9pPr>
          </a:lstStyle>
          <a:p>
            <a:pPr lvl="0" fontAlgn="base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/>
      <p:sp>
        <p:nvSpPr>
          <p:cNvPr id="1026" name="标题 1025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1430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p>
            <a:pPr lvl="0"/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1027" name="文本占位符 1026"/>
          <p:cNvSpPr>
            <a:spLocks noGrp="1"/>
          </p:cNvSpPr>
          <p:nvPr>
            <p:ph type="body"/>
          </p:nvPr>
        </p:nvSpPr>
        <p:spPr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</a:ln>
        </p:spPr>
        <p:txBody>
          <a:bodyPr anchor="t"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 indent="-285750"/>
            <a:r>
              <a:rPr lang="zh-CN" altLang="en-US" dirty="0"/>
              <a:t>第二级</a:t>
            </a:r>
            <a:endParaRPr lang="zh-CN" altLang="en-US" dirty="0"/>
          </a:p>
          <a:p>
            <a:pPr lvl="2" indent="-228600"/>
            <a:r>
              <a:rPr lang="zh-CN" altLang="en-US" dirty="0"/>
              <a:t>第三级</a:t>
            </a:r>
            <a:endParaRPr lang="zh-CN" altLang="en-US" dirty="0"/>
          </a:p>
          <a:p>
            <a:pPr lvl="3" indent="-228600"/>
            <a:r>
              <a:rPr lang="zh-CN" altLang="en-US" dirty="0"/>
              <a:t>第四级</a:t>
            </a:r>
            <a:endParaRPr lang="zh-CN" altLang="en-US" dirty="0"/>
          </a:p>
          <a:p>
            <a:pPr lvl="4" indent="-228600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1028" name="日期占位符 1027"/>
          <p:cNvSpPr>
            <a:spLocks noGrp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1029" name="页脚占位符 1028"/>
          <p:cNvSpPr>
            <a:spLocks noGrp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ctr">
              <a:defRPr sz="1400" b="0"/>
            </a:lvl1pPr>
          </a:lstStyle>
          <a:p>
            <a:pPr lvl="0" fontAlgn="base"/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  <p:sp>
        <p:nvSpPr>
          <p:cNvPr id="1030" name="灯片编号占位符 1029"/>
          <p:cNvSpPr>
            <a:spLocks noGrp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</a:ln>
        </p:spPr>
        <p:txBody>
          <a:bodyPr/>
          <a:lstStyle>
            <a:lvl1pPr algn="r">
              <a:defRPr sz="1400" b="0"/>
            </a:lvl1pPr>
          </a:lstStyle>
          <a:p>
            <a:pPr lvl="0" fontAlgn="base"/>
            <a:fld id="{9A0DB2DC-4C9A-4742-B13C-FB6460FD3503}" type="slidenum">
              <a:rPr lang="zh-CN" altLang="en-US" strike="noStrike" noProof="1" dirty="0">
                <a:latin typeface="Times New Roman" panose="02020603050405020304" pitchFamily="18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Times New Roman" panose="02020603050405020304" pitchFamily="18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marL="0" lvl="0" indent="0" algn="ctr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4400" b="0" i="0" u="none" kern="12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42900" lvl="0" indent="-3429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32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742950" lvl="1" indent="-28575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8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2pPr>
      <a:lvl3pPr marL="1143000" lvl="2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•"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3pPr>
      <a:lvl4pPr marL="1600200" lvl="3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–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4pPr>
      <a:lvl5pPr marL="2057400" lvl="4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lvl="5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971800" lvl="6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3429000" lvl="7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3886200" lvl="8" indent="-228600" algn="l" defTabSz="914400" rtl="0" eaLnBrk="1" fontAlgn="base" latinLnBrk="0" hangingPunct="1">
        <a:lnSpc>
          <a:spcPct val="100000"/>
        </a:lnSpc>
        <a:spcBef>
          <a:spcPct val="20000"/>
        </a:spcBef>
        <a:spcAft>
          <a:spcPct val="0"/>
        </a:spcAft>
        <a:buChar char="»"/>
        <a:defRPr sz="20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lv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0" i="0" u="none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457200" lvl="1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2pPr>
      <a:lvl3pPr marL="914400" lvl="2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3pPr>
      <a:lvl4pPr marL="1371600" lvl="3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4pPr>
      <a:lvl5pPr marL="1828800" lvl="4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5pPr>
      <a:lvl6pPr marL="2286000" lvl="5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6pPr>
      <a:lvl7pPr marL="2743200" lvl="6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7pPr>
      <a:lvl8pPr marL="3200400" lvl="7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8pPr>
      <a:lvl9pPr marL="3657600" lvl="8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None/>
        <a:defRPr sz="2400" b="1" i="0" u="none" kern="1200" baseline="0">
          <a:solidFill>
            <a:schemeClr val="tx2"/>
          </a:solidFill>
          <a:latin typeface="Times New Roman" panose="02020603050405020304" pitchFamily="18" charset="0"/>
          <a:ea typeface="宋体" panose="02010600030101010101" pitchFamily="2" charset="-122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1.jpeg"/><Relationship Id="rId1" Type="http://schemas.openxmlformats.org/officeDocument/2006/relationships/hyperlink" Target="http://image.baidu.com/i?ct=503316480&amp;z=0&amp;tn=baiduimagedetail&amp;word=%CB%AE%B7%D6%D7%D3%C4%A3%D0%CD&amp;in=26860&amp;cl=2&amp;cm=1&amp;sc=0&amp;lm=-1&amp;pn=0&amp;rn=1&amp;di=2761370808&amp;ln=3" TargetMode="External"/></Relationships>
</file>

<file path=ppt/slides/_rels/slide10.xml.rels><?xml version="1.0" encoding="UTF-8" standalone="yes"?>
<Relationships xmlns="http://schemas.openxmlformats.org/package/2006/relationships"><Relationship Id="rId5" Type="http://schemas.openxmlformats.org/officeDocument/2006/relationships/vmlDrawing" Target="../drawings/vmlDrawing3.vml"/><Relationship Id="rId4" Type="http://schemas.openxmlformats.org/officeDocument/2006/relationships/slideLayout" Target="../slideLayouts/slideLayout7.xml"/><Relationship Id="rId3" Type="http://schemas.openxmlformats.org/officeDocument/2006/relationships/image" Target="../media/image4.wmf"/><Relationship Id="rId2" Type="http://schemas.openxmlformats.org/officeDocument/2006/relationships/oleObject" Target="../embeddings/oleObject4.bin"/><Relationship Id="rId1" Type="http://schemas.openxmlformats.org/officeDocument/2006/relationships/tags" Target="../tags/tag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3.bmp"/><Relationship Id="rId1" Type="http://schemas.openxmlformats.org/officeDocument/2006/relationships/image" Target="../media/image2.bmp"/></Relationships>
</file>

<file path=ppt/slides/_rels/slide3.xml.rels><?xml version="1.0" encoding="UTF-8" standalone="yes"?>
<Relationships xmlns="http://schemas.openxmlformats.org/package/2006/relationships"><Relationship Id="rId4" Type="http://schemas.openxmlformats.org/officeDocument/2006/relationships/vmlDrawing" Target="../drawings/vmlDrawing1.vml"/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4.wmf"/><Relationship Id="rId1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6" Type="http://schemas.openxmlformats.org/officeDocument/2006/relationships/vmlDrawing" Target="../drawings/vmlDrawing2.vml"/><Relationship Id="rId5" Type="http://schemas.openxmlformats.org/officeDocument/2006/relationships/slideLayout" Target="../slideLayouts/slideLayout2.xml"/><Relationship Id="rId4" Type="http://schemas.openxmlformats.org/officeDocument/2006/relationships/image" Target="../media/image6.wmf"/><Relationship Id="rId3" Type="http://schemas.openxmlformats.org/officeDocument/2006/relationships/oleObject" Target="../embeddings/oleObject3.bin"/><Relationship Id="rId2" Type="http://schemas.openxmlformats.org/officeDocument/2006/relationships/image" Target="../media/image5.wmf"/><Relationship Id="rId1" Type="http://schemas.openxmlformats.org/officeDocument/2006/relationships/oleObject" Target="../embeddings/oleObject2.bin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2049" name="文本框 97281"/>
          <p:cNvSpPr txBox="1"/>
          <p:nvPr/>
        </p:nvSpPr>
        <p:spPr>
          <a:xfrm>
            <a:off x="2627313" y="2708275"/>
            <a:ext cx="4298950" cy="64135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水溶液（第一课时）</a:t>
            </a:r>
            <a:endParaRPr lang="zh-CN" altLang="en-US" sz="3600">
              <a:solidFill>
                <a:schemeClr val="tx1"/>
              </a:solidFill>
              <a:latin typeface="Times New Roman" panose="02020603050405020304" pitchFamily="18" charset="0"/>
              <a:ea typeface="华文新魏" panose="02010800040101010101" pitchFamily="2" charset="-122"/>
            </a:endParaRPr>
          </a:p>
        </p:txBody>
      </p:sp>
      <p:pic>
        <p:nvPicPr>
          <p:cNvPr id="2050" name="图片 97283" descr="u=3699518035,3595742860&amp;fm=0&amp;gp=-38">
            <a:hlinkClick r:id="rId1"/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56325" y="4221163"/>
            <a:ext cx="2447925" cy="2008187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051" name="文本框 97284"/>
          <p:cNvSpPr txBox="1"/>
          <p:nvPr/>
        </p:nvSpPr>
        <p:spPr>
          <a:xfrm>
            <a:off x="1763713" y="1341438"/>
            <a:ext cx="5400675" cy="9144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54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第三章    第一节</a:t>
            </a:r>
            <a:endParaRPr lang="zh-CN" altLang="en-US" sz="54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7641" name="表格 107640"/>
          <p:cNvGraphicFramePr/>
          <p:nvPr>
            <p:custDataLst>
              <p:tags r:id="rId1"/>
            </p:custDataLst>
          </p:nvPr>
        </p:nvGraphicFramePr>
        <p:xfrm>
          <a:off x="611188" y="1412875"/>
          <a:ext cx="7451725" cy="4073525"/>
        </p:xfrm>
        <a:graphic>
          <a:graphicData uri="http://schemas.openxmlformats.org/drawingml/2006/table">
            <a:tbl>
              <a:tblPr/>
              <a:tblGrid>
                <a:gridCol w="1271588"/>
                <a:gridCol w="1163637"/>
                <a:gridCol w="1092200"/>
                <a:gridCol w="1017588"/>
                <a:gridCol w="1379537"/>
                <a:gridCol w="1527175"/>
              </a:tblGrid>
              <a:tr h="10795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条件</a:t>
                      </a: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 b="1" dirty="0"/>
                        <a:t>移动方向</a:t>
                      </a:r>
                      <a:endParaRPr lang="zh-CN" altLang="en-US" sz="26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 b="1" dirty="0"/>
                        <a:t>电离程度</a:t>
                      </a:r>
                      <a:endParaRPr lang="zh-CN" altLang="en-US" sz="26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en-US" altLang="zh-CN" b="1" i="1"/>
                        <a:t>K</a:t>
                      </a:r>
                      <a:r>
                        <a:rPr lang="en-US" altLang="zh-CN" b="1" baseline="-25000"/>
                        <a:t>W</a:t>
                      </a:r>
                      <a:endParaRPr lang="zh-CN" altLang="en-US" b="1" i="1" baseline="-2500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溶液中［</a:t>
                      </a:r>
                      <a:r>
                        <a:rPr lang="en-US" altLang="zh-CN" b="1" dirty="0"/>
                        <a:t>H</a:t>
                      </a:r>
                      <a:r>
                        <a:rPr lang="en-US" altLang="zh-CN" b="1" baseline="30000" dirty="0"/>
                        <a:t>+</a:t>
                      </a:r>
                      <a:r>
                        <a:rPr lang="zh-CN" altLang="en-US" b="1" dirty="0"/>
                        <a:t>］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水电离出［</a:t>
                      </a:r>
                      <a:r>
                        <a:rPr lang="en-US" altLang="zh-CN" b="1" dirty="0"/>
                        <a:t>H</a:t>
                      </a:r>
                      <a:r>
                        <a:rPr lang="en-US" altLang="zh-CN" b="1" baseline="30000" dirty="0"/>
                        <a:t>+</a:t>
                      </a:r>
                      <a:r>
                        <a:rPr lang="zh-CN" altLang="en-US" b="1" dirty="0"/>
                        <a:t>］</a:t>
                      </a:r>
                      <a:endParaRPr lang="zh-CN" altLang="en-US" b="1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3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加热</a:t>
                      </a: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加酸</a:t>
                      </a: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7712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b="1" dirty="0"/>
                        <a:t>加碱</a:t>
                      </a:r>
                      <a:endParaRPr lang="zh-CN" altLang="en-US" b="1" dirty="0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749300"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 algn="ctr">
                        <a:buNone/>
                      </a:pPr>
                      <a:r>
                        <a:rPr lang="zh-CN" altLang="en-US" sz="2600" b="1" dirty="0"/>
                        <a:t>加</a:t>
                      </a:r>
                      <a:r>
                        <a:rPr lang="en-US" altLang="zh-CN" sz="2600" b="1" dirty="0"/>
                        <a:t>NaCl</a:t>
                      </a:r>
                      <a:endParaRPr lang="zh-CN" altLang="en-US" sz="2600" b="1"/>
                    </a:p>
                  </a:txBody>
                  <a:tcPr>
                    <a:lnL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342900" lvl="0" indent="-3429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80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1pPr>
                      <a:lvl2pPr marL="742950" lvl="1" indent="-28575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24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2pPr>
                      <a:lvl3pPr marL="1143000" lvl="2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•"/>
                        <a:defRPr sz="20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3pPr>
                      <a:lvl4pPr marL="1600200" lvl="3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–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4pPr>
                      <a:lvl5pPr marL="2057400" lvl="4" indent="-22860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Char char="»"/>
                        <a:defRPr sz="1800" b="0" i="0" u="none" kern="1200" baseline="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  <a:ea typeface="宋体" panose="02010600030101010101" pitchFamily="2" charset="-122"/>
                        </a:defRPr>
                      </a:lvl5pPr>
                    </a:lstStyle>
                    <a:p>
                      <a:pPr marL="0" lvl="0" indent="0">
                        <a:buNone/>
                      </a:pPr>
                      <a:endParaRPr lang="zh-CN" altLang="en-US" sz="3200" b="1" dirty="0"/>
                    </a:p>
                  </a:txBody>
                  <a:tcPr>
                    <a:lnL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L>
                    <a:lnR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T>
                    <a:lnB w="28575" cap="flat" cmpd="sng">
                      <a:solidFill>
                        <a:schemeClr val="tx1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7568" name="文本框 107567"/>
          <p:cNvSpPr txBox="1"/>
          <p:nvPr/>
        </p:nvSpPr>
        <p:spPr>
          <a:xfrm>
            <a:off x="2124075" y="2420938"/>
            <a:ext cx="719138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→</a:t>
            </a:r>
            <a:endParaRPr lang="en-US" altLang="zh-CN" sz="4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69" name="文本框 107568"/>
          <p:cNvSpPr txBox="1"/>
          <p:nvPr/>
        </p:nvSpPr>
        <p:spPr>
          <a:xfrm>
            <a:off x="3276600" y="2420938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70" name="文本框 107569"/>
          <p:cNvSpPr txBox="1"/>
          <p:nvPr/>
        </p:nvSpPr>
        <p:spPr>
          <a:xfrm>
            <a:off x="4284663" y="2420938"/>
            <a:ext cx="693737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71" name="文本框 107570"/>
          <p:cNvSpPr txBox="1"/>
          <p:nvPr/>
        </p:nvSpPr>
        <p:spPr>
          <a:xfrm>
            <a:off x="5508625" y="2420938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72" name="文本框 107571"/>
          <p:cNvSpPr txBox="1"/>
          <p:nvPr/>
        </p:nvSpPr>
        <p:spPr>
          <a:xfrm>
            <a:off x="6877050" y="2492375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73" name="文本框 107572"/>
          <p:cNvSpPr txBox="1"/>
          <p:nvPr/>
        </p:nvSpPr>
        <p:spPr>
          <a:xfrm>
            <a:off x="2124075" y="3213100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←</a:t>
            </a:r>
            <a:endParaRPr lang="en-US" altLang="zh-CN" sz="4000" dirty="0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74" name="文本框 107573"/>
          <p:cNvSpPr txBox="1"/>
          <p:nvPr/>
        </p:nvSpPr>
        <p:spPr>
          <a:xfrm>
            <a:off x="2195513" y="3933825"/>
            <a:ext cx="541337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en-US" altLang="zh-CN" sz="4000" dirty="0">
                <a:solidFill>
                  <a:srgbClr val="FF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←</a:t>
            </a:r>
            <a:endParaRPr lang="en-US" altLang="zh-CN" sz="4000" dirty="0">
              <a:solidFill>
                <a:srgbClr val="FF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75" name="文本框 107574"/>
          <p:cNvSpPr txBox="1"/>
          <p:nvPr/>
        </p:nvSpPr>
        <p:spPr>
          <a:xfrm>
            <a:off x="3276600" y="3213100"/>
            <a:ext cx="576263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76" name="文本框 107575"/>
          <p:cNvSpPr txBox="1"/>
          <p:nvPr/>
        </p:nvSpPr>
        <p:spPr>
          <a:xfrm>
            <a:off x="3276600" y="3933825"/>
            <a:ext cx="576263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77" name="文本框 107576"/>
          <p:cNvSpPr txBox="1"/>
          <p:nvPr/>
        </p:nvSpPr>
        <p:spPr>
          <a:xfrm>
            <a:off x="4284663" y="3494088"/>
            <a:ext cx="793750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solidFill>
                  <a:schemeClr val="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不变</a:t>
            </a:r>
            <a:endParaRPr lang="zh-CN" altLang="en-US" dirty="0">
              <a:solidFill>
                <a:schemeClr val="hlink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7578" name="文本框 107577"/>
          <p:cNvSpPr txBox="1"/>
          <p:nvPr/>
        </p:nvSpPr>
        <p:spPr>
          <a:xfrm>
            <a:off x="4284663" y="4143375"/>
            <a:ext cx="793750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solidFill>
                  <a:schemeClr val="hlink"/>
                </a:solidFill>
                <a:latin typeface="黑体" panose="02010609060101010101" pitchFamily="2" charset="-122"/>
                <a:ea typeface="黑体" panose="02010609060101010101" pitchFamily="2" charset="-122"/>
              </a:rPr>
              <a:t>不变</a:t>
            </a:r>
            <a:endParaRPr lang="zh-CN" altLang="en-US" dirty="0">
              <a:solidFill>
                <a:schemeClr val="hlink"/>
              </a:solidFill>
              <a:latin typeface="黑体" panose="02010609060101010101" pitchFamily="2" charset="-122"/>
              <a:ea typeface="黑体" panose="02010609060101010101" pitchFamily="2" charset="-122"/>
            </a:endParaRPr>
          </a:p>
        </p:txBody>
      </p:sp>
      <p:sp>
        <p:nvSpPr>
          <p:cNvPr id="107579" name="文本框 107578"/>
          <p:cNvSpPr txBox="1"/>
          <p:nvPr/>
        </p:nvSpPr>
        <p:spPr>
          <a:xfrm>
            <a:off x="5508625" y="3213100"/>
            <a:ext cx="693738" cy="701675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en-US" altLang="zh-CN" sz="4000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↑</a:t>
            </a:r>
            <a:endParaRPr lang="en-US" altLang="zh-CN" sz="4000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81" name="文本框 107580"/>
          <p:cNvSpPr txBox="1"/>
          <p:nvPr/>
        </p:nvSpPr>
        <p:spPr>
          <a:xfrm>
            <a:off x="5508625" y="3933825"/>
            <a:ext cx="576263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82" name="文本框 107581"/>
          <p:cNvSpPr txBox="1"/>
          <p:nvPr/>
        </p:nvSpPr>
        <p:spPr>
          <a:xfrm>
            <a:off x="6948488" y="3284538"/>
            <a:ext cx="576262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587" name="文本框 107586"/>
          <p:cNvSpPr txBox="1"/>
          <p:nvPr/>
        </p:nvSpPr>
        <p:spPr>
          <a:xfrm>
            <a:off x="6948488" y="4005263"/>
            <a:ext cx="576262" cy="701675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4000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↓</a:t>
            </a:r>
            <a:endParaRPr lang="en-US" altLang="zh-CN" sz="4000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5420" name="文本框 107587"/>
          <p:cNvSpPr txBox="1"/>
          <p:nvPr/>
        </p:nvSpPr>
        <p:spPr>
          <a:xfrm>
            <a:off x="36513" y="476250"/>
            <a:ext cx="3808412" cy="45720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、影响水电离平衡的因素</a:t>
            </a:r>
            <a:r>
              <a:rPr lang="en-US" altLang="zh-CN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:</a:t>
            </a:r>
            <a:endParaRPr lang="en-US" altLang="zh-CN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5421" name="文本框 107641"/>
          <p:cNvSpPr txBox="1"/>
          <p:nvPr/>
        </p:nvSpPr>
        <p:spPr>
          <a:xfrm>
            <a:off x="3970020" y="476885"/>
            <a:ext cx="4965065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            H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+ OH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  </a:t>
            </a:r>
            <a:r>
              <a:rPr lang="zh-CN" altLang="en-US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五三</a:t>
            </a:r>
            <a:r>
              <a:rPr lang="en-US" altLang="zh-CN" sz="28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P83</a:t>
            </a:r>
            <a:endParaRPr lang="en-US" altLang="zh-CN" sz="28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aphicFrame>
        <p:nvGraphicFramePr>
          <p:cNvPr id="15422" name="对象 107642"/>
          <p:cNvGraphicFramePr/>
          <p:nvPr/>
        </p:nvGraphicFramePr>
        <p:xfrm>
          <a:off x="5084763" y="503238"/>
          <a:ext cx="962025" cy="333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9" name="" r:id="rId2" imgW="894080" imgH="333375" progId="ISISServer">
                  <p:embed/>
                </p:oleObj>
              </mc:Choice>
              <mc:Fallback>
                <p:oleObj name="" r:id="rId2" imgW="894080" imgH="333375" progId="ISISServer">
                  <p:embed/>
                  <p:pic>
                    <p:nvPicPr>
                      <p:cNvPr id="0" name="图片 3078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84763" y="503238"/>
                        <a:ext cx="962025" cy="333375"/>
                      </a:xfrm>
                      <a:prstGeom prst="rect">
                        <a:avLst/>
                      </a:prstGeom>
                      <a:noFill/>
                      <a:ln w="25400" cap="flat" cmpd="sng">
                        <a:solidFill>
                          <a:schemeClr val="bg1"/>
                        </a:solidFill>
                        <a:prstDash val="solid"/>
                        <a:miter/>
                        <a:headEnd type="none" w="med" len="med"/>
                        <a:tailEnd type="none" w="med" len="med"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7644" name="文本框 107643"/>
          <p:cNvSpPr txBox="1"/>
          <p:nvPr/>
        </p:nvSpPr>
        <p:spPr>
          <a:xfrm>
            <a:off x="1908175" y="4868863"/>
            <a:ext cx="1223963" cy="45720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不移动</a:t>
            </a:r>
            <a:endParaRPr lang="zh-CN" altLang="en-US" dirty="0">
              <a:solidFill>
                <a:srgbClr val="0000FF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645" name="文本框 107644"/>
          <p:cNvSpPr txBox="1"/>
          <p:nvPr/>
        </p:nvSpPr>
        <p:spPr>
          <a:xfrm>
            <a:off x="3276600" y="4868863"/>
            <a:ext cx="796925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不变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646" name="文本框 107645"/>
          <p:cNvSpPr txBox="1"/>
          <p:nvPr/>
        </p:nvSpPr>
        <p:spPr>
          <a:xfrm>
            <a:off x="4211638" y="4868863"/>
            <a:ext cx="796925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不变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647" name="文本框 107646"/>
          <p:cNvSpPr txBox="1"/>
          <p:nvPr/>
        </p:nvSpPr>
        <p:spPr>
          <a:xfrm>
            <a:off x="5508625" y="4868863"/>
            <a:ext cx="796925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不变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  <p:sp>
        <p:nvSpPr>
          <p:cNvPr id="107648" name="文本框 107647"/>
          <p:cNvSpPr txBox="1"/>
          <p:nvPr/>
        </p:nvSpPr>
        <p:spPr>
          <a:xfrm>
            <a:off x="6948488" y="4868863"/>
            <a:ext cx="796925" cy="457200"/>
          </a:xfrm>
          <a:prstGeom prst="rect">
            <a:avLst/>
          </a:prstGeom>
          <a:noFill/>
          <a:ln w="12700">
            <a:noFill/>
          </a:ln>
        </p:spPr>
        <p:txBody>
          <a:bodyPr wrap="none" anchor="t">
            <a:spAutoFit/>
          </a:bodyPr>
          <a:p>
            <a:r>
              <a:rPr lang="zh-CN" altLang="en-US" dirty="0">
                <a:solidFill>
                  <a:schemeClr val="accent2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不变</a:t>
            </a:r>
            <a:endParaRPr lang="zh-CN" altLang="en-US" dirty="0">
              <a:solidFill>
                <a:schemeClr val="accent2"/>
              </a:solidFill>
              <a:latin typeface="Times New Roman" panose="02020603050405020304" pitchFamily="18" charset="0"/>
              <a:ea typeface="黑体" panose="02010609060101010101" pitchFamily="2" charset="-122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075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75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075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075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075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1075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1075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1075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7" dur="500"/>
                                        <p:tgtEl>
                                          <p:spTgt spid="1075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2" dur="500"/>
                                        <p:tgtEl>
                                          <p:spTgt spid="1075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7" dur="500"/>
                                        <p:tgtEl>
                                          <p:spTgt spid="1075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2" dur="500"/>
                                        <p:tgtEl>
                                          <p:spTgt spid="1075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7" dur="500"/>
                                        <p:tgtEl>
                                          <p:spTgt spid="1075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2" dur="500"/>
                                        <p:tgtEl>
                                          <p:spTgt spid="1075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5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7" dur="500"/>
                                        <p:tgtEl>
                                          <p:spTgt spid="1075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2" dur="500"/>
                                        <p:tgtEl>
                                          <p:spTgt spid="1076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7" dur="500"/>
                                        <p:tgtEl>
                                          <p:spTgt spid="1076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2" dur="500"/>
                                        <p:tgtEl>
                                          <p:spTgt spid="107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7" dur="500"/>
                                        <p:tgtEl>
                                          <p:spTgt spid="107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6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02" dur="500"/>
                                        <p:tgtEl>
                                          <p:spTgt spid="1076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7568" grpId="0"/>
      <p:bldP spid="107569" grpId="0"/>
      <p:bldP spid="107570" grpId="0"/>
      <p:bldP spid="107571" grpId="0"/>
      <p:bldP spid="107572" grpId="0"/>
      <p:bldP spid="107573" grpId="0"/>
      <p:bldP spid="107574" grpId="0"/>
      <p:bldP spid="107575" grpId="0"/>
      <p:bldP spid="107576" grpId="0"/>
      <p:bldP spid="107577" grpId="0"/>
      <p:bldP spid="107578" grpId="0"/>
      <p:bldP spid="107579" grpId="0"/>
      <p:bldP spid="107581" grpId="0"/>
      <p:bldP spid="107582" grpId="0"/>
      <p:bldP spid="107587" grpId="0"/>
      <p:bldP spid="107644" grpId="0"/>
      <p:bldP spid="107645" grpId="0"/>
      <p:bldP spid="107646" grpId="0"/>
      <p:bldP spid="107647" grpId="0"/>
      <p:bldP spid="107648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6385" name="文本框 108545"/>
          <p:cNvSpPr txBox="1"/>
          <p:nvPr/>
        </p:nvSpPr>
        <p:spPr>
          <a:xfrm>
            <a:off x="250825" y="671513"/>
            <a:ext cx="8424863" cy="47021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4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【课堂练习</a:t>
            </a:r>
            <a:r>
              <a:rPr lang="zh-CN" altLang="en-US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】</a:t>
            </a: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、计算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25</a:t>
            </a:r>
            <a:r>
              <a:rPr lang="en-US" altLang="zh-CN" sz="3600" baseline="30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</a:t>
            </a:r>
            <a:r>
              <a:rPr lang="en-US" altLang="zh-CN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C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时下列溶液中的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[H</a:t>
            </a:r>
            <a:r>
              <a:rPr lang="en-US" altLang="zh-CN" sz="3600" baseline="30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+</a:t>
            </a:r>
            <a:r>
              <a:rPr lang="en-US" altLang="zh-CN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]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[OH</a:t>
            </a:r>
            <a:r>
              <a:rPr lang="en-US" altLang="zh-CN" sz="3600" baseline="30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</a:t>
            </a:r>
            <a:r>
              <a:rPr lang="en-US" altLang="zh-CN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]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和溶液中由水电离产生的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[H</a:t>
            </a:r>
            <a:r>
              <a:rPr lang="en-US" altLang="zh-CN" sz="3600" baseline="30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+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]</a:t>
            </a:r>
            <a:r>
              <a:rPr lang="en-US" altLang="zh-CN"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</a:t>
            </a:r>
            <a:r>
              <a:rPr lang="en-US" altLang="zh-CN" sz="1600" baseline="-25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1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和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[OH</a:t>
            </a:r>
            <a:r>
              <a:rPr lang="en-US" altLang="zh-CN" sz="3600" baseline="30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-</a:t>
            </a:r>
            <a:r>
              <a:rPr lang="en-US" altLang="zh-CN" sz="36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]</a:t>
            </a:r>
            <a:r>
              <a:rPr lang="en-US" altLang="zh-CN" sz="1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H</a:t>
            </a:r>
            <a:r>
              <a:rPr lang="en-US" altLang="zh-CN" sz="1800" baseline="-250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en-US" altLang="zh-CN" sz="180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O</a:t>
            </a:r>
            <a:endParaRPr lang="en-US" altLang="zh-CN" sz="18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en-US" altLang="zh-CN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（</a:t>
            </a:r>
            <a:r>
              <a:rPr lang="en-US" altLang="zh-CN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1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0.05mol/L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硫酸       </a:t>
            </a:r>
            <a:endParaRPr lang="zh-CN" altLang="en-US" sz="36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 （</a:t>
            </a:r>
            <a:r>
              <a:rPr lang="en-US" altLang="zh-CN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2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）</a:t>
            </a:r>
            <a:r>
              <a:rPr lang="en-US" altLang="zh-CN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0.01mol/LNaOH</a:t>
            </a:r>
            <a:r>
              <a:rPr lang="zh-CN" altLang="en-US" sz="3600" dirty="0">
                <a:solidFill>
                  <a:schemeClr val="tx1"/>
                </a:solidFill>
                <a:latin typeface="Arial" panose="020B0604020202020204" pitchFamily="34" charset="0"/>
                <a:ea typeface="宋体" panose="02010600030101010101" pitchFamily="2" charset="-122"/>
              </a:rPr>
              <a:t>溶液</a:t>
            </a:r>
            <a:endParaRPr lang="zh-CN" altLang="en-US" sz="3600" dirty="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  <a:p>
            <a:pPr>
              <a:lnSpc>
                <a:spcPct val="140000"/>
              </a:lnSpc>
            </a:pPr>
            <a:endParaRPr lang="zh-CN" altLang="en-US" sz="3600">
              <a:solidFill>
                <a:schemeClr val="tx1"/>
              </a:solidFill>
              <a:latin typeface="Arial" panose="020B060402020202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8193" name="文本框 98305"/>
          <p:cNvSpPr txBox="1"/>
          <p:nvPr/>
        </p:nvSpPr>
        <p:spPr>
          <a:xfrm>
            <a:off x="395288" y="333375"/>
            <a:ext cx="3733800" cy="70167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4000" dirty="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一、水的电离</a:t>
            </a:r>
            <a:endParaRPr lang="zh-CN" altLang="en-US" sz="4000" dirty="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8194" name="文本框 98307"/>
          <p:cNvSpPr txBox="1"/>
          <p:nvPr/>
        </p:nvSpPr>
        <p:spPr>
          <a:xfrm>
            <a:off x="539750" y="1341438"/>
            <a:ext cx="8153400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、水的电离方程式是：</a:t>
            </a:r>
            <a:endParaRPr lang="zh-CN" altLang="en-US" sz="32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8310" name="组合 98309"/>
          <p:cNvGrpSpPr/>
          <p:nvPr/>
        </p:nvGrpSpPr>
        <p:grpSpPr>
          <a:xfrm>
            <a:off x="1187450" y="2349500"/>
            <a:ext cx="5775325" cy="641350"/>
            <a:chOff x="1066" y="2296"/>
            <a:chExt cx="3638" cy="404"/>
          </a:xfrm>
        </p:grpSpPr>
        <p:sp>
          <p:nvSpPr>
            <p:cNvPr id="8196" name="文本框 98310"/>
            <p:cNvSpPr txBox="1"/>
            <p:nvPr/>
          </p:nvSpPr>
          <p:spPr>
            <a:xfrm>
              <a:off x="1066" y="2296"/>
              <a:ext cx="3638" cy="404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2H</a:t>
              </a:r>
              <a:r>
                <a:rPr lang="en-US" altLang="zh-CN" sz="32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 H</a:t>
              </a:r>
              <a:r>
                <a:rPr lang="en-US" altLang="zh-CN" sz="32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3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</a:t>
              </a:r>
              <a:r>
                <a:rPr lang="en-US" altLang="zh-CN" sz="3200" baseline="300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</a:t>
              </a:r>
              <a:r>
                <a:rPr lang="en-US" altLang="zh-CN" sz="32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+OH</a:t>
              </a:r>
              <a:r>
                <a:rPr lang="en-US" altLang="zh-CN" sz="3600" baseline="300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endPara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黑体" panose="02010609060101010101" pitchFamily="2" charset="-122"/>
              </a:endParaRPr>
            </a:p>
          </p:txBody>
        </p:sp>
        <p:grpSp>
          <p:nvGrpSpPr>
            <p:cNvPr id="8197" name="组合 98311"/>
            <p:cNvGrpSpPr/>
            <p:nvPr/>
          </p:nvGrpSpPr>
          <p:grpSpPr>
            <a:xfrm>
              <a:off x="1892" y="2414"/>
              <a:ext cx="432" cy="96"/>
              <a:chOff x="2832" y="559"/>
              <a:chExt cx="476" cy="106"/>
            </a:xfrm>
          </p:grpSpPr>
          <p:sp>
            <p:nvSpPr>
              <p:cNvPr id="8198" name="直接连接符 98312"/>
              <p:cNvSpPr/>
              <p:nvPr/>
            </p:nvSpPr>
            <p:spPr>
              <a:xfrm>
                <a:off x="2832" y="635"/>
                <a:ext cx="476" cy="1"/>
              </a:xfrm>
              <a:prstGeom prst="line">
                <a:avLst/>
              </a:prstGeom>
              <a:ln w="23876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199" name="直接连接符 98313"/>
              <p:cNvSpPr/>
              <p:nvPr/>
            </p:nvSpPr>
            <p:spPr>
              <a:xfrm>
                <a:off x="2832" y="589"/>
                <a:ext cx="476" cy="1"/>
              </a:xfrm>
              <a:prstGeom prst="line">
                <a:avLst/>
              </a:prstGeom>
              <a:ln w="23876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200" name="任意多边形 98314"/>
              <p:cNvSpPr/>
              <p:nvPr/>
            </p:nvSpPr>
            <p:spPr>
              <a:xfrm>
                <a:off x="2832" y="635"/>
                <a:ext cx="149" cy="30"/>
              </a:xfrm>
              <a:custGeom>
                <a:avLst/>
                <a:gdLst/>
                <a:ahLst/>
                <a:cxnLst/>
                <a:pathLst>
                  <a:path w="149" h="30">
                    <a:moveTo>
                      <a:pt x="0" y="0"/>
                    </a:moveTo>
                    <a:lnTo>
                      <a:pt x="119" y="0"/>
                    </a:lnTo>
                    <a:lnTo>
                      <a:pt x="149" y="30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1"/>
              </a:blipFill>
              <a:ln w="23876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8201" name="任意多边形 98315"/>
              <p:cNvSpPr/>
              <p:nvPr/>
            </p:nvSpPr>
            <p:spPr>
              <a:xfrm>
                <a:off x="3159" y="559"/>
                <a:ext cx="149" cy="30"/>
              </a:xfrm>
              <a:custGeom>
                <a:avLst/>
                <a:gdLst/>
                <a:ahLst/>
                <a:cxnLst/>
                <a:pathLst>
                  <a:path w="149" h="30">
                    <a:moveTo>
                      <a:pt x="149" y="30"/>
                    </a:moveTo>
                    <a:lnTo>
                      <a:pt x="30" y="30"/>
                    </a:lnTo>
                    <a:lnTo>
                      <a:pt x="0" y="0"/>
                    </a:lnTo>
                    <a:lnTo>
                      <a:pt x="149" y="30"/>
                    </a:lnTo>
                    <a:close/>
                  </a:path>
                </a:pathLst>
              </a:custGeom>
              <a:blipFill rotWithShape="0">
                <a:blip r:embed="rId2"/>
              </a:blipFill>
              <a:ln w="23876" cap="flat" cmpd="sng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  <p:grpSp>
        <p:nvGrpSpPr>
          <p:cNvPr id="98317" name="组合 98316"/>
          <p:cNvGrpSpPr/>
          <p:nvPr/>
        </p:nvGrpSpPr>
        <p:grpSpPr>
          <a:xfrm>
            <a:off x="971550" y="3573463"/>
            <a:ext cx="5545138" cy="579437"/>
            <a:chOff x="975" y="2659"/>
            <a:chExt cx="3493" cy="365"/>
          </a:xfrm>
        </p:grpSpPr>
        <p:sp>
          <p:nvSpPr>
            <p:cNvPr id="8203" name="文本框 98317"/>
            <p:cNvSpPr txBox="1"/>
            <p:nvPr/>
          </p:nvSpPr>
          <p:spPr>
            <a:xfrm>
              <a:off x="975" y="2659"/>
              <a:ext cx="3493" cy="365"/>
            </a:xfrm>
            <a:prstGeom prst="rect">
              <a:avLst/>
            </a:prstGeom>
            <a:noFill/>
            <a:ln w="9525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zh-CN" altLang="en-US" sz="3200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简写为：</a:t>
              </a:r>
              <a:r>
                <a:rPr lang="en-US" altLang="zh-CN" sz="3200">
                  <a:solidFill>
                    <a:srgbClr val="FF00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r>
                <a:rPr lang="en-US" altLang="zh-CN" sz="3200" baseline="-25000">
                  <a:solidFill>
                    <a:srgbClr val="FF00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>
                  <a:solidFill>
                    <a:srgbClr val="FF00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H</a:t>
              </a:r>
              <a:r>
                <a:rPr lang="en-US" altLang="zh-CN" sz="3200" baseline="30000">
                  <a:solidFill>
                    <a:srgbClr val="FF00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</a:t>
              </a:r>
              <a:r>
                <a:rPr lang="en-US" altLang="zh-CN" sz="3200">
                  <a:solidFill>
                    <a:srgbClr val="FF00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+OH</a:t>
              </a:r>
              <a:r>
                <a:rPr lang="en-US" altLang="zh-CN" sz="3200" baseline="30000">
                  <a:solidFill>
                    <a:srgbClr val="FF0066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 </a:t>
              </a:r>
              <a:endParaRPr lang="en-US" altLang="zh-CN" sz="3200" b="0">
                <a:solidFill>
                  <a:srgbClr val="FF0066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grpSp>
          <p:nvGrpSpPr>
            <p:cNvPr id="8204" name="组合 98318"/>
            <p:cNvGrpSpPr/>
            <p:nvPr/>
          </p:nvGrpSpPr>
          <p:grpSpPr>
            <a:xfrm>
              <a:off x="2699" y="2795"/>
              <a:ext cx="498" cy="102"/>
              <a:chOff x="2832" y="559"/>
              <a:chExt cx="476" cy="106"/>
            </a:xfrm>
          </p:grpSpPr>
          <p:sp>
            <p:nvSpPr>
              <p:cNvPr id="8205" name="直接连接符 98319"/>
              <p:cNvSpPr/>
              <p:nvPr/>
            </p:nvSpPr>
            <p:spPr>
              <a:xfrm>
                <a:off x="2832" y="635"/>
                <a:ext cx="476" cy="1"/>
              </a:xfrm>
              <a:prstGeom prst="line">
                <a:avLst/>
              </a:prstGeom>
              <a:ln w="23876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206" name="直接连接符 98320"/>
              <p:cNvSpPr/>
              <p:nvPr/>
            </p:nvSpPr>
            <p:spPr>
              <a:xfrm>
                <a:off x="2832" y="589"/>
                <a:ext cx="476" cy="1"/>
              </a:xfrm>
              <a:prstGeom prst="line">
                <a:avLst/>
              </a:prstGeom>
              <a:ln w="23876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</p:sp>
          <p:sp>
            <p:nvSpPr>
              <p:cNvPr id="8207" name="任意多边形 98321"/>
              <p:cNvSpPr/>
              <p:nvPr/>
            </p:nvSpPr>
            <p:spPr>
              <a:xfrm>
                <a:off x="2832" y="635"/>
                <a:ext cx="149" cy="30"/>
              </a:xfrm>
              <a:custGeom>
                <a:avLst/>
                <a:gdLst/>
                <a:ahLst/>
                <a:cxnLst/>
                <a:pathLst>
                  <a:path w="149" h="30">
                    <a:moveTo>
                      <a:pt x="0" y="0"/>
                    </a:moveTo>
                    <a:lnTo>
                      <a:pt x="119" y="0"/>
                    </a:lnTo>
                    <a:lnTo>
                      <a:pt x="149" y="30"/>
                    </a:lnTo>
                    <a:lnTo>
                      <a:pt x="0" y="0"/>
                    </a:lnTo>
                    <a:close/>
                  </a:path>
                </a:pathLst>
              </a:custGeom>
              <a:blipFill rotWithShape="0">
                <a:blip r:embed="rId1"/>
              </a:blipFill>
              <a:ln w="23876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  <p:sp>
            <p:nvSpPr>
              <p:cNvPr id="8208" name="任意多边形 98322"/>
              <p:cNvSpPr/>
              <p:nvPr/>
            </p:nvSpPr>
            <p:spPr>
              <a:xfrm>
                <a:off x="3159" y="559"/>
                <a:ext cx="149" cy="30"/>
              </a:xfrm>
              <a:custGeom>
                <a:avLst/>
                <a:gdLst/>
                <a:ahLst/>
                <a:cxnLst/>
                <a:pathLst>
                  <a:path w="149" h="30">
                    <a:moveTo>
                      <a:pt x="149" y="30"/>
                    </a:moveTo>
                    <a:lnTo>
                      <a:pt x="30" y="30"/>
                    </a:lnTo>
                    <a:lnTo>
                      <a:pt x="0" y="0"/>
                    </a:lnTo>
                    <a:lnTo>
                      <a:pt x="149" y="30"/>
                    </a:lnTo>
                    <a:close/>
                  </a:path>
                </a:pathLst>
              </a:custGeom>
              <a:blipFill rotWithShape="0">
                <a:blip r:embed="rId2"/>
              </a:blipFill>
              <a:ln w="23876" cap="flat" cmpd="sng">
                <a:solidFill>
                  <a:srgbClr val="FF0000"/>
                </a:solidFill>
                <a:prstDash val="solid"/>
                <a:round/>
                <a:headEnd type="none" w="med" len="med"/>
                <a:tailEnd type="none" w="med" len="med"/>
              </a:ln>
            </p:spPr>
            <p:txBody>
              <a:bodyPr/>
              <a:p>
                <a:endParaRPr lang="zh-CN" alt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983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5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3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983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983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7" name="文本框 101377"/>
          <p:cNvSpPr txBox="1"/>
          <p:nvPr/>
        </p:nvSpPr>
        <p:spPr>
          <a:xfrm>
            <a:off x="468313" y="1196975"/>
            <a:ext cx="5256212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电离平衡常数为：</a:t>
            </a:r>
            <a:endParaRPr lang="zh-CN" altLang="en-US" sz="32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101379" name="组合 101378"/>
          <p:cNvGrpSpPr/>
          <p:nvPr/>
        </p:nvGrpSpPr>
        <p:grpSpPr>
          <a:xfrm>
            <a:off x="2339975" y="1773238"/>
            <a:ext cx="4402138" cy="1079500"/>
            <a:chOff x="1746" y="1482"/>
            <a:chExt cx="2773" cy="680"/>
          </a:xfrm>
        </p:grpSpPr>
        <p:sp>
          <p:nvSpPr>
            <p:cNvPr id="9219" name="文本框 101379"/>
            <p:cNvSpPr txBox="1"/>
            <p:nvPr/>
          </p:nvSpPr>
          <p:spPr>
            <a:xfrm>
              <a:off x="1746" y="1674"/>
              <a:ext cx="2773" cy="365"/>
            </a:xfrm>
            <a:prstGeom prst="rect">
              <a:avLst/>
            </a:prstGeom>
            <a:noFill/>
            <a:ln w="31750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 i="1" dirty="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K</a:t>
              </a:r>
              <a:r>
                <a:rPr lang="en-US" altLang="zh-CN" sz="2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=                                 </a:t>
              </a:r>
              <a:endPara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0" name="文本框 101380"/>
            <p:cNvSpPr txBox="1"/>
            <p:nvPr/>
          </p:nvSpPr>
          <p:spPr>
            <a:xfrm>
              <a:off x="2359" y="1482"/>
              <a:ext cx="1771" cy="365"/>
            </a:xfrm>
            <a:prstGeom prst="rect">
              <a:avLst/>
            </a:prstGeom>
            <a:noFill/>
            <a:ln w="31750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[H</a:t>
              </a:r>
              <a:r>
                <a:rPr lang="en-US" altLang="zh-CN" sz="3200" baseline="30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][OH</a:t>
              </a:r>
              <a:r>
                <a:rPr lang="en-US" altLang="zh-CN" sz="3600" baseline="30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]</a:t>
              </a:r>
              <a:endPara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1" name="文本框 101381"/>
            <p:cNvSpPr txBox="1"/>
            <p:nvPr/>
          </p:nvSpPr>
          <p:spPr>
            <a:xfrm>
              <a:off x="2588" y="1797"/>
              <a:ext cx="1381" cy="365"/>
            </a:xfrm>
            <a:prstGeom prst="rect">
              <a:avLst/>
            </a:prstGeom>
            <a:noFill/>
            <a:ln w="31750">
              <a:noFill/>
            </a:ln>
          </p:spPr>
          <p:txBody>
            <a:bodyPr anchor="t">
              <a:spAutoFit/>
            </a:bodyPr>
            <a:p>
              <a:pPr>
                <a:spcBef>
                  <a:spcPct val="50000"/>
                </a:spcBef>
              </a:pP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[H</a:t>
              </a:r>
              <a:r>
                <a:rPr lang="en-US" altLang="zh-CN" sz="3200" baseline="-250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3200">
                  <a:solidFill>
                    <a:schemeClr val="tx1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O]</a:t>
              </a:r>
              <a:endPara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  <p:sp>
          <p:nvSpPr>
            <p:cNvPr id="9222" name="直接连接符 101382"/>
            <p:cNvSpPr/>
            <p:nvPr/>
          </p:nvSpPr>
          <p:spPr>
            <a:xfrm flipV="1">
              <a:off x="2307" y="1842"/>
              <a:ext cx="1344" cy="13"/>
            </a:xfrm>
            <a:prstGeom prst="line">
              <a:avLst/>
            </a:prstGeom>
            <a:ln w="31750" cap="flat" cmpd="sng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:ln>
          </p:spPr>
        </p:sp>
      </p:grpSp>
      <p:sp>
        <p:nvSpPr>
          <p:cNvPr id="101384" name="文本框 101383"/>
          <p:cNvSpPr txBox="1"/>
          <p:nvPr/>
        </p:nvSpPr>
        <p:spPr>
          <a:xfrm>
            <a:off x="900113" y="2997200"/>
            <a:ext cx="6121400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变形为：</a:t>
            </a: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[H</a:t>
            </a:r>
            <a:r>
              <a:rPr lang="en-US" altLang="zh-CN" sz="32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O]= [H</a:t>
            </a:r>
            <a:r>
              <a:rPr lang="en-US" altLang="zh-CN" sz="32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 [OH</a:t>
            </a:r>
            <a:r>
              <a:rPr lang="en-US" altLang="zh-CN" sz="32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32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endParaRPr lang="en-US" altLang="zh-CN" sz="32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1389" name="矩形 101388"/>
          <p:cNvSpPr/>
          <p:nvPr/>
        </p:nvSpPr>
        <p:spPr>
          <a:xfrm>
            <a:off x="468313" y="4149725"/>
            <a:ext cx="7704137" cy="579438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若常温时水的密度为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1g/cm</a:t>
            </a:r>
            <a:r>
              <a:rPr lang="en-US" altLang="zh-CN" sz="32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,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试计算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3200" baseline="-250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O]</a:t>
            </a:r>
            <a:r>
              <a:rPr lang="zh-CN" altLang="en-US" sz="3200" dirty="0"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32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grpSp>
        <p:nvGrpSpPr>
          <p:cNvPr id="9225" name="组合 101396"/>
          <p:cNvGrpSpPr/>
          <p:nvPr/>
        </p:nvGrpSpPr>
        <p:grpSpPr>
          <a:xfrm>
            <a:off x="971550" y="333375"/>
            <a:ext cx="3352800" cy="519113"/>
            <a:chOff x="1292" y="268"/>
            <a:chExt cx="2112" cy="327"/>
          </a:xfrm>
        </p:grpSpPr>
        <p:graphicFrame>
          <p:nvGraphicFramePr>
            <p:cNvPr id="9226" name="对象 101397"/>
            <p:cNvGraphicFramePr/>
            <p:nvPr/>
          </p:nvGraphicFramePr>
          <p:xfrm>
            <a:off x="1796" y="330"/>
            <a:ext cx="606" cy="21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076" name="" r:id="rId1" imgW="894080" imgH="333375" progId="ISISServer">
                    <p:embed/>
                  </p:oleObj>
                </mc:Choice>
                <mc:Fallback>
                  <p:oleObj name="" r:id="rId1" imgW="894080" imgH="333375" progId="ISISServer">
                    <p:embed/>
                    <p:pic>
                      <p:nvPicPr>
                        <p:cNvPr id="0" name="图片 3075"/>
                        <p:cNvPicPr/>
                        <p:nvPr/>
                      </p:nvPicPr>
                      <p:blipFill>
                        <a:blip r:embed="rId2"/>
                        <a:stretch>
                          <a:fillRect/>
                        </a:stretch>
                      </p:blipFill>
                      <p:spPr>
                        <a:xfrm>
                          <a:off x="1796" y="330"/>
                          <a:ext cx="606" cy="210"/>
                        </a:xfrm>
                        <a:prstGeom prst="rect">
                          <a:avLst/>
                        </a:prstGeom>
                        <a:noFill/>
                        <a:ln w="38100">
                          <a:noFill/>
                          <a:miter/>
                        </a:ln>
                      </p:spPr>
                    </p:pic>
                  </p:oleObj>
                </mc:Fallback>
              </mc:AlternateContent>
            </a:graphicData>
          </a:graphic>
        </p:graphicFrame>
        <p:sp>
          <p:nvSpPr>
            <p:cNvPr id="9227" name="文本框 101398"/>
            <p:cNvSpPr txBox="1"/>
            <p:nvPr/>
          </p:nvSpPr>
          <p:spPr>
            <a:xfrm>
              <a:off x="1292" y="268"/>
              <a:ext cx="2112" cy="327"/>
            </a:xfrm>
            <a:prstGeom prst="rect">
              <a:avLst/>
            </a:prstGeom>
            <a:noFill/>
            <a:ln w="9525">
              <a:noFill/>
            </a:ln>
          </p:spPr>
          <p:txBody>
            <a:bodyPr wrap="none" anchor="t">
              <a:spAutoFit/>
            </a:bodyPr>
            <a:p>
              <a:r>
                <a:rPr lang="en-US" altLang="zh-CN" sz="28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H</a:t>
              </a:r>
              <a:r>
                <a:rPr lang="en-US" altLang="zh-CN" sz="2800" baseline="-25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2</a:t>
              </a:r>
              <a:r>
                <a:rPr lang="en-US" altLang="zh-CN" sz="28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O            H</a:t>
              </a:r>
              <a:r>
                <a:rPr lang="en-US" altLang="zh-CN" sz="2800" baseline="30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+</a:t>
              </a:r>
              <a:r>
                <a:rPr lang="en-US" altLang="zh-CN" sz="28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 + OH</a:t>
              </a:r>
              <a:r>
                <a:rPr lang="en-US" altLang="zh-CN" sz="2800" baseline="30000">
                  <a:solidFill>
                    <a:srgbClr val="000000"/>
                  </a:solidFill>
                  <a:latin typeface="Times New Roman" panose="02020603050405020304" pitchFamily="18" charset="0"/>
                  <a:ea typeface="宋体" panose="02010600030101010101" pitchFamily="2" charset="-122"/>
                </a:rPr>
                <a:t>-</a:t>
              </a:r>
              <a:endPara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endParaRPr>
            </a:p>
          </p:txBody>
        </p:sp>
      </p:grpSp>
      <p:sp>
        <p:nvSpPr>
          <p:cNvPr id="9228" name="矩形 101399"/>
          <p:cNvSpPr/>
          <p:nvPr/>
        </p:nvSpPr>
        <p:spPr>
          <a:xfrm>
            <a:off x="5940425" y="887413"/>
            <a:ext cx="3095625" cy="366712"/>
          </a:xfrm>
          <a:prstGeom prst="rect">
            <a:avLst/>
          </a:prstGeom>
          <a:noFill/>
          <a:ln w="9525">
            <a:noFill/>
          </a:ln>
        </p:spPr>
        <p:txBody>
          <a:bodyPr anchor="ctr">
            <a:spAutoFit/>
          </a:bodyPr>
          <a:p>
            <a:endParaRPr lang="zh-CN" sz="1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9" name="椭圆形标注 101400"/>
          <p:cNvSpPr/>
          <p:nvPr/>
        </p:nvSpPr>
        <p:spPr>
          <a:xfrm>
            <a:off x="3348038" y="3716338"/>
            <a:ext cx="3744912" cy="2233612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>
            <a:noFill/>
          </a:ln>
        </p:spPr>
        <p:txBody>
          <a:bodyPr anchor="ctr"/>
          <a:p>
            <a:pPr algn="ctr"/>
            <a:endParaRPr 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30" name="椭圆形标注 101401"/>
          <p:cNvSpPr/>
          <p:nvPr/>
        </p:nvSpPr>
        <p:spPr>
          <a:xfrm>
            <a:off x="2124075" y="5300663"/>
            <a:ext cx="1800225" cy="936625"/>
          </a:xfrm>
          <a:prstGeom prst="wedgeEllipseCallout">
            <a:avLst>
              <a:gd name="adj1" fmla="val -43750"/>
              <a:gd name="adj2" fmla="val 70000"/>
            </a:avLst>
          </a:prstGeom>
          <a:noFill/>
          <a:ln w="9525">
            <a:noFill/>
          </a:ln>
        </p:spPr>
        <p:txBody>
          <a:bodyPr anchor="ctr"/>
          <a:p>
            <a:pPr algn="ctr"/>
            <a:endParaRPr lang="zh-CN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31" name="椭圆形标注 101402"/>
          <p:cNvSpPr/>
          <p:nvPr/>
        </p:nvSpPr>
        <p:spPr>
          <a:xfrm>
            <a:off x="4500563" y="0"/>
            <a:ext cx="4643437" cy="2303463"/>
          </a:xfrm>
          <a:prstGeom prst="wedgeEllipseCallout">
            <a:avLst>
              <a:gd name="adj1" fmla="val -70750"/>
              <a:gd name="adj2" fmla="val 11958"/>
            </a:avLst>
          </a:prstGeom>
          <a:noFill/>
          <a:ln w="9525" cap="flat" cmpd="sng">
            <a:solidFill>
              <a:srgbClr val="FF6600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ctr"/>
          <a:p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电离出的各离子浓度的系数次方的乘积，跟溶液中未电离分子的浓度系数次方的乘积之比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ctr"/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1013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4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101384">
                                            <p:txEl>
                                              <p:charRg st="0" end="2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1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1384" grpId="0" build="p"/>
      <p:bldP spid="101389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graphicFrame>
        <p:nvGraphicFramePr>
          <p:cNvPr id="10241" name="对象 76822"/>
          <p:cNvGraphicFramePr/>
          <p:nvPr/>
        </p:nvGraphicFramePr>
        <p:xfrm>
          <a:off x="684213" y="692150"/>
          <a:ext cx="3024187" cy="501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7" name="" r:id="rId1" imgW="1460500" imgH="228600" progId="Equation.3">
                  <p:embed/>
                </p:oleObj>
              </mc:Choice>
              <mc:Fallback>
                <p:oleObj name="" r:id="rId1" imgW="1460500" imgH="228600" progId="Equation.3">
                  <p:embed/>
                  <p:pic>
                    <p:nvPicPr>
                      <p:cNvPr id="0" name="图片 3076"/>
                      <p:cNvPicPr/>
                      <p:nvPr/>
                    </p:nvPicPr>
                    <p:blipFill>
                      <a:blip r:embed="rId2"/>
                      <a:stretch>
                        <a:fillRect/>
                      </a:stretch>
                    </p:blipFill>
                    <p:spPr>
                      <a:xfrm>
                        <a:off x="684213" y="692150"/>
                        <a:ext cx="3024187" cy="501650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824" name="对象 76823"/>
          <p:cNvGraphicFramePr/>
          <p:nvPr/>
        </p:nvGraphicFramePr>
        <p:xfrm>
          <a:off x="539750" y="3933825"/>
          <a:ext cx="2855913" cy="6000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78" name="" r:id="rId3" imgW="1129665" imgH="241300" progId="Equation.3">
                  <p:embed/>
                </p:oleObj>
              </mc:Choice>
              <mc:Fallback>
                <p:oleObj name="" r:id="rId3" imgW="1129665" imgH="241300" progId="Equation.3">
                  <p:embed/>
                  <p:pic>
                    <p:nvPicPr>
                      <p:cNvPr id="0" name="图片 3077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39750" y="3933825"/>
                        <a:ext cx="2855913" cy="600075"/>
                      </a:xfrm>
                      <a:prstGeom prst="rect">
                        <a:avLst/>
                      </a:prstGeom>
                      <a:noFill/>
                      <a:ln w="38100">
                        <a:noFill/>
                        <a:miter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76829" name="文本框 76828"/>
          <p:cNvSpPr txBox="1"/>
          <p:nvPr/>
        </p:nvSpPr>
        <p:spPr>
          <a:xfrm>
            <a:off x="611188" y="1484313"/>
            <a:ext cx="2520950" cy="45720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令：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K 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O]= </a:t>
            </a:r>
            <a:r>
              <a:rPr lang="en-US" altLang="zh-CN" i="1"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i="1" baseline="-25000">
                <a:latin typeface="Times New Roman" panose="02020603050405020304" pitchFamily="18" charset="0"/>
                <a:ea typeface="宋体" panose="02010600030101010101" pitchFamily="2" charset="-122"/>
              </a:rPr>
              <a:t>W</a:t>
            </a:r>
            <a:endParaRPr lang="en-US" altLang="zh-CN" i="1" baseline="-2500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835" name="文本框 76834"/>
          <p:cNvSpPr txBox="1"/>
          <p:nvPr/>
        </p:nvSpPr>
        <p:spPr>
          <a:xfrm>
            <a:off x="539750" y="2205038"/>
            <a:ext cx="7342188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16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</a:t>
            </a:r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叫水的离子积常数，简称</a:t>
            </a:r>
            <a:r>
              <a:rPr lang="zh-CN" altLang="en-US" sz="32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水的离子积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76837" name="文本框 76836"/>
          <p:cNvSpPr txBox="1"/>
          <p:nvPr/>
        </p:nvSpPr>
        <p:spPr>
          <a:xfrm>
            <a:off x="468313" y="3141663"/>
            <a:ext cx="7342187" cy="57943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3200" i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200" i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zh-CN" altLang="en-US" sz="32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水的离子积常数</a:t>
            </a:r>
            <a:endParaRPr lang="zh-CN" altLang="en-US" sz="32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68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68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76835">
                                            <p:txEl>
                                              <p:charRg st="0" end="1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37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" dur="500"/>
                                        <p:tgtEl>
                                          <p:spTgt spid="76837">
                                            <p:txEl>
                                              <p:charRg st="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8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68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6829" grpId="0"/>
      <p:bldP spid="76835" grpId="0" build="p"/>
      <p:bldP spid="76837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1265" name="文本框 103427"/>
          <p:cNvSpPr txBox="1"/>
          <p:nvPr/>
        </p:nvSpPr>
        <p:spPr>
          <a:xfrm>
            <a:off x="395288" y="404813"/>
            <a:ext cx="1439862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规律：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429" name="文本框 103428"/>
          <p:cNvSpPr txBox="1"/>
          <p:nvPr/>
        </p:nvSpPr>
        <p:spPr>
          <a:xfrm>
            <a:off x="1331913" y="404813"/>
            <a:ext cx="7993062" cy="94615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）室温时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25℃</a:t>
            </a:r>
            <a:r>
              <a:rPr lang="en-US" altLang="zh-CN" sz="2800" b="0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，纯水的 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latin typeface="Times New Roman" panose="02020603050405020304" pitchFamily="18" charset="0"/>
                <a:ea typeface="宋体" panose="02010600030101010101" pitchFamily="2" charset="-122"/>
              </a:rPr>
              <a:t>]=[OH</a:t>
            </a:r>
            <a:r>
              <a:rPr lang="en-US" altLang="zh-CN" sz="2800" baseline="30000"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]=10</a:t>
            </a:r>
            <a:r>
              <a:rPr lang="en-US" altLang="zh-CN" sz="28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-7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mol/L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则，</a:t>
            </a:r>
            <a:endParaRPr lang="zh-CN" altLang="en-US" sz="28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430" name="文本框 103429"/>
          <p:cNvSpPr txBox="1"/>
          <p:nvPr/>
        </p:nvSpPr>
        <p:spPr>
          <a:xfrm>
            <a:off x="1979613" y="836613"/>
            <a:ext cx="5400675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2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1×10</a:t>
            </a:r>
            <a:r>
              <a:rPr lang="en-US" altLang="zh-CN" sz="2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-14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</a:t>
            </a:r>
            <a:r>
              <a:rPr lang="en-US" altLang="zh-CN" sz="2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·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8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-2</a:t>
            </a:r>
            <a:endParaRPr lang="en-US" altLang="zh-CN" sz="2800">
              <a:solidFill>
                <a:schemeClr val="tx1"/>
              </a:solidFill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3431" name="文本框 103430"/>
          <p:cNvSpPr txBox="1"/>
          <p:nvPr/>
        </p:nvSpPr>
        <p:spPr>
          <a:xfrm>
            <a:off x="1476375" y="1700213"/>
            <a:ext cx="3455988" cy="519112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）水电离</a:t>
            </a:r>
            <a:r>
              <a:rPr lang="zh-CN" altLang="en-US" sz="28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吸热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，</a:t>
            </a:r>
            <a:endParaRPr lang="zh-CN" altLang="en-US" sz="28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433" name="矩形 103432"/>
          <p:cNvSpPr/>
          <p:nvPr/>
        </p:nvSpPr>
        <p:spPr>
          <a:xfrm>
            <a:off x="4067175" y="1700213"/>
            <a:ext cx="4646613" cy="519112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温度升高，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Kw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增大，温度降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434" name="矩形 103433"/>
          <p:cNvSpPr/>
          <p:nvPr/>
        </p:nvSpPr>
        <p:spPr>
          <a:xfrm>
            <a:off x="1476375" y="2225675"/>
            <a:ext cx="7416800" cy="519113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低，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Kw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减小； 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Kw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仅受温度影响 。</a:t>
            </a:r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435" name="文本框 103434"/>
          <p:cNvSpPr txBox="1"/>
          <p:nvPr/>
        </p:nvSpPr>
        <p:spPr>
          <a:xfrm>
            <a:off x="1403350" y="3068638"/>
            <a:ext cx="7561263" cy="519112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） </a:t>
            </a:r>
            <a:r>
              <a:rPr lang="en-US" altLang="zh-CN" sz="2800" i="1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K</a:t>
            </a:r>
            <a:r>
              <a:rPr lang="en-US" altLang="zh-CN" sz="2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黑体" panose="02010609060101010101" pitchFamily="2" charset="-122"/>
              </a:rPr>
              <a:t>W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适用范围：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438" name="矩形 103437"/>
          <p:cNvSpPr/>
          <p:nvPr/>
        </p:nvSpPr>
        <p:spPr>
          <a:xfrm>
            <a:off x="1116013" y="4868863"/>
            <a:ext cx="7632700" cy="1373187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 algn="just"/>
            <a:r>
              <a:rPr lang="en-US" altLang="zh-CN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4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）在任何溶液中，由</a:t>
            </a:r>
            <a:r>
              <a:rPr lang="zh-CN" altLang="en-US" sz="2800" dirty="0">
                <a:solidFill>
                  <a:srgbClr val="FF0000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水电离</a:t>
            </a:r>
            <a:r>
              <a:rPr lang="zh-CN" altLang="en-US" sz="2800" dirty="0">
                <a:solidFill>
                  <a:schemeClr val="tx1"/>
                </a:solidFill>
                <a:latin typeface="宋体" panose="02010600030101010101" pitchFamily="2" charset="-122"/>
                <a:ea typeface="宋体" panose="02010600030101010101" pitchFamily="2" charset="-122"/>
              </a:rPr>
              <a:t>的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H</a:t>
            </a:r>
            <a:r>
              <a:rPr lang="en-US" altLang="zh-CN" sz="28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和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OH</a:t>
            </a:r>
            <a:r>
              <a:rPr lang="en-US" altLang="zh-CN" sz="2800" baseline="30000" dirty="0"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的浓度一定相等。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algn="just"/>
            <a:endParaRPr lang="zh-CN" altLang="en-US" sz="2800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452" name="文本框 103451"/>
          <p:cNvSpPr txBox="1"/>
          <p:nvPr/>
        </p:nvSpPr>
        <p:spPr>
          <a:xfrm>
            <a:off x="1582738" y="3644900"/>
            <a:ext cx="7561262" cy="457200"/>
          </a:xfrm>
          <a:prstGeom prst="rect">
            <a:avLst/>
          </a:prstGeom>
          <a:noFill/>
          <a:ln w="12700">
            <a:noFill/>
          </a:ln>
        </p:spPr>
        <p:txBody>
          <a:bodyPr anchor="t">
            <a:spAutoFit/>
          </a:bodyPr>
          <a:p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任何稀水溶液中， 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的乘积都等于</a:t>
            </a:r>
            <a:r>
              <a:rPr lang="en-US" altLang="zh-CN" i="1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 </a:t>
            </a:r>
            <a:endParaRPr lang="en-US" altLang="zh-CN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3453" name="矩形 103452"/>
          <p:cNvSpPr/>
          <p:nvPr/>
        </p:nvSpPr>
        <p:spPr>
          <a:xfrm>
            <a:off x="4284663" y="3068638"/>
            <a:ext cx="4161790" cy="46037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pPr>
              <a:spcBef>
                <a:spcPct val="50000"/>
              </a:spcBef>
            </a:pP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纯水或酸、碱、盐的</a:t>
            </a:r>
            <a:r>
              <a:rPr lang="zh-CN" altLang="en-US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稀</a:t>
            </a:r>
            <a:r>
              <a:rPr lang="zh-CN" altLang="en-US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溶液。</a:t>
            </a:r>
            <a:endParaRPr lang="zh-CN" altLang="en-US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3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0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03430">
                                            <p:txEl>
                                              <p:charRg st="0" end="2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034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.000000"/>
                                          </p:val>
                                        </p:tav>
                                        <p:tav tm="100000">
                                          <p:val>
                                            <p:fltVal val="1.000000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03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03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3429" grpId="0"/>
      <p:bldP spid="103430" grpId="0" build="p"/>
      <p:bldP spid="103431" grpId="0"/>
      <p:bldP spid="103433" grpId="0"/>
      <p:bldP spid="103434" grpId="0"/>
      <p:bldP spid="103435" grpId="0"/>
      <p:bldP spid="103438" grpId="0"/>
      <p:bldP spid="103452" grpId="0"/>
      <p:bldP spid="103453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2289" name="文本框 105473"/>
          <p:cNvSpPr txBox="1"/>
          <p:nvPr/>
        </p:nvSpPr>
        <p:spPr>
          <a:xfrm>
            <a:off x="220663" y="327025"/>
            <a:ext cx="8923337" cy="452310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endParaRPr lang="en-US" altLang="zh-CN" sz="36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、如果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25℃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时某氢氧化钠溶液中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36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]=10</a:t>
            </a:r>
            <a:r>
              <a:rPr lang="en-US" altLang="zh-CN" sz="36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-2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mol/L,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该氢氧化钠溶液中的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3600" baseline="30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是多少？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r>
              <a:rPr lang="en-US" altLang="zh-CN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36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、上题中由水电离的氢氧根离子浓度是多少？</a:t>
            </a:r>
            <a:endParaRPr lang="zh-CN" altLang="en-US" sz="36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5475" name="文本框 105474"/>
          <p:cNvSpPr txBox="1"/>
          <p:nvPr/>
        </p:nvSpPr>
        <p:spPr>
          <a:xfrm>
            <a:off x="2494598" y="2370773"/>
            <a:ext cx="2428875" cy="70675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4000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-12</a:t>
            </a:r>
            <a:r>
              <a:rPr lang="en-US" altLang="zh-CN" sz="4000" dirty="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mol/L</a:t>
            </a:r>
            <a:endParaRPr lang="en-US" altLang="zh-CN" sz="4000" baseline="30000" dirty="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05476" name="文本框 105475"/>
          <p:cNvSpPr txBox="1"/>
          <p:nvPr/>
        </p:nvSpPr>
        <p:spPr>
          <a:xfrm>
            <a:off x="1561465" y="4790440"/>
            <a:ext cx="5259705" cy="583565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3200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O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=[OH</a:t>
            </a:r>
            <a:r>
              <a:rPr lang="en-US" altLang="zh-CN" sz="3200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3200" baseline="-25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=10</a:t>
            </a:r>
            <a:r>
              <a:rPr lang="en-US" altLang="zh-CN" sz="3200" baseline="300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-12</a:t>
            </a:r>
            <a:r>
              <a:rPr lang="en-US" altLang="zh-CN" sz="3200">
                <a:solidFill>
                  <a:srgbClr val="FF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mol/L</a:t>
            </a:r>
            <a:endParaRPr lang="en-US" altLang="zh-CN" sz="3200">
              <a:solidFill>
                <a:srgbClr val="FF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7" dur="500"/>
                                        <p:tgtEl>
                                          <p:spTgt spid="10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" dur="500"/>
                                        <p:tgtEl>
                                          <p:spTgt spid="10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5475" grpId="0"/>
      <p:bldP spid="105476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9" name="文本框 9218"/>
          <p:cNvSpPr txBox="1"/>
          <p:nvPr/>
        </p:nvSpPr>
        <p:spPr>
          <a:xfrm>
            <a:off x="-147955" y="982345"/>
            <a:ext cx="9894570" cy="2676525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lnSpc>
                <a:spcPct val="150000"/>
              </a:lnSpc>
              <a:buFont typeface="Wingdings" panose="05000000000000000000" pitchFamily="2" charset="2"/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、判断正误：</a:t>
            </a:r>
            <a:endParaRPr lang="zh-CN" altLang="en-US" sz="280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任何水溶液中都存在水的电离平衡。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任何水溶液中（不论酸、碱或中性） ，都存在</a:t>
            </a:r>
            <a:r>
              <a:rPr lang="en-US" altLang="zh-CN" sz="28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2800" baseline="-25000" dirty="0" err="1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=10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-14 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。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50000"/>
              </a:lnSpc>
              <a:buFont typeface="Wingdings" panose="05000000000000000000" pitchFamily="2" charset="2"/>
              <a:buChar char="§"/>
            </a:pP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某温度下，某液体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]= 10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-7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</a:t>
            </a:r>
            <a:r>
              <a:rPr lang="en-US" altLang="en-US" sz="2800">
                <a:latin typeface="Times New Roman" panose="02020603050405020304" pitchFamily="18" charset="0"/>
                <a:ea typeface="宋体" panose="02010600030101010101" pitchFamily="2" charset="-122"/>
              </a:rPr>
              <a:t>·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L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，则该溶液一定是纯水。 </a:t>
            </a:r>
            <a:endParaRPr lang="zh-CN" altLang="en-US" sz="280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15" name="矩形 9219"/>
          <p:cNvSpPr/>
          <p:nvPr/>
        </p:nvSpPr>
        <p:spPr>
          <a:xfrm>
            <a:off x="1148398" y="549275"/>
            <a:ext cx="7696200" cy="457200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1"/>
              </a:buBlip>
            </a:pPr>
            <a:r>
              <a:rPr lang="en-US" altLang="zh-CN" dirty="0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 </a:t>
            </a:r>
            <a:r>
              <a:rPr lang="zh-CN" altLang="en-US" dirty="0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利用</a:t>
            </a:r>
            <a:r>
              <a:rPr lang="en-US" altLang="zh-CN" dirty="0" err="1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K</a:t>
            </a:r>
            <a:r>
              <a:rPr lang="en-US" altLang="zh-CN" baseline="-25000" dirty="0" err="1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w</a:t>
            </a:r>
            <a:r>
              <a:rPr lang="zh-CN" altLang="en-US" dirty="0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的定量计算</a:t>
            </a:r>
            <a:r>
              <a:rPr lang="en-US" altLang="zh-CN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——</a:t>
            </a:r>
            <a:r>
              <a:rPr lang="zh-CN" altLang="en-US" dirty="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求</a:t>
            </a:r>
            <a:r>
              <a:rPr lang="zh-CN" altLang="en-US" dirty="0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溶液中</a:t>
            </a:r>
            <a:r>
              <a:rPr lang="zh-CN" altLang="en-US" dirty="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</a:t>
            </a:r>
            <a:r>
              <a:rPr lang="en-US" altLang="zh-CN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baseline="300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dirty="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dirty="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或</a:t>
            </a:r>
            <a:r>
              <a:rPr lang="en-US" altLang="zh-CN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baseline="300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endParaRPr lang="en-US" altLang="zh-CN">
              <a:solidFill>
                <a:srgbClr val="A5002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1" name="文本框 9220"/>
          <p:cNvSpPr txBox="1"/>
          <p:nvPr/>
        </p:nvSpPr>
        <p:spPr>
          <a:xfrm>
            <a:off x="5235575" y="1709420"/>
            <a:ext cx="43370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√</a:t>
            </a:r>
            <a:endParaRPr lang="en-US" altLang="zh-CN" sz="360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2" name="文本框 9221"/>
          <p:cNvSpPr txBox="1"/>
          <p:nvPr/>
        </p:nvSpPr>
        <p:spPr>
          <a:xfrm>
            <a:off x="7936865" y="2354580"/>
            <a:ext cx="64198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×</a:t>
            </a:r>
            <a:endParaRPr lang="en-US" altLang="zh-CN" sz="360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3" name="文本框 9222"/>
          <p:cNvSpPr txBox="1"/>
          <p:nvPr/>
        </p:nvSpPr>
        <p:spPr>
          <a:xfrm>
            <a:off x="8264208" y="3013393"/>
            <a:ext cx="641985" cy="645160"/>
          </a:xfrm>
          <a:prstGeom prst="rect">
            <a:avLst/>
          </a:prstGeom>
          <a:noFill/>
          <a:ln w="9525">
            <a:noFill/>
          </a:ln>
        </p:spPr>
        <p:txBody>
          <a:bodyPr wrap="none" anchor="t">
            <a:spAutoFit/>
          </a:bodyPr>
          <a:p>
            <a:r>
              <a:rPr lang="en-US" altLang="zh-CN" sz="3600">
                <a:solidFill>
                  <a:srgbClr val="FF33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×</a:t>
            </a:r>
            <a:endParaRPr lang="en-US" altLang="zh-CN" sz="3600">
              <a:solidFill>
                <a:srgbClr val="FF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3323" name="文本框 9231"/>
          <p:cNvSpPr txBox="1"/>
          <p:nvPr/>
        </p:nvSpPr>
        <p:spPr>
          <a:xfrm>
            <a:off x="67310" y="66675"/>
            <a:ext cx="2160588" cy="482600"/>
          </a:xfrm>
          <a:prstGeom prst="rect">
            <a:avLst/>
          </a:prstGeom>
          <a:noFill/>
          <a:ln w="25400" cap="flat" cmpd="sng">
            <a:solidFill>
              <a:srgbClr val="A50021"/>
            </a:solidFill>
            <a:prstDash val="solid"/>
            <a:miter/>
            <a:headEnd type="none" w="med" len="med"/>
            <a:tailEnd type="none" w="med" len="med"/>
          </a:ln>
        </p:spPr>
        <p:txBody>
          <a:bodyPr anchor="t">
            <a:spAutoFit/>
          </a:bodyPr>
          <a:p>
            <a:pPr>
              <a:spcBef>
                <a:spcPct val="50000"/>
              </a:spcBef>
            </a:pP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迁 移 </a:t>
            </a:r>
            <a:r>
              <a:rPr lang="en-US" altLang="zh-CN">
                <a:latin typeface="Times New Roman" panose="02020603050405020304" pitchFamily="18" charset="0"/>
                <a:ea typeface="宋体" panose="02010600030101010101" pitchFamily="2" charset="-122"/>
              </a:rPr>
              <a:t>·</a:t>
            </a:r>
            <a:r>
              <a:rPr lang="en-US" altLang="zh-CN" dirty="0"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dirty="0">
                <a:latin typeface="Times New Roman" panose="02020603050405020304" pitchFamily="18" charset="0"/>
                <a:ea typeface="宋体" panose="02010600030101010101" pitchFamily="2" charset="-122"/>
              </a:rPr>
              <a:t>应 用</a:t>
            </a:r>
            <a:endParaRPr lang="zh-CN" altLang="en-US" dirty="0"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-76200" y="4128135"/>
            <a:ext cx="8768080" cy="521970"/>
          </a:xfrm>
          <a:prstGeom prst="rect">
            <a:avLst/>
          </a:prstGeom>
          <a:noFill/>
          <a:ln w="9525">
            <a:noFill/>
          </a:ln>
        </p:spPr>
        <p:txBody>
          <a:bodyPr wrap="square" anchor="t">
            <a:spAutoFit/>
          </a:bodyPr>
          <a:p>
            <a:pPr>
              <a:spcBef>
                <a:spcPct val="50000"/>
              </a:spcBef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、已知</a:t>
            </a:r>
            <a:r>
              <a:rPr lang="en-US" altLang="zh-CN" sz="2800" i="1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K</a:t>
            </a:r>
            <a:r>
              <a:rPr lang="en-US" altLang="zh-CN" sz="2800" i="1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W</a:t>
            </a:r>
            <a:r>
              <a:rPr lang="en-US" altLang="zh-CN" sz="2800" baseline="-25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100℃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=10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-12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，在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100 ℃ 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时，纯水中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 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为多少？ 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530340" y="2007870"/>
            <a:ext cx="220281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稀溶液、常温</a:t>
            </a:r>
            <a:endParaRPr lang="zh-CN" altLang="en-US">
              <a:solidFill>
                <a:srgbClr val="FF0000"/>
              </a:solidFill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7087870" y="3641725"/>
            <a:ext cx="8801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altLang="en-US">
                <a:solidFill>
                  <a:srgbClr val="FF0000"/>
                </a:solidFill>
              </a:rPr>
              <a:t>常温</a:t>
            </a:r>
            <a:endParaRPr lang="zh-CN" altLang="en-US">
              <a:solidFill>
                <a:srgbClr val="FF0000"/>
              </a:solidFill>
            </a:endParaRPr>
          </a:p>
        </p:txBody>
      </p:sp>
    </p:spTree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p14:dur="2000">
        <p159:morph option="byObject"/>
      </p:transition>
    </mc:Choice>
    <mc:Fallback>
      <p:transition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9219">
                                            <p:txEl>
                                              <p:charRg st="0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8" end="2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9219">
                                            <p:txEl>
                                              <p:charRg st="8" end="2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2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25" end="5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9219">
                                            <p:txEl>
                                              <p:charRg st="25" end="5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7" dur="500"/>
                                        <p:tgtEl>
                                          <p:spTgt spid="9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>
                                            <p:txEl>
                                              <p:charRg st="58" end="9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7" dur="500"/>
                                        <p:tgtEl>
                                          <p:spTgt spid="9219">
                                            <p:txEl>
                                              <p:charRg st="58" end="9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2" dur="500"/>
                                        <p:tgtEl>
                                          <p:spTgt spid="92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19" grpId="0" uiExpand="1" build="p"/>
      <p:bldP spid="9221" grpId="0"/>
      <p:bldP spid="9222" grpId="0"/>
      <p:bldP spid="9223" grpId="0"/>
      <p:bldP spid="3" grpId="0"/>
      <p:bldP spid="2" grpId="0"/>
      <p:bldP spid="2" grpId="1"/>
      <p:bldP spid="4" grpId="0"/>
      <p:bldP spid="4" grpId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9218" name="文本框 9217"/>
          <p:cNvSpPr txBox="1"/>
          <p:nvPr/>
        </p:nvSpPr>
        <p:spPr>
          <a:xfrm>
            <a:off x="179388" y="207645"/>
            <a:ext cx="8964612" cy="5085080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15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25℃ 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时，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0.01mol·L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盐酸溶液中。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分别为多少？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25℃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时，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0.01mol·L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NaOH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溶液中。 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分别为多少？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</a:pP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</a:pP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4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25℃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、浓度均为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0.1mol·L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的下列溶液中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由大到小的排列顺序：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①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氨水      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②NaOH       ③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盐酸   </a:t>
            </a:r>
            <a:r>
              <a:rPr lang="zh-CN" altLang="en-US" sz="2800" baseline="-250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④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醋酸</a:t>
            </a:r>
            <a:endParaRPr lang="zh-CN" altLang="en-US" sz="2800" dirty="0">
              <a:solidFill>
                <a:schemeClr val="tx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4" name="文本框 9223"/>
          <p:cNvSpPr txBox="1"/>
          <p:nvPr/>
        </p:nvSpPr>
        <p:spPr>
          <a:xfrm>
            <a:off x="1935163" y="1026795"/>
            <a:ext cx="5651500" cy="45720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[H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-2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mol·L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zh-CN" altLang="en-US" baseline="-250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 </a:t>
            </a:r>
            <a:r>
              <a:rPr lang="zh-CN" altLang="en-US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-12 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mol·L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endParaRPr lang="en-US" altLang="zh-CN" baseline="3000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5" name="文本框 9224"/>
          <p:cNvSpPr txBox="1"/>
          <p:nvPr/>
        </p:nvSpPr>
        <p:spPr>
          <a:xfrm>
            <a:off x="1935163" y="2521268"/>
            <a:ext cx="5651500" cy="457200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[H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-12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mol·L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</a:t>
            </a:r>
            <a:r>
              <a:rPr lang="zh-CN" altLang="en-US" baseline="-250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 </a:t>
            </a:r>
            <a:r>
              <a:rPr lang="zh-CN" altLang="en-US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-2</a:t>
            </a:r>
            <a:r>
              <a:rPr lang="en-US" altLang="zh-CN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mol·L</a:t>
            </a:r>
            <a:r>
              <a:rPr lang="en-US" altLang="zh-CN" baseline="300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 </a:t>
            </a:r>
            <a:endParaRPr lang="en-US" altLang="zh-CN" baseline="3000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9226" name="文本框 9225"/>
          <p:cNvSpPr txBox="1"/>
          <p:nvPr/>
        </p:nvSpPr>
        <p:spPr>
          <a:xfrm>
            <a:off x="2592070" y="5292725"/>
            <a:ext cx="3240088" cy="519113"/>
          </a:xfrm>
          <a:prstGeom prst="rect">
            <a:avLst/>
          </a:prstGeom>
          <a:solidFill>
            <a:schemeClr val="accent2"/>
          </a:solidFill>
          <a:ln w="9525">
            <a:noFill/>
          </a:ln>
        </p:spPr>
        <p:txBody>
          <a:bodyPr anchor="t">
            <a:spAutoFit/>
          </a:bodyPr>
          <a:p>
            <a:pPr algn="ctr"/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③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＞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④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＞</a:t>
            </a:r>
            <a:r>
              <a:rPr lang="en-US" altLang="zh-CN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①</a:t>
            </a:r>
            <a:r>
              <a:rPr lang="zh-CN" altLang="en-US" sz="2800" dirty="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＞</a:t>
            </a:r>
            <a:r>
              <a:rPr lang="en-US" altLang="zh-CN" sz="2800">
                <a:solidFill>
                  <a:schemeClr val="bg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②</a:t>
            </a:r>
            <a:endParaRPr lang="en-US" altLang="zh-CN" sz="2800">
              <a:solidFill>
                <a:schemeClr val="bg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922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922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9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7" dur="500"/>
                                        <p:tgtEl>
                                          <p:spTgt spid="9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24" grpId="0" bldLvl="0" animBg="1"/>
      <p:bldP spid="9225" grpId="0" bldLvl="0" animBg="1"/>
      <p:bldP spid="9226" grpId="0" bldLvl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10242" name="文本框 10241"/>
          <p:cNvSpPr txBox="1"/>
          <p:nvPr/>
        </p:nvSpPr>
        <p:spPr>
          <a:xfrm>
            <a:off x="274638" y="588010"/>
            <a:ext cx="8458200" cy="5969635"/>
          </a:xfrm>
          <a:prstGeom prst="rect">
            <a:avLst/>
          </a:prstGeom>
          <a:noFill/>
          <a:ln w="9525">
            <a:noFill/>
          </a:ln>
        </p:spPr>
        <p:txBody>
          <a:bodyPr anchor="t">
            <a:spAutoFit/>
          </a:bodyPr>
          <a:p>
            <a:pPr>
              <a:lnSpc>
                <a:spcPct val="120000"/>
              </a:lnSpc>
              <a:buFont typeface="Wingdings" panose="05000000000000000000" pitchFamily="2" charset="2"/>
            </a:pP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0.01mol·L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盐酸溶液中。由水电离出的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分别是多少？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</a:pP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-12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mol·L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-12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mol·L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2800" baseline="30000">
              <a:solidFill>
                <a:srgbClr val="CC33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</a:pP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 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0.01mol·L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NaOH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溶液中。由水电离出的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r>
              <a:rPr lang="zh-CN" altLang="en-US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分别是多少？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20000"/>
              </a:lnSpc>
              <a:buFont typeface="Wingdings" panose="05000000000000000000" pitchFamily="2" charset="2"/>
            </a:pPr>
            <a:r>
              <a:rPr lang="zh-CN" altLang="en-US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-12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mol·L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-12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mol·L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endParaRPr lang="en-US" altLang="zh-CN" sz="28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 eaLnBrk="0" hangingPunct="0"/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en-US" altLang="zh-CN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3</a:t>
            </a:r>
            <a:r>
              <a:rPr lang="zh-CN" altLang="en-US" sz="2800" dirty="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</a:t>
            </a:r>
            <a:r>
              <a:rPr lang="en-US" altLang="zh-CN" sz="2800">
                <a:solidFill>
                  <a:schemeClr val="tx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25</a:t>
            </a:r>
            <a:r>
              <a:rPr lang="en-US" altLang="zh-CN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℃</a:t>
            </a:r>
            <a:r>
              <a:rPr lang="zh-CN" altLang="en-US" sz="2800" dirty="0">
                <a:latin typeface="Times New Roman" panose="02020603050405020304" pitchFamily="18" charset="0"/>
                <a:ea typeface="宋体" panose="02010600030101010101" pitchFamily="2" charset="-122"/>
              </a:rPr>
              <a:t>时，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某溶液中由水电离产生的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= 10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-11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mol·L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，则该溶液呈酸性还是碱性？并求算该溶液中 </a:t>
            </a:r>
            <a:r>
              <a:rPr lang="en-US" altLang="zh-CN" sz="28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zh-CN" altLang="en-US" sz="2800" dirty="0">
                <a:solidFill>
                  <a:srgbClr val="000000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的可能值 ？</a:t>
            </a:r>
            <a:endParaRPr lang="zh-CN" altLang="en-US" sz="2800" dirty="0">
              <a:solidFill>
                <a:srgbClr val="000000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 可能为酸性，也可能为碱性！</a:t>
            </a:r>
            <a:endParaRPr lang="zh-CN" altLang="en-US" sz="2800" dirty="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酸液：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-3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mol·L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-11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mol·L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endParaRPr lang="en-US" altLang="zh-CN" sz="28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  <a:p>
            <a:pPr>
              <a:lnSpc>
                <a:spcPct val="115000"/>
              </a:lnSpc>
            </a:pPr>
            <a:r>
              <a:rPr lang="en-US" altLang="zh-CN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    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碱液：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-11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mol·L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r>
              <a:rPr lang="en-US" altLang="zh-CN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、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</a:t>
            </a:r>
            <a:r>
              <a:rPr lang="zh-CN" altLang="en-US" sz="2800" dirty="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＝ 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10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-3</a:t>
            </a:r>
            <a:r>
              <a:rPr lang="en-US" altLang="zh-CN" sz="28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 mol·L</a:t>
            </a:r>
            <a:r>
              <a:rPr lang="en-US" altLang="zh-CN" sz="2800" baseline="30000">
                <a:solidFill>
                  <a:srgbClr val="0000FF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-1</a:t>
            </a:r>
            <a:endParaRPr lang="en-US" altLang="zh-CN" sz="2800" baseline="30000">
              <a:solidFill>
                <a:srgbClr val="0000FF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  <p:sp>
        <p:nvSpPr>
          <p:cNvPr id="14338" name="矩形 10242"/>
          <p:cNvSpPr/>
          <p:nvPr/>
        </p:nvSpPr>
        <p:spPr>
          <a:xfrm>
            <a:off x="694055" y="68898"/>
            <a:ext cx="7620000" cy="519112"/>
          </a:xfrm>
          <a:prstGeom prst="rect">
            <a:avLst/>
          </a:prstGeom>
          <a:solidFill>
            <a:schemeClr val="bg1"/>
          </a:solidFill>
          <a:ln w="9525">
            <a:noFill/>
          </a:ln>
        </p:spPr>
        <p:txBody>
          <a:bodyPr anchor="t">
            <a:spAutoFit/>
          </a:bodyPr>
          <a:p>
            <a:pPr>
              <a:spcBef>
                <a:spcPct val="50000"/>
              </a:spcBef>
              <a:buClr>
                <a:schemeClr val="hlink"/>
              </a:buClr>
              <a:buFont typeface="Wingdings" panose="05000000000000000000" pitchFamily="2" charset="2"/>
              <a:buBlip>
                <a:blip r:embed="rId1"/>
              </a:buBlip>
            </a:pPr>
            <a:r>
              <a:rPr lang="en-US" altLang="zh-CN" sz="2800" dirty="0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 </a:t>
            </a:r>
            <a:r>
              <a:rPr lang="zh-CN" altLang="en-US" sz="2800" dirty="0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利用</a:t>
            </a:r>
            <a:r>
              <a:rPr lang="en-US" altLang="zh-CN" sz="2800" dirty="0" err="1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K</a:t>
            </a:r>
            <a:r>
              <a:rPr lang="en-US" altLang="zh-CN" sz="2800" baseline="-25000" dirty="0" err="1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w</a:t>
            </a:r>
            <a:r>
              <a:rPr lang="zh-CN" altLang="en-US" sz="2800" dirty="0">
                <a:solidFill>
                  <a:srgbClr val="A50021"/>
                </a:solidFill>
                <a:latin typeface="Times New Roman" panose="02020603050405020304" pitchFamily="18" charset="0"/>
                <a:ea typeface="华文行楷" panose="02010800040101010101" pitchFamily="2" charset="-122"/>
              </a:rPr>
              <a:t>的定量计算</a:t>
            </a:r>
            <a:r>
              <a:rPr lang="en-US" altLang="zh-CN" sz="28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——</a:t>
            </a:r>
            <a:r>
              <a:rPr lang="zh-CN" altLang="en-US" sz="2800" dirty="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求</a:t>
            </a:r>
            <a:r>
              <a:rPr lang="en-US" altLang="zh-CN" sz="28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[H</a:t>
            </a:r>
            <a:r>
              <a:rPr lang="en-US" altLang="zh-CN" sz="2800" baseline="300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+</a:t>
            </a:r>
            <a:r>
              <a:rPr lang="en-US" altLang="zh-CN" sz="28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</a:t>
            </a:r>
            <a:r>
              <a:rPr lang="en-US" altLang="zh-CN" sz="2800" baseline="-250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r>
              <a:rPr lang="zh-CN" altLang="en-US" sz="2800" dirty="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或</a:t>
            </a:r>
            <a:r>
              <a:rPr lang="en-US" altLang="zh-CN" sz="28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[OH</a:t>
            </a:r>
            <a:r>
              <a:rPr lang="en-US" altLang="zh-CN" sz="2800" baseline="300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-</a:t>
            </a:r>
            <a:r>
              <a:rPr lang="en-US" altLang="zh-CN" sz="28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] </a:t>
            </a:r>
            <a:r>
              <a:rPr lang="en-US" altLang="zh-CN" sz="2800" baseline="-25000">
                <a:solidFill>
                  <a:srgbClr val="A50021"/>
                </a:solidFill>
                <a:latin typeface="Times New Roman" panose="02020603050405020304" pitchFamily="18" charset="0"/>
                <a:ea typeface="宋体" panose="02010600030101010101" pitchFamily="2" charset="-122"/>
              </a:rPr>
              <a:t>H2O</a:t>
            </a:r>
            <a:endParaRPr lang="en-US" altLang="zh-CN" sz="2800" baseline="-25000">
              <a:solidFill>
                <a:srgbClr val="A50021"/>
              </a:solidFill>
              <a:latin typeface="Times New Roman" panose="02020603050405020304" pitchFamily="18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charRg st="48" end="10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0242">
                                            <p:txEl>
                                              <p:charRg st="48" end="10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4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4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024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024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242" grpId="0" uiExpand="1" build="p"/>
    </p:bldLst>
  </p:timing>
</p:sld>
</file>

<file path=ppt/tags/tag1.xml><?xml version="1.0" encoding="utf-8"?>
<p:tagLst xmlns:p="http://schemas.openxmlformats.org/presentationml/2006/main">
  <p:tag name="KSO_WM_UNIT_TABLE_BEAUTIFY" val="smartTable{c3179ceb-65ae-4f8b-8141-a8a72b7781ba}"/>
</p:tagLst>
</file>

<file path=ppt/theme/theme1.xml><?xml version="1.0" encoding="utf-8"?>
<a:theme xmlns:a="http://schemas.openxmlformats.org/drawingml/2006/main" name="默认设计模板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7"/>
      </a:accent6>
      <a:hlink>
        <a:srgbClr val="0000CC"/>
      </a:hlink>
      <a:folHlink>
        <a:srgbClr val="00CC00"/>
      </a:folHlink>
    </a:clrScheme>
    <a:fontScheme name="">
      <a:majorFont>
        <a:latin typeface="Times New Roman"/>
        <a:ea typeface="宋体"/>
        <a:cs typeface=""/>
      </a:majorFont>
      <a:minorFont>
        <a:latin typeface="Times New Roman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raClrSchemeLst>
    <a:extraClrScheme>
      <a:clrScheme name="">
        <a:dk1>
          <a:srgbClr val="FFFFFF"/>
        </a:dk1>
        <a:lt1>
          <a:srgbClr val="0000FF"/>
        </a:lt1>
        <a:dk2>
          <a:srgbClr val="FFFF00"/>
        </a:dk2>
        <a:lt2>
          <a:srgbClr val="0000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CDCDC"/>
        </a:accent4>
        <a:accent5>
          <a:srgbClr val="FFCAAA"/>
        </a:accent5>
        <a:accent6>
          <a:srgbClr val="00E5E5"/>
        </a:accent6>
        <a:hlink>
          <a:srgbClr val="FF0000"/>
        </a:hlink>
        <a:folHlink>
          <a:srgbClr val="96969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27272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2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9"/>
        </a:accent5>
        <a:accent6>
          <a:srgbClr val="0000E5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BE5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9E5B7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7"/>
        </a:accent6>
        <a:hlink>
          <a:srgbClr val="0000CC"/>
        </a:hlink>
        <a:folHlink>
          <a:srgbClr val="00CC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1658</Words>
  <Application>WPS 演示</Application>
  <PresentationFormat/>
  <Paragraphs>181</Paragraphs>
  <Slides>11</Slides>
  <Notes>0</Notes>
  <HiddenSlides>0</HiddenSlides>
  <MMClips>0</MMClips>
  <ScaleCrop>false</ScaleCrop>
  <HeadingPairs>
    <vt:vector size="8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嵌入 OLE 服务器</vt:lpstr>
      </vt:variant>
      <vt:variant>
        <vt:i4>4</vt:i4>
      </vt:variant>
      <vt:variant>
        <vt:lpstr>幻灯片标题</vt:lpstr>
      </vt:variant>
      <vt:variant>
        <vt:i4>11</vt:i4>
      </vt:variant>
    </vt:vector>
  </HeadingPairs>
  <TitlesOfParts>
    <vt:vector size="26" baseType="lpstr">
      <vt:lpstr>Arial</vt:lpstr>
      <vt:lpstr>宋体</vt:lpstr>
      <vt:lpstr>Wingdings</vt:lpstr>
      <vt:lpstr>Times New Roman</vt:lpstr>
      <vt:lpstr>华文新魏</vt:lpstr>
      <vt:lpstr>黑体</vt:lpstr>
      <vt:lpstr>华文行楷</vt:lpstr>
      <vt:lpstr>微软雅黑</vt:lpstr>
      <vt:lpstr>Arial Unicode MS</vt:lpstr>
      <vt:lpstr>Calibri</vt:lpstr>
      <vt:lpstr>默认设计模板</vt:lpstr>
      <vt:lpstr>ISISServer</vt:lpstr>
      <vt:lpstr>Equation.3</vt:lpstr>
      <vt:lpstr>Equation.3</vt:lpstr>
      <vt:lpstr>ISISServer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霞浦一中林斌</dc:creator>
  <cp:lastModifiedBy>范</cp:lastModifiedBy>
  <cp:revision>310</cp:revision>
  <dcterms:created xsi:type="dcterms:W3CDTF">2003-09-04T11:12:00Z</dcterms:created>
  <dcterms:modified xsi:type="dcterms:W3CDTF">2020-10-13T00:47:23Z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2052-11.1.0.9999</vt:lpwstr>
  </property>
</Properties>
</file>