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901" r:id="rId3"/>
    <p:sldId id="902" r:id="rId5"/>
    <p:sldId id="903" r:id="rId6"/>
    <p:sldId id="904" r:id="rId7"/>
    <p:sldId id="858" r:id="rId8"/>
    <p:sldId id="879" r:id="rId9"/>
    <p:sldId id="861" r:id="rId10"/>
    <p:sldId id="880" r:id="rId11"/>
    <p:sldId id="906" r:id="rId12"/>
    <p:sldId id="865" r:id="rId13"/>
    <p:sldId id="888" r:id="rId14"/>
    <p:sldId id="889" r:id="rId15"/>
    <p:sldId id="893" r:id="rId16"/>
    <p:sldId id="895" r:id="rId17"/>
    <p:sldId id="896" r:id="rId18"/>
    <p:sldId id="897" r:id="rId19"/>
    <p:sldId id="898" r:id="rId20"/>
    <p:sldId id="899" r:id="rId21"/>
    <p:sldId id="738" r:id="rId22"/>
    <p:sldId id="905" r:id="rId23"/>
  </p:sldIdLst>
  <p:sldSz cx="12192000" cy="6858000"/>
  <p:notesSz cx="7103745" cy="10234295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240"/>
        <p:guide pos="38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gs" Target="tags/tag9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6" Type="http://schemas.openxmlformats.org/officeDocument/2006/relationships/image" Target="../media/image8.w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emf"/></Relationships>
</file>

<file path=ppt/drawings/_rels/vmlDrawing11.vml.rels><?xml version="1.0" encoding="UTF-8" standalone="yes"?>
<Relationships xmlns="http://schemas.openxmlformats.org/package/2006/relationships"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emf"/><Relationship Id="rId3" Type="http://schemas.openxmlformats.org/officeDocument/2006/relationships/image" Target="../media/image65.emf"/><Relationship Id="rId2" Type="http://schemas.openxmlformats.org/officeDocument/2006/relationships/image" Target="../media/image64.emf"/><Relationship Id="rId1" Type="http://schemas.openxmlformats.org/officeDocument/2006/relationships/image" Target="../media/image6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image" Target="../media/image7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36.wmf"/><Relationship Id="rId8" Type="http://schemas.openxmlformats.org/officeDocument/2006/relationships/image" Target="../media/image35.wmf"/><Relationship Id="rId7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7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6" Type="http://schemas.openxmlformats.org/officeDocument/2006/relationships/image" Target="../media/image52.emf"/><Relationship Id="rId5" Type="http://schemas.openxmlformats.org/officeDocument/2006/relationships/image" Target="../media/image51.emf"/><Relationship Id="rId4" Type="http://schemas.openxmlformats.org/officeDocument/2006/relationships/image" Target="../media/image50.emf"/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image" Target="../media/image47.emf"/></Relationships>
</file>

<file path=ppt/drawings/_rels/vmlDrawing7.vml.rels><?xml version="1.0" encoding="UTF-8" standalone="yes"?>
<Relationships xmlns="http://schemas.openxmlformats.org/package/2006/relationships"><Relationship Id="rId6" Type="http://schemas.openxmlformats.org/officeDocument/2006/relationships/image" Target="../media/image58.emf"/><Relationship Id="rId5" Type="http://schemas.openxmlformats.org/officeDocument/2006/relationships/image" Target="../media/image57.emf"/><Relationship Id="rId4" Type="http://schemas.openxmlformats.org/officeDocument/2006/relationships/image" Target="../media/image56.emf"/><Relationship Id="rId3" Type="http://schemas.openxmlformats.org/officeDocument/2006/relationships/image" Target="../media/image55.emf"/><Relationship Id="rId2" Type="http://schemas.openxmlformats.org/officeDocument/2006/relationships/image" Target="../media/image54.emf"/><Relationship Id="rId1" Type="http://schemas.openxmlformats.org/officeDocument/2006/relationships/image" Target="../media/image5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image" Target="../media/image6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 vert="horz" wrap="square" lIns="91440" tIns="45720" rIns="91440" bIns="45720" rtlCol="0" anchor="t" anchorCtr="0">
            <a:noAutofit/>
          </a:bodyPr>
          <a:lstStyle>
            <a:lvl1pPr marL="0" indent="0" algn="l" defTabSz="912495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100" b="0" i="0" u="none" baseline="0"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</a:lstStyle>
          <a:p>
            <a:pPr marL="0" lvl="0" indent="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988" name="灯片编号占位符 3"/>
          <p:cNvSpPr/>
          <p:nvPr/>
        </p:nvSpPr>
        <p:spPr>
          <a:xfrm>
            <a:off x="3884612" y="8685212"/>
            <a:ext cx="2971800" cy="4587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 eaLnBrk="1" hangingPunct="1"/>
            <a:fld id="{F91725AC-C0D1-4C2E-A922-A285789890DB}" type="slidenum">
              <a:rPr lang="zh-CN" altLang="en-US" sz="1200" b="0">
                <a:solidFill>
                  <a:schemeClr val="tx1"/>
                </a:solidFill>
                <a:latin typeface="Calibri" panose="020F0502020204030204"/>
              </a:rPr>
            </a:fld>
            <a:endParaRPr lang="en-US" altLang="zh-CN" sz="1200" b="0">
              <a:solidFill>
                <a:schemeClr val="tx1"/>
              </a:solidFill>
              <a:latin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852025" y="115570"/>
            <a:ext cx="209550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042525" y="174625"/>
            <a:ext cx="1905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9978390" y="115570"/>
            <a:ext cx="200533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028555" y="144780"/>
            <a:ext cx="1905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3812" y="2130315"/>
            <a:ext cx="10364376" cy="147005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304" y="3885977"/>
            <a:ext cx="8533392" cy="17523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7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1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4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6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7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767" y="6355662"/>
            <a:ext cx="2843905" cy="366253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6130" indent="-30226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967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354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780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871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258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645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032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/>
            <a:fld id="{65EE133F-198E-4DDF-A4D7-E5D8F87F1C68}" type="datetime1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908" y="6355662"/>
            <a:ext cx="3860184" cy="366253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6130" indent="-30226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967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354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780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871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258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645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032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eaLnBrk="1" hangingPunct="1"/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8328" y="6355662"/>
            <a:ext cx="2843905" cy="366253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86130" indent="-30226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967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3545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780" indent="-241935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905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871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0258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645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0325" algn="l" defTabSz="914400" rtl="0" eaLnBrk="1" latinLnBrk="0" hangingPunct="1">
              <a:defRPr lang="zh-CN" altLang="en-US" sz="19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 eaLnBrk="1" hangingPunct="1"/>
            <a:fld id="{734E7FC9-A521-4D9C-8495-7CD8E93BD2FB}" type="slidenum">
              <a:rPr lang="zh-CN" altLang="en-US" sz="1200">
                <a:solidFill>
                  <a:srgbClr val="898989"/>
                </a:solidFill>
              </a:rPr>
            </a:fld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85149"/>
            <a:ext cx="7315200" cy="130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副标题 2"/>
          <p:cNvSpPr>
            <a:spLocks noGrp="1"/>
          </p:cNvSpPr>
          <p:nvPr>
            <p:ph type="subTitle" idx="1"/>
          </p:nvPr>
        </p:nvSpPr>
        <p:spPr>
          <a:xfrm>
            <a:off x="838200" y="3392424"/>
            <a:ext cx="7315200" cy="75965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2085149"/>
            <a:ext cx="7315200" cy="1307275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再 见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143490" y="116205"/>
            <a:ext cx="196850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143490" y="116205"/>
            <a:ext cx="19723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50.emf"/><Relationship Id="rId8" Type="http://schemas.openxmlformats.org/officeDocument/2006/relationships/oleObject" Target="../embeddings/oleObject30.bin"/><Relationship Id="rId7" Type="http://schemas.openxmlformats.org/officeDocument/2006/relationships/image" Target="../media/image49.emf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8.emf"/><Relationship Id="rId4" Type="http://schemas.openxmlformats.org/officeDocument/2006/relationships/oleObject" Target="../embeddings/oleObject28.bin"/><Relationship Id="rId3" Type="http://schemas.openxmlformats.org/officeDocument/2006/relationships/image" Target="../media/image47.emf"/><Relationship Id="rId2" Type="http://schemas.openxmlformats.org/officeDocument/2006/relationships/oleObject" Target="../embeddings/oleObject27.bin"/><Relationship Id="rId15" Type="http://schemas.openxmlformats.org/officeDocument/2006/relationships/vmlDrawing" Target="../drawings/vmlDrawing6.vml"/><Relationship Id="rId14" Type="http://schemas.openxmlformats.org/officeDocument/2006/relationships/slideLayout" Target="../slideLayouts/slideLayout2.xml"/><Relationship Id="rId13" Type="http://schemas.openxmlformats.org/officeDocument/2006/relationships/image" Target="../media/image52.emf"/><Relationship Id="rId12" Type="http://schemas.openxmlformats.org/officeDocument/2006/relationships/oleObject" Target="../embeddings/oleObject32.bin"/><Relationship Id="rId11" Type="http://schemas.openxmlformats.org/officeDocument/2006/relationships/image" Target="../media/image51.emf"/><Relationship Id="rId10" Type="http://schemas.openxmlformats.org/officeDocument/2006/relationships/oleObject" Target="../embeddings/oleObject31.bin"/><Relationship Id="rId1" Type="http://schemas.openxmlformats.org/officeDocument/2006/relationships/image" Target="../media/image46.jpe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56.emf"/><Relationship Id="rId8" Type="http://schemas.openxmlformats.org/officeDocument/2006/relationships/oleObject" Target="../embeddings/oleObject36.bin"/><Relationship Id="rId7" Type="http://schemas.openxmlformats.org/officeDocument/2006/relationships/image" Target="../media/image55.emf"/><Relationship Id="rId6" Type="http://schemas.openxmlformats.org/officeDocument/2006/relationships/oleObject" Target="../embeddings/oleObject35.bin"/><Relationship Id="rId5" Type="http://schemas.openxmlformats.org/officeDocument/2006/relationships/image" Target="../media/image54.emf"/><Relationship Id="rId4" Type="http://schemas.openxmlformats.org/officeDocument/2006/relationships/oleObject" Target="../embeddings/oleObject34.bin"/><Relationship Id="rId3" Type="http://schemas.openxmlformats.org/officeDocument/2006/relationships/image" Target="../media/image53.emf"/><Relationship Id="rId2" Type="http://schemas.openxmlformats.org/officeDocument/2006/relationships/oleObject" Target="../embeddings/oleObject33.bin"/><Relationship Id="rId16" Type="http://schemas.openxmlformats.org/officeDocument/2006/relationships/vmlDrawing" Target="../drawings/vmlDrawing7.v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6.xml"/><Relationship Id="rId13" Type="http://schemas.openxmlformats.org/officeDocument/2006/relationships/image" Target="../media/image58.emf"/><Relationship Id="rId12" Type="http://schemas.openxmlformats.org/officeDocument/2006/relationships/oleObject" Target="../embeddings/oleObject38.bin"/><Relationship Id="rId11" Type="http://schemas.openxmlformats.org/officeDocument/2006/relationships/image" Target="../media/image57.emf"/><Relationship Id="rId10" Type="http://schemas.openxmlformats.org/officeDocument/2006/relationships/oleObject" Target="../embeddings/oleObject37.bin"/><Relationship Id="rId1" Type="http://schemas.openxmlformats.org/officeDocument/2006/relationships/image" Target="../media/image46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9.emf"/><Relationship Id="rId1" Type="http://schemas.openxmlformats.org/officeDocument/2006/relationships/package" Target="../embeddings/Document6.docx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61.emf"/><Relationship Id="rId3" Type="http://schemas.openxmlformats.org/officeDocument/2006/relationships/package" Target="../embeddings/Document8.docx"/><Relationship Id="rId2" Type="http://schemas.openxmlformats.org/officeDocument/2006/relationships/image" Target="../media/image60.emf"/><Relationship Id="rId1" Type="http://schemas.openxmlformats.org/officeDocument/2006/relationships/package" Target="../embeddings/Document7.docx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62.emf"/><Relationship Id="rId1" Type="http://schemas.openxmlformats.org/officeDocument/2006/relationships/package" Target="../embeddings/Document9.docx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package" Target="../embeddings/Document14.docx"/><Relationship Id="rId8" Type="http://schemas.openxmlformats.org/officeDocument/2006/relationships/image" Target="../media/image66.emf"/><Relationship Id="rId7" Type="http://schemas.openxmlformats.org/officeDocument/2006/relationships/package" Target="../embeddings/Document13.docx"/><Relationship Id="rId6" Type="http://schemas.openxmlformats.org/officeDocument/2006/relationships/image" Target="../media/image65.emf"/><Relationship Id="rId5" Type="http://schemas.openxmlformats.org/officeDocument/2006/relationships/package" Target="../embeddings/Document12.docx"/><Relationship Id="rId4" Type="http://schemas.openxmlformats.org/officeDocument/2006/relationships/image" Target="../media/image64.emf"/><Relationship Id="rId3" Type="http://schemas.openxmlformats.org/officeDocument/2006/relationships/package" Target="../embeddings/Document11.docx"/><Relationship Id="rId2" Type="http://schemas.openxmlformats.org/officeDocument/2006/relationships/image" Target="../media/image63.emf"/><Relationship Id="rId14" Type="http://schemas.openxmlformats.org/officeDocument/2006/relationships/vmlDrawing" Target="../drawings/vmlDrawing11.vml"/><Relationship Id="rId13" Type="http://schemas.openxmlformats.org/officeDocument/2006/relationships/slideLayout" Target="../slideLayouts/slideLayout3.xml"/><Relationship Id="rId12" Type="http://schemas.openxmlformats.org/officeDocument/2006/relationships/image" Target="../media/image68.emf"/><Relationship Id="rId11" Type="http://schemas.openxmlformats.org/officeDocument/2006/relationships/package" Target="../embeddings/Document15.docx"/><Relationship Id="rId10" Type="http://schemas.openxmlformats.org/officeDocument/2006/relationships/image" Target="../media/image67.emf"/><Relationship Id="rId1" Type="http://schemas.openxmlformats.org/officeDocument/2006/relationships/package" Target="../embeddings/Document10.docx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2.v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70.png"/><Relationship Id="rId3" Type="http://schemas.openxmlformats.org/officeDocument/2006/relationships/tags" Target="../tags/tag8.xml"/><Relationship Id="rId2" Type="http://schemas.openxmlformats.org/officeDocument/2006/relationships/image" Target="../media/image69.png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73.emf"/><Relationship Id="rId3" Type="http://schemas.openxmlformats.org/officeDocument/2006/relationships/package" Target="../embeddings/Document17.docx"/><Relationship Id="rId2" Type="http://schemas.openxmlformats.org/officeDocument/2006/relationships/image" Target="../media/image72.emf"/><Relationship Id="rId1" Type="http://schemas.openxmlformats.org/officeDocument/2006/relationships/package" Target="../embeddings/Document16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Document5.doc"/><Relationship Id="rId8" Type="http://schemas.openxmlformats.org/officeDocument/2006/relationships/image" Target="../media/image6.emf"/><Relationship Id="rId7" Type="http://schemas.openxmlformats.org/officeDocument/2006/relationships/oleObject" Target="../embeddings/Document4.doc"/><Relationship Id="rId6" Type="http://schemas.openxmlformats.org/officeDocument/2006/relationships/image" Target="../media/image5.emf"/><Relationship Id="rId5" Type="http://schemas.openxmlformats.org/officeDocument/2006/relationships/oleObject" Target="../embeddings/Document3.doc"/><Relationship Id="rId4" Type="http://schemas.openxmlformats.org/officeDocument/2006/relationships/image" Target="../media/image4.emf"/><Relationship Id="rId3" Type="http://schemas.openxmlformats.org/officeDocument/2006/relationships/oleObject" Target="../embeddings/Document2.doc"/><Relationship Id="rId2" Type="http://schemas.openxmlformats.org/officeDocument/2006/relationships/image" Target="../media/image3.emf"/><Relationship Id="rId15" Type="http://schemas.openxmlformats.org/officeDocument/2006/relationships/notesSlide" Target="../notesSlides/notesSlide2.xml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8.wmf"/><Relationship Id="rId11" Type="http://schemas.openxmlformats.org/officeDocument/2006/relationships/oleObject" Target="../embeddings/oleObject1.bin"/><Relationship Id="rId10" Type="http://schemas.openxmlformats.org/officeDocument/2006/relationships/image" Target="../media/image7.emf"/><Relationship Id="rId1" Type="http://schemas.openxmlformats.org/officeDocument/2006/relationships/oleObject" Target="../embeddings/Document1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75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6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19.wmf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22.wmf"/><Relationship Id="rId15" Type="http://schemas.openxmlformats.org/officeDocument/2006/relationships/vmlDrawing" Target="../drawings/vmlDrawing3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.xml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0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5.bin"/><Relationship Id="rId8" Type="http://schemas.openxmlformats.org/officeDocument/2006/relationships/image" Target="../media/image31.wmf"/><Relationship Id="rId7" Type="http://schemas.openxmlformats.org/officeDocument/2006/relationships/oleObject" Target="../embeddings/oleObject14.bin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9.wmf"/><Relationship Id="rId3" Type="http://schemas.openxmlformats.org/officeDocument/2006/relationships/oleObject" Target="../embeddings/oleObject12.bin"/><Relationship Id="rId20" Type="http://schemas.openxmlformats.org/officeDocument/2006/relationships/vmlDrawing" Target="../drawings/vmlDrawing4.vml"/><Relationship Id="rId2" Type="http://schemas.openxmlformats.org/officeDocument/2006/relationships/image" Target="../media/image28.wmf"/><Relationship Id="rId19" Type="http://schemas.openxmlformats.org/officeDocument/2006/relationships/slideLayout" Target="../slideLayouts/slideLayout6.xml"/><Relationship Id="rId18" Type="http://schemas.openxmlformats.org/officeDocument/2006/relationships/image" Target="../media/image36.wmf"/><Relationship Id="rId17" Type="http://schemas.openxmlformats.org/officeDocument/2006/relationships/oleObject" Target="../embeddings/oleObject19.bin"/><Relationship Id="rId16" Type="http://schemas.openxmlformats.org/officeDocument/2006/relationships/image" Target="../media/image35.wmf"/><Relationship Id="rId15" Type="http://schemas.openxmlformats.org/officeDocument/2006/relationships/oleObject" Target="../embeddings/oleObject18.bin"/><Relationship Id="rId14" Type="http://schemas.openxmlformats.org/officeDocument/2006/relationships/image" Target="../media/image34.wmf"/><Relationship Id="rId13" Type="http://schemas.openxmlformats.org/officeDocument/2006/relationships/oleObject" Target="../embeddings/oleObject17.bin"/><Relationship Id="rId12" Type="http://schemas.openxmlformats.org/officeDocument/2006/relationships/image" Target="../media/image33.wmf"/><Relationship Id="rId11" Type="http://schemas.openxmlformats.org/officeDocument/2006/relationships/oleObject" Target="../embeddings/oleObject16.bin"/><Relationship Id="rId10" Type="http://schemas.openxmlformats.org/officeDocument/2006/relationships/image" Target="../media/image32.wmf"/><Relationship Id="rId1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23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31.wmf"/><Relationship Id="rId18" Type="http://schemas.openxmlformats.org/officeDocument/2006/relationships/vmlDrawing" Target="../drawings/vmlDrawing5.vml"/><Relationship Id="rId17" Type="http://schemas.openxmlformats.org/officeDocument/2006/relationships/slideLayout" Target="../slideLayouts/slideLayout6.xml"/><Relationship Id="rId16" Type="http://schemas.openxmlformats.org/officeDocument/2006/relationships/tags" Target="../tags/tag2.xml"/><Relationship Id="rId15" Type="http://schemas.openxmlformats.org/officeDocument/2006/relationships/image" Target="../media/image42.wmf"/><Relationship Id="rId14" Type="http://schemas.openxmlformats.org/officeDocument/2006/relationships/image" Target="../media/image36.wmf"/><Relationship Id="rId13" Type="http://schemas.openxmlformats.org/officeDocument/2006/relationships/oleObject" Target="../embeddings/oleObject26.bin"/><Relationship Id="rId12" Type="http://schemas.openxmlformats.org/officeDocument/2006/relationships/image" Target="../media/image41.wmf"/><Relationship Id="rId11" Type="http://schemas.openxmlformats.org/officeDocument/2006/relationships/oleObject" Target="../embeddings/oleObject25.bin"/><Relationship Id="rId10" Type="http://schemas.openxmlformats.org/officeDocument/2006/relationships/image" Target="../media/image40.wmf"/><Relationship Id="rId1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tags" Target="../tags/tag5.xml"/><Relationship Id="rId4" Type="http://schemas.openxmlformats.org/officeDocument/2006/relationships/image" Target="../media/image44.png"/><Relationship Id="rId3" Type="http://schemas.openxmlformats.org/officeDocument/2006/relationships/tags" Target="../tags/tag4.xml"/><Relationship Id="rId2" Type="http://schemas.openxmlformats.org/officeDocument/2006/relationships/image" Target="../media/image43.png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495391" y="862301"/>
            <a:ext cx="5191409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章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三角函数</a:t>
            </a:r>
            <a:endParaRPr lang="zh-CN" altLang="zh-CN" sz="1865" kern="10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1031" y="104625"/>
            <a:ext cx="327469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人教</a:t>
            </a:r>
            <a:r>
              <a:rPr lang="en-US" altLang="zh-CN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版</a:t>
            </a:r>
            <a:r>
              <a:rPr lang="en-US" altLang="zh-CN" sz="1600" b="1" kern="100">
                <a:solidFill>
                  <a:srgbClr val="FF5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2019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高中数学必修第一册</a:t>
            </a:r>
            <a:endParaRPr lang="zh-CN" altLang="zh-CN" sz="1600" b="1" kern="100">
              <a:solidFill>
                <a:srgbClr val="FF505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4"/>
          <p:cNvSpPr txBox="1"/>
          <p:nvPr/>
        </p:nvSpPr>
        <p:spPr>
          <a:xfrm>
            <a:off x="3427095" y="2934335"/>
            <a:ext cx="5939155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zh-CN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5.5.2 </a:t>
            </a: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简单的三角恒等变换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>
              <a:defRPr/>
            </a:pPr>
            <a:r>
              <a:rPr lang="zh-CN" altLang="en-US" sz="3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第二课时</a:t>
            </a:r>
            <a:endParaRPr lang="zh-CN" altLang="en-US" sz="36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741317" y="2128518"/>
            <a:ext cx="3264925" cy="2757556"/>
            <a:chOff x="8701123" y="1585907"/>
            <a:chExt cx="3264925" cy="2757556"/>
          </a:xfrm>
        </p:grpSpPr>
        <p:cxnSp>
          <p:nvCxnSpPr>
            <p:cNvPr id="10" name="直接连接符 9"/>
            <p:cNvCxnSpPr/>
            <p:nvPr/>
          </p:nvCxnSpPr>
          <p:spPr>
            <a:xfrm rot="10800000" flipV="1">
              <a:off x="8958263" y="2967037"/>
              <a:ext cx="2214563" cy="102870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rot="5400000" flipH="1" flipV="1">
              <a:off x="8537828" y="2321961"/>
              <a:ext cx="2095927" cy="12739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8959065" y="4000660"/>
              <a:ext cx="250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9582149" y="2967038"/>
              <a:ext cx="1595439" cy="10287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9210675" y="3876675"/>
              <a:ext cx="79375" cy="128588"/>
            </a:xfrm>
            <a:custGeom>
              <a:avLst/>
              <a:gdLst>
                <a:gd name="connsiteX0" fmla="*/ 0 w 79375"/>
                <a:gd name="connsiteY0" fmla="*/ 0 h 128588"/>
                <a:gd name="connsiteX1" fmla="*/ 71438 w 79375"/>
                <a:gd name="connsiteY1" fmla="*/ 33338 h 128588"/>
                <a:gd name="connsiteX2" fmla="*/ 47625 w 79375"/>
                <a:gd name="connsiteY2" fmla="*/ 128588 h 128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375" h="128588">
                  <a:moveTo>
                    <a:pt x="0" y="0"/>
                  </a:moveTo>
                  <a:cubicBezTo>
                    <a:pt x="31750" y="5953"/>
                    <a:pt x="63501" y="11907"/>
                    <a:pt x="71438" y="33338"/>
                  </a:cubicBezTo>
                  <a:cubicBezTo>
                    <a:pt x="79375" y="54769"/>
                    <a:pt x="63500" y="91678"/>
                    <a:pt x="47625" y="128588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10220325" y="1919288"/>
              <a:ext cx="1243013" cy="2081212"/>
            </a:xfrm>
            <a:custGeom>
              <a:avLst/>
              <a:gdLst>
                <a:gd name="connsiteX0" fmla="*/ 0 w 1243013"/>
                <a:gd name="connsiteY0" fmla="*/ 0 h 2081212"/>
                <a:gd name="connsiteX1" fmla="*/ 966788 w 1243013"/>
                <a:gd name="connsiteY1" fmla="*/ 1042987 h 2081212"/>
                <a:gd name="connsiteX2" fmla="*/ 1243013 w 1243013"/>
                <a:gd name="connsiteY2" fmla="*/ 2081212 h 2081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43013" h="2081211">
                  <a:moveTo>
                    <a:pt x="0" y="0"/>
                  </a:moveTo>
                  <a:cubicBezTo>
                    <a:pt x="379809" y="348059"/>
                    <a:pt x="759619" y="696118"/>
                    <a:pt x="966788" y="1042987"/>
                  </a:cubicBezTo>
                  <a:cubicBezTo>
                    <a:pt x="1173957" y="1389856"/>
                    <a:pt x="1208485" y="1735534"/>
                    <a:pt x="1243013" y="2081212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9382148" y="3943353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n-US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A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10906148" y="3943353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n-US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B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11168098" y="2643182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n-US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C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/>
          </p:nvSpPr>
          <p:spPr bwMode="auto">
            <a:xfrm>
              <a:off x="9186898" y="2681282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n-US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D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8701123" y="3929057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n-US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O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9958423" y="1585907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n-US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Q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9"/>
            <p:cNvSpPr>
              <a:spLocks noChangeArrowheads="1"/>
            </p:cNvSpPr>
            <p:nvPr/>
          </p:nvSpPr>
          <p:spPr bwMode="auto">
            <a:xfrm>
              <a:off x="11453848" y="3833807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n-US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P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9196423" y="3671882"/>
              <a:ext cx="512200" cy="40011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>
                <a:tabLst>
                  <a:tab pos="685800" algn=""/>
                </a:tabLst>
              </a:pPr>
              <a:r>
                <a:rPr kumimoji="1" lang="el-GR" altLang="zh-CN" sz="2000" b="1" i="1"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 α</a:t>
              </a:r>
              <a:endParaRPr kumimoji="1" lang="zh-CN" altLang="en-US" sz="20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TextBox 19"/>
          <p:cNvSpPr txBox="1"/>
          <p:nvPr/>
        </p:nvSpPr>
        <p:spPr>
          <a:xfrm>
            <a:off x="1179407" y="867656"/>
            <a:ext cx="10679217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10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如图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，已知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OPQ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是半径为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，圆心角为    的扇形，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是扇形弧上的动点，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ABCD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是扇形的内接矩形．记∠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POC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，求当角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取何值时，矩形</a:t>
            </a:r>
            <a:r>
              <a:rPr lang="en-US" sz="2800" i="1">
                <a:latin typeface="Times New Roman" panose="02020603050405020304" pitchFamily="18" charset="0"/>
                <a:ea typeface="黑体" panose="02010609060101010101" pitchFamily="49" charset="-122"/>
              </a:rPr>
              <a:t>ABCD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的面积最大？并求出这个最大面积．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06413" y="3383915"/>
            <a:ext cx="8085137" cy="206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分析</a:t>
            </a:r>
            <a:r>
              <a:rPr lang="en-US" altLang="zh-CN" sz="320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要求当角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取何值时</a:t>
            </a:r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,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矩形</a:t>
            </a:r>
            <a:r>
              <a:rPr lang="en-US" altLang="zh-CN" sz="3200" i="1">
                <a:solidFill>
                  <a:srgbClr val="3333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ABCD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的面积</a:t>
            </a:r>
            <a:r>
              <a:rPr lang="en-US" altLang="zh-CN" sz="3200" i="1">
                <a:solidFill>
                  <a:srgbClr val="3333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S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最大</a:t>
            </a:r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, 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可分二步进行</a:t>
            </a:r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.</a:t>
            </a:r>
            <a:endParaRPr lang="en-US" altLang="zh-CN" sz="320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 eaLnBrk="1" hangingPunct="1"/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①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找出</a:t>
            </a:r>
            <a:r>
              <a:rPr lang="en-US" altLang="zh-CN" sz="3200" i="1">
                <a:solidFill>
                  <a:srgbClr val="3333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S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与之间的函数关系</a:t>
            </a:r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;</a:t>
            </a:r>
            <a:endParaRPr lang="en-US" altLang="zh-CN" sz="320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 eaLnBrk="1" hangingPunct="1"/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②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由得出的函数关系</a:t>
            </a:r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,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求</a:t>
            </a:r>
            <a:r>
              <a:rPr lang="en-US" altLang="zh-CN" sz="3200" i="1">
                <a:solidFill>
                  <a:srgbClr val="3333CC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S</a:t>
            </a:r>
            <a:r>
              <a:rPr lang="zh-CN" altLang="en-US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的最大值</a:t>
            </a:r>
            <a:r>
              <a:rPr lang="en-US" altLang="zh-CN" sz="3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.</a:t>
            </a:r>
            <a:endParaRPr lang="en-US" altLang="zh-CN" sz="3200">
              <a:solidFill>
                <a:srgbClr val="3333CC"/>
              </a:solidFill>
              <a:latin typeface="黑体" panose="02010609060101010101" pitchFamily="49" charset="-122"/>
              <a:ea typeface="黑体" panose="02010609060101010101" pitchFamily="49" charset="-122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56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3" t="44882" r="72354" b="41441"/>
          <a:stretch>
            <a:fillRect/>
          </a:stretch>
        </p:blipFill>
        <p:spPr bwMode="auto">
          <a:xfrm>
            <a:off x="7751763" y="3789363"/>
            <a:ext cx="2665412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900238" y="692150"/>
            <a:ext cx="4889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解</a:t>
            </a:r>
            <a:endParaRPr lang="zh-CN" altLang="en-US" sz="2400" b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566988" y="692150"/>
            <a:ext cx="454533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在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Rt△</a:t>
            </a:r>
            <a:r>
              <a:rPr lang="en-US" altLang="zh-CN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OBC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中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zh-CN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OB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=cos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,</a:t>
            </a:r>
            <a:r>
              <a:rPr lang="en-US" altLang="zh-CN" sz="2400" b="1" i="1">
                <a:solidFill>
                  <a:srgbClr val="CC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=sin</a:t>
            </a:r>
            <a:endParaRPr lang="en-US" altLang="zh-CN" sz="2400" b="1">
              <a:solidFill>
                <a:srgbClr val="CC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566988" y="1274763"/>
            <a:ext cx="21431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在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Rt△</a:t>
            </a:r>
            <a:r>
              <a:rPr lang="en-US" altLang="zh-CN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OAD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中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,</a:t>
            </a:r>
            <a:endParaRPr lang="en-US" altLang="zh-CN" sz="2400" b="1">
              <a:solidFill>
                <a:srgbClr val="CC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4727575" y="1168400"/>
          <a:ext cx="21605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公式" r:id="rId2" imgW="1152525" imgH="323850" progId="Equation.3">
                  <p:embed/>
                </p:oleObj>
              </mc:Choice>
              <mc:Fallback>
                <p:oleObj name="公式" r:id="rId2" imgW="1152525" imgH="3238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727575" y="1168400"/>
                        <a:ext cx="21605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2640013" y="1916113"/>
          <a:ext cx="3887787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公式" r:id="rId4" imgW="2057400" imgH="361950" progId="Equation.3">
                  <p:embed/>
                </p:oleObj>
              </mc:Choice>
              <mc:Fallback>
                <p:oleObj name="公式" r:id="rId4" imgW="2057400" imgH="3619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640013" y="1916113"/>
                        <a:ext cx="3887787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2640013" y="2636838"/>
          <a:ext cx="38639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公式" r:id="rId6" imgW="2038350" imgH="361950" progId="Equation.3">
                  <p:embed/>
                </p:oleObj>
              </mc:Choice>
              <mc:Fallback>
                <p:oleObj name="公式" r:id="rId6" imgW="2038350" imgH="3619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640013" y="2636838"/>
                        <a:ext cx="386397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2116138" y="3376613"/>
            <a:ext cx="374142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设矩形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ABCD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的面积为</a:t>
            </a:r>
            <a:r>
              <a:rPr lang="en-US" altLang="zh-CN" sz="2400" b="1">
                <a:solidFill>
                  <a:srgbClr val="CC0000"/>
                </a:solidFill>
                <a:latin typeface="Times New Roman" panose="02020603050405020304" pitchFamily="18" charset="0"/>
              </a:rPr>
              <a:t>S,</a:t>
            </a:r>
            <a:r>
              <a:rPr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rPr>
              <a:t>则</a:t>
            </a:r>
            <a:endParaRPr lang="zh-CN" altLang="en-US" sz="2400" b="1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3071813" y="3860800"/>
          <a:ext cx="18002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公式" r:id="rId8" imgW="771525" imgH="114300" progId="Equation.3">
                  <p:embed/>
                </p:oleObj>
              </mc:Choice>
              <mc:Fallback>
                <p:oleObj name="公式" r:id="rId8" imgW="771525" imgH="114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71813" y="3860800"/>
                        <a:ext cx="18002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3287713" y="4149725"/>
          <a:ext cx="3490912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公式" r:id="rId10" imgW="1562100" imgH="438150" progId="Equation.3">
                  <p:embed/>
                </p:oleObj>
              </mc:Choice>
              <mc:Fallback>
                <p:oleObj name="公式" r:id="rId10" imgW="1562100" imgH="4381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87713" y="4149725"/>
                        <a:ext cx="3490912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8" name="Object 12"/>
          <p:cNvGraphicFramePr>
            <a:graphicFrameLocks noChangeAspect="1"/>
          </p:cNvGraphicFramePr>
          <p:nvPr/>
        </p:nvGraphicFramePr>
        <p:xfrm>
          <a:off x="3355975" y="5310188"/>
          <a:ext cx="3354388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公式" r:id="rId12" imgW="1495425" imgH="361950" progId="Equation.3">
                  <p:embed/>
                </p:oleObj>
              </mc:Choice>
              <mc:Fallback>
                <p:oleObj name="公式" r:id="rId12" imgW="1495425" imgH="3619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55975" y="5310188"/>
                        <a:ext cx="3354388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0" grpId="1"/>
      <p:bldP spid="55301" grpId="2"/>
      <p:bldP spid="55305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156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3" t="44882" r="72354" b="41441"/>
          <a:stretch>
            <a:fillRect/>
          </a:stretch>
        </p:blipFill>
        <p:spPr bwMode="auto">
          <a:xfrm>
            <a:off x="7751763" y="3789363"/>
            <a:ext cx="2665412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2462213" y="765175"/>
          <a:ext cx="370998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公式" r:id="rId2" imgW="1657350" imgH="361950" progId="Equation.3">
                  <p:embed/>
                </p:oleObj>
              </mc:Choice>
              <mc:Fallback>
                <p:oleObj name="公式" r:id="rId2" imgW="1657350" imgH="3619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62213" y="765175"/>
                        <a:ext cx="3709987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481263" y="1700213"/>
          <a:ext cx="3873500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公式" r:id="rId4" imgW="1733550" imgH="361950" progId="Equation.3">
                  <p:embed/>
                </p:oleObj>
              </mc:Choice>
              <mc:Fallback>
                <p:oleObj name="公式" r:id="rId4" imgW="1733550" imgH="3619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81263" y="1700213"/>
                        <a:ext cx="3873500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424113" y="2636838"/>
          <a:ext cx="46640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公式" r:id="rId6" imgW="2105025" imgH="438150" progId="Equation.3">
                  <p:embed/>
                </p:oleObj>
              </mc:Choice>
              <mc:Fallback>
                <p:oleObj name="公式" r:id="rId6" imgW="2105025" imgH="43815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24113" y="2636838"/>
                        <a:ext cx="466407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2424113" y="3644900"/>
          <a:ext cx="327342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公式" r:id="rId8" imgW="1457325" imgH="390525" progId="Equation.3">
                  <p:embed/>
                </p:oleObj>
              </mc:Choice>
              <mc:Fallback>
                <p:oleObj name="公式" r:id="rId8" imgW="1457325" imgH="390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424113" y="3644900"/>
                        <a:ext cx="3273425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2566988" y="4291013"/>
          <a:ext cx="4589462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10" imgW="2162175" imgH="762000" progId="Equation.DSMT4">
                  <p:embed/>
                </p:oleObj>
              </mc:Choice>
              <mc:Fallback>
                <p:oleObj name="Equation" r:id="rId10" imgW="2162175" imgH="76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566988" y="4291013"/>
                        <a:ext cx="4589462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3648075" y="5900738"/>
          <a:ext cx="28638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公式" r:id="rId12" imgW="1314450" imgH="390525" progId="Equation.3">
                  <p:embed/>
                </p:oleObj>
              </mc:Choice>
              <mc:Fallback>
                <p:oleObj name="公式" r:id="rId12" imgW="1314450" imgH="39052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648075" y="5900738"/>
                        <a:ext cx="2863850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7248525" y="836613"/>
            <a:ext cx="3168650" cy="1938020"/>
          </a:xfrm>
          <a:prstGeom prst="rect">
            <a:avLst/>
          </a:prstGeom>
          <a:noFill/>
          <a:ln w="9525" algn="ctr">
            <a:solidFill>
              <a:srgbClr val="6666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Times New Roman" panose="02020603050405020304" pitchFamily="18" charset="0"/>
              </a:rPr>
              <a:t>通过三角变换把形如</a:t>
            </a:r>
            <a:r>
              <a:rPr lang="en-US" altLang="zh-CN" sz="2400" b="1" i="1">
                <a:latin typeface="Times New Roman" panose="02020603050405020304" pitchFamily="18" charset="0"/>
              </a:rPr>
              <a:t>y</a:t>
            </a:r>
            <a:r>
              <a:rPr lang="en-US" altLang="zh-CN" sz="2400" b="1">
                <a:latin typeface="Times New Roman" panose="02020603050405020304" pitchFamily="18" charset="0"/>
              </a:rPr>
              <a:t>=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</a:rPr>
              <a:t>sin</a:t>
            </a: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en-US" altLang="zh-CN" sz="2400" b="1">
                <a:latin typeface="Times New Roman" panose="02020603050405020304" pitchFamily="18" charset="0"/>
              </a:rPr>
              <a:t>+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en-US" altLang="zh-CN" sz="2400" b="1">
                <a:latin typeface="Times New Roman" panose="02020603050405020304" pitchFamily="18" charset="0"/>
              </a:rPr>
              <a:t>cos</a:t>
            </a: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zh-CN" altLang="en-US" sz="2400" b="1">
                <a:latin typeface="Times New Roman" panose="02020603050405020304" pitchFamily="18" charset="0"/>
              </a:rPr>
              <a:t>的函数转化为</a:t>
            </a:r>
            <a:r>
              <a:rPr lang="zh-CN" sz="2400" b="1">
                <a:latin typeface="Times New Roman" panose="02020603050405020304" pitchFamily="18" charset="0"/>
              </a:rPr>
              <a:t>形如</a:t>
            </a:r>
            <a:r>
              <a:rPr lang="en-US" altLang="zh-CN" sz="2400" b="1" i="1">
                <a:latin typeface="Times New Roman" panose="02020603050405020304" pitchFamily="18" charset="0"/>
              </a:rPr>
              <a:t>y</a:t>
            </a:r>
            <a:r>
              <a:rPr lang="en-US" altLang="zh-CN" sz="2400" b="1">
                <a:latin typeface="Times New Roman" panose="02020603050405020304" pitchFamily="18" charset="0"/>
              </a:rPr>
              <a:t>=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</a:rPr>
              <a:t>sin(</a:t>
            </a:r>
            <a:r>
              <a:rPr lang="en-US" altLang="zh-CN" sz="2400" b="1">
                <a:latin typeface="Times New Roman" panose="02020603050405020304" pitchFamily="18" charset="0"/>
                <a:sym typeface="Symbol" panose="05050102010706020507" pitchFamily="18" charset="2"/>
              </a:rPr>
              <a:t>+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  <a:r>
              <a:rPr lang="zh-CN" altLang="en-US" sz="2400" b="1">
                <a:latin typeface="Times New Roman" panose="02020603050405020304" pitchFamily="18" charset="0"/>
              </a:rPr>
              <a:t>的函数</a:t>
            </a:r>
            <a:r>
              <a:rPr lang="en-US" altLang="zh-CN" sz="2400" b="1">
                <a:latin typeface="Times New Roman" panose="02020603050405020304" pitchFamily="18" charset="0"/>
              </a:rPr>
              <a:t>,</a:t>
            </a:r>
            <a:r>
              <a:rPr lang="zh-CN" altLang="en-US" sz="2400" b="1">
                <a:latin typeface="Times New Roman" panose="02020603050405020304" pitchFamily="18" charset="0"/>
              </a:rPr>
              <a:t>从而使问题得到简化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/>
          <p:nvPr>
            <p:custDataLst>
              <p:tags r:id="rId14"/>
            </p:custDataLst>
          </p:nvPr>
        </p:nvSpPr>
        <p:spPr>
          <a:xfrm>
            <a:off x="7156450" y="316801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4343F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4343F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P228</a:t>
            </a:r>
            <a:r>
              <a:rPr lang="zh-CN" altLang="en-US" sz="2800" b="1">
                <a:solidFill>
                  <a:srgbClr val="4343F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4343F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4343F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4343F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4343F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4343F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648169" y="221992"/>
          <a:ext cx="11762105" cy="2694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文档" r:id="rId1" imgW="10972800" imgH="2524125" progId="Word.Document.12">
                  <p:embed/>
                </p:oleObj>
              </mc:Choice>
              <mc:Fallback>
                <p:oleObj name="文档" r:id="rId1" imgW="10972800" imgH="25241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8169" y="221992"/>
                        <a:ext cx="11762105" cy="2694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331183" y="126587"/>
          <a:ext cx="11744959" cy="232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文档" r:id="rId1" imgW="11009630" imgH="2185670" progId="Word.Document.12">
                  <p:embed/>
                </p:oleObj>
              </mc:Choice>
              <mc:Fallback>
                <p:oleObj name="文档" r:id="rId1" imgW="11009630" imgH="21856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1183" y="126587"/>
                        <a:ext cx="11744959" cy="23266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305797" y="2256636"/>
          <a:ext cx="11886203" cy="2352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文档" r:id="rId3" imgW="11009630" imgH="2185670" progId="Word.Document.12">
                  <p:embed/>
                </p:oleObj>
              </mc:Choice>
              <mc:Fallback>
                <p:oleObj name="文档" r:id="rId3" imgW="11009630" imgH="21856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797" y="2256636"/>
                        <a:ext cx="11886203" cy="23525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413406" y="249736"/>
          <a:ext cx="13863320" cy="2542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文档" r:id="rId1" imgW="11020425" imgH="2028825" progId="Word.Document.12">
                  <p:embed/>
                </p:oleObj>
              </mc:Choice>
              <mc:Fallback>
                <p:oleObj name="文档" r:id="rId1" imgW="11020425" imgH="20288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3406" y="249736"/>
                        <a:ext cx="13863320" cy="2542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0" y="206813"/>
          <a:ext cx="11533716" cy="1337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文档" r:id="rId1" imgW="11741150" imgH="1360805" progId="Word.Document.12">
                  <p:embed/>
                </p:oleObj>
              </mc:Choice>
              <mc:Fallback>
                <p:oleObj name="文档" r:id="rId1" imgW="11741150" imgH="13608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206813"/>
                        <a:ext cx="11533716" cy="1337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405857" y="875591"/>
            <a:ext cx="9086084" cy="954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3735" b="1" kern="100">
                <a:solidFill>
                  <a:srgbClr val="0000FF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证明</a:t>
            </a:r>
            <a:r>
              <a:rPr lang="zh-CN" altLang="zh-CN" sz="3735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　因为</a:t>
            </a:r>
            <a:r>
              <a:rPr lang="en-US" altLang="zh-CN" sz="3735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</a:rPr>
              <a:t>A</a:t>
            </a:r>
            <a:r>
              <a:rPr lang="zh-CN" altLang="zh-CN" sz="3735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＋</a:t>
            </a:r>
            <a:r>
              <a:rPr lang="en-US" altLang="zh-CN" sz="3735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</a:rPr>
              <a:t>B</a:t>
            </a:r>
            <a:r>
              <a:rPr lang="zh-CN" altLang="zh-CN" sz="3735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＋</a:t>
            </a:r>
            <a:r>
              <a:rPr lang="en-US" altLang="zh-CN" sz="3735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</a:rPr>
              <a:t>C</a:t>
            </a:r>
            <a:r>
              <a:rPr lang="zh-CN" altLang="zh-CN" sz="3735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3735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</a:rPr>
              <a:t>π</a:t>
            </a:r>
            <a:r>
              <a:rPr lang="zh-CN" altLang="zh-CN" sz="3735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endParaRPr lang="zh-CN" altLang="en-US" sz="3735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5996336" y="875591"/>
          <a:ext cx="8544855" cy="1179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文档" r:id="rId3" imgW="8868410" imgH="1225550" progId="Word.Document.12">
                  <p:embed/>
                </p:oleObj>
              </mc:Choice>
              <mc:Fallback>
                <p:oleObj name="文档" r:id="rId3" imgW="8868410" imgH="12255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96336" y="875591"/>
                        <a:ext cx="8544855" cy="1179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839689" y="1860476"/>
          <a:ext cx="11176877" cy="118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文档" r:id="rId5" imgW="10793095" imgH="1144270" progId="Word.Document.12">
                  <p:embed/>
                </p:oleObj>
              </mc:Choice>
              <mc:Fallback>
                <p:oleObj name="文档" r:id="rId5" imgW="10793095" imgH="11442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9689" y="1860476"/>
                        <a:ext cx="11176877" cy="11810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658284" y="2848169"/>
          <a:ext cx="9704916" cy="1018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文档" r:id="rId7" imgW="10793095" imgH="1144270" progId="Word.Document.12">
                  <p:embed/>
                </p:oleObj>
              </mc:Choice>
              <mc:Fallback>
                <p:oleObj name="文档" r:id="rId7" imgW="10793095" imgH="11442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8284" y="2848169"/>
                        <a:ext cx="9704916" cy="1018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658284" y="3834467"/>
          <a:ext cx="9273401" cy="973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文档" r:id="rId9" imgW="10793095" imgH="1144270" progId="Word.Document.12">
                  <p:embed/>
                </p:oleObj>
              </mc:Choice>
              <mc:Fallback>
                <p:oleObj name="文档" r:id="rId9" imgW="10793095" imgH="11442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8284" y="3834467"/>
                        <a:ext cx="9273401" cy="973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1029991" y="4808024"/>
          <a:ext cx="11162009" cy="1171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文档" r:id="rId11" imgW="10793095" imgH="1144270" progId="Word.Document.12">
                  <p:embed/>
                </p:oleObj>
              </mc:Choice>
              <mc:Fallback>
                <p:oleObj name="文档" r:id="rId11" imgW="10793095" imgH="11442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29991" y="4808024"/>
                        <a:ext cx="11162009" cy="1171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图片 114892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84313" y="1764665"/>
            <a:ext cx="6503987" cy="2924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0179" name="图片 114893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536383" y="4688840"/>
            <a:ext cx="6399212" cy="12954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" name="对象 1"/>
          <p:cNvGraphicFramePr/>
          <p:nvPr/>
        </p:nvGraphicFramePr>
        <p:xfrm>
          <a:off x="1024890" y="897255"/>
          <a:ext cx="6910705" cy="86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5" imgW="6905625" imgH="866775" progId="Paint.Picture">
                  <p:embed/>
                </p:oleObj>
              </mc:Choice>
              <mc:Fallback>
                <p:oleObj name="" r:id="rId5" imgW="6905625" imgH="866775" progId="Paint.Picture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4890" y="897255"/>
                        <a:ext cx="6910705" cy="867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37895" y="245533"/>
          <a:ext cx="11376883" cy="2326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文档" r:id="rId1" imgW="11719560" imgH="2395855" progId="Word.Document.12">
                  <p:embed/>
                </p:oleObj>
              </mc:Choice>
              <mc:Fallback>
                <p:oleObj name="文档" r:id="rId1" imgW="11719560" imgH="23958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7895" y="245533"/>
                        <a:ext cx="11376883" cy="23266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37895" y="2009727"/>
          <a:ext cx="11191745" cy="1403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文档" r:id="rId3" imgW="11689080" imgH="1469390" progId="Word.Document.12">
                  <p:embed/>
                </p:oleObj>
              </mc:Choice>
              <mc:Fallback>
                <p:oleObj name="文档" r:id="rId3" imgW="11689080" imgH="14693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895" y="2009727"/>
                        <a:ext cx="11191745" cy="14034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2"/>
          <p:cNvSpPr txBox="1"/>
          <p:nvPr/>
        </p:nvSpPr>
        <p:spPr>
          <a:xfrm>
            <a:off x="121285" y="104775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课堂小结</a:t>
            </a:r>
            <a:endParaRPr lang="en-US" altLang="zh-CN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84680" y="1282700"/>
            <a:ext cx="87337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本节课你有什么收获？</a:t>
            </a:r>
            <a:endParaRPr lang="zh-CN" altLang="en-US" sz="3200" b="1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辅助角公式在求值与实际中应用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pic>
        <p:nvPicPr>
          <p:cNvPr id="12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0642600" y="12293600"/>
            <a:ext cx="342900" cy="2413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42"/>
          <p:cNvSpPr txBox="1">
            <a:spLocks noGrp="1" noChangeArrowheads="1"/>
          </p:cNvSpPr>
          <p:nvPr>
            <p:ph type="sldNum" idx="12"/>
          </p:nvPr>
        </p:nvSpPr>
        <p:spPr>
          <a:xfrm>
            <a:off x="8738328" y="6355214"/>
            <a:ext cx="2843905" cy="366197"/>
          </a:xfrm>
          <a:prstGeom prst="rect">
            <a:avLst/>
          </a:prstGeom>
          <a:noFill/>
        </p:spPr>
        <p:txBody>
          <a:bodyPr rtlCol="0" anchor="ctr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eaLnBrk="1" hangingPunct="1"/>
            <a:fld id="{337859C1-5489-4CDD-9F6D-EDB9DE908F27}" type="slidenum">
              <a:rPr lang="zh-CN" altLang="en-US" sz="1270">
                <a:solidFill>
                  <a:srgbClr val="898989"/>
                </a:solidFill>
              </a:rPr>
            </a:fld>
            <a:endParaRPr lang="en-US" altLang="zh-CN" sz="1270">
              <a:solidFill>
                <a:srgbClr val="898989"/>
              </a:solidFill>
            </a:endParaRPr>
          </a:p>
        </p:txBody>
      </p:sp>
      <p:graphicFrame>
        <p:nvGraphicFramePr>
          <p:cNvPr id="4100" name="Object 33"/>
          <p:cNvGraphicFramePr>
            <a:graphicFrameLocks noChangeAspect="1"/>
          </p:cNvGraphicFramePr>
          <p:nvPr/>
        </p:nvGraphicFramePr>
        <p:xfrm>
          <a:off x="573366" y="1378804"/>
          <a:ext cx="10528996" cy="4244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文档" r:id="rId1" imgW="10485120" imgH="4236720" progId="Word.Document.8">
                  <p:embed/>
                </p:oleObj>
              </mc:Choice>
              <mc:Fallback>
                <p:oleObj name="文档" r:id="rId1" imgW="10485120" imgH="42367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3366" y="1378804"/>
                        <a:ext cx="10528996" cy="42448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34"/>
          <p:cNvGraphicFramePr>
            <a:graphicFrameLocks noChangeAspect="1"/>
          </p:cNvGraphicFramePr>
          <p:nvPr/>
        </p:nvGraphicFramePr>
        <p:xfrm>
          <a:off x="2494506" y="1888622"/>
          <a:ext cx="2511303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文档" r:id="rId3" imgW="2420620" imgH="998220" progId="Word.Document.8">
                  <p:embed/>
                </p:oleObj>
              </mc:Choice>
              <mc:Fallback>
                <p:oleObj name="文档" r:id="rId3" imgW="2420620" imgH="9982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94506" y="1888622"/>
                        <a:ext cx="2511303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35"/>
          <p:cNvGraphicFramePr>
            <a:graphicFrameLocks noChangeAspect="1"/>
          </p:cNvGraphicFramePr>
          <p:nvPr/>
        </p:nvGraphicFramePr>
        <p:xfrm>
          <a:off x="2381959" y="2978814"/>
          <a:ext cx="2667525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文档" r:id="rId5" imgW="2571750" imgH="996315" progId="Word.Document.8">
                  <p:embed/>
                </p:oleObj>
              </mc:Choice>
              <mc:Fallback>
                <p:oleObj name="文档" r:id="rId5" imgW="2571750" imgH="99631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81959" y="2978814"/>
                        <a:ext cx="2667525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36"/>
          <p:cNvGraphicFramePr>
            <a:graphicFrameLocks noChangeAspect="1"/>
          </p:cNvGraphicFramePr>
          <p:nvPr/>
        </p:nvGraphicFramePr>
        <p:xfrm>
          <a:off x="5155312" y="4216827"/>
          <a:ext cx="1746994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文档" r:id="rId7" imgW="1685290" imgH="1001395" progId="Word.Document.8">
                  <p:embed/>
                </p:oleObj>
              </mc:Choice>
              <mc:Fallback>
                <p:oleObj name="文档" r:id="rId7" imgW="1685290" imgH="10013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55312" y="4216827"/>
                        <a:ext cx="1746994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37"/>
          <p:cNvGraphicFramePr>
            <a:graphicFrameLocks noChangeAspect="1"/>
          </p:cNvGraphicFramePr>
          <p:nvPr/>
        </p:nvGraphicFramePr>
        <p:xfrm>
          <a:off x="7117320" y="4216827"/>
          <a:ext cx="1652925" cy="104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文档" r:id="rId9" imgW="1596390" imgH="996315" progId="Word.Document.8">
                  <p:embed/>
                </p:oleObj>
              </mc:Choice>
              <mc:Fallback>
                <p:oleObj name="文档" r:id="rId9" imgW="1596390" imgH="99631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17320" y="4216827"/>
                        <a:ext cx="1652925" cy="1044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矩形: 圆角 24"/>
          <p:cNvSpPr/>
          <p:nvPr/>
        </p:nvSpPr>
        <p:spPr>
          <a:xfrm>
            <a:off x="929640" y="862199"/>
            <a:ext cx="1981200" cy="542553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①半角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公式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11" imgW="914400" imgH="215900" progId="Equation.KSEE3">
                  <p:embed/>
                </p:oleObj>
              </mc:Choice>
              <mc:Fallback>
                <p:oleObj name="" r:id="rId11" imgW="9144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38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: 圆角 24"/>
          <p:cNvSpPr/>
          <p:nvPr/>
        </p:nvSpPr>
        <p:spPr>
          <a:xfrm>
            <a:off x="3627755" y="152909"/>
            <a:ext cx="6202045" cy="815591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0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回忆上一节课所学内容</a:t>
            </a:r>
            <a:endParaRPr kumimoji="0" lang="zh-CN" altLang="en-US" sz="40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ldLvl="0" animBg="1"/>
      <p:bldP spid="3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作业布置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>
                <a:solidFill>
                  <a:srgbClr val="37600F"/>
                </a:solidFill>
                <a:ea typeface="隶书" pitchFamily="49" charset="-122"/>
              </a:rPr>
              <a:t>课后作业</a:t>
            </a:r>
            <a:endParaRPr lang="zh-CN" altLang="en-US" sz="2800" b="1" kern="0">
              <a:solidFill>
                <a:srgbClr val="37600F"/>
              </a:solidFill>
              <a:ea typeface="隶书" pitchFamily="49" charset="-122"/>
            </a:endParaRPr>
          </a:p>
        </p:txBody>
      </p:sp>
      <p:pic>
        <p:nvPicPr>
          <p:cNvPr id="84999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128500" y="11747500"/>
            <a:ext cx="330200" cy="241300"/>
          </a:xfrm>
          <a:prstGeom prst="cube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1612900" y="1020445"/>
            <a:ext cx="8028940" cy="32111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P229</a:t>
            </a:r>
            <a:r>
              <a:rPr lang="en-US" altLang="zh-CN" sz="3375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习题5.5 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P231--239</a:t>
            </a:r>
            <a:endParaRPr lang="en-US" altLang="zh-CN" sz="338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338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:P115--116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: 圆角 29"/>
          <p:cNvSpPr/>
          <p:nvPr/>
        </p:nvSpPr>
        <p:spPr>
          <a:xfrm>
            <a:off x="2090099" y="5416956"/>
            <a:ext cx="6742615" cy="591762"/>
          </a:xfrm>
          <a:prstGeom prst="roundRect">
            <a:avLst/>
          </a:prstGeom>
          <a:solidFill>
            <a:srgbClr val="CCFFCC"/>
          </a:solidFill>
          <a:ln w="12700" cap="flat">
            <a:solidFill>
              <a:srgbClr val="0AA85E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9" name="矩形: 圆角 28"/>
          <p:cNvSpPr/>
          <p:nvPr/>
        </p:nvSpPr>
        <p:spPr>
          <a:xfrm>
            <a:off x="2101915" y="4237474"/>
            <a:ext cx="6502652" cy="591762"/>
          </a:xfrm>
          <a:prstGeom prst="roundRect">
            <a:avLst/>
          </a:prstGeom>
          <a:solidFill>
            <a:srgbClr val="FFCCFF"/>
          </a:solidFill>
          <a:ln w="12700" cap="flat">
            <a:solidFill>
              <a:srgbClr val="C0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8" name="矩形: 圆角 27"/>
          <p:cNvSpPr/>
          <p:nvPr/>
        </p:nvSpPr>
        <p:spPr>
          <a:xfrm>
            <a:off x="2101915" y="3057991"/>
            <a:ext cx="6502652" cy="591762"/>
          </a:xfrm>
          <a:prstGeom prst="roundRect">
            <a:avLst/>
          </a:prstGeom>
          <a:solidFill>
            <a:schemeClr val="accent5"/>
          </a:solidFill>
          <a:ln w="12700" cap="flat">
            <a:solidFill>
              <a:srgbClr val="00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2090099" y="1868707"/>
            <a:ext cx="6502652" cy="591762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" name="矩形: 圆角 24"/>
          <p:cNvSpPr/>
          <p:nvPr/>
        </p:nvSpPr>
        <p:spPr>
          <a:xfrm>
            <a:off x="824411" y="897352"/>
            <a:ext cx="2555008" cy="582160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②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积化和差公式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5" name="文本框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01915" y="1802011"/>
            <a:ext cx="6426716" cy="768244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3" name="文本框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33975" y="2882633"/>
            <a:ext cx="6426716" cy="7682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4" name="文本框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01915" y="4055653"/>
            <a:ext cx="6490837" cy="76824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6" name="文本框 2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01915" y="5199356"/>
            <a:ext cx="6742615" cy="76824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" name="矩形: 圆角 24"/>
          <p:cNvSpPr/>
          <p:nvPr/>
        </p:nvSpPr>
        <p:spPr>
          <a:xfrm>
            <a:off x="3627755" y="152909"/>
            <a:ext cx="6202045" cy="815591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0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回忆上一节课所学内容</a:t>
            </a:r>
            <a:endParaRPr kumimoji="0" lang="zh-CN" altLang="en-US" sz="40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ldLvl="0" animBg="1"/>
      <p:bldP spid="29" grpId="1" bldLvl="0" animBg="1"/>
      <p:bldP spid="28" grpId="2" bldLvl="0" animBg="1"/>
      <p:bldP spid="27" grpId="3" bldLvl="0" animBg="1"/>
      <p:bldP spid="25" grpId="4" bldLvl="0" animBg="1"/>
      <p:bldP spid="15" grpId="5" bldLvl="0" animBg="1"/>
      <p:bldP spid="23" grpId="6" bldLvl="0" animBg="1"/>
      <p:bldP spid="24" grpId="7" bldLvl="0" animBg="1"/>
      <p:bldP spid="26" grpId="8" bldLvl="0" animBg="1"/>
      <p:bldP spid="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: 圆角 20"/>
          <p:cNvSpPr/>
          <p:nvPr/>
        </p:nvSpPr>
        <p:spPr>
          <a:xfrm>
            <a:off x="7311389" y="4359790"/>
            <a:ext cx="4602713" cy="596246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311389" y="2997050"/>
            <a:ext cx="4602713" cy="596246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0" name="矩形: 圆角 29"/>
          <p:cNvSpPr/>
          <p:nvPr/>
        </p:nvSpPr>
        <p:spPr>
          <a:xfrm>
            <a:off x="824411" y="5516194"/>
            <a:ext cx="6125968" cy="591762"/>
          </a:xfrm>
          <a:prstGeom prst="roundRect">
            <a:avLst/>
          </a:prstGeom>
          <a:solidFill>
            <a:srgbClr val="CCFFCC"/>
          </a:solidFill>
          <a:ln w="12700" cap="flat">
            <a:solidFill>
              <a:srgbClr val="0AA85E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9" name="矩形: 圆角 28"/>
          <p:cNvSpPr/>
          <p:nvPr/>
        </p:nvSpPr>
        <p:spPr>
          <a:xfrm>
            <a:off x="836225" y="4336711"/>
            <a:ext cx="6089884" cy="591762"/>
          </a:xfrm>
          <a:prstGeom prst="roundRect">
            <a:avLst/>
          </a:prstGeom>
          <a:solidFill>
            <a:srgbClr val="FFCCFF"/>
          </a:solidFill>
          <a:ln w="12700" cap="flat">
            <a:solidFill>
              <a:srgbClr val="C0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8" name="矩形: 圆角 27"/>
          <p:cNvSpPr/>
          <p:nvPr/>
        </p:nvSpPr>
        <p:spPr>
          <a:xfrm>
            <a:off x="836225" y="3157228"/>
            <a:ext cx="6089884" cy="591762"/>
          </a:xfrm>
          <a:prstGeom prst="roundRect">
            <a:avLst/>
          </a:prstGeom>
          <a:solidFill>
            <a:schemeClr val="accent5"/>
          </a:solidFill>
          <a:ln w="12700" cap="flat">
            <a:solidFill>
              <a:srgbClr val="00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" name="矩形: 圆角 26"/>
          <p:cNvSpPr/>
          <p:nvPr/>
        </p:nvSpPr>
        <p:spPr>
          <a:xfrm>
            <a:off x="824411" y="1967944"/>
            <a:ext cx="6089883" cy="591762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" name="矩形: 圆角 24"/>
          <p:cNvSpPr/>
          <p:nvPr/>
        </p:nvSpPr>
        <p:spPr>
          <a:xfrm>
            <a:off x="824411" y="917155"/>
            <a:ext cx="2555008" cy="542555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③</a:t>
            </a:r>
            <a:r>
              <a:rPr kumimoji="0" lang="zh-CN" altLang="en-US" sz="2400" b="1" i="0" u="none" strike="noStrike" cap="none" spc="0" normalizeH="0" baseline="0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和差化积公式</a:t>
            </a:r>
            <a:endParaRPr kumimoji="0" lang="zh-CN" altLang="en-US" sz="24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5" name="文本框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6225" y="1901248"/>
            <a:ext cx="5938891" cy="776623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4" name="文本框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38817" y="3064797"/>
            <a:ext cx="5733707" cy="77662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6" name="文本框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06757" y="4269603"/>
            <a:ext cx="5797827" cy="77662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7" name="文本框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38817" y="5423763"/>
            <a:ext cx="6011560" cy="77662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8" name="文本框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11389" y="2859525"/>
            <a:ext cx="4465924" cy="851088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9" name="文本框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42996" y="4304787"/>
            <a:ext cx="4602713" cy="851088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" name="矩形: 圆角 24"/>
          <p:cNvSpPr/>
          <p:nvPr/>
        </p:nvSpPr>
        <p:spPr>
          <a:xfrm>
            <a:off x="3627755" y="152909"/>
            <a:ext cx="6202045" cy="815591"/>
          </a:xfrm>
          <a:prstGeom prst="roundRect">
            <a:avLst/>
          </a:prstGeom>
          <a:solidFill>
            <a:srgbClr val="FFFFCC"/>
          </a:solidFill>
          <a:ln w="12700" cap="flat">
            <a:solidFill>
              <a:srgbClr val="FF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000" b="1">
                <a:ln>
                  <a:noFill/>
                </a:ln>
                <a:solidFill>
                  <a:srgbClr val="FF00FF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回忆上一节课所学内容</a:t>
            </a:r>
            <a:endParaRPr kumimoji="0" lang="zh-CN" altLang="en-US" sz="4000" b="1" i="0" u="none" strike="noStrike" cap="none" spc="0" normalizeH="0" baseline="0">
              <a:ln>
                <a:noFill/>
              </a:ln>
              <a:solidFill>
                <a:srgbClr val="FF00FF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0" grpId="1" bldLvl="0" animBg="1"/>
      <p:bldP spid="30" grpId="2" bldLvl="0" animBg="1"/>
      <p:bldP spid="29" grpId="3" bldLvl="0" animBg="1"/>
      <p:bldP spid="28" grpId="4" bldLvl="0" animBg="1"/>
      <p:bldP spid="27" grpId="5" bldLvl="0" animBg="1"/>
      <p:bldP spid="25" grpId="6" bldLvl="0" animBg="1"/>
      <p:bldP spid="15" grpId="7" bldLvl="0" animBg="1"/>
      <p:bldP spid="14" grpId="8" bldLvl="0" animBg="1"/>
      <p:bldP spid="16" grpId="9" bldLvl="0" animBg="1"/>
      <p:bldP spid="17" grpId="10" bldLvl="0" animBg="1"/>
      <p:bldP spid="18" grpId="11" bldLvl="0" animBg="1"/>
      <p:bldP spid="19" grpId="12" bldLvl="0" animBg="1"/>
      <p:bldP spid="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3467" y="2550909"/>
            <a:ext cx="10780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什么样结构的函数便于求周期，最大值和最小值等性质？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838200" y="3267075"/>
            <a:ext cx="10837545" cy="1169670"/>
            <a:chOff x="593152" y="4367047"/>
            <a:chExt cx="10837650" cy="1169551"/>
          </a:xfrm>
        </p:grpSpPr>
        <p:sp>
          <p:nvSpPr>
            <p:cNvPr id="13" name="TextBox 12"/>
            <p:cNvSpPr txBox="1"/>
            <p:nvPr/>
          </p:nvSpPr>
          <p:spPr>
            <a:xfrm>
              <a:off x="593152" y="4367047"/>
              <a:ext cx="8622873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一个角的一种三角函数的形式，如         </a:t>
              </a:r>
              <a:r>
                <a:rPr 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  </a:t>
              </a: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、</a:t>
              </a:r>
              <a:r>
                <a:rPr 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 </a:t>
              </a:r>
              <a:endPara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等形式．</a:t>
              </a:r>
              <a:endPara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6087801" y="4446412"/>
            <a:ext cx="24638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1" imgW="59131200" imgH="9448800" progId="Equation.DSMT4">
                    <p:embed/>
                  </p:oleObj>
                </mc:Choice>
                <mc:Fallback>
                  <p:oleObj name="Equation" r:id="rId1" imgW="591312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087801" y="4446412"/>
                          <a:ext cx="24638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8903502" y="4446412"/>
            <a:ext cx="25273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3" imgW="60655200" imgH="9448800" progId="Equation.DSMT4">
                    <p:embed/>
                  </p:oleObj>
                </mc:Choice>
                <mc:Fallback>
                  <p:oleObj name="Equation" r:id="rId3" imgW="606552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903502" y="4446412"/>
                          <a:ext cx="25273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新知探究</a:t>
            </a:r>
            <a:endParaRPr lang="zh-CN" alt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0297" y="4165330"/>
            <a:ext cx="10973035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追问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前面学过的哪个公式可以实现和差的形式化为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endParaRPr 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的形式？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TextBox 8"/>
          <p:cNvSpPr txBox="1"/>
          <p:nvPr/>
        </p:nvSpPr>
        <p:spPr>
          <a:xfrm>
            <a:off x="929067" y="5390178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和（差）角公式逆用即可实现这种转化．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241" name="对象 20481"/>
          <p:cNvGraphicFramePr>
            <a:graphicFrameLocks noChangeAspect="1"/>
          </p:cNvGraphicFramePr>
          <p:nvPr/>
        </p:nvGraphicFramePr>
        <p:xfrm>
          <a:off x="1354773" y="1215232"/>
          <a:ext cx="9026525" cy="608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5" imgW="3581400" imgH="241300" progId="Equation.3">
                  <p:embed/>
                </p:oleObj>
              </mc:Choice>
              <mc:Fallback>
                <p:oleObj name="" r:id="rId5" imgW="3581400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4773" y="1215232"/>
                        <a:ext cx="9026525" cy="608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对象 20481"/>
          <p:cNvGraphicFramePr>
            <a:graphicFrameLocks noChangeAspect="1"/>
          </p:cNvGraphicFramePr>
          <p:nvPr/>
        </p:nvGraphicFramePr>
        <p:xfrm>
          <a:off x="1582738" y="1066642"/>
          <a:ext cx="9026525" cy="608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1" imgW="3581400" imgH="241300" progId="Equation.3">
                  <p:embed/>
                </p:oleObj>
              </mc:Choice>
              <mc:Fallback>
                <p:oleObj name="" r:id="rId1" imgW="3581400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82738" y="1066642"/>
                        <a:ext cx="9026525" cy="608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对象 20482"/>
          <p:cNvGraphicFramePr>
            <a:graphicFrameLocks noChangeAspect="1"/>
          </p:cNvGraphicFramePr>
          <p:nvPr/>
        </p:nvGraphicFramePr>
        <p:xfrm>
          <a:off x="2133600" y="1828800"/>
          <a:ext cx="38862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3" imgW="1485265" imgH="241300" progId="Equation.3">
                  <p:embed/>
                </p:oleObj>
              </mc:Choice>
              <mc:Fallback>
                <p:oleObj name="" r:id="rId3" imgW="1485265" imgH="241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133600" y="1828800"/>
                        <a:ext cx="38862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对象 20483"/>
          <p:cNvGraphicFramePr>
            <a:graphicFrameLocks noChangeAspect="1"/>
          </p:cNvGraphicFramePr>
          <p:nvPr/>
        </p:nvGraphicFramePr>
        <p:xfrm>
          <a:off x="3200400" y="2438400"/>
          <a:ext cx="3810000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5" imgW="1447800" imgH="508000" progId="Equation.3">
                  <p:embed/>
                </p:oleObj>
              </mc:Choice>
              <mc:Fallback>
                <p:oleObj name="" r:id="rId5" imgW="1447800" imgH="508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00400" y="2438400"/>
                        <a:ext cx="3810000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对象 20484"/>
          <p:cNvGraphicFramePr>
            <a:graphicFrameLocks noChangeAspect="1"/>
          </p:cNvGraphicFramePr>
          <p:nvPr/>
        </p:nvGraphicFramePr>
        <p:xfrm>
          <a:off x="3200400" y="3657600"/>
          <a:ext cx="51054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7" imgW="1802765" imgH="431800" progId="Equation.3">
                  <p:embed/>
                </p:oleObj>
              </mc:Choice>
              <mc:Fallback>
                <p:oleObj name="" r:id="rId7" imgW="1802765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00400" y="3657600"/>
                        <a:ext cx="51054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对象 20485"/>
          <p:cNvGraphicFramePr>
            <a:graphicFrameLocks noChangeAspect="1"/>
          </p:cNvGraphicFramePr>
          <p:nvPr/>
        </p:nvGraphicFramePr>
        <p:xfrm>
          <a:off x="3200400" y="4691063"/>
          <a:ext cx="2362200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9" imgW="926465" imgH="431800" progId="Equation.3">
                  <p:embed/>
                </p:oleObj>
              </mc:Choice>
              <mc:Fallback>
                <p:oleObj name="" r:id="rId9" imgW="926465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00400" y="4691063"/>
                        <a:ext cx="2362200" cy="110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对象 20486"/>
          <p:cNvGraphicFramePr>
            <a:graphicFrameLocks noChangeAspect="1"/>
          </p:cNvGraphicFramePr>
          <p:nvPr/>
        </p:nvGraphicFramePr>
        <p:xfrm>
          <a:off x="1828800" y="6019800"/>
          <a:ext cx="84582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11" imgW="3045460" imgH="203200" progId="Equation.3">
                  <p:embed/>
                </p:oleObj>
              </mc:Choice>
              <mc:Fallback>
                <p:oleObj name="" r:id="rId11" imgW="3045460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28800" y="6019800"/>
                        <a:ext cx="84582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>
            <a:spLocks noGrp="1" noChangeArrowheads="1"/>
          </p:cNvSpPr>
          <p:nvPr/>
        </p:nvSpPr>
        <p:spPr>
          <a:xfrm>
            <a:off x="838200" y="0"/>
            <a:ext cx="10515600" cy="822325"/>
          </a:xfrm>
        </p:spPr>
        <p:txBody>
          <a:bodyPr rtlCol="0"/>
          <a:lstStyle>
            <a:lvl1pPr algn="ctr" defTabSz="1219200" rtl="0" eaLnBrk="1" latinLnBrk="0" hangingPunct="1">
              <a:spcBef>
                <a:spcPct val="0"/>
              </a:spcBef>
              <a:buNone/>
              <a:defRPr sz="5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rgbClr val="FF0000"/>
                </a:solidFill>
                <a:sym typeface="+mn-ea"/>
              </a:rPr>
              <a:t>新知探究</a:t>
            </a:r>
            <a:endParaRPr lang="zh-CN" alt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/>
          <p:nvPr>
            <p:custDataLst>
              <p:tags r:id="rId13"/>
            </p:custDataLst>
          </p:nvPr>
        </p:nvSpPr>
        <p:spPr>
          <a:xfrm>
            <a:off x="6890385" y="504952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P228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TextBox 19"/>
          <p:cNvSpPr txBox="1"/>
          <p:nvPr/>
        </p:nvSpPr>
        <p:spPr>
          <a:xfrm>
            <a:off x="613622" y="822571"/>
            <a:ext cx="1097303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求函数                                的周期，最大值和最小值：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593090" y="1826895"/>
            <a:ext cx="8191500" cy="523240"/>
            <a:chOff x="593152" y="2379190"/>
            <a:chExt cx="8191341" cy="523220"/>
          </a:xfrm>
        </p:grpSpPr>
        <p:sp>
          <p:nvSpPr>
            <p:cNvPr id="33" name="TextBox 32"/>
            <p:cNvSpPr txBox="1"/>
            <p:nvPr/>
          </p:nvSpPr>
          <p:spPr>
            <a:xfrm>
              <a:off x="593152" y="2379190"/>
              <a:ext cx="35958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解法一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：设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34" name="Object 8"/>
            <p:cNvGraphicFramePr>
              <a:graphicFrameLocks noChangeAspect="1"/>
            </p:cNvGraphicFramePr>
            <p:nvPr/>
          </p:nvGraphicFramePr>
          <p:xfrm>
            <a:off x="4110893" y="2446792"/>
            <a:ext cx="46736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1" imgW="112166400" imgH="9448800" progId="Equation.DSMT4">
                    <p:embed/>
                  </p:oleObj>
                </mc:Choice>
                <mc:Fallback>
                  <p:oleObj name="Equation" r:id="rId1" imgW="1121664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110893" y="2446792"/>
                          <a:ext cx="46736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组合 41"/>
          <p:cNvGrpSpPr/>
          <p:nvPr/>
        </p:nvGrpSpPr>
        <p:grpSpPr>
          <a:xfrm>
            <a:off x="1304917" y="2849569"/>
            <a:ext cx="7184018" cy="523220"/>
            <a:chOff x="1304917" y="3101982"/>
            <a:chExt cx="7184018" cy="523220"/>
          </a:xfrm>
        </p:grpSpPr>
        <p:sp>
          <p:nvSpPr>
            <p:cNvPr id="43" name="TextBox 42"/>
            <p:cNvSpPr txBox="1"/>
            <p:nvPr/>
          </p:nvSpPr>
          <p:spPr>
            <a:xfrm>
              <a:off x="1304917" y="3101982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则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44" name="Object 9"/>
            <p:cNvGraphicFramePr>
              <a:graphicFrameLocks noChangeAspect="1"/>
            </p:cNvGraphicFramePr>
            <p:nvPr/>
          </p:nvGraphicFramePr>
          <p:xfrm>
            <a:off x="1834135" y="3180322"/>
            <a:ext cx="66548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3" imgW="159715200" imgH="9448800" progId="Equation.DSMT4">
                    <p:embed/>
                  </p:oleObj>
                </mc:Choice>
                <mc:Fallback>
                  <p:oleObj name="Equation" r:id="rId3" imgW="1597152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834135" y="3180322"/>
                          <a:ext cx="66548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组合 44"/>
          <p:cNvGrpSpPr/>
          <p:nvPr/>
        </p:nvGrpSpPr>
        <p:grpSpPr>
          <a:xfrm>
            <a:off x="1268087" y="4323884"/>
            <a:ext cx="4226732" cy="523220"/>
            <a:chOff x="1304917" y="3824774"/>
            <a:chExt cx="4226732" cy="523220"/>
          </a:xfrm>
        </p:grpSpPr>
        <p:sp>
          <p:nvSpPr>
            <p:cNvPr id="46" name="TextBox 45"/>
            <p:cNvSpPr txBox="1"/>
            <p:nvPr/>
          </p:nvSpPr>
          <p:spPr>
            <a:xfrm>
              <a:off x="1304917" y="3824774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于是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47" name="Object 10"/>
            <p:cNvGraphicFramePr>
              <a:graphicFrameLocks noChangeAspect="1"/>
            </p:cNvGraphicFramePr>
            <p:nvPr/>
          </p:nvGraphicFramePr>
          <p:xfrm>
            <a:off x="2178849" y="3923897"/>
            <a:ext cx="33528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5" imgW="80467200" imgH="9448800" progId="Equation.DSMT4">
                    <p:embed/>
                  </p:oleObj>
                </mc:Choice>
                <mc:Fallback>
                  <p:oleObj name="Equation" r:id="rId5" imgW="804672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178849" y="3923897"/>
                          <a:ext cx="33528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390265" y="1053148"/>
          <a:ext cx="2667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7" imgW="64008000" imgH="9448800" progId="Equation.DSMT4">
                  <p:embed/>
                </p:oleObj>
              </mc:Choice>
              <mc:Fallback>
                <p:oleObj name="Equation" r:id="rId7" imgW="640080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390265" y="1053148"/>
                        <a:ext cx="2667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组合 48"/>
          <p:cNvGrpSpPr/>
          <p:nvPr/>
        </p:nvGrpSpPr>
        <p:grpSpPr>
          <a:xfrm>
            <a:off x="1266825" y="3555365"/>
            <a:ext cx="6596380" cy="523240"/>
            <a:chOff x="1304917" y="4547566"/>
            <a:chExt cx="6596469" cy="523220"/>
          </a:xfrm>
        </p:grpSpPr>
        <p:sp>
          <p:nvSpPr>
            <p:cNvPr id="50" name="TextBox 49"/>
            <p:cNvSpPr txBox="1"/>
            <p:nvPr/>
          </p:nvSpPr>
          <p:spPr>
            <a:xfrm>
              <a:off x="1304917" y="4547566"/>
              <a:ext cx="54809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于是                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所以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51" name="Object 11"/>
            <p:cNvGraphicFramePr>
              <a:graphicFrameLocks noChangeAspect="1"/>
            </p:cNvGraphicFramePr>
            <p:nvPr/>
          </p:nvGraphicFramePr>
          <p:xfrm>
            <a:off x="2179826" y="4595534"/>
            <a:ext cx="36322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" name="Equation" r:id="rId9" imgW="87172800" imgH="10972800" progId="Equation.DSMT4">
                    <p:embed/>
                  </p:oleObj>
                </mc:Choice>
                <mc:Fallback>
                  <p:oleObj name="Equation" r:id="rId9" imgW="87172800" imgH="10972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179826" y="4595534"/>
                          <a:ext cx="36322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13"/>
            <p:cNvGraphicFramePr>
              <a:graphicFrameLocks noChangeAspect="1"/>
            </p:cNvGraphicFramePr>
            <p:nvPr/>
          </p:nvGraphicFramePr>
          <p:xfrm>
            <a:off x="6682186" y="4604535"/>
            <a:ext cx="12192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2" name="Equation" r:id="rId11" imgW="29260800" imgH="10058400" progId="Equation.DSMT4">
                    <p:embed/>
                  </p:oleObj>
                </mc:Choice>
                <mc:Fallback>
                  <p:oleObj name="Equation" r:id="rId11" imgW="29260800" imgH="10058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682186" y="4604535"/>
                          <a:ext cx="12192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" name="组合 52"/>
          <p:cNvGrpSpPr/>
          <p:nvPr/>
        </p:nvGrpSpPr>
        <p:grpSpPr>
          <a:xfrm>
            <a:off x="1309362" y="5018645"/>
            <a:ext cx="4843240" cy="838200"/>
            <a:chOff x="1304917" y="5128515"/>
            <a:chExt cx="4843240" cy="838200"/>
          </a:xfrm>
        </p:grpSpPr>
        <p:sp>
          <p:nvSpPr>
            <p:cNvPr id="54" name="TextBox 53"/>
            <p:cNvSpPr txBox="1"/>
            <p:nvPr/>
          </p:nvSpPr>
          <p:spPr>
            <a:xfrm>
              <a:off x="1304917" y="5270358"/>
              <a:ext cx="20120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取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5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，则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55" name="Object 14"/>
            <p:cNvGraphicFramePr>
              <a:graphicFrameLocks noChangeAspect="1"/>
            </p:cNvGraphicFramePr>
            <p:nvPr/>
          </p:nvGraphicFramePr>
          <p:xfrm>
            <a:off x="3290657" y="5128515"/>
            <a:ext cx="28575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Equation" r:id="rId13" imgW="68580000" imgH="20116800" progId="Equation.DSMT4">
                    <p:embed/>
                  </p:oleObj>
                </mc:Choice>
                <mc:Fallback>
                  <p:oleObj name="Equation" r:id="rId13" imgW="68580000" imgH="20116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290657" y="5128515"/>
                          <a:ext cx="2857500" cy="838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6" name="组合 55"/>
          <p:cNvGrpSpPr/>
          <p:nvPr/>
        </p:nvGrpSpPr>
        <p:grpSpPr>
          <a:xfrm>
            <a:off x="1059172" y="6033939"/>
            <a:ext cx="10777309" cy="523220"/>
            <a:chOff x="1068697" y="6478288"/>
            <a:chExt cx="10777309" cy="523220"/>
          </a:xfrm>
        </p:grpSpPr>
        <p:sp>
          <p:nvSpPr>
            <p:cNvPr id="57" name="TextBox 56"/>
            <p:cNvSpPr txBox="1"/>
            <p:nvPr/>
          </p:nvSpPr>
          <p:spPr>
            <a:xfrm>
              <a:off x="1068697" y="6478288"/>
              <a:ext cx="1077730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由     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可知，所求周期为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，最大值为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5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，最小值为－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5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58" name="Object 15"/>
            <p:cNvGraphicFramePr>
              <a:graphicFrameLocks noChangeAspect="1"/>
            </p:cNvGraphicFramePr>
            <p:nvPr/>
          </p:nvGraphicFramePr>
          <p:xfrm>
            <a:off x="1606561" y="6542764"/>
            <a:ext cx="21590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Equation" r:id="rId15" imgW="51816000" imgH="9448800" progId="Equation.DSMT4">
                    <p:embed/>
                  </p:oleObj>
                </mc:Choice>
                <mc:Fallback>
                  <p:oleObj name="Equation" r:id="rId15" imgW="518160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606561" y="6542764"/>
                          <a:ext cx="21590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16"/>
            <p:cNvGraphicFramePr>
              <a:graphicFrameLocks noChangeAspect="1"/>
            </p:cNvGraphicFramePr>
            <p:nvPr/>
          </p:nvGraphicFramePr>
          <p:xfrm>
            <a:off x="6653718" y="6542876"/>
            <a:ext cx="4064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Equation" r:id="rId17" imgW="9753600" imgH="7620000" progId="Equation.DSMT4">
                    <p:embed/>
                  </p:oleObj>
                </mc:Choice>
                <mc:Fallback>
                  <p:oleObj name="Equation" r:id="rId17" imgW="9753600" imgH="7620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6653718" y="6542876"/>
                          <a:ext cx="4064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19"/>
          <p:cNvSpPr txBox="1"/>
          <p:nvPr/>
        </p:nvSpPr>
        <p:spPr>
          <a:xfrm>
            <a:off x="609812" y="482846"/>
            <a:ext cx="1097303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求函数                                的周期，最大值和最小值：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07130" y="713423"/>
          <a:ext cx="2667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1" imgW="64008000" imgH="9448800" progId="Equation.DSMT4">
                  <p:embed/>
                </p:oleObj>
              </mc:Choice>
              <mc:Fallback>
                <p:oleObj name="Equation" r:id="rId1" imgW="640080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707130" y="713423"/>
                        <a:ext cx="2667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组合 38"/>
          <p:cNvGrpSpPr/>
          <p:nvPr/>
        </p:nvGrpSpPr>
        <p:grpSpPr>
          <a:xfrm>
            <a:off x="593090" y="1379855"/>
            <a:ext cx="8144510" cy="825500"/>
            <a:chOff x="593152" y="2293825"/>
            <a:chExt cx="8144684" cy="825500"/>
          </a:xfrm>
        </p:grpSpPr>
        <p:sp>
          <p:nvSpPr>
            <p:cNvPr id="38" name="TextBox 37"/>
            <p:cNvSpPr txBox="1"/>
            <p:nvPr/>
          </p:nvSpPr>
          <p:spPr>
            <a:xfrm>
              <a:off x="593152" y="2379190"/>
              <a:ext cx="267208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解法二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：设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39" name="Object 8"/>
            <p:cNvGraphicFramePr>
              <a:graphicFrameLocks noChangeAspect="1"/>
            </p:cNvGraphicFramePr>
            <p:nvPr/>
          </p:nvGraphicFramePr>
          <p:xfrm>
            <a:off x="3454636" y="2293825"/>
            <a:ext cx="52832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Equation" r:id="rId3" imgW="126796800" imgH="19812000" progId="Equation.DSMT4">
                    <p:embed/>
                  </p:oleObj>
                </mc:Choice>
                <mc:Fallback>
                  <p:oleObj name="Equation" r:id="rId3" imgW="1267968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454636" y="2293825"/>
                          <a:ext cx="52832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" name="组合 50"/>
          <p:cNvGrpSpPr/>
          <p:nvPr/>
        </p:nvGrpSpPr>
        <p:grpSpPr>
          <a:xfrm>
            <a:off x="1304917" y="2205379"/>
            <a:ext cx="5069087" cy="1003300"/>
            <a:chOff x="1304917" y="3036298"/>
            <a:chExt cx="5069087" cy="1003300"/>
          </a:xfrm>
        </p:grpSpPr>
        <p:sp>
          <p:nvSpPr>
            <p:cNvPr id="52" name="TextBox 51"/>
            <p:cNvSpPr txBox="1"/>
            <p:nvPr/>
          </p:nvSpPr>
          <p:spPr>
            <a:xfrm>
              <a:off x="1304917" y="3292894"/>
              <a:ext cx="39549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令          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解得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53" name="Object 11"/>
            <p:cNvGraphicFramePr>
              <a:graphicFrameLocks noChangeAspect="1"/>
            </p:cNvGraphicFramePr>
            <p:nvPr/>
          </p:nvGraphicFramePr>
          <p:xfrm>
            <a:off x="1780302" y="3036298"/>
            <a:ext cx="2501900" cy="1003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Equation" r:id="rId5" imgW="60045600" imgH="24079200" progId="Equation.DSMT4">
                    <p:embed/>
                  </p:oleObj>
                </mc:Choice>
                <mc:Fallback>
                  <p:oleObj name="Equation" r:id="rId5" imgW="60045600" imgH="24079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780302" y="3036298"/>
                          <a:ext cx="2501900" cy="1003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12"/>
            <p:cNvGraphicFramePr>
              <a:graphicFrameLocks noChangeAspect="1"/>
            </p:cNvGraphicFramePr>
            <p:nvPr/>
          </p:nvGraphicFramePr>
          <p:xfrm>
            <a:off x="5154804" y="3328398"/>
            <a:ext cx="12192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Equation" r:id="rId7" imgW="29260800" imgH="10058400" progId="Equation.DSMT4">
                    <p:embed/>
                  </p:oleObj>
                </mc:Choice>
                <mc:Fallback>
                  <p:oleObj name="Equation" r:id="rId7" imgW="29260800" imgH="10058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154804" y="3328398"/>
                          <a:ext cx="12192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5" name="组合 54"/>
          <p:cNvGrpSpPr/>
          <p:nvPr/>
        </p:nvGrpSpPr>
        <p:grpSpPr>
          <a:xfrm>
            <a:off x="1317063" y="3261838"/>
            <a:ext cx="7774812" cy="838200"/>
            <a:chOff x="1327111" y="4023203"/>
            <a:chExt cx="7774812" cy="838200"/>
          </a:xfrm>
        </p:grpSpPr>
        <p:sp>
          <p:nvSpPr>
            <p:cNvPr id="56" name="TextBox 55"/>
            <p:cNvSpPr txBox="1"/>
            <p:nvPr/>
          </p:nvSpPr>
          <p:spPr>
            <a:xfrm>
              <a:off x="1327111" y="4146820"/>
              <a:ext cx="27382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不妨取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A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＝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5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，则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57" name="Object 14"/>
            <p:cNvGraphicFramePr>
              <a:graphicFrameLocks noChangeAspect="1"/>
            </p:cNvGraphicFramePr>
            <p:nvPr/>
          </p:nvGraphicFramePr>
          <p:xfrm>
            <a:off x="4034623" y="4023203"/>
            <a:ext cx="50673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" name="Equation" r:id="rId9" imgW="121615200" imgH="20116800" progId="Equation.DSMT4">
                    <p:embed/>
                  </p:oleObj>
                </mc:Choice>
                <mc:Fallback>
                  <p:oleObj name="Equation" r:id="rId9" imgW="121615200" imgH="20116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034623" y="4023203"/>
                          <a:ext cx="5067300" cy="838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组合 34"/>
          <p:cNvGrpSpPr/>
          <p:nvPr/>
        </p:nvGrpSpPr>
        <p:grpSpPr>
          <a:xfrm>
            <a:off x="1318895" y="4053205"/>
            <a:ext cx="3815080" cy="523240"/>
            <a:chOff x="1304917" y="5270358"/>
            <a:chExt cx="3814980" cy="523220"/>
          </a:xfrm>
        </p:grpSpPr>
        <p:sp>
          <p:nvSpPr>
            <p:cNvPr id="44" name="TextBox 43"/>
            <p:cNvSpPr txBox="1"/>
            <p:nvPr/>
          </p:nvSpPr>
          <p:spPr>
            <a:xfrm>
              <a:off x="1304917" y="5270358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令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45" name="Object 14"/>
            <p:cNvGraphicFramePr>
              <a:graphicFrameLocks noChangeAspect="1"/>
            </p:cNvGraphicFramePr>
            <p:nvPr/>
          </p:nvGraphicFramePr>
          <p:xfrm>
            <a:off x="1767097" y="5351536"/>
            <a:ext cx="3352800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Equation" r:id="rId11" imgW="80467200" imgH="9448800" progId="Equation.DSMT4">
                    <p:embed/>
                  </p:oleObj>
                </mc:Choice>
                <mc:Fallback>
                  <p:oleObj name="Equation" r:id="rId11" imgW="80467200" imgH="9448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767097" y="5351536"/>
                          <a:ext cx="3352800" cy="393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组合 45"/>
          <p:cNvGrpSpPr/>
          <p:nvPr/>
        </p:nvGrpSpPr>
        <p:grpSpPr>
          <a:xfrm>
            <a:off x="1341079" y="5965127"/>
            <a:ext cx="7545655" cy="523220"/>
            <a:chOff x="1327109" y="6113717"/>
            <a:chExt cx="7545655" cy="523220"/>
          </a:xfrm>
        </p:grpSpPr>
        <p:sp>
          <p:nvSpPr>
            <p:cNvPr id="47" name="TextBox 46"/>
            <p:cNvSpPr txBox="1"/>
            <p:nvPr/>
          </p:nvSpPr>
          <p:spPr>
            <a:xfrm>
              <a:off x="1327109" y="6113717"/>
              <a:ext cx="75456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故所求周期为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，最大值为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5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，最小值为－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5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48" name="Object 16"/>
            <p:cNvGraphicFramePr>
              <a:graphicFrameLocks noChangeAspect="1"/>
            </p:cNvGraphicFramePr>
            <p:nvPr/>
          </p:nvGraphicFramePr>
          <p:xfrm>
            <a:off x="3601776" y="6232926"/>
            <a:ext cx="4064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13" imgW="9753600" imgH="7620000" progId="Equation.DSMT4">
                    <p:embed/>
                  </p:oleObj>
                </mc:Choice>
                <mc:Fallback>
                  <p:oleObj name="Equation" r:id="rId13" imgW="9753600" imgH="7620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601776" y="6232926"/>
                          <a:ext cx="4064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9" name="组合 48"/>
          <p:cNvGrpSpPr/>
          <p:nvPr/>
        </p:nvGrpSpPr>
        <p:grpSpPr>
          <a:xfrm>
            <a:off x="1341079" y="5009112"/>
            <a:ext cx="6570894" cy="523220"/>
            <a:chOff x="1327111" y="5499904"/>
            <a:chExt cx="6570894" cy="523220"/>
          </a:xfrm>
        </p:grpSpPr>
        <p:sp>
          <p:nvSpPr>
            <p:cNvPr id="50" name="TextBox 34"/>
            <p:cNvSpPr txBox="1"/>
            <p:nvPr/>
          </p:nvSpPr>
          <p:spPr>
            <a:xfrm>
              <a:off x="1327111" y="549990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则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pic>
          <p:nvPicPr>
            <p:cNvPr id="6" name="图片 5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802005" y="5561781"/>
              <a:ext cx="6096000" cy="393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文本框 2"/>
          <p:cNvSpPr/>
          <p:nvPr>
            <p:custDataLst>
              <p:tags r:id="rId16"/>
            </p:custDataLst>
          </p:nvPr>
        </p:nvSpPr>
        <p:spPr>
          <a:xfrm>
            <a:off x="6890385" y="544322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P228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8610" name="图片 118272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844165" y="0"/>
            <a:ext cx="6503988" cy="1876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9634" name="图片 118374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27953" y="1796415"/>
            <a:ext cx="6010275" cy="2809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658" name="图片 118476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138545" y="3486150"/>
            <a:ext cx="5867400" cy="2809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UNIQUEID" val="58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6"/>
</p:tagLst>
</file>

<file path=ppt/tags/tag4.xml><?xml version="1.0" encoding="utf-8"?>
<p:tagLst xmlns:p="http://schemas.openxmlformats.org/presentationml/2006/main">
  <p:tag name="AS_UNIQUEID" val="57"/>
</p:tagLst>
</file>

<file path=ppt/tags/tag5.xml><?xml version="1.0" encoding="utf-8"?>
<p:tagLst xmlns:p="http://schemas.openxmlformats.org/presentationml/2006/main">
  <p:tag name="AS_UNIQUEID" val="58"/>
</p:tagLst>
</file>

<file path=ppt/tags/tag6.xml><?xml version="1.0" encoding="utf-8"?>
<p:tagLst xmlns:p="http://schemas.openxmlformats.org/presentationml/2006/main">
  <p:tag name="AS_UNIQUEID" val="58"/>
</p:tagLst>
</file>

<file path=ppt/tags/tag7.xml><?xml version="1.0" encoding="utf-8"?>
<p:tagLst xmlns:p="http://schemas.openxmlformats.org/presentationml/2006/main">
  <p:tag name="AS_UNIQUEID" val="29"/>
</p:tagLst>
</file>

<file path=ppt/tags/tag8.xml><?xml version="1.0" encoding="utf-8"?>
<p:tagLst xmlns:p="http://schemas.openxmlformats.org/presentationml/2006/main">
  <p:tag name="AS_UNIQUEID" val="30"/>
</p:tagLst>
</file>

<file path=ppt/tags/tag9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968</Words>
  <Application>WPS 演示</Application>
  <PresentationFormat/>
  <Paragraphs>151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56</vt:i4>
      </vt:variant>
      <vt:variant>
        <vt:lpstr>幻灯片标题</vt:lpstr>
      </vt:variant>
      <vt:variant>
        <vt:i4>20</vt:i4>
      </vt:variant>
    </vt:vector>
  </HeadingPairs>
  <TitlesOfParts>
    <vt:vector size="92" baseType="lpstr">
      <vt:lpstr>Arial</vt:lpstr>
      <vt:lpstr>宋体</vt:lpstr>
      <vt:lpstr>Wingdings</vt:lpstr>
      <vt:lpstr>微软雅黑</vt:lpstr>
      <vt:lpstr>Times New Roman</vt:lpstr>
      <vt:lpstr>黑体</vt:lpstr>
      <vt:lpstr>Comic Sans MS</vt:lpstr>
      <vt:lpstr>Symbol</vt:lpstr>
      <vt:lpstr>Times New Roman</vt:lpstr>
      <vt:lpstr>华文细黑</vt:lpstr>
      <vt:lpstr>楷体</vt:lpstr>
      <vt:lpstr>隶书</vt:lpstr>
      <vt:lpstr>Calibri</vt:lpstr>
      <vt:lpstr>Arial Unicode MS</vt:lpstr>
      <vt:lpstr>Calibri</vt:lpstr>
      <vt:lpstr>1_Office 主题</vt:lpstr>
      <vt:lpstr>Word.Document.8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Word.Document.8</vt:lpstr>
      <vt:lpstr>Word.Document.8</vt:lpstr>
      <vt:lpstr>Word.Document.8</vt:lpstr>
      <vt:lpstr>Word.Document.8</vt:lpstr>
      <vt:lpstr>Word.Document.12</vt:lpstr>
      <vt:lpstr>Word.Document.12</vt:lpstr>
      <vt:lpstr>Word.Document.12</vt:lpstr>
      <vt:lpstr>Word.Document.12</vt:lpstr>
      <vt:lpstr>Equation.KSEE3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Paint.Picture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新知探究</vt:lpstr>
      <vt:lpstr>PowerPoint 演示文稿</vt:lpstr>
      <vt:lpstr>新知探究</vt:lpstr>
      <vt:lpstr>PowerPoint 演示文稿</vt:lpstr>
      <vt:lpstr>PowerPoint 演示文稿</vt:lpstr>
      <vt:lpstr>新知探究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作业布置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东哥</cp:lastModifiedBy>
  <cp:revision>6</cp:revision>
  <cp:lastPrinted>2020-12-09T14:06:00Z</cp:lastPrinted>
  <dcterms:created xsi:type="dcterms:W3CDTF">2020-12-09T14:06:00Z</dcterms:created>
  <dcterms:modified xsi:type="dcterms:W3CDTF">2020-12-17T06:51:37Z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2052-11.1.0.10132</vt:lpwstr>
  </property>
</Properties>
</file>