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27"/>
  </p:notesMasterIdLst>
  <p:sldIdLst>
    <p:sldId id="311" r:id="rId2"/>
    <p:sldId id="307" r:id="rId3"/>
    <p:sldId id="257" r:id="rId4"/>
    <p:sldId id="258" r:id="rId5"/>
    <p:sldId id="275" r:id="rId6"/>
    <p:sldId id="276" r:id="rId7"/>
    <p:sldId id="260" r:id="rId8"/>
    <p:sldId id="261" r:id="rId9"/>
    <p:sldId id="262" r:id="rId10"/>
    <p:sldId id="263" r:id="rId11"/>
    <p:sldId id="279" r:id="rId12"/>
    <p:sldId id="266" r:id="rId13"/>
    <p:sldId id="281" r:id="rId14"/>
    <p:sldId id="282" r:id="rId15"/>
    <p:sldId id="277" r:id="rId16"/>
    <p:sldId id="304" r:id="rId17"/>
    <p:sldId id="305" r:id="rId18"/>
    <p:sldId id="302" r:id="rId19"/>
    <p:sldId id="301" r:id="rId20"/>
    <p:sldId id="288" r:id="rId21"/>
    <p:sldId id="289" r:id="rId22"/>
    <p:sldId id="296" r:id="rId23"/>
    <p:sldId id="300" r:id="rId24"/>
    <p:sldId id="310" r:id="rId25"/>
    <p:sldId id="312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74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image" Target="../media/image52.emf"/><Relationship Id="rId4" Type="http://schemas.openxmlformats.org/officeDocument/2006/relationships/image" Target="../media/image55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11" Type="http://schemas.openxmlformats.org/officeDocument/2006/relationships/image" Target="../media/image22.wmf"/><Relationship Id="rId5" Type="http://schemas.openxmlformats.org/officeDocument/2006/relationships/image" Target="../media/image16.wmf"/><Relationship Id="rId10" Type="http://schemas.openxmlformats.org/officeDocument/2006/relationships/image" Target="../media/image21.wmf"/><Relationship Id="rId4" Type="http://schemas.openxmlformats.org/officeDocument/2006/relationships/image" Target="../media/image15.wmf"/><Relationship Id="rId9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emf"/><Relationship Id="rId1" Type="http://schemas.openxmlformats.org/officeDocument/2006/relationships/image" Target="../media/image46.e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8F673-9177-42B8-B086-8D239F30B368}" type="datetimeFigureOut">
              <a:rPr lang="zh-CN" altLang="en-US" smtClean="0"/>
              <a:pPr/>
              <a:t>2018/2/22 Thursday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C171C-26A0-4447-A8BE-AE55F1A165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63869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477001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01148A0-297C-4C44-874E-3F451F294002}" type="datetimeFigureOut">
              <a:rPr lang="zh-CN" altLang="en-US" smtClean="0"/>
              <a:pPr/>
              <a:t>2018/2/22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477001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477001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FCE1DA8-766C-4BD9-8FFE-D14978104C3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42684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477001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01148A0-297C-4C44-874E-3F451F294002}" type="datetimeFigureOut">
              <a:rPr lang="zh-CN" altLang="en-US" smtClean="0"/>
              <a:pPr/>
              <a:t>2018/2/22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477001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477001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FCE1DA8-766C-4BD9-8FFE-D14978104C3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78389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152400"/>
            <a:ext cx="2743200" cy="6096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8026400" cy="6096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477001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01148A0-297C-4C44-874E-3F451F294002}" type="datetimeFigureOut">
              <a:rPr lang="zh-CN" altLang="en-US" smtClean="0"/>
              <a:pPr/>
              <a:t>2018/2/22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477001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477001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FCE1DA8-766C-4BD9-8FFE-D14978104C3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37900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1867" y="776289"/>
            <a:ext cx="10947400" cy="93503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27051" y="1855788"/>
            <a:ext cx="5384800" cy="43100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15051" y="1855789"/>
            <a:ext cx="5384800" cy="20780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15051" y="4086226"/>
            <a:ext cx="5384800" cy="20796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ECE4FE1-5EC1-45E0-8200-EA56591271C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90215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1867" y="776289"/>
            <a:ext cx="10947400" cy="93503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527051" y="1855788"/>
            <a:ext cx="5384800" cy="43100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15051" y="1855789"/>
            <a:ext cx="5384800" cy="20780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15051" y="4086226"/>
            <a:ext cx="5384800" cy="20796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56E3E9E-8CB8-4D01-A566-ACDF9F12936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22046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1867" y="776289"/>
            <a:ext cx="10947400" cy="93503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527051" y="1855788"/>
            <a:ext cx="10972800" cy="431006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F035EF4-953A-4BA4-AF06-D9FC55E2218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29152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662" y="365460"/>
            <a:ext cx="10514676" cy="132497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72571998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477001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01148A0-297C-4C44-874E-3F451F294002}" type="datetimeFigureOut">
              <a:rPr lang="zh-CN" altLang="en-US" smtClean="0"/>
              <a:pPr/>
              <a:t>2018/2/22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477001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477001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FCE1DA8-766C-4BD9-8FFE-D14978104C3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89843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477001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01148A0-297C-4C44-874E-3F451F294002}" type="datetimeFigureOut">
              <a:rPr lang="zh-CN" altLang="en-US" smtClean="0"/>
              <a:pPr/>
              <a:t>2018/2/22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477001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477001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FCE1DA8-766C-4BD9-8FFE-D14978104C3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15553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722438"/>
            <a:ext cx="5384800" cy="45259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722438"/>
            <a:ext cx="5384800" cy="45259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477001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01148A0-297C-4C44-874E-3F451F294002}" type="datetimeFigureOut">
              <a:rPr lang="zh-CN" altLang="en-US" smtClean="0"/>
              <a:pPr/>
              <a:t>2018/2/22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477001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477001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FCE1DA8-766C-4BD9-8FFE-D14978104C3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30628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477001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01148A0-297C-4C44-874E-3F451F294002}" type="datetimeFigureOut">
              <a:rPr lang="zh-CN" altLang="en-US" smtClean="0"/>
              <a:pPr/>
              <a:t>2018/2/22 Thursday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477001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477001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FCE1DA8-766C-4BD9-8FFE-D14978104C3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22618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477001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01148A0-297C-4C44-874E-3F451F294002}" type="datetimeFigureOut">
              <a:rPr lang="zh-CN" altLang="en-US" smtClean="0"/>
              <a:pPr/>
              <a:t>2018/2/22 Thursday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477001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477001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FCE1DA8-766C-4BD9-8FFE-D14978104C3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27670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477001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01148A0-297C-4C44-874E-3F451F294002}" type="datetimeFigureOut">
              <a:rPr lang="zh-CN" altLang="en-US" smtClean="0"/>
              <a:pPr/>
              <a:t>2018/2/22 Thursday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477001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477001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FCE1DA8-766C-4BD9-8FFE-D14978104C3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77852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477001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01148A0-297C-4C44-874E-3F451F294002}" type="datetimeFigureOut">
              <a:rPr lang="zh-CN" altLang="en-US" smtClean="0"/>
              <a:pPr/>
              <a:t>2018/2/22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477001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477001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FCE1DA8-766C-4BD9-8FFE-D14978104C3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50205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477001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01148A0-297C-4C44-874E-3F451F294002}" type="datetimeFigureOut">
              <a:rPr lang="zh-CN" altLang="en-US" smtClean="0"/>
              <a:pPr/>
              <a:t>2018/2/22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477001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477001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FCE1DA8-766C-4BD9-8FFE-D14978104C3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97925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gradFill rotWithShape="0">
          <a:gsLst>
            <a:gs pos="0">
              <a:schemeClr val="bg1"/>
            </a:gs>
            <a:gs pos="100000">
              <a:srgbClr val="FDFDF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 noChangeAspect="1"/>
          </p:cNvGrpSpPr>
          <p:nvPr/>
        </p:nvGrpSpPr>
        <p:grpSpPr bwMode="auto">
          <a:xfrm>
            <a:off x="4546601" y="533400"/>
            <a:ext cx="7675033" cy="6324600"/>
            <a:chOff x="0" y="0"/>
            <a:chExt cx="3888" cy="4272"/>
          </a:xfrm>
        </p:grpSpPr>
        <p:pic>
          <p:nvPicPr>
            <p:cNvPr id="7171" name="Picture 3" descr="222"/>
            <p:cNvPicPr>
              <a:picLocks noChangeAspect="1" noChangeArrowheads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0"/>
              <a:ext cx="3756" cy="3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2" name="Picture 4" descr="time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5178" r="5357" b="6129"/>
            <a:stretch>
              <a:fillRect/>
            </a:stretch>
          </p:blipFill>
          <p:spPr bwMode="auto">
            <a:xfrm>
              <a:off x="232" y="0"/>
              <a:ext cx="3656" cy="4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6" name="Picture 8" descr="1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0719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946400" y="152400"/>
            <a:ext cx="863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224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69032" y="165058"/>
            <a:ext cx="1444877" cy="46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6328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tyhjy.com/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23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oleObject" Target="../embeddings/Microsoft_Word_97_-_2003___22.doc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Microsoft_Word_97_-_2003___11.doc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__33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Microsoft_Word_97_-_2003___44.doc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__55.doc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Microsoft_Word_97_-_2003___66.doc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__77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Microsoft_Word_97_-_2003___1010.doc"/><Relationship Id="rId5" Type="http://schemas.openxmlformats.org/officeDocument/2006/relationships/oleObject" Target="../embeddings/Microsoft_Word_97_-_2003___99.doc"/><Relationship Id="rId4" Type="http://schemas.openxmlformats.org/officeDocument/2006/relationships/oleObject" Target="../embeddings/Microsoft_Word_97_-_2003___88.doc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oleObject" Target="../embeddings/oleObject15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9.bin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7.bin"/><Relationship Id="rId15" Type="http://schemas.openxmlformats.org/officeDocument/2006/relationships/image" Target="../media/image23.png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11.bin"/><Relationship Id="rId14" Type="http://schemas.openxmlformats.org/officeDocument/2006/relationships/oleObject" Target="../embeddings/oleObject1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352096" y="1709960"/>
            <a:ext cx="68304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第三</a:t>
            </a:r>
            <a:r>
              <a:rPr lang="zh-CN" altLang="en-US" sz="6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章  不等式</a:t>
            </a:r>
            <a:endParaRPr lang="zh-CN" altLang="en-US" sz="6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52096" y="3316523"/>
            <a:ext cx="7569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3.2   </a:t>
            </a:r>
            <a:r>
              <a:rPr lang="zh-CN" altLang="en-US" sz="3600" b="1" dirty="0">
                <a:latin typeface="华文行楷" panose="02010800040101010101" pitchFamily="2" charset="-122"/>
                <a:ea typeface="华文行楷" panose="02010800040101010101" pitchFamily="2" charset="-122"/>
              </a:rPr>
              <a:t>一元二次不等式及其解法</a:t>
            </a:r>
          </a:p>
        </p:txBody>
      </p:sp>
      <p:sp>
        <p:nvSpPr>
          <p:cNvPr id="8" name="矩形 1">
            <a:hlinkClick r:id="rId2"/>
          </p:cNvPr>
          <p:cNvSpPr>
            <a:spLocks noChangeArrowheads="1"/>
          </p:cNvSpPr>
          <p:nvPr/>
        </p:nvSpPr>
        <p:spPr bwMode="auto">
          <a:xfrm>
            <a:off x="4904121" y="5131559"/>
            <a:ext cx="21082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000" b="0" dirty="0" smtClean="0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清流一中 晏华东</a:t>
            </a:r>
            <a:endParaRPr lang="zh-CN" altLang="en-US" sz="2000" b="0" dirty="0"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990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749426" y="4927601"/>
            <a:ext cx="2087563" cy="1152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377951" y="1035051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zh-CN" sz="2400">
              <a:latin typeface="Times New Roman" panose="02020603050405020304" pitchFamily="18" charset="0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749426" y="134504"/>
            <a:ext cx="54022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dirty="0"/>
              <a:t>一元二次不等式的解法</a:t>
            </a:r>
          </a:p>
        </p:txBody>
      </p:sp>
      <p:graphicFrame>
        <p:nvGraphicFramePr>
          <p:cNvPr id="17414" name="Group 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xmlns="" val="857881526"/>
              </p:ext>
            </p:extLst>
          </p:nvPr>
        </p:nvGraphicFramePr>
        <p:xfrm>
          <a:off x="1768258" y="765146"/>
          <a:ext cx="8229600" cy="5931535"/>
        </p:xfrm>
        <a:graphic>
          <a:graphicData uri="http://schemas.openxmlformats.org/drawingml/2006/table">
            <a:tbl>
              <a:tblPr/>
              <a:tblGrid>
                <a:gridCol w="1919287"/>
                <a:gridCol w="2116138"/>
                <a:gridCol w="2133600"/>
                <a:gridCol w="2060575"/>
              </a:tblGrid>
              <a:tr h="822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ea typeface="黑体" panose="02010609060101010101" pitchFamily="49" charset="-122"/>
                        </a:rPr>
                        <a:t>判别式</a:t>
                      </a:r>
                      <a:endParaRPr kumimoji="0" lang="zh-CN" altLang="zh-CN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△</a:t>
                      </a:r>
                      <a:r>
                        <a:rPr kumimoji="0" lang="zh-CN" altLang="zh-CN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=b</a:t>
                      </a:r>
                      <a:r>
                        <a:rPr kumimoji="0" lang="zh-CN" altLang="zh-CN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2</a:t>
                      </a:r>
                      <a:r>
                        <a:rPr kumimoji="0" lang="zh-CN" altLang="zh-CN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- </a:t>
                      </a:r>
                      <a:r>
                        <a:rPr kumimoji="0" lang="zh-CN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4</a:t>
                      </a:r>
                      <a:r>
                        <a:rPr kumimoji="0" lang="zh-CN" altLang="zh-CN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ac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2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黑体" panose="02010609060101010101" pitchFamily="49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y=ax</a:t>
                      </a:r>
                      <a:r>
                        <a:rPr kumimoji="0" lang="zh-CN" altLang="zh-CN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2</a:t>
                      </a:r>
                      <a:r>
                        <a:rPr kumimoji="0" lang="zh-CN" altLang="zh-CN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+bx+c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ea typeface="黑体" panose="02010609060101010101" pitchFamily="49" charset="-122"/>
                        </a:rPr>
                        <a:t>(</a:t>
                      </a:r>
                      <a:r>
                        <a:rPr kumimoji="0" lang="zh-CN" altLang="zh-CN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a&gt;</a:t>
                      </a:r>
                      <a:r>
                        <a:rPr kumimoji="0" lang="zh-CN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0</a:t>
                      </a:r>
                      <a:r>
                        <a:rPr kumimoji="0" lang="zh-CN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ea typeface="黑体" panose="02010609060101010101" pitchFamily="49" charset="-122"/>
                        </a:rPr>
                        <a:t>)的图象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1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ax</a:t>
                      </a:r>
                      <a:r>
                        <a:rPr kumimoji="0" lang="zh-CN" altLang="zh-CN" sz="2400" b="1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2</a:t>
                      </a:r>
                      <a:r>
                        <a:rPr kumimoji="0" lang="zh-CN" altLang="zh-CN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+bx+c=</a:t>
                      </a:r>
                      <a:r>
                        <a:rPr kumimoji="0" lang="zh-CN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(</a:t>
                      </a:r>
                      <a:r>
                        <a:rPr kumimoji="0" lang="zh-CN" altLang="zh-CN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a</a:t>
                      </a:r>
                      <a:r>
                        <a:rPr kumimoji="0" lang="zh-CN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&gt;0)的根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7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ax</a:t>
                      </a:r>
                      <a:r>
                        <a:rPr kumimoji="0" lang="zh-CN" altLang="zh-CN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2</a:t>
                      </a:r>
                      <a:r>
                        <a:rPr kumimoji="0" lang="zh-CN" altLang="zh-CN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+bx+c&gt;</a:t>
                      </a:r>
                      <a:r>
                        <a:rPr kumimoji="0" lang="zh-CN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(</a:t>
                      </a:r>
                      <a:r>
                        <a:rPr kumimoji="0" lang="zh-CN" altLang="zh-CN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a&gt;</a:t>
                      </a:r>
                      <a:r>
                        <a:rPr kumimoji="0" lang="zh-CN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0)的解集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6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ax</a:t>
                      </a:r>
                      <a:r>
                        <a:rPr kumimoji="0" lang="zh-CN" altLang="zh-CN" sz="2400" b="1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2</a:t>
                      </a:r>
                      <a:r>
                        <a:rPr kumimoji="0" lang="zh-CN" altLang="zh-CN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+bx+c&lt;</a:t>
                      </a:r>
                      <a:r>
                        <a:rPr kumimoji="0" lang="zh-CN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(</a:t>
                      </a:r>
                      <a:r>
                        <a:rPr kumimoji="0" lang="zh-CN" altLang="zh-CN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a</a:t>
                      </a:r>
                      <a:r>
                        <a:rPr kumimoji="0" lang="zh-CN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&gt;0)的解集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7446" name="Group 38"/>
          <p:cNvGrpSpPr>
            <a:grpSpLocks/>
          </p:cNvGrpSpPr>
          <p:nvPr/>
        </p:nvGrpSpPr>
        <p:grpSpPr bwMode="auto">
          <a:xfrm>
            <a:off x="3756026" y="1525588"/>
            <a:ext cx="1979613" cy="1828800"/>
            <a:chOff x="0" y="0"/>
            <a:chExt cx="1247" cy="1152"/>
          </a:xfrm>
        </p:grpSpPr>
        <p:grpSp>
          <p:nvGrpSpPr>
            <p:cNvPr id="17447" name="Group 39"/>
            <p:cNvGrpSpPr>
              <a:grpSpLocks/>
            </p:cNvGrpSpPr>
            <p:nvPr/>
          </p:nvGrpSpPr>
          <p:grpSpPr bwMode="auto">
            <a:xfrm>
              <a:off x="0" y="144"/>
              <a:ext cx="1056" cy="1008"/>
              <a:chOff x="0" y="0"/>
              <a:chExt cx="1056" cy="1008"/>
            </a:xfrm>
          </p:grpSpPr>
          <p:sp>
            <p:nvSpPr>
              <p:cNvPr id="17448" name="Line 40"/>
              <p:cNvSpPr>
                <a:spLocks noChangeShapeType="1"/>
              </p:cNvSpPr>
              <p:nvPr/>
            </p:nvSpPr>
            <p:spPr bwMode="auto">
              <a:xfrm>
                <a:off x="0" y="432"/>
                <a:ext cx="1056" cy="0"/>
              </a:xfrm>
              <a:prstGeom prst="line">
                <a:avLst/>
              </a:prstGeom>
              <a:noFill/>
              <a:ln w="9525" cap="flat" cmpd="sng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9" name="Line 41"/>
              <p:cNvSpPr>
                <a:spLocks noChangeShapeType="1"/>
              </p:cNvSpPr>
              <p:nvPr/>
            </p:nvSpPr>
            <p:spPr bwMode="auto">
              <a:xfrm flipV="1">
                <a:off x="384" y="0"/>
                <a:ext cx="0" cy="1008"/>
              </a:xfrm>
              <a:prstGeom prst="line">
                <a:avLst/>
              </a:prstGeom>
              <a:noFill/>
              <a:ln w="9525" cap="flat" cmpd="sng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50" name="未知"/>
              <p:cNvSpPr>
                <a:spLocks/>
              </p:cNvSpPr>
              <p:nvPr/>
            </p:nvSpPr>
            <p:spPr bwMode="auto">
              <a:xfrm>
                <a:off x="96" y="96"/>
                <a:ext cx="864" cy="824"/>
              </a:xfrm>
              <a:custGeom>
                <a:avLst/>
                <a:gdLst>
                  <a:gd name="T0" fmla="*/ 0 w 864"/>
                  <a:gd name="T1" fmla="*/ 0 h 824"/>
                  <a:gd name="T2" fmla="*/ 432 w 864"/>
                  <a:gd name="T3" fmla="*/ 816 h 824"/>
                  <a:gd name="T4" fmla="*/ 864 w 864"/>
                  <a:gd name="T5" fmla="*/ 48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64" h="824">
                    <a:moveTo>
                      <a:pt x="0" y="0"/>
                    </a:moveTo>
                    <a:cubicBezTo>
                      <a:pt x="144" y="404"/>
                      <a:pt x="288" y="808"/>
                      <a:pt x="432" y="816"/>
                    </a:cubicBezTo>
                    <a:cubicBezTo>
                      <a:pt x="576" y="824"/>
                      <a:pt x="792" y="176"/>
                      <a:pt x="864" y="48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51" name="Text Box 43"/>
              <p:cNvSpPr txBox="1">
                <a:spLocks noChangeArrowheads="1"/>
              </p:cNvSpPr>
              <p:nvPr/>
            </p:nvSpPr>
            <p:spPr bwMode="auto">
              <a:xfrm>
                <a:off x="38" y="362"/>
                <a:ext cx="27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zh-CN" sz="2400">
                    <a:latin typeface="Times New Roman" panose="02020603050405020304" pitchFamily="18" charset="0"/>
                  </a:rPr>
                  <a:t>x</a:t>
                </a:r>
                <a:r>
                  <a:rPr lang="zh-CN" altLang="zh-CN" sz="2400" baseline="-25000">
                    <a:latin typeface="Times New Roman" panose="02020603050405020304" pitchFamily="18" charset="0"/>
                  </a:rPr>
                  <a:t>1</a:t>
                </a:r>
                <a:endParaRPr lang="zh-CN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452" name="Text Box 44"/>
              <p:cNvSpPr txBox="1">
                <a:spLocks noChangeArrowheads="1"/>
              </p:cNvSpPr>
              <p:nvPr/>
            </p:nvSpPr>
            <p:spPr bwMode="auto">
              <a:xfrm>
                <a:off x="779" y="369"/>
                <a:ext cx="26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zh-CN" sz="2400" i="1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x</a:t>
                </a:r>
                <a:r>
                  <a:rPr lang="zh-CN" altLang="zh-CN" sz="2400" baseline="-25000">
                    <a:latin typeface="Times New Roman" panose="02020603050405020304" pitchFamily="18" charset="0"/>
                  </a:rPr>
                  <a:t>2</a:t>
                </a:r>
                <a:endParaRPr lang="zh-CN" altLang="zh-CN" sz="24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7453" name="Group 45"/>
            <p:cNvGrpSpPr>
              <a:grpSpLocks/>
            </p:cNvGrpSpPr>
            <p:nvPr/>
          </p:nvGrpSpPr>
          <p:grpSpPr bwMode="auto">
            <a:xfrm>
              <a:off x="326" y="0"/>
              <a:ext cx="921" cy="820"/>
              <a:chOff x="0" y="0"/>
              <a:chExt cx="833" cy="814"/>
            </a:xfrm>
          </p:grpSpPr>
          <p:sp>
            <p:nvSpPr>
              <p:cNvPr id="17454" name="Text Box 46"/>
              <p:cNvSpPr txBox="1">
                <a:spLocks noChangeArrowheads="1"/>
              </p:cNvSpPr>
              <p:nvPr/>
            </p:nvSpPr>
            <p:spPr bwMode="auto">
              <a:xfrm>
                <a:off x="651" y="479"/>
                <a:ext cx="182" cy="2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zh-CN" sz="2400" i="1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x</a:t>
                </a:r>
              </a:p>
            </p:txBody>
          </p:sp>
          <p:sp>
            <p:nvSpPr>
              <p:cNvPr id="17455" name="Text Box 47"/>
              <p:cNvSpPr txBox="1">
                <a:spLocks noChangeArrowheads="1"/>
              </p:cNvSpPr>
              <p:nvPr/>
            </p:nvSpPr>
            <p:spPr bwMode="auto">
              <a:xfrm>
                <a:off x="25" y="0"/>
                <a:ext cx="182" cy="2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zh-CN" sz="2400" i="1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y</a:t>
                </a:r>
              </a:p>
            </p:txBody>
          </p:sp>
          <p:sp>
            <p:nvSpPr>
              <p:cNvPr id="17456" name="Text Box 48"/>
              <p:cNvSpPr txBox="1">
                <a:spLocks noChangeArrowheads="1"/>
              </p:cNvSpPr>
              <p:nvPr/>
            </p:nvSpPr>
            <p:spPr bwMode="auto">
              <a:xfrm>
                <a:off x="0" y="528"/>
                <a:ext cx="231" cy="2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zh-CN" sz="2400">
                    <a:latin typeface="Times New Roman" panose="02020603050405020304" pitchFamily="18" charset="0"/>
                  </a:rPr>
                  <a:t>O</a:t>
                </a:r>
              </a:p>
            </p:txBody>
          </p:sp>
        </p:grpSp>
      </p:grpSp>
      <p:grpSp>
        <p:nvGrpSpPr>
          <p:cNvPr id="17457" name="Group 49"/>
          <p:cNvGrpSpPr>
            <a:grpSpLocks/>
          </p:cNvGrpSpPr>
          <p:nvPr/>
        </p:nvGrpSpPr>
        <p:grpSpPr bwMode="auto">
          <a:xfrm>
            <a:off x="5972176" y="1512888"/>
            <a:ext cx="1997075" cy="2057400"/>
            <a:chOff x="0" y="0"/>
            <a:chExt cx="1257" cy="1296"/>
          </a:xfrm>
        </p:grpSpPr>
        <p:grpSp>
          <p:nvGrpSpPr>
            <p:cNvPr id="17458" name="Group 50"/>
            <p:cNvGrpSpPr>
              <a:grpSpLocks/>
            </p:cNvGrpSpPr>
            <p:nvPr/>
          </p:nvGrpSpPr>
          <p:grpSpPr bwMode="auto">
            <a:xfrm>
              <a:off x="0" y="0"/>
              <a:ext cx="1257" cy="1296"/>
              <a:chOff x="0" y="0"/>
              <a:chExt cx="1257" cy="1296"/>
            </a:xfrm>
          </p:grpSpPr>
          <p:sp>
            <p:nvSpPr>
              <p:cNvPr id="17459" name="Line 51"/>
              <p:cNvSpPr>
                <a:spLocks noChangeShapeType="1"/>
              </p:cNvSpPr>
              <p:nvPr/>
            </p:nvSpPr>
            <p:spPr bwMode="auto">
              <a:xfrm>
                <a:off x="0" y="1071"/>
                <a:ext cx="1056" cy="0"/>
              </a:xfrm>
              <a:prstGeom prst="line">
                <a:avLst/>
              </a:prstGeom>
              <a:noFill/>
              <a:ln w="9525" cap="flat" cmpd="sng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60" name="Line 52"/>
              <p:cNvSpPr>
                <a:spLocks noChangeShapeType="1"/>
              </p:cNvSpPr>
              <p:nvPr/>
            </p:nvSpPr>
            <p:spPr bwMode="auto">
              <a:xfrm flipV="1">
                <a:off x="384" y="144"/>
                <a:ext cx="0" cy="1008"/>
              </a:xfrm>
              <a:prstGeom prst="line">
                <a:avLst/>
              </a:prstGeom>
              <a:noFill/>
              <a:ln w="9525" cap="flat" cmpd="sng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61" name="未知"/>
              <p:cNvSpPr>
                <a:spLocks/>
              </p:cNvSpPr>
              <p:nvPr/>
            </p:nvSpPr>
            <p:spPr bwMode="auto">
              <a:xfrm>
                <a:off x="96" y="240"/>
                <a:ext cx="864" cy="824"/>
              </a:xfrm>
              <a:custGeom>
                <a:avLst/>
                <a:gdLst>
                  <a:gd name="T0" fmla="*/ 0 w 864"/>
                  <a:gd name="T1" fmla="*/ 0 h 824"/>
                  <a:gd name="T2" fmla="*/ 432 w 864"/>
                  <a:gd name="T3" fmla="*/ 816 h 824"/>
                  <a:gd name="T4" fmla="*/ 864 w 864"/>
                  <a:gd name="T5" fmla="*/ 48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64" h="824">
                    <a:moveTo>
                      <a:pt x="0" y="0"/>
                    </a:moveTo>
                    <a:cubicBezTo>
                      <a:pt x="144" y="404"/>
                      <a:pt x="288" y="808"/>
                      <a:pt x="432" y="816"/>
                    </a:cubicBezTo>
                    <a:cubicBezTo>
                      <a:pt x="576" y="824"/>
                      <a:pt x="792" y="176"/>
                      <a:pt x="864" y="48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62" name="Text Box 54"/>
              <p:cNvSpPr txBox="1">
                <a:spLocks noChangeArrowheads="1"/>
              </p:cNvSpPr>
              <p:nvPr/>
            </p:nvSpPr>
            <p:spPr bwMode="auto">
              <a:xfrm>
                <a:off x="384" y="0"/>
                <a:ext cx="20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zh-CN" sz="2400" i="1">
                    <a:latin typeface="Times New Roman" panose="02020603050405020304" pitchFamily="18" charset="0"/>
                  </a:rPr>
                  <a:t>y</a:t>
                </a:r>
              </a:p>
            </p:txBody>
          </p:sp>
          <p:sp>
            <p:nvSpPr>
              <p:cNvPr id="17463" name="Text Box 55"/>
              <p:cNvSpPr txBox="1">
                <a:spLocks noChangeArrowheads="1"/>
              </p:cNvSpPr>
              <p:nvPr/>
            </p:nvSpPr>
            <p:spPr bwMode="auto">
              <a:xfrm>
                <a:off x="1056" y="912"/>
                <a:ext cx="20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zh-CN" sz="2400" i="1">
                    <a:latin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17464" name="Text Box 56"/>
              <p:cNvSpPr txBox="1">
                <a:spLocks noChangeArrowheads="1"/>
              </p:cNvSpPr>
              <p:nvPr/>
            </p:nvSpPr>
            <p:spPr bwMode="auto">
              <a:xfrm>
                <a:off x="144" y="1008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zh-CN" sz="2400">
                    <a:latin typeface="Times New Roman" panose="02020603050405020304" pitchFamily="18" charset="0"/>
                  </a:rPr>
                  <a:t>O</a:t>
                </a:r>
              </a:p>
            </p:txBody>
          </p:sp>
        </p:grpSp>
        <p:sp>
          <p:nvSpPr>
            <p:cNvPr id="17465" name="Text Box 57"/>
            <p:cNvSpPr txBox="1">
              <a:spLocks noChangeArrowheads="1"/>
            </p:cNvSpPr>
            <p:nvPr/>
          </p:nvSpPr>
          <p:spPr bwMode="auto">
            <a:xfrm>
              <a:off x="444" y="982"/>
              <a:ext cx="2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zh-CN" sz="2400" i="1" dirty="0">
                  <a:latin typeface="Times New Roman" panose="02020603050405020304" pitchFamily="18" charset="0"/>
                </a:rPr>
                <a:t>x</a:t>
              </a:r>
              <a:r>
                <a:rPr lang="zh-CN" altLang="zh-CN" sz="2400" baseline="-25000" dirty="0">
                  <a:latin typeface="Times New Roman" panose="02020603050405020304" pitchFamily="18" charset="0"/>
                </a:rPr>
                <a:t>1</a:t>
              </a:r>
              <a:endParaRPr lang="zh-CN" altLang="zh-CN" sz="240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7466" name="Group 58"/>
          <p:cNvGrpSpPr>
            <a:grpSpLocks/>
          </p:cNvGrpSpPr>
          <p:nvPr/>
        </p:nvGrpSpPr>
        <p:grpSpPr bwMode="auto">
          <a:xfrm>
            <a:off x="8135939" y="1668463"/>
            <a:ext cx="1920875" cy="1974850"/>
            <a:chOff x="0" y="0"/>
            <a:chExt cx="1209" cy="1244"/>
          </a:xfrm>
        </p:grpSpPr>
        <p:sp>
          <p:nvSpPr>
            <p:cNvPr id="17467" name="Line 59"/>
            <p:cNvSpPr>
              <a:spLocks noChangeShapeType="1"/>
            </p:cNvSpPr>
            <p:nvPr/>
          </p:nvSpPr>
          <p:spPr bwMode="auto">
            <a:xfrm>
              <a:off x="0" y="1008"/>
              <a:ext cx="1056" cy="0"/>
            </a:xfrm>
            <a:prstGeom prst="line">
              <a:avLst/>
            </a:prstGeom>
            <a:noFill/>
            <a:ln w="9525" cap="flat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68" name="Line 60"/>
            <p:cNvSpPr>
              <a:spLocks noChangeShapeType="1"/>
            </p:cNvSpPr>
            <p:nvPr/>
          </p:nvSpPr>
          <p:spPr bwMode="auto">
            <a:xfrm flipV="1">
              <a:off x="384" y="96"/>
              <a:ext cx="0" cy="1008"/>
            </a:xfrm>
            <a:prstGeom prst="line">
              <a:avLst/>
            </a:prstGeom>
            <a:noFill/>
            <a:ln w="9525" cap="flat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69" name="未知"/>
            <p:cNvSpPr>
              <a:spLocks/>
            </p:cNvSpPr>
            <p:nvPr/>
          </p:nvSpPr>
          <p:spPr bwMode="auto">
            <a:xfrm>
              <a:off x="96" y="88"/>
              <a:ext cx="864" cy="824"/>
            </a:xfrm>
            <a:custGeom>
              <a:avLst/>
              <a:gdLst>
                <a:gd name="T0" fmla="*/ 0 w 864"/>
                <a:gd name="T1" fmla="*/ 0 h 824"/>
                <a:gd name="T2" fmla="*/ 432 w 864"/>
                <a:gd name="T3" fmla="*/ 816 h 824"/>
                <a:gd name="T4" fmla="*/ 864 w 864"/>
                <a:gd name="T5" fmla="*/ 48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4" h="824">
                  <a:moveTo>
                    <a:pt x="0" y="0"/>
                  </a:moveTo>
                  <a:cubicBezTo>
                    <a:pt x="144" y="404"/>
                    <a:pt x="288" y="808"/>
                    <a:pt x="432" y="816"/>
                  </a:cubicBezTo>
                  <a:cubicBezTo>
                    <a:pt x="576" y="824"/>
                    <a:pt x="792" y="176"/>
                    <a:pt x="864" y="4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70" name="Text Box 62"/>
            <p:cNvSpPr txBox="1">
              <a:spLocks noChangeArrowheads="1"/>
            </p:cNvSpPr>
            <p:nvPr/>
          </p:nvSpPr>
          <p:spPr bwMode="auto">
            <a:xfrm>
              <a:off x="384" y="0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zh-CN" sz="2400" i="1">
                  <a:latin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17471" name="Text Box 63"/>
            <p:cNvSpPr txBox="1">
              <a:spLocks noChangeArrowheads="1"/>
            </p:cNvSpPr>
            <p:nvPr/>
          </p:nvSpPr>
          <p:spPr bwMode="auto">
            <a:xfrm>
              <a:off x="1008" y="816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zh-CN" sz="2400" i="1">
                  <a:latin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17472" name="Text Box 64"/>
            <p:cNvSpPr txBox="1">
              <a:spLocks noChangeArrowheads="1"/>
            </p:cNvSpPr>
            <p:nvPr/>
          </p:nvSpPr>
          <p:spPr bwMode="auto">
            <a:xfrm>
              <a:off x="347" y="956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zh-CN" sz="2400">
                  <a:latin typeface="Times New Roman" panose="02020603050405020304" pitchFamily="18" charset="0"/>
                </a:rPr>
                <a:t>O</a:t>
              </a:r>
            </a:p>
          </p:txBody>
        </p:sp>
      </p:grpSp>
      <p:sp>
        <p:nvSpPr>
          <p:cNvPr id="17473" name="Text Box 65"/>
          <p:cNvSpPr txBox="1">
            <a:spLocks noChangeArrowheads="1"/>
          </p:cNvSpPr>
          <p:nvPr/>
        </p:nvSpPr>
        <p:spPr bwMode="auto">
          <a:xfrm>
            <a:off x="4198939" y="952500"/>
            <a:ext cx="815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2400" b="1">
                <a:latin typeface="Times New Roman" panose="02020603050405020304" pitchFamily="18" charset="0"/>
              </a:rPr>
              <a:t>△&gt;0</a:t>
            </a:r>
          </a:p>
        </p:txBody>
      </p:sp>
      <p:sp>
        <p:nvSpPr>
          <p:cNvPr id="17474" name="Text Box 66"/>
          <p:cNvSpPr txBox="1">
            <a:spLocks noChangeArrowheads="1"/>
          </p:cNvSpPr>
          <p:nvPr/>
        </p:nvSpPr>
        <p:spPr bwMode="auto">
          <a:xfrm>
            <a:off x="6313489" y="1025525"/>
            <a:ext cx="815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2400" b="1">
                <a:latin typeface="Times New Roman" panose="02020603050405020304" pitchFamily="18" charset="0"/>
              </a:rPr>
              <a:t>△=0</a:t>
            </a:r>
          </a:p>
        </p:txBody>
      </p:sp>
      <p:sp>
        <p:nvSpPr>
          <p:cNvPr id="17475" name="Text Box 67"/>
          <p:cNvSpPr txBox="1">
            <a:spLocks noChangeArrowheads="1"/>
          </p:cNvSpPr>
          <p:nvPr/>
        </p:nvSpPr>
        <p:spPr bwMode="auto">
          <a:xfrm>
            <a:off x="8474076" y="1025525"/>
            <a:ext cx="815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2400" b="1">
                <a:latin typeface="Times New Roman" panose="02020603050405020304" pitchFamily="18" charset="0"/>
              </a:rPr>
              <a:t>△&lt;0</a:t>
            </a:r>
          </a:p>
        </p:txBody>
      </p:sp>
      <p:sp>
        <p:nvSpPr>
          <p:cNvPr id="17476" name="Text Box 68"/>
          <p:cNvSpPr txBox="1">
            <a:spLocks noChangeArrowheads="1"/>
          </p:cNvSpPr>
          <p:nvPr/>
        </p:nvSpPr>
        <p:spPr bwMode="auto">
          <a:xfrm>
            <a:off x="3643313" y="3540126"/>
            <a:ext cx="20129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有两相异实根</a:t>
            </a:r>
          </a:p>
          <a:p>
            <a:r>
              <a:rPr lang="zh-CN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  <a:r>
              <a:rPr lang="zh-CN" altLang="zh-CN" sz="2400" b="1" baseline="-25000" dirty="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  <a:r>
              <a:rPr lang="zh-CN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zh-CN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  <a:r>
              <a:rPr lang="zh-CN" altLang="zh-CN" sz="2400" b="1" baseline="-25000" dirty="0">
                <a:solidFill>
                  <a:srgbClr val="0000FF"/>
                </a:solidFill>
                <a:latin typeface="Times New Roman" panose="02020603050405020304" pitchFamily="18" charset="0"/>
              </a:rPr>
              <a:t>2  </a:t>
            </a:r>
            <a:r>
              <a:rPr lang="zh-CN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(</a:t>
            </a:r>
            <a:r>
              <a:rPr lang="zh-CN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  <a:r>
              <a:rPr lang="zh-CN" altLang="zh-CN" sz="2400" b="1" baseline="-25000" dirty="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  <a:r>
              <a:rPr lang="zh-CN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&lt;</a:t>
            </a:r>
            <a:r>
              <a:rPr lang="zh-CN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  <a:r>
              <a:rPr lang="zh-CN" altLang="zh-CN" sz="2400" b="1" baseline="-25000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zh-CN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  <a:endParaRPr lang="zh-CN" altLang="zh-CN" sz="2400" b="1" baseline="-250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77" name="Text Box 69"/>
          <p:cNvSpPr txBox="1">
            <a:spLocks noChangeArrowheads="1"/>
          </p:cNvSpPr>
          <p:nvPr/>
        </p:nvSpPr>
        <p:spPr bwMode="auto">
          <a:xfrm>
            <a:off x="5880100" y="3427414"/>
            <a:ext cx="2012950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有两相等实根</a:t>
            </a:r>
          </a:p>
          <a:p>
            <a:pPr>
              <a:lnSpc>
                <a:spcPct val="120000"/>
              </a:lnSpc>
            </a:pPr>
            <a:r>
              <a:rPr lang="zh-CN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  x</a:t>
            </a:r>
            <a:r>
              <a:rPr lang="zh-CN" altLang="zh-CN" sz="2400" b="1" baseline="-25000" dirty="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  <a:r>
              <a:rPr lang="zh-CN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=</a:t>
            </a:r>
            <a:r>
              <a:rPr lang="zh-CN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  <a:r>
              <a:rPr lang="zh-CN" altLang="zh-CN" sz="2400" b="1" baseline="-25000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zh-CN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=</a:t>
            </a:r>
            <a:endParaRPr lang="zh-CN" altLang="zh-CN" sz="2400" b="1" baseline="-250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7478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12691917"/>
              </p:ext>
            </p:extLst>
          </p:nvPr>
        </p:nvGraphicFramePr>
        <p:xfrm>
          <a:off x="7080250" y="3743325"/>
          <a:ext cx="658813" cy="806450"/>
        </p:xfrm>
        <a:graphic>
          <a:graphicData uri="http://schemas.openxmlformats.org/presentationml/2006/ole">
            <p:oleObj spid="_x0000_s6410" name="公式" r:id="rId3" imgW="368280" imgH="406080" progId="">
              <p:embed/>
            </p:oleObj>
          </a:graphicData>
        </a:graphic>
      </p:graphicFrame>
      <p:sp>
        <p:nvSpPr>
          <p:cNvPr id="17479" name="Text Box 71"/>
          <p:cNvSpPr txBox="1">
            <a:spLocks noChangeArrowheads="1"/>
          </p:cNvSpPr>
          <p:nvPr/>
        </p:nvSpPr>
        <p:spPr bwMode="auto">
          <a:xfrm>
            <a:off x="8256588" y="3689350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没有实根</a:t>
            </a:r>
          </a:p>
        </p:txBody>
      </p:sp>
      <p:sp>
        <p:nvSpPr>
          <p:cNvPr id="17480" name="Text Box 72"/>
          <p:cNvSpPr txBox="1">
            <a:spLocks noChangeArrowheads="1"/>
          </p:cNvSpPr>
          <p:nvPr/>
        </p:nvSpPr>
        <p:spPr bwMode="auto">
          <a:xfrm>
            <a:off x="3617914" y="4841875"/>
            <a:ext cx="2262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{</a:t>
            </a:r>
            <a:r>
              <a:rPr lang="zh-CN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x|x&lt;x</a:t>
            </a:r>
            <a:r>
              <a:rPr lang="zh-CN" altLang="zh-CN" sz="2400" b="1" baseline="-25000" dirty="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  <a:r>
              <a:rPr lang="zh-CN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,或 </a:t>
            </a:r>
            <a:r>
              <a:rPr lang="zh-CN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x&gt;x</a:t>
            </a:r>
            <a:r>
              <a:rPr lang="zh-CN" altLang="zh-CN" sz="2400" b="1" baseline="-25000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zh-CN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}</a:t>
            </a:r>
          </a:p>
        </p:txBody>
      </p:sp>
      <p:sp>
        <p:nvSpPr>
          <p:cNvPr id="17481" name="Text Box 73"/>
          <p:cNvSpPr txBox="1">
            <a:spLocks noChangeArrowheads="1"/>
          </p:cNvSpPr>
          <p:nvPr/>
        </p:nvSpPr>
        <p:spPr bwMode="auto">
          <a:xfrm>
            <a:off x="3666594" y="5865183"/>
            <a:ext cx="21531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{</a:t>
            </a:r>
            <a:r>
              <a:rPr lang="zh-CN" altLang="zh-CN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x|x</a:t>
            </a:r>
            <a:r>
              <a:rPr lang="zh-CN" altLang="zh-CN" sz="2800" b="1" baseline="-25000" dirty="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  <a:r>
              <a:rPr lang="zh-CN" altLang="zh-CN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&lt; x &lt;x</a:t>
            </a:r>
            <a:r>
              <a:rPr lang="zh-CN" altLang="zh-CN" sz="2800" b="1" baseline="-25000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zh-CN" altLang="zh-CN" sz="2800" b="1" i="1" baseline="-25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zh-CN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}</a:t>
            </a:r>
          </a:p>
        </p:txBody>
      </p:sp>
      <p:sp>
        <p:nvSpPr>
          <p:cNvPr id="17482" name="Text Box 74"/>
          <p:cNvSpPr txBox="1">
            <a:spLocks noChangeArrowheads="1"/>
          </p:cNvSpPr>
          <p:nvPr/>
        </p:nvSpPr>
        <p:spPr bwMode="auto">
          <a:xfrm>
            <a:off x="6606093" y="5939294"/>
            <a:ext cx="50847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Φ</a:t>
            </a:r>
          </a:p>
        </p:txBody>
      </p:sp>
      <p:sp>
        <p:nvSpPr>
          <p:cNvPr id="17483" name="Text Box 75"/>
          <p:cNvSpPr txBox="1">
            <a:spLocks noChangeArrowheads="1"/>
          </p:cNvSpPr>
          <p:nvPr/>
        </p:nvSpPr>
        <p:spPr bwMode="auto">
          <a:xfrm>
            <a:off x="8687257" y="5959833"/>
            <a:ext cx="50847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Φ</a:t>
            </a:r>
          </a:p>
        </p:txBody>
      </p:sp>
      <p:sp>
        <p:nvSpPr>
          <p:cNvPr id="17484" name="Text Box 76"/>
          <p:cNvSpPr txBox="1">
            <a:spLocks noChangeArrowheads="1"/>
          </p:cNvSpPr>
          <p:nvPr/>
        </p:nvSpPr>
        <p:spPr bwMode="auto">
          <a:xfrm>
            <a:off x="8809038" y="4719639"/>
            <a:ext cx="4556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R</a:t>
            </a:r>
          </a:p>
        </p:txBody>
      </p:sp>
      <p:grpSp>
        <p:nvGrpSpPr>
          <p:cNvPr id="17485" name="Group 77"/>
          <p:cNvGrpSpPr>
            <a:grpSpLocks/>
          </p:cNvGrpSpPr>
          <p:nvPr/>
        </p:nvGrpSpPr>
        <p:grpSpPr bwMode="auto">
          <a:xfrm>
            <a:off x="5016500" y="2349501"/>
            <a:ext cx="647700" cy="149225"/>
            <a:chOff x="0" y="0"/>
            <a:chExt cx="1358" cy="234"/>
          </a:xfrm>
        </p:grpSpPr>
        <p:sp>
          <p:nvSpPr>
            <p:cNvPr id="17486" name="Oval 78"/>
            <p:cNvSpPr>
              <a:spLocks noChangeArrowheads="1"/>
            </p:cNvSpPr>
            <p:nvPr/>
          </p:nvSpPr>
          <p:spPr bwMode="auto">
            <a:xfrm flipV="1">
              <a:off x="0" y="0"/>
              <a:ext cx="225" cy="235"/>
            </a:xfrm>
            <a:prstGeom prst="ellipse">
              <a:avLst/>
            </a:prstGeom>
            <a:noFill/>
            <a:ln w="38100" cap="flat" cmpd="sng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7487" name="Line 79"/>
            <p:cNvSpPr>
              <a:spLocks noChangeShapeType="1"/>
            </p:cNvSpPr>
            <p:nvPr/>
          </p:nvSpPr>
          <p:spPr bwMode="auto">
            <a:xfrm>
              <a:off x="224" y="122"/>
              <a:ext cx="1134" cy="1"/>
            </a:xfrm>
            <a:prstGeom prst="line">
              <a:avLst/>
            </a:prstGeom>
            <a:noFill/>
            <a:ln w="38100" cap="flat" cmpd="sng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488" name="Group 80"/>
          <p:cNvGrpSpPr>
            <a:grpSpLocks/>
          </p:cNvGrpSpPr>
          <p:nvPr/>
        </p:nvGrpSpPr>
        <p:grpSpPr bwMode="auto">
          <a:xfrm>
            <a:off x="3719513" y="2349501"/>
            <a:ext cx="417512" cy="149225"/>
            <a:chOff x="0" y="0"/>
            <a:chExt cx="1336" cy="234"/>
          </a:xfrm>
        </p:grpSpPr>
        <p:sp>
          <p:nvSpPr>
            <p:cNvPr id="17489" name="Oval 81"/>
            <p:cNvSpPr>
              <a:spLocks noChangeArrowheads="1"/>
            </p:cNvSpPr>
            <p:nvPr/>
          </p:nvSpPr>
          <p:spPr bwMode="auto">
            <a:xfrm flipV="1">
              <a:off x="1112" y="0"/>
              <a:ext cx="225" cy="235"/>
            </a:xfrm>
            <a:prstGeom prst="ellipse">
              <a:avLst/>
            </a:prstGeom>
            <a:noFill/>
            <a:ln w="38100" cap="flat" cmpd="sng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7490" name="Line 82"/>
            <p:cNvSpPr>
              <a:spLocks noChangeShapeType="1"/>
            </p:cNvSpPr>
            <p:nvPr/>
          </p:nvSpPr>
          <p:spPr bwMode="auto">
            <a:xfrm>
              <a:off x="0" y="121"/>
              <a:ext cx="1134" cy="1"/>
            </a:xfrm>
            <a:prstGeom prst="line">
              <a:avLst/>
            </a:prstGeom>
            <a:noFill/>
            <a:ln w="38100" cap="flat" cmpd="sng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491" name="Group 83"/>
          <p:cNvGrpSpPr>
            <a:grpSpLocks/>
          </p:cNvGrpSpPr>
          <p:nvPr/>
        </p:nvGrpSpPr>
        <p:grpSpPr bwMode="auto">
          <a:xfrm>
            <a:off x="4079876" y="2349500"/>
            <a:ext cx="1008063" cy="153988"/>
            <a:chOff x="0" y="0"/>
            <a:chExt cx="1610" cy="243"/>
          </a:xfrm>
        </p:grpSpPr>
        <p:sp>
          <p:nvSpPr>
            <p:cNvPr id="17492" name="Oval 84"/>
            <p:cNvSpPr>
              <a:spLocks noChangeArrowheads="1"/>
            </p:cNvSpPr>
            <p:nvPr/>
          </p:nvSpPr>
          <p:spPr bwMode="auto">
            <a:xfrm flipV="1">
              <a:off x="1386" y="11"/>
              <a:ext cx="224" cy="232"/>
            </a:xfrm>
            <a:prstGeom prst="ellipse">
              <a:avLst/>
            </a:prstGeom>
            <a:noFill/>
            <a:ln w="38100" cap="flat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7493" name="Oval 85"/>
            <p:cNvSpPr>
              <a:spLocks noChangeArrowheads="1"/>
            </p:cNvSpPr>
            <p:nvPr/>
          </p:nvSpPr>
          <p:spPr bwMode="auto">
            <a:xfrm flipV="1">
              <a:off x="0" y="0"/>
              <a:ext cx="224" cy="236"/>
            </a:xfrm>
            <a:prstGeom prst="ellipse">
              <a:avLst/>
            </a:prstGeom>
            <a:noFill/>
            <a:ln w="38100" cap="flat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7494" name="Line 86"/>
            <p:cNvSpPr>
              <a:spLocks noChangeShapeType="1"/>
            </p:cNvSpPr>
            <p:nvPr/>
          </p:nvSpPr>
          <p:spPr bwMode="auto">
            <a:xfrm>
              <a:off x="249" y="124"/>
              <a:ext cx="1134" cy="0"/>
            </a:xfrm>
            <a:prstGeom prst="line">
              <a:avLst/>
            </a:prstGeom>
            <a:noFill/>
            <a:ln w="38100" cap="flat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495" name="Group 87"/>
          <p:cNvGrpSpPr>
            <a:grpSpLocks/>
          </p:cNvGrpSpPr>
          <p:nvPr/>
        </p:nvGrpSpPr>
        <p:grpSpPr bwMode="auto">
          <a:xfrm>
            <a:off x="6238876" y="3140076"/>
            <a:ext cx="1368425" cy="150813"/>
            <a:chOff x="0" y="0"/>
            <a:chExt cx="2155" cy="236"/>
          </a:xfrm>
        </p:grpSpPr>
        <p:sp>
          <p:nvSpPr>
            <p:cNvPr id="17496" name="Line 88"/>
            <p:cNvSpPr>
              <a:spLocks noChangeShapeType="1"/>
            </p:cNvSpPr>
            <p:nvPr/>
          </p:nvSpPr>
          <p:spPr bwMode="auto">
            <a:xfrm>
              <a:off x="1021" y="113"/>
              <a:ext cx="1134" cy="0"/>
            </a:xfrm>
            <a:prstGeom prst="line">
              <a:avLst/>
            </a:prstGeom>
            <a:noFill/>
            <a:ln w="38100" cap="flat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97" name="Oval 89"/>
            <p:cNvSpPr>
              <a:spLocks noChangeArrowheads="1"/>
            </p:cNvSpPr>
            <p:nvPr/>
          </p:nvSpPr>
          <p:spPr bwMode="auto">
            <a:xfrm flipV="1">
              <a:off x="860" y="0"/>
              <a:ext cx="160" cy="236"/>
            </a:xfrm>
            <a:prstGeom prst="ellipse">
              <a:avLst/>
            </a:prstGeom>
            <a:noFill/>
            <a:ln w="38100" cap="flat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7498" name="Line 90"/>
            <p:cNvSpPr>
              <a:spLocks noChangeShapeType="1"/>
            </p:cNvSpPr>
            <p:nvPr/>
          </p:nvSpPr>
          <p:spPr bwMode="auto">
            <a:xfrm>
              <a:off x="0" y="113"/>
              <a:ext cx="814" cy="0"/>
            </a:xfrm>
            <a:prstGeom prst="line">
              <a:avLst/>
            </a:prstGeom>
            <a:noFill/>
            <a:ln w="38100" cap="flat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aphicFrame>
        <p:nvGraphicFramePr>
          <p:cNvPr id="17499" name="Object 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20142675"/>
              </p:ext>
            </p:extLst>
          </p:nvPr>
        </p:nvGraphicFramePr>
        <p:xfrm>
          <a:off x="6896754" y="4795405"/>
          <a:ext cx="679512" cy="760711"/>
        </p:xfrm>
        <a:graphic>
          <a:graphicData uri="http://schemas.openxmlformats.org/presentationml/2006/ole">
            <p:oleObj spid="_x0000_s6411" r:id="rId4" imgW="346054" imgH="397321" progId="">
              <p:embed/>
            </p:oleObj>
          </a:graphicData>
        </a:graphic>
      </p:graphicFrame>
      <p:sp>
        <p:nvSpPr>
          <p:cNvPr id="17500" name="Text Box 92"/>
          <p:cNvSpPr txBox="1">
            <a:spLocks noChangeArrowheads="1"/>
          </p:cNvSpPr>
          <p:nvPr/>
        </p:nvSpPr>
        <p:spPr bwMode="auto">
          <a:xfrm>
            <a:off x="6145342" y="4941886"/>
            <a:ext cx="16642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{</a:t>
            </a:r>
            <a:r>
              <a:rPr lang="zh-CN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x|x</a:t>
            </a:r>
            <a:r>
              <a:rPr lang="zh-CN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≠  </a:t>
            </a:r>
            <a:r>
              <a:rPr lang="zh-CN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</a:t>
            </a:r>
            <a:r>
              <a:rPr lang="zh-CN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xmlns="" val="98558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7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17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000"/>
                                        <p:tgtEl>
                                          <p:spTgt spid="17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4" dur="2000"/>
                                        <p:tgtEl>
                                          <p:spTgt spid="17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7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7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7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7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7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7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76" grpId="0" bldLvl="0" autoUpdateAnimBg="0"/>
      <p:bldP spid="17477" grpId="0" bldLvl="0" autoUpdateAnimBg="0"/>
      <p:bldP spid="17479" grpId="0" bldLvl="0" autoUpdateAnimBg="0"/>
      <p:bldP spid="17480" grpId="0" bldLvl="0" autoUpdateAnimBg="0"/>
      <p:bldP spid="17481" grpId="0" bldLvl="0" autoUpdateAnimBg="0"/>
      <p:bldP spid="17482" grpId="0" bldLvl="0" autoUpdateAnimBg="0"/>
      <p:bldP spid="17483" grpId="0" bldLvl="0" autoUpdateAnimBg="0"/>
      <p:bldP spid="17484" grpId="0" bldLvl="0" autoUpdateAnimBg="0"/>
      <p:bldP spid="17500" grpId="0" bldLvl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19" name="Rectangle 219"/>
          <p:cNvSpPr>
            <a:spLocks noChangeArrowheads="1"/>
          </p:cNvSpPr>
          <p:nvPr/>
        </p:nvSpPr>
        <p:spPr bwMode="auto">
          <a:xfrm>
            <a:off x="1777200" y="278964"/>
            <a:ext cx="470853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latin typeface="Times New Roman" panose="02020603050405020304" pitchFamily="18" charset="0"/>
              </a:rPr>
              <a:t>求解</a:t>
            </a:r>
            <a:r>
              <a:rPr lang="zh-CN" altLang="en-US" sz="2400" dirty="0">
                <a:latin typeface="Times New Roman" panose="02020603050405020304" pitchFamily="18" charset="0"/>
              </a:rPr>
              <a:t>一元二次不等式</a:t>
            </a:r>
            <a:r>
              <a:rPr lang="en-US" altLang="zh-CN" sz="2400" i="1" dirty="0">
                <a:latin typeface="Times New Roman" panose="02020603050405020304" pitchFamily="18" charset="0"/>
              </a:rPr>
              <a:t>ax</a:t>
            </a:r>
            <a:r>
              <a:rPr lang="en-US" altLang="zh-CN" sz="2400" baseline="30000" dirty="0">
                <a:latin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</a:rPr>
              <a:t>+</a:t>
            </a:r>
            <a:r>
              <a:rPr lang="en-US" altLang="zh-CN" sz="2400" i="1" dirty="0">
                <a:latin typeface="Times New Roman" panose="02020603050405020304" pitchFamily="18" charset="0"/>
              </a:rPr>
              <a:t>bx</a:t>
            </a:r>
            <a:r>
              <a:rPr lang="en-US" altLang="zh-CN" sz="2400" dirty="0">
                <a:latin typeface="Times New Roman" panose="02020603050405020304" pitchFamily="18" charset="0"/>
              </a:rPr>
              <a:t>+</a:t>
            </a:r>
            <a:r>
              <a:rPr lang="en-US" altLang="zh-CN" sz="2400" i="1" dirty="0">
                <a:latin typeface="Times New Roman" panose="02020603050405020304" pitchFamily="18" charset="0"/>
              </a:rPr>
              <a:t>c</a:t>
            </a:r>
            <a:r>
              <a:rPr lang="en-US" altLang="zh-CN" sz="2400" dirty="0">
                <a:latin typeface="Times New Roman" panose="02020603050405020304" pitchFamily="18" charset="0"/>
              </a:rPr>
              <a:t>&gt;0</a:t>
            </a:r>
          </a:p>
          <a:p>
            <a:r>
              <a:rPr lang="en-US" altLang="zh-CN" sz="2400" dirty="0">
                <a:latin typeface="Times New Roman" panose="02020603050405020304" pitchFamily="18" charset="0"/>
              </a:rPr>
              <a:t>(</a:t>
            </a:r>
            <a:r>
              <a:rPr lang="en-US" altLang="zh-CN" sz="2400" i="1" dirty="0">
                <a:latin typeface="Times New Roman" panose="02020603050405020304" pitchFamily="18" charset="0"/>
              </a:rPr>
              <a:t>a</a:t>
            </a:r>
            <a:r>
              <a:rPr lang="en-US" altLang="zh-CN" sz="2400" dirty="0">
                <a:latin typeface="Times New Roman" panose="02020603050405020304" pitchFamily="18" charset="0"/>
              </a:rPr>
              <a:t>&gt;0)</a:t>
            </a:r>
            <a:r>
              <a:rPr lang="zh-CN" altLang="en-US" sz="2400" dirty="0">
                <a:latin typeface="Times New Roman" panose="02020603050405020304" pitchFamily="18" charset="0"/>
              </a:rPr>
              <a:t>的程序框图</a:t>
            </a:r>
            <a:r>
              <a:rPr lang="en-US" altLang="zh-CN" sz="2400" dirty="0">
                <a:latin typeface="Times New Roman" panose="02020603050405020304" pitchFamily="18" charset="0"/>
              </a:rPr>
              <a:t>:</a:t>
            </a:r>
            <a:endParaRPr lang="zh-CN" altLang="en-US" sz="2400" dirty="0">
              <a:latin typeface="Times New Roman" panose="02020603050405020304" pitchFamily="18" charset="0"/>
            </a:endParaRPr>
          </a:p>
        </p:txBody>
      </p:sp>
      <p:grpSp>
        <p:nvGrpSpPr>
          <p:cNvPr id="25832" name="Group 232"/>
          <p:cNvGrpSpPr>
            <a:grpSpLocks/>
          </p:cNvGrpSpPr>
          <p:nvPr/>
        </p:nvGrpSpPr>
        <p:grpSpPr bwMode="auto">
          <a:xfrm>
            <a:off x="5851526" y="808763"/>
            <a:ext cx="1152525" cy="396875"/>
            <a:chOff x="4286" y="232"/>
            <a:chExt cx="726" cy="250"/>
          </a:xfrm>
        </p:grpSpPr>
        <p:sp>
          <p:nvSpPr>
            <p:cNvPr id="25825" name="AutoShape 225"/>
            <p:cNvSpPr>
              <a:spLocks noChangeArrowheads="1"/>
            </p:cNvSpPr>
            <p:nvPr/>
          </p:nvSpPr>
          <p:spPr bwMode="auto">
            <a:xfrm>
              <a:off x="4286" y="264"/>
              <a:ext cx="681" cy="21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826" name="Rectangle 226"/>
            <p:cNvSpPr>
              <a:spLocks noChangeArrowheads="1"/>
            </p:cNvSpPr>
            <p:nvPr/>
          </p:nvSpPr>
          <p:spPr bwMode="auto">
            <a:xfrm>
              <a:off x="4413" y="232"/>
              <a:ext cx="59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000">
                  <a:latin typeface="Times New Roman" panose="02020603050405020304" pitchFamily="18" charset="0"/>
                </a:rPr>
                <a:t>开始</a:t>
              </a:r>
            </a:p>
          </p:txBody>
        </p:sp>
      </p:grpSp>
      <p:grpSp>
        <p:nvGrpSpPr>
          <p:cNvPr id="25831" name="Group 231"/>
          <p:cNvGrpSpPr>
            <a:grpSpLocks/>
          </p:cNvGrpSpPr>
          <p:nvPr/>
        </p:nvGrpSpPr>
        <p:grpSpPr bwMode="auto">
          <a:xfrm>
            <a:off x="5576888" y="2896325"/>
            <a:ext cx="1814512" cy="431800"/>
            <a:chOff x="658" y="2931"/>
            <a:chExt cx="1143" cy="272"/>
          </a:xfrm>
        </p:grpSpPr>
        <p:sp>
          <p:nvSpPr>
            <p:cNvPr id="25823" name="AutoShape 223"/>
            <p:cNvSpPr>
              <a:spLocks noChangeArrowheads="1"/>
            </p:cNvSpPr>
            <p:nvPr/>
          </p:nvSpPr>
          <p:spPr bwMode="auto">
            <a:xfrm>
              <a:off x="658" y="2931"/>
              <a:ext cx="1043" cy="272"/>
            </a:xfrm>
            <a:prstGeom prst="diamond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828" name="Rectangle 228"/>
            <p:cNvSpPr>
              <a:spLocks noChangeArrowheads="1"/>
            </p:cNvSpPr>
            <p:nvPr/>
          </p:nvSpPr>
          <p:spPr bwMode="auto">
            <a:xfrm>
              <a:off x="939" y="2935"/>
              <a:ext cx="86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000">
                  <a:latin typeface="Times New Roman" panose="02020603050405020304" pitchFamily="18" charset="0"/>
                </a:rPr>
                <a:t>____?</a:t>
              </a:r>
            </a:p>
          </p:txBody>
        </p:sp>
      </p:grpSp>
      <p:grpSp>
        <p:nvGrpSpPr>
          <p:cNvPr id="25844" name="Group 244"/>
          <p:cNvGrpSpPr>
            <a:grpSpLocks/>
          </p:cNvGrpSpPr>
          <p:nvPr/>
        </p:nvGrpSpPr>
        <p:grpSpPr bwMode="auto">
          <a:xfrm>
            <a:off x="5576888" y="4409212"/>
            <a:ext cx="1814512" cy="431800"/>
            <a:chOff x="603" y="3653"/>
            <a:chExt cx="1143" cy="272"/>
          </a:xfrm>
        </p:grpSpPr>
        <p:sp>
          <p:nvSpPr>
            <p:cNvPr id="25829" name="AutoShape 229"/>
            <p:cNvSpPr>
              <a:spLocks noChangeArrowheads="1"/>
            </p:cNvSpPr>
            <p:nvPr/>
          </p:nvSpPr>
          <p:spPr bwMode="auto">
            <a:xfrm>
              <a:off x="603" y="3653"/>
              <a:ext cx="1043" cy="272"/>
            </a:xfrm>
            <a:prstGeom prst="diamond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830" name="Rectangle 230"/>
            <p:cNvSpPr>
              <a:spLocks noChangeArrowheads="1"/>
            </p:cNvSpPr>
            <p:nvPr/>
          </p:nvSpPr>
          <p:spPr bwMode="auto">
            <a:xfrm>
              <a:off x="884" y="3657"/>
              <a:ext cx="86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000" i="1">
                  <a:latin typeface="Times New Roman" panose="02020603050405020304" pitchFamily="18" charset="0"/>
                </a:rPr>
                <a:t>x</a:t>
              </a:r>
              <a:r>
                <a:rPr lang="en-US" altLang="zh-CN" sz="2000" baseline="-25000">
                  <a:latin typeface="Times New Roman" panose="02020603050405020304" pitchFamily="18" charset="0"/>
                </a:rPr>
                <a:t>1</a:t>
              </a:r>
              <a:r>
                <a:rPr lang="en-US" altLang="zh-CN" sz="2000">
                  <a:latin typeface="Times New Roman" panose="02020603050405020304" pitchFamily="18" charset="0"/>
                </a:rPr>
                <a:t>=</a:t>
              </a:r>
              <a:r>
                <a:rPr lang="en-US" altLang="zh-CN" sz="2000" i="1">
                  <a:latin typeface="Times New Roman" panose="02020603050405020304" pitchFamily="18" charset="0"/>
                </a:rPr>
                <a:t>x</a:t>
              </a:r>
              <a:r>
                <a:rPr lang="en-US" altLang="zh-CN" sz="2000" baseline="-25000">
                  <a:latin typeface="Times New Roman" panose="02020603050405020304" pitchFamily="18" charset="0"/>
                </a:rPr>
                <a:t>2</a:t>
              </a:r>
              <a:r>
                <a:rPr lang="en-US" altLang="zh-CN" sz="2000">
                  <a:latin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25833" name="Group 233"/>
          <p:cNvGrpSpPr>
            <a:grpSpLocks/>
          </p:cNvGrpSpPr>
          <p:nvPr/>
        </p:nvGrpSpPr>
        <p:grpSpPr bwMode="auto">
          <a:xfrm>
            <a:off x="5808664" y="5993538"/>
            <a:ext cx="1152525" cy="396875"/>
            <a:chOff x="4286" y="232"/>
            <a:chExt cx="726" cy="250"/>
          </a:xfrm>
        </p:grpSpPr>
        <p:sp>
          <p:nvSpPr>
            <p:cNvPr id="25834" name="AutoShape 234"/>
            <p:cNvSpPr>
              <a:spLocks noChangeArrowheads="1"/>
            </p:cNvSpPr>
            <p:nvPr/>
          </p:nvSpPr>
          <p:spPr bwMode="auto">
            <a:xfrm>
              <a:off x="4286" y="264"/>
              <a:ext cx="681" cy="21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835" name="Rectangle 235"/>
            <p:cNvSpPr>
              <a:spLocks noChangeArrowheads="1"/>
            </p:cNvSpPr>
            <p:nvPr/>
          </p:nvSpPr>
          <p:spPr bwMode="auto">
            <a:xfrm>
              <a:off x="4413" y="232"/>
              <a:ext cx="59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000">
                  <a:latin typeface="Times New Roman" panose="02020603050405020304" pitchFamily="18" charset="0"/>
                </a:rPr>
                <a:t>结束</a:t>
              </a:r>
            </a:p>
          </p:txBody>
        </p:sp>
      </p:grpSp>
      <p:grpSp>
        <p:nvGrpSpPr>
          <p:cNvPr id="25837" name="Group 237"/>
          <p:cNvGrpSpPr>
            <a:grpSpLocks/>
          </p:cNvGrpSpPr>
          <p:nvPr/>
        </p:nvGrpSpPr>
        <p:grpSpPr bwMode="auto">
          <a:xfrm>
            <a:off x="2566989" y="5014050"/>
            <a:ext cx="2592387" cy="704850"/>
            <a:chOff x="839" y="2533"/>
            <a:chExt cx="1996" cy="444"/>
          </a:xfrm>
        </p:grpSpPr>
        <p:sp>
          <p:nvSpPr>
            <p:cNvPr id="25822" name="Rectangle 222"/>
            <p:cNvSpPr>
              <a:spLocks noChangeArrowheads="1"/>
            </p:cNvSpPr>
            <p:nvPr/>
          </p:nvSpPr>
          <p:spPr bwMode="auto">
            <a:xfrm>
              <a:off x="902" y="2533"/>
              <a:ext cx="1860" cy="4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836" name="Rectangle 236"/>
            <p:cNvSpPr>
              <a:spLocks noChangeArrowheads="1"/>
            </p:cNvSpPr>
            <p:nvPr/>
          </p:nvSpPr>
          <p:spPr bwMode="auto">
            <a:xfrm>
              <a:off x="839" y="2534"/>
              <a:ext cx="199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2000">
                  <a:latin typeface="Times New Roman" panose="02020603050405020304" pitchFamily="18" charset="0"/>
                </a:rPr>
                <a:t>原不等式的解集为</a:t>
              </a:r>
              <a:r>
                <a:rPr lang="en-US" altLang="zh-CN" sz="2000">
                  <a:latin typeface="Times New Roman" panose="02020603050405020304" pitchFamily="18" charset="0"/>
                </a:rPr>
                <a:t>{</a:t>
              </a:r>
              <a:r>
                <a:rPr lang="en-US" altLang="zh-CN" sz="2000" i="1">
                  <a:latin typeface="Times New Roman" panose="02020603050405020304" pitchFamily="18" charset="0"/>
                </a:rPr>
                <a:t>x</a:t>
              </a:r>
              <a:r>
                <a:rPr lang="en-US" altLang="zh-CN" sz="2000">
                  <a:latin typeface="Times New Roman" panose="02020603050405020304" pitchFamily="18" charset="0"/>
                </a:rPr>
                <a:t>|______}</a:t>
              </a:r>
              <a:endParaRPr lang="zh-CN" altLang="en-US" sz="20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5838" name="Group 238"/>
          <p:cNvGrpSpPr>
            <a:grpSpLocks/>
          </p:cNvGrpSpPr>
          <p:nvPr/>
        </p:nvGrpSpPr>
        <p:grpSpPr bwMode="auto">
          <a:xfrm>
            <a:off x="4943475" y="1399312"/>
            <a:ext cx="3168650" cy="704850"/>
            <a:chOff x="839" y="2533"/>
            <a:chExt cx="1996" cy="444"/>
          </a:xfrm>
        </p:grpSpPr>
        <p:sp>
          <p:nvSpPr>
            <p:cNvPr id="25839" name="Rectangle 239"/>
            <p:cNvSpPr>
              <a:spLocks noChangeArrowheads="1"/>
            </p:cNvSpPr>
            <p:nvPr/>
          </p:nvSpPr>
          <p:spPr bwMode="auto">
            <a:xfrm>
              <a:off x="902" y="2533"/>
              <a:ext cx="1860" cy="4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840" name="Rectangle 240"/>
            <p:cNvSpPr>
              <a:spLocks noChangeArrowheads="1"/>
            </p:cNvSpPr>
            <p:nvPr/>
          </p:nvSpPr>
          <p:spPr bwMode="auto">
            <a:xfrm>
              <a:off x="839" y="2534"/>
              <a:ext cx="199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2000">
                  <a:latin typeface="Times New Roman" panose="02020603050405020304" pitchFamily="18" charset="0"/>
                </a:rPr>
                <a:t>将原不等式化成一般形式</a:t>
              </a:r>
              <a:r>
                <a:rPr lang="en-US" altLang="zh-CN" sz="2000" i="1">
                  <a:latin typeface="Times New Roman" panose="02020603050405020304" pitchFamily="18" charset="0"/>
                </a:rPr>
                <a:t>ax</a:t>
              </a:r>
              <a:r>
                <a:rPr lang="en-US" altLang="zh-CN" sz="2000" baseline="30000">
                  <a:latin typeface="Times New Roman" panose="02020603050405020304" pitchFamily="18" charset="0"/>
                </a:rPr>
                <a:t>2</a:t>
              </a:r>
              <a:r>
                <a:rPr lang="en-US" altLang="zh-CN" sz="2000">
                  <a:latin typeface="Times New Roman" panose="02020603050405020304" pitchFamily="18" charset="0"/>
                </a:rPr>
                <a:t>+</a:t>
              </a:r>
              <a:r>
                <a:rPr lang="en-US" altLang="zh-CN" sz="2000" i="1">
                  <a:latin typeface="Times New Roman" panose="02020603050405020304" pitchFamily="18" charset="0"/>
                </a:rPr>
                <a:t>bx</a:t>
              </a:r>
              <a:r>
                <a:rPr lang="en-US" altLang="zh-CN" sz="2000">
                  <a:latin typeface="Times New Roman" panose="02020603050405020304" pitchFamily="18" charset="0"/>
                </a:rPr>
                <a:t>+</a:t>
              </a:r>
              <a:r>
                <a:rPr lang="en-US" altLang="zh-CN" sz="2000" i="1">
                  <a:latin typeface="Times New Roman" panose="02020603050405020304" pitchFamily="18" charset="0"/>
                </a:rPr>
                <a:t>c</a:t>
              </a:r>
              <a:r>
                <a:rPr lang="en-US" altLang="zh-CN" sz="2000">
                  <a:latin typeface="Times New Roman" panose="02020603050405020304" pitchFamily="18" charset="0"/>
                </a:rPr>
                <a:t>&gt;0(</a:t>
              </a:r>
              <a:r>
                <a:rPr lang="en-US" altLang="zh-CN" sz="2000" i="1">
                  <a:latin typeface="Times New Roman" panose="02020603050405020304" pitchFamily="18" charset="0"/>
                </a:rPr>
                <a:t>a</a:t>
              </a:r>
              <a:r>
                <a:rPr lang="en-US" altLang="zh-CN" sz="2000">
                  <a:latin typeface="Times New Roman" panose="02020603050405020304" pitchFamily="18" charset="0"/>
                </a:rPr>
                <a:t>&gt;0)</a:t>
              </a:r>
              <a:endParaRPr lang="zh-CN" altLang="en-US" sz="20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5841" name="Group 241"/>
          <p:cNvGrpSpPr>
            <a:grpSpLocks/>
          </p:cNvGrpSpPr>
          <p:nvPr/>
        </p:nvGrpSpPr>
        <p:grpSpPr bwMode="auto">
          <a:xfrm>
            <a:off x="5014914" y="3488462"/>
            <a:ext cx="2447925" cy="704850"/>
            <a:chOff x="839" y="2533"/>
            <a:chExt cx="1996" cy="444"/>
          </a:xfrm>
        </p:grpSpPr>
        <p:sp>
          <p:nvSpPr>
            <p:cNvPr id="25842" name="Rectangle 242"/>
            <p:cNvSpPr>
              <a:spLocks noChangeArrowheads="1"/>
            </p:cNvSpPr>
            <p:nvPr/>
          </p:nvSpPr>
          <p:spPr bwMode="auto">
            <a:xfrm>
              <a:off x="902" y="2533"/>
              <a:ext cx="1860" cy="4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843" name="Rectangle 243"/>
            <p:cNvSpPr>
              <a:spLocks noChangeArrowheads="1"/>
            </p:cNvSpPr>
            <p:nvPr/>
          </p:nvSpPr>
          <p:spPr bwMode="auto">
            <a:xfrm>
              <a:off x="839" y="2534"/>
              <a:ext cx="199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000">
                  <a:latin typeface="Times New Roman" panose="02020603050405020304" pitchFamily="18" charset="0"/>
                </a:rPr>
                <a:t>求方程</a:t>
              </a:r>
              <a:r>
                <a:rPr lang="en-US" altLang="zh-CN" sz="2000" i="1">
                  <a:latin typeface="Times New Roman" panose="02020603050405020304" pitchFamily="18" charset="0"/>
                </a:rPr>
                <a:t>ax</a:t>
              </a:r>
              <a:r>
                <a:rPr lang="en-US" altLang="zh-CN" sz="2000" baseline="30000">
                  <a:latin typeface="Times New Roman" panose="02020603050405020304" pitchFamily="18" charset="0"/>
                </a:rPr>
                <a:t>2</a:t>
              </a:r>
              <a:r>
                <a:rPr lang="en-US" altLang="zh-CN" sz="2000">
                  <a:latin typeface="Times New Roman" panose="02020603050405020304" pitchFamily="18" charset="0"/>
                </a:rPr>
                <a:t>+</a:t>
              </a:r>
              <a:r>
                <a:rPr lang="en-US" altLang="zh-CN" sz="2000" i="1">
                  <a:latin typeface="Times New Roman" panose="02020603050405020304" pitchFamily="18" charset="0"/>
                </a:rPr>
                <a:t>bx</a:t>
              </a:r>
              <a:r>
                <a:rPr lang="en-US" altLang="zh-CN" sz="2000">
                  <a:latin typeface="Times New Roman" panose="02020603050405020304" pitchFamily="18" charset="0"/>
                </a:rPr>
                <a:t>+</a:t>
              </a:r>
              <a:r>
                <a:rPr lang="en-US" altLang="zh-CN" sz="2000" i="1">
                  <a:latin typeface="Times New Roman" panose="02020603050405020304" pitchFamily="18" charset="0"/>
                </a:rPr>
                <a:t>c</a:t>
              </a:r>
              <a:r>
                <a:rPr lang="en-US" altLang="zh-CN" sz="2000">
                  <a:latin typeface="Times New Roman" panose="02020603050405020304" pitchFamily="18" charset="0"/>
                </a:rPr>
                <a:t>=0</a:t>
              </a:r>
              <a:r>
                <a:rPr lang="zh-CN" altLang="en-US" sz="2000">
                  <a:latin typeface="Times New Roman" panose="02020603050405020304" pitchFamily="18" charset="0"/>
                </a:rPr>
                <a:t>的两个根</a:t>
              </a:r>
              <a:r>
                <a:rPr lang="en-US" altLang="zh-CN" sz="2000" i="1">
                  <a:latin typeface="Times New Roman" panose="02020603050405020304" pitchFamily="18" charset="0"/>
                </a:rPr>
                <a:t>x</a:t>
              </a:r>
              <a:r>
                <a:rPr lang="en-US" altLang="zh-CN" sz="2000" baseline="-25000">
                  <a:latin typeface="Times New Roman" panose="02020603050405020304" pitchFamily="18" charset="0"/>
                </a:rPr>
                <a:t>1</a:t>
              </a:r>
              <a:r>
                <a:rPr lang="zh-CN" altLang="en-US" sz="2000">
                  <a:latin typeface="Times New Roman" panose="02020603050405020304" pitchFamily="18" charset="0"/>
                </a:rPr>
                <a:t>、</a:t>
              </a:r>
              <a:r>
                <a:rPr lang="en-US" altLang="zh-CN" sz="2000" i="1">
                  <a:latin typeface="Times New Roman" panose="02020603050405020304" pitchFamily="18" charset="0"/>
                </a:rPr>
                <a:t>x</a:t>
              </a:r>
              <a:r>
                <a:rPr lang="en-US" altLang="zh-CN" sz="2000" baseline="-25000">
                  <a:latin typeface="Times New Roman" panose="02020603050405020304" pitchFamily="18" charset="0"/>
                </a:rPr>
                <a:t>2</a:t>
              </a:r>
              <a:endParaRPr lang="zh-CN" altLang="en-US" sz="20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5845" name="Group 245"/>
          <p:cNvGrpSpPr>
            <a:grpSpLocks/>
          </p:cNvGrpSpPr>
          <p:nvPr/>
        </p:nvGrpSpPr>
        <p:grpSpPr bwMode="auto">
          <a:xfrm>
            <a:off x="7823200" y="3488462"/>
            <a:ext cx="2160588" cy="704850"/>
            <a:chOff x="839" y="2533"/>
            <a:chExt cx="1996" cy="444"/>
          </a:xfrm>
        </p:grpSpPr>
        <p:sp>
          <p:nvSpPr>
            <p:cNvPr id="25846" name="Rectangle 246"/>
            <p:cNvSpPr>
              <a:spLocks noChangeArrowheads="1"/>
            </p:cNvSpPr>
            <p:nvPr/>
          </p:nvSpPr>
          <p:spPr bwMode="auto">
            <a:xfrm>
              <a:off x="902" y="2533"/>
              <a:ext cx="1860" cy="4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847" name="Rectangle 247"/>
            <p:cNvSpPr>
              <a:spLocks noChangeArrowheads="1"/>
            </p:cNvSpPr>
            <p:nvPr/>
          </p:nvSpPr>
          <p:spPr bwMode="auto">
            <a:xfrm>
              <a:off x="839" y="2534"/>
              <a:ext cx="199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000">
                  <a:latin typeface="Times New Roman" panose="02020603050405020304" pitchFamily="18" charset="0"/>
                </a:rPr>
                <a:t>方程</a:t>
              </a:r>
              <a:r>
                <a:rPr lang="en-US" altLang="zh-CN" sz="2000" i="1">
                  <a:latin typeface="Times New Roman" panose="02020603050405020304" pitchFamily="18" charset="0"/>
                </a:rPr>
                <a:t>ax</a:t>
              </a:r>
              <a:r>
                <a:rPr lang="en-US" altLang="zh-CN" sz="2000" baseline="30000">
                  <a:latin typeface="Times New Roman" panose="02020603050405020304" pitchFamily="18" charset="0"/>
                </a:rPr>
                <a:t>2</a:t>
              </a:r>
              <a:r>
                <a:rPr lang="en-US" altLang="zh-CN" sz="2000">
                  <a:latin typeface="Times New Roman" panose="02020603050405020304" pitchFamily="18" charset="0"/>
                </a:rPr>
                <a:t>+</a:t>
              </a:r>
              <a:r>
                <a:rPr lang="en-US" altLang="zh-CN" sz="2000" i="1">
                  <a:latin typeface="Times New Roman" panose="02020603050405020304" pitchFamily="18" charset="0"/>
                </a:rPr>
                <a:t>bx</a:t>
              </a:r>
              <a:r>
                <a:rPr lang="en-US" altLang="zh-CN" sz="2000">
                  <a:latin typeface="Times New Roman" panose="02020603050405020304" pitchFamily="18" charset="0"/>
                </a:rPr>
                <a:t>+</a:t>
              </a:r>
              <a:r>
                <a:rPr lang="en-US" altLang="zh-CN" sz="2000" i="1">
                  <a:latin typeface="Times New Roman" panose="02020603050405020304" pitchFamily="18" charset="0"/>
                </a:rPr>
                <a:t>c</a:t>
              </a:r>
              <a:r>
                <a:rPr lang="en-US" altLang="zh-CN" sz="2000">
                  <a:latin typeface="Times New Roman" panose="02020603050405020304" pitchFamily="18" charset="0"/>
                </a:rPr>
                <a:t>=0</a:t>
              </a:r>
              <a:r>
                <a:rPr lang="zh-CN" altLang="en-US" sz="2000">
                  <a:latin typeface="Times New Roman" panose="02020603050405020304" pitchFamily="18" charset="0"/>
                </a:rPr>
                <a:t>没有实数根</a:t>
              </a:r>
            </a:p>
          </p:txBody>
        </p:sp>
      </p:grpSp>
      <p:grpSp>
        <p:nvGrpSpPr>
          <p:cNvPr id="25851" name="Group 251"/>
          <p:cNvGrpSpPr>
            <a:grpSpLocks/>
          </p:cNvGrpSpPr>
          <p:nvPr/>
        </p:nvGrpSpPr>
        <p:grpSpPr bwMode="auto">
          <a:xfrm>
            <a:off x="5634039" y="2320062"/>
            <a:ext cx="1584325" cy="431800"/>
            <a:chOff x="1020" y="1525"/>
            <a:chExt cx="998" cy="272"/>
          </a:xfrm>
        </p:grpSpPr>
        <p:sp>
          <p:nvSpPr>
            <p:cNvPr id="25849" name="Rectangle 249"/>
            <p:cNvSpPr>
              <a:spLocks noChangeArrowheads="1"/>
            </p:cNvSpPr>
            <p:nvPr/>
          </p:nvSpPr>
          <p:spPr bwMode="auto">
            <a:xfrm>
              <a:off x="1074" y="1525"/>
              <a:ext cx="935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850" name="Rectangle 250"/>
            <p:cNvSpPr>
              <a:spLocks noChangeArrowheads="1"/>
            </p:cNvSpPr>
            <p:nvPr/>
          </p:nvSpPr>
          <p:spPr bwMode="auto">
            <a:xfrm>
              <a:off x="1020" y="1526"/>
              <a:ext cx="99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2000">
                  <a:latin typeface="Times New Roman" panose="02020603050405020304" pitchFamily="18" charset="0"/>
                </a:rPr>
                <a:t>△</a:t>
              </a:r>
              <a:r>
                <a:rPr lang="en-US" altLang="zh-CN" sz="2000">
                  <a:latin typeface="Times New Roman" panose="02020603050405020304" pitchFamily="18" charset="0"/>
                </a:rPr>
                <a:t>=</a:t>
              </a:r>
              <a:r>
                <a:rPr lang="en-US" altLang="zh-CN" sz="2000" i="1">
                  <a:latin typeface="Times New Roman" panose="02020603050405020304" pitchFamily="18" charset="0"/>
                </a:rPr>
                <a:t>b</a:t>
              </a:r>
              <a:r>
                <a:rPr lang="en-US" altLang="zh-CN" sz="2000" baseline="30000">
                  <a:latin typeface="Times New Roman" panose="02020603050405020304" pitchFamily="18" charset="0"/>
                </a:rPr>
                <a:t>2</a:t>
              </a:r>
              <a:r>
                <a:rPr lang="zh-CN" altLang="en-US" sz="2000">
                  <a:latin typeface="Times New Roman" panose="02020603050405020304" pitchFamily="18" charset="0"/>
                </a:rPr>
                <a:t>－</a:t>
              </a:r>
              <a:r>
                <a:rPr lang="en-US" altLang="zh-CN" sz="2000" i="1">
                  <a:latin typeface="Times New Roman" panose="02020603050405020304" pitchFamily="18" charset="0"/>
                </a:rPr>
                <a:t>ac</a:t>
              </a:r>
              <a:endParaRPr lang="zh-CN" altLang="en-US" sz="20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5852" name="Group 252"/>
          <p:cNvGrpSpPr>
            <a:grpSpLocks/>
          </p:cNvGrpSpPr>
          <p:nvPr/>
        </p:nvGrpSpPr>
        <p:grpSpPr bwMode="auto">
          <a:xfrm>
            <a:off x="7678738" y="4480650"/>
            <a:ext cx="2305050" cy="431800"/>
            <a:chOff x="1020" y="1525"/>
            <a:chExt cx="998" cy="272"/>
          </a:xfrm>
        </p:grpSpPr>
        <p:sp>
          <p:nvSpPr>
            <p:cNvPr id="25853" name="Rectangle 253"/>
            <p:cNvSpPr>
              <a:spLocks noChangeArrowheads="1"/>
            </p:cNvSpPr>
            <p:nvPr/>
          </p:nvSpPr>
          <p:spPr bwMode="auto">
            <a:xfrm>
              <a:off x="1074" y="1525"/>
              <a:ext cx="935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854" name="Rectangle 254"/>
            <p:cNvSpPr>
              <a:spLocks noChangeArrowheads="1"/>
            </p:cNvSpPr>
            <p:nvPr/>
          </p:nvSpPr>
          <p:spPr bwMode="auto">
            <a:xfrm>
              <a:off x="1020" y="1526"/>
              <a:ext cx="99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2000">
                  <a:latin typeface="Times New Roman" panose="02020603050405020304" pitchFamily="18" charset="0"/>
                </a:rPr>
                <a:t>原不等式解集为</a:t>
              </a:r>
              <a:r>
                <a:rPr lang="en-US" altLang="zh-CN" sz="2000" i="1">
                  <a:latin typeface="Times New Roman" panose="02020603050405020304" pitchFamily="18" charset="0"/>
                </a:rPr>
                <a:t>R</a:t>
              </a:r>
              <a:endParaRPr lang="zh-CN" altLang="en-US" sz="2000" i="1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5858" name="Group 258"/>
          <p:cNvGrpSpPr>
            <a:grpSpLocks/>
          </p:cNvGrpSpPr>
          <p:nvPr/>
        </p:nvGrpSpPr>
        <p:grpSpPr bwMode="auto">
          <a:xfrm>
            <a:off x="5157789" y="5015637"/>
            <a:ext cx="2592387" cy="704850"/>
            <a:chOff x="839" y="2533"/>
            <a:chExt cx="1996" cy="444"/>
          </a:xfrm>
        </p:grpSpPr>
        <p:sp>
          <p:nvSpPr>
            <p:cNvPr id="25859" name="Rectangle 259"/>
            <p:cNvSpPr>
              <a:spLocks noChangeArrowheads="1"/>
            </p:cNvSpPr>
            <p:nvPr/>
          </p:nvSpPr>
          <p:spPr bwMode="auto">
            <a:xfrm>
              <a:off x="902" y="2533"/>
              <a:ext cx="1860" cy="4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860" name="Rectangle 260"/>
            <p:cNvSpPr>
              <a:spLocks noChangeArrowheads="1"/>
            </p:cNvSpPr>
            <p:nvPr/>
          </p:nvSpPr>
          <p:spPr bwMode="auto">
            <a:xfrm>
              <a:off x="839" y="2534"/>
              <a:ext cx="199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2000">
                  <a:latin typeface="Times New Roman" panose="02020603050405020304" pitchFamily="18" charset="0"/>
                </a:rPr>
                <a:t>原不等式的解集为</a:t>
              </a:r>
              <a:r>
                <a:rPr lang="en-US" altLang="zh-CN" sz="2000">
                  <a:latin typeface="Times New Roman" panose="02020603050405020304" pitchFamily="18" charset="0"/>
                </a:rPr>
                <a:t>{</a:t>
              </a:r>
              <a:r>
                <a:rPr lang="en-US" altLang="zh-CN" sz="2000" i="1">
                  <a:latin typeface="Times New Roman" panose="02020603050405020304" pitchFamily="18" charset="0"/>
                </a:rPr>
                <a:t>x</a:t>
              </a:r>
              <a:r>
                <a:rPr lang="en-US" altLang="zh-CN" sz="2000">
                  <a:latin typeface="Times New Roman" panose="02020603050405020304" pitchFamily="18" charset="0"/>
                </a:rPr>
                <a:t>|______}(</a:t>
              </a:r>
              <a:r>
                <a:rPr lang="en-US" altLang="zh-CN" sz="2000" i="1">
                  <a:latin typeface="Times New Roman" panose="02020603050405020304" pitchFamily="18" charset="0"/>
                </a:rPr>
                <a:t>x</a:t>
              </a:r>
              <a:r>
                <a:rPr lang="en-US" altLang="zh-CN" sz="2000" baseline="-25000">
                  <a:latin typeface="Times New Roman" panose="02020603050405020304" pitchFamily="18" charset="0"/>
                </a:rPr>
                <a:t>1</a:t>
              </a:r>
              <a:r>
                <a:rPr lang="en-US" altLang="zh-CN" sz="2000">
                  <a:latin typeface="Times New Roman" panose="02020603050405020304" pitchFamily="18" charset="0"/>
                </a:rPr>
                <a:t>&lt;</a:t>
              </a:r>
              <a:r>
                <a:rPr lang="en-US" altLang="zh-CN" sz="2000" i="1">
                  <a:latin typeface="Times New Roman" panose="02020603050405020304" pitchFamily="18" charset="0"/>
                </a:rPr>
                <a:t>x</a:t>
              </a:r>
              <a:r>
                <a:rPr lang="en-US" altLang="zh-CN" sz="2000" baseline="-25000">
                  <a:latin typeface="Times New Roman" panose="02020603050405020304" pitchFamily="18" charset="0"/>
                </a:rPr>
                <a:t>2</a:t>
              </a:r>
              <a:r>
                <a:rPr lang="en-US" altLang="zh-CN" sz="2000">
                  <a:latin typeface="Times New Roman" panose="02020603050405020304" pitchFamily="18" charset="0"/>
                </a:rPr>
                <a:t>)</a:t>
              </a:r>
              <a:endParaRPr lang="zh-CN" altLang="en-US" sz="2000">
                <a:latin typeface="Times New Roman" panose="02020603050405020304" pitchFamily="18" charset="0"/>
              </a:endParaRPr>
            </a:p>
          </p:txBody>
        </p:sp>
      </p:grpSp>
      <p:sp>
        <p:nvSpPr>
          <p:cNvPr id="25862" name="Line 262"/>
          <p:cNvSpPr>
            <a:spLocks noChangeShapeType="1"/>
          </p:cNvSpPr>
          <p:nvPr/>
        </p:nvSpPr>
        <p:spPr bwMode="auto">
          <a:xfrm>
            <a:off x="6411913" y="1191351"/>
            <a:ext cx="0" cy="17938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863" name="Line 263"/>
          <p:cNvSpPr>
            <a:spLocks noChangeShapeType="1"/>
          </p:cNvSpPr>
          <p:nvPr/>
        </p:nvSpPr>
        <p:spPr bwMode="auto">
          <a:xfrm>
            <a:off x="6411913" y="2104162"/>
            <a:ext cx="0" cy="17938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864" name="Line 264"/>
          <p:cNvSpPr>
            <a:spLocks noChangeShapeType="1"/>
          </p:cNvSpPr>
          <p:nvPr/>
        </p:nvSpPr>
        <p:spPr bwMode="auto">
          <a:xfrm>
            <a:off x="6397625" y="2737576"/>
            <a:ext cx="0" cy="17938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865" name="Line 265"/>
          <p:cNvSpPr>
            <a:spLocks noChangeShapeType="1"/>
          </p:cNvSpPr>
          <p:nvPr/>
        </p:nvSpPr>
        <p:spPr bwMode="auto">
          <a:xfrm>
            <a:off x="6383338" y="3328126"/>
            <a:ext cx="0" cy="17938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866" name="Line 266"/>
          <p:cNvSpPr>
            <a:spLocks noChangeShapeType="1"/>
          </p:cNvSpPr>
          <p:nvPr/>
        </p:nvSpPr>
        <p:spPr bwMode="auto">
          <a:xfrm>
            <a:off x="6383338" y="4193312"/>
            <a:ext cx="0" cy="17938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867" name="Line 267"/>
          <p:cNvSpPr>
            <a:spLocks noChangeShapeType="1"/>
          </p:cNvSpPr>
          <p:nvPr/>
        </p:nvSpPr>
        <p:spPr bwMode="auto">
          <a:xfrm>
            <a:off x="6383338" y="4841012"/>
            <a:ext cx="0" cy="17938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868" name="Line 268"/>
          <p:cNvSpPr>
            <a:spLocks noChangeShapeType="1"/>
          </p:cNvSpPr>
          <p:nvPr/>
        </p:nvSpPr>
        <p:spPr bwMode="auto">
          <a:xfrm>
            <a:off x="6311900" y="5718900"/>
            <a:ext cx="0" cy="32385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869" name="Line 269"/>
          <p:cNvSpPr>
            <a:spLocks noChangeShapeType="1"/>
          </p:cNvSpPr>
          <p:nvPr/>
        </p:nvSpPr>
        <p:spPr bwMode="auto">
          <a:xfrm>
            <a:off x="3835400" y="4625113"/>
            <a:ext cx="0" cy="37941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870" name="Line 270"/>
          <p:cNvSpPr>
            <a:spLocks noChangeShapeType="1"/>
          </p:cNvSpPr>
          <p:nvPr/>
        </p:nvSpPr>
        <p:spPr bwMode="auto">
          <a:xfrm>
            <a:off x="8832850" y="4193312"/>
            <a:ext cx="0" cy="2873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871" name="Line 271"/>
          <p:cNvSpPr>
            <a:spLocks noChangeShapeType="1"/>
          </p:cNvSpPr>
          <p:nvPr/>
        </p:nvSpPr>
        <p:spPr bwMode="auto">
          <a:xfrm>
            <a:off x="8832850" y="3112225"/>
            <a:ext cx="0" cy="360362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872" name="Line 272"/>
          <p:cNvSpPr>
            <a:spLocks noChangeShapeType="1"/>
          </p:cNvSpPr>
          <p:nvPr/>
        </p:nvSpPr>
        <p:spPr bwMode="auto">
          <a:xfrm>
            <a:off x="7248526" y="3112225"/>
            <a:ext cx="158432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873" name="Line 273"/>
          <p:cNvSpPr>
            <a:spLocks noChangeShapeType="1"/>
          </p:cNvSpPr>
          <p:nvPr/>
        </p:nvSpPr>
        <p:spPr bwMode="auto">
          <a:xfrm>
            <a:off x="3849688" y="4625112"/>
            <a:ext cx="17272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874" name="Rectangle 274"/>
          <p:cNvSpPr>
            <a:spLocks noChangeArrowheads="1"/>
          </p:cNvSpPr>
          <p:nvPr/>
        </p:nvSpPr>
        <p:spPr bwMode="auto">
          <a:xfrm>
            <a:off x="4151313" y="4285388"/>
            <a:ext cx="10080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000">
                <a:latin typeface="Times New Roman" panose="02020603050405020304" pitchFamily="18" charset="0"/>
              </a:rPr>
              <a:t>是</a:t>
            </a:r>
          </a:p>
        </p:txBody>
      </p:sp>
      <p:sp>
        <p:nvSpPr>
          <p:cNvPr id="25875" name="Rectangle 275"/>
          <p:cNvSpPr>
            <a:spLocks noChangeArrowheads="1"/>
          </p:cNvSpPr>
          <p:nvPr/>
        </p:nvSpPr>
        <p:spPr bwMode="auto">
          <a:xfrm>
            <a:off x="7680326" y="2782026"/>
            <a:ext cx="576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000">
                <a:latin typeface="Times New Roman" panose="02020603050405020304" pitchFamily="18" charset="0"/>
              </a:rPr>
              <a:t>否</a:t>
            </a:r>
          </a:p>
        </p:txBody>
      </p:sp>
      <p:sp>
        <p:nvSpPr>
          <p:cNvPr id="25876" name="Rectangle 276"/>
          <p:cNvSpPr>
            <a:spLocks noChangeArrowheads="1"/>
          </p:cNvSpPr>
          <p:nvPr/>
        </p:nvSpPr>
        <p:spPr bwMode="auto">
          <a:xfrm>
            <a:off x="5951538" y="3185251"/>
            <a:ext cx="10080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000">
                <a:latin typeface="Times New Roman" panose="02020603050405020304" pitchFamily="18" charset="0"/>
              </a:rPr>
              <a:t>是</a:t>
            </a:r>
          </a:p>
        </p:txBody>
      </p:sp>
      <p:sp>
        <p:nvSpPr>
          <p:cNvPr id="25877" name="Rectangle 277"/>
          <p:cNvSpPr>
            <a:spLocks noChangeArrowheads="1"/>
          </p:cNvSpPr>
          <p:nvPr/>
        </p:nvSpPr>
        <p:spPr bwMode="auto">
          <a:xfrm>
            <a:off x="5894389" y="4710838"/>
            <a:ext cx="777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000">
                <a:latin typeface="Times New Roman" panose="02020603050405020304" pitchFamily="18" charset="0"/>
              </a:rPr>
              <a:t>否</a:t>
            </a:r>
          </a:p>
        </p:txBody>
      </p:sp>
      <p:sp>
        <p:nvSpPr>
          <p:cNvPr id="25878" name="Line 278"/>
          <p:cNvSpPr>
            <a:spLocks noChangeShapeType="1"/>
          </p:cNvSpPr>
          <p:nvPr/>
        </p:nvSpPr>
        <p:spPr bwMode="auto">
          <a:xfrm flipH="1">
            <a:off x="6311900" y="5849075"/>
            <a:ext cx="252095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881" name="Line 281"/>
          <p:cNvSpPr>
            <a:spLocks noChangeShapeType="1"/>
          </p:cNvSpPr>
          <p:nvPr/>
        </p:nvSpPr>
        <p:spPr bwMode="auto">
          <a:xfrm>
            <a:off x="8832850" y="4912451"/>
            <a:ext cx="0" cy="93662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882" name="Line 282"/>
          <p:cNvSpPr>
            <a:spLocks noChangeShapeType="1"/>
          </p:cNvSpPr>
          <p:nvPr/>
        </p:nvSpPr>
        <p:spPr bwMode="auto">
          <a:xfrm flipH="1">
            <a:off x="3862388" y="5863362"/>
            <a:ext cx="2449512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885" name="Line 285"/>
          <p:cNvSpPr>
            <a:spLocks noChangeShapeType="1"/>
          </p:cNvSpPr>
          <p:nvPr/>
        </p:nvSpPr>
        <p:spPr bwMode="auto">
          <a:xfrm>
            <a:off x="3863975" y="5704612"/>
            <a:ext cx="0" cy="17145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5888" name="Group 288"/>
          <p:cNvGrpSpPr>
            <a:grpSpLocks/>
          </p:cNvGrpSpPr>
          <p:nvPr/>
        </p:nvGrpSpPr>
        <p:grpSpPr bwMode="auto">
          <a:xfrm>
            <a:off x="7248525" y="2175601"/>
            <a:ext cx="1727200" cy="504825"/>
            <a:chOff x="3606" y="1343"/>
            <a:chExt cx="1088" cy="318"/>
          </a:xfrm>
        </p:grpSpPr>
        <p:sp>
          <p:nvSpPr>
            <p:cNvPr id="25886" name="AutoShape 286"/>
            <p:cNvSpPr>
              <a:spLocks noChangeArrowheads="1"/>
            </p:cNvSpPr>
            <p:nvPr/>
          </p:nvSpPr>
          <p:spPr bwMode="auto">
            <a:xfrm>
              <a:off x="3606" y="1343"/>
              <a:ext cx="1088" cy="318"/>
            </a:xfrm>
            <a:prstGeom prst="cloudCallout">
              <a:avLst>
                <a:gd name="adj1" fmla="val -78218"/>
                <a:gd name="adj2" fmla="val 130505"/>
              </a:avLst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25887" name="Rectangle 287"/>
            <p:cNvSpPr>
              <a:spLocks noChangeArrowheads="1"/>
            </p:cNvSpPr>
            <p:nvPr/>
          </p:nvSpPr>
          <p:spPr bwMode="auto">
            <a:xfrm>
              <a:off x="3742" y="1344"/>
              <a:ext cx="77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/>
                <a:t>△≥</a:t>
              </a:r>
              <a:r>
                <a:rPr lang="en-US" altLang="zh-CN"/>
                <a:t>0</a:t>
              </a:r>
            </a:p>
          </p:txBody>
        </p:sp>
      </p:grpSp>
      <p:grpSp>
        <p:nvGrpSpPr>
          <p:cNvPr id="25902" name="Group 302"/>
          <p:cNvGrpSpPr>
            <a:grpSpLocks/>
          </p:cNvGrpSpPr>
          <p:nvPr/>
        </p:nvGrpSpPr>
        <p:grpSpPr bwMode="auto">
          <a:xfrm>
            <a:off x="7608888" y="5920513"/>
            <a:ext cx="2159000" cy="504825"/>
            <a:chOff x="3833" y="3702"/>
            <a:chExt cx="1360" cy="318"/>
          </a:xfrm>
        </p:grpSpPr>
        <p:sp>
          <p:nvSpPr>
            <p:cNvPr id="25893" name="AutoShape 293"/>
            <p:cNvSpPr>
              <a:spLocks noChangeArrowheads="1"/>
            </p:cNvSpPr>
            <p:nvPr/>
          </p:nvSpPr>
          <p:spPr bwMode="auto">
            <a:xfrm>
              <a:off x="3833" y="3702"/>
              <a:ext cx="1360" cy="318"/>
            </a:xfrm>
            <a:prstGeom prst="cloudCallout">
              <a:avLst>
                <a:gd name="adj1" fmla="val -106912"/>
                <a:gd name="adj2" fmla="val -105347"/>
              </a:avLst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25894" name="Rectangle 294"/>
            <p:cNvSpPr>
              <a:spLocks noChangeArrowheads="1"/>
            </p:cNvSpPr>
            <p:nvPr/>
          </p:nvSpPr>
          <p:spPr bwMode="auto">
            <a:xfrm>
              <a:off x="3987" y="3711"/>
              <a:ext cx="11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000" i="1" dirty="0">
                  <a:latin typeface="Times New Roman" panose="02020603050405020304" pitchFamily="18" charset="0"/>
                </a:rPr>
                <a:t>x</a:t>
              </a:r>
              <a:r>
                <a:rPr lang="en-US" altLang="zh-CN" sz="2000" dirty="0">
                  <a:latin typeface="Times New Roman" panose="02020603050405020304" pitchFamily="18" charset="0"/>
                </a:rPr>
                <a:t>&lt; </a:t>
              </a:r>
              <a:r>
                <a:rPr lang="en-US" altLang="zh-CN" sz="2000" i="1" dirty="0">
                  <a:latin typeface="Times New Roman" panose="02020603050405020304" pitchFamily="18" charset="0"/>
                </a:rPr>
                <a:t>x</a:t>
              </a:r>
              <a:r>
                <a:rPr lang="en-US" altLang="zh-CN" sz="2000" baseline="-25000" dirty="0">
                  <a:latin typeface="Times New Roman" panose="02020603050405020304" pitchFamily="18" charset="0"/>
                </a:rPr>
                <a:t>1</a:t>
              </a:r>
              <a:r>
                <a:rPr lang="zh-CN" altLang="en-US" sz="2000" dirty="0">
                  <a:latin typeface="Times New Roman" panose="02020603050405020304" pitchFamily="18" charset="0"/>
                </a:rPr>
                <a:t>或</a:t>
              </a:r>
              <a:r>
                <a:rPr lang="en-US" altLang="zh-CN" sz="2000" i="1" dirty="0">
                  <a:latin typeface="Times New Roman" panose="02020603050405020304" pitchFamily="18" charset="0"/>
                </a:rPr>
                <a:t>x</a:t>
              </a:r>
              <a:r>
                <a:rPr lang="en-US" altLang="zh-CN" sz="2000" dirty="0">
                  <a:latin typeface="Times New Roman" panose="02020603050405020304" pitchFamily="18" charset="0"/>
                </a:rPr>
                <a:t>&gt; </a:t>
              </a:r>
              <a:r>
                <a:rPr lang="en-US" altLang="zh-CN" sz="2000" i="1" dirty="0">
                  <a:latin typeface="Times New Roman" panose="02020603050405020304" pitchFamily="18" charset="0"/>
                </a:rPr>
                <a:t>x</a:t>
              </a:r>
              <a:r>
                <a:rPr lang="en-US" altLang="zh-CN" sz="2000" baseline="-25000" dirty="0">
                  <a:latin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065338" y="4044087"/>
            <a:ext cx="1727200" cy="652463"/>
            <a:chOff x="2065338" y="3711575"/>
            <a:chExt cx="1727200" cy="652463"/>
          </a:xfrm>
        </p:grpSpPr>
        <p:sp>
          <p:nvSpPr>
            <p:cNvPr id="25890" name="AutoShape 290"/>
            <p:cNvSpPr>
              <a:spLocks noChangeArrowheads="1"/>
            </p:cNvSpPr>
            <p:nvPr/>
          </p:nvSpPr>
          <p:spPr bwMode="auto">
            <a:xfrm>
              <a:off x="2065338" y="3714750"/>
              <a:ext cx="1727200" cy="649288"/>
            </a:xfrm>
            <a:prstGeom prst="cloudCallout">
              <a:avLst>
                <a:gd name="adj1" fmla="val 50366"/>
                <a:gd name="adj2" fmla="val 175185"/>
              </a:avLst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25891" name="Rectangle 291"/>
            <p:cNvSpPr>
              <a:spLocks noChangeArrowheads="1"/>
            </p:cNvSpPr>
            <p:nvPr/>
          </p:nvSpPr>
          <p:spPr bwMode="auto">
            <a:xfrm>
              <a:off x="2241551" y="3787775"/>
              <a:ext cx="1236663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i="1" dirty="0" smtClean="0">
                  <a:latin typeface="Times New Roman" panose="02020603050405020304" pitchFamily="18" charset="0"/>
                </a:rPr>
                <a:t>x</a:t>
              </a:r>
              <a:r>
                <a:rPr lang="en-US" altLang="zh-CN" dirty="0" smtClean="0">
                  <a:latin typeface="Times New Roman" panose="02020603050405020304" pitchFamily="18" charset="0"/>
                </a:rPr>
                <a:t>≠—</a:t>
              </a:r>
              <a:endParaRPr lang="en-US" altLang="zh-CN" dirty="0"/>
            </a:p>
          </p:txBody>
        </p:sp>
        <p:grpSp>
          <p:nvGrpSpPr>
            <p:cNvPr id="25897" name="Group 297"/>
            <p:cNvGrpSpPr>
              <a:grpSpLocks/>
            </p:cNvGrpSpPr>
            <p:nvPr/>
          </p:nvGrpSpPr>
          <p:grpSpPr bwMode="auto">
            <a:xfrm>
              <a:off x="2780955" y="3711575"/>
              <a:ext cx="539750" cy="581025"/>
              <a:chOff x="3674" y="498"/>
              <a:chExt cx="340" cy="366"/>
            </a:xfrm>
          </p:grpSpPr>
          <p:sp>
            <p:nvSpPr>
              <p:cNvPr id="25898" name="Rectangle 298"/>
              <p:cNvSpPr>
                <a:spLocks noChangeArrowheads="1"/>
              </p:cNvSpPr>
              <p:nvPr/>
            </p:nvSpPr>
            <p:spPr bwMode="auto">
              <a:xfrm>
                <a:off x="3674" y="498"/>
                <a:ext cx="340" cy="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altLang="zh-CN" sz="2000" i="1">
                    <a:latin typeface="Times New Roman" panose="02020603050405020304" pitchFamily="18" charset="0"/>
                  </a:rPr>
                  <a:t>b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altLang="zh-CN" sz="2000">
                    <a:latin typeface="Times New Roman" panose="02020603050405020304" pitchFamily="18" charset="0"/>
                  </a:rPr>
                  <a:t>2</a:t>
                </a:r>
                <a:r>
                  <a:rPr lang="en-US" altLang="zh-CN" sz="2000" i="1"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25899" name="Line 299"/>
              <p:cNvSpPr>
                <a:spLocks noChangeShapeType="1"/>
              </p:cNvSpPr>
              <p:nvPr/>
            </p:nvSpPr>
            <p:spPr bwMode="auto">
              <a:xfrm>
                <a:off x="3726" y="669"/>
                <a:ext cx="22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9128137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5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5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5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5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5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5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5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5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5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25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0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5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25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5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25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25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5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25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5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25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25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19" grpId="0"/>
      <p:bldP spid="25862" grpId="0" animBg="1"/>
      <p:bldP spid="25863" grpId="0" animBg="1"/>
      <p:bldP spid="25864" grpId="0" animBg="1"/>
      <p:bldP spid="25865" grpId="0" animBg="1"/>
      <p:bldP spid="25866" grpId="0" animBg="1"/>
      <p:bldP spid="25867" grpId="0" animBg="1"/>
      <p:bldP spid="25868" grpId="0" animBg="1"/>
      <p:bldP spid="25869" grpId="0" animBg="1"/>
      <p:bldP spid="25870" grpId="0" animBg="1"/>
      <p:bldP spid="25871" grpId="0" animBg="1"/>
      <p:bldP spid="25872" grpId="0" animBg="1"/>
      <p:bldP spid="25873" grpId="0" animBg="1"/>
      <p:bldP spid="25874" grpId="0"/>
      <p:bldP spid="25875" grpId="0"/>
      <p:bldP spid="25876" grpId="0"/>
      <p:bldP spid="25877" grpId="0"/>
      <p:bldP spid="25878" grpId="0" animBg="1"/>
      <p:bldP spid="25881" grpId="0" animBg="1"/>
      <p:bldP spid="25882" grpId="0" animBg="1"/>
      <p:bldP spid="2588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400177" y="1052722"/>
            <a:ext cx="43338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algn="ctr"/>
            <a:r>
              <a:rPr lang="zh-CN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解：  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(1)因为△= 16 -16 =0 </a:t>
            </a:r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278063" y="1633093"/>
            <a:ext cx="3673475" cy="1004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zh-CN" sz="2400" dirty="0">
                <a:latin typeface="Times New Roman" panose="02020603050405020304" pitchFamily="18" charset="0"/>
              </a:rPr>
              <a:t>方程 4 </a:t>
            </a:r>
            <a:r>
              <a:rPr lang="zh-CN" altLang="zh-CN" sz="2400" i="1" dirty="0">
                <a:latin typeface="Times New Roman" panose="02020603050405020304" pitchFamily="18" charset="0"/>
              </a:rPr>
              <a:t>x</a:t>
            </a:r>
            <a:r>
              <a:rPr lang="zh-CN" altLang="zh-CN" sz="2400" baseline="30000" dirty="0">
                <a:latin typeface="Times New Roman" panose="02020603050405020304" pitchFamily="18" charset="0"/>
              </a:rPr>
              <a:t>2 </a:t>
            </a:r>
            <a:r>
              <a:rPr lang="zh-CN" altLang="zh-CN" sz="2400" dirty="0">
                <a:latin typeface="Times New Roman" panose="02020603050405020304" pitchFamily="18" charset="0"/>
              </a:rPr>
              <a:t>- 4</a:t>
            </a:r>
            <a:r>
              <a:rPr lang="zh-CN" altLang="zh-CN" sz="2400" i="1" dirty="0">
                <a:latin typeface="Times New Roman" panose="02020603050405020304" pitchFamily="18" charset="0"/>
              </a:rPr>
              <a:t>x </a:t>
            </a:r>
            <a:r>
              <a:rPr lang="zh-CN" altLang="zh-CN" sz="2400" dirty="0">
                <a:latin typeface="Times New Roman" panose="02020603050405020304" pitchFamily="18" charset="0"/>
              </a:rPr>
              <a:t>+1=0 的解是</a:t>
            </a:r>
          </a:p>
          <a:p>
            <a:pPr algn="ctr">
              <a:lnSpc>
                <a:spcPct val="130000"/>
              </a:lnSpc>
            </a:pPr>
            <a:r>
              <a:rPr lang="zh-CN" altLang="zh-CN" sz="2400" dirty="0">
                <a:latin typeface="Times New Roman" panose="02020603050405020304" pitchFamily="18" charset="0"/>
              </a:rPr>
              <a:t>  </a:t>
            </a:r>
            <a:r>
              <a:rPr lang="zh-CN" altLang="zh-CN" sz="2400" i="1" dirty="0">
                <a:latin typeface="Times New Roman" panose="02020603050405020304" pitchFamily="18" charset="0"/>
              </a:rPr>
              <a:t>x</a:t>
            </a:r>
            <a:r>
              <a:rPr lang="zh-CN" altLang="zh-CN" sz="2400" baseline="-25000" dirty="0">
                <a:latin typeface="Times New Roman" panose="02020603050405020304" pitchFamily="18" charset="0"/>
              </a:rPr>
              <a:t>1</a:t>
            </a:r>
            <a:r>
              <a:rPr lang="zh-CN" altLang="zh-CN" sz="2400" dirty="0">
                <a:latin typeface="Times New Roman" panose="02020603050405020304" pitchFamily="18" charset="0"/>
              </a:rPr>
              <a:t>=</a:t>
            </a:r>
            <a:r>
              <a:rPr lang="zh-CN" altLang="zh-CN" sz="2400" i="1" dirty="0">
                <a:latin typeface="Times New Roman" panose="02020603050405020304" pitchFamily="18" charset="0"/>
              </a:rPr>
              <a:t>x</a:t>
            </a:r>
            <a:r>
              <a:rPr lang="zh-CN" altLang="zh-CN" sz="2400" baseline="-25000" dirty="0">
                <a:latin typeface="Times New Roman" panose="02020603050405020304" pitchFamily="18" charset="0"/>
              </a:rPr>
              <a:t>2</a:t>
            </a:r>
            <a:r>
              <a:rPr lang="zh-CN" altLang="zh-CN" sz="2400" dirty="0">
                <a:latin typeface="Times New Roman" panose="02020603050405020304" pitchFamily="18" charset="0"/>
              </a:rPr>
              <a:t>=1/2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935658" y="2735945"/>
            <a:ext cx="5040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故原不等式的解集为{ </a:t>
            </a:r>
            <a:r>
              <a:rPr lang="zh-CN" altLang="zh-CN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lang="zh-CN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| </a:t>
            </a:r>
            <a:r>
              <a:rPr lang="zh-CN" altLang="zh-CN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x </a:t>
            </a:r>
            <a:r>
              <a:rPr lang="zh-CN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≠ 1/2 }</a:t>
            </a:r>
            <a:endParaRPr lang="zh-CN" altLang="zh-CN" sz="2400" dirty="0">
              <a:latin typeface="Times New Roman" panose="02020603050405020304" pitchFamily="18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179513" y="3274978"/>
            <a:ext cx="64103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 b="1" dirty="0" smtClean="0">
                <a:latin typeface="宋体" panose="02010600030101010101" pitchFamily="2" charset="-122"/>
              </a:rPr>
              <a:t>（</a:t>
            </a:r>
            <a:r>
              <a:rPr lang="en-US" altLang="zh-CN" sz="2800" b="1" dirty="0" smtClean="0">
                <a:latin typeface="宋体" panose="02010600030101010101" pitchFamily="2" charset="-122"/>
              </a:rPr>
              <a:t>2</a:t>
            </a:r>
            <a:r>
              <a:rPr lang="zh-CN" altLang="en-US" sz="2800" b="1" dirty="0" smtClean="0">
                <a:latin typeface="宋体" panose="02010600030101010101" pitchFamily="2" charset="-122"/>
              </a:rPr>
              <a:t>）</a:t>
            </a:r>
            <a:r>
              <a:rPr lang="zh-CN" altLang="zh-CN" sz="2800" b="1" dirty="0" smtClean="0">
                <a:latin typeface="宋体" panose="02010600030101010101" pitchFamily="2" charset="-122"/>
              </a:rPr>
              <a:t>解</a:t>
            </a:r>
            <a:r>
              <a:rPr lang="zh-CN" altLang="zh-CN" sz="2800" b="1" dirty="0">
                <a:latin typeface="宋体" panose="02010600030101010101" pitchFamily="2" charset="-122"/>
              </a:rPr>
              <a:t>不等式- </a:t>
            </a:r>
            <a:r>
              <a:rPr lang="zh-CN" altLang="zh-CN" sz="2800" b="1" i="1" dirty="0">
                <a:latin typeface="宋体" panose="02010600030101010101" pitchFamily="2" charset="-122"/>
              </a:rPr>
              <a:t>x</a:t>
            </a:r>
            <a:r>
              <a:rPr lang="zh-CN" altLang="zh-CN" sz="2800" b="1" baseline="30000" dirty="0">
                <a:latin typeface="宋体" panose="02010600030101010101" pitchFamily="2" charset="-122"/>
              </a:rPr>
              <a:t>2 </a:t>
            </a:r>
            <a:r>
              <a:rPr lang="zh-CN" altLang="zh-CN" sz="2800" b="1" dirty="0">
                <a:latin typeface="宋体" panose="02010600030101010101" pitchFamily="2" charset="-122"/>
              </a:rPr>
              <a:t>+ 2</a:t>
            </a:r>
            <a:r>
              <a:rPr lang="zh-CN" altLang="zh-CN" sz="2800" b="1" i="1" dirty="0">
                <a:latin typeface="宋体" panose="02010600030101010101" pitchFamily="2" charset="-122"/>
              </a:rPr>
              <a:t>x </a:t>
            </a:r>
            <a:r>
              <a:rPr lang="zh-CN" altLang="zh-CN" sz="2800" b="1" dirty="0">
                <a:latin typeface="宋体" panose="02010600030101010101" pitchFamily="2" charset="-122"/>
              </a:rPr>
              <a:t>– 3 &gt;0 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968201" y="4032371"/>
            <a:ext cx="49752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解：</a:t>
            </a:r>
            <a:r>
              <a:rPr lang="zh-CN" altLang="zh-CN" sz="2400" dirty="0">
                <a:latin typeface="Times New Roman" panose="02020603050405020304" pitchFamily="18" charset="0"/>
              </a:rPr>
              <a:t>整理，得   </a:t>
            </a:r>
            <a:r>
              <a:rPr lang="zh-CN" altLang="zh-CN" sz="2400" i="1" dirty="0">
                <a:latin typeface="Times New Roman" panose="02020603050405020304" pitchFamily="18" charset="0"/>
              </a:rPr>
              <a:t>x</a:t>
            </a:r>
            <a:r>
              <a:rPr lang="zh-CN" altLang="zh-CN" sz="2400" baseline="30000" dirty="0">
                <a:latin typeface="Times New Roman" panose="02020603050405020304" pitchFamily="18" charset="0"/>
              </a:rPr>
              <a:t>2 </a:t>
            </a:r>
            <a:r>
              <a:rPr lang="zh-CN" altLang="zh-CN" sz="2400" dirty="0">
                <a:latin typeface="Times New Roman" panose="02020603050405020304" pitchFamily="18" charset="0"/>
              </a:rPr>
              <a:t>- 2</a:t>
            </a:r>
            <a:r>
              <a:rPr lang="zh-CN" altLang="zh-CN" sz="2400" i="1" dirty="0">
                <a:latin typeface="Times New Roman" panose="02020603050405020304" pitchFamily="18" charset="0"/>
              </a:rPr>
              <a:t>x </a:t>
            </a:r>
            <a:r>
              <a:rPr lang="zh-CN" altLang="zh-CN" sz="2400" dirty="0">
                <a:latin typeface="Times New Roman" panose="02020603050405020304" pitchFamily="18" charset="0"/>
              </a:rPr>
              <a:t>+ 3 &lt; 0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662165" y="4566595"/>
            <a:ext cx="40100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zh-CN" sz="2400" dirty="0">
                <a:latin typeface="Times New Roman" panose="02020603050405020304" pitchFamily="18" charset="0"/>
              </a:rPr>
              <a:t>因为△= 4 - 12 = - 8 &lt; 0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2558256" y="5110093"/>
            <a:ext cx="49482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zh-CN" sz="2400" dirty="0">
                <a:latin typeface="Times New Roman" panose="02020603050405020304" pitchFamily="18" charset="0"/>
              </a:rPr>
              <a:t>方程 2 </a:t>
            </a:r>
            <a:r>
              <a:rPr lang="zh-CN" altLang="zh-CN" sz="2400" i="1" dirty="0">
                <a:latin typeface="Times New Roman" panose="02020603050405020304" pitchFamily="18" charset="0"/>
              </a:rPr>
              <a:t>x</a:t>
            </a:r>
            <a:r>
              <a:rPr lang="zh-CN" altLang="zh-CN" sz="2400" baseline="30000" dirty="0">
                <a:latin typeface="Times New Roman" panose="02020603050405020304" pitchFamily="18" charset="0"/>
              </a:rPr>
              <a:t>2 </a:t>
            </a:r>
            <a:r>
              <a:rPr lang="zh-CN" altLang="zh-CN" sz="2400" dirty="0">
                <a:latin typeface="Times New Roman" panose="02020603050405020304" pitchFamily="18" charset="0"/>
              </a:rPr>
              <a:t>- 3</a:t>
            </a:r>
            <a:r>
              <a:rPr lang="zh-CN" altLang="zh-CN" sz="2400" i="1" dirty="0">
                <a:latin typeface="Times New Roman" panose="02020603050405020304" pitchFamily="18" charset="0"/>
              </a:rPr>
              <a:t>x </a:t>
            </a:r>
            <a:r>
              <a:rPr lang="zh-CN" altLang="zh-CN" sz="2400" dirty="0">
                <a:latin typeface="Times New Roman" panose="02020603050405020304" pitchFamily="18" charset="0"/>
              </a:rPr>
              <a:t>– 2 = 0无实数根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3010823" y="5654350"/>
            <a:ext cx="34916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2400" dirty="0">
                <a:latin typeface="Times New Roman" panose="02020603050405020304" pitchFamily="18" charset="0"/>
              </a:rPr>
              <a:t>所以原不等式的解集为ф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1786497" y="223156"/>
            <a:ext cx="54008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例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Wingdings" panose="05000000000000000000" pitchFamily="2" charset="2"/>
              </a:rPr>
              <a:t>、</a:t>
            </a:r>
            <a:r>
              <a:rPr lang="zh-CN" altLang="en-US" sz="2800" b="1" dirty="0" smtClean="0">
                <a:latin typeface="华文中宋" panose="02010600040101010101" pitchFamily="2" charset="-122"/>
                <a:ea typeface="华文中宋" panose="02010600040101010101" pitchFamily="2" charset="-122"/>
                <a:sym typeface="Wingdings" panose="05000000000000000000" pitchFamily="2" charset="2"/>
              </a:rPr>
              <a:t>（</a:t>
            </a:r>
            <a:r>
              <a:rPr lang="en-US" altLang="zh-CN" sz="2800" b="1" dirty="0" smtClean="0">
                <a:latin typeface="华文中宋" panose="02010600040101010101" pitchFamily="2" charset="-122"/>
                <a:ea typeface="华文中宋" panose="02010600040101010101" pitchFamily="2" charset="-122"/>
                <a:sym typeface="Wingdings" panose="05000000000000000000" pitchFamily="2" charset="2"/>
              </a:rPr>
              <a:t>1</a:t>
            </a:r>
            <a:r>
              <a:rPr lang="zh-CN" altLang="en-US" sz="2800" b="1" dirty="0" smtClean="0">
                <a:latin typeface="华文中宋" panose="02010600040101010101" pitchFamily="2" charset="-122"/>
                <a:ea typeface="华文中宋" panose="02010600040101010101" pitchFamily="2" charset="-122"/>
                <a:sym typeface="Wingdings" panose="05000000000000000000" pitchFamily="2" charset="2"/>
              </a:rPr>
              <a:t>）</a:t>
            </a:r>
            <a:r>
              <a:rPr lang="zh-CN" altLang="zh-CN" sz="2800" b="1" dirty="0" smtClean="0">
                <a:latin typeface="宋体" panose="02010600030101010101" pitchFamily="2" charset="-122"/>
              </a:rPr>
              <a:t>解</a:t>
            </a:r>
            <a:r>
              <a:rPr lang="zh-CN" altLang="zh-CN" sz="2800" b="1" dirty="0">
                <a:latin typeface="宋体" panose="02010600030101010101" pitchFamily="2" charset="-122"/>
              </a:rPr>
              <a:t>不等式4</a:t>
            </a:r>
            <a:r>
              <a:rPr lang="zh-CN" altLang="zh-CN" sz="2800" b="1" i="1" dirty="0">
                <a:latin typeface="宋体" panose="02010600030101010101" pitchFamily="2" charset="-122"/>
              </a:rPr>
              <a:t>x</a:t>
            </a:r>
            <a:r>
              <a:rPr lang="zh-CN" altLang="zh-CN" sz="2800" b="1" baseline="30000" dirty="0">
                <a:latin typeface="宋体" panose="02010600030101010101" pitchFamily="2" charset="-122"/>
              </a:rPr>
              <a:t>2</a:t>
            </a:r>
            <a:r>
              <a:rPr lang="zh-CN" altLang="zh-CN" sz="2800" b="1" dirty="0">
                <a:latin typeface="宋体" panose="02010600030101010101" pitchFamily="2" charset="-122"/>
              </a:rPr>
              <a:t>-4</a:t>
            </a:r>
            <a:r>
              <a:rPr lang="zh-CN" altLang="zh-CN" sz="2800" b="1" i="1" dirty="0">
                <a:latin typeface="宋体" panose="02010600030101010101" pitchFamily="2" charset="-122"/>
              </a:rPr>
              <a:t>x </a:t>
            </a:r>
            <a:r>
              <a:rPr lang="zh-CN" altLang="zh-CN" sz="2800" b="1" dirty="0">
                <a:latin typeface="宋体" panose="02010600030101010101" pitchFamily="2" charset="-122"/>
              </a:rPr>
              <a:t>+1&gt;0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6076652" y="1099800"/>
            <a:ext cx="4095750" cy="1133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 smtClean="0">
                <a:latin typeface="楷体_GB2312" pitchFamily="1" charset="-122"/>
                <a:ea typeface="楷体_GB2312" pitchFamily="1" charset="-122"/>
              </a:rPr>
              <a:t>解:</a:t>
            </a:r>
            <a:r>
              <a:rPr lang="zh-CN" altLang="en-US" sz="2400" dirty="0">
                <a:latin typeface="楷体_GB2312" pitchFamily="1" charset="-122"/>
                <a:ea typeface="楷体_GB2312" pitchFamily="1" charset="-122"/>
              </a:rPr>
              <a:t>(2)由于4</a:t>
            </a:r>
            <a:r>
              <a:rPr lang="zh-CN" altLang="en-US" sz="2800" i="1" dirty="0">
                <a:latin typeface="楷体_GB2312" pitchFamily="1" charset="-122"/>
                <a:ea typeface="楷体_GB2312" pitchFamily="1" charset="-122"/>
              </a:rPr>
              <a:t>x</a:t>
            </a:r>
            <a:r>
              <a:rPr lang="zh-CN" altLang="en-US" sz="2400" baseline="30000" dirty="0">
                <a:latin typeface="楷体_GB2312" pitchFamily="1" charset="-122"/>
                <a:ea typeface="楷体_GB2312" pitchFamily="1" charset="-122"/>
              </a:rPr>
              <a:t>2</a:t>
            </a:r>
            <a:r>
              <a:rPr lang="zh-CN" altLang="en-US" sz="2400" dirty="0">
                <a:latin typeface="楷体_GB2312" pitchFamily="1" charset="-122"/>
                <a:ea typeface="楷体_GB2312" pitchFamily="1" charset="-122"/>
              </a:rPr>
              <a:t>-4</a:t>
            </a:r>
            <a:r>
              <a:rPr lang="zh-CN" altLang="en-US" sz="2800" i="1" dirty="0">
                <a:latin typeface="楷体_GB2312" pitchFamily="1" charset="-122"/>
                <a:ea typeface="楷体_GB2312" pitchFamily="1" charset="-122"/>
              </a:rPr>
              <a:t>x</a:t>
            </a:r>
            <a:r>
              <a:rPr lang="zh-CN" altLang="en-US" sz="2400" dirty="0">
                <a:latin typeface="楷体_GB2312" pitchFamily="1" charset="-122"/>
                <a:ea typeface="楷体_GB2312" pitchFamily="1" charset="-122"/>
              </a:rPr>
              <a:t>+1</a:t>
            </a:r>
          </a:p>
          <a:p>
            <a:pPr>
              <a:lnSpc>
                <a:spcPct val="130000"/>
              </a:lnSpc>
            </a:pPr>
            <a:r>
              <a:rPr lang="zh-CN" altLang="en-US" sz="2400" dirty="0">
                <a:latin typeface="楷体_GB2312" pitchFamily="1" charset="-122"/>
                <a:ea typeface="楷体_GB2312" pitchFamily="1" charset="-122"/>
              </a:rPr>
              <a:t>          =(2</a:t>
            </a:r>
            <a:r>
              <a:rPr lang="zh-CN" altLang="en-US" sz="2800" i="1" dirty="0">
                <a:latin typeface="楷体_GB2312" pitchFamily="1" charset="-122"/>
                <a:ea typeface="楷体_GB2312" pitchFamily="1" charset="-122"/>
              </a:rPr>
              <a:t>x</a:t>
            </a:r>
            <a:r>
              <a:rPr lang="zh-CN" altLang="en-US" sz="2400" dirty="0">
                <a:latin typeface="楷体_GB2312" pitchFamily="1" charset="-122"/>
                <a:ea typeface="楷体_GB2312" pitchFamily="1" charset="-122"/>
              </a:rPr>
              <a:t>-1)</a:t>
            </a:r>
            <a:r>
              <a:rPr lang="zh-CN" altLang="en-US" sz="2400" baseline="30000" dirty="0">
                <a:latin typeface="楷体_GB2312" pitchFamily="1" charset="-122"/>
                <a:ea typeface="楷体_GB2312" pitchFamily="1" charset="-122"/>
              </a:rPr>
              <a:t>2</a:t>
            </a:r>
            <a:r>
              <a:rPr lang="zh-CN" altLang="en-US" sz="2400" dirty="0">
                <a:latin typeface="楷体_GB2312" pitchFamily="1" charset="-122"/>
                <a:ea typeface="楷体_GB2312" pitchFamily="1" charset="-122"/>
              </a:rPr>
              <a:t>≥0</a:t>
            </a:r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>
            <a:off x="5951538" y="1127125"/>
            <a:ext cx="0" cy="1441450"/>
          </a:xfrm>
          <a:prstGeom prst="line">
            <a:avLst/>
          </a:prstGeom>
          <a:noFill/>
          <a:ln w="28575" cmpd="sng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216688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5" grpId="0" autoUpdateAnimBg="0"/>
      <p:bldP spid="8196" grpId="0" autoUpdateAnimBg="0"/>
      <p:bldP spid="8197" grpId="0"/>
      <p:bldP spid="8198" grpId="0" autoUpdateAnimBg="0"/>
      <p:bldP spid="8199" grpId="0" autoUpdateAnimBg="0"/>
      <p:bldP spid="8200" grpId="0" autoUpdateAnimBg="0"/>
      <p:bldP spid="8201" grpId="0" autoUpdateAnimBg="0"/>
      <p:bldP spid="8203" grpId="0" autoUpdateAnimBg="0"/>
      <p:bldP spid="820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9" name="Text Box 11"/>
          <p:cNvSpPr txBox="1">
            <a:spLocks noChangeArrowheads="1"/>
          </p:cNvSpPr>
          <p:nvPr/>
        </p:nvSpPr>
        <p:spPr bwMode="auto">
          <a:xfrm>
            <a:off x="2174323" y="808326"/>
            <a:ext cx="55800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变式、</a:t>
            </a:r>
            <a:r>
              <a:rPr lang="zh-CN" altLang="en-US" sz="2800" b="1" dirty="0" smtClean="0">
                <a:latin typeface="Times New Roman" panose="02020603050405020304" pitchFamily="18" charset="0"/>
              </a:rPr>
              <a:t>解</a:t>
            </a:r>
            <a:r>
              <a:rPr lang="zh-CN" altLang="en-US" sz="2800" b="1" dirty="0">
                <a:latin typeface="Times New Roman" panose="02020603050405020304" pitchFamily="18" charset="0"/>
              </a:rPr>
              <a:t>不等式</a:t>
            </a:r>
            <a:r>
              <a:rPr lang="en-US" altLang="zh-CN" sz="2800" b="1" dirty="0"/>
              <a:t>-</a:t>
            </a:r>
            <a:r>
              <a:rPr lang="en-US" altLang="zh-CN" sz="2800" b="1" dirty="0">
                <a:latin typeface="Times New Roman" panose="02020603050405020304" pitchFamily="18" charset="0"/>
              </a:rPr>
              <a:t>2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x</a:t>
            </a:r>
            <a:r>
              <a:rPr lang="en-US" altLang="zh-CN" sz="2800" b="1" baseline="30000" dirty="0">
                <a:latin typeface="Times New Roman" panose="02020603050405020304" pitchFamily="18" charset="0"/>
              </a:rPr>
              <a:t>2</a:t>
            </a:r>
            <a:r>
              <a:rPr lang="en-US" altLang="zh-CN" sz="2800" b="1" dirty="0">
                <a:latin typeface="Times New Roman" panose="02020603050405020304" pitchFamily="18" charset="0"/>
              </a:rPr>
              <a:t>+3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x</a:t>
            </a:r>
            <a:r>
              <a:rPr lang="en-US" altLang="zh-CN" sz="2800" b="1" dirty="0">
                <a:latin typeface="Times New Roman" panose="02020603050405020304" pitchFamily="18" charset="0"/>
              </a:rPr>
              <a:t>+5</a:t>
            </a:r>
            <a:r>
              <a:rPr lang="zh-CN" altLang="en-US" sz="2800" b="1" dirty="0"/>
              <a:t>＞</a:t>
            </a:r>
            <a:r>
              <a:rPr lang="en-US" altLang="zh-CN" sz="2800" b="1" dirty="0">
                <a:latin typeface="Times New Roman" panose="02020603050405020304" pitchFamily="18" charset="0"/>
              </a:rPr>
              <a:t>0 </a:t>
            </a:r>
          </a:p>
        </p:txBody>
      </p:sp>
      <p:sp>
        <p:nvSpPr>
          <p:cNvPr id="68620" name="Text Box 12"/>
          <p:cNvSpPr txBox="1">
            <a:spLocks noChangeArrowheads="1"/>
          </p:cNvSpPr>
          <p:nvPr/>
        </p:nvSpPr>
        <p:spPr bwMode="auto">
          <a:xfrm>
            <a:off x="2476741" y="1947236"/>
            <a:ext cx="49752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解：</a:t>
            </a:r>
            <a:r>
              <a:rPr lang="zh-CN" altLang="en-US" sz="2400" dirty="0">
                <a:latin typeface="Times New Roman" panose="02020603050405020304" pitchFamily="18" charset="0"/>
              </a:rPr>
              <a:t>整理，得   </a:t>
            </a:r>
            <a:r>
              <a:rPr lang="en-US" altLang="zh-CN" sz="2400" dirty="0">
                <a:latin typeface="Times New Roman" panose="02020603050405020304" pitchFamily="18" charset="0"/>
              </a:rPr>
              <a:t>2</a:t>
            </a:r>
            <a:r>
              <a:rPr lang="en-US" altLang="zh-CN" sz="2400" i="1" dirty="0">
                <a:latin typeface="Times New Roman" panose="02020603050405020304" pitchFamily="18" charset="0"/>
              </a:rPr>
              <a:t>x</a:t>
            </a:r>
            <a:r>
              <a:rPr lang="en-US" altLang="zh-CN" sz="2400" baseline="30000" dirty="0">
                <a:latin typeface="Times New Roman" panose="02020603050405020304" pitchFamily="18" charset="0"/>
              </a:rPr>
              <a:t>2</a:t>
            </a:r>
            <a:r>
              <a:rPr lang="en-US" altLang="zh-CN" sz="2400" dirty="0"/>
              <a:t>-</a:t>
            </a:r>
            <a:r>
              <a:rPr lang="en-US" altLang="zh-CN" sz="2400" dirty="0">
                <a:latin typeface="Times New Roman" panose="02020603050405020304" pitchFamily="18" charset="0"/>
              </a:rPr>
              <a:t>3</a:t>
            </a:r>
            <a:r>
              <a:rPr lang="en-US" altLang="zh-CN" sz="2400" i="1" dirty="0">
                <a:latin typeface="Times New Roman" panose="02020603050405020304" pitchFamily="18" charset="0"/>
              </a:rPr>
              <a:t>x</a:t>
            </a:r>
            <a:r>
              <a:rPr lang="en-US" altLang="zh-CN" sz="2400" dirty="0"/>
              <a:t>-</a:t>
            </a:r>
            <a:r>
              <a:rPr lang="en-US" altLang="zh-CN" sz="2400" dirty="0">
                <a:latin typeface="Times New Roman" panose="02020603050405020304" pitchFamily="18" charset="0"/>
              </a:rPr>
              <a:t>5</a:t>
            </a:r>
            <a:r>
              <a:rPr lang="zh-CN" altLang="en-US" sz="2400" dirty="0"/>
              <a:t>＜</a:t>
            </a:r>
            <a:r>
              <a:rPr lang="en-US" altLang="zh-CN" sz="2400" dirty="0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68621" name="Text Box 13"/>
          <p:cNvSpPr txBox="1">
            <a:spLocks noChangeArrowheads="1"/>
          </p:cNvSpPr>
          <p:nvPr/>
        </p:nvSpPr>
        <p:spPr bwMode="auto">
          <a:xfrm>
            <a:off x="3126221" y="2762060"/>
            <a:ext cx="393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</a:rPr>
              <a:t>因为△</a:t>
            </a:r>
            <a:r>
              <a:rPr lang="en-US" altLang="zh-CN" sz="2400" dirty="0">
                <a:latin typeface="Times New Roman" panose="02020603050405020304" pitchFamily="18" charset="0"/>
              </a:rPr>
              <a:t>= 9+40 = 49</a:t>
            </a:r>
            <a:r>
              <a:rPr lang="zh-CN" altLang="en-US" sz="2400" dirty="0"/>
              <a:t>＞</a:t>
            </a:r>
            <a:r>
              <a:rPr lang="en-US" altLang="zh-CN" sz="2400" dirty="0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68622" name="Text Box 14"/>
          <p:cNvSpPr txBox="1">
            <a:spLocks noChangeArrowheads="1"/>
          </p:cNvSpPr>
          <p:nvPr/>
        </p:nvSpPr>
        <p:spPr bwMode="auto">
          <a:xfrm>
            <a:off x="2585605" y="3472644"/>
            <a:ext cx="6264275" cy="527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latin typeface="Times New Roman" panose="02020603050405020304" pitchFamily="18" charset="0"/>
              </a:rPr>
              <a:t>方程 </a:t>
            </a:r>
            <a:r>
              <a:rPr lang="en-US" altLang="zh-CN" sz="2400" dirty="0">
                <a:latin typeface="Times New Roman" panose="02020603050405020304" pitchFamily="18" charset="0"/>
              </a:rPr>
              <a:t>2</a:t>
            </a:r>
            <a:r>
              <a:rPr lang="en-US" altLang="zh-CN" sz="2400" i="1" dirty="0">
                <a:latin typeface="Times New Roman" panose="02020603050405020304" pitchFamily="18" charset="0"/>
              </a:rPr>
              <a:t>x</a:t>
            </a:r>
            <a:r>
              <a:rPr lang="en-US" altLang="zh-CN" sz="2400" baseline="30000" dirty="0">
                <a:latin typeface="Times New Roman" panose="02020603050405020304" pitchFamily="18" charset="0"/>
              </a:rPr>
              <a:t>2</a:t>
            </a:r>
            <a:r>
              <a:rPr lang="en-US" altLang="zh-CN" sz="2400" dirty="0"/>
              <a:t>-</a:t>
            </a:r>
            <a:r>
              <a:rPr lang="en-US" altLang="zh-CN" sz="2400" dirty="0">
                <a:latin typeface="Times New Roman" panose="02020603050405020304" pitchFamily="18" charset="0"/>
              </a:rPr>
              <a:t>3</a:t>
            </a:r>
            <a:r>
              <a:rPr lang="en-US" altLang="zh-CN" sz="2400" i="1" dirty="0">
                <a:latin typeface="Times New Roman" panose="02020603050405020304" pitchFamily="18" charset="0"/>
              </a:rPr>
              <a:t>x</a:t>
            </a:r>
            <a:r>
              <a:rPr lang="en-US" altLang="zh-CN" sz="2400" dirty="0"/>
              <a:t>-</a:t>
            </a:r>
            <a:r>
              <a:rPr lang="en-US" altLang="zh-CN" sz="2400" dirty="0">
                <a:latin typeface="Times New Roman" panose="02020603050405020304" pitchFamily="18" charset="0"/>
              </a:rPr>
              <a:t>5=0 </a:t>
            </a:r>
            <a:r>
              <a:rPr lang="zh-CN" altLang="en-US" sz="2400" dirty="0">
                <a:latin typeface="Times New Roman" panose="02020603050405020304" pitchFamily="18" charset="0"/>
              </a:rPr>
              <a:t>的解是</a:t>
            </a:r>
            <a:r>
              <a:rPr lang="en-US" altLang="zh-CN" sz="2400" i="1" dirty="0">
                <a:latin typeface="Times New Roman" panose="02020603050405020304" pitchFamily="18" charset="0"/>
              </a:rPr>
              <a:t>x</a:t>
            </a:r>
            <a:r>
              <a:rPr lang="en-US" altLang="zh-CN" sz="2400" baseline="-25000" dirty="0">
                <a:latin typeface="Times New Roman" panose="02020603050405020304" pitchFamily="18" charset="0"/>
              </a:rPr>
              <a:t>1</a:t>
            </a:r>
            <a:r>
              <a:rPr lang="en-US" altLang="zh-CN" sz="2400" dirty="0">
                <a:latin typeface="Times New Roman" panose="02020603050405020304" pitchFamily="18" charset="0"/>
              </a:rPr>
              <a:t>=2.5</a:t>
            </a:r>
            <a:r>
              <a:rPr lang="zh-CN" altLang="en-US" sz="2400" dirty="0">
                <a:latin typeface="Times New Roman" panose="02020603050405020304" pitchFamily="18" charset="0"/>
              </a:rPr>
              <a:t>，</a:t>
            </a:r>
            <a:r>
              <a:rPr lang="en-US" altLang="zh-CN" sz="2400" i="1" dirty="0">
                <a:latin typeface="Times New Roman" panose="02020603050405020304" pitchFamily="18" charset="0"/>
              </a:rPr>
              <a:t>x</a:t>
            </a:r>
            <a:r>
              <a:rPr lang="en-US" altLang="zh-CN" sz="2400" baseline="-25000" dirty="0">
                <a:latin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</a:rPr>
              <a:t>=</a:t>
            </a:r>
            <a:r>
              <a:rPr lang="en-US" altLang="zh-CN" sz="2400" dirty="0"/>
              <a:t>-</a:t>
            </a:r>
            <a:r>
              <a:rPr lang="en-US" altLang="zh-CN" sz="2400" dirty="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68623" name="Text Box 15"/>
          <p:cNvSpPr txBox="1">
            <a:spLocks noChangeArrowheads="1"/>
          </p:cNvSpPr>
          <p:nvPr/>
        </p:nvSpPr>
        <p:spPr bwMode="auto">
          <a:xfrm>
            <a:off x="2658630" y="4416241"/>
            <a:ext cx="61912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</a:rPr>
              <a:t>故原不等式的解集为</a:t>
            </a:r>
            <a:r>
              <a:rPr lang="en-US" altLang="zh-CN" sz="2400" dirty="0">
                <a:latin typeface="Times New Roman" panose="02020603050405020304" pitchFamily="18" charset="0"/>
              </a:rPr>
              <a:t>{ </a:t>
            </a:r>
            <a:r>
              <a:rPr lang="en-US" altLang="zh-CN" sz="2400" i="1" dirty="0">
                <a:latin typeface="Times New Roman" panose="02020603050405020304" pitchFamily="18" charset="0"/>
              </a:rPr>
              <a:t>x</a:t>
            </a:r>
            <a:r>
              <a:rPr lang="en-US" altLang="zh-CN" sz="2400" dirty="0">
                <a:latin typeface="Times New Roman" panose="02020603050405020304" pitchFamily="18" charset="0"/>
              </a:rPr>
              <a:t>| </a:t>
            </a:r>
            <a:r>
              <a:rPr lang="en-US" altLang="zh-CN" sz="2400" dirty="0"/>
              <a:t>-</a:t>
            </a:r>
            <a:r>
              <a:rPr lang="en-US" altLang="zh-CN" sz="2400" dirty="0">
                <a:latin typeface="Times New Roman" panose="02020603050405020304" pitchFamily="18" charset="0"/>
              </a:rPr>
              <a:t>1</a:t>
            </a:r>
            <a:r>
              <a:rPr lang="zh-CN" altLang="en-US" sz="2400" dirty="0"/>
              <a:t>＜</a:t>
            </a:r>
            <a:r>
              <a:rPr lang="en-US" altLang="zh-CN" sz="2400" i="1" dirty="0">
                <a:latin typeface="Times New Roman" panose="02020603050405020304" pitchFamily="18" charset="0"/>
              </a:rPr>
              <a:t>x</a:t>
            </a:r>
            <a:r>
              <a:rPr lang="zh-CN" altLang="en-US" sz="2400" dirty="0"/>
              <a:t>＜</a:t>
            </a:r>
            <a:r>
              <a:rPr lang="en-US" altLang="zh-CN" sz="2400" dirty="0">
                <a:latin typeface="Times New Roman" panose="02020603050405020304" pitchFamily="18" charset="0"/>
              </a:rPr>
              <a:t>2.5}</a:t>
            </a:r>
          </a:p>
        </p:txBody>
      </p:sp>
    </p:spTree>
    <p:extLst>
      <p:ext uri="{BB962C8B-B14F-4D97-AF65-F5344CB8AC3E}">
        <p14:creationId xmlns:p14="http://schemas.microsoft.com/office/powerpoint/2010/main" xmlns="" val="233913728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9" grpId="0"/>
      <p:bldP spid="68620" grpId="0"/>
      <p:bldP spid="68621" grpId="0"/>
      <p:bldP spid="68622" grpId="0"/>
      <p:bldP spid="686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648526" y="209303"/>
            <a:ext cx="8636000" cy="1143000"/>
          </a:xfrm>
        </p:spPr>
        <p:txBody>
          <a:bodyPr/>
          <a:lstStyle/>
          <a:p>
            <a:r>
              <a:rPr lang="zh-CN" altLang="zh-CN" sz="2800" b="0" dirty="0">
                <a:solidFill>
                  <a:schemeClr val="tx1"/>
                </a:solidFill>
              </a:rPr>
              <a:t>解一元二次不等式的步骤：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58092" y="1636115"/>
            <a:ext cx="11260282" cy="407641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zh-CN" sz="28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化标准：</a:t>
            </a:r>
            <a:r>
              <a:rPr lang="zh-CN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将不等式化成标准形式（右边为0、最高次的系数为正）；</a:t>
            </a:r>
          </a:p>
          <a:p>
            <a:pPr>
              <a:lnSpc>
                <a:spcPct val="150000"/>
              </a:lnSpc>
            </a:pPr>
            <a:r>
              <a:rPr lang="zh-CN" altLang="zh-CN" sz="28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考虑判别式：</a:t>
            </a:r>
            <a:r>
              <a:rPr lang="zh-CN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计算判别式的值，若值为正，则求出相应方程的两根；</a:t>
            </a:r>
          </a:p>
          <a:p>
            <a:pPr>
              <a:lnSpc>
                <a:spcPct val="150000"/>
              </a:lnSpc>
            </a:pPr>
            <a:r>
              <a:rPr lang="zh-CN" altLang="zh-CN" sz="28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下结论：</a:t>
            </a:r>
            <a:r>
              <a:rPr lang="zh-CN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注意结果要写成集合或者区间的形式</a:t>
            </a:r>
          </a:p>
        </p:txBody>
      </p:sp>
    </p:spTree>
    <p:extLst>
      <p:ext uri="{BB962C8B-B14F-4D97-AF65-F5344CB8AC3E}">
        <p14:creationId xmlns:p14="http://schemas.microsoft.com/office/powerpoint/2010/main" xmlns="" val="348223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524001" y="31062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grpSp>
        <p:nvGrpSpPr>
          <p:cNvPr id="23555" name="Group 3"/>
          <p:cNvGrpSpPr>
            <a:grpSpLocks/>
          </p:cNvGrpSpPr>
          <p:nvPr/>
        </p:nvGrpSpPr>
        <p:grpSpPr bwMode="auto">
          <a:xfrm>
            <a:off x="1260619" y="597136"/>
            <a:ext cx="10522671" cy="674688"/>
            <a:chOff x="227" y="512"/>
            <a:chExt cx="5171" cy="425"/>
          </a:xfrm>
        </p:grpSpPr>
        <p:sp>
          <p:nvSpPr>
            <p:cNvPr id="23566" name="Text Box 4"/>
            <p:cNvSpPr txBox="1">
              <a:spLocks noChangeArrowheads="1"/>
            </p:cNvSpPr>
            <p:nvPr/>
          </p:nvSpPr>
          <p:spPr bwMode="auto">
            <a:xfrm>
              <a:off x="227" y="587"/>
              <a:ext cx="517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400" b="1" dirty="0" smtClean="0">
                  <a:solidFill>
                    <a:srgbClr val="FF0000"/>
                  </a:solidFill>
                  <a:latin typeface="+mn-ea"/>
                  <a:ea typeface="+mn-ea"/>
                </a:rPr>
                <a:t>例</a:t>
              </a:r>
              <a:r>
                <a:rPr lang="en-US" altLang="zh-CN" sz="2400" b="1" dirty="0" smtClean="0">
                  <a:solidFill>
                    <a:srgbClr val="FF0000"/>
                  </a:solidFill>
                  <a:latin typeface="+mn-ea"/>
                  <a:ea typeface="+mn-ea"/>
                </a:rPr>
                <a:t>2</a:t>
              </a:r>
              <a:r>
                <a:rPr lang="zh-CN" altLang="en-US" sz="2400" b="1" dirty="0">
                  <a:solidFill>
                    <a:srgbClr val="FF0000"/>
                  </a:solidFill>
                  <a:latin typeface="+mn-ea"/>
                  <a:ea typeface="+mn-ea"/>
                </a:rPr>
                <a:t>、</a:t>
              </a:r>
              <a:r>
                <a:rPr lang="zh-CN" altLang="en-US" sz="2400" b="1" dirty="0" smtClean="0">
                  <a:latin typeface="+mn-ea"/>
                  <a:ea typeface="+mn-ea"/>
                </a:rPr>
                <a:t>求函数                                               的</a:t>
              </a:r>
              <a:r>
                <a:rPr lang="zh-CN" altLang="en-US" sz="2400" b="1" dirty="0">
                  <a:latin typeface="+mn-ea"/>
                  <a:ea typeface="+mn-ea"/>
                </a:rPr>
                <a:t>定义域。</a:t>
              </a:r>
            </a:p>
          </p:txBody>
        </p:sp>
        <p:graphicFrame>
          <p:nvGraphicFramePr>
            <p:cNvPr id="2356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317580294"/>
                </p:ext>
              </p:extLst>
            </p:nvPr>
          </p:nvGraphicFramePr>
          <p:xfrm>
            <a:off x="1035" y="512"/>
            <a:ext cx="3651" cy="425"/>
          </p:xfrm>
          <a:graphic>
            <a:graphicData uri="http://schemas.openxmlformats.org/presentationml/2006/ole">
              <p:oleObj spid="_x0000_s14846" name="Equation" r:id="rId3" imgW="2374900" imgH="279400" progId="Equation.DSMT4">
                <p:embed/>
              </p:oleObj>
            </a:graphicData>
          </a:graphic>
        </p:graphicFrame>
      </p:grp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1956594" y="1596839"/>
            <a:ext cx="7272338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dirty="0">
                <a:latin typeface="Times New Roman" panose="02020603050405020304" pitchFamily="18" charset="0"/>
                <a:ea typeface="华文新魏" panose="02010800040101010101" pitchFamily="2" charset="-122"/>
              </a:rPr>
              <a:t>解：由函数</a:t>
            </a:r>
            <a:r>
              <a:rPr lang="en-US" altLang="zh-CN" sz="3200" i="1" dirty="0">
                <a:latin typeface="Times New Roman" panose="02020603050405020304" pitchFamily="18" charset="0"/>
                <a:ea typeface="华文新魏" panose="02010800040101010101" pitchFamily="2" charset="-122"/>
              </a:rPr>
              <a:t>f</a:t>
            </a:r>
            <a:r>
              <a:rPr lang="en-US" altLang="zh-CN" sz="3200" dirty="0">
                <a:latin typeface="Times New Roman" panose="02020603050405020304" pitchFamily="18" charset="0"/>
                <a:ea typeface="华文新魏" panose="02010800040101010101" pitchFamily="2" charset="-122"/>
              </a:rPr>
              <a:t>(</a:t>
            </a:r>
            <a:r>
              <a:rPr lang="en-US" altLang="zh-CN" sz="3200" i="1" dirty="0">
                <a:latin typeface="Times New Roman" panose="02020603050405020304" pitchFamily="18" charset="0"/>
                <a:ea typeface="华文新魏" panose="02010800040101010101" pitchFamily="2" charset="-122"/>
              </a:rPr>
              <a:t>x</a:t>
            </a:r>
            <a:r>
              <a:rPr lang="en-US" altLang="zh-CN" sz="3200" dirty="0">
                <a:latin typeface="Times New Roman" panose="02020603050405020304" pitchFamily="18" charset="0"/>
                <a:ea typeface="华文新魏" panose="02010800040101010101" pitchFamily="2" charset="-122"/>
              </a:rPr>
              <a:t>)</a:t>
            </a:r>
            <a:r>
              <a:rPr lang="zh-CN" altLang="en-US" sz="3200" dirty="0">
                <a:latin typeface="Times New Roman" panose="02020603050405020304" pitchFamily="18" charset="0"/>
                <a:ea typeface="华文新魏" panose="02010800040101010101" pitchFamily="2" charset="-122"/>
              </a:rPr>
              <a:t>的解析式有意义得 </a:t>
            </a:r>
          </a:p>
        </p:txBody>
      </p:sp>
      <p:sp>
        <p:nvSpPr>
          <p:cNvPr id="23557" name="Rectangle 7"/>
          <p:cNvSpPr>
            <a:spLocks noChangeArrowheads="1"/>
          </p:cNvSpPr>
          <p:nvPr/>
        </p:nvSpPr>
        <p:spPr bwMode="auto">
          <a:xfrm>
            <a:off x="1524001" y="30014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graphicFrame>
        <p:nvGraphicFramePr>
          <p:cNvPr id="850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70454486"/>
              </p:ext>
            </p:extLst>
          </p:nvPr>
        </p:nvGraphicFramePr>
        <p:xfrm>
          <a:off x="2531271" y="2375273"/>
          <a:ext cx="2449512" cy="1157287"/>
        </p:xfrm>
        <a:graphic>
          <a:graphicData uri="http://schemas.openxmlformats.org/presentationml/2006/ole">
            <p:oleObj spid="_x0000_s14847" name="Equation" r:id="rId4" imgW="1028254" imgH="482391" progId="Equation.DSMT4">
              <p:embed/>
            </p:oleObj>
          </a:graphicData>
        </a:graphic>
      </p:graphicFrame>
      <p:sp>
        <p:nvSpPr>
          <p:cNvPr id="85001" name="Text Box 9"/>
          <p:cNvSpPr txBox="1">
            <a:spLocks noChangeArrowheads="1"/>
          </p:cNvSpPr>
          <p:nvPr/>
        </p:nvSpPr>
        <p:spPr bwMode="auto">
          <a:xfrm>
            <a:off x="5268119" y="2621974"/>
            <a:ext cx="649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dirty="0">
                <a:latin typeface="Times New Roman" panose="02020603050405020304" pitchFamily="18" charset="0"/>
                <a:ea typeface="华文新魏" panose="02010800040101010101" pitchFamily="2" charset="-122"/>
              </a:rPr>
              <a:t>即</a:t>
            </a:r>
            <a:r>
              <a:rPr lang="zh-CN" altLang="en-US" sz="3600" b="1" dirty="0">
                <a:latin typeface="Times New Roman" panose="02020603050405020304" pitchFamily="18" charset="0"/>
                <a:ea typeface="华文新魏" panose="02010800040101010101" pitchFamily="2" charset="-122"/>
              </a:rPr>
              <a:t> </a:t>
            </a:r>
          </a:p>
        </p:txBody>
      </p:sp>
      <p:sp>
        <p:nvSpPr>
          <p:cNvPr id="23560" name="Rectangle 10"/>
          <p:cNvSpPr>
            <a:spLocks noChangeArrowheads="1"/>
          </p:cNvSpPr>
          <p:nvPr/>
        </p:nvSpPr>
        <p:spPr bwMode="auto">
          <a:xfrm>
            <a:off x="1524001" y="3015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graphicFrame>
        <p:nvGraphicFramePr>
          <p:cNvPr id="8500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27774702"/>
              </p:ext>
            </p:extLst>
          </p:nvPr>
        </p:nvGraphicFramePr>
        <p:xfrm>
          <a:off x="6031346" y="2445820"/>
          <a:ext cx="3097213" cy="1160463"/>
        </p:xfrm>
        <a:graphic>
          <a:graphicData uri="http://schemas.openxmlformats.org/presentationml/2006/ole">
            <p:oleObj spid="_x0000_s14848" name="Equation" r:id="rId5" imgW="1219200" imgH="457200" progId="Equation.DSMT4">
              <p:embed/>
            </p:oleObj>
          </a:graphicData>
        </a:graphic>
      </p:graphicFrame>
      <p:sp>
        <p:nvSpPr>
          <p:cNvPr id="85004" name="Text Box 12"/>
          <p:cNvSpPr txBox="1">
            <a:spLocks noChangeArrowheads="1"/>
          </p:cNvSpPr>
          <p:nvPr/>
        </p:nvSpPr>
        <p:spPr bwMode="auto">
          <a:xfrm>
            <a:off x="2072843" y="4100948"/>
            <a:ext cx="12969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dirty="0">
                <a:latin typeface="Times New Roman" panose="02020603050405020304" pitchFamily="18" charset="0"/>
                <a:ea typeface="华文新魏" panose="02010800040101010101" pitchFamily="2" charset="-122"/>
              </a:rPr>
              <a:t>解得</a:t>
            </a:r>
            <a:r>
              <a:rPr lang="zh-CN" altLang="en-US" sz="3600" dirty="0">
                <a:latin typeface="Times New Roman" panose="02020603050405020304" pitchFamily="18" charset="0"/>
                <a:ea typeface="华文新魏" panose="02010800040101010101" pitchFamily="2" charset="-122"/>
              </a:rPr>
              <a:t> </a:t>
            </a:r>
          </a:p>
        </p:txBody>
      </p:sp>
      <p:sp>
        <p:nvSpPr>
          <p:cNvPr id="23563" name="Rectangle 13"/>
          <p:cNvSpPr>
            <a:spLocks noChangeArrowheads="1"/>
          </p:cNvSpPr>
          <p:nvPr/>
        </p:nvSpPr>
        <p:spPr bwMode="auto">
          <a:xfrm>
            <a:off x="1524001" y="29252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graphicFrame>
        <p:nvGraphicFramePr>
          <p:cNvPr id="85006" name="Object 14"/>
          <p:cNvGraphicFramePr>
            <a:graphicFrameLocks noChangeAspect="1"/>
          </p:cNvGraphicFramePr>
          <p:nvPr/>
        </p:nvGraphicFramePr>
        <p:xfrm>
          <a:off x="3216275" y="3789363"/>
          <a:ext cx="2376488" cy="1409700"/>
        </p:xfrm>
        <a:graphic>
          <a:graphicData uri="http://schemas.openxmlformats.org/presentationml/2006/ole">
            <p:oleObj spid="_x0000_s14849" name="Equation" r:id="rId6" imgW="1079032" imgH="634725" progId="Equation.DSMT4">
              <p:embed/>
            </p:oleObj>
          </a:graphicData>
        </a:graphic>
      </p:graphicFrame>
      <p:sp>
        <p:nvSpPr>
          <p:cNvPr id="85007" name="Text Box 15"/>
          <p:cNvSpPr txBox="1">
            <a:spLocks noChangeArrowheads="1"/>
          </p:cNvSpPr>
          <p:nvPr/>
        </p:nvSpPr>
        <p:spPr bwMode="auto">
          <a:xfrm>
            <a:off x="1820719" y="5489473"/>
            <a:ext cx="86407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dirty="0">
                <a:latin typeface="Times New Roman" panose="02020603050405020304" pitchFamily="18" charset="0"/>
                <a:ea typeface="华文新魏" panose="02010800040101010101" pitchFamily="2" charset="-122"/>
              </a:rPr>
              <a:t>因此</a:t>
            </a:r>
            <a:r>
              <a:rPr lang="en-US" altLang="zh-CN" sz="3200" dirty="0">
                <a:latin typeface="Times New Roman" panose="02020603050405020304" pitchFamily="18" charset="0"/>
                <a:ea typeface="华文新魏" panose="02010800040101010101" pitchFamily="2" charset="-122"/>
              </a:rPr>
              <a:t>1≤</a:t>
            </a:r>
            <a:r>
              <a:rPr lang="en-US" altLang="zh-CN" sz="3200" i="1" dirty="0">
                <a:latin typeface="Times New Roman" panose="02020603050405020304" pitchFamily="18" charset="0"/>
                <a:ea typeface="华文新魏" panose="02010800040101010101" pitchFamily="2" charset="-122"/>
              </a:rPr>
              <a:t>x</a:t>
            </a:r>
            <a:r>
              <a:rPr lang="en-US" altLang="zh-CN" sz="3200" dirty="0">
                <a:latin typeface="Times New Roman" panose="02020603050405020304" pitchFamily="18" charset="0"/>
                <a:ea typeface="华文新魏" panose="02010800040101010101" pitchFamily="2" charset="-122"/>
              </a:rPr>
              <a:t>&lt;3</a:t>
            </a:r>
            <a:r>
              <a:rPr lang="zh-CN" altLang="en-US" sz="3200" dirty="0">
                <a:latin typeface="Times New Roman" panose="02020603050405020304" pitchFamily="18" charset="0"/>
                <a:ea typeface="华文新魏" panose="02010800040101010101" pitchFamily="2" charset="-122"/>
              </a:rPr>
              <a:t>，所求函数的定义域是</a:t>
            </a:r>
            <a:r>
              <a:rPr lang="en-US" altLang="zh-CN" sz="3200" dirty="0">
                <a:latin typeface="Times New Roman" panose="02020603050405020304" pitchFamily="18" charset="0"/>
                <a:ea typeface="华文新魏" panose="02010800040101010101" pitchFamily="2" charset="-122"/>
              </a:rPr>
              <a:t>[1</a:t>
            </a:r>
            <a:r>
              <a:rPr lang="zh-CN" altLang="en-US" sz="3200" dirty="0">
                <a:latin typeface="Times New Roman" panose="02020603050405020304" pitchFamily="18" charset="0"/>
                <a:ea typeface="华文新魏" panose="02010800040101010101" pitchFamily="2" charset="-122"/>
              </a:rPr>
              <a:t>，</a:t>
            </a:r>
            <a:r>
              <a:rPr lang="en-US" altLang="zh-CN" sz="3200" dirty="0">
                <a:latin typeface="Times New Roman" panose="02020603050405020304" pitchFamily="18" charset="0"/>
                <a:ea typeface="华文新魏" panose="02010800040101010101" pitchFamily="2" charset="-122"/>
              </a:rPr>
              <a:t>3).</a:t>
            </a:r>
          </a:p>
        </p:txBody>
      </p:sp>
    </p:spTree>
    <p:extLst>
      <p:ext uri="{BB962C8B-B14F-4D97-AF65-F5344CB8AC3E}">
        <p14:creationId xmlns:p14="http://schemas.microsoft.com/office/powerpoint/2010/main" xmlns="" val="3610812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5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5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5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5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5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8" grpId="0"/>
      <p:bldP spid="85001" grpId="0"/>
      <p:bldP spid="85004" grpId="0"/>
      <p:bldP spid="8500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7739" y="1053282"/>
            <a:ext cx="341947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2642" y="2180996"/>
            <a:ext cx="8810625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7" y="248437"/>
            <a:ext cx="2230438" cy="59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3580494" y="289807"/>
            <a:ext cx="6741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00FF"/>
                </a:solidFill>
              </a:rPr>
              <a:t>分式不等式和高次不等式解法</a:t>
            </a:r>
            <a:endParaRPr lang="zh-CN" altLang="en-US" sz="2800" b="1" dirty="0">
              <a:solidFill>
                <a:srgbClr val="0000FF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98729" y="1165708"/>
            <a:ext cx="1111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例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3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、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56262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72356" y="431925"/>
            <a:ext cx="9175606" cy="1877074"/>
            <a:chOff x="1372356" y="431925"/>
            <a:chExt cx="9175606" cy="1877074"/>
          </a:xfrm>
        </p:grpSpPr>
        <p:pic>
          <p:nvPicPr>
            <p:cNvPr id="16386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937" y="431925"/>
              <a:ext cx="8963025" cy="809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387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2356" y="1484762"/>
              <a:ext cx="3019425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388" name="Picture 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1781" y="1099324"/>
              <a:ext cx="4733925" cy="1209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93862317"/>
              </p:ext>
            </p:extLst>
          </p:nvPr>
        </p:nvGraphicFramePr>
        <p:xfrm>
          <a:off x="1482725" y="2308225"/>
          <a:ext cx="8107363" cy="2006600"/>
        </p:xfrm>
        <a:graphic>
          <a:graphicData uri="http://schemas.openxmlformats.org/presentationml/2006/ole">
            <p:oleObj spid="_x0000_s26817" name="Document" r:id="rId6" imgW="8260104" imgH="2051770" progId="">
              <p:embed/>
            </p:oleObj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77374086"/>
              </p:ext>
            </p:extLst>
          </p:nvPr>
        </p:nvGraphicFramePr>
        <p:xfrm>
          <a:off x="1096565" y="3761885"/>
          <a:ext cx="8169275" cy="2771775"/>
        </p:xfrm>
        <a:graphic>
          <a:graphicData uri="http://schemas.openxmlformats.org/presentationml/2006/ole">
            <p:oleObj spid="_x0000_s26818" name="Document" r:id="rId7" imgW="8260104" imgH="2815647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5675146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577972"/>
              </p:ext>
            </p:extLst>
          </p:nvPr>
        </p:nvGraphicFramePr>
        <p:xfrm>
          <a:off x="2060431" y="494722"/>
          <a:ext cx="8259762" cy="3201988"/>
        </p:xfrm>
        <a:graphic>
          <a:graphicData uri="http://schemas.openxmlformats.org/presentationml/2006/ole">
            <p:oleObj spid="_x0000_s28852" name="Document" r:id="rId3" imgW="8260104" imgH="3206409" progId="">
              <p:embed/>
            </p:oleObj>
          </a:graphicData>
        </a:graphic>
      </p:graphicFrame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6341222" y="684342"/>
            <a:ext cx="1141010" cy="603250"/>
          </a:xfrm>
          <a:noFill/>
          <a:ln/>
        </p:spPr>
        <p:txBody>
          <a:bodyPr/>
          <a:lstStyle/>
          <a:p>
            <a:pPr marL="0" indent="0">
              <a:buNone/>
            </a:pPr>
            <a:r>
              <a:rPr lang="zh-CN" altLang="en-US" dirty="0">
                <a:solidFill>
                  <a:srgbClr val="FF0000"/>
                </a:solidFill>
                <a:latin typeface="IPAPANNEW" pitchFamily="2" charset="0"/>
                <a:ea typeface="黑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en-US" altLang="zh-CN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</a:p>
        </p:txBody>
      </p:sp>
      <p:graphicFrame>
        <p:nvGraphicFramePr>
          <p:cNvPr id="337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51477910"/>
              </p:ext>
            </p:extLst>
          </p:nvPr>
        </p:nvGraphicFramePr>
        <p:xfrm>
          <a:off x="1527352" y="3530456"/>
          <a:ext cx="10487025" cy="2227263"/>
        </p:xfrm>
        <a:graphic>
          <a:graphicData uri="http://schemas.openxmlformats.org/presentationml/2006/ole">
            <p:oleObj spid="_x0000_s28853" name="Document" r:id="rId4" imgW="8269472" imgH="1759689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698750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29568330"/>
              </p:ext>
            </p:extLst>
          </p:nvPr>
        </p:nvGraphicFramePr>
        <p:xfrm>
          <a:off x="1923040" y="228255"/>
          <a:ext cx="8037512" cy="1092200"/>
        </p:xfrm>
        <a:graphic>
          <a:graphicData uri="http://schemas.openxmlformats.org/presentationml/2006/ole">
            <p:oleObj spid="_x0000_s28056" name="Document" r:id="rId3" imgW="8260104" imgH="1125827" progId="">
              <p:embed/>
            </p:oleObj>
          </a:graphicData>
        </a:graphic>
      </p:graphicFrame>
      <p:graphicFrame>
        <p:nvGraphicFramePr>
          <p:cNvPr id="225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87359449"/>
              </p:ext>
            </p:extLst>
          </p:nvPr>
        </p:nvGraphicFramePr>
        <p:xfrm>
          <a:off x="1365250" y="939891"/>
          <a:ext cx="8107363" cy="2754313"/>
        </p:xfrm>
        <a:graphic>
          <a:graphicData uri="http://schemas.openxmlformats.org/presentationml/2006/ole">
            <p:oleObj spid="_x0000_s28057" name="Document" r:id="rId4" imgW="8260104" imgH="2807724" progId="">
              <p:embed/>
            </p:oleObj>
          </a:graphicData>
        </a:graphic>
      </p:graphicFrame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10834741"/>
              </p:ext>
            </p:extLst>
          </p:nvPr>
        </p:nvGraphicFramePr>
        <p:xfrm>
          <a:off x="1979613" y="3548063"/>
          <a:ext cx="4562475" cy="1493837"/>
        </p:xfrm>
        <a:graphic>
          <a:graphicData uri="http://schemas.openxmlformats.org/presentationml/2006/ole">
            <p:oleObj spid="_x0000_s28058" name="Equation" r:id="rId5" imgW="2006280" imgH="660240" progId="Equation.DSMT4">
              <p:embed/>
            </p:oleObj>
          </a:graphicData>
        </a:graphic>
      </p:graphicFrame>
      <p:sp>
        <p:nvSpPr>
          <p:cNvPr id="5" name="Rectangle 6"/>
          <p:cNvSpPr txBox="1">
            <a:spLocks noRot="1" noChangeArrowheads="1"/>
          </p:cNvSpPr>
          <p:nvPr/>
        </p:nvSpPr>
        <p:spPr>
          <a:xfrm>
            <a:off x="1995509" y="5322313"/>
            <a:ext cx="806450" cy="1104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zh-CN" sz="6600" dirty="0" smtClean="0">
                <a:solidFill>
                  <a:srgbClr val="0B0C0D"/>
                </a:solidFill>
                <a:latin typeface="楷体_GB2312" pitchFamily="1" charset="-122"/>
                <a:ea typeface="楷体_GB2312" pitchFamily="1" charset="-122"/>
              </a:rPr>
              <a:t>{</a:t>
            </a:r>
            <a:endParaRPr lang="zh-CN" altLang="zh-CN" sz="6600" dirty="0">
              <a:solidFill>
                <a:srgbClr val="0B0C0D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04691281"/>
              </p:ext>
            </p:extLst>
          </p:nvPr>
        </p:nvGraphicFramePr>
        <p:xfrm>
          <a:off x="2541416" y="5269804"/>
          <a:ext cx="1800225" cy="936625"/>
        </p:xfrm>
        <a:graphic>
          <a:graphicData uri="http://schemas.openxmlformats.org/presentationml/2006/ole">
            <p:oleObj spid="_x0000_s28059" r:id="rId6" imgW="914400" imgH="482600" progId="">
              <p:embed/>
            </p:oleObj>
          </a:graphicData>
        </a:graphic>
      </p:graphicFrame>
      <p:graphicFrame>
        <p:nvGraphicFramePr>
          <p:cNvPr id="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74751258"/>
              </p:ext>
            </p:extLst>
          </p:nvPr>
        </p:nvGraphicFramePr>
        <p:xfrm>
          <a:off x="5418931" y="5234878"/>
          <a:ext cx="1800225" cy="936625"/>
        </p:xfrm>
        <a:graphic>
          <a:graphicData uri="http://schemas.openxmlformats.org/presentationml/2006/ole">
            <p:oleObj spid="_x0000_s28060" r:id="rId7" imgW="914400" imgH="482600" progId="">
              <p:embed/>
            </p:oleObj>
          </a:graphicData>
        </a:graphic>
      </p:graphicFrame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341641" y="5199954"/>
            <a:ext cx="141384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400" dirty="0">
                <a:solidFill>
                  <a:srgbClr val="0B0C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   </a:t>
            </a:r>
            <a:r>
              <a:rPr lang="zh-CN" altLang="en-US" sz="6000" dirty="0">
                <a:solidFill>
                  <a:srgbClr val="0B0C0D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{</a:t>
            </a:r>
          </a:p>
        </p:txBody>
      </p:sp>
    </p:spTree>
    <p:extLst>
      <p:ext uri="{BB962C8B-B14F-4D97-AF65-F5344CB8AC3E}">
        <p14:creationId xmlns:p14="http://schemas.microsoft.com/office/powerpoint/2010/main" xmlns="" val="1232279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  <p:bldP spid="8" grpId="0" bldLvl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4639" y="0"/>
            <a:ext cx="23590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1382256" y="1194958"/>
            <a:ext cx="92060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本节主要讲解一元二次不等式的解法。利用网络公司的收费问题引入新课，比较新颖。问题探究一利用三个二次的关系讲解一元二次不等式解法。表格演示直观具体强调图像和求根的重要性和数形结合的数学思想，利用</a:t>
            </a:r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个例题和</a:t>
            </a:r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个变式加以巩固，并总结解一元二次不等式的步骤问题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探究二借助一元二次不等式的解法研究分式不等式和高次不等式的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解法</a:t>
            </a:r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,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用</a:t>
            </a:r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个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例题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和</a:t>
            </a:r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个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变式加以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巩固</a:t>
            </a:r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.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问题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探究三是不等式的恒成立问题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，通过例</a:t>
            </a:r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5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强调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了借助图象和讨论参数两个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要点，并且例</a:t>
            </a:r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5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是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含参问题，需要对参数进行分类讨论，渗透分类讨论的数学思想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。恒成立问题也是高考的一个热点。</a:t>
            </a:r>
            <a:endParaRPr lang="zh-CN" alt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400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988290" y="1166654"/>
            <a:ext cx="9984509" cy="57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600" dirty="0" smtClean="0">
                <a:solidFill>
                  <a:srgbClr val="FF0000"/>
                </a:solidFill>
                <a:ea typeface="楷体_GB2312" pitchFamily="1" charset="-122"/>
              </a:rPr>
              <a:t>例</a:t>
            </a:r>
            <a:r>
              <a:rPr kumimoji="1" lang="en-US" altLang="zh-CN" sz="2600" dirty="0" smtClean="0">
                <a:solidFill>
                  <a:srgbClr val="FF0000"/>
                </a:solidFill>
                <a:ea typeface="楷体_GB2312" pitchFamily="1" charset="-122"/>
              </a:rPr>
              <a:t>5</a:t>
            </a:r>
            <a:r>
              <a:rPr kumimoji="1" lang="zh-CN" altLang="en-US" sz="2600" dirty="0" smtClean="0">
                <a:solidFill>
                  <a:srgbClr val="FF0000"/>
                </a:solidFill>
                <a:ea typeface="楷体_GB2312" pitchFamily="1" charset="-122"/>
              </a:rPr>
              <a:t>、 </a:t>
            </a:r>
            <a:r>
              <a:rPr kumimoji="1" lang="zh-CN" altLang="en-US" sz="2600" dirty="0">
                <a:ea typeface="楷体_GB2312" pitchFamily="1" charset="-122"/>
              </a:rPr>
              <a:t>函数 </a:t>
            </a:r>
            <a:r>
              <a:rPr kumimoji="1" lang="en-US" altLang="zh-CN" sz="2600" i="1" dirty="0">
                <a:ea typeface="楷体_GB2312" pitchFamily="1" charset="-122"/>
              </a:rPr>
              <a:t>f </a:t>
            </a:r>
            <a:r>
              <a:rPr kumimoji="1" lang="en-US" altLang="zh-CN" sz="2600" dirty="0">
                <a:ea typeface="楷体_GB2312" pitchFamily="1" charset="-122"/>
              </a:rPr>
              <a:t>(</a:t>
            </a:r>
            <a:r>
              <a:rPr kumimoji="1" lang="en-US" altLang="zh-CN" sz="2600" i="1" dirty="0">
                <a:ea typeface="楷体_GB2312" pitchFamily="1" charset="-122"/>
              </a:rPr>
              <a:t>x</a:t>
            </a:r>
            <a:r>
              <a:rPr kumimoji="1" lang="en-US" altLang="zh-CN" sz="2600" dirty="0">
                <a:ea typeface="楷体_GB2312" pitchFamily="1" charset="-122"/>
              </a:rPr>
              <a:t>)=</a:t>
            </a:r>
            <a:r>
              <a:rPr kumimoji="1" lang="en-US" altLang="zh-CN" sz="2600" dirty="0" err="1">
                <a:ea typeface="楷体_GB2312" pitchFamily="1" charset="-122"/>
              </a:rPr>
              <a:t>lg</a:t>
            </a:r>
            <a:r>
              <a:rPr kumimoji="1" lang="en-US" altLang="zh-CN" sz="2600" dirty="0">
                <a:ea typeface="楷体_GB2312" pitchFamily="1" charset="-122"/>
              </a:rPr>
              <a:t>(</a:t>
            </a:r>
            <a:r>
              <a:rPr kumimoji="1" lang="en-US" altLang="zh-CN" sz="2600" i="1" dirty="0">
                <a:ea typeface="楷体_GB2312" pitchFamily="1" charset="-122"/>
              </a:rPr>
              <a:t>kx</a:t>
            </a:r>
            <a:r>
              <a:rPr kumimoji="1" lang="en-US" altLang="zh-CN" sz="2600" baseline="30000" dirty="0">
                <a:ea typeface="楷体_GB2312" pitchFamily="1" charset="-122"/>
              </a:rPr>
              <a:t>2</a:t>
            </a:r>
            <a:r>
              <a:rPr kumimoji="1" lang="en-US" altLang="zh-CN" sz="2600" dirty="0">
                <a:ea typeface="楷体_GB2312" pitchFamily="1" charset="-122"/>
              </a:rPr>
              <a:t>-6</a:t>
            </a:r>
            <a:r>
              <a:rPr kumimoji="1" lang="en-US" altLang="zh-CN" sz="2600" i="1" dirty="0">
                <a:ea typeface="楷体_GB2312" pitchFamily="1" charset="-122"/>
              </a:rPr>
              <a:t>kx</a:t>
            </a:r>
            <a:r>
              <a:rPr kumimoji="1" lang="en-US" altLang="zh-CN" sz="2600" dirty="0">
                <a:ea typeface="楷体_GB2312" pitchFamily="1" charset="-122"/>
              </a:rPr>
              <a:t>+</a:t>
            </a:r>
            <a:r>
              <a:rPr kumimoji="1" lang="en-US" altLang="zh-CN" sz="2600" i="1" dirty="0">
                <a:ea typeface="楷体_GB2312" pitchFamily="1" charset="-122"/>
              </a:rPr>
              <a:t>k</a:t>
            </a:r>
            <a:r>
              <a:rPr kumimoji="1" lang="en-US" altLang="zh-CN" sz="2600" dirty="0">
                <a:ea typeface="楷体_GB2312" pitchFamily="1" charset="-122"/>
              </a:rPr>
              <a:t>+8)</a:t>
            </a:r>
            <a:r>
              <a:rPr kumimoji="1" lang="zh-CN" altLang="en-US" sz="2600" dirty="0">
                <a:ea typeface="楷体_GB2312" pitchFamily="1" charset="-122"/>
              </a:rPr>
              <a:t>的定义域为</a:t>
            </a:r>
            <a:r>
              <a:rPr kumimoji="1" lang="en-US" altLang="zh-CN" sz="2600" dirty="0">
                <a:ea typeface="楷体_GB2312" pitchFamily="1" charset="-122"/>
              </a:rPr>
              <a:t>R</a:t>
            </a:r>
            <a:r>
              <a:rPr kumimoji="1" lang="zh-CN" altLang="en-US" sz="2600" dirty="0">
                <a:ea typeface="楷体_GB2312" pitchFamily="1" charset="-122"/>
              </a:rPr>
              <a:t>，求</a:t>
            </a:r>
            <a:r>
              <a:rPr kumimoji="1" lang="en-US" altLang="zh-CN" sz="2600" i="1" dirty="0">
                <a:ea typeface="楷体_GB2312" pitchFamily="1" charset="-122"/>
              </a:rPr>
              <a:t>k</a:t>
            </a:r>
            <a:r>
              <a:rPr kumimoji="1" lang="zh-CN" altLang="en-US" sz="2600" dirty="0">
                <a:ea typeface="楷体_GB2312" pitchFamily="1" charset="-122"/>
              </a:rPr>
              <a:t>的取值范围．　　　</a:t>
            </a:r>
          </a:p>
        </p:txBody>
      </p:sp>
      <p:sp>
        <p:nvSpPr>
          <p:cNvPr id="82961" name="Text Box 17"/>
          <p:cNvSpPr txBox="1">
            <a:spLocks noChangeArrowheads="1"/>
          </p:cNvSpPr>
          <p:nvPr/>
        </p:nvSpPr>
        <p:spPr bwMode="auto">
          <a:xfrm>
            <a:off x="1121642" y="2320184"/>
            <a:ext cx="8220075" cy="55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solidFill>
                  <a:srgbClr val="FF0000"/>
                </a:solidFill>
                <a:ea typeface="楷体_GB2312" pitchFamily="1" charset="-122"/>
              </a:rPr>
              <a:t>分析：</a:t>
            </a:r>
            <a:r>
              <a:rPr kumimoji="1" lang="zh-CN" altLang="en-US" sz="2800" dirty="0">
                <a:solidFill>
                  <a:schemeClr val="bg2"/>
                </a:solidFill>
                <a:ea typeface="楷体_GB2312" pitchFamily="1" charset="-122"/>
              </a:rPr>
              <a:t>令</a:t>
            </a:r>
            <a:r>
              <a:rPr kumimoji="1" lang="en-US" altLang="zh-CN" sz="2800" i="1" dirty="0">
                <a:solidFill>
                  <a:schemeClr val="bg2"/>
                </a:solidFill>
                <a:ea typeface="楷体_GB2312" pitchFamily="1" charset="-122"/>
              </a:rPr>
              <a:t>u</a:t>
            </a:r>
            <a:r>
              <a:rPr kumimoji="1" lang="en-US" altLang="zh-CN" sz="2800" dirty="0">
                <a:solidFill>
                  <a:schemeClr val="bg2"/>
                </a:solidFill>
                <a:ea typeface="楷体_GB2312" pitchFamily="1" charset="-122"/>
              </a:rPr>
              <a:t>= </a:t>
            </a:r>
            <a:r>
              <a:rPr kumimoji="1" lang="en-US" altLang="zh-CN" sz="2800" i="1" dirty="0">
                <a:solidFill>
                  <a:schemeClr val="bg2"/>
                </a:solidFill>
                <a:ea typeface="楷体_GB2312" pitchFamily="1" charset="-122"/>
              </a:rPr>
              <a:t>kx</a:t>
            </a:r>
            <a:r>
              <a:rPr kumimoji="1" lang="en-US" altLang="zh-CN" sz="2800" baseline="30000" dirty="0">
                <a:solidFill>
                  <a:schemeClr val="bg2"/>
                </a:solidFill>
                <a:ea typeface="楷体_GB2312" pitchFamily="1" charset="-122"/>
              </a:rPr>
              <a:t>2</a:t>
            </a:r>
            <a:r>
              <a:rPr kumimoji="1" lang="en-US" altLang="zh-CN" sz="2800" dirty="0">
                <a:solidFill>
                  <a:schemeClr val="bg2"/>
                </a:solidFill>
                <a:ea typeface="楷体_GB2312" pitchFamily="1" charset="-122"/>
              </a:rPr>
              <a:t>-6</a:t>
            </a:r>
            <a:r>
              <a:rPr kumimoji="1" lang="en-US" altLang="zh-CN" sz="2800" i="1" dirty="0">
                <a:solidFill>
                  <a:schemeClr val="bg2"/>
                </a:solidFill>
                <a:ea typeface="楷体_GB2312" pitchFamily="1" charset="-122"/>
              </a:rPr>
              <a:t>kx</a:t>
            </a:r>
            <a:r>
              <a:rPr kumimoji="1" lang="en-US" altLang="zh-CN" sz="2800" dirty="0">
                <a:solidFill>
                  <a:schemeClr val="bg2"/>
                </a:solidFill>
                <a:ea typeface="楷体_GB2312" pitchFamily="1" charset="-122"/>
              </a:rPr>
              <a:t>+</a:t>
            </a:r>
            <a:r>
              <a:rPr kumimoji="1" lang="en-US" altLang="zh-CN" sz="2800" i="1" dirty="0">
                <a:solidFill>
                  <a:schemeClr val="bg2"/>
                </a:solidFill>
                <a:ea typeface="楷体_GB2312" pitchFamily="1" charset="-122"/>
              </a:rPr>
              <a:t>k</a:t>
            </a:r>
            <a:r>
              <a:rPr kumimoji="1" lang="en-US" altLang="zh-CN" sz="2800" dirty="0">
                <a:solidFill>
                  <a:schemeClr val="bg2"/>
                </a:solidFill>
                <a:ea typeface="楷体_GB2312" pitchFamily="1" charset="-122"/>
              </a:rPr>
              <a:t>+8</a:t>
            </a:r>
            <a:r>
              <a:rPr kumimoji="1" lang="zh-CN" altLang="en-US" sz="2800" dirty="0">
                <a:solidFill>
                  <a:schemeClr val="bg2"/>
                </a:solidFill>
                <a:ea typeface="楷体_GB2312" pitchFamily="1" charset="-122"/>
              </a:rPr>
              <a:t>，函数</a:t>
            </a:r>
            <a:r>
              <a:rPr kumimoji="1" lang="en-US" altLang="zh-CN" sz="2800" i="1" dirty="0">
                <a:solidFill>
                  <a:schemeClr val="bg2"/>
                </a:solidFill>
                <a:ea typeface="楷体_GB2312" pitchFamily="1" charset="-122"/>
              </a:rPr>
              <a:t>f </a:t>
            </a:r>
            <a:r>
              <a:rPr kumimoji="1" lang="en-US" altLang="zh-CN" sz="2800" dirty="0">
                <a:solidFill>
                  <a:schemeClr val="bg2"/>
                </a:solidFill>
                <a:ea typeface="楷体_GB2312" pitchFamily="1" charset="-122"/>
              </a:rPr>
              <a:t>(</a:t>
            </a:r>
            <a:r>
              <a:rPr kumimoji="1" lang="en-US" altLang="zh-CN" sz="2800" i="1" dirty="0">
                <a:solidFill>
                  <a:schemeClr val="bg2"/>
                </a:solidFill>
                <a:ea typeface="楷体_GB2312" pitchFamily="1" charset="-122"/>
              </a:rPr>
              <a:t>x</a:t>
            </a:r>
            <a:r>
              <a:rPr kumimoji="1" lang="en-US" altLang="zh-CN" sz="2800" dirty="0">
                <a:solidFill>
                  <a:schemeClr val="bg2"/>
                </a:solidFill>
                <a:ea typeface="楷体_GB2312" pitchFamily="1" charset="-122"/>
              </a:rPr>
              <a:t>) </a:t>
            </a:r>
            <a:r>
              <a:rPr kumimoji="1" lang="zh-CN" altLang="en-US" sz="2800" dirty="0">
                <a:solidFill>
                  <a:schemeClr val="bg2"/>
                </a:solidFill>
                <a:ea typeface="楷体_GB2312" pitchFamily="1" charset="-122"/>
              </a:rPr>
              <a:t>的定义域为</a:t>
            </a:r>
            <a:r>
              <a:rPr kumimoji="1" lang="en-US" altLang="zh-CN" sz="2800" dirty="0">
                <a:solidFill>
                  <a:schemeClr val="bg2"/>
                </a:solidFill>
                <a:ea typeface="楷体_GB2312" pitchFamily="1" charset="-122"/>
              </a:rPr>
              <a:t>R</a:t>
            </a:r>
            <a:endParaRPr kumimoji="1" lang="zh-CN" altLang="en-US" sz="2800" dirty="0">
              <a:solidFill>
                <a:schemeClr val="bg2"/>
              </a:solidFill>
              <a:ea typeface="楷体_GB2312" pitchFamily="1" charset="-122"/>
            </a:endParaRPr>
          </a:p>
        </p:txBody>
      </p:sp>
      <p:sp>
        <p:nvSpPr>
          <p:cNvPr id="82962" name="Text Box 18"/>
          <p:cNvSpPr txBox="1">
            <a:spLocks noChangeArrowheads="1"/>
          </p:cNvSpPr>
          <p:nvPr/>
        </p:nvSpPr>
        <p:spPr bwMode="auto">
          <a:xfrm>
            <a:off x="2554201" y="3267321"/>
            <a:ext cx="6623050" cy="55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solidFill>
                  <a:schemeClr val="bg2"/>
                </a:solidFill>
                <a:ea typeface="楷体_GB2312" pitchFamily="1" charset="-122"/>
              </a:rPr>
              <a:t>对任意的</a:t>
            </a:r>
            <a:r>
              <a:rPr kumimoji="1" lang="en-US" altLang="zh-CN" sz="2800" i="1" dirty="0">
                <a:solidFill>
                  <a:schemeClr val="bg2"/>
                </a:solidFill>
                <a:ea typeface="楷体_GB2312" pitchFamily="1" charset="-122"/>
              </a:rPr>
              <a:t>x</a:t>
            </a:r>
            <a:r>
              <a:rPr kumimoji="1" lang="zh-CN" altLang="en-US" sz="2800" dirty="0">
                <a:solidFill>
                  <a:schemeClr val="bg2"/>
                </a:solidFill>
                <a:ea typeface="楷体_GB2312" pitchFamily="1" charset="-122"/>
              </a:rPr>
              <a:t>，</a:t>
            </a:r>
            <a:r>
              <a:rPr kumimoji="1" lang="en-US" altLang="zh-CN" sz="2800" i="1" dirty="0">
                <a:solidFill>
                  <a:schemeClr val="bg2"/>
                </a:solidFill>
                <a:ea typeface="楷体_GB2312" pitchFamily="1" charset="-122"/>
              </a:rPr>
              <a:t>u</a:t>
            </a:r>
            <a:r>
              <a:rPr kumimoji="1" lang="en-US" altLang="zh-CN" sz="2800" dirty="0">
                <a:solidFill>
                  <a:schemeClr val="bg2"/>
                </a:solidFill>
                <a:ea typeface="楷体_GB2312" pitchFamily="1" charset="-122"/>
              </a:rPr>
              <a:t>= </a:t>
            </a:r>
            <a:r>
              <a:rPr kumimoji="1" lang="en-US" altLang="zh-CN" sz="2800" i="1" dirty="0">
                <a:solidFill>
                  <a:schemeClr val="bg2"/>
                </a:solidFill>
                <a:ea typeface="楷体_GB2312" pitchFamily="1" charset="-122"/>
              </a:rPr>
              <a:t>kx</a:t>
            </a:r>
            <a:r>
              <a:rPr kumimoji="1" lang="en-US" altLang="zh-CN" sz="2800" baseline="30000" dirty="0">
                <a:solidFill>
                  <a:schemeClr val="bg2"/>
                </a:solidFill>
                <a:ea typeface="楷体_GB2312" pitchFamily="1" charset="-122"/>
              </a:rPr>
              <a:t>2</a:t>
            </a:r>
            <a:r>
              <a:rPr kumimoji="1" lang="en-US" altLang="zh-CN" sz="2800" dirty="0">
                <a:solidFill>
                  <a:schemeClr val="bg2"/>
                </a:solidFill>
                <a:ea typeface="楷体_GB2312" pitchFamily="1" charset="-122"/>
              </a:rPr>
              <a:t>-6</a:t>
            </a:r>
            <a:r>
              <a:rPr kumimoji="1" lang="en-US" altLang="zh-CN" sz="2800" i="1" dirty="0">
                <a:solidFill>
                  <a:schemeClr val="bg2"/>
                </a:solidFill>
                <a:ea typeface="楷体_GB2312" pitchFamily="1" charset="-122"/>
              </a:rPr>
              <a:t>kx</a:t>
            </a:r>
            <a:r>
              <a:rPr kumimoji="1" lang="en-US" altLang="zh-CN" sz="2800" dirty="0">
                <a:solidFill>
                  <a:schemeClr val="bg2"/>
                </a:solidFill>
                <a:ea typeface="楷体_GB2312" pitchFamily="1" charset="-122"/>
              </a:rPr>
              <a:t>+</a:t>
            </a:r>
            <a:r>
              <a:rPr kumimoji="1" lang="en-US" altLang="zh-CN" sz="2800" i="1" dirty="0">
                <a:solidFill>
                  <a:schemeClr val="bg2"/>
                </a:solidFill>
                <a:ea typeface="楷体_GB2312" pitchFamily="1" charset="-122"/>
              </a:rPr>
              <a:t>k</a:t>
            </a:r>
            <a:r>
              <a:rPr kumimoji="1" lang="en-US" altLang="zh-CN" sz="2800" dirty="0">
                <a:solidFill>
                  <a:schemeClr val="bg2"/>
                </a:solidFill>
                <a:ea typeface="楷体_GB2312" pitchFamily="1" charset="-122"/>
              </a:rPr>
              <a:t>+8</a:t>
            </a:r>
            <a:r>
              <a:rPr kumimoji="1" lang="zh-CN" altLang="en-US" sz="2800" dirty="0">
                <a:solidFill>
                  <a:schemeClr val="bg2"/>
                </a:solidFill>
                <a:ea typeface="楷体_GB2312" pitchFamily="1" charset="-122"/>
              </a:rPr>
              <a:t>的值恒大于</a:t>
            </a:r>
            <a:r>
              <a:rPr kumimoji="1" lang="en-US" altLang="zh-CN" sz="2800" dirty="0">
                <a:solidFill>
                  <a:schemeClr val="bg2"/>
                </a:solidFill>
                <a:ea typeface="楷体_GB2312" pitchFamily="1" charset="-122"/>
              </a:rPr>
              <a:t>0</a:t>
            </a:r>
          </a:p>
        </p:txBody>
      </p:sp>
      <p:sp>
        <p:nvSpPr>
          <p:cNvPr id="82963" name="Text Box 19"/>
          <p:cNvSpPr txBox="1">
            <a:spLocks noChangeArrowheads="1"/>
          </p:cNvSpPr>
          <p:nvPr/>
        </p:nvSpPr>
        <p:spPr bwMode="auto">
          <a:xfrm>
            <a:off x="2402754" y="4161387"/>
            <a:ext cx="7038426" cy="60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solidFill>
                  <a:schemeClr val="bg2"/>
                </a:solidFill>
                <a:ea typeface="楷体_GB2312" pitchFamily="1" charset="-122"/>
              </a:rPr>
              <a:t>函数</a:t>
            </a:r>
            <a:r>
              <a:rPr kumimoji="1" lang="en-US" altLang="zh-CN" sz="2800" i="1" dirty="0">
                <a:solidFill>
                  <a:schemeClr val="bg2"/>
                </a:solidFill>
                <a:ea typeface="楷体_GB2312" pitchFamily="1" charset="-122"/>
              </a:rPr>
              <a:t>u</a:t>
            </a:r>
            <a:r>
              <a:rPr kumimoji="1" lang="en-US" altLang="zh-CN" sz="2800" dirty="0">
                <a:solidFill>
                  <a:schemeClr val="bg2"/>
                </a:solidFill>
                <a:ea typeface="楷体_GB2312" pitchFamily="1" charset="-122"/>
              </a:rPr>
              <a:t>= </a:t>
            </a:r>
            <a:r>
              <a:rPr kumimoji="1" lang="en-US" altLang="zh-CN" sz="2800" i="1" dirty="0">
                <a:solidFill>
                  <a:schemeClr val="bg2"/>
                </a:solidFill>
                <a:ea typeface="楷体_GB2312" pitchFamily="1" charset="-122"/>
              </a:rPr>
              <a:t>kx</a:t>
            </a:r>
            <a:r>
              <a:rPr kumimoji="1" lang="en-US" altLang="zh-CN" sz="2800" baseline="30000" dirty="0">
                <a:solidFill>
                  <a:schemeClr val="bg2"/>
                </a:solidFill>
                <a:ea typeface="楷体_GB2312" pitchFamily="1" charset="-122"/>
              </a:rPr>
              <a:t>2</a:t>
            </a:r>
            <a:r>
              <a:rPr kumimoji="1" lang="en-US" altLang="zh-CN" sz="2800" dirty="0">
                <a:solidFill>
                  <a:schemeClr val="bg2"/>
                </a:solidFill>
                <a:ea typeface="楷体_GB2312" pitchFamily="1" charset="-122"/>
              </a:rPr>
              <a:t>-6</a:t>
            </a:r>
            <a:r>
              <a:rPr kumimoji="1" lang="en-US" altLang="zh-CN" sz="2800" i="1" dirty="0">
                <a:solidFill>
                  <a:schemeClr val="bg2"/>
                </a:solidFill>
                <a:ea typeface="楷体_GB2312" pitchFamily="1" charset="-122"/>
              </a:rPr>
              <a:t>kx</a:t>
            </a:r>
            <a:r>
              <a:rPr kumimoji="1" lang="en-US" altLang="zh-CN" sz="2800" dirty="0">
                <a:solidFill>
                  <a:schemeClr val="bg2"/>
                </a:solidFill>
                <a:ea typeface="楷体_GB2312" pitchFamily="1" charset="-122"/>
              </a:rPr>
              <a:t>+</a:t>
            </a:r>
            <a:r>
              <a:rPr kumimoji="1" lang="en-US" altLang="zh-CN" sz="2800" i="1" dirty="0">
                <a:solidFill>
                  <a:schemeClr val="bg2"/>
                </a:solidFill>
                <a:ea typeface="楷体_GB2312" pitchFamily="1" charset="-122"/>
              </a:rPr>
              <a:t>k</a:t>
            </a:r>
            <a:r>
              <a:rPr kumimoji="1" lang="en-US" altLang="zh-CN" sz="2800" dirty="0">
                <a:solidFill>
                  <a:schemeClr val="bg2"/>
                </a:solidFill>
                <a:ea typeface="楷体_GB2312" pitchFamily="1" charset="-122"/>
              </a:rPr>
              <a:t>+8</a:t>
            </a:r>
            <a:r>
              <a:rPr kumimoji="1" lang="zh-CN" altLang="en-US" sz="2800" dirty="0">
                <a:solidFill>
                  <a:schemeClr val="bg2"/>
                </a:solidFill>
                <a:ea typeface="楷体_GB2312" pitchFamily="1" charset="-122"/>
              </a:rPr>
              <a:t>的图象恒在</a:t>
            </a:r>
            <a:r>
              <a:rPr kumimoji="1" lang="en-US" altLang="zh-CN" sz="2800" i="1" dirty="0">
                <a:solidFill>
                  <a:schemeClr val="bg2"/>
                </a:solidFill>
                <a:ea typeface="楷体_GB2312" pitchFamily="1" charset="-122"/>
              </a:rPr>
              <a:t>x</a:t>
            </a:r>
            <a:r>
              <a:rPr kumimoji="1" lang="zh-CN" altLang="en-US" sz="2800" dirty="0">
                <a:solidFill>
                  <a:schemeClr val="bg2"/>
                </a:solidFill>
                <a:ea typeface="楷体_GB2312" pitchFamily="1" charset="-122"/>
              </a:rPr>
              <a:t>轴的上方</a:t>
            </a:r>
          </a:p>
        </p:txBody>
      </p:sp>
      <p:sp>
        <p:nvSpPr>
          <p:cNvPr id="82965" name="AutoShape 21"/>
          <p:cNvSpPr>
            <a:spLocks noChangeArrowheads="1"/>
          </p:cNvSpPr>
          <p:nvPr/>
        </p:nvSpPr>
        <p:spPr bwMode="auto">
          <a:xfrm>
            <a:off x="1331191" y="3367404"/>
            <a:ext cx="1066800" cy="304800"/>
          </a:xfrm>
          <a:prstGeom prst="leftRightArrow">
            <a:avLst>
              <a:gd name="adj1" fmla="val 5000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2600" b="1">
              <a:solidFill>
                <a:srgbClr val="125EBA"/>
              </a:solidFill>
              <a:ea typeface="楷体_GB2312" pitchFamily="1" charset="-122"/>
            </a:endParaRPr>
          </a:p>
        </p:txBody>
      </p:sp>
      <p:sp>
        <p:nvSpPr>
          <p:cNvPr id="82966" name="AutoShape 22"/>
          <p:cNvSpPr>
            <a:spLocks noChangeArrowheads="1"/>
          </p:cNvSpPr>
          <p:nvPr/>
        </p:nvSpPr>
        <p:spPr bwMode="auto">
          <a:xfrm>
            <a:off x="1331191" y="4282036"/>
            <a:ext cx="1066800" cy="304800"/>
          </a:xfrm>
          <a:prstGeom prst="leftRightArrow">
            <a:avLst>
              <a:gd name="adj1" fmla="val 5000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2600" b="1">
              <a:solidFill>
                <a:srgbClr val="125EBA"/>
              </a:solidFill>
              <a:ea typeface="楷体_GB2312" pitchFamily="1" charset="-122"/>
            </a:endParaRPr>
          </a:p>
        </p:txBody>
      </p:sp>
      <p:pic>
        <p:nvPicPr>
          <p:cNvPr id="8" name="图片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8989" y="287667"/>
            <a:ext cx="25812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831010" y="333652"/>
            <a:ext cx="62642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 hangingPunct="0">
              <a:lnSpc>
                <a:spcPct val="140000"/>
              </a:lnSpc>
              <a:buClr>
                <a:schemeClr val="accent1"/>
              </a:buClr>
              <a:buFont typeface="Wingdings" panose="05000000000000000000" pitchFamily="2" charset="2"/>
              <a:tabLst>
                <a:tab pos="40386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1184275" indent="-285750" algn="just" hangingPunct="0">
              <a:lnSpc>
                <a:spcPct val="145000"/>
              </a:lnSpc>
              <a:buClr>
                <a:schemeClr val="tx2"/>
              </a:buClr>
              <a:buFont typeface="Wingdings" panose="05000000000000000000" pitchFamily="2" charset="2"/>
              <a:tabLst>
                <a:tab pos="40386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592263" indent="-228600" algn="just" hangingPunct="0">
              <a:lnSpc>
                <a:spcPct val="145000"/>
              </a:lnSpc>
              <a:buClr>
                <a:schemeClr val="tx1"/>
              </a:buClr>
              <a:tabLst>
                <a:tab pos="40386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2000250" indent="-228600" algn="just" hangingPunct="0">
              <a:lnSpc>
                <a:spcPct val="145000"/>
              </a:lnSpc>
              <a:tabLst>
                <a:tab pos="40386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408238" indent="-228600" algn="just" hangingPunct="0">
              <a:lnSpc>
                <a:spcPct val="145000"/>
              </a:lnSpc>
              <a:tabLst>
                <a:tab pos="40386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865438" indent="-228600" algn="just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tabLst>
                <a:tab pos="40386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322638" indent="-228600" algn="just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tabLst>
                <a:tab pos="40386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779838" indent="-228600" algn="just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tabLst>
                <a:tab pos="40386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4237038" indent="-228600" algn="just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tabLst>
                <a:tab pos="4038600" algn="l"/>
              </a:tabLst>
              <a:defRPr sz="2400" b="1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2800" dirty="0">
                <a:solidFill>
                  <a:srgbClr val="0000FF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不等式恒成立的问题</a:t>
            </a:r>
            <a:r>
              <a:rPr lang="zh-CN" altLang="en-US" sz="2800" dirty="0">
                <a:solidFill>
                  <a:srgbClr val="0000FF"/>
                </a:solidFill>
                <a:ea typeface="方正大黑_GBK" pitchFamily="65" charset="-122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6754504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2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2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2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2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1" grpId="0" build="p" autoUpdateAnimBg="0" advAuto="0"/>
      <p:bldP spid="82961" grpId="0" autoUpdateAnimBg="0"/>
      <p:bldP spid="82962" grpId="0" autoUpdateAnimBg="0"/>
      <p:bldP spid="82963" grpId="0" autoUpdateAnimBg="0"/>
      <p:bldP spid="82965" grpId="0" animBg="1"/>
      <p:bldP spid="8296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1420813" y="1886744"/>
            <a:ext cx="6696075" cy="57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600" dirty="0">
                <a:solidFill>
                  <a:srgbClr val="FF0000"/>
                </a:solidFill>
                <a:ea typeface="楷体_GB2312" pitchFamily="1" charset="-122"/>
              </a:rPr>
              <a:t>解：</a:t>
            </a:r>
            <a:r>
              <a:rPr kumimoji="1" lang="zh-CN" altLang="en-US" sz="2600" dirty="0">
                <a:ea typeface="楷体_GB2312" pitchFamily="1" charset="-122"/>
              </a:rPr>
              <a:t>∵ </a:t>
            </a:r>
            <a:r>
              <a:rPr kumimoji="1" lang="en-US" altLang="zh-CN" sz="2600" i="1" dirty="0">
                <a:ea typeface="楷体_GB2312" pitchFamily="1" charset="-122"/>
              </a:rPr>
              <a:t>f </a:t>
            </a:r>
            <a:r>
              <a:rPr kumimoji="1" lang="en-US" altLang="zh-CN" sz="2600" dirty="0">
                <a:ea typeface="楷体_GB2312" pitchFamily="1" charset="-122"/>
              </a:rPr>
              <a:t>(</a:t>
            </a:r>
            <a:r>
              <a:rPr kumimoji="1" lang="en-US" altLang="zh-CN" sz="2600" i="1" dirty="0">
                <a:ea typeface="楷体_GB2312" pitchFamily="1" charset="-122"/>
              </a:rPr>
              <a:t>x</a:t>
            </a:r>
            <a:r>
              <a:rPr kumimoji="1" lang="en-US" altLang="zh-CN" sz="2600" dirty="0">
                <a:ea typeface="楷体_GB2312" pitchFamily="1" charset="-122"/>
              </a:rPr>
              <a:t>)=</a:t>
            </a:r>
            <a:r>
              <a:rPr kumimoji="1" lang="en-US" altLang="zh-CN" sz="2600" dirty="0" err="1">
                <a:ea typeface="楷体_GB2312" pitchFamily="1" charset="-122"/>
              </a:rPr>
              <a:t>lg</a:t>
            </a:r>
            <a:r>
              <a:rPr kumimoji="1" lang="en-US" altLang="zh-CN" sz="2600" dirty="0">
                <a:ea typeface="楷体_GB2312" pitchFamily="1" charset="-122"/>
              </a:rPr>
              <a:t>(</a:t>
            </a:r>
            <a:r>
              <a:rPr kumimoji="1" lang="en-US" altLang="zh-CN" sz="2600" i="1" dirty="0">
                <a:ea typeface="楷体_GB2312" pitchFamily="1" charset="-122"/>
              </a:rPr>
              <a:t>kx</a:t>
            </a:r>
            <a:r>
              <a:rPr kumimoji="1" lang="en-US" altLang="zh-CN" sz="2600" baseline="30000" dirty="0">
                <a:ea typeface="楷体_GB2312" pitchFamily="1" charset="-122"/>
              </a:rPr>
              <a:t>2</a:t>
            </a:r>
            <a:r>
              <a:rPr kumimoji="1" lang="en-US" altLang="zh-CN" sz="2600" dirty="0">
                <a:ea typeface="楷体_GB2312" pitchFamily="1" charset="-122"/>
              </a:rPr>
              <a:t>-6</a:t>
            </a:r>
            <a:r>
              <a:rPr kumimoji="1" lang="en-US" altLang="zh-CN" sz="2600" i="1" dirty="0">
                <a:ea typeface="楷体_GB2312" pitchFamily="1" charset="-122"/>
              </a:rPr>
              <a:t>kx</a:t>
            </a:r>
            <a:r>
              <a:rPr kumimoji="1" lang="en-US" altLang="zh-CN" sz="2600" dirty="0">
                <a:ea typeface="楷体_GB2312" pitchFamily="1" charset="-122"/>
              </a:rPr>
              <a:t>+</a:t>
            </a:r>
            <a:r>
              <a:rPr kumimoji="1" lang="en-US" altLang="zh-CN" sz="2600" i="1" dirty="0">
                <a:ea typeface="楷体_GB2312" pitchFamily="1" charset="-122"/>
              </a:rPr>
              <a:t>k</a:t>
            </a:r>
            <a:r>
              <a:rPr kumimoji="1" lang="en-US" altLang="zh-CN" sz="2600" dirty="0">
                <a:ea typeface="楷体_GB2312" pitchFamily="1" charset="-122"/>
              </a:rPr>
              <a:t>+8)</a:t>
            </a:r>
            <a:r>
              <a:rPr kumimoji="1" lang="zh-CN" altLang="en-US" sz="2600" dirty="0">
                <a:ea typeface="楷体_GB2312" pitchFamily="1" charset="-122"/>
              </a:rPr>
              <a:t>的定义域为</a:t>
            </a:r>
            <a:r>
              <a:rPr kumimoji="1" lang="en-US" altLang="zh-CN" sz="2600" dirty="0">
                <a:ea typeface="楷体_GB2312" pitchFamily="1" charset="-122"/>
              </a:rPr>
              <a:t>R</a:t>
            </a:r>
            <a:r>
              <a:rPr kumimoji="1" lang="zh-CN" altLang="en-US" sz="2600" dirty="0">
                <a:ea typeface="楷体_GB2312" pitchFamily="1" charset="-122"/>
              </a:rPr>
              <a:t>， </a:t>
            </a:r>
          </a:p>
        </p:txBody>
      </p:sp>
      <p:grpSp>
        <p:nvGrpSpPr>
          <p:cNvPr id="83997" name="Group 29"/>
          <p:cNvGrpSpPr>
            <a:grpSpLocks/>
          </p:cNvGrpSpPr>
          <p:nvPr/>
        </p:nvGrpSpPr>
        <p:grpSpPr bwMode="auto">
          <a:xfrm>
            <a:off x="7456488" y="2711451"/>
            <a:ext cx="2722562" cy="2784475"/>
            <a:chOff x="3737" y="1844"/>
            <a:chExt cx="1715" cy="1754"/>
          </a:xfrm>
        </p:grpSpPr>
        <p:sp>
          <p:nvSpPr>
            <p:cNvPr id="83975" name="Text Box 7"/>
            <p:cNvSpPr txBox="1">
              <a:spLocks noChangeArrowheads="1"/>
            </p:cNvSpPr>
            <p:nvPr/>
          </p:nvSpPr>
          <p:spPr bwMode="auto">
            <a:xfrm>
              <a:off x="4105" y="1844"/>
              <a:ext cx="23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17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2600" b="1" i="1">
                  <a:solidFill>
                    <a:srgbClr val="125EBA"/>
                  </a:solidFill>
                </a:rPr>
                <a:t>u</a:t>
              </a:r>
            </a:p>
          </p:txBody>
        </p:sp>
        <p:sp>
          <p:nvSpPr>
            <p:cNvPr id="83976" name="Text Box 8"/>
            <p:cNvSpPr txBox="1">
              <a:spLocks noChangeArrowheads="1"/>
            </p:cNvSpPr>
            <p:nvPr/>
          </p:nvSpPr>
          <p:spPr bwMode="auto">
            <a:xfrm>
              <a:off x="5232" y="3240"/>
              <a:ext cx="220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17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2600" b="1" i="1">
                  <a:solidFill>
                    <a:srgbClr val="125EBA"/>
                  </a:solidFill>
                </a:rPr>
                <a:t>x</a:t>
              </a:r>
            </a:p>
          </p:txBody>
        </p:sp>
        <p:sp>
          <p:nvSpPr>
            <p:cNvPr id="83977" name="Text Box 9"/>
            <p:cNvSpPr txBox="1">
              <a:spLocks noChangeArrowheads="1"/>
            </p:cNvSpPr>
            <p:nvPr/>
          </p:nvSpPr>
          <p:spPr bwMode="auto">
            <a:xfrm>
              <a:off x="3887" y="3290"/>
              <a:ext cx="266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17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2600" b="1" i="1">
                  <a:solidFill>
                    <a:srgbClr val="125EBA"/>
                  </a:solidFill>
                </a:rPr>
                <a:t>O</a:t>
              </a:r>
            </a:p>
          </p:txBody>
        </p:sp>
        <p:sp>
          <p:nvSpPr>
            <p:cNvPr id="83978" name="Line 10"/>
            <p:cNvSpPr>
              <a:spLocks noChangeShapeType="1"/>
            </p:cNvSpPr>
            <p:nvPr/>
          </p:nvSpPr>
          <p:spPr bwMode="auto">
            <a:xfrm flipV="1">
              <a:off x="4121" y="1946"/>
              <a:ext cx="0" cy="1575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600" b="1">
                <a:solidFill>
                  <a:srgbClr val="125EBA"/>
                </a:solidFill>
                <a:ea typeface="楷体_GB2312" pitchFamily="1" charset="-122"/>
              </a:endParaRPr>
            </a:p>
          </p:txBody>
        </p:sp>
        <p:sp>
          <p:nvSpPr>
            <p:cNvPr id="83979" name="Line 11"/>
            <p:cNvSpPr>
              <a:spLocks noChangeShapeType="1"/>
            </p:cNvSpPr>
            <p:nvPr/>
          </p:nvSpPr>
          <p:spPr bwMode="auto">
            <a:xfrm>
              <a:off x="3737" y="3339"/>
              <a:ext cx="1626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600" b="1">
                <a:solidFill>
                  <a:srgbClr val="125EBA"/>
                </a:solidFill>
                <a:ea typeface="楷体_GB2312" pitchFamily="1" charset="-122"/>
              </a:endParaRPr>
            </a:p>
          </p:txBody>
        </p:sp>
      </p:grpSp>
      <p:sp>
        <p:nvSpPr>
          <p:cNvPr id="83980" name="Text Box 12"/>
          <p:cNvSpPr txBox="1">
            <a:spLocks noChangeArrowheads="1"/>
          </p:cNvSpPr>
          <p:nvPr/>
        </p:nvSpPr>
        <p:spPr bwMode="auto">
          <a:xfrm>
            <a:off x="2080922" y="4235451"/>
            <a:ext cx="5029200" cy="152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600" dirty="0">
                <a:ea typeface="楷体_GB2312" pitchFamily="1" charset="-122"/>
              </a:rPr>
              <a:t>即△</a:t>
            </a:r>
            <a:r>
              <a:rPr kumimoji="1" lang="en-US" altLang="zh-CN" sz="2600" dirty="0">
                <a:ea typeface="楷体_GB2312" pitchFamily="1" charset="-122"/>
              </a:rPr>
              <a:t>=(6</a:t>
            </a:r>
            <a:r>
              <a:rPr kumimoji="1" lang="en-US" altLang="zh-CN" sz="2600" i="1" dirty="0">
                <a:ea typeface="楷体_GB2312" pitchFamily="1" charset="-122"/>
              </a:rPr>
              <a:t>k</a:t>
            </a:r>
            <a:r>
              <a:rPr kumimoji="1" lang="en-US" altLang="zh-CN" sz="2600" dirty="0">
                <a:ea typeface="楷体_GB2312" pitchFamily="1" charset="-122"/>
              </a:rPr>
              <a:t>)</a:t>
            </a:r>
            <a:r>
              <a:rPr kumimoji="1" lang="en-US" altLang="zh-CN" sz="2600" baseline="30000" dirty="0">
                <a:ea typeface="楷体_GB2312" pitchFamily="1" charset="-122"/>
              </a:rPr>
              <a:t>2</a:t>
            </a:r>
            <a:r>
              <a:rPr kumimoji="1" lang="en-US" altLang="zh-CN" sz="2600" dirty="0">
                <a:ea typeface="楷体_GB2312" pitchFamily="1" charset="-122"/>
              </a:rPr>
              <a:t>-4</a:t>
            </a:r>
            <a:r>
              <a:rPr kumimoji="1" lang="en-US" altLang="zh-CN" sz="2600" i="1" dirty="0">
                <a:ea typeface="楷体_GB2312" pitchFamily="1" charset="-122"/>
              </a:rPr>
              <a:t>k</a:t>
            </a:r>
            <a:r>
              <a:rPr kumimoji="1" lang="en-US" altLang="zh-CN" sz="2600" dirty="0">
                <a:ea typeface="楷体_GB2312" pitchFamily="1" charset="-122"/>
              </a:rPr>
              <a:t>(</a:t>
            </a:r>
            <a:r>
              <a:rPr kumimoji="1" lang="en-US" altLang="zh-CN" sz="2600" i="1" dirty="0">
                <a:ea typeface="楷体_GB2312" pitchFamily="1" charset="-122"/>
              </a:rPr>
              <a:t>k</a:t>
            </a:r>
            <a:r>
              <a:rPr kumimoji="1" lang="en-US" altLang="zh-CN" sz="2600" dirty="0">
                <a:ea typeface="楷体_GB2312" pitchFamily="1" charset="-122"/>
              </a:rPr>
              <a:t>+8)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600" dirty="0">
                <a:ea typeface="楷体_GB2312" pitchFamily="1" charset="-122"/>
              </a:rPr>
              <a:t>　　</a:t>
            </a:r>
            <a:r>
              <a:rPr kumimoji="1" lang="en-US" altLang="zh-CN" sz="2600" dirty="0">
                <a:ea typeface="楷体_GB2312" pitchFamily="1" charset="-122"/>
              </a:rPr>
              <a:t>=32</a:t>
            </a:r>
            <a:r>
              <a:rPr kumimoji="1" lang="en-US" altLang="zh-CN" sz="2600" i="1" dirty="0">
                <a:ea typeface="楷体_GB2312" pitchFamily="1" charset="-122"/>
              </a:rPr>
              <a:t>k</a:t>
            </a:r>
            <a:r>
              <a:rPr kumimoji="1" lang="en-US" altLang="zh-CN" sz="2600" baseline="30000" dirty="0">
                <a:ea typeface="楷体_GB2312" pitchFamily="1" charset="-122"/>
              </a:rPr>
              <a:t>2</a:t>
            </a:r>
            <a:r>
              <a:rPr kumimoji="1" lang="en-US" altLang="zh-CN" sz="2600" dirty="0">
                <a:ea typeface="楷体_GB2312" pitchFamily="1" charset="-122"/>
              </a:rPr>
              <a:t>-32</a:t>
            </a:r>
            <a:r>
              <a:rPr kumimoji="1" lang="en-US" altLang="zh-CN" sz="2600" i="1" dirty="0">
                <a:ea typeface="楷体_GB2312" pitchFamily="1" charset="-122"/>
              </a:rPr>
              <a:t>k</a:t>
            </a:r>
            <a:r>
              <a:rPr kumimoji="1" lang="zh-CN" altLang="en-US" sz="2600" dirty="0">
                <a:ea typeface="楷体_GB2312" pitchFamily="1" charset="-122"/>
              </a:rPr>
              <a:t>＜ </a:t>
            </a:r>
            <a:r>
              <a:rPr kumimoji="1" lang="en-US" altLang="zh-CN" sz="2600" dirty="0">
                <a:ea typeface="楷体_GB2312" pitchFamily="1" charset="-122"/>
              </a:rPr>
              <a:t>0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600" dirty="0">
                <a:ea typeface="楷体_GB2312" pitchFamily="1" charset="-122"/>
              </a:rPr>
              <a:t>∴ </a:t>
            </a:r>
            <a:r>
              <a:rPr kumimoji="1" lang="en-US" altLang="zh-CN" sz="2600" dirty="0">
                <a:ea typeface="楷体_GB2312" pitchFamily="1" charset="-122"/>
              </a:rPr>
              <a:t>0</a:t>
            </a:r>
            <a:r>
              <a:rPr kumimoji="1" lang="zh-CN" altLang="en-US" sz="2600" dirty="0">
                <a:ea typeface="楷体_GB2312" pitchFamily="1" charset="-122"/>
              </a:rPr>
              <a:t>＜</a:t>
            </a:r>
            <a:r>
              <a:rPr kumimoji="1" lang="en-US" altLang="zh-CN" sz="2600" i="1" dirty="0">
                <a:ea typeface="楷体_GB2312" pitchFamily="1" charset="-122"/>
              </a:rPr>
              <a:t>k</a:t>
            </a:r>
            <a:r>
              <a:rPr kumimoji="1" lang="zh-CN" altLang="en-US" sz="2600" dirty="0">
                <a:ea typeface="楷体_GB2312" pitchFamily="1" charset="-122"/>
              </a:rPr>
              <a:t>＜</a:t>
            </a:r>
            <a:r>
              <a:rPr kumimoji="1" lang="en-US" altLang="zh-CN" sz="2600" dirty="0">
                <a:ea typeface="楷体_GB2312" pitchFamily="1" charset="-122"/>
              </a:rPr>
              <a:t>1</a:t>
            </a:r>
          </a:p>
        </p:txBody>
      </p:sp>
      <p:sp>
        <p:nvSpPr>
          <p:cNvPr id="83988" name="Line 20"/>
          <p:cNvSpPr>
            <a:spLocks noChangeShapeType="1"/>
          </p:cNvSpPr>
          <p:nvPr/>
        </p:nvSpPr>
        <p:spPr bwMode="auto">
          <a:xfrm>
            <a:off x="7319963" y="4371975"/>
            <a:ext cx="28194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2600" b="1">
              <a:solidFill>
                <a:srgbClr val="125EBA"/>
              </a:solidFill>
              <a:ea typeface="楷体_GB2312" pitchFamily="1" charset="-122"/>
            </a:endParaRPr>
          </a:p>
        </p:txBody>
      </p:sp>
      <p:sp>
        <p:nvSpPr>
          <p:cNvPr id="83989" name="Freeform 21"/>
          <p:cNvSpPr>
            <a:spLocks/>
          </p:cNvSpPr>
          <p:nvPr/>
        </p:nvSpPr>
        <p:spPr bwMode="auto">
          <a:xfrm>
            <a:off x="7837489" y="2924175"/>
            <a:ext cx="1774825" cy="1981200"/>
          </a:xfrm>
          <a:custGeom>
            <a:avLst/>
            <a:gdLst>
              <a:gd name="T0" fmla="*/ 0 w 3312"/>
              <a:gd name="T1" fmla="*/ 0 h 2256"/>
              <a:gd name="T2" fmla="*/ 1728 w 3312"/>
              <a:gd name="T3" fmla="*/ 2256 h 2256"/>
              <a:gd name="T4" fmla="*/ 3312 w 3312"/>
              <a:gd name="T5" fmla="*/ 0 h 2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12" h="2256">
                <a:moveTo>
                  <a:pt x="0" y="0"/>
                </a:moveTo>
                <a:cubicBezTo>
                  <a:pt x="588" y="1128"/>
                  <a:pt x="1176" y="2256"/>
                  <a:pt x="1728" y="2256"/>
                </a:cubicBezTo>
                <a:cubicBezTo>
                  <a:pt x="2280" y="2256"/>
                  <a:pt x="2796" y="1128"/>
                  <a:pt x="3312" y="0"/>
                </a:cubicBezTo>
              </a:path>
            </a:pathLst>
          </a:custGeom>
          <a:noFill/>
          <a:ln w="3175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2600" b="1">
              <a:solidFill>
                <a:srgbClr val="125EBA"/>
              </a:solidFill>
              <a:ea typeface="楷体_GB2312" pitchFamily="1" charset="-122"/>
            </a:endParaRPr>
          </a:p>
        </p:txBody>
      </p:sp>
      <p:sp>
        <p:nvSpPr>
          <p:cNvPr id="83990" name="Text Box 22"/>
          <p:cNvSpPr txBox="1">
            <a:spLocks noChangeArrowheads="1"/>
          </p:cNvSpPr>
          <p:nvPr/>
        </p:nvSpPr>
        <p:spPr bwMode="auto">
          <a:xfrm>
            <a:off x="2127828" y="2523045"/>
            <a:ext cx="2057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600" dirty="0">
                <a:ea typeface="楷体_GB2312" pitchFamily="1" charset="-122"/>
              </a:rPr>
              <a:t>∴</a:t>
            </a:r>
            <a:r>
              <a:rPr kumimoji="1" lang="zh-CN" altLang="en-US" sz="2600" i="1" dirty="0">
                <a:ea typeface="楷体_GB2312" pitchFamily="1" charset="-122"/>
              </a:rPr>
              <a:t> </a:t>
            </a:r>
            <a:r>
              <a:rPr kumimoji="1" lang="en-US" altLang="zh-CN" sz="2600" i="1" dirty="0">
                <a:ea typeface="楷体_GB2312" pitchFamily="1" charset="-122"/>
              </a:rPr>
              <a:t>k</a:t>
            </a:r>
            <a:r>
              <a:rPr kumimoji="1" lang="en-US" altLang="zh-CN" sz="2600" dirty="0">
                <a:ea typeface="楷体_GB2312" pitchFamily="1" charset="-122"/>
              </a:rPr>
              <a:t> ≥ 0</a:t>
            </a:r>
          </a:p>
        </p:txBody>
      </p:sp>
      <p:sp>
        <p:nvSpPr>
          <p:cNvPr id="83991" name="Text Box 23"/>
          <p:cNvSpPr txBox="1">
            <a:spLocks noChangeArrowheads="1"/>
          </p:cNvSpPr>
          <p:nvPr/>
        </p:nvSpPr>
        <p:spPr bwMode="auto">
          <a:xfrm>
            <a:off x="2080923" y="3141664"/>
            <a:ext cx="4371710" cy="57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600" dirty="0">
                <a:ea typeface="楷体_GB2312" pitchFamily="1" charset="-122"/>
              </a:rPr>
              <a:t>当</a:t>
            </a:r>
            <a:r>
              <a:rPr kumimoji="1" lang="en-US" altLang="zh-CN" sz="2600" i="1" dirty="0">
                <a:ea typeface="楷体_GB2312" pitchFamily="1" charset="-122"/>
              </a:rPr>
              <a:t>k</a:t>
            </a:r>
            <a:r>
              <a:rPr kumimoji="1" lang="en-US" altLang="zh-CN" sz="2600" dirty="0">
                <a:ea typeface="楷体_GB2312" pitchFamily="1" charset="-122"/>
              </a:rPr>
              <a:t>=0</a:t>
            </a:r>
            <a:r>
              <a:rPr kumimoji="1" lang="zh-CN" altLang="en-US" sz="2600" dirty="0">
                <a:ea typeface="楷体_GB2312" pitchFamily="1" charset="-122"/>
              </a:rPr>
              <a:t>时，</a:t>
            </a:r>
            <a:r>
              <a:rPr kumimoji="1" lang="en-US" altLang="zh-CN" sz="2600" i="1" dirty="0">
                <a:ea typeface="楷体_GB2312" pitchFamily="1" charset="-122"/>
              </a:rPr>
              <a:t>f</a:t>
            </a:r>
            <a:r>
              <a:rPr kumimoji="1" lang="en-US" altLang="zh-CN" sz="2600" dirty="0">
                <a:ea typeface="楷体_GB2312" pitchFamily="1" charset="-122"/>
              </a:rPr>
              <a:t>(</a:t>
            </a:r>
            <a:r>
              <a:rPr kumimoji="1" lang="en-US" altLang="zh-CN" sz="2600" i="1" dirty="0">
                <a:ea typeface="楷体_GB2312" pitchFamily="1" charset="-122"/>
              </a:rPr>
              <a:t>x</a:t>
            </a:r>
            <a:r>
              <a:rPr kumimoji="1" lang="en-US" altLang="zh-CN" sz="2600" dirty="0">
                <a:ea typeface="楷体_GB2312" pitchFamily="1" charset="-122"/>
              </a:rPr>
              <a:t>)=lg8 </a:t>
            </a:r>
            <a:r>
              <a:rPr kumimoji="1" lang="zh-CN" altLang="en-US" sz="2600" dirty="0">
                <a:ea typeface="楷体_GB2312" pitchFamily="1" charset="-122"/>
              </a:rPr>
              <a:t>满足条件</a:t>
            </a:r>
            <a:r>
              <a:rPr kumimoji="1" lang="en-US" altLang="zh-CN" sz="2600" dirty="0">
                <a:ea typeface="楷体_GB2312" pitchFamily="1" charset="-122"/>
              </a:rPr>
              <a:t>.</a:t>
            </a:r>
          </a:p>
        </p:txBody>
      </p:sp>
      <p:sp>
        <p:nvSpPr>
          <p:cNvPr id="83992" name="Text Box 24"/>
          <p:cNvSpPr txBox="1">
            <a:spLocks noChangeArrowheads="1"/>
          </p:cNvSpPr>
          <p:nvPr/>
        </p:nvSpPr>
        <p:spPr bwMode="auto">
          <a:xfrm>
            <a:off x="2080922" y="3702051"/>
            <a:ext cx="4876800" cy="57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600" dirty="0">
                <a:ea typeface="楷体_GB2312" pitchFamily="1" charset="-122"/>
              </a:rPr>
              <a:t>当</a:t>
            </a:r>
            <a:r>
              <a:rPr kumimoji="1" lang="en-US" altLang="zh-CN" sz="2600" i="1" dirty="0">
                <a:ea typeface="楷体_GB2312" pitchFamily="1" charset="-122"/>
              </a:rPr>
              <a:t>k</a:t>
            </a:r>
            <a:r>
              <a:rPr kumimoji="1" lang="en-US" altLang="zh-CN" sz="2600" dirty="0">
                <a:ea typeface="楷体_GB2312" pitchFamily="1" charset="-122"/>
              </a:rPr>
              <a:t>&gt;0</a:t>
            </a:r>
            <a:r>
              <a:rPr kumimoji="1" lang="zh-CN" altLang="en-US" sz="2600" dirty="0">
                <a:ea typeface="楷体_GB2312" pitchFamily="1" charset="-122"/>
              </a:rPr>
              <a:t>时，∴只要△＜</a:t>
            </a:r>
            <a:r>
              <a:rPr kumimoji="1" lang="en-US" altLang="zh-CN" sz="2600" dirty="0">
                <a:ea typeface="楷体_GB2312" pitchFamily="1" charset="-122"/>
              </a:rPr>
              <a:t>0</a:t>
            </a:r>
          </a:p>
        </p:txBody>
      </p:sp>
      <p:sp>
        <p:nvSpPr>
          <p:cNvPr id="83993" name="Text Box 25"/>
          <p:cNvSpPr txBox="1">
            <a:spLocks noChangeArrowheads="1"/>
          </p:cNvSpPr>
          <p:nvPr/>
        </p:nvSpPr>
        <p:spPr bwMode="auto">
          <a:xfrm>
            <a:off x="1944715" y="5784462"/>
            <a:ext cx="7580313" cy="527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600" dirty="0">
                <a:ea typeface="楷体_GB2312" pitchFamily="1" charset="-122"/>
              </a:rPr>
              <a:t>∴</a:t>
            </a:r>
            <a:r>
              <a:rPr kumimoji="1" lang="en-US" altLang="zh-CN" sz="2600" i="1" dirty="0">
                <a:ea typeface="楷体_GB2312" pitchFamily="1" charset="-122"/>
              </a:rPr>
              <a:t>f</a:t>
            </a:r>
            <a:r>
              <a:rPr kumimoji="1" lang="en-US" altLang="zh-CN" sz="2600" dirty="0">
                <a:ea typeface="楷体_GB2312" pitchFamily="1" charset="-122"/>
              </a:rPr>
              <a:t>(</a:t>
            </a:r>
            <a:r>
              <a:rPr kumimoji="1" lang="en-US" altLang="zh-CN" sz="2600" i="1" dirty="0">
                <a:ea typeface="楷体_GB2312" pitchFamily="1" charset="-122"/>
              </a:rPr>
              <a:t>x</a:t>
            </a:r>
            <a:r>
              <a:rPr kumimoji="1" lang="en-US" altLang="zh-CN" sz="2600" dirty="0">
                <a:ea typeface="楷体_GB2312" pitchFamily="1" charset="-122"/>
              </a:rPr>
              <a:t>)</a:t>
            </a:r>
            <a:r>
              <a:rPr kumimoji="1" lang="zh-CN" altLang="en-US" sz="2600" dirty="0">
                <a:ea typeface="楷体_GB2312" pitchFamily="1" charset="-122"/>
              </a:rPr>
              <a:t>的定义域为</a:t>
            </a:r>
            <a:r>
              <a:rPr kumimoji="1" lang="en-US" altLang="zh-CN" sz="2600" dirty="0">
                <a:ea typeface="楷体_GB2312" pitchFamily="1" charset="-122"/>
              </a:rPr>
              <a:t>R</a:t>
            </a:r>
            <a:r>
              <a:rPr kumimoji="1" lang="zh-CN" altLang="en-US" sz="2600" dirty="0">
                <a:ea typeface="楷体_GB2312" pitchFamily="1" charset="-122"/>
              </a:rPr>
              <a:t>时， </a:t>
            </a:r>
            <a:r>
              <a:rPr kumimoji="1" lang="en-US" altLang="zh-CN" sz="2600" i="1" dirty="0">
                <a:ea typeface="楷体_GB2312" pitchFamily="1" charset="-122"/>
              </a:rPr>
              <a:t>k</a:t>
            </a:r>
            <a:r>
              <a:rPr kumimoji="1" lang="zh-CN" altLang="en-US" sz="2600" dirty="0">
                <a:ea typeface="楷体_GB2312" pitchFamily="1" charset="-122"/>
              </a:rPr>
              <a:t>的取值范围为</a:t>
            </a:r>
            <a:r>
              <a:rPr kumimoji="1" lang="en-US" altLang="zh-CN" sz="2600" dirty="0">
                <a:ea typeface="楷体_GB2312" pitchFamily="1" charset="-122"/>
              </a:rPr>
              <a:t>0≤</a:t>
            </a:r>
            <a:r>
              <a:rPr kumimoji="1" lang="en-US" altLang="zh-CN" sz="2600" i="1" dirty="0">
                <a:ea typeface="楷体_GB2312" pitchFamily="1" charset="-122"/>
              </a:rPr>
              <a:t>k</a:t>
            </a:r>
            <a:r>
              <a:rPr kumimoji="1" lang="zh-CN" altLang="en-US" sz="2600" dirty="0">
                <a:ea typeface="楷体_GB2312" pitchFamily="1" charset="-122"/>
              </a:rPr>
              <a:t>＜</a:t>
            </a:r>
            <a:r>
              <a:rPr kumimoji="1" lang="en-US" altLang="zh-CN" sz="2600" dirty="0">
                <a:ea typeface="楷体_GB2312" pitchFamily="1" charset="-122"/>
              </a:rPr>
              <a:t>1</a:t>
            </a:r>
            <a:r>
              <a:rPr kumimoji="1" lang="zh-CN" altLang="en-US" sz="2600" dirty="0">
                <a:ea typeface="楷体_GB2312" pitchFamily="1" charset="-122"/>
              </a:rPr>
              <a:t>．</a:t>
            </a:r>
          </a:p>
        </p:txBody>
      </p:sp>
      <p:sp>
        <p:nvSpPr>
          <p:cNvPr id="83994" name="Text Box 26"/>
          <p:cNvSpPr txBox="1">
            <a:spLocks noChangeArrowheads="1"/>
          </p:cNvSpPr>
          <p:nvPr/>
        </p:nvSpPr>
        <p:spPr bwMode="auto">
          <a:xfrm>
            <a:off x="1155886" y="705947"/>
            <a:ext cx="10674164" cy="60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600" b="1" dirty="0" smtClean="0">
                <a:solidFill>
                  <a:srgbClr val="FF0000"/>
                </a:solidFill>
                <a:ea typeface="楷体_GB2312" pitchFamily="1" charset="-122"/>
              </a:rPr>
              <a:t> </a:t>
            </a:r>
            <a:r>
              <a:rPr kumimoji="1" lang="zh-CN" altLang="en-US" sz="2800" dirty="0" smtClean="0">
                <a:solidFill>
                  <a:srgbClr val="FF0000"/>
                </a:solidFill>
                <a:ea typeface="楷体_GB2312" pitchFamily="1" charset="-122"/>
              </a:rPr>
              <a:t>例</a:t>
            </a:r>
            <a:r>
              <a:rPr kumimoji="1" lang="en-US" altLang="zh-CN" sz="2800" dirty="0" smtClean="0">
                <a:solidFill>
                  <a:srgbClr val="FF0000"/>
                </a:solidFill>
                <a:ea typeface="楷体_GB2312" pitchFamily="1" charset="-122"/>
              </a:rPr>
              <a:t>5</a:t>
            </a:r>
            <a:r>
              <a:rPr kumimoji="1" lang="zh-CN" altLang="en-US" sz="2800" dirty="0" smtClean="0">
                <a:solidFill>
                  <a:srgbClr val="FF0000"/>
                </a:solidFill>
                <a:ea typeface="楷体_GB2312" pitchFamily="1" charset="-122"/>
              </a:rPr>
              <a:t>、 </a:t>
            </a:r>
            <a:r>
              <a:rPr kumimoji="1" lang="zh-CN" altLang="en-US" sz="2800" dirty="0">
                <a:solidFill>
                  <a:schemeClr val="bg2"/>
                </a:solidFill>
                <a:ea typeface="楷体_GB2312" pitchFamily="1" charset="-122"/>
              </a:rPr>
              <a:t>函数 </a:t>
            </a:r>
            <a:r>
              <a:rPr kumimoji="1" lang="en-US" altLang="zh-CN" sz="2800" i="1" dirty="0">
                <a:solidFill>
                  <a:schemeClr val="bg2"/>
                </a:solidFill>
                <a:ea typeface="楷体_GB2312" pitchFamily="1" charset="-122"/>
              </a:rPr>
              <a:t>f </a:t>
            </a:r>
            <a:r>
              <a:rPr kumimoji="1" lang="en-US" altLang="zh-CN" sz="2800" dirty="0">
                <a:solidFill>
                  <a:schemeClr val="bg2"/>
                </a:solidFill>
                <a:ea typeface="楷体_GB2312" pitchFamily="1" charset="-122"/>
              </a:rPr>
              <a:t>(</a:t>
            </a:r>
            <a:r>
              <a:rPr kumimoji="1" lang="en-US" altLang="zh-CN" sz="2800" i="1" dirty="0">
                <a:solidFill>
                  <a:schemeClr val="bg2"/>
                </a:solidFill>
                <a:ea typeface="楷体_GB2312" pitchFamily="1" charset="-122"/>
              </a:rPr>
              <a:t>x</a:t>
            </a:r>
            <a:r>
              <a:rPr kumimoji="1" lang="en-US" altLang="zh-CN" sz="2800" dirty="0">
                <a:solidFill>
                  <a:schemeClr val="bg2"/>
                </a:solidFill>
                <a:ea typeface="楷体_GB2312" pitchFamily="1" charset="-122"/>
              </a:rPr>
              <a:t>)=</a:t>
            </a:r>
            <a:r>
              <a:rPr kumimoji="1" lang="en-US" altLang="zh-CN" sz="2800" dirty="0" err="1">
                <a:solidFill>
                  <a:schemeClr val="bg2"/>
                </a:solidFill>
                <a:ea typeface="楷体_GB2312" pitchFamily="1" charset="-122"/>
              </a:rPr>
              <a:t>lg</a:t>
            </a:r>
            <a:r>
              <a:rPr kumimoji="1" lang="en-US" altLang="zh-CN" sz="2800" dirty="0">
                <a:solidFill>
                  <a:schemeClr val="bg2"/>
                </a:solidFill>
                <a:ea typeface="楷体_GB2312" pitchFamily="1" charset="-122"/>
              </a:rPr>
              <a:t>(</a:t>
            </a:r>
            <a:r>
              <a:rPr kumimoji="1" lang="en-US" altLang="zh-CN" sz="2800" i="1" dirty="0">
                <a:solidFill>
                  <a:schemeClr val="bg2"/>
                </a:solidFill>
                <a:ea typeface="楷体_GB2312" pitchFamily="1" charset="-122"/>
              </a:rPr>
              <a:t>kx</a:t>
            </a:r>
            <a:r>
              <a:rPr kumimoji="1" lang="en-US" altLang="zh-CN" sz="2800" baseline="30000" dirty="0">
                <a:solidFill>
                  <a:schemeClr val="bg2"/>
                </a:solidFill>
                <a:ea typeface="楷体_GB2312" pitchFamily="1" charset="-122"/>
              </a:rPr>
              <a:t>2</a:t>
            </a:r>
            <a:r>
              <a:rPr kumimoji="1" lang="en-US" altLang="zh-CN" sz="2800" dirty="0">
                <a:solidFill>
                  <a:schemeClr val="bg2"/>
                </a:solidFill>
                <a:ea typeface="楷体_GB2312" pitchFamily="1" charset="-122"/>
              </a:rPr>
              <a:t>-6</a:t>
            </a:r>
            <a:r>
              <a:rPr kumimoji="1" lang="en-US" altLang="zh-CN" sz="2800" i="1" dirty="0">
                <a:solidFill>
                  <a:schemeClr val="bg2"/>
                </a:solidFill>
                <a:ea typeface="楷体_GB2312" pitchFamily="1" charset="-122"/>
              </a:rPr>
              <a:t>kx</a:t>
            </a:r>
            <a:r>
              <a:rPr kumimoji="1" lang="en-US" altLang="zh-CN" sz="2800" dirty="0">
                <a:solidFill>
                  <a:schemeClr val="bg2"/>
                </a:solidFill>
                <a:ea typeface="楷体_GB2312" pitchFamily="1" charset="-122"/>
              </a:rPr>
              <a:t>+</a:t>
            </a:r>
            <a:r>
              <a:rPr kumimoji="1" lang="en-US" altLang="zh-CN" sz="2800" i="1" dirty="0">
                <a:solidFill>
                  <a:schemeClr val="bg2"/>
                </a:solidFill>
                <a:ea typeface="楷体_GB2312" pitchFamily="1" charset="-122"/>
              </a:rPr>
              <a:t>k</a:t>
            </a:r>
            <a:r>
              <a:rPr kumimoji="1" lang="en-US" altLang="zh-CN" sz="2800" dirty="0">
                <a:solidFill>
                  <a:schemeClr val="bg2"/>
                </a:solidFill>
                <a:ea typeface="楷体_GB2312" pitchFamily="1" charset="-122"/>
              </a:rPr>
              <a:t>+8)</a:t>
            </a:r>
            <a:r>
              <a:rPr kumimoji="1" lang="zh-CN" altLang="en-US" sz="2800" dirty="0">
                <a:solidFill>
                  <a:schemeClr val="bg2"/>
                </a:solidFill>
                <a:ea typeface="楷体_GB2312" pitchFamily="1" charset="-122"/>
              </a:rPr>
              <a:t>的定义域为</a:t>
            </a:r>
            <a:r>
              <a:rPr kumimoji="1" lang="en-US" altLang="zh-CN" sz="2800" dirty="0">
                <a:solidFill>
                  <a:schemeClr val="bg2"/>
                </a:solidFill>
                <a:ea typeface="楷体_GB2312" pitchFamily="1" charset="-122"/>
              </a:rPr>
              <a:t>R</a:t>
            </a:r>
            <a:r>
              <a:rPr kumimoji="1" lang="zh-CN" altLang="en-US" sz="2800" dirty="0">
                <a:solidFill>
                  <a:schemeClr val="bg2"/>
                </a:solidFill>
                <a:ea typeface="楷体_GB2312" pitchFamily="1" charset="-122"/>
              </a:rPr>
              <a:t>，求</a:t>
            </a:r>
            <a:r>
              <a:rPr kumimoji="1" lang="en-US" altLang="zh-CN" sz="2800" i="1" dirty="0">
                <a:solidFill>
                  <a:schemeClr val="bg2"/>
                </a:solidFill>
                <a:ea typeface="楷体_GB2312" pitchFamily="1" charset="-122"/>
              </a:rPr>
              <a:t>k</a:t>
            </a:r>
            <a:r>
              <a:rPr kumimoji="1" lang="zh-CN" altLang="en-US" sz="2800" dirty="0">
                <a:solidFill>
                  <a:schemeClr val="bg2"/>
                </a:solidFill>
                <a:ea typeface="楷体_GB2312" pitchFamily="1" charset="-122"/>
              </a:rPr>
              <a:t>的取值范围．　</a:t>
            </a:r>
            <a:r>
              <a:rPr kumimoji="1" lang="zh-CN" altLang="en-US" sz="2800" dirty="0">
                <a:solidFill>
                  <a:srgbClr val="125EBA"/>
                </a:solidFill>
                <a:ea typeface="楷体_GB2312" pitchFamily="1" charset="-122"/>
              </a:rPr>
              <a:t>　　</a:t>
            </a:r>
          </a:p>
        </p:txBody>
      </p:sp>
    </p:spTree>
    <p:extLst>
      <p:ext uri="{BB962C8B-B14F-4D97-AF65-F5344CB8AC3E}">
        <p14:creationId xmlns:p14="http://schemas.microsoft.com/office/powerpoint/2010/main" xmlns="" val="29015434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3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3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3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3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3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3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3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3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3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3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/>
      <p:bldP spid="83980" grpId="0" build="p" autoUpdateAnimBg="0"/>
      <p:bldP spid="83988" grpId="0" animBg="1"/>
      <p:bldP spid="83989" grpId="0" animBg="1"/>
      <p:bldP spid="83990" grpId="0" autoUpdateAnimBg="0"/>
      <p:bldP spid="83991" grpId="0" autoUpdateAnimBg="0"/>
      <p:bldP spid="83992" grpId="0" autoUpdateAnimBg="0"/>
      <p:bldP spid="83993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18056338"/>
              </p:ext>
            </p:extLst>
          </p:nvPr>
        </p:nvGraphicFramePr>
        <p:xfrm>
          <a:off x="1871345" y="352160"/>
          <a:ext cx="8169275" cy="1622425"/>
        </p:xfrm>
        <a:graphic>
          <a:graphicData uri="http://schemas.openxmlformats.org/presentationml/2006/ole">
            <p:oleObj spid="_x0000_s20868" name="Document" r:id="rId3" imgW="8260104" imgH="1643721" progId="">
              <p:embed/>
            </p:oleObj>
          </a:graphicData>
        </a:graphic>
      </p:graphicFrame>
      <p:graphicFrame>
        <p:nvGraphicFramePr>
          <p:cNvPr id="440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37200147"/>
              </p:ext>
            </p:extLst>
          </p:nvPr>
        </p:nvGraphicFramePr>
        <p:xfrm>
          <a:off x="1269597" y="1522065"/>
          <a:ext cx="8170863" cy="1519238"/>
        </p:xfrm>
        <a:graphic>
          <a:graphicData uri="http://schemas.openxmlformats.org/presentationml/2006/ole">
            <p:oleObj spid="_x0000_s20869" name="Document" r:id="rId4" imgW="8260104" imgH="1545400" progId="">
              <p:embed/>
            </p:oleObj>
          </a:graphicData>
        </a:graphic>
      </p:graphicFrame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41651141"/>
              </p:ext>
            </p:extLst>
          </p:nvPr>
        </p:nvGraphicFramePr>
        <p:xfrm>
          <a:off x="1269597" y="4611650"/>
          <a:ext cx="10104292" cy="2346217"/>
        </p:xfrm>
        <a:graphic>
          <a:graphicData uri="http://schemas.openxmlformats.org/presentationml/2006/ole">
            <p:oleObj spid="_x0000_s20870" name="Document" r:id="rId5" imgW="8394145" imgH="1953089" progId="">
              <p:embed/>
            </p:oleObj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61945782"/>
              </p:ext>
            </p:extLst>
          </p:nvPr>
        </p:nvGraphicFramePr>
        <p:xfrm>
          <a:off x="1454554" y="3068600"/>
          <a:ext cx="8170862" cy="1828800"/>
        </p:xfrm>
        <a:graphic>
          <a:graphicData uri="http://schemas.openxmlformats.org/presentationml/2006/ole">
            <p:oleObj spid="_x0000_s20871" name="Document" r:id="rId6" imgW="8315954" imgH="1845765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372405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582077" y="2151223"/>
            <a:ext cx="6507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3200" dirty="0" smtClean="0">
                <a:solidFill>
                  <a:schemeClr val="bg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、解一元二次不等式的步骤；</a:t>
            </a:r>
            <a:endParaRPr lang="zh-CN" altLang="en-US" sz="3200" dirty="0">
              <a:solidFill>
                <a:schemeClr val="bg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82077" y="2896470"/>
            <a:ext cx="875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3200" dirty="0" smtClean="0">
                <a:solidFill>
                  <a:schemeClr val="bg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、解分式不等式和高次不等式的方法；</a:t>
            </a:r>
            <a:endParaRPr lang="zh-CN" altLang="en-US" sz="3200" dirty="0">
              <a:solidFill>
                <a:schemeClr val="bg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82077" y="3641717"/>
            <a:ext cx="7532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3200" dirty="0" smtClean="0">
                <a:solidFill>
                  <a:schemeClr val="bg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、解含有参数的不等式对参数的讨论；</a:t>
            </a:r>
            <a:endParaRPr lang="zh-CN" altLang="en-US" sz="3200" dirty="0">
              <a:solidFill>
                <a:schemeClr val="bg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82077" y="4465536"/>
            <a:ext cx="6294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5</a:t>
            </a:r>
            <a:r>
              <a:rPr lang="zh-CN" altLang="en-US" sz="3200" dirty="0" smtClean="0">
                <a:solidFill>
                  <a:schemeClr val="bg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、不等式中的恒成立问题</a:t>
            </a:r>
            <a:endParaRPr lang="zh-CN" altLang="en-US" sz="3200" dirty="0">
              <a:solidFill>
                <a:schemeClr val="bg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582077" y="1327404"/>
            <a:ext cx="8243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3200" dirty="0" smtClean="0">
                <a:solidFill>
                  <a:schemeClr val="bg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、三个二次的关系，注意结合图像；</a:t>
            </a:r>
            <a:endParaRPr lang="zh-CN" altLang="en-US" sz="3200" dirty="0">
              <a:solidFill>
                <a:schemeClr val="bg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3" name="图片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6147" y="111536"/>
            <a:ext cx="2978877" cy="74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59782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9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3109" y="1902494"/>
            <a:ext cx="1188118" cy="392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9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4578" y="2406316"/>
            <a:ext cx="2684546" cy="260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55" name="组合 141"/>
          <p:cNvGrpSpPr>
            <a:grpSpLocks/>
          </p:cNvGrpSpPr>
          <p:nvPr/>
        </p:nvGrpSpPr>
        <p:grpSpPr bwMode="auto">
          <a:xfrm>
            <a:off x="5345531" y="2337135"/>
            <a:ext cx="4935955" cy="887329"/>
            <a:chOff x="0" y="0"/>
            <a:chExt cx="4546600" cy="887576"/>
          </a:xfrm>
        </p:grpSpPr>
        <p:grpSp>
          <p:nvGrpSpPr>
            <p:cNvPr id="29709" name="组合 129"/>
            <p:cNvGrpSpPr>
              <a:grpSpLocks/>
            </p:cNvGrpSpPr>
            <p:nvPr/>
          </p:nvGrpSpPr>
          <p:grpSpPr bwMode="auto">
            <a:xfrm>
              <a:off x="0" y="0"/>
              <a:ext cx="887577" cy="887576"/>
              <a:chOff x="0" y="0"/>
              <a:chExt cx="646113" cy="646112"/>
            </a:xfrm>
          </p:grpSpPr>
          <p:grpSp>
            <p:nvGrpSpPr>
              <p:cNvPr id="29711" name="Group 80"/>
              <p:cNvGrpSpPr>
                <a:grpSpLocks/>
              </p:cNvGrpSpPr>
              <p:nvPr/>
            </p:nvGrpSpPr>
            <p:grpSpPr bwMode="auto">
              <a:xfrm>
                <a:off x="0" y="0"/>
                <a:ext cx="646113" cy="646112"/>
                <a:chOff x="0" y="0"/>
                <a:chExt cx="1701" cy="1701"/>
              </a:xfrm>
            </p:grpSpPr>
            <p:sp>
              <p:nvSpPr>
                <p:cNvPr id="29713" name="Oval 8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701" cy="1701"/>
                </a:xfrm>
                <a:prstGeom prst="ellipse">
                  <a:avLst/>
                </a:pr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 lIns="95905" tIns="47953" rIns="95905" bIns="47953"/>
                <a:lstStyle>
                  <a:lvl1pPr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buFont typeface="Arial" panose="020B0604020202020204" pitchFamily="34" charset="0"/>
                    <a:buNone/>
                  </a:pPr>
                  <a:endParaRPr lang="zh-CN" altLang="zh-CN" sz="1895" b="0">
                    <a:solidFill>
                      <a:srgbClr val="000000"/>
                    </a:solidFill>
                    <a:latin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29714" name="Oval 82"/>
                <p:cNvSpPr>
                  <a:spLocks noChangeArrowheads="1"/>
                </p:cNvSpPr>
                <p:nvPr/>
              </p:nvSpPr>
              <p:spPr bwMode="auto">
                <a:xfrm>
                  <a:off x="205" y="204"/>
                  <a:ext cx="1292" cy="1292"/>
                </a:xfrm>
                <a:prstGeom prst="ellipse">
                  <a:avLst/>
                </a:prstGeom>
                <a:solidFill>
                  <a:srgbClr val="5F497A"/>
                </a:solidFill>
                <a:ln w="38100">
                  <a:solidFill>
                    <a:srgbClr val="FFFFFF"/>
                  </a:solidFill>
                  <a:bevel/>
                  <a:headEnd/>
                  <a:tailEnd/>
                </a:ln>
              </p:spPr>
              <p:txBody>
                <a:bodyPr lIns="95905" tIns="47953" rIns="95905" bIns="47953"/>
                <a:lstStyle>
                  <a:lvl1pPr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buFont typeface="Arial" panose="020B0604020202020204" pitchFamily="34" charset="0"/>
                    <a:buNone/>
                  </a:pPr>
                  <a:endParaRPr lang="zh-CN" altLang="zh-CN" sz="1895" b="0">
                    <a:solidFill>
                      <a:srgbClr val="000000"/>
                    </a:solidFill>
                    <a:latin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</p:grpSp>
          <p:pic>
            <p:nvPicPr>
              <p:cNvPr id="29712" name="Picture 90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525" y="158750"/>
                <a:ext cx="377825" cy="338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9710" name="TextBox 10"/>
            <p:cNvSpPr>
              <a:spLocks noChangeArrowheads="1"/>
            </p:cNvSpPr>
            <p:nvPr/>
          </p:nvSpPr>
          <p:spPr bwMode="auto">
            <a:xfrm>
              <a:off x="1011279" y="204594"/>
              <a:ext cx="3535321" cy="527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905" tIns="47953" rIns="95905" bIns="47953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zh-CN" altLang="en-US" sz="2800" dirty="0">
                  <a:latin typeface="Calibri" panose="020F0502020204030204" pitchFamily="34" charset="0"/>
                  <a:ea typeface="楷体_GB2312" charset="-122"/>
                  <a:sym typeface="Calibri" panose="020F0502020204030204" pitchFamily="34" charset="0"/>
                </a:rPr>
                <a:t>课后练习</a:t>
              </a:r>
              <a:endParaRPr lang="zh-CN" altLang="en-US" dirty="0"/>
            </a:p>
          </p:txBody>
        </p:sp>
      </p:grpSp>
      <p:grpSp>
        <p:nvGrpSpPr>
          <p:cNvPr id="31762" name="组合 142"/>
          <p:cNvGrpSpPr>
            <a:grpSpLocks/>
          </p:cNvGrpSpPr>
          <p:nvPr/>
        </p:nvGrpSpPr>
        <p:grpSpPr bwMode="auto">
          <a:xfrm>
            <a:off x="5345531" y="4316330"/>
            <a:ext cx="4935955" cy="888833"/>
            <a:chOff x="0" y="0"/>
            <a:chExt cx="4546600" cy="889757"/>
          </a:xfrm>
        </p:grpSpPr>
        <p:grpSp>
          <p:nvGrpSpPr>
            <p:cNvPr id="29703" name="组合 130"/>
            <p:cNvGrpSpPr>
              <a:grpSpLocks/>
            </p:cNvGrpSpPr>
            <p:nvPr/>
          </p:nvGrpSpPr>
          <p:grpSpPr bwMode="auto">
            <a:xfrm>
              <a:off x="0" y="0"/>
              <a:ext cx="887577" cy="889757"/>
              <a:chOff x="0" y="0"/>
              <a:chExt cx="646113" cy="647700"/>
            </a:xfrm>
          </p:grpSpPr>
          <p:grpSp>
            <p:nvGrpSpPr>
              <p:cNvPr id="29705" name="Group 83"/>
              <p:cNvGrpSpPr>
                <a:grpSpLocks/>
              </p:cNvGrpSpPr>
              <p:nvPr/>
            </p:nvGrpSpPr>
            <p:grpSpPr bwMode="auto">
              <a:xfrm>
                <a:off x="0" y="0"/>
                <a:ext cx="646113" cy="647700"/>
                <a:chOff x="0" y="0"/>
                <a:chExt cx="1701" cy="1701"/>
              </a:xfrm>
            </p:grpSpPr>
            <p:sp>
              <p:nvSpPr>
                <p:cNvPr id="29707" name="Oval 84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701" cy="1701"/>
                </a:xfrm>
                <a:prstGeom prst="ellipse">
                  <a:avLst/>
                </a:pr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 lIns="95905" tIns="47953" rIns="95905" bIns="47953"/>
                <a:lstStyle>
                  <a:lvl1pPr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buFont typeface="Arial" panose="020B0604020202020204" pitchFamily="34" charset="0"/>
                    <a:buNone/>
                  </a:pPr>
                  <a:endParaRPr lang="zh-CN" altLang="zh-CN" sz="1895" b="0">
                    <a:solidFill>
                      <a:srgbClr val="000000"/>
                    </a:solidFill>
                    <a:latin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29708" name="Oval 85"/>
                <p:cNvSpPr>
                  <a:spLocks noChangeArrowheads="1"/>
                </p:cNvSpPr>
                <p:nvPr/>
              </p:nvSpPr>
              <p:spPr bwMode="auto">
                <a:xfrm>
                  <a:off x="205" y="204"/>
                  <a:ext cx="1292" cy="1292"/>
                </a:xfrm>
                <a:prstGeom prst="ellipse">
                  <a:avLst/>
                </a:prstGeom>
                <a:solidFill>
                  <a:srgbClr val="E36C0A"/>
                </a:solidFill>
                <a:ln w="38100">
                  <a:solidFill>
                    <a:srgbClr val="FFFFFF"/>
                  </a:solidFill>
                  <a:bevel/>
                  <a:headEnd/>
                  <a:tailEnd/>
                </a:ln>
              </p:spPr>
              <p:txBody>
                <a:bodyPr lIns="95905" tIns="47953" rIns="95905" bIns="47953"/>
                <a:lstStyle>
                  <a:lvl1pPr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buFont typeface="Arial" panose="020B0604020202020204" pitchFamily="34" charset="0"/>
                    <a:buNone/>
                  </a:pPr>
                  <a:endParaRPr lang="zh-CN" altLang="zh-CN" sz="1895" b="0">
                    <a:solidFill>
                      <a:srgbClr val="000000"/>
                    </a:solidFill>
                    <a:latin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</p:grpSp>
          <p:pic>
            <p:nvPicPr>
              <p:cNvPr id="29706" name="Picture 91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763" y="179388"/>
                <a:ext cx="376237" cy="339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9704" name="TextBox 10"/>
            <p:cNvSpPr>
              <a:spLocks noChangeArrowheads="1"/>
            </p:cNvSpPr>
            <p:nvPr/>
          </p:nvSpPr>
          <p:spPr bwMode="auto">
            <a:xfrm>
              <a:off x="1011279" y="198727"/>
              <a:ext cx="3535321" cy="528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905" tIns="47953" rIns="95905" bIns="47953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 dirty="0">
                  <a:latin typeface="Calibri" panose="020F0502020204030204" pitchFamily="34" charset="0"/>
                  <a:ea typeface="楷体_GB2312" charset="-122"/>
                  <a:sym typeface="Calibri" panose="020F0502020204030204" pitchFamily="34" charset="0"/>
                </a:rPr>
                <a:t>课后习题</a:t>
              </a:r>
              <a:endParaRPr lang="zh-CN" altLang="en-US" sz="2800" dirty="0">
                <a:latin typeface="Calibri" panose="020F0502020204030204" pitchFamily="34" charset="0"/>
                <a:ea typeface="楷体_GB231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101357070"/>
      </p:ext>
    </p:extLst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prLst="opacity: 0.35">
                                      <p:cBhvr rctx="IE">
                                        <p:cTn id="16" dur="indefinite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prLst="opacity: 0.35">
                                      <p:cBhvr rctx="IE">
                                        <p:cTn id="26" dur="indefinite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612"/>
          <a:stretch/>
        </p:blipFill>
        <p:spPr>
          <a:xfrm>
            <a:off x="689610" y="1781175"/>
            <a:ext cx="10058400" cy="491680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411730" y="2903220"/>
            <a:ext cx="4640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谢谢</a:t>
            </a:r>
            <a:r>
              <a:rPr lang="zh-CN" altLang="en-US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欣赏！</a:t>
            </a:r>
            <a:endParaRPr lang="zh-CN" altLang="en-US" sz="5400" dirty="0">
              <a:solidFill>
                <a:schemeClr val="tx2">
                  <a:lumMod val="60000"/>
                  <a:lumOff val="40000"/>
                </a:schemeClr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91" t="11833" r="16784" b="14000"/>
          <a:stretch/>
        </p:blipFill>
        <p:spPr>
          <a:xfrm>
            <a:off x="7373035" y="2793682"/>
            <a:ext cx="3054250" cy="289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392027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244889" y="973653"/>
            <a:ext cx="8858250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/>
              <a:t> </a:t>
            </a:r>
            <a:r>
              <a:rPr lang="zh-CN" altLang="en-US" sz="2400" dirty="0" smtClean="0"/>
              <a:t>两</a:t>
            </a:r>
            <a:r>
              <a:rPr lang="zh-CN" altLang="en-US" sz="2400" dirty="0"/>
              <a:t>个网络服务公司（Internet Serice Provider）的资费标准：</a:t>
            </a:r>
          </a:p>
          <a:p>
            <a:pPr>
              <a:lnSpc>
                <a:spcPct val="150000"/>
              </a:lnSpc>
            </a:pPr>
            <a:r>
              <a:rPr lang="zh-CN" altLang="en-US" sz="2400" dirty="0"/>
              <a:t>电信：每小时收费1.5元</a:t>
            </a:r>
          </a:p>
          <a:p>
            <a:pPr>
              <a:lnSpc>
                <a:spcPct val="150000"/>
              </a:lnSpc>
            </a:pPr>
            <a:r>
              <a:rPr lang="zh-CN" altLang="en-US" sz="2400" dirty="0"/>
              <a:t>网</a:t>
            </a:r>
            <a:r>
              <a:rPr lang="zh-CN" altLang="en-US" sz="2400" dirty="0" smtClean="0"/>
              <a:t>通：用户</a:t>
            </a:r>
            <a:r>
              <a:rPr lang="zh-CN" altLang="en-US" sz="2400" dirty="0"/>
              <a:t>上网的第一小时内收费1.7元，第二小时内收费1.6元，以后每小时减少0.1元.（若用户一次上网时间超过17小时，按17小时计算）</a:t>
            </a:r>
          </a:p>
          <a:p>
            <a:pPr>
              <a:lnSpc>
                <a:spcPct val="150000"/>
              </a:lnSpc>
            </a:pPr>
            <a:r>
              <a:rPr lang="zh-CN" altLang="en-US" sz="2400" dirty="0"/>
              <a:t>&lt;不妨设该同学一次上网不超过17小时&gt;</a:t>
            </a:r>
          </a:p>
          <a:p>
            <a:pPr>
              <a:lnSpc>
                <a:spcPct val="150000"/>
              </a:lnSpc>
            </a:pPr>
            <a:endParaRPr lang="zh-CN" altLang="en-US" sz="2400" dirty="0"/>
          </a:p>
          <a:p>
            <a:r>
              <a:rPr lang="zh-CN" altLang="en-US" sz="2400" dirty="0"/>
              <a:t>        一次上网在多长时间以内能够保证选择电信比选择网通所需费用少？</a:t>
            </a:r>
          </a:p>
        </p:txBody>
      </p:sp>
      <p:pic>
        <p:nvPicPr>
          <p:cNvPr id="4" name="图片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1618" y="171620"/>
            <a:ext cx="2450361" cy="612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5039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670316" y="495933"/>
            <a:ext cx="40831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Tahoma" panose="020B0604030504040204" pitchFamily="34" charset="0"/>
              </a:rPr>
              <a:t>分析：</a:t>
            </a:r>
            <a:r>
              <a:rPr lang="zh-CN" altLang="en-US" sz="2400" b="1" dirty="0">
                <a:latin typeface="Tahoma" panose="020B0604030504040204" pitchFamily="34" charset="0"/>
              </a:rPr>
              <a:t>假设一次上网</a:t>
            </a:r>
            <a:r>
              <a:rPr lang="en-US" altLang="zh-CN" sz="2400" b="1" dirty="0">
                <a:latin typeface="Tahoma" panose="020B0604030504040204" pitchFamily="34" charset="0"/>
              </a:rPr>
              <a:t>x</a:t>
            </a:r>
            <a:r>
              <a:rPr lang="zh-CN" altLang="en-US" sz="2400" b="1" dirty="0">
                <a:latin typeface="Tahoma" panose="020B0604030504040204" pitchFamily="34" charset="0"/>
              </a:rPr>
              <a:t>小时，</a:t>
            </a:r>
            <a:endParaRPr lang="en-US" altLang="zh-CN" sz="2400" b="1" dirty="0">
              <a:latin typeface="Tahoma" panose="020B0604030504040204" pitchFamily="34" charset="0"/>
            </a:endParaRPr>
          </a:p>
        </p:txBody>
      </p:sp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2109003" y="2696164"/>
            <a:ext cx="8739505" cy="679951"/>
            <a:chOff x="0" y="0"/>
            <a:chExt cx="13763" cy="1070"/>
          </a:xfrm>
        </p:grpSpPr>
        <p:sp>
          <p:nvSpPr>
            <p:cNvPr id="12292" name="Text Box 4"/>
            <p:cNvSpPr txBox="1">
              <a:spLocks noChangeArrowheads="1"/>
            </p:cNvSpPr>
            <p:nvPr/>
          </p:nvSpPr>
          <p:spPr bwMode="auto">
            <a:xfrm>
              <a:off x="340" y="0"/>
              <a:ext cx="5596" cy="10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dirty="0">
                  <a:latin typeface="Tahoma" panose="020B0604030504040204" pitchFamily="34" charset="0"/>
                </a:rPr>
                <a:t>1.7</a:t>
              </a:r>
              <a:r>
                <a:rPr lang="zh-CN" altLang="en-US" sz="2400" dirty="0">
                  <a:latin typeface="Tahoma" panose="020B0604030504040204" pitchFamily="34" charset="0"/>
                </a:rPr>
                <a:t>，</a:t>
              </a:r>
              <a:r>
                <a:rPr lang="en-US" altLang="zh-CN" sz="2400" dirty="0">
                  <a:latin typeface="Tahoma" panose="020B0604030504040204" pitchFamily="34" charset="0"/>
                </a:rPr>
                <a:t>1.6</a:t>
              </a:r>
              <a:r>
                <a:rPr lang="zh-CN" altLang="en-US" sz="2400" dirty="0">
                  <a:latin typeface="Tahoma" panose="020B0604030504040204" pitchFamily="34" charset="0"/>
                </a:rPr>
                <a:t>，</a:t>
              </a:r>
              <a:r>
                <a:rPr lang="en-US" altLang="zh-CN" sz="2400" dirty="0">
                  <a:latin typeface="Tahoma" panose="020B0604030504040204" pitchFamily="34" charset="0"/>
                </a:rPr>
                <a:t>1.5</a:t>
              </a:r>
              <a:r>
                <a:rPr lang="zh-CN" altLang="en-US" sz="2400" dirty="0">
                  <a:latin typeface="Tahoma" panose="020B0604030504040204" pitchFamily="34" charset="0"/>
                </a:rPr>
                <a:t>，</a:t>
              </a:r>
              <a:r>
                <a:rPr lang="en-US" altLang="zh-CN" sz="2400" dirty="0">
                  <a:latin typeface="Tahoma" panose="020B0604030504040204" pitchFamily="34" charset="0"/>
                </a:rPr>
                <a:t>1.4</a:t>
              </a:r>
              <a:r>
                <a:rPr lang="zh-CN" altLang="en-US" sz="2400" dirty="0">
                  <a:latin typeface="Tahoma" panose="020B0604030504040204" pitchFamily="34" charset="0"/>
                </a:rPr>
                <a:t>，</a:t>
              </a:r>
              <a:r>
                <a:rPr lang="en-US" altLang="zh-CN" sz="2400" dirty="0"/>
                <a:t>……</a:t>
              </a:r>
              <a:endParaRPr lang="zh-CN" altLang="en-US" sz="2400" dirty="0">
                <a:latin typeface="Tahoma" panose="020B0604030504040204" pitchFamily="34" charset="0"/>
              </a:endParaRPr>
            </a:p>
          </p:txBody>
        </p:sp>
        <p:sp>
          <p:nvSpPr>
            <p:cNvPr id="12293" name="Rectangle 5"/>
            <p:cNvSpPr>
              <a:spLocks noChangeArrowheads="1"/>
            </p:cNvSpPr>
            <p:nvPr/>
          </p:nvSpPr>
          <p:spPr bwMode="auto">
            <a:xfrm>
              <a:off x="5103" y="0"/>
              <a:ext cx="3979" cy="10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latin typeface="Tahoma" panose="020B0604030504040204" pitchFamily="34" charset="0"/>
                </a:rPr>
                <a:t>是以</a:t>
              </a:r>
              <a:r>
                <a:rPr lang="en-US" altLang="zh-CN" sz="2400" b="1" dirty="0">
                  <a:latin typeface="Tahoma" panose="020B0604030504040204" pitchFamily="34" charset="0"/>
                </a:rPr>
                <a:t>1.7</a:t>
              </a:r>
              <a:r>
                <a:rPr lang="zh-CN" altLang="en-US" sz="2400" b="1" dirty="0">
                  <a:latin typeface="Tahoma" panose="020B0604030504040204" pitchFamily="34" charset="0"/>
                </a:rPr>
                <a:t>为首项</a:t>
              </a:r>
              <a:r>
                <a:rPr lang="zh-CN" altLang="en-US" sz="2400" dirty="0">
                  <a:latin typeface="Tahoma" panose="020B0604030504040204" pitchFamily="34" charset="0"/>
                </a:rPr>
                <a:t>，</a:t>
              </a:r>
            </a:p>
          </p:txBody>
        </p:sp>
        <p:sp>
          <p:nvSpPr>
            <p:cNvPr id="12294" name="Rectangle 6"/>
            <p:cNvSpPr>
              <a:spLocks noChangeArrowheads="1"/>
            </p:cNvSpPr>
            <p:nvPr/>
          </p:nvSpPr>
          <p:spPr bwMode="auto">
            <a:xfrm>
              <a:off x="8110" y="53"/>
              <a:ext cx="5653" cy="10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>
                  <a:latin typeface="Tahoma" panose="020B0604030504040204" pitchFamily="34" charset="0"/>
                </a:rPr>
                <a:t>以</a:t>
              </a:r>
              <a:r>
                <a:rPr lang="en-US" altLang="zh-CN" sz="2400" b="1">
                  <a:latin typeface="Tahoma" panose="020B0604030504040204" pitchFamily="34" charset="0"/>
                </a:rPr>
                <a:t>-0.1</a:t>
              </a:r>
              <a:r>
                <a:rPr lang="zh-CN" altLang="en-US" sz="2400" b="1">
                  <a:latin typeface="Tahoma" panose="020B0604030504040204" pitchFamily="34" charset="0"/>
                </a:rPr>
                <a:t>为公差的等差数列</a:t>
              </a:r>
            </a:p>
          </p:txBody>
        </p:sp>
        <p:sp>
          <p:nvSpPr>
            <p:cNvPr id="12295" name="Text Box 7"/>
            <p:cNvSpPr txBox="1">
              <a:spLocks noChangeArrowheads="1"/>
            </p:cNvSpPr>
            <p:nvPr/>
          </p:nvSpPr>
          <p:spPr bwMode="auto">
            <a:xfrm>
              <a:off x="0" y="40"/>
              <a:ext cx="713" cy="10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>
                  <a:latin typeface="Tahoma" panose="020B0604030504040204" pitchFamily="34" charset="0"/>
                </a:rPr>
                <a:t>∵</a:t>
              </a:r>
              <a:endParaRPr lang="zh-CN" altLang="en-US" sz="2400">
                <a:latin typeface="Tahoma" panose="020B0604030504040204" pitchFamily="34" charset="0"/>
              </a:endParaRPr>
            </a:p>
          </p:txBody>
        </p:sp>
      </p:grpSp>
      <p:grpSp>
        <p:nvGrpSpPr>
          <p:cNvPr id="12296" name="Group 8"/>
          <p:cNvGrpSpPr>
            <a:grpSpLocks/>
          </p:cNvGrpSpPr>
          <p:nvPr/>
        </p:nvGrpSpPr>
        <p:grpSpPr bwMode="auto">
          <a:xfrm>
            <a:off x="2109003" y="3512050"/>
            <a:ext cx="7143396" cy="749656"/>
            <a:chOff x="-768" y="-84"/>
            <a:chExt cx="11250" cy="1180"/>
          </a:xfrm>
        </p:grpSpPr>
        <p:sp>
          <p:nvSpPr>
            <p:cNvPr id="12297" name="Text Box 9"/>
            <p:cNvSpPr txBox="1">
              <a:spLocks noChangeArrowheads="1"/>
            </p:cNvSpPr>
            <p:nvPr/>
          </p:nvSpPr>
          <p:spPr bwMode="auto">
            <a:xfrm>
              <a:off x="-768" y="-65"/>
              <a:ext cx="5504" cy="10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b="1" dirty="0">
                  <a:latin typeface="Tahoma" panose="020B0604030504040204" pitchFamily="34" charset="0"/>
                </a:rPr>
                <a:t>∴</a:t>
              </a:r>
              <a:r>
                <a:rPr lang="zh-CN" altLang="en-US" sz="2400" b="1" dirty="0">
                  <a:latin typeface="Tahoma" panose="020B0604030504040204" pitchFamily="34" charset="0"/>
                </a:rPr>
                <a:t>网通公司的收取费用为</a:t>
              </a:r>
            </a:p>
          </p:txBody>
        </p:sp>
        <p:graphicFrame>
          <p:nvGraphicFramePr>
            <p:cNvPr id="12298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4040756949"/>
                </p:ext>
              </p:extLst>
            </p:nvPr>
          </p:nvGraphicFramePr>
          <p:xfrm>
            <a:off x="4595" y="0"/>
            <a:ext cx="3848" cy="1096"/>
          </p:xfrm>
          <a:graphic>
            <a:graphicData uri="http://schemas.openxmlformats.org/presentationml/2006/ole">
              <p:oleObj spid="_x0000_s1554" r:id="rId3" imgW="1413996" imgH="394900" progId="">
                <p:embed/>
              </p:oleObj>
            </a:graphicData>
          </a:graphic>
        </p:graphicFrame>
        <p:graphicFrame>
          <p:nvGraphicFramePr>
            <p:cNvPr id="12299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882362851"/>
                </p:ext>
              </p:extLst>
            </p:nvPr>
          </p:nvGraphicFramePr>
          <p:xfrm>
            <a:off x="8473" y="-84"/>
            <a:ext cx="2009" cy="1137"/>
          </p:xfrm>
          <a:graphic>
            <a:graphicData uri="http://schemas.openxmlformats.org/presentationml/2006/ole">
              <p:oleObj spid="_x0000_s1555" r:id="rId4" imgW="611458" imgH="394900" progId="">
                <p:embed/>
              </p:oleObj>
            </a:graphicData>
          </a:graphic>
        </p:graphicFrame>
      </p:grp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2109003" y="4344050"/>
            <a:ext cx="822853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ahoma" panose="020B0604030504040204" pitchFamily="34" charset="0"/>
              </a:rPr>
              <a:t>如果能够保证选择</a:t>
            </a:r>
            <a:r>
              <a:rPr lang="zh-CN" altLang="en-US" sz="2400" b="1" dirty="0"/>
              <a:t>电信</a:t>
            </a:r>
            <a:r>
              <a:rPr lang="zh-CN" altLang="en-US" sz="2400" b="1" dirty="0">
                <a:latin typeface="Tahoma" panose="020B0604030504040204" pitchFamily="34" charset="0"/>
              </a:rPr>
              <a:t>公司比选择</a:t>
            </a:r>
            <a:r>
              <a:rPr lang="zh-CN" altLang="en-US" sz="2400" b="1" dirty="0"/>
              <a:t>网通</a:t>
            </a:r>
            <a:r>
              <a:rPr lang="zh-CN" altLang="en-US" sz="2400" b="1" dirty="0">
                <a:latin typeface="Tahoma" panose="020B0604030504040204" pitchFamily="34" charset="0"/>
              </a:rPr>
              <a:t>公司所需费用少，则</a:t>
            </a:r>
          </a:p>
        </p:txBody>
      </p:sp>
      <p:graphicFrame>
        <p:nvGraphicFramePr>
          <p:cNvPr id="1230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57750066"/>
              </p:ext>
            </p:extLst>
          </p:nvPr>
        </p:nvGraphicFramePr>
        <p:xfrm>
          <a:off x="2886303" y="5007591"/>
          <a:ext cx="2486342" cy="908002"/>
        </p:xfrm>
        <a:graphic>
          <a:graphicData uri="http://schemas.openxmlformats.org/presentationml/2006/ole">
            <p:oleObj spid="_x0000_s1556" r:id="rId5" imgW="1017121" imgH="393945" progId="">
              <p:embed/>
            </p:oleObj>
          </a:graphicData>
        </a:graphic>
      </p:graphicFrame>
      <p:grpSp>
        <p:nvGrpSpPr>
          <p:cNvPr id="12302" name="Group 14"/>
          <p:cNvGrpSpPr>
            <a:grpSpLocks/>
          </p:cNvGrpSpPr>
          <p:nvPr/>
        </p:nvGrpSpPr>
        <p:grpSpPr bwMode="auto">
          <a:xfrm>
            <a:off x="5540820" y="5138377"/>
            <a:ext cx="2651125" cy="646430"/>
            <a:chOff x="0" y="0"/>
            <a:chExt cx="4175" cy="1018"/>
          </a:xfrm>
        </p:grpSpPr>
        <p:sp>
          <p:nvSpPr>
            <p:cNvPr id="12303" name="Text Box 15"/>
            <p:cNvSpPr txBox="1">
              <a:spLocks noChangeArrowheads="1"/>
            </p:cNvSpPr>
            <p:nvPr/>
          </p:nvSpPr>
          <p:spPr bwMode="auto">
            <a:xfrm>
              <a:off x="0" y="0"/>
              <a:ext cx="1752" cy="1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>
                  <a:latin typeface="Tahoma" panose="020B0604030504040204" pitchFamily="34" charset="0"/>
                </a:rPr>
                <a:t>整理得</a:t>
              </a:r>
            </a:p>
          </p:txBody>
        </p:sp>
        <p:graphicFrame>
          <p:nvGraphicFramePr>
            <p:cNvPr id="12304" name="Object 16"/>
            <p:cNvGraphicFramePr>
              <a:graphicFrameLocks noChangeAspect="1"/>
            </p:cNvGraphicFramePr>
            <p:nvPr/>
          </p:nvGraphicFramePr>
          <p:xfrm>
            <a:off x="1677" y="115"/>
            <a:ext cx="2498" cy="730"/>
          </p:xfrm>
          <a:graphic>
            <a:graphicData uri="http://schemas.openxmlformats.org/presentationml/2006/ole">
              <p:oleObj spid="_x0000_s1557" r:id="rId6" imgW="699502" imgH="203360" progId="">
                <p:embed/>
              </p:oleObj>
            </a:graphicData>
          </a:graphic>
        </p:graphicFrame>
      </p:grp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2109003" y="1266564"/>
            <a:ext cx="5473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/>
              <a:t>则电信公司的收取费用为</a:t>
            </a:r>
            <a:r>
              <a:rPr lang="en-US" altLang="zh-CN" sz="2400" dirty="0">
                <a:solidFill>
                  <a:srgbClr val="FF0000"/>
                </a:solidFill>
              </a:rPr>
              <a:t>1.5x</a:t>
            </a: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2043589" y="2016376"/>
            <a:ext cx="76695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sym typeface="Arial" panose="020B0604020202020204" pitchFamily="34" charset="0"/>
              </a:rPr>
              <a:t>根据题意知，网通收费1.7 ，1.6，1.5 ，1.4，</a:t>
            </a:r>
            <a:r>
              <a:rPr lang="en-US" altLang="zh-CN" sz="2400" b="1" dirty="0">
                <a:sym typeface="Arial" panose="020B0604020202020204" pitchFamily="34" charset="0"/>
              </a:rPr>
              <a:t>……</a:t>
            </a:r>
          </a:p>
        </p:txBody>
      </p:sp>
      <p:sp>
        <p:nvSpPr>
          <p:cNvPr id="12308" name="AutoShape 20"/>
          <p:cNvSpPr>
            <a:spLocks noChangeArrowheads="1"/>
          </p:cNvSpPr>
          <p:nvPr/>
        </p:nvSpPr>
        <p:spPr bwMode="auto">
          <a:xfrm flipV="1">
            <a:off x="8064686" y="5614998"/>
            <a:ext cx="2806700" cy="1009650"/>
          </a:xfrm>
          <a:prstGeom prst="cloudCallout">
            <a:avLst>
              <a:gd name="adj1" fmla="val -46712"/>
              <a:gd name="adj2" fmla="val 53534"/>
            </a:avLst>
          </a:prstGeom>
          <a:solidFill>
            <a:schemeClr val="accent1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r>
              <a:rPr lang="zh-CN" altLang="en-US" sz="2400"/>
              <a:t>这是什么？</a:t>
            </a:r>
          </a:p>
        </p:txBody>
      </p:sp>
    </p:spTree>
    <p:extLst>
      <p:ext uri="{BB962C8B-B14F-4D97-AF65-F5344CB8AC3E}">
        <p14:creationId xmlns:p14="http://schemas.microsoft.com/office/powerpoint/2010/main" xmlns="" val="182808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2300" grpId="0" bldLvl="0" autoUpdateAnimBg="0"/>
      <p:bldP spid="12306" grpId="0" bldLvl="0" autoUpdateAnimBg="0"/>
      <p:bldP spid="12307" grpId="0" bldLvl="0" autoUpdateAnimBg="0"/>
      <p:bldP spid="12308" grpId="0" bldLvl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934225" y="780668"/>
            <a:ext cx="8064500" cy="1312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考察下面含未知数</a:t>
            </a:r>
            <a:r>
              <a:rPr lang="en-US" altLang="zh-CN" sz="2800" i="1" dirty="0">
                <a:latin typeface="华文楷体" panose="02010600040101010101" pitchFamily="2" charset="-122"/>
                <a:ea typeface="华文楷体" panose="02010600040101010101" pitchFamily="2" charset="-122"/>
              </a:rPr>
              <a:t>x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的不等式：    </a:t>
            </a:r>
            <a:endParaRPr lang="en-US" altLang="zh-CN" sz="2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zh-CN" sz="2800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15</a:t>
            </a:r>
            <a:r>
              <a:rPr lang="en-US" altLang="zh-CN" sz="2800" i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x</a:t>
            </a:r>
            <a:r>
              <a:rPr lang="en-US" altLang="zh-CN" sz="2800" baseline="30000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en-US" altLang="zh-CN" sz="2800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+30</a:t>
            </a:r>
            <a:r>
              <a:rPr lang="en-US" altLang="zh-CN" sz="2800" i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x</a:t>
            </a:r>
            <a:r>
              <a:rPr lang="zh-CN" altLang="en-US" sz="28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－</a:t>
            </a:r>
            <a:r>
              <a:rPr lang="en-US" altLang="zh-CN" sz="28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1&gt;0 </a:t>
            </a:r>
            <a:r>
              <a:rPr lang="zh-CN" altLang="en-US" sz="28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和 </a:t>
            </a:r>
            <a:r>
              <a:rPr lang="en-US" altLang="zh-CN" sz="28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en-US" altLang="zh-CN" sz="2800" i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x</a:t>
            </a:r>
            <a:r>
              <a:rPr lang="en-US" altLang="zh-CN" sz="2800" baseline="300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en-US" altLang="zh-CN" sz="28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+6</a:t>
            </a:r>
            <a:r>
              <a:rPr lang="en-US" altLang="zh-CN" sz="2800" i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x</a:t>
            </a:r>
            <a:r>
              <a:rPr lang="zh-CN" altLang="en-US" sz="28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－</a:t>
            </a:r>
            <a:r>
              <a:rPr lang="en-US" altLang="zh-CN" sz="28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1≤0.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866136" y="2395510"/>
            <a:ext cx="79200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这两个不等式有</a:t>
            </a:r>
            <a:r>
              <a:rPr lang="zh-CN" altLang="en-US" sz="28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两个共同特点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1535114" y="3011278"/>
            <a:ext cx="7775575" cy="1134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）含有</a:t>
            </a:r>
            <a:r>
              <a:rPr lang="zh-CN" altLang="en-US" sz="28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一个未知数</a:t>
            </a:r>
            <a:r>
              <a:rPr lang="en-US" altLang="zh-CN" sz="2800" i="1" dirty="0">
                <a:latin typeface="华文楷体" panose="02010600040101010101" pitchFamily="2" charset="-122"/>
                <a:ea typeface="华文楷体" panose="02010600040101010101" pitchFamily="2" charset="-122"/>
              </a:rPr>
              <a:t>x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；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 （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）未知数的</a:t>
            </a:r>
            <a:r>
              <a:rPr lang="zh-CN" altLang="en-US" sz="28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最高次数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为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2.</a:t>
            </a: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999240" y="4332659"/>
            <a:ext cx="10331304" cy="1172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一般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地，含有一个未知数，且未知数的最高次数为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的</a:t>
            </a:r>
            <a:r>
              <a:rPr lang="zh-CN" altLang="en-US" sz="28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整式不等式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，叫做</a:t>
            </a:r>
            <a:r>
              <a:rPr lang="zh-CN" altLang="en-US" sz="28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一元二次不等式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</a:p>
        </p:txBody>
      </p:sp>
      <p:pic>
        <p:nvPicPr>
          <p:cNvPr id="6" name="图片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4225" y="111200"/>
            <a:ext cx="2679832" cy="669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83202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/>
      <p:bldP spid="665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1015566" y="716626"/>
            <a:ext cx="979372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zh-CN" altLang="en-US" sz="2800" dirty="0" smtClean="0">
                <a:latin typeface="Times New Roman" panose="02020603050405020304" pitchFamily="18" charset="0"/>
                <a:ea typeface="华文新魏" panose="02010800040101010101" pitchFamily="2" charset="-122"/>
              </a:rPr>
              <a:t>一</a:t>
            </a:r>
            <a:r>
              <a:rPr lang="zh-CN" altLang="en-US" sz="2800" dirty="0">
                <a:latin typeface="Times New Roman" panose="02020603050405020304" pitchFamily="18" charset="0"/>
                <a:ea typeface="华文新魏" panose="02010800040101010101" pitchFamily="2" charset="-122"/>
              </a:rPr>
              <a:t>元二次不等式</a:t>
            </a:r>
            <a:r>
              <a:rPr lang="en-US" altLang="zh-CN" sz="2800" i="1" dirty="0">
                <a:latin typeface="Times New Roman" panose="02020603050405020304" pitchFamily="18" charset="0"/>
                <a:ea typeface="华文新魏" panose="02010800040101010101" pitchFamily="2" charset="-122"/>
              </a:rPr>
              <a:t>f</a:t>
            </a:r>
            <a:r>
              <a:rPr lang="en-US" altLang="zh-CN" sz="2800" dirty="0">
                <a:latin typeface="Times New Roman" panose="02020603050405020304" pitchFamily="18" charset="0"/>
                <a:ea typeface="华文新魏" panose="02010800040101010101" pitchFamily="2" charset="-122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ea typeface="华文新魏" panose="02010800040101010101" pitchFamily="2" charset="-122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华文新魏" panose="02010800040101010101" pitchFamily="2" charset="-122"/>
              </a:rPr>
              <a:t>)&gt;0</a:t>
            </a:r>
            <a:r>
              <a:rPr lang="zh-CN" altLang="en-US" sz="2800" dirty="0">
                <a:latin typeface="Times New Roman" panose="02020603050405020304" pitchFamily="18" charset="0"/>
                <a:ea typeface="华文新魏" panose="02010800040101010101" pitchFamily="2" charset="-122"/>
              </a:rPr>
              <a:t>，或</a:t>
            </a:r>
            <a:r>
              <a:rPr lang="en-US" altLang="zh-CN" sz="2800" i="1" dirty="0">
                <a:latin typeface="Times New Roman" panose="02020603050405020304" pitchFamily="18" charset="0"/>
                <a:ea typeface="华文新魏" panose="02010800040101010101" pitchFamily="2" charset="-122"/>
              </a:rPr>
              <a:t>f</a:t>
            </a:r>
            <a:r>
              <a:rPr lang="en-US" altLang="zh-CN" sz="2800" dirty="0">
                <a:latin typeface="Times New Roman" panose="02020603050405020304" pitchFamily="18" charset="0"/>
                <a:ea typeface="华文新魏" panose="02010800040101010101" pitchFamily="2" charset="-122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ea typeface="华文新魏" panose="02010800040101010101" pitchFamily="2" charset="-122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华文新魏" panose="02010800040101010101" pitchFamily="2" charset="-122"/>
              </a:rPr>
              <a:t>)&lt;0 (</a:t>
            </a:r>
            <a:r>
              <a:rPr lang="en-US" altLang="zh-CN" sz="2800" i="1" dirty="0">
                <a:latin typeface="Times New Roman" panose="02020603050405020304" pitchFamily="18" charset="0"/>
                <a:ea typeface="华文新魏" panose="02010800040101010101" pitchFamily="2" charset="-122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华文新魏" panose="02010800040101010101" pitchFamily="2" charset="-122"/>
              </a:rPr>
              <a:t>≠0)</a:t>
            </a:r>
            <a:r>
              <a:rPr lang="zh-CN" altLang="en-US" sz="2800" dirty="0">
                <a:latin typeface="Times New Roman" panose="02020603050405020304" pitchFamily="18" charset="0"/>
                <a:ea typeface="华文新魏" panose="02010800040101010101" pitchFamily="2" charset="-122"/>
              </a:rPr>
              <a:t>的</a:t>
            </a:r>
            <a:r>
              <a:rPr lang="zh-CN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解集</a:t>
            </a:r>
            <a:r>
              <a:rPr lang="zh-CN" altLang="en-US" sz="2800" dirty="0">
                <a:latin typeface="Times New Roman" panose="02020603050405020304" pitchFamily="18" charset="0"/>
                <a:ea typeface="华文新魏" panose="02010800040101010101" pitchFamily="2" charset="-122"/>
              </a:rPr>
              <a:t>，就是分别使二次函数</a:t>
            </a:r>
            <a:r>
              <a:rPr lang="en-US" altLang="zh-CN" sz="2800" i="1" dirty="0">
                <a:latin typeface="Times New Roman" panose="02020603050405020304" pitchFamily="18" charset="0"/>
                <a:ea typeface="华文新魏" panose="02010800040101010101" pitchFamily="2" charset="-122"/>
              </a:rPr>
              <a:t>f</a:t>
            </a:r>
            <a:r>
              <a:rPr lang="en-US" altLang="zh-CN" sz="2800" dirty="0">
                <a:latin typeface="Times New Roman" panose="02020603050405020304" pitchFamily="18" charset="0"/>
                <a:ea typeface="华文新魏" panose="02010800040101010101" pitchFamily="2" charset="-122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ea typeface="华文新魏" panose="02010800040101010101" pitchFamily="2" charset="-122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华文新魏" panose="02010800040101010101" pitchFamily="2" charset="-122"/>
              </a:rPr>
              <a:t>)</a:t>
            </a:r>
            <a:r>
              <a:rPr lang="zh-CN" altLang="en-US" sz="2800" dirty="0">
                <a:latin typeface="Times New Roman" panose="02020603050405020304" pitchFamily="18" charset="0"/>
                <a:ea typeface="华文新魏" panose="02010800040101010101" pitchFamily="2" charset="-122"/>
              </a:rPr>
              <a:t>的函数值为</a:t>
            </a:r>
            <a:r>
              <a:rPr lang="zh-CN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正值或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负值</a:t>
            </a:r>
            <a:r>
              <a:rPr lang="zh-CN" altLang="en-US" sz="2800" dirty="0">
                <a:latin typeface="Times New Roman" panose="02020603050405020304" pitchFamily="18" charset="0"/>
                <a:ea typeface="华文新魏" panose="02010800040101010101" pitchFamily="2" charset="-122"/>
              </a:rPr>
              <a:t>时自变量</a:t>
            </a:r>
            <a:r>
              <a:rPr lang="en-US" altLang="zh-CN" sz="2800" i="1" dirty="0">
                <a:latin typeface="Times New Roman" panose="02020603050405020304" pitchFamily="18" charset="0"/>
                <a:ea typeface="华文新魏" panose="02010800040101010101" pitchFamily="2" charset="-122"/>
              </a:rPr>
              <a:t>x</a:t>
            </a:r>
            <a:r>
              <a:rPr lang="zh-CN" altLang="en-US" sz="2800" dirty="0">
                <a:latin typeface="Times New Roman" panose="02020603050405020304" pitchFamily="18" charset="0"/>
                <a:ea typeface="华文新魏" panose="02010800040101010101" pitchFamily="2" charset="-122"/>
              </a:rPr>
              <a:t>的取值的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集合</a:t>
            </a:r>
            <a:r>
              <a:rPr lang="zh-CN" altLang="en-US" sz="2800" dirty="0">
                <a:latin typeface="Times New Roman" panose="02020603050405020304" pitchFamily="18" charset="0"/>
                <a:ea typeface="华文新魏" panose="02010800040101010101" pitchFamily="2" charset="-122"/>
              </a:rPr>
              <a:t>。</a:t>
            </a: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1015567" y="2236355"/>
            <a:ext cx="979372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dirty="0" smtClean="0">
                <a:latin typeface="Times New Roman" panose="02020603050405020304" pitchFamily="18" charset="0"/>
                <a:ea typeface="华文新魏" panose="02010800040101010101" pitchFamily="2" charset="-122"/>
              </a:rPr>
              <a:t>一元二次方程</a:t>
            </a:r>
            <a:r>
              <a:rPr lang="en-US" altLang="zh-CN" sz="2800" i="1" dirty="0">
                <a:latin typeface="Times New Roman" panose="02020603050405020304" pitchFamily="18" charset="0"/>
                <a:ea typeface="华文新魏" panose="02010800040101010101" pitchFamily="2" charset="-122"/>
              </a:rPr>
              <a:t>f</a:t>
            </a:r>
            <a:r>
              <a:rPr lang="en-US" altLang="zh-CN" sz="2800" dirty="0">
                <a:latin typeface="Times New Roman" panose="02020603050405020304" pitchFamily="18" charset="0"/>
                <a:ea typeface="华文新魏" panose="02010800040101010101" pitchFamily="2" charset="-122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ea typeface="华文新魏" panose="02010800040101010101" pitchFamily="2" charset="-122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华文新魏" panose="02010800040101010101" pitchFamily="2" charset="-122"/>
              </a:rPr>
              <a:t>)=0 (</a:t>
            </a:r>
            <a:r>
              <a:rPr lang="en-US" altLang="zh-CN" sz="2800" i="1" dirty="0">
                <a:latin typeface="Times New Roman" panose="02020603050405020304" pitchFamily="18" charset="0"/>
                <a:ea typeface="华文新魏" panose="02010800040101010101" pitchFamily="2" charset="-122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华文新魏" panose="02010800040101010101" pitchFamily="2" charset="-122"/>
              </a:rPr>
              <a:t>≠0)</a:t>
            </a:r>
            <a:r>
              <a:rPr lang="zh-CN" altLang="en-US" sz="2800" dirty="0">
                <a:latin typeface="Times New Roman" panose="02020603050405020304" pitchFamily="18" charset="0"/>
                <a:ea typeface="华文新魏" panose="02010800040101010101" pitchFamily="2" charset="-122"/>
              </a:rPr>
              <a:t>的解集，就是使</a:t>
            </a:r>
            <a:r>
              <a:rPr lang="zh-CN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二次函数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f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(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x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)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为零时</a:t>
            </a:r>
            <a:r>
              <a:rPr lang="zh-CN" altLang="en-US" sz="2800" dirty="0">
                <a:latin typeface="Times New Roman" panose="02020603050405020304" pitchFamily="18" charset="0"/>
                <a:ea typeface="华文新魏" panose="02010800040101010101" pitchFamily="2" charset="-122"/>
              </a:rPr>
              <a:t>自变量</a:t>
            </a:r>
            <a:r>
              <a:rPr lang="en-US" altLang="zh-CN" sz="2800" i="1" dirty="0">
                <a:latin typeface="Times New Roman" panose="02020603050405020304" pitchFamily="18" charset="0"/>
                <a:ea typeface="华文新魏" panose="02010800040101010101" pitchFamily="2" charset="-122"/>
              </a:rPr>
              <a:t>x</a:t>
            </a:r>
            <a:r>
              <a:rPr lang="zh-CN" altLang="en-US" sz="2800" dirty="0">
                <a:latin typeface="Times New Roman" panose="02020603050405020304" pitchFamily="18" charset="0"/>
                <a:ea typeface="华文新魏" panose="02010800040101010101" pitchFamily="2" charset="-122"/>
              </a:rPr>
              <a:t>的取值的集合。</a:t>
            </a: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1015569" y="3890818"/>
            <a:ext cx="959355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dirty="0" smtClean="0">
                <a:latin typeface="Times New Roman" panose="02020603050405020304" pitchFamily="18" charset="0"/>
                <a:ea typeface="华文新魏" panose="02010800040101010101" pitchFamily="2" charset="-122"/>
              </a:rPr>
              <a:t>因此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二次函数</a:t>
            </a:r>
            <a:r>
              <a:rPr lang="zh-CN" altLang="en-US" sz="2800" dirty="0">
                <a:latin typeface="Times New Roman" panose="02020603050405020304" pitchFamily="18" charset="0"/>
                <a:ea typeface="华文新魏" panose="02010800040101010101" pitchFamily="2" charset="-122"/>
              </a:rPr>
              <a:t>，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一元二次方程</a:t>
            </a:r>
            <a:r>
              <a:rPr lang="zh-CN" altLang="en-US" sz="2800" dirty="0">
                <a:latin typeface="Times New Roman" panose="02020603050405020304" pitchFamily="18" charset="0"/>
                <a:ea typeface="华文新魏" panose="02010800040101010101" pitchFamily="2" charset="-122"/>
              </a:rPr>
              <a:t>，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一元二</a:t>
            </a:r>
            <a:r>
              <a:rPr lang="zh-CN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次不等式</a:t>
            </a:r>
            <a:r>
              <a:rPr lang="zh-CN" altLang="en-US" sz="2800" dirty="0">
                <a:latin typeface="Times New Roman" panose="02020603050405020304" pitchFamily="18" charset="0"/>
                <a:ea typeface="华文新魏" panose="02010800040101010101" pitchFamily="2" charset="-122"/>
              </a:rPr>
              <a:t>之间有非常密切的联系。</a:t>
            </a:r>
          </a:p>
        </p:txBody>
      </p:sp>
    </p:spTree>
    <p:extLst>
      <p:ext uri="{BB962C8B-B14F-4D97-AF65-F5344CB8AC3E}">
        <p14:creationId xmlns:p14="http://schemas.microsoft.com/office/powerpoint/2010/main" xmlns="" val="2577002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68611" grpId="0"/>
      <p:bldP spid="686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7104063" y="3573463"/>
          <a:ext cx="361950" cy="420687"/>
        </p:xfrm>
        <a:graphic>
          <a:graphicData uri="http://schemas.openxmlformats.org/presentationml/2006/ole">
            <p:oleObj spid="_x0000_s32306" r:id="rId3" imgW="154964" imgH="180609" progId="">
              <p:embed/>
            </p:oleObj>
          </a:graphicData>
        </a:graphic>
      </p:graphicFrame>
      <p:graphicFrame>
        <p:nvGraphicFramePr>
          <p:cNvPr id="14339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8742363" y="2824163"/>
          <a:ext cx="130175" cy="142875"/>
        </p:xfrm>
        <a:graphic>
          <a:graphicData uri="http://schemas.openxmlformats.org/presentationml/2006/ole">
            <p:oleObj spid="_x0000_s32307" r:id="rId4" imgW="129786" imgH="143059" progId="">
              <p:embed/>
            </p:oleObj>
          </a:graphicData>
        </a:graphic>
      </p:graphicFrame>
      <p:graphicFrame>
        <p:nvGraphicFramePr>
          <p:cNvPr id="14340" name="Object 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7608888" y="1052513"/>
          <a:ext cx="366712" cy="431800"/>
        </p:xfrm>
        <a:graphic>
          <a:graphicData uri="http://schemas.openxmlformats.org/presentationml/2006/ole">
            <p:oleObj spid="_x0000_s32308" r:id="rId5" imgW="142485" imgH="168191" progId="">
              <p:embed/>
            </p:oleObj>
          </a:graphicData>
        </a:graphic>
      </p:graphicFrame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6600826" y="3502025"/>
            <a:ext cx="3241675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 flipV="1">
            <a:off x="7535864" y="1196976"/>
            <a:ext cx="1587" cy="4105275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3" name="未知"/>
          <p:cNvSpPr>
            <a:spLocks/>
          </p:cNvSpPr>
          <p:nvPr/>
        </p:nvSpPr>
        <p:spPr bwMode="auto">
          <a:xfrm>
            <a:off x="7104063" y="2420939"/>
            <a:ext cx="2347912" cy="2147887"/>
          </a:xfrm>
          <a:custGeom>
            <a:avLst/>
            <a:gdLst>
              <a:gd name="T0" fmla="*/ 0 w 21600"/>
              <a:gd name="T1" fmla="*/ 926 h 21600"/>
              <a:gd name="T2" fmla="*/ 10306 w 21600"/>
              <a:gd name="T3" fmla="*/ 21446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926"/>
                </a:moveTo>
                <a:cubicBezTo>
                  <a:pt x="1717" y="4342"/>
                  <a:pt x="6707" y="21600"/>
                  <a:pt x="10306" y="21446"/>
                </a:cubicBezTo>
                <a:cubicBezTo>
                  <a:pt x="13905" y="21293"/>
                  <a:pt x="19718" y="3576"/>
                  <a:pt x="21600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2022476" y="1125538"/>
            <a:ext cx="38576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zh-CN"/>
          </a:p>
        </p:txBody>
      </p:sp>
      <p:grpSp>
        <p:nvGrpSpPr>
          <p:cNvPr id="14346" name="Group 10"/>
          <p:cNvGrpSpPr>
            <a:grpSpLocks/>
          </p:cNvGrpSpPr>
          <p:nvPr/>
        </p:nvGrpSpPr>
        <p:grpSpPr bwMode="auto">
          <a:xfrm>
            <a:off x="1575576" y="1145203"/>
            <a:ext cx="5545138" cy="954084"/>
            <a:chOff x="0" y="0"/>
            <a:chExt cx="8732" cy="1503"/>
          </a:xfrm>
        </p:grpSpPr>
        <p:sp>
          <p:nvSpPr>
            <p:cNvPr id="14347" name="Text Box 11"/>
            <p:cNvSpPr txBox="1">
              <a:spLocks noChangeArrowheads="1"/>
            </p:cNvSpPr>
            <p:nvPr/>
          </p:nvSpPr>
          <p:spPr bwMode="auto">
            <a:xfrm>
              <a:off x="0" y="0"/>
              <a:ext cx="8732" cy="15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800" dirty="0" smtClean="0"/>
                <a:t>我们</a:t>
              </a:r>
              <a:r>
                <a:rPr lang="zh-CN" altLang="en-US" sz="2800" dirty="0"/>
                <a:t>来考察它与其所对的二次</a:t>
              </a:r>
            </a:p>
            <a:p>
              <a:r>
                <a:rPr lang="zh-CN" altLang="en-US" sz="2800" dirty="0"/>
                <a:t>函数              的关系：</a:t>
              </a:r>
            </a:p>
          </p:txBody>
        </p:sp>
        <p:graphicFrame>
          <p:nvGraphicFramePr>
            <p:cNvPr id="14348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188085771"/>
                </p:ext>
              </p:extLst>
            </p:nvPr>
          </p:nvGraphicFramePr>
          <p:xfrm>
            <a:off x="1244" y="632"/>
            <a:ext cx="1876" cy="836"/>
          </p:xfrm>
          <a:graphic>
            <a:graphicData uri="http://schemas.openxmlformats.org/presentationml/2006/ole">
              <p:oleObj spid="_x0000_s32309" r:id="rId6" imgW="714093" imgH="229594" progId="">
                <p:embed/>
              </p:oleObj>
            </a:graphicData>
          </a:graphic>
        </p:graphicFrame>
      </p:grpSp>
      <p:grpSp>
        <p:nvGrpSpPr>
          <p:cNvPr id="14349" name="Group 13"/>
          <p:cNvGrpSpPr>
            <a:grpSpLocks/>
          </p:cNvGrpSpPr>
          <p:nvPr/>
        </p:nvGrpSpPr>
        <p:grpSpPr bwMode="auto">
          <a:xfrm>
            <a:off x="1385413" y="2501863"/>
            <a:ext cx="4832667" cy="501650"/>
            <a:chOff x="0" y="-9"/>
            <a:chExt cx="7611" cy="790"/>
          </a:xfrm>
        </p:grpSpPr>
        <p:sp>
          <p:nvSpPr>
            <p:cNvPr id="14350" name="Text Box 14"/>
            <p:cNvSpPr txBox="1">
              <a:spLocks noChangeArrowheads="1"/>
            </p:cNvSpPr>
            <p:nvPr/>
          </p:nvSpPr>
          <p:spPr bwMode="auto">
            <a:xfrm>
              <a:off x="0" y="1"/>
              <a:ext cx="7598" cy="7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400"/>
                <a:t>（1）当            或            时，</a:t>
              </a:r>
            </a:p>
          </p:txBody>
        </p:sp>
        <p:graphicFrame>
          <p:nvGraphicFramePr>
            <p:cNvPr id="14351" name="Object 15"/>
            <p:cNvGraphicFramePr>
              <a:graphicFrameLocks noChangeAspect="1"/>
            </p:cNvGraphicFramePr>
            <p:nvPr/>
          </p:nvGraphicFramePr>
          <p:xfrm>
            <a:off x="1814" y="29"/>
            <a:ext cx="1440" cy="736"/>
          </p:xfrm>
          <a:graphic>
            <a:graphicData uri="http://schemas.openxmlformats.org/presentationml/2006/ole">
              <p:oleObj spid="_x0000_s32310" r:id="rId7" imgW="357998" imgH="178818" progId="">
                <p:embed/>
              </p:oleObj>
            </a:graphicData>
          </a:graphic>
        </p:graphicFrame>
        <p:graphicFrame>
          <p:nvGraphicFramePr>
            <p:cNvPr id="14352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385510030"/>
                </p:ext>
              </p:extLst>
            </p:nvPr>
          </p:nvGraphicFramePr>
          <p:xfrm>
            <a:off x="3922" y="16"/>
            <a:ext cx="1332" cy="706"/>
          </p:xfrm>
          <a:graphic>
            <a:graphicData uri="http://schemas.openxmlformats.org/presentationml/2006/ole">
              <p:oleObj spid="_x0000_s32311" r:id="rId8" imgW="345303" imgH="178818" progId="">
                <p:embed/>
              </p:oleObj>
            </a:graphicData>
          </a:graphic>
        </p:graphicFrame>
        <p:graphicFrame>
          <p:nvGraphicFramePr>
            <p:cNvPr id="14353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4111592742"/>
                </p:ext>
              </p:extLst>
            </p:nvPr>
          </p:nvGraphicFramePr>
          <p:xfrm>
            <a:off x="6257" y="-9"/>
            <a:ext cx="1354" cy="790"/>
          </p:xfrm>
          <a:graphic>
            <a:graphicData uri="http://schemas.openxmlformats.org/presentationml/2006/ole">
              <p:oleObj spid="_x0000_s32312" r:id="rId9" imgW="357998" imgH="204570" progId="">
                <p:embed/>
              </p:oleObj>
            </a:graphicData>
          </a:graphic>
        </p:graphicFrame>
      </p:grpSp>
      <p:grpSp>
        <p:nvGrpSpPr>
          <p:cNvPr id="14354" name="Group 18"/>
          <p:cNvGrpSpPr>
            <a:grpSpLocks/>
          </p:cNvGrpSpPr>
          <p:nvPr/>
        </p:nvGrpSpPr>
        <p:grpSpPr bwMode="auto">
          <a:xfrm>
            <a:off x="1342409" y="3377500"/>
            <a:ext cx="4824412" cy="501650"/>
            <a:chOff x="0" y="0"/>
            <a:chExt cx="7598" cy="790"/>
          </a:xfrm>
        </p:grpSpPr>
        <p:sp>
          <p:nvSpPr>
            <p:cNvPr id="14355" name="Text Box 19"/>
            <p:cNvSpPr txBox="1">
              <a:spLocks noChangeArrowheads="1"/>
            </p:cNvSpPr>
            <p:nvPr/>
          </p:nvSpPr>
          <p:spPr bwMode="auto">
            <a:xfrm>
              <a:off x="0" y="1"/>
              <a:ext cx="7598" cy="7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400" dirty="0"/>
                <a:t>（2）当            或            时，</a:t>
              </a:r>
            </a:p>
          </p:txBody>
        </p:sp>
        <p:graphicFrame>
          <p:nvGraphicFramePr>
            <p:cNvPr id="14356" name="Object 20"/>
            <p:cNvGraphicFramePr>
              <a:graphicFrameLocks noChangeAspect="1"/>
            </p:cNvGraphicFramePr>
            <p:nvPr/>
          </p:nvGraphicFramePr>
          <p:xfrm>
            <a:off x="1814" y="29"/>
            <a:ext cx="1440" cy="736"/>
          </p:xfrm>
          <a:graphic>
            <a:graphicData uri="http://schemas.openxmlformats.org/presentationml/2006/ole">
              <p:oleObj spid="_x0000_s32313" r:id="rId10" imgW="357998" imgH="178818" progId="">
                <p:embed/>
              </p:oleObj>
            </a:graphicData>
          </a:graphic>
        </p:graphicFrame>
        <p:graphicFrame>
          <p:nvGraphicFramePr>
            <p:cNvPr id="14357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870578273"/>
                </p:ext>
              </p:extLst>
            </p:nvPr>
          </p:nvGraphicFramePr>
          <p:xfrm>
            <a:off x="3958" y="65"/>
            <a:ext cx="1332" cy="706"/>
          </p:xfrm>
          <a:graphic>
            <a:graphicData uri="http://schemas.openxmlformats.org/presentationml/2006/ole">
              <p:oleObj spid="_x0000_s32314" r:id="rId11" imgW="345303" imgH="178818" progId="">
                <p:embed/>
              </p:oleObj>
            </a:graphicData>
          </a:graphic>
        </p:graphicFrame>
        <p:graphicFrame>
          <p:nvGraphicFramePr>
            <p:cNvPr id="14358" name="Object 22"/>
            <p:cNvGraphicFramePr>
              <a:graphicFrameLocks noChangeAspect="1"/>
            </p:cNvGraphicFramePr>
            <p:nvPr/>
          </p:nvGraphicFramePr>
          <p:xfrm>
            <a:off x="6237" y="0"/>
            <a:ext cx="1354" cy="790"/>
          </p:xfrm>
          <a:graphic>
            <a:graphicData uri="http://schemas.openxmlformats.org/presentationml/2006/ole">
              <p:oleObj spid="_x0000_s32315" r:id="rId12" imgW="357998" imgH="204570" progId="">
                <p:embed/>
              </p:oleObj>
            </a:graphicData>
          </a:graphic>
        </p:graphicFrame>
      </p:grpSp>
      <p:grpSp>
        <p:nvGrpSpPr>
          <p:cNvPr id="14359" name="Group 23"/>
          <p:cNvGrpSpPr>
            <a:grpSpLocks/>
          </p:cNvGrpSpPr>
          <p:nvPr/>
        </p:nvGrpSpPr>
        <p:grpSpPr bwMode="auto">
          <a:xfrm>
            <a:off x="1344613" y="4264574"/>
            <a:ext cx="4824413" cy="501650"/>
            <a:chOff x="0" y="-32"/>
            <a:chExt cx="7598" cy="790"/>
          </a:xfrm>
        </p:grpSpPr>
        <p:sp>
          <p:nvSpPr>
            <p:cNvPr id="14360" name="Text Box 24"/>
            <p:cNvSpPr txBox="1">
              <a:spLocks noChangeArrowheads="1"/>
            </p:cNvSpPr>
            <p:nvPr/>
          </p:nvSpPr>
          <p:spPr bwMode="auto">
            <a:xfrm>
              <a:off x="0" y="0"/>
              <a:ext cx="7598" cy="7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400" dirty="0"/>
                <a:t>（3）</a:t>
              </a:r>
              <a:r>
                <a:rPr lang="zh-CN" altLang="en-US" sz="2400" dirty="0" smtClean="0"/>
                <a:t>当                    </a:t>
              </a:r>
              <a:r>
                <a:rPr lang="zh-CN" altLang="en-US" sz="2400" dirty="0"/>
                <a:t>时，</a:t>
              </a:r>
            </a:p>
          </p:txBody>
        </p:sp>
        <p:graphicFrame>
          <p:nvGraphicFramePr>
            <p:cNvPr id="14361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399647669"/>
                </p:ext>
              </p:extLst>
            </p:nvPr>
          </p:nvGraphicFramePr>
          <p:xfrm>
            <a:off x="1970" y="-25"/>
            <a:ext cx="2316" cy="736"/>
          </p:xfrm>
          <a:graphic>
            <a:graphicData uri="http://schemas.openxmlformats.org/presentationml/2006/ole">
              <p:oleObj spid="_x0000_s32316" r:id="rId13" imgW="573578" imgH="178182" progId="">
                <p:embed/>
              </p:oleObj>
            </a:graphicData>
          </a:graphic>
        </p:graphicFrame>
        <p:graphicFrame>
          <p:nvGraphicFramePr>
            <p:cNvPr id="14362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770328921"/>
                </p:ext>
              </p:extLst>
            </p:nvPr>
          </p:nvGraphicFramePr>
          <p:xfrm>
            <a:off x="5381" y="-32"/>
            <a:ext cx="1354" cy="790"/>
          </p:xfrm>
          <a:graphic>
            <a:graphicData uri="http://schemas.openxmlformats.org/presentationml/2006/ole">
              <p:oleObj spid="_x0000_s32317" r:id="rId14" imgW="357998" imgH="204570" progId="">
                <p:embed/>
              </p:oleObj>
            </a:graphicData>
          </a:graphic>
        </p:graphicFrame>
      </p:grpSp>
      <p:sp>
        <p:nvSpPr>
          <p:cNvPr id="14363" name="Text Box 27"/>
          <p:cNvSpPr txBox="1">
            <a:spLocks noChangeArrowheads="1"/>
          </p:cNvSpPr>
          <p:nvPr/>
        </p:nvSpPr>
        <p:spPr bwMode="auto">
          <a:xfrm>
            <a:off x="8759825" y="3357563"/>
            <a:ext cx="3254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●</a:t>
            </a:r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7319963" y="3357563"/>
            <a:ext cx="4154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●</a:t>
            </a:r>
          </a:p>
        </p:txBody>
      </p:sp>
      <p:sp>
        <p:nvSpPr>
          <p:cNvPr id="14365" name="AutoShape 29"/>
          <p:cNvSpPr>
            <a:spLocks/>
          </p:cNvSpPr>
          <p:nvPr/>
        </p:nvSpPr>
        <p:spPr bwMode="auto">
          <a:xfrm>
            <a:off x="8401050" y="1412876"/>
            <a:ext cx="1079500" cy="690563"/>
          </a:xfrm>
          <a:prstGeom prst="borderCallout2">
            <a:avLst>
              <a:gd name="adj1" fmla="val 16546"/>
              <a:gd name="adj2" fmla="val -7051"/>
              <a:gd name="adj3" fmla="val 16546"/>
              <a:gd name="adj4" fmla="val -72093"/>
              <a:gd name="adj5" fmla="val 174722"/>
              <a:gd name="adj6" fmla="val -115218"/>
            </a:avLst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en-US">
                <a:latin typeface="华文楷体" panose="02010600040101010101" pitchFamily="2" charset="-122"/>
                <a:ea typeface="华文楷体" panose="02010600040101010101" pitchFamily="2" charset="-122"/>
              </a:rPr>
              <a:t>y&gt;0,x轴上方</a:t>
            </a:r>
          </a:p>
        </p:txBody>
      </p:sp>
      <p:sp>
        <p:nvSpPr>
          <p:cNvPr id="14366" name="AutoShape 30"/>
          <p:cNvSpPr>
            <a:spLocks/>
          </p:cNvSpPr>
          <p:nvPr/>
        </p:nvSpPr>
        <p:spPr bwMode="auto">
          <a:xfrm>
            <a:off x="8472488" y="4725989"/>
            <a:ext cx="1154112" cy="719137"/>
          </a:xfrm>
          <a:prstGeom prst="borderCallout2">
            <a:avLst>
              <a:gd name="adj1" fmla="val 15875"/>
              <a:gd name="adj2" fmla="val -6616"/>
              <a:gd name="adj3" fmla="val 15875"/>
              <a:gd name="adj4" fmla="val -31421"/>
              <a:gd name="adj5" fmla="val -87301"/>
              <a:gd name="adj6" fmla="val -56231"/>
            </a:avLst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en-US">
                <a:latin typeface="华文楷体" panose="02010600040101010101" pitchFamily="2" charset="-122"/>
                <a:ea typeface="华文楷体" panose="02010600040101010101" pitchFamily="2" charset="-122"/>
              </a:rPr>
              <a:t>y&lt;0，x轴下方</a:t>
            </a:r>
          </a:p>
        </p:txBody>
      </p:sp>
      <p:sp>
        <p:nvSpPr>
          <p:cNvPr id="14367" name="AutoShape 31"/>
          <p:cNvSpPr>
            <a:spLocks/>
          </p:cNvSpPr>
          <p:nvPr/>
        </p:nvSpPr>
        <p:spPr bwMode="auto">
          <a:xfrm>
            <a:off x="9480551" y="3789364"/>
            <a:ext cx="1006475" cy="617537"/>
          </a:xfrm>
          <a:prstGeom prst="borderCallout2">
            <a:avLst>
              <a:gd name="adj1" fmla="val 18481"/>
              <a:gd name="adj2" fmla="val -7583"/>
              <a:gd name="adj3" fmla="val 18481"/>
              <a:gd name="adj4" fmla="val -32111"/>
              <a:gd name="adj5" fmla="val -44454"/>
              <a:gd name="adj6" fmla="val -56639"/>
            </a:avLst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en-US">
                <a:latin typeface="华文楷体" panose="02010600040101010101" pitchFamily="2" charset="-122"/>
                <a:ea typeface="华文楷体" panose="02010600040101010101" pitchFamily="2" charset="-122"/>
              </a:rPr>
              <a:t>y=0，x轴上</a:t>
            </a:r>
          </a:p>
        </p:txBody>
      </p:sp>
      <p:sp>
        <p:nvSpPr>
          <p:cNvPr id="14368" name="未知"/>
          <p:cNvSpPr>
            <a:spLocks/>
          </p:cNvSpPr>
          <p:nvPr/>
        </p:nvSpPr>
        <p:spPr bwMode="auto">
          <a:xfrm>
            <a:off x="7104063" y="2492375"/>
            <a:ext cx="398462" cy="1028700"/>
          </a:xfrm>
          <a:custGeom>
            <a:avLst/>
            <a:gdLst>
              <a:gd name="T0" fmla="*/ 21599 w 21600"/>
              <a:gd name="T1" fmla="*/ 21600 h 21600"/>
              <a:gd name="T2" fmla="*/ 0 w 21600"/>
              <a:gd name="T3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600" h="21600">
                <a:moveTo>
                  <a:pt x="21599" y="21600"/>
                </a:moveTo>
                <a:cubicBezTo>
                  <a:pt x="17988" y="17997"/>
                  <a:pt x="3611" y="3602"/>
                  <a:pt x="0" y="0"/>
                </a:cubicBezTo>
              </a:path>
            </a:pathLst>
          </a:custGeom>
          <a:noFill/>
          <a:ln w="38100" cmpd="sng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69" name="未知"/>
          <p:cNvSpPr>
            <a:spLocks/>
          </p:cNvSpPr>
          <p:nvPr/>
        </p:nvSpPr>
        <p:spPr bwMode="auto">
          <a:xfrm>
            <a:off x="7569201" y="3524251"/>
            <a:ext cx="1349375" cy="1057275"/>
          </a:xfrm>
          <a:custGeom>
            <a:avLst/>
            <a:gdLst>
              <a:gd name="T0" fmla="*/ 0 w 21600"/>
              <a:gd name="T1" fmla="*/ 0 h 21600"/>
              <a:gd name="T2" fmla="*/ 10058 w 21600"/>
              <a:gd name="T3" fmla="*/ 21340 h 21600"/>
              <a:gd name="T4" fmla="*/ 21599 w 21600"/>
              <a:gd name="T5" fmla="*/ 157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1676" y="3558"/>
                  <a:pt x="6461" y="21080"/>
                  <a:pt x="10058" y="21340"/>
                </a:cubicBezTo>
                <a:cubicBezTo>
                  <a:pt x="13654" y="21600"/>
                  <a:pt x="19679" y="4870"/>
                  <a:pt x="21599" y="1571"/>
                </a:cubicBezTo>
              </a:path>
            </a:pathLst>
          </a:custGeom>
          <a:noFill/>
          <a:ln w="38100" cmpd="sng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0" name="未知"/>
          <p:cNvSpPr>
            <a:spLocks/>
          </p:cNvSpPr>
          <p:nvPr/>
        </p:nvSpPr>
        <p:spPr bwMode="auto">
          <a:xfrm>
            <a:off x="8975725" y="2420939"/>
            <a:ext cx="476250" cy="1089025"/>
          </a:xfrm>
          <a:custGeom>
            <a:avLst/>
            <a:gdLst>
              <a:gd name="T0" fmla="*/ 0 w 21600"/>
              <a:gd name="T1" fmla="*/ 21600 h 21600"/>
              <a:gd name="T2" fmla="*/ 21600 w 21600"/>
              <a:gd name="T3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cubicBezTo>
                  <a:pt x="3604" y="17997"/>
                  <a:pt x="17995" y="3602"/>
                  <a:pt x="21600" y="0"/>
                </a:cubicBezTo>
              </a:path>
            </a:pathLst>
          </a:custGeom>
          <a:noFill/>
          <a:ln w="38100" cmpd="sng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8904289" y="3573463"/>
            <a:ext cx="2889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b="1"/>
              <a:t>5</a:t>
            </a:r>
          </a:p>
        </p:txBody>
      </p:sp>
      <p:pic>
        <p:nvPicPr>
          <p:cNvPr id="36" name="图片 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8794" y="155427"/>
            <a:ext cx="26257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3790951" y="178922"/>
            <a:ext cx="54022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</a:rPr>
              <a:t>一元二次不等式的解法</a:t>
            </a:r>
          </a:p>
        </p:txBody>
      </p:sp>
    </p:spTree>
    <p:extLst>
      <p:ext uri="{BB962C8B-B14F-4D97-AF65-F5344CB8AC3E}">
        <p14:creationId xmlns:p14="http://schemas.microsoft.com/office/powerpoint/2010/main" xmlns="" val="392298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  <p:bldP spid="14342" grpId="0" animBg="1"/>
      <p:bldP spid="14343" grpId="0" animBg="1"/>
      <p:bldP spid="14363" grpId="0" bldLvl="0" autoUpdateAnimBg="0"/>
      <p:bldP spid="14364" grpId="0" bldLvl="0" autoUpdateAnimBg="0"/>
      <p:bldP spid="14365" grpId="0" bldLvl="0" animBg="1" autoUpdateAnimBg="0"/>
      <p:bldP spid="14366" grpId="0" bldLvl="0" animBg="1" autoUpdateAnimBg="0"/>
      <p:bldP spid="14367" grpId="0" bldLvl="0" animBg="1" autoUpdateAnimBg="0"/>
      <p:bldP spid="14368" grpId="0" animBg="1"/>
      <p:bldP spid="14369" grpId="0" animBg="1"/>
      <p:bldP spid="14370" grpId="0" animBg="1"/>
      <p:bldP spid="14371" grpId="0" bldLvl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045442" y="1115146"/>
            <a:ext cx="23844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5400" dirty="0">
                <a:latin typeface="华文新魏" panose="02010800040101010101" pitchFamily="2" charset="-122"/>
                <a:ea typeface="华文新魏" panose="02010800040101010101" pitchFamily="2" charset="-122"/>
              </a:rPr>
              <a:t>思考：</a:t>
            </a:r>
          </a:p>
        </p:txBody>
      </p:sp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1132527" y="2615055"/>
            <a:ext cx="9948031" cy="658192"/>
            <a:chOff x="0" y="95"/>
            <a:chExt cx="15665" cy="1036"/>
          </a:xfrm>
        </p:grpSpPr>
        <p:sp>
          <p:nvSpPr>
            <p:cNvPr id="15365" name="Text Box 5"/>
            <p:cNvSpPr txBox="1">
              <a:spLocks noChangeArrowheads="1"/>
            </p:cNvSpPr>
            <p:nvPr/>
          </p:nvSpPr>
          <p:spPr bwMode="auto">
            <a:xfrm>
              <a:off x="0" y="114"/>
              <a:ext cx="15665" cy="10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3600" dirty="0" smtClean="0"/>
                <a:t>那么</a:t>
              </a:r>
              <a:r>
                <a:rPr lang="zh-CN" altLang="en-US" sz="3600" dirty="0"/>
                <a:t>一元二次不等式  </a:t>
              </a:r>
              <a:r>
                <a:rPr lang="zh-CN" altLang="en-US" sz="3600" dirty="0" smtClean="0"/>
                <a:t>                怎样</a:t>
              </a:r>
              <a:r>
                <a:rPr lang="zh-CN" altLang="en-US" sz="3600" dirty="0"/>
                <a:t>去求解呢？</a:t>
              </a:r>
            </a:p>
          </p:txBody>
        </p:sp>
        <p:graphicFrame>
          <p:nvGraphicFramePr>
            <p:cNvPr id="15366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032448821"/>
                </p:ext>
              </p:extLst>
            </p:nvPr>
          </p:nvGraphicFramePr>
          <p:xfrm>
            <a:off x="6848" y="95"/>
            <a:ext cx="3176" cy="1036"/>
          </p:xfrm>
          <a:graphic>
            <a:graphicData uri="http://schemas.openxmlformats.org/presentationml/2006/ole">
              <p:oleObj spid="_x0000_s4230" r:id="rId3" imgW="699502" imgH="203360" progId="">
                <p:embed/>
              </p:oleObj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xmlns="" val="59722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xmlns="" val="2911558642"/>
              </p:ext>
            </p:extLst>
          </p:nvPr>
        </p:nvGraphicFramePr>
        <p:xfrm>
          <a:off x="8352556" y="1490055"/>
          <a:ext cx="1993900" cy="482600"/>
        </p:xfrm>
        <a:graphic>
          <a:graphicData uri="http://schemas.openxmlformats.org/presentationml/2006/ole">
            <p:oleObj spid="_x0000_s5646" r:id="rId3" imgW="839402" imgH="203360" progId="">
              <p:embed/>
            </p:oleObj>
          </a:graphicData>
        </a:graphic>
      </p:graphicFrame>
      <p:graphicFrame>
        <p:nvGraphicFramePr>
          <p:cNvPr id="16387" name="Object 3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xmlns="" val="2508326612"/>
              </p:ext>
            </p:extLst>
          </p:nvPr>
        </p:nvGraphicFramePr>
        <p:xfrm>
          <a:off x="5006832" y="1429703"/>
          <a:ext cx="1724025" cy="501650"/>
        </p:xfrm>
        <a:graphic>
          <a:graphicData uri="http://schemas.openxmlformats.org/presentationml/2006/ole">
            <p:oleObj spid="_x0000_s5647" r:id="rId4" imgW="699502" imgH="203360" progId="">
              <p:embed/>
            </p:oleObj>
          </a:graphicData>
        </a:graphic>
      </p:graphicFrame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428071" y="754300"/>
            <a:ext cx="9934857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36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下结论</a:t>
            </a:r>
            <a:r>
              <a:rPr lang="zh-CN" altLang="en-US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：</a:t>
            </a:r>
          </a:p>
          <a:p>
            <a:pPr>
              <a:lnSpc>
                <a:spcPct val="150000"/>
              </a:lnSpc>
            </a:pPr>
            <a:r>
              <a:rPr lang="zh-CN" altLang="en-US" sz="2800" dirty="0"/>
              <a:t>      </a:t>
            </a:r>
            <a:r>
              <a:rPr lang="zh-CN" altLang="en-US" sz="2800" dirty="0" smtClean="0"/>
              <a:t>结合</a:t>
            </a:r>
            <a:r>
              <a:rPr lang="zh-CN" altLang="en-US" sz="2800" dirty="0"/>
              <a:t>图像知不等式                  </a:t>
            </a:r>
            <a:r>
              <a:rPr lang="zh-CN" altLang="en-US" sz="2800" dirty="0" smtClean="0"/>
              <a:t>  的解集是                      </a:t>
            </a:r>
            <a:r>
              <a:rPr lang="en-US" altLang="zh-CN" sz="2800" dirty="0" smtClean="0"/>
              <a:t>.</a:t>
            </a:r>
            <a:endParaRPr lang="zh-CN" altLang="en-US" sz="2800" dirty="0"/>
          </a:p>
        </p:txBody>
      </p:sp>
      <p:grpSp>
        <p:nvGrpSpPr>
          <p:cNvPr id="16389" name="Group 5"/>
          <p:cNvGrpSpPr>
            <a:grpSpLocks/>
          </p:cNvGrpSpPr>
          <p:nvPr/>
        </p:nvGrpSpPr>
        <p:grpSpPr bwMode="auto">
          <a:xfrm>
            <a:off x="1500808" y="2908442"/>
            <a:ext cx="8128000" cy="1723390"/>
            <a:chOff x="0" y="0"/>
            <a:chExt cx="12800" cy="2714"/>
          </a:xfrm>
        </p:grpSpPr>
        <p:sp>
          <p:nvSpPr>
            <p:cNvPr id="16390" name="Text Box 6"/>
            <p:cNvSpPr txBox="1">
              <a:spLocks noChangeArrowheads="1"/>
            </p:cNvSpPr>
            <p:nvPr/>
          </p:nvSpPr>
          <p:spPr bwMode="auto">
            <a:xfrm>
              <a:off x="0" y="0"/>
              <a:ext cx="12800" cy="2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3600" b="1" dirty="0">
                  <a:latin typeface="华文新魏" panose="02010800040101010101" pitchFamily="2" charset="-122"/>
                  <a:ea typeface="华文新魏" panose="02010800040101010101" pitchFamily="2" charset="-122"/>
                </a:rPr>
                <a:t>推广</a:t>
              </a:r>
              <a:r>
                <a:rPr lang="zh-CN" altLang="en-US" sz="2800" dirty="0" smtClean="0">
                  <a:latin typeface="华文新魏" panose="02010800040101010101" pitchFamily="2" charset="-122"/>
                  <a:ea typeface="华文新魏" panose="02010800040101010101" pitchFamily="2" charset="-122"/>
                </a:rPr>
                <a:t>：</a:t>
              </a:r>
              <a:endPara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  <a:p>
              <a:r>
                <a:rPr lang="zh-CN" altLang="en-US" sz="2800" dirty="0"/>
                <a:t>    </a:t>
              </a:r>
              <a:r>
                <a:rPr lang="zh-CN" altLang="en-US" sz="2800" dirty="0" smtClean="0"/>
                <a:t>那么</a:t>
              </a:r>
              <a:r>
                <a:rPr lang="zh-CN" altLang="en-US" sz="2800" dirty="0"/>
                <a:t>对于一般的不等式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800" dirty="0"/>
                <a:t>  或                              </a:t>
              </a:r>
              <a:r>
                <a:rPr lang="zh-CN" altLang="en-US" sz="2800" dirty="0" smtClean="0"/>
                <a:t>   又</a:t>
              </a:r>
              <a:r>
                <a:rPr lang="zh-CN" altLang="en-US" sz="2800" dirty="0"/>
                <a:t>怎样去寻求解集呢？</a:t>
              </a:r>
            </a:p>
          </p:txBody>
        </p:sp>
        <p:graphicFrame>
          <p:nvGraphicFramePr>
            <p:cNvPr id="16391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224095886"/>
                </p:ext>
              </p:extLst>
            </p:nvPr>
          </p:nvGraphicFramePr>
          <p:xfrm>
            <a:off x="6400" y="874"/>
            <a:ext cx="3203" cy="677"/>
          </p:xfrm>
          <a:graphic>
            <a:graphicData uri="http://schemas.openxmlformats.org/presentationml/2006/ole">
              <p:oleObj spid="_x0000_s5648" r:id="rId5" imgW="978916" imgH="203280" progId="">
                <p:embed/>
              </p:oleObj>
            </a:graphicData>
          </a:graphic>
        </p:graphicFrame>
        <p:graphicFrame>
          <p:nvGraphicFramePr>
            <p:cNvPr id="16392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589698009"/>
                </p:ext>
              </p:extLst>
            </p:nvPr>
          </p:nvGraphicFramePr>
          <p:xfrm>
            <a:off x="1361" y="1796"/>
            <a:ext cx="4536" cy="762"/>
          </p:xfrm>
          <a:graphic>
            <a:graphicData uri="http://schemas.openxmlformats.org/presentationml/2006/ole">
              <p:oleObj spid="_x0000_s5649" r:id="rId6" imgW="1385837" imgH="228870" progId="">
                <p:embed/>
              </p:oleObj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xmlns="" val="352762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ldLvl="0" autoUpdateAnimBg="0"/>
    </p:bldLst>
  </p:timing>
</p:sld>
</file>

<file path=ppt/theme/theme1.xml><?xml version="1.0" encoding="utf-8"?>
<a:theme xmlns:a="http://schemas.openxmlformats.org/drawingml/2006/main" name="漂亮的幸福之家PPT模板(TG2008新作)">
  <a:themeElements>
    <a:clrScheme name="自定义 1">
      <a:dk1>
        <a:srgbClr val="000000"/>
      </a:dk1>
      <a:lt1>
        <a:srgbClr val="F7F6EF"/>
      </a:lt1>
      <a:dk2>
        <a:srgbClr val="663300"/>
      </a:dk2>
      <a:lt2>
        <a:srgbClr val="000000"/>
      </a:lt2>
      <a:accent1>
        <a:srgbClr val="F4CC3A"/>
      </a:accent1>
      <a:accent2>
        <a:srgbClr val="FE836E"/>
      </a:accent2>
      <a:accent3>
        <a:srgbClr val="FAFAF6"/>
      </a:accent3>
      <a:accent4>
        <a:srgbClr val="000000"/>
      </a:accent4>
      <a:accent5>
        <a:srgbClr val="F8E2AE"/>
      </a:accent5>
      <a:accent6>
        <a:srgbClr val="E67663"/>
      </a:accent6>
      <a:hlink>
        <a:srgbClr val="F06E02"/>
      </a:hlink>
      <a:folHlink>
        <a:srgbClr val="BD8D15"/>
      </a:folHlink>
    </a:clrScheme>
    <a:fontScheme name="漂亮的幸福之家PPT模板(TG2008新作)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漂亮的幸福之家PPT模板(TG2008新作) 1">
        <a:dk1>
          <a:srgbClr val="000000"/>
        </a:dk1>
        <a:lt1>
          <a:srgbClr val="F6EBDE"/>
        </a:lt1>
        <a:dk2>
          <a:srgbClr val="850938"/>
        </a:dk2>
        <a:lt2>
          <a:srgbClr val="969696"/>
        </a:lt2>
        <a:accent1>
          <a:srgbClr val="D9BD8A"/>
        </a:accent1>
        <a:accent2>
          <a:srgbClr val="0AB094"/>
        </a:accent2>
        <a:accent3>
          <a:srgbClr val="FAF3EC"/>
        </a:accent3>
        <a:accent4>
          <a:srgbClr val="000000"/>
        </a:accent4>
        <a:accent5>
          <a:srgbClr val="E9DBC4"/>
        </a:accent5>
        <a:accent6>
          <a:srgbClr val="089F86"/>
        </a:accent6>
        <a:hlink>
          <a:srgbClr val="DF923D"/>
        </a:hlink>
        <a:folHlink>
          <a:srgbClr val="D0C5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漂亮的幸福之家PPT模板(TG2008新作) 2">
        <a:dk1>
          <a:srgbClr val="000000"/>
        </a:dk1>
        <a:lt1>
          <a:srgbClr val="EEEDD6"/>
        </a:lt1>
        <a:dk2>
          <a:srgbClr val="003366"/>
        </a:dk2>
        <a:lt2>
          <a:srgbClr val="808080"/>
        </a:lt2>
        <a:accent1>
          <a:srgbClr val="E3A47D"/>
        </a:accent1>
        <a:accent2>
          <a:srgbClr val="4CCC86"/>
        </a:accent2>
        <a:accent3>
          <a:srgbClr val="F5F4E8"/>
        </a:accent3>
        <a:accent4>
          <a:srgbClr val="000000"/>
        </a:accent4>
        <a:accent5>
          <a:srgbClr val="EFCFBF"/>
        </a:accent5>
        <a:accent6>
          <a:srgbClr val="44B979"/>
        </a:accent6>
        <a:hlink>
          <a:srgbClr val="60A3DA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漂亮的幸福之家PPT模板(TG2008新作) 3">
        <a:dk1>
          <a:srgbClr val="000000"/>
        </a:dk1>
        <a:lt1>
          <a:srgbClr val="F7F6EF"/>
        </a:lt1>
        <a:dk2>
          <a:srgbClr val="663300"/>
        </a:dk2>
        <a:lt2>
          <a:srgbClr val="969696"/>
        </a:lt2>
        <a:accent1>
          <a:srgbClr val="F4CC3A"/>
        </a:accent1>
        <a:accent2>
          <a:srgbClr val="FE836E"/>
        </a:accent2>
        <a:accent3>
          <a:srgbClr val="FAFAF6"/>
        </a:accent3>
        <a:accent4>
          <a:srgbClr val="000000"/>
        </a:accent4>
        <a:accent5>
          <a:srgbClr val="F8E2AE"/>
        </a:accent5>
        <a:accent6>
          <a:srgbClr val="E67663"/>
        </a:accent6>
        <a:hlink>
          <a:srgbClr val="F06E02"/>
        </a:hlink>
        <a:folHlink>
          <a:srgbClr val="BD8D1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</TotalTime>
  <Words>1751</Words>
  <Application>Microsoft Office PowerPoint</Application>
  <PresentationFormat>自定义</PresentationFormat>
  <Paragraphs>165</Paragraphs>
  <Slides>25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25</vt:i4>
      </vt:variant>
    </vt:vector>
  </HeadingPairs>
  <TitlesOfParts>
    <vt:vector size="29" baseType="lpstr">
      <vt:lpstr>漂亮的幸福之家PPT模板(TG2008新作)</vt:lpstr>
      <vt:lpstr>公式</vt:lpstr>
      <vt:lpstr>Equation</vt:lpstr>
      <vt:lpstr>Document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解一元二次不等式的步骤：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</vt:vector>
  </TitlesOfParts>
  <Company>微软中国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win7旗舰正式版</dc:creator>
  <cp:lastModifiedBy>Administrator</cp:lastModifiedBy>
  <cp:revision>86</cp:revision>
  <dcterms:created xsi:type="dcterms:W3CDTF">2015-07-22T01:30:43Z</dcterms:created>
  <dcterms:modified xsi:type="dcterms:W3CDTF">2018-02-22T14:14:44Z</dcterms:modified>
</cp:coreProperties>
</file>