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410" r:id="rId3"/>
    <p:sldId id="421" r:id="rId4"/>
    <p:sldId id="422" r:id="rId5"/>
    <p:sldId id="423" r:id="rId6"/>
    <p:sldId id="424" r:id="rId7"/>
    <p:sldId id="414" r:id="rId8"/>
    <p:sldId id="425" r:id="rId9"/>
    <p:sldId id="426" r:id="rId10"/>
    <p:sldId id="427" r:id="rId11"/>
    <p:sldId id="428" r:id="rId12"/>
    <p:sldId id="418" r:id="rId13"/>
    <p:sldId id="419" r:id="rId14"/>
    <p:sldId id="420" r:id="rId15"/>
    <p:sldId id="432" r:id="rId16"/>
    <p:sldId id="433" r:id="rId17"/>
    <p:sldId id="434" r:id="rId18"/>
    <p:sldId id="430" r:id="rId19"/>
    <p:sldId id="431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tags" Target="tags/tag63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Relationship Id="rId2" Type="http://schemas.openxmlformats.org/officeDocument/2006/relationships/image" Target="../media/image10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wmf" /><Relationship Id="rId2" Type="http://schemas.openxmlformats.org/officeDocument/2006/relationships/image" Target="../media/image12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57.xml" /><Relationship Id="rId13" Type="http://schemas.openxmlformats.org/officeDocument/2006/relationships/tags" Target="../tags/tag58.xml" /><Relationship Id="rId14" Type="http://schemas.openxmlformats.org/officeDocument/2006/relationships/tags" Target="../tags/tag59.xml" /><Relationship Id="rId15" Type="http://schemas.openxmlformats.org/officeDocument/2006/relationships/tags" Target="../tags/tag60.xml" /><Relationship Id="rId16" Type="http://schemas.openxmlformats.org/officeDocument/2006/relationships/tags" Target="../tags/tag61.xml" /><Relationship Id="rId17" Type="http://schemas.openxmlformats.org/officeDocument/2006/relationships/tags" Target="../tags/tag62.xml" /><Relationship Id="rId18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3.bin" TargetMode="Internal" /><Relationship Id="rId3" Type="http://schemas.openxmlformats.org/officeDocument/2006/relationships/image" Target="../media/image4.wmf" /><Relationship Id="rId4" Type="http://schemas.openxmlformats.org/officeDocument/2006/relationships/image" Target="../media/image5.png" /><Relationship Id="rId5" Type="http://schemas.openxmlformats.org/officeDocument/2006/relationships/vmlDrawing" Target="../drawings/vmlDrawing3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4.bin" TargetMode="Internal" /><Relationship Id="rId3" Type="http://schemas.openxmlformats.org/officeDocument/2006/relationships/image" Target="../media/image6.wmf" /><Relationship Id="rId4" Type="http://schemas.openxmlformats.org/officeDocument/2006/relationships/image" Target="../media/image7.jpeg" /><Relationship Id="rId5" Type="http://schemas.openxmlformats.org/officeDocument/2006/relationships/vmlDrawing" Target="../drawings/vmlDrawing4.vml" /><Relationship Id="rId6" Type="http://schemas.openxmlformats.org/officeDocument/2006/relationships/audio" Target="../media/audio33.wav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5.bin" TargetMode="Internal" /><Relationship Id="rId3" Type="http://schemas.openxmlformats.org/officeDocument/2006/relationships/image" Target="../media/image8.wmf" /><Relationship Id="rId4" Type="http://schemas.openxmlformats.org/officeDocument/2006/relationships/vmlDrawing" Target="../drawings/vmlDrawing5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6.bin" TargetMode="Internal" /><Relationship Id="rId3" Type="http://schemas.openxmlformats.org/officeDocument/2006/relationships/image" Target="../media/image9.wmf" /><Relationship Id="rId4" Type="http://schemas.openxmlformats.org/officeDocument/2006/relationships/oleObject" Target="../embeddings/oleObject7.bin" TargetMode="Internal" /><Relationship Id="rId5" Type="http://schemas.openxmlformats.org/officeDocument/2006/relationships/image" Target="../media/image10.wmf" /><Relationship Id="rId6" Type="http://schemas.openxmlformats.org/officeDocument/2006/relationships/vmlDrawing" Target="../drawings/vmlDrawing6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oleObject" Target="../embeddings/oleObject8.bin" TargetMode="Internal" /><Relationship Id="rId3" Type="http://schemas.openxmlformats.org/officeDocument/2006/relationships/image" Target="../media/image11.wmf" /><Relationship Id="rId4" Type="http://schemas.openxmlformats.org/officeDocument/2006/relationships/oleObject" Target="../embeddings/oleObject9.bin" TargetMode="Internal" /><Relationship Id="rId5" Type="http://schemas.openxmlformats.org/officeDocument/2006/relationships/image" Target="../media/image12.wmf" /><Relationship Id="rId6" Type="http://schemas.openxmlformats.org/officeDocument/2006/relationships/vmlDrawing" Target="../drawings/vmlDrawing7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oleObject10.bin" TargetMode="Internal" /><Relationship Id="rId3" Type="http://schemas.openxmlformats.org/officeDocument/2006/relationships/image" Target="../media/image13.emf" /><Relationship Id="rId4" Type="http://schemas.openxmlformats.org/officeDocument/2006/relationships/vmlDrawing" Target="../drawings/vmlDrawing8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oleObject11.bin" TargetMode="Internal" /><Relationship Id="rId3" Type="http://schemas.openxmlformats.org/officeDocument/2006/relationships/image" Target="../media/image14.emf" /><Relationship Id="rId4" Type="http://schemas.openxmlformats.org/officeDocument/2006/relationships/image" Target="../media/image15.png" /><Relationship Id="rId5" Type="http://schemas.openxmlformats.org/officeDocument/2006/relationships/vmlDrawing" Target="../drawings/vmlDrawing9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audio" Target="../media/audio11.wav" /><Relationship Id="rId3" Type="http://schemas.openxmlformats.org/officeDocument/2006/relationships/audio" Target="../media/audio22.wav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Relationship Id="rId3" Type="http://schemas.openxmlformats.org/officeDocument/2006/relationships/audio" Target="../media/audio11.wav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2.wmf" /><Relationship Id="rId4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2.bin" TargetMode="Internal" /><Relationship Id="rId3" Type="http://schemas.openxmlformats.org/officeDocument/2006/relationships/image" Target="../media/image3.wmf" /><Relationship Id="rId4" Type="http://schemas.openxmlformats.org/officeDocument/2006/relationships/vmlDrawing" Target="../drawings/vmlDrawing2.vml" /><Relationship Id="rId5" Type="http://schemas.openxmlformats.org/officeDocument/2006/relationships/audio" Target="../media/audio22.wav" /><Relationship Id="rId6" Type="http://schemas.openxmlformats.org/officeDocument/2006/relationships/audio" Target="../media/audio33.wav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audio" Target="../media/audio11.wav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95600" y="2060575"/>
            <a:ext cx="6440488" cy="1470025"/>
          </a:xfrm>
          <a:noFill/>
          <a:ln>
            <a:noFill/>
          </a:ln>
          <a:effectLst/>
          <a:sp3d prstMaterial="plastic"/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第</a:t>
            </a:r>
            <a:r>
              <a:rPr kumimoji="0" lang="en-US" altLang="zh-CN" sz="48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48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节    康普顿效应</a:t>
            </a:r>
            <a:endParaRPr kumimoji="0" lang="zh-CN" altLang="en-US" sz="48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9330" name="对象 99329"/>
          <p:cNvGraphicFramePr>
            <a:graphicFrameLocks noChangeAspect="1"/>
          </p:cNvGraphicFramePr>
          <p:nvPr/>
        </p:nvGraphicFramePr>
        <p:xfrm>
          <a:off x="1600200" y="4572000"/>
          <a:ext cx="1447800" cy="17526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2" imgW="1076325" imgH="1470660" progId="MS_ClipArt_Gallery.2">
                  <p:embed/>
                </p:oleObj>
              </mc:Choice>
              <mc:Fallback>
                <p:oleObj r:id="rId2" imgW="1076325" imgH="1470660" progId="MS_ClipArt_Gallery.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00200" y="4572000"/>
                        <a:ext cx="1447800" cy="1752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331" name="组合 99330"/>
          <p:cNvGrpSpPr/>
          <p:nvPr/>
        </p:nvGrpSpPr>
        <p:grpSpPr>
          <a:xfrm>
            <a:off x="8763000" y="228600"/>
            <a:ext cx="1101726" cy="5205413"/>
            <a:chOff x="4560" y="601"/>
            <a:chExt cx="694" cy="3279"/>
          </a:xfrm>
        </p:grpSpPr>
        <p:sp>
          <p:nvSpPr>
            <p:cNvPr id="99332" name="文本框 99331"/>
            <p:cNvSpPr txBox="1"/>
            <p:nvPr/>
          </p:nvSpPr>
          <p:spPr>
            <a:xfrm>
              <a:off x="4608" y="624"/>
              <a:ext cx="646" cy="325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 anchorCtr="0">
              <a:spAutoFit/>
            </a:bodyPr>
            <a:lstStyle/>
            <a:p>
              <a:pPr eaLnBrk="0" hangingPunct="0"/>
              <a:r>
                <a:rPr lang="zh-CN" altLang="en-US" sz="6600" b="1">
                  <a:solidFill>
                    <a:schemeClr val="bg2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康</a:t>
              </a:r>
              <a:endParaRPr lang="zh-CN" altLang="en-US" sz="66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bg2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普</a:t>
              </a:r>
              <a:endParaRPr lang="zh-CN" altLang="en-US" sz="66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bg2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顿</a:t>
              </a:r>
              <a:endParaRPr lang="zh-CN" altLang="en-US" sz="66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bg2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效</a:t>
              </a:r>
              <a:endParaRPr lang="zh-CN" altLang="en-US" sz="66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bg2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应</a:t>
              </a:r>
              <a:endParaRPr lang="zh-CN" altLang="en-US" sz="6600" b="1">
                <a:solidFill>
                  <a:schemeClr val="bg2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99333" name="文本框 99332"/>
            <p:cNvSpPr txBox="1"/>
            <p:nvPr/>
          </p:nvSpPr>
          <p:spPr>
            <a:xfrm>
              <a:off x="4560" y="601"/>
              <a:ext cx="646" cy="325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 anchorCtr="0">
              <a:spAutoFit/>
            </a:bodyPr>
            <a:lstStyle/>
            <a:p>
              <a:pPr eaLnBrk="0" hangingPunct="0"/>
              <a:r>
                <a:rPr lang="zh-CN" altLang="en-US" sz="6600" b="1">
                  <a:solidFill>
                    <a:schemeClr val="accent1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康</a:t>
              </a:r>
              <a:endParaRPr lang="zh-CN" altLang="en-US" sz="6600" b="1">
                <a:solidFill>
                  <a:schemeClr val="accent1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accent1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普</a:t>
              </a:r>
              <a:endParaRPr lang="zh-CN" altLang="en-US" sz="6600" b="1">
                <a:solidFill>
                  <a:schemeClr val="accent1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accent1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顿</a:t>
              </a:r>
              <a:endParaRPr lang="zh-CN" altLang="en-US" sz="6600" b="1">
                <a:solidFill>
                  <a:schemeClr val="accent1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accent1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效</a:t>
              </a:r>
              <a:endParaRPr lang="zh-CN" altLang="en-US" sz="6600" b="1">
                <a:solidFill>
                  <a:schemeClr val="accent1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  <a:p>
              <a:pPr eaLnBrk="0" hangingPunct="0"/>
              <a:r>
                <a:rPr lang="zh-CN" altLang="en-US" sz="6600" b="1">
                  <a:solidFill>
                    <a:schemeClr val="accent1"/>
                  </a:solidFill>
                  <a:latin typeface="Bookman Old Style" panose="02050604050505020204" pitchFamily="18" charset="0"/>
                  <a:ea typeface="黑体" panose="02010609060101010101" pitchFamily="2" charset="-122"/>
                </a:rPr>
                <a:t>应</a:t>
              </a:r>
              <a:endParaRPr lang="zh-CN" altLang="en-US" sz="6600" b="1">
                <a:solidFill>
                  <a:schemeClr val="accent1"/>
                </a:solidFill>
                <a:latin typeface="Bookman Old Style" panose="02050604050505020204" pitchFamily="18" charset="0"/>
                <a:ea typeface="黑体" panose="02010609060101010101" pitchFamily="2" charset="-122"/>
              </a:endParaRPr>
            </a:p>
          </p:txBody>
        </p:sp>
      </p:grpSp>
      <p:pic>
        <p:nvPicPr>
          <p:cNvPr id="99334" name="图片 993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3613" y="188913"/>
            <a:ext cx="3722687" cy="518160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99335" name="文本框 99334"/>
          <p:cNvSpPr txBox="1"/>
          <p:nvPr/>
        </p:nvSpPr>
        <p:spPr>
          <a:xfrm>
            <a:off x="3071813" y="5445125"/>
            <a:ext cx="7034530" cy="645160"/>
          </a:xfrm>
          <a:prstGeom prst="rect">
            <a:avLst/>
          </a:prstGeom>
          <a:noFill/>
          <a:ln w="12700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600" b="1">
                <a:solidFill>
                  <a:schemeClr val="bg1"/>
                </a:solidFill>
                <a:latin typeface="Bookman Old Style" panose="02050604050505020204" pitchFamily="18" charset="0"/>
              </a:rPr>
              <a:t>康普顿</a:t>
            </a:r>
            <a:r>
              <a:rPr lang="en-US" altLang="zh-CN" sz="3600" b="1">
                <a:solidFill>
                  <a:schemeClr val="bg1"/>
                </a:solidFill>
                <a:latin typeface="Bookman Old Style" panose="02050604050505020204" pitchFamily="18" charset="0"/>
              </a:rPr>
              <a:t>,1927</a:t>
            </a:r>
            <a:r>
              <a:rPr lang="zh-CN" altLang="en-US" sz="3600" b="1">
                <a:solidFill>
                  <a:schemeClr val="bg1"/>
                </a:solidFill>
                <a:latin typeface="Bookman Old Style" panose="02050604050505020204" pitchFamily="18" charset="0"/>
              </a:rPr>
              <a:t>年获诺贝尔物理学奖</a:t>
            </a:r>
            <a:endParaRPr lang="zh-CN" altLang="en-US" sz="3600" b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9336" name="文本框 99335"/>
          <p:cNvSpPr txBox="1"/>
          <p:nvPr/>
        </p:nvSpPr>
        <p:spPr>
          <a:xfrm>
            <a:off x="2927350" y="6088063"/>
            <a:ext cx="5183505" cy="583565"/>
          </a:xfrm>
          <a:prstGeom prst="rect">
            <a:avLst/>
          </a:prstGeom>
          <a:noFill/>
          <a:ln w="12700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en-US" altLang="zh-CN" sz="3200" b="1">
                <a:solidFill>
                  <a:srgbClr val="FF6600"/>
                </a:solidFill>
                <a:latin typeface="Bookman Old Style" panose="02050604050505020204" pitchFamily="18" charset="0"/>
              </a:rPr>
              <a:t>(1892-1962)</a:t>
            </a:r>
            <a:r>
              <a:rPr lang="zh-CN" altLang="en-US" sz="3200" b="1">
                <a:solidFill>
                  <a:srgbClr val="FF6600"/>
                </a:solidFill>
                <a:latin typeface="Bookman Old Style" panose="02050604050505020204" pitchFamily="18" charset="0"/>
              </a:rPr>
              <a:t>美国物理学家</a:t>
            </a:r>
            <a:endParaRPr lang="zh-CN" altLang="en-US" sz="3200" b="1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9337" name="文本框 99336"/>
          <p:cNvSpPr txBox="1"/>
          <p:nvPr/>
        </p:nvSpPr>
        <p:spPr>
          <a:xfrm>
            <a:off x="9046210" y="5300663"/>
            <a:ext cx="551815" cy="822325"/>
          </a:xfrm>
          <a:prstGeom prst="rect">
            <a:avLst/>
          </a:prstGeom>
          <a:noFill/>
          <a:ln w="25400">
            <a:noFill/>
          </a:ln>
        </p:spPr>
        <p:txBody>
          <a:bodyPr vert="eaVert"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1927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9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9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5" grpId="0" build="p" advAuto="1000"/>
      <p:bldP spid="99336" grpId="0" build="p" advAuto="1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5650" name="Text Box 2"/>
          <p:cNvSpPr txBox="1"/>
          <p:nvPr/>
        </p:nvSpPr>
        <p:spPr>
          <a:xfrm>
            <a:off x="745490" y="1582420"/>
            <a:ext cx="10899775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fontAlgn="auto" hangingPunct="0">
              <a:lnSpc>
                <a:spcPct val="130000"/>
              </a:lnSpc>
              <a:spcBef>
                <a:spcPct val="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1925—1926</a:t>
            </a:r>
            <a:r>
              <a:rPr lang="zh-CN" altLang="en-US" sz="2800" b="1">
                <a:latin typeface="Times New Roman" panose="02020603050405020304" pitchFamily="18" charset="0"/>
              </a:rPr>
              <a:t>年，吴有训用银的</a:t>
            </a:r>
            <a:r>
              <a:rPr lang="en-US" altLang="zh-CN" sz="2800" b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射线</a:t>
            </a:r>
            <a:r>
              <a:rPr lang="en-US" altLang="zh-CN" sz="2800" b="1">
                <a:latin typeface="Times New Roman" panose="02020603050405020304" pitchFamily="18" charset="0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800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zh-CN" sz="2800" b="1">
                <a:latin typeface="Times New Roman" panose="02020603050405020304" pitchFamily="18" charset="0"/>
              </a:rPr>
              <a:t> =5.62nm) </a:t>
            </a:r>
            <a:r>
              <a:rPr lang="zh-CN" altLang="en-US" sz="2800" b="1">
                <a:latin typeface="Times New Roman" panose="02020603050405020304" pitchFamily="18" charset="0"/>
              </a:rPr>
              <a:t>为入射线</a:t>
            </a:r>
            <a:r>
              <a:rPr lang="en-US" altLang="zh-CN" sz="2800" b="1">
                <a:latin typeface="Times New Roman" panose="02020603050405020304" pitchFamily="18" charset="0"/>
              </a:rPr>
              <a:t>,   </a:t>
            </a:r>
            <a:r>
              <a:rPr lang="zh-CN" altLang="en-US" sz="2800" b="1">
                <a:latin typeface="Times New Roman" panose="02020603050405020304" pitchFamily="18" charset="0"/>
              </a:rPr>
              <a:t>以</a:t>
            </a:r>
            <a:r>
              <a:rPr lang="en-US" altLang="zh-CN" sz="2800" b="1">
                <a:latin typeface="Times New Roman" panose="02020603050405020304" pitchFamily="18" charset="0"/>
              </a:rPr>
              <a:t>15</a:t>
            </a:r>
            <a:r>
              <a:rPr lang="zh-CN" altLang="en-US" sz="2800" b="1">
                <a:latin typeface="Times New Roman" panose="02020603050405020304" pitchFamily="18" charset="0"/>
              </a:rPr>
              <a:t>种轻重不同的元素为散射物质，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55651" name="Rectangle 3"/>
          <p:cNvSpPr/>
          <p:nvPr/>
        </p:nvSpPr>
        <p:spPr>
          <a:xfrm>
            <a:off x="653098" y="287020"/>
            <a:ext cx="58724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吴有训对研究康普顿效应的贡献</a:t>
            </a:r>
            <a:endParaRPr lang="zh-CN" altLang="en-US" sz="32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52" name="Text Box 4"/>
          <p:cNvSpPr txBox="1"/>
          <p:nvPr/>
        </p:nvSpPr>
        <p:spPr>
          <a:xfrm>
            <a:off x="1050290" y="946785"/>
            <a:ext cx="6761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1923</a:t>
            </a:r>
            <a:r>
              <a:rPr lang="zh-CN" altLang="en-US" sz="2800" b="1">
                <a:latin typeface="Times New Roman" panose="02020603050405020304" pitchFamily="18" charset="0"/>
              </a:rPr>
              <a:t>年</a:t>
            </a:r>
            <a:r>
              <a:rPr lang="en-US" altLang="zh-CN" sz="2800" b="1">
                <a:latin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</a:rPr>
              <a:t>参加了发现康普顿效应的研究工作</a:t>
            </a:r>
            <a:r>
              <a:rPr lang="en-US" altLang="zh-CN" sz="2800" b="1">
                <a:latin typeface="Times New Roman" panose="02020603050405020304" pitchFamily="18" charset="0"/>
              </a:rPr>
              <a:t>.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55653" name="Text Box 5"/>
          <p:cNvSpPr txBox="1"/>
          <p:nvPr/>
        </p:nvSpPr>
        <p:spPr>
          <a:xfrm>
            <a:off x="984250" y="5377180"/>
            <a:ext cx="6478905" cy="392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对证实康普顿效应作出了重要贡献。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653098" y="3112453"/>
            <a:ext cx="8458200" cy="1238250"/>
            <a:chOff x="672" y="1728"/>
            <a:chExt cx="5328" cy="780"/>
          </a:xfrm>
        </p:grpSpPr>
        <p:sp>
          <p:nvSpPr>
            <p:cNvPr id="6156" name="Text Box 7"/>
            <p:cNvSpPr txBox="1"/>
            <p:nvPr/>
          </p:nvSpPr>
          <p:spPr>
            <a:xfrm>
              <a:off x="672" y="1745"/>
              <a:ext cx="5328" cy="76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fontAlgn="auto" hangingPunct="0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    </a:t>
              </a:r>
              <a:r>
                <a:rPr lang="zh-CN" altLang="en-US" sz="2800" b="1">
                  <a:latin typeface="Times New Roman" panose="02020603050405020304" pitchFamily="18" charset="0"/>
                </a:rPr>
                <a:t>在同一散射角</a:t>
              </a:r>
              <a:r>
                <a:rPr lang="en-US" altLang="zh-CN" sz="2800" b="1">
                  <a:latin typeface="Times New Roman" panose="02020603050405020304" pitchFamily="18" charset="0"/>
                </a:rPr>
                <a:t>(</a:t>
              </a:r>
              <a:r>
                <a:rPr lang="en-US" altLang="zh-CN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               )</a:t>
              </a:r>
              <a:r>
                <a:rPr lang="zh-CN" altLang="en-US" sz="2800" b="1">
                  <a:latin typeface="Times New Roman" panose="02020603050405020304" pitchFamily="18" charset="0"/>
                </a:rPr>
                <a:t>测量各种波长的散射光强度，作了大量 </a:t>
              </a:r>
              <a:r>
                <a:rPr lang="en-US" altLang="zh-CN" sz="2800" b="1" i="1">
                  <a:latin typeface="Times New Roman" panose="02020603050405020304" pitchFamily="18" charset="0"/>
                </a:rPr>
                <a:t>X </a:t>
              </a:r>
              <a:r>
                <a:rPr lang="zh-CN" altLang="en-US" sz="2800" b="1">
                  <a:latin typeface="Times New Roman" panose="02020603050405020304" pitchFamily="18" charset="0"/>
                </a:rPr>
                <a:t>射线散射实验。</a:t>
              </a: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146" name="Object 8"/>
            <p:cNvGraphicFramePr>
              <a:graphicFrameLocks noChangeAspect="1"/>
            </p:cNvGraphicFramePr>
            <p:nvPr/>
          </p:nvGraphicFramePr>
          <p:xfrm>
            <a:off x="2160" y="1728"/>
            <a:ext cx="912" cy="354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r:id="rId2" imgW="571500" imgH="228600" progId="Equation.3">
                    <p:embed/>
                  </p:oleObj>
                </mc:Choice>
                <mc:Fallback>
                  <p:oleObj r:id="rId2" imgW="5715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160" y="1728"/>
                          <a:ext cx="912" cy="35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9"/>
          <p:cNvGrpSpPr/>
          <p:nvPr/>
        </p:nvGrpSpPr>
        <p:grpSpPr>
          <a:xfrm>
            <a:off x="7608888" y="2781300"/>
            <a:ext cx="2771775" cy="3795713"/>
            <a:chOff x="3863" y="1680"/>
            <a:chExt cx="1609" cy="2391"/>
          </a:xfrm>
        </p:grpSpPr>
        <p:pic>
          <p:nvPicPr>
            <p:cNvPr id="6153" name="Picture 10" descr="woo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63" y="1680"/>
              <a:ext cx="1609" cy="19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4" name="Rectangle 11"/>
            <p:cNvSpPr/>
            <p:nvPr/>
          </p:nvSpPr>
          <p:spPr>
            <a:xfrm>
              <a:off x="3940" y="3781"/>
              <a:ext cx="135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宋体" panose="02010600030101010101" pitchFamily="2" charset="-122"/>
                </a:rPr>
                <a:t>（</a:t>
              </a:r>
              <a:r>
                <a:rPr lang="en-US" altLang="zh-CN" sz="2400" b="1">
                  <a:solidFill>
                    <a:srgbClr val="FF0000"/>
                  </a:solidFill>
                  <a:latin typeface="宋体" panose="02010600030101010101" pitchFamily="2" charset="-122"/>
                </a:rPr>
                <a:t>1897-1977</a:t>
              </a:r>
              <a:r>
                <a:rPr lang="zh-CN" altLang="en-US" sz="2400" b="1">
                  <a:solidFill>
                    <a:srgbClr val="FF0000"/>
                  </a:solidFill>
                  <a:latin typeface="宋体" panose="02010600030101010101" pitchFamily="2" charset="-122"/>
                </a:rPr>
                <a:t>） </a:t>
              </a:r>
              <a:endParaRPr lang="zh-CN" altLang="en-US" sz="2400" b="1">
                <a:solidFill>
                  <a:srgbClr val="FF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6155" name="Text Box 12"/>
            <p:cNvSpPr txBox="1"/>
            <p:nvPr/>
          </p:nvSpPr>
          <p:spPr>
            <a:xfrm>
              <a:off x="4314" y="3541"/>
              <a:ext cx="63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宋体" panose="02010600030101010101" pitchFamily="2" charset="-122"/>
                </a:rPr>
                <a:t>吴有训</a:t>
              </a:r>
              <a:endParaRPr lang="zh-CN" altLang="en-US" sz="2400" b="1">
                <a:latin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/>
      <p:bldP spid="155652" grpId="0"/>
      <p:bldP spid="1556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1" name="Text Box 3"/>
          <p:cNvSpPr txBox="1"/>
          <p:nvPr/>
        </p:nvSpPr>
        <p:spPr>
          <a:xfrm>
            <a:off x="2279650" y="1484313"/>
            <a:ext cx="3240088" cy="460375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zh-CN" altLang="zh-CN" sz="2400" b="1">
              <a:latin typeface="Times New Roman" panose="02020603050405020304" pitchFamily="18" charset="0"/>
            </a:endParaRPr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/>
        </p:nvGraphicFramePr>
        <p:xfrm>
          <a:off x="1458595" y="1183005"/>
          <a:ext cx="7306945" cy="4797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2" imgW="1409700" imgH="1295400" progId="Equation.DSMT4">
                  <p:embed/>
                </p:oleObj>
              </mc:Choice>
              <mc:Fallback>
                <p:oleObj r:id="rId2" imgW="1409700" imgH="1295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58595" y="1183005"/>
                        <a:ext cx="7306945" cy="47974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529013" y="620713"/>
            <a:ext cx="7138987" cy="561975"/>
          </a:xfrm>
          <a:noFill/>
          <a:ln>
            <a:noFill/>
          </a:ln>
          <a:effectLst/>
          <a:sp3d prstMaterial="plastic"/>
        </p:spPr>
        <p:txBody>
          <a:bodyPr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光子的动量和能量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159375" y="1250950"/>
          <a:ext cx="2592388" cy="8826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2" imgW="596265" imgH="203200" progId="Equation.3">
                  <p:embed/>
                </p:oleObj>
              </mc:Choice>
              <mc:Fallback>
                <p:oleObj r:id="rId2" imgW="596265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9375" y="1250950"/>
                        <a:ext cx="2592388" cy="8826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159375" y="2446338"/>
          <a:ext cx="2592388" cy="1990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4" imgW="508000" imgH="469900" progId="Equation.DSMT4">
                  <p:embed/>
                </p:oleObj>
              </mc:Choice>
              <mc:Fallback>
                <p:oleObj r:id="rId4" imgW="508000" imgH="469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59375" y="2446338"/>
                        <a:ext cx="2592388" cy="19907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0" name="Text Box 4"/>
          <p:cNvSpPr txBox="1"/>
          <p:nvPr/>
        </p:nvSpPr>
        <p:spPr>
          <a:xfrm>
            <a:off x="3143250" y="4621213"/>
            <a:ext cx="7200900" cy="1630045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>
                <a:latin typeface="Times New Roman" panose="02020603050405020304" pitchFamily="18" charset="0"/>
              </a:rPr>
              <a:t>动量能量是描述粒子的</a:t>
            </a:r>
            <a:r>
              <a:rPr lang="en-US" altLang="zh-CN" sz="4000" b="1">
                <a:latin typeface="Times New Roman" panose="02020603050405020304" pitchFamily="18" charset="0"/>
              </a:rPr>
              <a:t>,</a:t>
            </a:r>
            <a:endParaRPr lang="en-US" altLang="zh-CN" sz="4000" b="1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000" b="1">
                <a:latin typeface="Times New Roman" panose="02020603050405020304" pitchFamily="18" charset="0"/>
              </a:rPr>
              <a:t>频率和波长则是用来描述波的</a:t>
            </a:r>
            <a:endParaRPr lang="zh-CN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529013" y="549275"/>
            <a:ext cx="7138987" cy="561975"/>
          </a:xfrm>
          <a:noFill/>
          <a:ln>
            <a:noFill/>
          </a:ln>
          <a:effectLst/>
          <a:sp3d prstMaterial="plastic"/>
        </p:spPr>
        <p:txBody>
          <a:bodyPr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二、光的波粒二象性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524000" y="200025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524000" y="3268663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6149" name="Group 5"/>
          <p:cNvGrpSpPr/>
          <p:nvPr/>
        </p:nvGrpSpPr>
        <p:grpSpPr>
          <a:xfrm>
            <a:off x="1295400" y="2673350"/>
            <a:ext cx="1616075" cy="1700213"/>
            <a:chOff x="-144" y="2265"/>
            <a:chExt cx="1018" cy="1071"/>
          </a:xfrm>
        </p:grpSpPr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-144" y="2265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1672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 flipH="1">
              <a:off x="374" y="254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 flipH="1">
              <a:off x="-48" y="2736"/>
              <a:ext cx="91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牛顿</a:t>
              </a:r>
              <a:endParaRPr lang="zh-CN" altLang="en-US" sz="2800" b="1">
                <a:solidFill>
                  <a:srgbClr val="000000"/>
                </a:solidFill>
              </a:endParaRPr>
            </a:p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微粒说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</p:grp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372600" y="2413000"/>
            <a:ext cx="12954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/>
              <a:t>T/</a:t>
            </a:r>
            <a:r>
              <a:rPr lang="zh-CN" altLang="en-US" sz="2800" b="1"/>
              <a:t>年</a:t>
            </a:r>
            <a:endParaRPr lang="zh-CN" altLang="en-US" sz="2800" b="1"/>
          </a:p>
        </p:txBody>
      </p:sp>
      <p:grpSp>
        <p:nvGrpSpPr>
          <p:cNvPr id="6154" name="Group 10"/>
          <p:cNvGrpSpPr/>
          <p:nvPr/>
        </p:nvGrpSpPr>
        <p:grpSpPr>
          <a:xfrm>
            <a:off x="1524000" y="781050"/>
            <a:ext cx="1616075" cy="1984375"/>
            <a:chOff x="0" y="912"/>
            <a:chExt cx="1018" cy="1250"/>
          </a:xfrm>
        </p:grpSpPr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 flipH="1">
              <a:off x="480" y="158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 flipH="1">
              <a:off x="48" y="912"/>
              <a:ext cx="91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惠更斯波动说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0" y="1833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1690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6158" name="Group 14"/>
          <p:cNvGrpSpPr/>
          <p:nvPr/>
        </p:nvGrpSpPr>
        <p:grpSpPr>
          <a:xfrm>
            <a:off x="4876800" y="704850"/>
            <a:ext cx="1752600" cy="2058988"/>
            <a:chOff x="2112" y="864"/>
            <a:chExt cx="1104" cy="1297"/>
          </a:xfrm>
        </p:grpSpPr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H="1">
              <a:off x="2683" y="1545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 flipH="1">
              <a:off x="2112" y="864"/>
              <a:ext cx="1103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麦克斯韦电磁说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2208" y="1832"/>
              <a:ext cx="100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1864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6162" name="Group 18"/>
          <p:cNvGrpSpPr/>
          <p:nvPr/>
        </p:nvGrpSpPr>
        <p:grpSpPr>
          <a:xfrm>
            <a:off x="6232525" y="2641600"/>
            <a:ext cx="1692275" cy="1700213"/>
            <a:chOff x="2544" y="2245"/>
            <a:chExt cx="1066" cy="1071"/>
          </a:xfrm>
        </p:grpSpPr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2582" y="2245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1905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H="1">
              <a:off x="3100" y="252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 flipH="1">
              <a:off x="2544" y="2716"/>
              <a:ext cx="1066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爱因斯坦光子说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6194" name="Group 50"/>
          <p:cNvGraphicFramePr>
            <a:graphicFrameLocks noGrp="1"/>
          </p:cNvGraphicFramePr>
          <p:nvPr>
            <p:ph/>
          </p:nvPr>
        </p:nvGraphicFramePr>
        <p:xfrm>
          <a:off x="1752600" y="4648200"/>
          <a:ext cx="8543925" cy="1955800"/>
        </p:xfrm>
        <a:graphic>
          <a:graphicData uri="http://schemas.openxmlformats.org/drawingml/2006/table">
            <a:tbl>
              <a:tblPr/>
              <a:tblGrid>
                <a:gridCol w="1676400"/>
                <a:gridCol w="4019550"/>
                <a:gridCol w="2847975"/>
              </a:tblGrid>
              <a:tr h="58420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光的性质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实验事实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描述的物理量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波动性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粒子性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9522778" y="812800"/>
            <a:ext cx="61341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</a:rPr>
              <a:t>波动性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9598978" y="3327400"/>
            <a:ext cx="61341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</a:rPr>
              <a:t>粒子性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3505200" y="5410200"/>
            <a:ext cx="20574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</a:rPr>
              <a:t>光的干涉</a:t>
            </a:r>
            <a:endParaRPr lang="zh-CN" altLang="en-US" sz="2800" b="1">
              <a:solidFill>
                <a:srgbClr val="000000"/>
              </a:solidFill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5480050" y="5410200"/>
            <a:ext cx="19875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</a:rPr>
              <a:t>光的衍射</a:t>
            </a:r>
            <a:endParaRPr lang="zh-CN" altLang="en-US" sz="2800" b="1">
              <a:solidFill>
                <a:srgbClr val="000000"/>
              </a:solidFill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429000" y="6096000"/>
            <a:ext cx="19050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</a:rPr>
              <a:t>光电效应</a:t>
            </a:r>
            <a:endParaRPr lang="zh-CN" altLang="en-US" sz="2800" b="1">
              <a:solidFill>
                <a:srgbClr val="000000"/>
              </a:solidFill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292725" y="6070600"/>
            <a:ext cx="232727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</a:rPr>
              <a:t>康普顿效应</a:t>
            </a:r>
            <a:endParaRPr lang="zh-CN" altLang="en-US" sz="2800" b="1">
              <a:solidFill>
                <a:srgbClr val="000000"/>
              </a:solidFill>
            </a:endParaRP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8229600" y="5332413"/>
            <a:ext cx="1405890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zh-CN" sz="3200" b="1" i="1">
                <a:solidFill>
                  <a:srgbClr val="000000"/>
                </a:solidFill>
                <a:latin typeface="宋体" panose="02010600030101010101" pitchFamily="2" charset="-122"/>
              </a:rPr>
              <a:t>ν</a:t>
            </a:r>
            <a:r>
              <a:rPr lang="zh-CN" altLang="en-US" sz="3200" b="1" i="1">
                <a:solidFill>
                  <a:srgbClr val="000000"/>
                </a:solidFill>
                <a:latin typeface="宋体" panose="02010600030101010101" pitchFamily="2" charset="-122"/>
              </a:rPr>
              <a:t>、</a:t>
            </a:r>
            <a:r>
              <a:rPr lang="el-GR" altLang="zh-CN" sz="3200" b="1" i="1">
                <a:solidFill>
                  <a:srgbClr val="000000"/>
                </a:solidFill>
                <a:latin typeface="宋体" panose="02010600030101010101" pitchFamily="2" charset="-122"/>
              </a:rPr>
              <a:t>λ</a:t>
            </a:r>
            <a:endParaRPr lang="el-GR" altLang="zh-CN" sz="3200" b="1" i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6191" name="Object 47"/>
          <p:cNvGraphicFramePr>
            <a:graphicFrameLocks noChangeAspect="1"/>
          </p:cNvGraphicFramePr>
          <p:nvPr/>
        </p:nvGraphicFramePr>
        <p:xfrm>
          <a:off x="8839200" y="5842000"/>
          <a:ext cx="1295400" cy="8636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Equation" r:id="rId2" imgW="419100" imgH="393700" progId="Equation.DSMT4">
                  <p:embed/>
                </p:oleObj>
              </mc:Choice>
              <mc:Fallback>
                <p:oleObj name="Equation" r:id="rId2" imgW="4191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839200" y="5842000"/>
                        <a:ext cx="12954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2" name="Object 48"/>
          <p:cNvGraphicFramePr>
            <a:graphicFrameLocks noChangeAspect="1"/>
          </p:cNvGraphicFramePr>
          <p:nvPr/>
        </p:nvGraphicFramePr>
        <p:xfrm>
          <a:off x="7467600" y="6070600"/>
          <a:ext cx="1295400" cy="539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Equation" r:id="rId4" imgW="443865" imgH="177800" progId="Equation.DSMT4">
                  <p:embed/>
                </p:oleObj>
              </mc:Choice>
              <mc:Fallback>
                <p:oleObj name="Equation" r:id="rId4" imgW="4438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67600" y="6070600"/>
                        <a:ext cx="12954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1676400" y="152400"/>
            <a:ext cx="365760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</a:rPr>
              <a:t>光学发展史</a:t>
            </a:r>
            <a:endParaRPr lang="zh-CN" altLang="en-US" sz="36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" grpId="0"/>
      <p:bldP spid="6185" grpId="0"/>
      <p:bldP spid="6186" grpId="0"/>
      <p:bldP spid="6187" grpId="0"/>
      <p:bldP spid="6188" grpId="0"/>
      <p:bldP spid="6189" grpId="0"/>
      <p:bldP spid="61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0" y="5410200"/>
            <a:ext cx="2286000" cy="914400"/>
          </a:xfrm>
          <a:prstGeom prst="wedgeRoundRectCallout">
            <a:avLst>
              <a:gd name="adj1" fmla="val 19653"/>
              <a:gd name="adj2" fmla="val -194792"/>
              <a:gd name="adj3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密立根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光电效应实验</a:t>
            </a:r>
            <a:endParaRPr lang="zh-CN" altLang="en-US" sz="2400" b="1">
              <a:solidFill>
                <a:srgbClr val="000000"/>
              </a:solidFill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524000" y="278765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524000" y="4056063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174" name="Group 6"/>
          <p:cNvGrpSpPr/>
          <p:nvPr/>
        </p:nvGrpSpPr>
        <p:grpSpPr>
          <a:xfrm>
            <a:off x="1295400" y="3460750"/>
            <a:ext cx="1616075" cy="1700213"/>
            <a:chOff x="-144" y="2265"/>
            <a:chExt cx="1018" cy="1071"/>
          </a:xfrm>
        </p:grpSpPr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-144" y="2265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1672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 flipH="1">
              <a:off x="374" y="254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 flipH="1">
              <a:off x="-48" y="2736"/>
              <a:ext cx="91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牛顿</a:t>
              </a:r>
              <a:endParaRPr lang="zh-CN" altLang="en-US" sz="2800" b="1">
                <a:solidFill>
                  <a:srgbClr val="000000"/>
                </a:solidFill>
              </a:endParaRPr>
            </a:p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微粒说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</p:grp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9372600" y="3200400"/>
            <a:ext cx="12954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/>
              <a:t>T/</a:t>
            </a:r>
            <a:r>
              <a:rPr lang="zh-CN" altLang="en-US" sz="2800" b="1"/>
              <a:t>年</a:t>
            </a:r>
            <a:endParaRPr lang="zh-CN" altLang="en-US" sz="2800" b="1"/>
          </a:p>
        </p:txBody>
      </p:sp>
      <p:grpSp>
        <p:nvGrpSpPr>
          <p:cNvPr id="7179" name="Group 11"/>
          <p:cNvGrpSpPr/>
          <p:nvPr/>
        </p:nvGrpSpPr>
        <p:grpSpPr>
          <a:xfrm>
            <a:off x="1524000" y="1568450"/>
            <a:ext cx="1616075" cy="1984375"/>
            <a:chOff x="0" y="912"/>
            <a:chExt cx="1018" cy="1250"/>
          </a:xfrm>
        </p:grpSpPr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H="1">
              <a:off x="480" y="158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 flipH="1">
              <a:off x="48" y="912"/>
              <a:ext cx="91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惠更斯波动说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0" y="1833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1690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7183" name="Group 15"/>
          <p:cNvGrpSpPr/>
          <p:nvPr/>
        </p:nvGrpSpPr>
        <p:grpSpPr>
          <a:xfrm>
            <a:off x="4876800" y="1492250"/>
            <a:ext cx="1752600" cy="2058988"/>
            <a:chOff x="2112" y="864"/>
            <a:chExt cx="1104" cy="1297"/>
          </a:xfrm>
        </p:grpSpPr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 flipH="1">
              <a:off x="2683" y="1545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 flipH="1">
              <a:off x="2112" y="864"/>
              <a:ext cx="1103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FF"/>
                  </a:solidFill>
                </a:rPr>
                <a:t>麦克斯韦电磁说</a:t>
              </a:r>
              <a:endParaRPr lang="zh-CN" altLang="en-US" sz="2800" b="1">
                <a:solidFill>
                  <a:srgbClr val="0000FF"/>
                </a:solidFill>
              </a:endParaRPr>
            </a:p>
          </p:txBody>
        </p:sp>
        <p:sp>
          <p:nvSpPr>
            <p:cNvPr id="7186" name="Text Box 18"/>
            <p:cNvSpPr txBox="1">
              <a:spLocks noChangeArrowheads="1"/>
            </p:cNvSpPr>
            <p:nvPr/>
          </p:nvSpPr>
          <p:spPr bwMode="auto">
            <a:xfrm>
              <a:off x="2208" y="1832"/>
              <a:ext cx="100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1864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7187" name="Group 19"/>
          <p:cNvGrpSpPr/>
          <p:nvPr/>
        </p:nvGrpSpPr>
        <p:grpSpPr>
          <a:xfrm>
            <a:off x="6232525" y="3429000"/>
            <a:ext cx="1692275" cy="1700213"/>
            <a:chOff x="2544" y="2245"/>
            <a:chExt cx="1066" cy="1071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2582" y="2245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1905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3100" y="252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 flipH="1">
              <a:off x="2544" y="2716"/>
              <a:ext cx="1066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FF"/>
                  </a:solidFill>
                </a:rPr>
                <a:t>爱因斯坦光子说</a:t>
              </a:r>
              <a:endParaRPr lang="zh-CN" altLang="en-US" sz="2800" b="1">
                <a:solidFill>
                  <a:srgbClr val="0000FF"/>
                </a:solidFill>
              </a:endParaRPr>
            </a:p>
          </p:txBody>
        </p:sp>
      </p:grp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9903778" y="1600200"/>
            <a:ext cx="61341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</a:rPr>
              <a:t>波动性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9903778" y="4114800"/>
            <a:ext cx="61341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</a:rPr>
              <a:t>粒子性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H="1">
            <a:off x="3657600" y="2605088"/>
            <a:ext cx="0" cy="439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1600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400" b="1"/>
              <a:t>1801</a:t>
            </a:r>
            <a:endParaRPr lang="en-US" altLang="zh-CN" sz="2400" b="1"/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2590800" y="457200"/>
            <a:ext cx="1752600" cy="1219200"/>
          </a:xfrm>
          <a:prstGeom prst="wedgeRoundRectCallout">
            <a:avLst>
              <a:gd name="adj1" fmla="val 9421"/>
              <a:gd name="adj2" fmla="val 127213"/>
              <a:gd name="adj3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托马斯</a:t>
            </a:r>
            <a:r>
              <a:rPr lang="en-US" altLang="zh-CN" sz="2400" b="1">
                <a:solidFill>
                  <a:srgbClr val="000000"/>
                </a:solidFill>
              </a:rPr>
              <a:t>·</a:t>
            </a:r>
            <a:r>
              <a:rPr lang="zh-CN" altLang="en-US" sz="2400" b="1">
                <a:solidFill>
                  <a:srgbClr val="000000"/>
                </a:solidFill>
              </a:rPr>
              <a:t>杨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双缝干涉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实验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endParaRPr lang="en-US" altLang="zh-CN" sz="2400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>
            <a:off x="4495800" y="2590800"/>
            <a:ext cx="0" cy="439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657600" y="2971800"/>
            <a:ext cx="1600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400" b="1"/>
              <a:t>1814</a:t>
            </a:r>
            <a:endParaRPr lang="en-US" altLang="zh-CN" sz="2400" b="1"/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>
            <a:off x="4343400" y="381000"/>
            <a:ext cx="1752600" cy="914400"/>
          </a:xfrm>
          <a:prstGeom prst="wedgeRoundRectCallout">
            <a:avLst>
              <a:gd name="adj1" fmla="val -41940"/>
              <a:gd name="adj2" fmla="val 206773"/>
              <a:gd name="adj3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菲涅耳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衍射实验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>
              <a:buFontTx/>
              <a:buChar char="•"/>
            </a:pPr>
            <a:endParaRPr lang="en-US" altLang="zh-CN" sz="2400"/>
          </a:p>
        </p:txBody>
      </p:sp>
      <p:sp>
        <p:nvSpPr>
          <p:cNvPr id="7199" name="AutoShape 31"/>
          <p:cNvSpPr>
            <a:spLocks noChangeArrowheads="1"/>
          </p:cNvSpPr>
          <p:nvPr/>
        </p:nvSpPr>
        <p:spPr bwMode="auto">
          <a:xfrm>
            <a:off x="6400800" y="381000"/>
            <a:ext cx="1981200" cy="914400"/>
          </a:xfrm>
          <a:prstGeom prst="wedgeRoundRectCallout">
            <a:avLst>
              <a:gd name="adj1" fmla="val -40222"/>
              <a:gd name="adj2" fmla="val 204861"/>
              <a:gd name="adj3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赫兹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电磁波实验</a:t>
            </a:r>
            <a:endParaRPr lang="zh-CN" altLang="en-US" sz="2400" b="1">
              <a:solidFill>
                <a:srgbClr val="000000"/>
              </a:solidFill>
            </a:endParaRPr>
          </a:p>
        </p:txBody>
      </p:sp>
      <p:grpSp>
        <p:nvGrpSpPr>
          <p:cNvPr id="7200" name="Group 32"/>
          <p:cNvGrpSpPr/>
          <p:nvPr/>
        </p:nvGrpSpPr>
        <p:grpSpPr>
          <a:xfrm>
            <a:off x="5791200" y="2552700"/>
            <a:ext cx="1600200" cy="1752600"/>
            <a:chOff x="2640" y="1584"/>
            <a:chExt cx="1008" cy="1104"/>
          </a:xfrm>
        </p:grpSpPr>
        <p:sp>
          <p:nvSpPr>
            <p:cNvPr id="7201" name="Text Box 33"/>
            <p:cNvSpPr txBox="1">
              <a:spLocks noChangeArrowheads="1"/>
            </p:cNvSpPr>
            <p:nvPr/>
          </p:nvSpPr>
          <p:spPr bwMode="auto">
            <a:xfrm>
              <a:off x="2640" y="2016"/>
              <a:ext cx="1008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400" b="1"/>
                <a:t>1888</a:t>
              </a:r>
              <a:endParaRPr lang="en-US" altLang="zh-CN" sz="2400" b="1"/>
            </a:p>
          </p:txBody>
        </p:sp>
        <p:sp>
          <p:nvSpPr>
            <p:cNvPr id="7202" name="Line 34"/>
            <p:cNvSpPr>
              <a:spLocks noChangeShapeType="1"/>
            </p:cNvSpPr>
            <p:nvPr/>
          </p:nvSpPr>
          <p:spPr bwMode="auto">
            <a:xfrm flipH="1">
              <a:off x="3168" y="158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 flipH="1">
              <a:off x="3168" y="230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04" name="AutoShape 36"/>
          <p:cNvSpPr>
            <a:spLocks noChangeArrowheads="1"/>
          </p:cNvSpPr>
          <p:nvPr/>
        </p:nvSpPr>
        <p:spPr bwMode="auto">
          <a:xfrm>
            <a:off x="3810000" y="4267200"/>
            <a:ext cx="2286000" cy="914400"/>
          </a:xfrm>
          <a:prstGeom prst="wedgeRoundRectCallout">
            <a:avLst>
              <a:gd name="adj1" fmla="val 68333"/>
              <a:gd name="adj2" fmla="val -74829"/>
              <a:gd name="adj3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赫兹</a:t>
            </a:r>
            <a:endParaRPr lang="zh-CN" altLang="en-US" sz="2400" b="1">
              <a:solidFill>
                <a:srgbClr val="000000"/>
              </a:solidFill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发现光电效应</a:t>
            </a:r>
            <a:endParaRPr lang="zh-CN" altLang="en-US" sz="2400" b="1">
              <a:solidFill>
                <a:srgbClr val="000000"/>
              </a:solidFill>
            </a:endParaRPr>
          </a:p>
        </p:txBody>
      </p:sp>
      <p:grpSp>
        <p:nvGrpSpPr>
          <p:cNvPr id="7205" name="Group 37"/>
          <p:cNvGrpSpPr/>
          <p:nvPr/>
        </p:nvGrpSpPr>
        <p:grpSpPr>
          <a:xfrm>
            <a:off x="6858000" y="3048000"/>
            <a:ext cx="1600200" cy="1201738"/>
            <a:chOff x="3360" y="1920"/>
            <a:chExt cx="1008" cy="757"/>
          </a:xfrm>
        </p:grpSpPr>
        <p:sp>
          <p:nvSpPr>
            <p:cNvPr id="7206" name="Text Box 38"/>
            <p:cNvSpPr txBox="1">
              <a:spLocks noChangeArrowheads="1"/>
            </p:cNvSpPr>
            <p:nvPr/>
          </p:nvSpPr>
          <p:spPr bwMode="auto">
            <a:xfrm>
              <a:off x="3360" y="1920"/>
              <a:ext cx="1008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400" b="1"/>
                <a:t>1916</a:t>
              </a:r>
              <a:endParaRPr lang="en-US" altLang="zh-CN" sz="2400" b="1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 flipH="1">
              <a:off x="3888" y="2160"/>
              <a:ext cx="0" cy="5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208" name="Group 40"/>
          <p:cNvGrpSpPr/>
          <p:nvPr/>
        </p:nvGrpSpPr>
        <p:grpSpPr>
          <a:xfrm>
            <a:off x="7315200" y="3505200"/>
            <a:ext cx="1600200" cy="762000"/>
            <a:chOff x="3648" y="2208"/>
            <a:chExt cx="1008" cy="480"/>
          </a:xfrm>
        </p:grpSpPr>
        <p:sp>
          <p:nvSpPr>
            <p:cNvPr id="7209" name="Text Box 41"/>
            <p:cNvSpPr txBox="1">
              <a:spLocks noChangeArrowheads="1"/>
            </p:cNvSpPr>
            <p:nvPr/>
          </p:nvSpPr>
          <p:spPr bwMode="auto">
            <a:xfrm>
              <a:off x="3648" y="2208"/>
              <a:ext cx="1008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400" b="1"/>
                <a:t>1922</a:t>
              </a:r>
              <a:endParaRPr lang="en-US" altLang="zh-CN" sz="2400" b="1"/>
            </a:p>
          </p:txBody>
        </p:sp>
        <p:sp>
          <p:nvSpPr>
            <p:cNvPr id="7210" name="Line 42"/>
            <p:cNvSpPr>
              <a:spLocks noChangeShapeType="1"/>
            </p:cNvSpPr>
            <p:nvPr/>
          </p:nvSpPr>
          <p:spPr bwMode="auto">
            <a:xfrm flipH="1">
              <a:off x="4176" y="244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11" name="AutoShape 43"/>
          <p:cNvSpPr>
            <a:spLocks noChangeArrowheads="1"/>
          </p:cNvSpPr>
          <p:nvPr/>
        </p:nvSpPr>
        <p:spPr bwMode="auto">
          <a:xfrm>
            <a:off x="8001000" y="4343400"/>
            <a:ext cx="1981200" cy="533400"/>
          </a:xfrm>
          <a:prstGeom prst="wedgeRoundRectCallout">
            <a:avLst>
              <a:gd name="adj1" fmla="val -38782"/>
              <a:gd name="adj2" fmla="val -97620"/>
              <a:gd name="adj3" fmla="val 1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000000"/>
                </a:solidFill>
              </a:rPr>
              <a:t>康普顿效应</a:t>
            </a:r>
            <a:endParaRPr lang="zh-CN" altLang="en-US" sz="2400" b="1">
              <a:solidFill>
                <a:srgbClr val="000000"/>
              </a:solidFill>
            </a:endParaRPr>
          </a:p>
        </p:txBody>
      </p:sp>
      <p:grpSp>
        <p:nvGrpSpPr>
          <p:cNvPr id="7212" name="Group 44"/>
          <p:cNvGrpSpPr/>
          <p:nvPr/>
        </p:nvGrpSpPr>
        <p:grpSpPr>
          <a:xfrm>
            <a:off x="2057400" y="1219200"/>
            <a:ext cx="1676400" cy="5105400"/>
            <a:chOff x="336" y="768"/>
            <a:chExt cx="1056" cy="3216"/>
          </a:xfrm>
        </p:grpSpPr>
        <p:sp>
          <p:nvSpPr>
            <p:cNvPr id="7213" name="Line 45"/>
            <p:cNvSpPr>
              <a:spLocks noChangeShapeType="1"/>
            </p:cNvSpPr>
            <p:nvPr/>
          </p:nvSpPr>
          <p:spPr bwMode="auto">
            <a:xfrm flipH="1">
              <a:off x="384" y="768"/>
              <a:ext cx="0" cy="3216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lg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4" name="Line 46"/>
            <p:cNvSpPr>
              <a:spLocks noChangeShapeType="1"/>
            </p:cNvSpPr>
            <p:nvPr/>
          </p:nvSpPr>
          <p:spPr bwMode="auto">
            <a:xfrm flipH="1">
              <a:off x="1344" y="768"/>
              <a:ext cx="0" cy="3216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prstDash val="lg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5" name="Line 47"/>
            <p:cNvSpPr>
              <a:spLocks noChangeShapeType="1"/>
            </p:cNvSpPr>
            <p:nvPr/>
          </p:nvSpPr>
          <p:spPr bwMode="auto">
            <a:xfrm>
              <a:off x="336" y="3792"/>
              <a:ext cx="1056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2041525" y="5562600"/>
            <a:ext cx="1844675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/>
              <a:t>牛顿微粒说占主导地位</a:t>
            </a:r>
            <a:endParaRPr lang="zh-CN" altLang="en-US" sz="2400" b="1"/>
          </a:p>
        </p:txBody>
      </p:sp>
      <p:sp>
        <p:nvSpPr>
          <p:cNvPr id="7217" name="Line 49"/>
          <p:cNvSpPr>
            <a:spLocks noChangeShapeType="1"/>
          </p:cNvSpPr>
          <p:nvPr/>
        </p:nvSpPr>
        <p:spPr bwMode="auto">
          <a:xfrm flipH="1">
            <a:off x="7086600" y="1371600"/>
            <a:ext cx="0" cy="5105400"/>
          </a:xfrm>
          <a:prstGeom prst="line">
            <a:avLst/>
          </a:prstGeom>
          <a:noFill/>
          <a:ln w="28575">
            <a:solidFill>
              <a:srgbClr val="00FF00"/>
            </a:solidFill>
            <a:prstDash val="lg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218" name="Line 50"/>
          <p:cNvSpPr>
            <a:spLocks noChangeShapeType="1"/>
          </p:cNvSpPr>
          <p:nvPr/>
        </p:nvSpPr>
        <p:spPr bwMode="auto">
          <a:xfrm>
            <a:off x="3733800" y="6172200"/>
            <a:ext cx="33528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4251325" y="5715000"/>
            <a:ext cx="1844675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b="1"/>
              <a:t>波动说</a:t>
            </a:r>
            <a:endParaRPr lang="zh-CN" altLang="en-US" sz="2400" b="1"/>
          </a:p>
          <a:p>
            <a:pPr algn="ctr"/>
            <a:r>
              <a:rPr lang="zh-CN" altLang="en-US" sz="2400" b="1"/>
              <a:t>渐成真理</a:t>
            </a:r>
            <a:endParaRPr lang="zh-CN" altLang="en-US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94" grpId="0"/>
      <p:bldP spid="7195" grpId="0"/>
      <p:bldP spid="7197" grpId="0"/>
      <p:bldP spid="7198" grpId="0"/>
      <p:bldP spid="7199" grpId="0"/>
      <p:bldP spid="7204" grpId="0"/>
      <p:bldP spid="7211" grpId="0"/>
      <p:bldP spid="7216" grpId="0"/>
      <p:bldP spid="7217" grpId="0"/>
      <p:bldP spid="7218" grpId="0"/>
      <p:bldP spid="72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 flipV="1">
            <a:off x="1524000" y="2895600"/>
            <a:ext cx="9144000" cy="44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V="1">
            <a:off x="1524000" y="4191000"/>
            <a:ext cx="9144000" cy="17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8196" name="Group 4"/>
          <p:cNvGrpSpPr/>
          <p:nvPr/>
        </p:nvGrpSpPr>
        <p:grpSpPr>
          <a:xfrm>
            <a:off x="1295400" y="3613150"/>
            <a:ext cx="1616075" cy="1700213"/>
            <a:chOff x="-144" y="2265"/>
            <a:chExt cx="1018" cy="1071"/>
          </a:xfrm>
        </p:grpSpPr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-144" y="2265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1672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flipH="1">
              <a:off x="374" y="254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 flipH="1">
              <a:off x="-48" y="2736"/>
              <a:ext cx="91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牛顿</a:t>
              </a:r>
              <a:endParaRPr lang="zh-CN" altLang="en-US" sz="2800" b="1">
                <a:solidFill>
                  <a:srgbClr val="000000"/>
                </a:solidFill>
              </a:endParaRPr>
            </a:p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微粒说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</p:grp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9372600" y="3062288"/>
            <a:ext cx="12954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/>
              <a:t>T/</a:t>
            </a:r>
            <a:r>
              <a:rPr lang="zh-CN" altLang="en-US" sz="2800" b="1"/>
              <a:t>年</a:t>
            </a:r>
            <a:endParaRPr lang="zh-CN" altLang="en-US" sz="2800" b="1"/>
          </a:p>
        </p:txBody>
      </p:sp>
      <p:grpSp>
        <p:nvGrpSpPr>
          <p:cNvPr id="8201" name="Group 9"/>
          <p:cNvGrpSpPr/>
          <p:nvPr/>
        </p:nvGrpSpPr>
        <p:grpSpPr>
          <a:xfrm>
            <a:off x="1524000" y="1720850"/>
            <a:ext cx="1616075" cy="1984375"/>
            <a:chOff x="0" y="912"/>
            <a:chExt cx="1018" cy="1250"/>
          </a:xfrm>
        </p:grpSpPr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480" y="158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 flipH="1">
              <a:off x="48" y="912"/>
              <a:ext cx="91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惠更斯波动说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0" y="1833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1690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8205" name="Group 13"/>
          <p:cNvGrpSpPr/>
          <p:nvPr/>
        </p:nvGrpSpPr>
        <p:grpSpPr>
          <a:xfrm>
            <a:off x="4876800" y="1644650"/>
            <a:ext cx="1752600" cy="2058988"/>
            <a:chOff x="2112" y="864"/>
            <a:chExt cx="1104" cy="1297"/>
          </a:xfrm>
        </p:grpSpPr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 flipH="1">
              <a:off x="2683" y="1545"/>
              <a:ext cx="0" cy="2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 flipH="1">
              <a:off x="2112" y="864"/>
              <a:ext cx="1103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麦克斯韦电磁说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2208" y="1832"/>
              <a:ext cx="100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1864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8209" name="Group 17"/>
          <p:cNvGrpSpPr/>
          <p:nvPr/>
        </p:nvGrpSpPr>
        <p:grpSpPr>
          <a:xfrm>
            <a:off x="6232525" y="3581400"/>
            <a:ext cx="1692275" cy="1700213"/>
            <a:chOff x="2544" y="2245"/>
            <a:chExt cx="1066" cy="1071"/>
          </a:xfrm>
        </p:grpSpPr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2582" y="2245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1905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>
              <a:off x="3100" y="252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 flipH="1">
              <a:off x="2544" y="2716"/>
              <a:ext cx="1066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00"/>
                  </a:solidFill>
                </a:rPr>
                <a:t>爱因斯坦光子说</a:t>
              </a:r>
              <a:endParaRPr lang="zh-CN" altLang="en-US" sz="2800" b="1">
                <a:solidFill>
                  <a:srgbClr val="000000"/>
                </a:solidFill>
              </a:endParaRPr>
            </a:p>
          </p:txBody>
        </p:sp>
      </p:grp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188778" y="1752600"/>
            <a:ext cx="61341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</a:rPr>
              <a:t>波动性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112578" y="4267200"/>
            <a:ext cx="61341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</a:rPr>
              <a:t>粒子性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7848600" y="3581400"/>
            <a:ext cx="220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8218" name="Group 26"/>
          <p:cNvGrpSpPr/>
          <p:nvPr/>
        </p:nvGrpSpPr>
        <p:grpSpPr>
          <a:xfrm>
            <a:off x="7391400" y="2895600"/>
            <a:ext cx="457200" cy="1295400"/>
            <a:chOff x="3696" y="1728"/>
            <a:chExt cx="288" cy="816"/>
          </a:xfrm>
        </p:grpSpPr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>
              <a:off x="3696" y="1728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 flipV="1">
              <a:off x="3696" y="2160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221" name="Group 29"/>
          <p:cNvGrpSpPr/>
          <p:nvPr/>
        </p:nvGrpSpPr>
        <p:grpSpPr>
          <a:xfrm>
            <a:off x="7162800" y="1600200"/>
            <a:ext cx="2149475" cy="2149475"/>
            <a:chOff x="3494" y="893"/>
            <a:chExt cx="1354" cy="1354"/>
          </a:xfrm>
        </p:grpSpPr>
        <p:sp>
          <p:nvSpPr>
            <p:cNvPr id="8222" name="Text Box 30"/>
            <p:cNvSpPr txBox="1">
              <a:spLocks noChangeArrowheads="1"/>
            </p:cNvSpPr>
            <p:nvPr/>
          </p:nvSpPr>
          <p:spPr bwMode="auto">
            <a:xfrm>
              <a:off x="3494" y="1776"/>
              <a:ext cx="101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F0000"/>
                  </a:solidFill>
                </a:rPr>
                <a:t>1909</a:t>
              </a:r>
              <a:endParaRPr lang="en-US" altLang="zh-CN" sz="2800" b="1">
                <a:solidFill>
                  <a:srgbClr val="FF0000"/>
                </a:solidFill>
              </a:endParaRPr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 flipH="1">
              <a:off x="3906" y="2007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4" name="Text Box 32"/>
            <p:cNvSpPr txBox="1">
              <a:spLocks noChangeArrowheads="1"/>
            </p:cNvSpPr>
            <p:nvPr/>
          </p:nvSpPr>
          <p:spPr bwMode="auto">
            <a:xfrm flipH="1">
              <a:off x="3648" y="893"/>
              <a:ext cx="1200" cy="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3200" b="1">
                  <a:solidFill>
                    <a:srgbClr val="000000"/>
                  </a:solidFill>
                </a:rPr>
                <a:t>爱因斯坦</a:t>
              </a:r>
              <a:endParaRPr lang="zh-CN" altLang="en-US" sz="3200" b="1">
                <a:solidFill>
                  <a:srgbClr val="000000"/>
                </a:solidFill>
              </a:endParaRPr>
            </a:p>
            <a:p>
              <a:pPr algn="ctr"/>
              <a:r>
                <a:rPr lang="zh-CN" altLang="en-US" sz="3200" b="1">
                  <a:solidFill>
                    <a:srgbClr val="000000"/>
                  </a:solidFill>
                </a:rPr>
                <a:t>光的波粒二象性</a:t>
              </a:r>
              <a:endParaRPr lang="zh-CN" altLang="en-US" sz="3200" b="1">
                <a:solidFill>
                  <a:srgbClr val="000000"/>
                </a:solidFill>
              </a:endParaRPr>
            </a:p>
          </p:txBody>
        </p:sp>
      </p:grp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2362200" y="685800"/>
            <a:ext cx="754380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3600" b="1">
                <a:solidFill>
                  <a:srgbClr val="0000FF"/>
                </a:solidFill>
                <a:latin typeface="Century Schoolbook" panose="02040604050505020304" pitchFamily="18" charset="0"/>
              </a:rPr>
              <a:t>光既具有粒子性，又具有波动性。</a:t>
            </a:r>
            <a:endParaRPr kumimoji="1" lang="zh-CN" altLang="en-US" sz="3600" b="1">
              <a:solidFill>
                <a:srgbClr val="0000FF"/>
              </a:solidFill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/>
      <p:bldP spid="82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8786" name="对象 118785"/>
          <p:cNvGraphicFramePr>
            <a:graphicFrameLocks noChangeAspect="1"/>
          </p:cNvGraphicFramePr>
          <p:nvPr/>
        </p:nvGraphicFramePr>
        <p:xfrm>
          <a:off x="1034406" y="1042800"/>
          <a:ext cx="10041255" cy="47986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2" imgW="8415655" imgH="4014470" progId="Word.Document.8">
                  <p:embed/>
                </p:oleObj>
              </mc:Choice>
              <mc:Fallback>
                <p:oleObj r:id="rId2" imgW="8415655" imgH="40144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4406" y="1042800"/>
                        <a:ext cx="10041255" cy="47986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9810" name="对象 119809"/>
          <p:cNvGraphicFramePr>
            <a:graphicFrameLocks noChangeAspect="1"/>
          </p:cNvGraphicFramePr>
          <p:nvPr/>
        </p:nvGraphicFramePr>
        <p:xfrm>
          <a:off x="1069493" y="1055605"/>
          <a:ext cx="10053014" cy="487216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2" imgW="8424545" imgH="4077970" progId="Word.Document.8">
                  <p:embed/>
                </p:oleObj>
              </mc:Choice>
              <mc:Fallback>
                <p:oleObj r:id="rId2" imgW="8424545" imgH="40779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9493" y="1055605"/>
                        <a:ext cx="10053014" cy="487216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9811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214100" y="125984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1138" name="文本框 91137"/>
          <p:cNvSpPr txBox="1"/>
          <p:nvPr/>
        </p:nvSpPr>
        <p:spPr>
          <a:xfrm>
            <a:off x="662305" y="1267460"/>
            <a:ext cx="3960813" cy="583565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光的散射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9" name="文本框 91138"/>
          <p:cNvSpPr txBox="1"/>
          <p:nvPr/>
        </p:nvSpPr>
        <p:spPr>
          <a:xfrm>
            <a:off x="345440" y="1851025"/>
            <a:ext cx="11558270" cy="1076325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        </a:t>
            </a:r>
            <a:r>
              <a:rPr lang="zh-CN" altLang="en-US" sz="3200" b="1">
                <a:latin typeface="Times New Roman" panose="02020603050405020304" pitchFamily="18" charset="0"/>
              </a:rPr>
              <a:t>光在介质中与物质微粒相互作用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</a:rPr>
              <a:t>因而传播方向发生改变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</a:rPr>
              <a:t>这种现象叫做</a:t>
            </a:r>
            <a:r>
              <a:rPr lang="zh-CN" altLang="en-US" sz="3200" b="1">
                <a:solidFill>
                  <a:srgbClr val="FF6600"/>
                </a:solidFill>
                <a:latin typeface="Times New Roman" panose="02020603050405020304" pitchFamily="18" charset="0"/>
              </a:rPr>
              <a:t>光的散射</a:t>
            </a:r>
            <a:endParaRPr lang="zh-CN" altLang="en-US" sz="3200" b="1">
              <a:solidFill>
                <a:srgbClr val="FF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40" name="矩形 91139"/>
          <p:cNvSpPr/>
          <p:nvPr/>
        </p:nvSpPr>
        <p:spPr>
          <a:xfrm>
            <a:off x="855980" y="3364230"/>
            <a:ext cx="2532380" cy="583565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t" anchorCtr="0">
            <a:spAutoFit/>
          </a:bodyPr>
          <a:lstStyle/>
          <a:p>
            <a:r>
              <a:rPr lang="en-US" altLang="zh-CN" sz="32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2.</a:t>
            </a:r>
            <a:r>
              <a:rPr lang="zh-CN" altLang="en-US" sz="32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康普顿效应</a:t>
            </a:r>
            <a:endParaRPr lang="zh-CN" altLang="en-US" sz="32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91141" name="文本框 91140"/>
          <p:cNvSpPr txBox="1"/>
          <p:nvPr/>
        </p:nvSpPr>
        <p:spPr>
          <a:xfrm>
            <a:off x="272415" y="3984625"/>
            <a:ext cx="10994390" cy="24536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  <a:spcBef>
                <a:spcPct val="0"/>
              </a:spcBef>
            </a:pPr>
            <a:r>
              <a:rPr lang="en-US" altLang="zh-CN" sz="2800" b="1">
                <a:solidFill>
                  <a:schemeClr val="accent2"/>
                </a:solidFill>
                <a:latin typeface="Century Schoolbook" panose="02040604050505020304" pitchFamily="18" charset="0"/>
              </a:rPr>
              <a:t>       </a:t>
            </a:r>
            <a:r>
              <a:rPr lang="en-US" altLang="zh-CN" sz="3200" b="1">
                <a:latin typeface="Century Schoolbook" panose="02040604050505020304" pitchFamily="18" charset="0"/>
              </a:rPr>
              <a:t>1923</a:t>
            </a:r>
            <a:r>
              <a:rPr lang="zh-CN" altLang="en-US" sz="3200" b="1">
                <a:latin typeface="Century Schoolbook" panose="02040604050505020304" pitchFamily="18" charset="0"/>
              </a:rPr>
              <a:t>年康普顿在做 </a:t>
            </a:r>
            <a:r>
              <a:rPr lang="en-US" altLang="zh-CN" sz="3200" i="1">
                <a:latin typeface="Century Schoolbook" panose="02040604050505020304" pitchFamily="18" charset="0"/>
              </a:rPr>
              <a:t>X </a:t>
            </a:r>
            <a:r>
              <a:rPr lang="zh-CN" altLang="zh-CN" sz="3200" b="1">
                <a:latin typeface="Century Schoolbook" panose="02040604050505020304" pitchFamily="18" charset="0"/>
              </a:rPr>
              <a:t>射线通过物质散射的实验时，发现散射线中除有与入射线波长相同的射线外，还有比入射线波长更长的射线，其波长的改变量与散射角</a:t>
            </a:r>
            <a:r>
              <a:rPr lang="zh-CN" altLang="zh-CN" sz="3200" b="1">
                <a:latin typeface="Century Schoolbook" panose="02040604050505020304" pitchFamily="18" charset="0"/>
                <a:sym typeface="Symbol" panose="05050102010706020507" pitchFamily="18" charset="2"/>
              </a:rPr>
              <a:t>有关，而与入射线波长</a:t>
            </a:r>
            <a:r>
              <a:rPr lang="en-US" altLang="zh-CN" sz="3200" b="1">
                <a:latin typeface="Century Schoolbook" panose="02040604050505020304" pitchFamily="18" charset="0"/>
                <a:sym typeface="Symbol" panose="05050102010706020507" pitchFamily="18" charset="2"/>
              </a:rPr>
              <a:t> </a:t>
            </a:r>
            <a:r>
              <a:rPr lang="zh-CN" altLang="zh-CN" sz="3200" b="1">
                <a:latin typeface="Century Schoolbook" panose="02040604050505020304" pitchFamily="18" charset="0"/>
                <a:sym typeface="Symbol" panose="05050102010706020507" pitchFamily="18" charset="2"/>
              </a:rPr>
              <a:t>和散射物质都无关</a:t>
            </a:r>
            <a:r>
              <a:rPr lang="zh-CN" altLang="zh-CN" sz="3200" b="1">
                <a:solidFill>
                  <a:schemeClr val="accent2"/>
                </a:solidFill>
                <a:latin typeface="Century Schoolbook" panose="02040604050505020304" pitchFamily="18" charset="0"/>
                <a:sym typeface="Symbol" panose="05050102010706020507" pitchFamily="18" charset="2"/>
              </a:rPr>
              <a:t>。</a:t>
            </a:r>
            <a:endParaRPr lang="en-US" altLang="zh-CN" sz="3200" b="1">
              <a:solidFill>
                <a:schemeClr val="accent2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91142" name="矩形 91141"/>
          <p:cNvSpPr/>
          <p:nvPr/>
        </p:nvSpPr>
        <p:spPr>
          <a:xfrm>
            <a:off x="966470" y="506413"/>
            <a:ext cx="6143625" cy="645160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t" anchorCtr="0">
            <a:spAutoFit/>
          </a:bodyPr>
          <a:lstStyle/>
          <a:p>
            <a:pPr algn="l"/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一</a:t>
            </a:r>
            <a:r>
              <a:rPr lang="en-US" altLang="zh-CN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康普顿对</a:t>
            </a:r>
            <a:r>
              <a:rPr lang="en-US" altLang="zh-CN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X</a:t>
            </a:r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射线</a:t>
            </a:r>
            <a:r>
              <a:rPr lang="zh-CN" altLang="zh-CN" sz="3600" b="1">
                <a:latin typeface="Century Schoolbook" panose="02040604050505020304" pitchFamily="18" charset="0"/>
                <a:sym typeface="+mn-ea"/>
              </a:rPr>
              <a:t>散射的研究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62" name="文本框 92161"/>
          <p:cNvSpPr txBox="1"/>
          <p:nvPr/>
        </p:nvSpPr>
        <p:spPr>
          <a:xfrm>
            <a:off x="1703388" y="762000"/>
            <a:ext cx="628269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康普顿散射的实验装置与规律：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92163" name="矩形 92162"/>
          <p:cNvSpPr/>
          <p:nvPr/>
        </p:nvSpPr>
        <p:spPr>
          <a:xfrm>
            <a:off x="6858000" y="1747838"/>
            <a:ext cx="1000760" cy="58356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晶体</a:t>
            </a:r>
            <a:endParaRPr lang="zh-CN" altLang="en-US" sz="32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164" name="文本框 92163"/>
          <p:cNvSpPr txBox="1"/>
          <p:nvPr/>
        </p:nvSpPr>
        <p:spPr>
          <a:xfrm>
            <a:off x="3657600" y="2790825"/>
            <a:ext cx="1019175" cy="521970"/>
          </a:xfrm>
          <a:prstGeom prst="rect">
            <a:avLst/>
          </a:prstGeom>
          <a:noFill/>
          <a:ln w="12700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en-US" altLang="zh-CN" sz="2800" b="1">
                <a:solidFill>
                  <a:schemeClr val="tx2"/>
                </a:solidFill>
                <a:latin typeface="Bookman Old Style" panose="02050604050505020204" pitchFamily="18" charset="0"/>
                <a:ea typeface="楷体_GB2312" pitchFamily="49" charset="-122"/>
              </a:rPr>
              <a:t> </a:t>
            </a:r>
            <a:r>
              <a:rPr lang="zh-CN" altLang="en-US" sz="2800" b="1">
                <a:solidFill>
                  <a:schemeClr val="tx2"/>
                </a:solidFill>
                <a:latin typeface="Bookman Old Style" panose="02050604050505020204" pitchFamily="18" charset="0"/>
                <a:ea typeface="楷体_GB2312" pitchFamily="49" charset="-122"/>
              </a:rPr>
              <a:t>光阑</a:t>
            </a:r>
            <a:endParaRPr lang="zh-CN" altLang="en-US" sz="2800" b="1">
              <a:solidFill>
                <a:schemeClr val="tx2"/>
              </a:solidFill>
              <a:latin typeface="Bookman Old Style" panose="02050604050505020204" pitchFamily="18" charset="0"/>
              <a:ea typeface="楷体_GB2312" pitchFamily="49" charset="-122"/>
            </a:endParaRPr>
          </a:p>
        </p:txBody>
      </p:sp>
      <p:grpSp>
        <p:nvGrpSpPr>
          <p:cNvPr id="92165" name="组合 92164"/>
          <p:cNvGrpSpPr/>
          <p:nvPr/>
        </p:nvGrpSpPr>
        <p:grpSpPr>
          <a:xfrm>
            <a:off x="2667000" y="1685925"/>
            <a:ext cx="1978025" cy="1509713"/>
            <a:chOff x="720" y="1353"/>
            <a:chExt cx="1246" cy="951"/>
          </a:xfrm>
        </p:grpSpPr>
        <p:sp>
          <p:nvSpPr>
            <p:cNvPr id="92166" name="矩形 92165"/>
            <p:cNvSpPr/>
            <p:nvPr/>
          </p:nvSpPr>
          <p:spPr>
            <a:xfrm>
              <a:off x="950" y="1353"/>
              <a:ext cx="101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CN" sz="28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X </a:t>
              </a:r>
              <a:r>
                <a:rPr lang="zh-CN" altLang="en-US" sz="2800" b="1">
                  <a:solidFill>
                    <a:schemeClr val="tx2"/>
                  </a:solidFill>
                  <a:latin typeface="楷体_GB2312" pitchFamily="49" charset="-122"/>
                  <a:ea typeface="楷体_GB2312" pitchFamily="49" charset="-122"/>
                </a:rPr>
                <a:t>射线管</a:t>
              </a:r>
              <a:endParaRPr lang="zh-CN" altLang="en-US" sz="2800" b="1">
                <a:solidFill>
                  <a:schemeClr val="tx2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92167" name="直接连接符 92166"/>
            <p:cNvSpPr/>
            <p:nvPr/>
          </p:nvSpPr>
          <p:spPr>
            <a:xfrm flipH="1">
              <a:off x="720" y="1680"/>
              <a:ext cx="672" cy="624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</p:grpSp>
      <p:sp>
        <p:nvSpPr>
          <p:cNvPr id="92168" name="矩形 92167"/>
          <p:cNvSpPr/>
          <p:nvPr/>
        </p:nvSpPr>
        <p:spPr>
          <a:xfrm>
            <a:off x="9753600" y="4110038"/>
            <a:ext cx="541655" cy="11239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探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eaLnBrk="0" hangingPunct="0">
              <a:lnSpc>
                <a:spcPct val="80000"/>
              </a:lnSpc>
            </a:pP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测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eaLnBrk="0" hangingPunct="0">
              <a:lnSpc>
                <a:spcPct val="80000"/>
              </a:lnSpc>
            </a:pP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器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92169" name="组合 92168"/>
          <p:cNvGrpSpPr/>
          <p:nvPr/>
        </p:nvGrpSpPr>
        <p:grpSpPr>
          <a:xfrm>
            <a:off x="6705600" y="1524000"/>
            <a:ext cx="3657600" cy="4659260"/>
            <a:chOff x="3264" y="1152"/>
            <a:chExt cx="2400" cy="3035"/>
          </a:xfrm>
        </p:grpSpPr>
        <p:sp>
          <p:nvSpPr>
            <p:cNvPr id="92170" name="矩形 92169"/>
            <p:cNvSpPr/>
            <p:nvPr/>
          </p:nvSpPr>
          <p:spPr>
            <a:xfrm>
              <a:off x="3696" y="3876"/>
              <a:ext cx="1296" cy="31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28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X </a:t>
              </a:r>
              <a:r>
                <a:rPr lang="zh-CN" altLang="en-US" sz="2800" b="1">
                  <a:solidFill>
                    <a:schemeClr val="tx2"/>
                  </a:solidFill>
                  <a:latin typeface="Arial" panose="020b0604020202020204" pitchFamily="34" charset="0"/>
                  <a:ea typeface="楷体_GB2312" pitchFamily="49" charset="-122"/>
                </a:rPr>
                <a:t>射线谱仪</a:t>
              </a:r>
              <a:endParaRPr lang="zh-CN" altLang="en-US" sz="2800" b="1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171" name="矩形 92170"/>
            <p:cNvSpPr/>
            <p:nvPr/>
          </p:nvSpPr>
          <p:spPr>
            <a:xfrm>
              <a:off x="3264" y="1152"/>
              <a:ext cx="2400" cy="2448"/>
            </a:xfrm>
            <a:prstGeom prst="rect">
              <a:avLst/>
            </a:prstGeom>
            <a:noFill/>
            <a:ln w="19050" cap="flat" cmpd="sng">
              <a:solidFill>
                <a:schemeClr val="accent1"/>
              </a:solidFill>
              <a:prstDash val="dash"/>
              <a:miter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72" name="直接连接符 92171"/>
            <p:cNvSpPr/>
            <p:nvPr/>
          </p:nvSpPr>
          <p:spPr>
            <a:xfrm flipH="1" flipV="1">
              <a:off x="4272" y="3588"/>
              <a:ext cx="0" cy="288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</p:grpSp>
      <p:grpSp>
        <p:nvGrpSpPr>
          <p:cNvPr id="92173" name="组合 92172"/>
          <p:cNvGrpSpPr/>
          <p:nvPr/>
        </p:nvGrpSpPr>
        <p:grpSpPr>
          <a:xfrm>
            <a:off x="4695825" y="4495800"/>
            <a:ext cx="1851025" cy="1682750"/>
            <a:chOff x="1968" y="3072"/>
            <a:chExt cx="1166" cy="1060"/>
          </a:xfrm>
        </p:grpSpPr>
        <p:sp>
          <p:nvSpPr>
            <p:cNvPr id="92174" name="矩形 92173"/>
            <p:cNvSpPr/>
            <p:nvPr/>
          </p:nvSpPr>
          <p:spPr>
            <a:xfrm>
              <a:off x="1968" y="3532"/>
              <a:ext cx="1166" cy="6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chemeClr val="tx2"/>
                  </a:solidFill>
                  <a:latin typeface="Arial" panose="020b0604020202020204" pitchFamily="34" charset="0"/>
                  <a:ea typeface="楷体_GB2312" pitchFamily="49" charset="-122"/>
                </a:rPr>
                <a:t>  </a:t>
              </a:r>
              <a:r>
                <a:rPr lang="zh-CN" altLang="en-US" sz="2800" b="1">
                  <a:solidFill>
                    <a:schemeClr val="tx2"/>
                  </a:solidFill>
                  <a:latin typeface="Arial" panose="020b0604020202020204" pitchFamily="34" charset="0"/>
                  <a:ea typeface="楷体_GB2312" pitchFamily="49" charset="-122"/>
                </a:rPr>
                <a:t>石墨体</a:t>
              </a:r>
              <a:endParaRPr lang="zh-CN" altLang="en-US" sz="28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endParaRPr>
            </a:p>
            <a:p>
              <a:pPr eaLnBrk="0" hangingPunct="0"/>
              <a:r>
                <a:rPr lang="en-US" altLang="zh-CN" sz="2800">
                  <a:solidFill>
                    <a:schemeClr val="tx2"/>
                  </a:solidFill>
                  <a:latin typeface="Arial" panose="020b0604020202020204" pitchFamily="34" charset="0"/>
                  <a:ea typeface="楷体_GB2312" pitchFamily="49" charset="-122"/>
                </a:rPr>
                <a:t>(</a:t>
              </a:r>
              <a:r>
                <a:rPr lang="zh-CN" altLang="en-US" sz="2800" b="1">
                  <a:solidFill>
                    <a:schemeClr val="tx2"/>
                  </a:solidFill>
                  <a:latin typeface="Arial" panose="020b0604020202020204" pitchFamily="34" charset="0"/>
                  <a:ea typeface="楷体_GB2312" pitchFamily="49" charset="-122"/>
                </a:rPr>
                <a:t>散射物质</a:t>
              </a:r>
              <a:r>
                <a:rPr lang="en-US" altLang="zh-CN" sz="2800">
                  <a:solidFill>
                    <a:schemeClr val="tx2"/>
                  </a:solidFill>
                  <a:latin typeface="Arial" panose="020b0604020202020204" pitchFamily="34" charset="0"/>
                  <a:ea typeface="楷体_GB2312" pitchFamily="49" charset="-122"/>
                </a:rPr>
                <a:t>)</a:t>
              </a:r>
              <a:endParaRPr lang="en-US" altLang="zh-CN" sz="2800" b="1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92175" name="直接连接符 92174"/>
            <p:cNvSpPr/>
            <p:nvPr/>
          </p:nvSpPr>
          <p:spPr>
            <a:xfrm flipH="1" flipV="1">
              <a:off x="2544" y="3072"/>
              <a:ext cx="0" cy="432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</p:grpSp>
      <p:grpSp>
        <p:nvGrpSpPr>
          <p:cNvPr id="92176" name="组合 92175"/>
          <p:cNvGrpSpPr/>
          <p:nvPr/>
        </p:nvGrpSpPr>
        <p:grpSpPr>
          <a:xfrm>
            <a:off x="1847850" y="1773238"/>
            <a:ext cx="8153400" cy="4341812"/>
            <a:chOff x="1" y="1239"/>
            <a:chExt cx="5471" cy="2891"/>
          </a:xfrm>
        </p:grpSpPr>
        <p:sp>
          <p:nvSpPr>
            <p:cNvPr id="92177" name="直接连接符 92176"/>
            <p:cNvSpPr/>
            <p:nvPr/>
          </p:nvSpPr>
          <p:spPr>
            <a:xfrm>
              <a:off x="2400" y="2880"/>
              <a:ext cx="2160" cy="0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  <p:sp>
          <p:nvSpPr>
            <p:cNvPr id="92178" name="矩形 92177"/>
            <p:cNvSpPr/>
            <p:nvPr/>
          </p:nvSpPr>
          <p:spPr>
            <a:xfrm>
              <a:off x="1444" y="2404"/>
              <a:ext cx="136" cy="424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79" name="矩形 92178"/>
            <p:cNvSpPr/>
            <p:nvPr/>
          </p:nvSpPr>
          <p:spPr>
            <a:xfrm>
              <a:off x="1444" y="2932"/>
              <a:ext cx="136" cy="424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80" name="矩形 92179"/>
            <p:cNvSpPr/>
            <p:nvPr/>
          </p:nvSpPr>
          <p:spPr>
            <a:xfrm>
              <a:off x="2404" y="2740"/>
              <a:ext cx="280" cy="328"/>
            </a:xfrm>
            <a:prstGeom prst="rect">
              <a:avLst/>
            </a:prstGeom>
            <a:pattFill prst="smCheck">
              <a:fgClr>
                <a:schemeClr val="bg1"/>
              </a:fgClr>
              <a:bgClr>
                <a:schemeClr val="accent1"/>
              </a:bgClr>
            </a:patt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81" name="直接连接符 92180"/>
            <p:cNvSpPr/>
            <p:nvPr/>
          </p:nvSpPr>
          <p:spPr>
            <a:xfrm flipV="1">
              <a:off x="3408" y="2160"/>
              <a:ext cx="816" cy="384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182" name="矩形 92181"/>
            <p:cNvSpPr/>
            <p:nvPr/>
          </p:nvSpPr>
          <p:spPr>
            <a:xfrm rot="21334176">
              <a:off x="4031" y="2064"/>
              <a:ext cx="376" cy="92"/>
            </a:xfrm>
            <a:prstGeom prst="rect">
              <a:avLst/>
            </a:prstGeom>
            <a:solidFill>
              <a:schemeClr val="accent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83" name="直接连接符 92182"/>
            <p:cNvSpPr/>
            <p:nvPr/>
          </p:nvSpPr>
          <p:spPr>
            <a:xfrm>
              <a:off x="4224" y="2160"/>
              <a:ext cx="1200" cy="480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  <p:sp>
          <p:nvSpPr>
            <p:cNvPr id="92184" name="直接连接符 92183"/>
            <p:cNvSpPr/>
            <p:nvPr/>
          </p:nvSpPr>
          <p:spPr>
            <a:xfrm flipH="1">
              <a:off x="2688" y="2544"/>
              <a:ext cx="720" cy="336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stealth" w="med" len="lg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185" name="直接连接符 92184"/>
            <p:cNvSpPr/>
            <p:nvPr/>
          </p:nvSpPr>
          <p:spPr>
            <a:xfrm flipH="1">
              <a:off x="672" y="2880"/>
              <a:ext cx="1728" cy="0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stealth" w="med" len="lg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186" name="直接连接符 92185"/>
            <p:cNvSpPr/>
            <p:nvPr/>
          </p:nvSpPr>
          <p:spPr>
            <a:xfrm>
              <a:off x="2400" y="2880"/>
              <a:ext cx="288" cy="0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187" name="任意多边形 92186"/>
            <p:cNvSpPr/>
            <p:nvPr/>
          </p:nvSpPr>
          <p:spPr>
            <a:xfrm>
              <a:off x="2693" y="2651"/>
              <a:ext cx="524" cy="230"/>
            </a:xfrm>
            <a:custGeom>
              <a:gdLst>
                <a:gd name="txL" fmla="*/ 0 w 21600"/>
                <a:gd name="txT" fmla="*/ 0 h 8626"/>
                <a:gd name="txR" fmla="*/ 21600 w 21600"/>
                <a:gd name="txB" fmla="*/ 8626 h 8626"/>
              </a:gdLst>
              <a:cxnLst>
                <a:cxn ang="270">
                  <a:pos x="19802" y="0"/>
                </a:cxn>
                <a:cxn ang="0">
                  <a:pos x="21600" y="8626"/>
                </a:cxn>
                <a:cxn ang="180">
                  <a:pos x="0" y="8626"/>
                </a:cxn>
              </a:cxnLst>
              <a:rect l="txL" t="txT" r="txR" b="txB"/>
              <a:pathLst>
                <a:path w="21600" h="8626" fill="none">
                  <a:moveTo>
                    <a:pt x="19802" y="0"/>
                  </a:moveTo>
                  <a:arcTo wR="21600" hR="21600" stAng="-1412313" swAng="1412313"/>
                </a:path>
                <a:path w="21600" h="8626" stroke="0">
                  <a:moveTo>
                    <a:pt x="19802" y="0"/>
                  </a:moveTo>
                  <a:arcTo wR="21600" hR="21600" stAng="-1412313" swAng="1412313"/>
                  <a:lnTo>
                    <a:pt x="0" y="8626"/>
                  </a:lnTo>
                  <a:close/>
                </a:path>
              </a:pathLst>
            </a:custGeom>
            <a:noFill/>
            <a:ln w="38100" cap="rnd" cmpd="sng">
              <a:solidFill>
                <a:srgbClr val="FF0033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88" name="任意多边形 92187"/>
            <p:cNvSpPr/>
            <p:nvPr/>
          </p:nvSpPr>
          <p:spPr>
            <a:xfrm rot="-10800000" flipH="1" flipV="1">
              <a:off x="391" y="1992"/>
              <a:ext cx="264" cy="469"/>
            </a:xfrm>
            <a:custGeom>
              <a:gdLst>
                <a:gd name="txL" fmla="*/ 4499 w 21600"/>
                <a:gd name="txT" fmla="*/ 4499 h 21600"/>
                <a:gd name="txR" fmla="*/ 17100 w 21600"/>
                <a:gd name="txB" fmla="*/ 17100 h 21600"/>
              </a:gdLst>
              <a:cxnLst>
                <a:cxn ang="0">
                  <a:pos x="18900" y="10800"/>
                </a:cxn>
                <a:cxn ang="90">
                  <a:pos x="10800" y="21600"/>
                </a:cxn>
                <a:cxn ang="180">
                  <a:pos x="2699" y="10800"/>
                </a:cxn>
                <a:cxn ang="270">
                  <a:pos x="10800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hlink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89" name="任意多边形 92188"/>
            <p:cNvSpPr/>
            <p:nvPr/>
          </p:nvSpPr>
          <p:spPr>
            <a:xfrm rot="10800000">
              <a:off x="376" y="1893"/>
              <a:ext cx="289" cy="431"/>
            </a:xfrm>
            <a:custGeom>
              <a:gdLst>
                <a:gd name="txL" fmla="*/ 0 w 26710"/>
                <a:gd name="txT" fmla="*/ 0 h 21600"/>
                <a:gd name="txR" fmla="*/ 26710 w 26710"/>
                <a:gd name="txB" fmla="*/ 21600 h 21600"/>
              </a:gdLst>
              <a:cxnLst>
                <a:cxn ang="0">
                  <a:pos x="26709" y="16863"/>
                </a:cxn>
                <a:cxn ang="180">
                  <a:pos x="0" y="17088"/>
                </a:cxn>
                <a:cxn ang="270">
                  <a:pos x="13212" y="0"/>
                </a:cxn>
              </a:cxnLst>
              <a:rect l="txL" t="txT" r="txR" b="txB"/>
              <a:pathLst>
                <a:path w="26710" h="21600" fill="none">
                  <a:moveTo>
                    <a:pt x="26709" y="16863"/>
                  </a:moveTo>
                  <a:arcTo wR="21600" hR="21600" stAng="-18520409" swAng="4583025"/>
                </a:path>
                <a:path w="26710" h="21600" stroke="0">
                  <a:moveTo>
                    <a:pt x="26709" y="16863"/>
                  </a:moveTo>
                  <a:arcTo wR="21600" hR="21600" stAng="-18520409" swAng="4583025"/>
                  <a:lnTo>
                    <a:pt x="13212" y="0"/>
                  </a:lnTo>
                  <a:close/>
                </a:path>
              </a:pathLst>
            </a:custGeom>
            <a:solidFill>
              <a:schemeClr val="hlink"/>
            </a:solidFill>
            <a:ln w="12700" cap="rnd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0" name="任意多边形 92189"/>
            <p:cNvSpPr/>
            <p:nvPr/>
          </p:nvSpPr>
          <p:spPr>
            <a:xfrm rot="10800000">
              <a:off x="86" y="2672"/>
              <a:ext cx="442" cy="690"/>
            </a:xfrm>
            <a:custGeom>
              <a:gdLst>
                <a:gd name="txL" fmla="*/ 0 w 21600"/>
                <a:gd name="txT" fmla="*/ 0 h 33849"/>
                <a:gd name="txR" fmla="*/ 21600 w 21600"/>
                <a:gd name="txB" fmla="*/ 33849 h 33849"/>
              </a:gdLst>
              <a:cxnLst>
                <a:cxn ang="270">
                  <a:pos x="13519" y="0"/>
                </a:cxn>
                <a:cxn ang="90">
                  <a:pos x="13321" y="33849"/>
                </a:cxn>
                <a:cxn ang="180">
                  <a:pos x="0" y="16846"/>
                </a:cxn>
              </a:cxnLst>
              <a:rect l="txL" t="txT" r="txR" b="txB"/>
              <a:pathLst>
                <a:path w="21600" h="33849" fill="none">
                  <a:moveTo>
                    <a:pt x="13519" y="0"/>
                  </a:moveTo>
                  <a:arcTo wR="21600" hR="21600" stAng="-3075167" swAng="6190551"/>
                </a:path>
                <a:path w="21600" h="33849" stroke="0">
                  <a:moveTo>
                    <a:pt x="13519" y="0"/>
                  </a:moveTo>
                  <a:arcTo wR="21600" hR="21600" stAng="-3075167" swAng="6190551"/>
                  <a:lnTo>
                    <a:pt x="0" y="16846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1" name="任意多边形 92190"/>
            <p:cNvSpPr/>
            <p:nvPr/>
          </p:nvSpPr>
          <p:spPr>
            <a:xfrm>
              <a:off x="480" y="2680"/>
              <a:ext cx="470" cy="682"/>
            </a:xfrm>
            <a:custGeom>
              <a:gdLst>
                <a:gd name="txL" fmla="*/ 0 w 21600"/>
                <a:gd name="txT" fmla="*/ 0 h 29208"/>
                <a:gd name="txR" fmla="*/ 21600 w 21600"/>
                <a:gd name="txB" fmla="*/ 29208 h 29208"/>
              </a:gdLst>
              <a:cxnLst>
                <a:cxn ang="270">
                  <a:pos x="16051" y="0"/>
                </a:cxn>
                <a:cxn ang="90">
                  <a:pos x="15775" y="29208"/>
                </a:cxn>
                <a:cxn ang="180">
                  <a:pos x="0" y="14454"/>
                </a:cxn>
              </a:cxnLst>
              <a:rect l="txL" t="txT" r="txR" b="txB"/>
              <a:pathLst>
                <a:path w="21600" h="29208" fill="none">
                  <a:moveTo>
                    <a:pt x="16051" y="0"/>
                  </a:moveTo>
                  <a:arcTo wR="21600" hR="21600" stAng="-2520191" swAng="5105263"/>
                </a:path>
                <a:path w="21600" h="29208" stroke="0">
                  <a:moveTo>
                    <a:pt x="16051" y="0"/>
                  </a:moveTo>
                  <a:arcTo wR="21600" hR="21600" stAng="-2520191" swAng="5105263"/>
                  <a:lnTo>
                    <a:pt x="0" y="14454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2" name="任意多边形 92191"/>
            <p:cNvSpPr/>
            <p:nvPr/>
          </p:nvSpPr>
          <p:spPr>
            <a:xfrm rot="10800000">
              <a:off x="59" y="3337"/>
              <a:ext cx="288" cy="218"/>
            </a:xfrm>
            <a:custGeom>
              <a:gdLst>
                <a:gd name="txL" fmla="*/ 0 w 21600"/>
                <a:gd name="txT" fmla="*/ 0 h 16419"/>
                <a:gd name="txR" fmla="*/ 21600 w 21600"/>
                <a:gd name="txB" fmla="*/ 16419 h 16419"/>
              </a:gdLst>
              <a:cxnLst>
                <a:cxn ang="90">
                  <a:pos x="7564" y="16418"/>
                </a:cxn>
                <a:cxn ang="270">
                  <a:pos x="0" y="0"/>
                </a:cxn>
                <a:cxn ang="270">
                  <a:pos x="21600" y="0"/>
                </a:cxn>
              </a:cxnLst>
              <a:rect l="txL" t="txT" r="txR" b="txB"/>
              <a:pathLst>
                <a:path w="21600" h="16419" fill="none">
                  <a:moveTo>
                    <a:pt x="7564" y="16418"/>
                  </a:moveTo>
                  <a:arcTo wR="21600" hR="21600" stAng="-13768342" swAng="2968342"/>
                </a:path>
                <a:path w="21600" h="16419" stroke="0">
                  <a:moveTo>
                    <a:pt x="7564" y="16418"/>
                  </a:moveTo>
                  <a:arcTo wR="21600" hR="21600" stAng="-13768342" swAng="2968342"/>
                  <a:lnTo>
                    <a:pt x="21600" y="0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3" name="任意多边形 92192"/>
            <p:cNvSpPr/>
            <p:nvPr/>
          </p:nvSpPr>
          <p:spPr>
            <a:xfrm rot="10800000">
              <a:off x="1" y="2467"/>
              <a:ext cx="346" cy="229"/>
            </a:xfrm>
            <a:custGeom>
              <a:gdLst>
                <a:gd name="txL" fmla="*/ 0 w 21600"/>
                <a:gd name="txT" fmla="*/ 0 h 15480"/>
                <a:gd name="txR" fmla="*/ 21600 w 21600"/>
                <a:gd name="txB" fmla="*/ 15480 h 15480"/>
              </a:gdLst>
              <a:cxnLst>
                <a:cxn ang="180">
                  <a:pos x="0" y="15480"/>
                </a:cxn>
                <a:cxn ang="270">
                  <a:pos x="6536" y="0"/>
                </a:cxn>
                <a:cxn ang="0">
                  <a:pos x="21600" y="15480"/>
                </a:cxn>
              </a:cxnLst>
              <a:rect l="txL" t="txT" r="txR" b="txB"/>
              <a:pathLst>
                <a:path w="21600" h="15480" fill="none">
                  <a:moveTo>
                    <a:pt x="0" y="15480"/>
                  </a:moveTo>
                  <a:arcTo wR="21600" hR="21600" stAng="-10800000" swAng="2746818"/>
                </a:path>
                <a:path w="21600" h="15480" stroke="0">
                  <a:moveTo>
                    <a:pt x="0" y="15480"/>
                  </a:moveTo>
                  <a:arcTo wR="21600" hR="21600" stAng="-10800000" swAng="2746818"/>
                  <a:lnTo>
                    <a:pt x="21600" y="15480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4" name="任意多边形 92193"/>
            <p:cNvSpPr/>
            <p:nvPr/>
          </p:nvSpPr>
          <p:spPr>
            <a:xfrm rot="10800000">
              <a:off x="720" y="2467"/>
              <a:ext cx="317" cy="237"/>
            </a:xfrm>
            <a:custGeom>
              <a:gdLst>
                <a:gd name="txL" fmla="*/ 0 w 21600"/>
                <a:gd name="txT" fmla="*/ 0 h 14873"/>
                <a:gd name="txR" fmla="*/ 21600 w 21600"/>
                <a:gd name="txB" fmla="*/ 14873 h 14873"/>
              </a:gdLst>
              <a:cxnLst>
                <a:cxn ang="270">
                  <a:pos x="15663" y="0"/>
                </a:cxn>
                <a:cxn ang="0">
                  <a:pos x="21600" y="14873"/>
                </a:cxn>
                <a:cxn ang="180">
                  <a:pos x="0" y="14873"/>
                </a:cxn>
              </a:cxnLst>
              <a:rect l="txL" t="txT" r="txR" b="txB"/>
              <a:pathLst>
                <a:path w="21600" h="14872" fill="none">
                  <a:moveTo>
                    <a:pt x="15663" y="0"/>
                  </a:moveTo>
                  <a:arcTo wR="21600" hR="21600" stAng="-2611082" swAng="2611082"/>
                </a:path>
                <a:path w="21600" h="14872" stroke="0">
                  <a:moveTo>
                    <a:pt x="15663" y="0"/>
                  </a:moveTo>
                  <a:arcTo wR="21600" hR="21600" stAng="-2611082" swAng="2611082"/>
                  <a:lnTo>
                    <a:pt x="0" y="14873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5" name="任意多边形 92194"/>
            <p:cNvSpPr/>
            <p:nvPr/>
          </p:nvSpPr>
          <p:spPr>
            <a:xfrm rot="10800000">
              <a:off x="720" y="3346"/>
              <a:ext cx="384" cy="210"/>
            </a:xfrm>
            <a:custGeom>
              <a:gdLst>
                <a:gd name="txL" fmla="*/ 0 w 21600"/>
                <a:gd name="txT" fmla="*/ 0 h 13765"/>
                <a:gd name="txR" fmla="*/ 21600 w 21600"/>
                <a:gd name="txB" fmla="*/ 13765 h 13765"/>
              </a:gdLst>
              <a:cxnLst>
                <a:cxn ang="270">
                  <a:pos x="21600" y="0"/>
                </a:cxn>
                <a:cxn ang="0">
                  <a:pos x="16646" y="13764"/>
                </a:cxn>
                <a:cxn ang="270">
                  <a:pos x="0" y="0"/>
                </a:cxn>
              </a:cxnLst>
              <a:rect l="txL" t="txT" r="txR" b="txB"/>
              <a:pathLst>
                <a:path w="21600" h="13765" fill="none">
                  <a:moveTo>
                    <a:pt x="21600" y="0"/>
                  </a:moveTo>
                  <a:arcTo wR="21600" hR="21600" stAng="0" swAng="2375170"/>
                </a:path>
                <a:path w="21600" h="13765" stroke="0">
                  <a:moveTo>
                    <a:pt x="21600" y="0"/>
                  </a:moveTo>
                  <a:arcTo wR="21600" hR="21600" stAng="0" swAng="2375170"/>
                  <a:lnTo>
                    <a:pt x="0" y="0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6" name="任意多边形 92195"/>
            <p:cNvSpPr/>
            <p:nvPr/>
          </p:nvSpPr>
          <p:spPr>
            <a:xfrm rot="10800000">
              <a:off x="347" y="1892"/>
              <a:ext cx="374" cy="201"/>
            </a:xfrm>
            <a:custGeom>
              <a:gdLst>
                <a:gd name="txL" fmla="*/ 0 w 43196"/>
                <a:gd name="txT" fmla="*/ 0 h 21600"/>
                <a:gd name="txR" fmla="*/ 43196 w 43196"/>
                <a:gd name="txB" fmla="*/ 21600 h 21600"/>
              </a:gdLst>
              <a:cxnLst>
                <a:cxn ang="0">
                  <a:pos x="43196" y="0"/>
                </a:cxn>
                <a:cxn ang="180">
                  <a:pos x="0" y="429"/>
                </a:cxn>
                <a:cxn ang="270">
                  <a:pos x="21596" y="0"/>
                </a:cxn>
              </a:cxnLst>
              <a:rect l="txL" t="txT" r="txR" b="txB"/>
              <a:pathLst>
                <a:path w="43196" h="21600" fill="none">
                  <a:moveTo>
                    <a:pt x="43196" y="0"/>
                  </a:moveTo>
                  <a:arcTo wR="21600" hR="21600" stAng="0" swAng="10731719"/>
                </a:path>
                <a:path w="43196" h="21600" stroke="0">
                  <a:moveTo>
                    <a:pt x="43196" y="0"/>
                  </a:moveTo>
                  <a:arcTo wR="21600" hR="21600" stAng="0" swAng="10731719"/>
                  <a:lnTo>
                    <a:pt x="21596" y="0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97" name="直接连接符 92196"/>
            <p:cNvSpPr/>
            <p:nvPr/>
          </p:nvSpPr>
          <p:spPr>
            <a:xfrm flipH="1" flipV="1">
              <a:off x="346" y="3555"/>
              <a:ext cx="0" cy="316"/>
            </a:xfrm>
            <a:prstGeom prst="line">
              <a:avLst/>
            </a:prstGeom>
            <a:ln w="25400" cap="flat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198" name="直接连接符 92197"/>
            <p:cNvSpPr/>
            <p:nvPr/>
          </p:nvSpPr>
          <p:spPr>
            <a:xfrm flipH="1" flipV="1">
              <a:off x="720" y="3555"/>
              <a:ext cx="0" cy="316"/>
            </a:xfrm>
            <a:prstGeom prst="line">
              <a:avLst/>
            </a:prstGeom>
            <a:ln w="25400" cap="flat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199" name="直接连接符 92198"/>
            <p:cNvSpPr/>
            <p:nvPr/>
          </p:nvSpPr>
          <p:spPr>
            <a:xfrm flipH="1" flipV="1">
              <a:off x="346" y="2092"/>
              <a:ext cx="0" cy="373"/>
            </a:xfrm>
            <a:prstGeom prst="line">
              <a:avLst/>
            </a:prstGeom>
            <a:ln w="25400" cap="flat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200" name="直接连接符 92199"/>
            <p:cNvSpPr/>
            <p:nvPr/>
          </p:nvSpPr>
          <p:spPr>
            <a:xfrm flipH="1" flipV="1">
              <a:off x="720" y="2092"/>
              <a:ext cx="0" cy="373"/>
            </a:xfrm>
            <a:prstGeom prst="line">
              <a:avLst/>
            </a:prstGeom>
            <a:ln w="25400" cap="flat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grpSp>
          <p:nvGrpSpPr>
            <p:cNvPr id="92201" name="组合 92200"/>
            <p:cNvGrpSpPr/>
            <p:nvPr/>
          </p:nvGrpSpPr>
          <p:grpSpPr>
            <a:xfrm>
              <a:off x="424" y="3617"/>
              <a:ext cx="217" cy="457"/>
              <a:chOff x="424" y="3617"/>
              <a:chExt cx="217" cy="457"/>
            </a:xfrm>
          </p:grpSpPr>
          <p:sp>
            <p:nvSpPr>
              <p:cNvPr id="92202" name="任意多边形 92201"/>
              <p:cNvSpPr/>
              <p:nvPr/>
            </p:nvSpPr>
            <p:spPr>
              <a:xfrm flipV="1">
                <a:off x="436" y="3617"/>
                <a:ext cx="179" cy="393"/>
              </a:xfrm>
              <a:custGeom>
                <a:gdLst>
                  <a:gd name="txL" fmla="*/ 4499 w 21600"/>
                  <a:gd name="txT" fmla="*/ 4499 h 21600"/>
                  <a:gd name="txR" fmla="*/ 17100 w 21600"/>
                  <a:gd name="txB" fmla="*/ 17100 h 21600"/>
                </a:gdLst>
                <a:cxnLst>
                  <a:cxn ang="0">
                    <a:pos x="18900" y="10800"/>
                  </a:cxn>
                  <a:cxn ang="90">
                    <a:pos x="10800" y="21600"/>
                  </a:cxn>
                  <a:cxn ang="180">
                    <a:pos x="2699" y="10800"/>
                  </a:cxn>
                  <a:cxn ang="270">
                    <a:pos x="10800" y="0"/>
                  </a:cxn>
                </a:cxnLst>
                <a:rect l="txL" t="txT" r="txR" b="txB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03" name="任意多边形 92202"/>
              <p:cNvSpPr/>
              <p:nvPr/>
            </p:nvSpPr>
            <p:spPr>
              <a:xfrm rot="10800000">
                <a:off x="424" y="3901"/>
                <a:ext cx="217" cy="173"/>
              </a:xfrm>
              <a:custGeom>
                <a:gdLst>
                  <a:gd name="txL" fmla="*/ 0 w 26579"/>
                  <a:gd name="txT" fmla="*/ 0 h 21600"/>
                  <a:gd name="txR" fmla="*/ 26579 w 26579"/>
                  <a:gd name="txB" fmla="*/ 21600 h 21600"/>
                </a:gdLst>
                <a:cxnLst>
                  <a:cxn ang="180">
                    <a:pos x="0" y="4443"/>
                  </a:cxn>
                  <a:cxn ang="0">
                    <a:pos x="26578" y="4703"/>
                  </a:cxn>
                  <a:cxn ang="90">
                    <a:pos x="13123" y="21600"/>
                  </a:cxn>
                </a:cxnLst>
                <a:rect l="txL" t="txT" r="txR" b="txB"/>
                <a:pathLst>
                  <a:path w="26579" h="21600" fill="none">
                    <a:moveTo>
                      <a:pt x="0" y="4443"/>
                    </a:moveTo>
                    <a:arcTo wR="21600" hR="21600" stAng="-7644693" swAng="4556502"/>
                  </a:path>
                  <a:path w="26579" h="21600" stroke="0">
                    <a:moveTo>
                      <a:pt x="0" y="4443"/>
                    </a:moveTo>
                    <a:arcTo wR="21600" hR="21600" stAng="-7644693" swAng="4556502"/>
                    <a:lnTo>
                      <a:pt x="13123" y="21600"/>
                    </a:lnTo>
                    <a:close/>
                  </a:path>
                </a:pathLst>
              </a:custGeom>
              <a:solidFill>
                <a:schemeClr val="hlink"/>
              </a:solidFill>
              <a:ln w="12700" cap="rnd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2204" name="任意多边形 92203"/>
            <p:cNvSpPr/>
            <p:nvPr/>
          </p:nvSpPr>
          <p:spPr>
            <a:xfrm>
              <a:off x="490" y="3412"/>
              <a:ext cx="87" cy="718"/>
            </a:xfrm>
            <a:custGeom>
              <a:rect l="l" t="t" r="r" b="b"/>
              <a:pathLst>
                <a:path w="87" h="718">
                  <a:moveTo>
                    <a:pt x="0" y="687"/>
                  </a:moveTo>
                  <a:lnTo>
                    <a:pt x="0" y="10"/>
                  </a:lnTo>
                  <a:lnTo>
                    <a:pt x="3" y="3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4" y="3"/>
                  </a:lnTo>
                  <a:lnTo>
                    <a:pt x="28" y="6"/>
                  </a:lnTo>
                  <a:lnTo>
                    <a:pt x="31" y="15"/>
                  </a:lnTo>
                  <a:lnTo>
                    <a:pt x="34" y="21"/>
                  </a:lnTo>
                  <a:lnTo>
                    <a:pt x="36" y="27"/>
                  </a:lnTo>
                  <a:lnTo>
                    <a:pt x="37" y="36"/>
                  </a:lnTo>
                  <a:lnTo>
                    <a:pt x="39" y="45"/>
                  </a:lnTo>
                  <a:lnTo>
                    <a:pt x="39" y="51"/>
                  </a:lnTo>
                  <a:lnTo>
                    <a:pt x="39" y="59"/>
                  </a:lnTo>
                  <a:lnTo>
                    <a:pt x="39" y="68"/>
                  </a:lnTo>
                  <a:lnTo>
                    <a:pt x="34" y="71"/>
                  </a:lnTo>
                  <a:lnTo>
                    <a:pt x="31" y="71"/>
                  </a:lnTo>
                  <a:lnTo>
                    <a:pt x="26" y="71"/>
                  </a:lnTo>
                  <a:lnTo>
                    <a:pt x="21" y="68"/>
                  </a:lnTo>
                  <a:lnTo>
                    <a:pt x="21" y="62"/>
                  </a:lnTo>
                  <a:lnTo>
                    <a:pt x="20" y="53"/>
                  </a:lnTo>
                  <a:lnTo>
                    <a:pt x="18" y="47"/>
                  </a:lnTo>
                  <a:lnTo>
                    <a:pt x="18" y="39"/>
                  </a:lnTo>
                  <a:lnTo>
                    <a:pt x="18" y="33"/>
                  </a:lnTo>
                  <a:lnTo>
                    <a:pt x="18" y="24"/>
                  </a:lnTo>
                  <a:lnTo>
                    <a:pt x="21" y="21"/>
                  </a:lnTo>
                  <a:lnTo>
                    <a:pt x="26" y="12"/>
                  </a:lnTo>
                  <a:lnTo>
                    <a:pt x="29" y="9"/>
                  </a:lnTo>
                  <a:lnTo>
                    <a:pt x="34" y="3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7" y="0"/>
                  </a:lnTo>
                  <a:lnTo>
                    <a:pt x="50" y="3"/>
                  </a:lnTo>
                  <a:lnTo>
                    <a:pt x="57" y="9"/>
                  </a:lnTo>
                  <a:lnTo>
                    <a:pt x="60" y="18"/>
                  </a:lnTo>
                  <a:lnTo>
                    <a:pt x="63" y="21"/>
                  </a:lnTo>
                  <a:lnTo>
                    <a:pt x="63" y="27"/>
                  </a:lnTo>
                  <a:lnTo>
                    <a:pt x="65" y="36"/>
                  </a:lnTo>
                  <a:lnTo>
                    <a:pt x="65" y="42"/>
                  </a:lnTo>
                  <a:lnTo>
                    <a:pt x="65" y="56"/>
                  </a:lnTo>
                  <a:lnTo>
                    <a:pt x="63" y="65"/>
                  </a:lnTo>
                  <a:lnTo>
                    <a:pt x="60" y="68"/>
                  </a:lnTo>
                  <a:lnTo>
                    <a:pt x="55" y="68"/>
                  </a:lnTo>
                  <a:lnTo>
                    <a:pt x="52" y="68"/>
                  </a:lnTo>
                  <a:lnTo>
                    <a:pt x="49" y="62"/>
                  </a:lnTo>
                  <a:lnTo>
                    <a:pt x="45" y="56"/>
                  </a:lnTo>
                  <a:lnTo>
                    <a:pt x="45" y="47"/>
                  </a:lnTo>
                  <a:lnTo>
                    <a:pt x="45" y="39"/>
                  </a:lnTo>
                  <a:lnTo>
                    <a:pt x="45" y="33"/>
                  </a:lnTo>
                  <a:lnTo>
                    <a:pt x="47" y="24"/>
                  </a:lnTo>
                  <a:lnTo>
                    <a:pt x="50" y="18"/>
                  </a:lnTo>
                  <a:lnTo>
                    <a:pt x="55" y="12"/>
                  </a:lnTo>
                  <a:lnTo>
                    <a:pt x="60" y="9"/>
                  </a:lnTo>
                  <a:lnTo>
                    <a:pt x="63" y="6"/>
                  </a:lnTo>
                  <a:lnTo>
                    <a:pt x="68" y="6"/>
                  </a:lnTo>
                  <a:lnTo>
                    <a:pt x="73" y="6"/>
                  </a:lnTo>
                  <a:lnTo>
                    <a:pt x="76" y="9"/>
                  </a:lnTo>
                  <a:lnTo>
                    <a:pt x="78" y="15"/>
                  </a:lnTo>
                  <a:lnTo>
                    <a:pt x="81" y="24"/>
                  </a:lnTo>
                  <a:lnTo>
                    <a:pt x="83" y="30"/>
                  </a:lnTo>
                  <a:lnTo>
                    <a:pt x="85" y="39"/>
                  </a:lnTo>
                  <a:lnTo>
                    <a:pt x="86" y="47"/>
                  </a:lnTo>
                  <a:lnTo>
                    <a:pt x="85" y="717"/>
                  </a:lnTo>
                </a:path>
              </a:pathLst>
            </a:custGeom>
            <a:noFill/>
            <a:ln w="12700" cap="rnd" cmpd="sng">
              <a:solidFill>
                <a:srgbClr val="FF0033">
                  <a:alpha val="100000"/>
                </a:srgbClr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05" name="直接连接符 92204"/>
            <p:cNvSpPr/>
            <p:nvPr/>
          </p:nvSpPr>
          <p:spPr>
            <a:xfrm flipH="1" flipV="1">
              <a:off x="490" y="2924"/>
              <a:ext cx="0" cy="459"/>
            </a:xfrm>
            <a:prstGeom prst="line">
              <a:avLst/>
            </a:prstGeom>
            <a:ln w="12700" cap="flat" cmpd="sng">
              <a:solidFill>
                <a:srgbClr val="FF0033"/>
              </a:solidFill>
              <a:prstDash val="dash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206" name="直接连接符 92205"/>
            <p:cNvSpPr/>
            <p:nvPr/>
          </p:nvSpPr>
          <p:spPr>
            <a:xfrm flipH="1" flipV="1">
              <a:off x="518" y="2924"/>
              <a:ext cx="0" cy="459"/>
            </a:xfrm>
            <a:prstGeom prst="line">
              <a:avLst/>
            </a:prstGeom>
            <a:ln w="12700" cap="flat" cmpd="sng">
              <a:solidFill>
                <a:srgbClr val="FF0033"/>
              </a:solidFill>
              <a:prstDash val="dash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207" name="直接连接符 92206"/>
            <p:cNvSpPr/>
            <p:nvPr/>
          </p:nvSpPr>
          <p:spPr>
            <a:xfrm flipH="1" flipV="1">
              <a:off x="547" y="2895"/>
              <a:ext cx="0" cy="488"/>
            </a:xfrm>
            <a:prstGeom prst="line">
              <a:avLst/>
            </a:prstGeom>
            <a:ln w="12700" cap="flat" cmpd="sng">
              <a:solidFill>
                <a:srgbClr val="FF0033"/>
              </a:solidFill>
              <a:prstDash val="dash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208" name="直接连接符 92207"/>
            <p:cNvSpPr/>
            <p:nvPr/>
          </p:nvSpPr>
          <p:spPr>
            <a:xfrm flipH="1" flipV="1">
              <a:off x="576" y="2867"/>
              <a:ext cx="0" cy="516"/>
            </a:xfrm>
            <a:prstGeom prst="line">
              <a:avLst/>
            </a:prstGeom>
            <a:ln w="12700" cap="flat" cmpd="sng">
              <a:solidFill>
                <a:srgbClr val="FF0033"/>
              </a:solidFill>
              <a:prstDash val="dash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2209" name="直接连接符 92208"/>
            <p:cNvSpPr/>
            <p:nvPr/>
          </p:nvSpPr>
          <p:spPr>
            <a:xfrm>
              <a:off x="528" y="2880"/>
              <a:ext cx="720" cy="288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  <p:sp>
          <p:nvSpPr>
            <p:cNvPr id="92210" name="直接连接符 92209"/>
            <p:cNvSpPr/>
            <p:nvPr/>
          </p:nvSpPr>
          <p:spPr>
            <a:xfrm>
              <a:off x="576" y="2880"/>
              <a:ext cx="576" cy="0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  <p:sp>
          <p:nvSpPr>
            <p:cNvPr id="92211" name="直接连接符 92210"/>
            <p:cNvSpPr/>
            <p:nvPr/>
          </p:nvSpPr>
          <p:spPr>
            <a:xfrm>
              <a:off x="518" y="2895"/>
              <a:ext cx="634" cy="513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  <p:sp>
          <p:nvSpPr>
            <p:cNvPr id="92212" name="直接连接符 92211"/>
            <p:cNvSpPr/>
            <p:nvPr/>
          </p:nvSpPr>
          <p:spPr>
            <a:xfrm flipV="1">
              <a:off x="576" y="2640"/>
              <a:ext cx="672" cy="192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stealth" w="med" len="lg"/>
            </a:ln>
          </p:spPr>
          <p:txBody>
            <a:bodyPr/>
            <a:lstStyle/>
            <a:p/>
          </p:txBody>
        </p:sp>
        <p:sp>
          <p:nvSpPr>
            <p:cNvPr id="92213" name="任意多边形 92212"/>
            <p:cNvSpPr/>
            <p:nvPr/>
          </p:nvSpPr>
          <p:spPr>
            <a:xfrm>
              <a:off x="346" y="1633"/>
              <a:ext cx="350" cy="1379"/>
            </a:xfrm>
            <a:custGeom>
              <a:rect l="l" t="t" r="r" b="b"/>
              <a:pathLst>
                <a:path w="350" h="1379">
                  <a:moveTo>
                    <a:pt x="0" y="1378"/>
                  </a:moveTo>
                  <a:lnTo>
                    <a:pt x="6" y="1355"/>
                  </a:lnTo>
                  <a:lnTo>
                    <a:pt x="1" y="1339"/>
                  </a:lnTo>
                  <a:lnTo>
                    <a:pt x="1" y="1323"/>
                  </a:lnTo>
                  <a:lnTo>
                    <a:pt x="1" y="1311"/>
                  </a:lnTo>
                  <a:lnTo>
                    <a:pt x="1" y="1295"/>
                  </a:lnTo>
                  <a:lnTo>
                    <a:pt x="1" y="1284"/>
                  </a:lnTo>
                  <a:lnTo>
                    <a:pt x="6" y="1267"/>
                  </a:lnTo>
                  <a:lnTo>
                    <a:pt x="6" y="1251"/>
                  </a:lnTo>
                  <a:lnTo>
                    <a:pt x="12" y="1239"/>
                  </a:lnTo>
                  <a:lnTo>
                    <a:pt x="17" y="1217"/>
                  </a:lnTo>
                  <a:lnTo>
                    <a:pt x="23" y="1201"/>
                  </a:lnTo>
                  <a:lnTo>
                    <a:pt x="29" y="1190"/>
                  </a:lnTo>
                  <a:lnTo>
                    <a:pt x="34" y="1174"/>
                  </a:lnTo>
                  <a:lnTo>
                    <a:pt x="39" y="1162"/>
                  </a:lnTo>
                  <a:lnTo>
                    <a:pt x="51" y="1152"/>
                  </a:lnTo>
                  <a:lnTo>
                    <a:pt x="51" y="1140"/>
                  </a:lnTo>
                  <a:lnTo>
                    <a:pt x="61" y="1123"/>
                  </a:lnTo>
                  <a:lnTo>
                    <a:pt x="67" y="1107"/>
                  </a:lnTo>
                  <a:lnTo>
                    <a:pt x="73" y="1096"/>
                  </a:lnTo>
                  <a:lnTo>
                    <a:pt x="84" y="1080"/>
                  </a:lnTo>
                  <a:lnTo>
                    <a:pt x="90" y="1069"/>
                  </a:lnTo>
                  <a:lnTo>
                    <a:pt x="95" y="1052"/>
                  </a:lnTo>
                  <a:lnTo>
                    <a:pt x="100" y="1041"/>
                  </a:lnTo>
                  <a:lnTo>
                    <a:pt x="100" y="1024"/>
                  </a:lnTo>
                  <a:lnTo>
                    <a:pt x="106" y="1008"/>
                  </a:lnTo>
                  <a:lnTo>
                    <a:pt x="106" y="997"/>
                  </a:lnTo>
                  <a:lnTo>
                    <a:pt x="111" y="981"/>
                  </a:lnTo>
                  <a:lnTo>
                    <a:pt x="111" y="969"/>
                  </a:lnTo>
                  <a:lnTo>
                    <a:pt x="115" y="0"/>
                  </a:lnTo>
                  <a:lnTo>
                    <a:pt x="230" y="0"/>
                  </a:lnTo>
                  <a:lnTo>
                    <a:pt x="230" y="919"/>
                  </a:lnTo>
                  <a:lnTo>
                    <a:pt x="227" y="931"/>
                  </a:lnTo>
                  <a:lnTo>
                    <a:pt x="239" y="942"/>
                  </a:lnTo>
                  <a:lnTo>
                    <a:pt x="244" y="959"/>
                  </a:lnTo>
                  <a:lnTo>
                    <a:pt x="255" y="975"/>
                  </a:lnTo>
                  <a:lnTo>
                    <a:pt x="261" y="986"/>
                  </a:lnTo>
                  <a:lnTo>
                    <a:pt x="277" y="1002"/>
                  </a:lnTo>
                  <a:lnTo>
                    <a:pt x="288" y="1014"/>
                  </a:lnTo>
                  <a:lnTo>
                    <a:pt x="305" y="1030"/>
                  </a:lnTo>
                  <a:lnTo>
                    <a:pt x="316" y="1046"/>
                  </a:lnTo>
                  <a:lnTo>
                    <a:pt x="321" y="1058"/>
                  </a:lnTo>
                  <a:lnTo>
                    <a:pt x="333" y="1074"/>
                  </a:lnTo>
                  <a:lnTo>
                    <a:pt x="333" y="1085"/>
                  </a:lnTo>
                  <a:lnTo>
                    <a:pt x="338" y="1102"/>
                  </a:lnTo>
                  <a:lnTo>
                    <a:pt x="343" y="1118"/>
                  </a:lnTo>
                  <a:lnTo>
                    <a:pt x="349" y="1135"/>
                  </a:lnTo>
                  <a:lnTo>
                    <a:pt x="0" y="1378"/>
                  </a:lnTo>
                </a:path>
              </a:pathLst>
            </a:custGeom>
            <a:gradFill rotWithShape="0">
              <a:gsLst>
                <a:gs pos="0">
                  <a:srgbClr val="FF9933">
                    <a:gamma/>
                    <a:shade val="40000"/>
                    <a:invGamma/>
                  </a:srgbClr>
                </a:gs>
                <a:gs pos="50000">
                  <a:srgbClr val="FF9933"/>
                </a:gs>
                <a:gs pos="100000">
                  <a:srgbClr val="FF9933">
                    <a:gamma/>
                    <a:shade val="40000"/>
                    <a:invGamma/>
                  </a:srgbClr>
                </a:gs>
              </a:gsLst>
              <a:lin ang="0" scaled="1"/>
            </a:gradFill>
            <a:ln w="12700" cap="rnd" cmpd="sng">
              <a:solidFill>
                <a:schemeClr val="tx1">
                  <a:alpha val="100000"/>
                </a:scheme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14" name="任意多边形 92213"/>
            <p:cNvSpPr/>
            <p:nvPr/>
          </p:nvSpPr>
          <p:spPr>
            <a:xfrm rot="10800000">
              <a:off x="347" y="3873"/>
              <a:ext cx="374" cy="201"/>
            </a:xfrm>
            <a:custGeom>
              <a:gdLst>
                <a:gd name="txL" fmla="*/ 0 w 43193"/>
                <a:gd name="txT" fmla="*/ 0 h 21600"/>
                <a:gd name="txR" fmla="*/ 43193 w 43193"/>
                <a:gd name="txB" fmla="*/ 21600 h 21600"/>
              </a:gdLst>
              <a:cxnLst>
                <a:cxn ang="180">
                  <a:pos x="0" y="21062"/>
                </a:cxn>
                <a:cxn ang="0">
                  <a:pos x="43193" y="21600"/>
                </a:cxn>
                <a:cxn ang="90">
                  <a:pos x="21593" y="21600"/>
                </a:cxn>
              </a:cxnLst>
              <a:rect l="txL" t="txT" r="txR" b="txB"/>
              <a:pathLst>
                <a:path w="43193" h="21600" fill="none">
                  <a:moveTo>
                    <a:pt x="0" y="21062"/>
                  </a:moveTo>
                  <a:arcTo wR="21600" hR="21600" stAng="-10714365" swAng="10714365"/>
                </a:path>
                <a:path w="43193" h="21600" stroke="0">
                  <a:moveTo>
                    <a:pt x="0" y="21062"/>
                  </a:moveTo>
                  <a:arcTo wR="21600" hR="21600" stAng="-10714365" swAng="10714365"/>
                  <a:lnTo>
                    <a:pt x="21593" y="21600"/>
                  </a:lnTo>
                  <a:close/>
                </a:path>
              </a:pathLst>
            </a:custGeom>
            <a:noFill/>
            <a:ln w="25400" cap="rnd" cmpd="sng">
              <a:solidFill>
                <a:schemeClr val="accent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15" name="矩形 92214"/>
            <p:cNvSpPr/>
            <p:nvPr/>
          </p:nvSpPr>
          <p:spPr>
            <a:xfrm>
              <a:off x="3312" y="2496"/>
              <a:ext cx="195" cy="38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zh-CN" sz="3800" i="1">
                  <a:solidFill>
                    <a:srgbClr val="FF0033"/>
                  </a:solidFill>
                  <a:latin typeface="Symbol" panose="05050102010706020507" pitchFamily="18" charset="2"/>
                </a:rPr>
                <a:t>j</a:t>
              </a:r>
              <a:endParaRPr lang="en-US" altLang="zh-CN" sz="2400">
                <a:solidFill>
                  <a:srgbClr val="FF0033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2216" name="矩形 92215"/>
            <p:cNvSpPr/>
            <p:nvPr/>
          </p:nvSpPr>
          <p:spPr>
            <a:xfrm>
              <a:off x="1688" y="2400"/>
              <a:ext cx="136" cy="424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17" name="矩形 92216"/>
            <p:cNvSpPr/>
            <p:nvPr/>
          </p:nvSpPr>
          <p:spPr>
            <a:xfrm>
              <a:off x="1688" y="2928"/>
              <a:ext cx="136" cy="424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92218" name="组合 92217"/>
            <p:cNvGrpSpPr/>
            <p:nvPr/>
          </p:nvGrpSpPr>
          <p:grpSpPr>
            <a:xfrm>
              <a:off x="2688" y="1239"/>
              <a:ext cx="1759" cy="1643"/>
              <a:chOff x="2688" y="1239"/>
              <a:chExt cx="1759" cy="1643"/>
            </a:xfrm>
          </p:grpSpPr>
          <p:sp>
            <p:nvSpPr>
              <p:cNvPr id="92219" name="直接连接符 92218"/>
              <p:cNvSpPr/>
              <p:nvPr/>
            </p:nvSpPr>
            <p:spPr>
              <a:xfrm>
                <a:off x="3840" y="1776"/>
                <a:ext cx="336" cy="288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sm" len="sm"/>
                <a:tailEnd type="stealth" w="med" len="lg"/>
              </a:ln>
            </p:spPr>
            <p:txBody>
              <a:bodyPr/>
              <a:lstStyle/>
              <a:p/>
            </p:txBody>
          </p:sp>
          <p:sp>
            <p:nvSpPr>
              <p:cNvPr id="92220" name="任意多边形 92219"/>
              <p:cNvSpPr/>
              <p:nvPr/>
            </p:nvSpPr>
            <p:spPr>
              <a:xfrm>
                <a:off x="2688" y="1239"/>
                <a:ext cx="1759" cy="1643"/>
              </a:xfrm>
              <a:custGeom>
                <a:gdLst>
                  <a:gd name="txL" fmla="*/ 0 w 17992"/>
                  <a:gd name="txT" fmla="*/ 0 h 17608"/>
                  <a:gd name="txR" fmla="*/ 17992 w 17992"/>
                  <a:gd name="txB" fmla="*/ 17608 h 17608"/>
                </a:gdLst>
                <a:cxnLst>
                  <a:cxn ang="270">
                    <a:pos x="12510" y="0"/>
                  </a:cxn>
                  <a:cxn ang="0">
                    <a:pos x="17991" y="5655"/>
                  </a:cxn>
                  <a:cxn ang="180">
                    <a:pos x="0" y="17608"/>
                  </a:cxn>
                </a:cxnLst>
                <a:rect l="txL" t="txT" r="txR" b="txB"/>
                <a:pathLst>
                  <a:path w="17992" h="17608" fill="none">
                    <a:moveTo>
                      <a:pt x="12510" y="0"/>
                    </a:moveTo>
                    <a:arcTo wR="21600" hR="21600" stAng="-3276435" swAng="1260461"/>
                  </a:path>
                  <a:path w="17992" h="17608" stroke="0">
                    <a:moveTo>
                      <a:pt x="12510" y="0"/>
                    </a:moveTo>
                    <a:arcTo wR="21600" hR="21600" stAng="-3276435" swAng="1260461"/>
                    <a:lnTo>
                      <a:pt x="0" y="1760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2221" name="任意多边形 92220"/>
            <p:cNvSpPr/>
            <p:nvPr/>
          </p:nvSpPr>
          <p:spPr>
            <a:xfrm>
              <a:off x="2688" y="2235"/>
              <a:ext cx="2112" cy="1183"/>
            </a:xfrm>
            <a:custGeom>
              <a:gdLst>
                <a:gd name="txL" fmla="*/ 0 w 21600"/>
                <a:gd name="txT" fmla="*/ 0 h 12678"/>
                <a:gd name="txR" fmla="*/ 21600 w 21600"/>
                <a:gd name="txB" fmla="*/ 12678 h 12678"/>
              </a:gdLst>
              <a:cxnLst>
                <a:cxn ang="270">
                  <a:pos x="20423" y="0"/>
                </a:cxn>
                <a:cxn ang="0">
                  <a:pos x="20848" y="12677"/>
                </a:cxn>
                <a:cxn ang="180">
                  <a:pos x="0" y="7031"/>
                </a:cxn>
              </a:cxnLst>
              <a:rect l="txL" t="txT" r="txR" b="txB"/>
              <a:pathLst>
                <a:path w="21600" h="12678" fill="none">
                  <a:moveTo>
                    <a:pt x="20423" y="0"/>
                  </a:moveTo>
                  <a:arcTo wR="21600" hR="21600" stAng="-1139819" swAng="2049012"/>
                </a:path>
                <a:path w="21600" h="12678" stroke="0">
                  <a:moveTo>
                    <a:pt x="20423" y="0"/>
                  </a:moveTo>
                  <a:arcTo wR="21600" hR="21600" stAng="-1139819" swAng="2049012"/>
                  <a:lnTo>
                    <a:pt x="0" y="7031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22" name="任意多边形 92221"/>
            <p:cNvSpPr/>
            <p:nvPr/>
          </p:nvSpPr>
          <p:spPr>
            <a:xfrm rot="-4197832">
              <a:off x="5184" y="2448"/>
              <a:ext cx="240" cy="336"/>
            </a:xfrm>
            <a:custGeom>
              <a:rect l="l" t="t" r="r" b="b"/>
              <a:pathLst>
                <a:path w="576" h="768">
                  <a:moveTo>
                    <a:pt x="0" y="0"/>
                  </a:moveTo>
                  <a:lnTo>
                    <a:pt x="0" y="768"/>
                  </a:lnTo>
                  <a:lnTo>
                    <a:pt x="576" y="768"/>
                  </a:lnTo>
                  <a:lnTo>
                    <a:pt x="576" y="0"/>
                  </a:lnTo>
                </a:path>
              </a:pathLst>
            </a:custGeom>
            <a:noFill/>
            <a:ln w="57150" cap="flat" cmpd="sng">
              <a:solidFill>
                <a:srgbClr val="FF0033">
                  <a:alpha val="100000"/>
                </a:srgbClr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92223" name="组合 92222"/>
            <p:cNvGrpSpPr/>
            <p:nvPr/>
          </p:nvGrpSpPr>
          <p:grpSpPr>
            <a:xfrm rot="-6946689">
              <a:off x="3945" y="1622"/>
              <a:ext cx="509" cy="1104"/>
              <a:chOff x="4080" y="432"/>
              <a:chExt cx="720" cy="1296"/>
            </a:xfrm>
          </p:grpSpPr>
          <p:sp>
            <p:nvSpPr>
              <p:cNvPr id="92224" name="任意多边形 92223"/>
              <p:cNvSpPr/>
              <p:nvPr/>
            </p:nvSpPr>
            <p:spPr>
              <a:xfrm>
                <a:off x="4368" y="432"/>
                <a:ext cx="432" cy="1296"/>
              </a:xfrm>
              <a:custGeom>
                <a:rect l="l" t="t" r="r" b="b"/>
                <a:pathLst>
                  <a:path w="432" h="1296">
                    <a:moveTo>
                      <a:pt x="192" y="0"/>
                    </a:moveTo>
                    <a:lnTo>
                      <a:pt x="192" y="240"/>
                    </a:lnTo>
                    <a:lnTo>
                      <a:pt x="432" y="240"/>
                    </a:lnTo>
                    <a:lnTo>
                      <a:pt x="432" y="1296"/>
                    </a:lnTo>
                    <a:lnTo>
                      <a:pt x="0" y="1296"/>
                    </a:lnTo>
                  </a:path>
                </a:pathLst>
              </a:custGeom>
              <a:noFill/>
              <a:ln w="57150" cap="flat" cmpd="sng">
                <a:solidFill>
                  <a:schemeClr val="hlink">
                    <a:alpha val="100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25" name="任意多边形 92224"/>
              <p:cNvSpPr/>
              <p:nvPr/>
            </p:nvSpPr>
            <p:spPr>
              <a:xfrm flipH="1">
                <a:off x="4080" y="432"/>
                <a:ext cx="432" cy="1296"/>
              </a:xfrm>
              <a:custGeom>
                <a:rect l="l" t="t" r="r" b="b"/>
                <a:pathLst>
                  <a:path w="432" h="1296">
                    <a:moveTo>
                      <a:pt x="192" y="0"/>
                    </a:moveTo>
                    <a:lnTo>
                      <a:pt x="192" y="240"/>
                    </a:lnTo>
                    <a:lnTo>
                      <a:pt x="432" y="240"/>
                    </a:lnTo>
                    <a:lnTo>
                      <a:pt x="432" y="1296"/>
                    </a:lnTo>
                    <a:lnTo>
                      <a:pt x="0" y="1296"/>
                    </a:lnTo>
                  </a:path>
                </a:pathLst>
              </a:custGeom>
              <a:noFill/>
              <a:ln w="57150" cap="flat" cmpd="sng">
                <a:solidFill>
                  <a:schemeClr val="hlink">
                    <a:alpha val="100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2226" name="矩形 92225"/>
          <p:cNvSpPr/>
          <p:nvPr/>
        </p:nvSpPr>
        <p:spPr>
          <a:xfrm>
            <a:off x="4724400" y="3671888"/>
            <a:ext cx="49403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800" b="1" baseline="-250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US" altLang="zh-CN" sz="2800" b="1" baseline="-25000">
              <a:solidFill>
                <a:srgbClr val="FF33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2227" name="矩形 92226"/>
          <p:cNvSpPr/>
          <p:nvPr/>
        </p:nvSpPr>
        <p:spPr>
          <a:xfrm>
            <a:off x="5334000" y="3214688"/>
            <a:ext cx="2209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散射波长</a:t>
            </a:r>
            <a:r>
              <a:rPr lang="en-US" altLang="zh-CN" sz="2800" b="1" i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</a:t>
            </a:r>
            <a:endParaRPr lang="en-US" altLang="zh-CN" sz="2800" b="1" i="1">
              <a:solidFill>
                <a:srgbClr val="FF3300"/>
              </a:solidFill>
              <a:latin typeface="楷体_GB2312" pitchFamily="49" charset="-122"/>
              <a:ea typeface="楷体_GB2312" pitchFamily="49" charset="-122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  <p:bldP spid="92164" grpId="0" build="p"/>
      <p:bldP spid="92168" grpId="0"/>
      <p:bldP spid="92226" grpId="0" build="p"/>
      <p:bldP spid="922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3186" name="文本框 93185"/>
          <p:cNvSpPr txBox="1"/>
          <p:nvPr/>
        </p:nvSpPr>
        <p:spPr>
          <a:xfrm>
            <a:off x="4391025" y="1219200"/>
            <a:ext cx="7246620" cy="583565"/>
          </a:xfrm>
          <a:prstGeom prst="rect">
            <a:avLst/>
          </a:prstGeom>
          <a:solidFill>
            <a:schemeClr val="hlink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FF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康普顿正在测晶体对</a:t>
            </a:r>
            <a:r>
              <a:rPr lang="en-US" altLang="zh-CN" sz="3200" b="1" i="1">
                <a:solidFill>
                  <a:srgbClr val="FF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X </a:t>
            </a:r>
            <a:r>
              <a:rPr lang="zh-CN" altLang="en-US" sz="3200" b="1">
                <a:solidFill>
                  <a:srgbClr val="FF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射线的散射</a:t>
            </a:r>
            <a:endParaRPr lang="zh-CN" altLang="en-US" sz="3200" b="1">
              <a:solidFill>
                <a:srgbClr val="FFFF00"/>
              </a:solidFill>
              <a:effectLst>
                <a:outerShdw blurRad="38100" dist="38100" dir="2700000">
                  <a:srgbClr val="000000"/>
                </a:outerShdw>
              </a:effectLst>
              <a:latin typeface="宋体" panose="02010600030101010101" pitchFamily="2" charset="-122"/>
            </a:endParaRPr>
          </a:p>
        </p:txBody>
      </p:sp>
      <p:pic>
        <p:nvPicPr>
          <p:cNvPr id="93187" name="图片 93186" descr="compt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874078"/>
            <a:ext cx="3695700" cy="571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3188" name="文本框 93187"/>
          <p:cNvSpPr txBox="1"/>
          <p:nvPr/>
        </p:nvSpPr>
        <p:spPr>
          <a:xfrm>
            <a:off x="4453890" y="2819400"/>
            <a:ext cx="7184390" cy="20110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     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按经典电磁理论：</a:t>
            </a:r>
            <a:r>
              <a:rPr lang="zh-CN" altLang="en-US" sz="3200" b="1">
                <a:latin typeface="宋体" panose="02010600030101010101" pitchFamily="2" charset="-122"/>
              </a:rPr>
              <a:t>如果入射</a:t>
            </a:r>
            <a:r>
              <a:rPr lang="en-US" altLang="zh-CN" sz="3200" b="1" i="1">
                <a:latin typeface="Times New Roman" panose="02020603050405020304" pitchFamily="18" charset="0"/>
              </a:rPr>
              <a:t>X</a:t>
            </a:r>
            <a:r>
              <a:rPr lang="zh-CN" altLang="en-US" sz="3200" b="1">
                <a:latin typeface="宋体" panose="02010600030101010101" pitchFamily="2" charset="-122"/>
              </a:rPr>
              <a:t>光是某种波长的电磁波，散射光的波长是不会改变的！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210" name="文本框 94209"/>
          <p:cNvSpPr txBox="1"/>
          <p:nvPr/>
        </p:nvSpPr>
        <p:spPr>
          <a:xfrm>
            <a:off x="5708650" y="1949450"/>
            <a:ext cx="4959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康普顿散射曲线的特点：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1" name="文本框 94210"/>
          <p:cNvSpPr txBox="1"/>
          <p:nvPr/>
        </p:nvSpPr>
        <p:spPr>
          <a:xfrm>
            <a:off x="5410200" y="2606675"/>
            <a:ext cx="4953000" cy="995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lnSpc>
                <a:spcPct val="105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    a.</a:t>
            </a:r>
            <a:r>
              <a:rPr lang="zh-CN" altLang="en-US" sz="2800" b="1">
                <a:latin typeface="Times New Roman" panose="02020603050405020304" pitchFamily="18" charset="0"/>
              </a:rPr>
              <a:t>除原波长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800" b="1" baseline="-250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zh-CN" altLang="en-US" sz="2800" b="1">
                <a:latin typeface="Times New Roman" panose="02020603050405020304" pitchFamily="18" charset="0"/>
              </a:rPr>
              <a:t>外出现了移向长波方向的新的散射波长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800" b="1"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。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94212" name="文本框 94211"/>
          <p:cNvSpPr txBox="1"/>
          <p:nvPr/>
        </p:nvSpPr>
        <p:spPr>
          <a:xfrm>
            <a:off x="5410200" y="3697288"/>
            <a:ext cx="4994275" cy="995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lnSpc>
                <a:spcPct val="105000"/>
              </a:lnSpc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    b.</a:t>
            </a:r>
            <a:r>
              <a:rPr lang="zh-CN" altLang="en-US" sz="2800" b="1">
                <a:latin typeface="Times New Roman" panose="02020603050405020304" pitchFamily="18" charset="0"/>
              </a:rPr>
              <a:t>新波长</a:t>
            </a:r>
            <a:r>
              <a:rPr lang="en-US" altLang="zh-CN" sz="2800" b="1" i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 </a:t>
            </a:r>
            <a:r>
              <a:rPr lang="zh-CN" altLang="en-US" sz="2800" b="1">
                <a:latin typeface="Times New Roman" panose="02020603050405020304" pitchFamily="18" charset="0"/>
              </a:rPr>
              <a:t>随散射角的增大而增大。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94213" name="文本框 94212"/>
          <p:cNvSpPr txBox="1"/>
          <p:nvPr/>
        </p:nvSpPr>
        <p:spPr>
          <a:xfrm>
            <a:off x="5375275" y="765175"/>
            <a:ext cx="5027613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散射中出现 </a:t>
            </a:r>
            <a:r>
              <a:rPr lang="en-US" altLang="zh-CN" sz="3200" b="1" i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zh-CN" sz="3200" b="1" i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3200" b="1" baseline="-250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0  </a:t>
            </a:r>
            <a:r>
              <a:rPr lang="zh-CN" altLang="en-US" sz="3200" b="1">
                <a:latin typeface="Times New Roman" panose="02020603050405020304" pitchFamily="18" charset="0"/>
              </a:rPr>
              <a:t>的现象，称为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康普顿散射。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4" name="矩形 94213"/>
          <p:cNvSpPr/>
          <p:nvPr/>
        </p:nvSpPr>
        <p:spPr>
          <a:xfrm>
            <a:off x="6705600" y="4206875"/>
            <a:ext cx="23164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</a:rPr>
              <a:t>波长的偏移为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94215" name="对象 94214"/>
          <p:cNvGraphicFramePr>
            <a:graphicFrameLocks noChangeAspect="1"/>
          </p:cNvGraphicFramePr>
          <p:nvPr/>
        </p:nvGraphicFramePr>
        <p:xfrm>
          <a:off x="6527800" y="4868863"/>
          <a:ext cx="1981200" cy="5635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1040765" imgH="317500" progId="Equation.3">
                  <p:embed/>
                </p:oleObj>
              </mc:Choice>
              <mc:Fallback>
                <p:oleObj r:id="rId2" imgW="1040765" imgH="317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527800" y="4868863"/>
                        <a:ext cx="1981200" cy="563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4216" name="组合 94215"/>
          <p:cNvGrpSpPr/>
          <p:nvPr/>
        </p:nvGrpSpPr>
        <p:grpSpPr>
          <a:xfrm>
            <a:off x="2063750" y="695115"/>
            <a:ext cx="4179888" cy="6110182"/>
            <a:chOff x="341" y="128"/>
            <a:chExt cx="2633" cy="4122"/>
          </a:xfrm>
        </p:grpSpPr>
        <p:grpSp>
          <p:nvGrpSpPr>
            <p:cNvPr id="94217" name="组合 94216"/>
            <p:cNvGrpSpPr/>
            <p:nvPr/>
          </p:nvGrpSpPr>
          <p:grpSpPr>
            <a:xfrm>
              <a:off x="1670" y="173"/>
              <a:ext cx="591" cy="372"/>
              <a:chOff x="1537" y="144"/>
              <a:chExt cx="641" cy="391"/>
            </a:xfrm>
          </p:grpSpPr>
          <p:sp>
            <p:nvSpPr>
              <p:cNvPr id="94218" name="矩形 94217"/>
              <p:cNvSpPr/>
              <p:nvPr/>
            </p:nvSpPr>
            <p:spPr>
              <a:xfrm>
                <a:off x="1686" y="196"/>
                <a:ext cx="403" cy="3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2800">
                    <a:latin typeface="Arial" panose="020b0604020202020204" pitchFamily="34" charset="0"/>
                  </a:rPr>
                  <a:t>=0</a:t>
                </a:r>
                <a:endParaRPr lang="en-US" altLang="zh-CN" sz="2800">
                  <a:latin typeface="Arial" panose="020b0604020202020204" pitchFamily="34" charset="0"/>
                </a:endParaRPr>
              </a:p>
            </p:txBody>
          </p:sp>
          <p:sp>
            <p:nvSpPr>
              <p:cNvPr id="94219" name="矩形 94218"/>
              <p:cNvSpPr/>
              <p:nvPr/>
            </p:nvSpPr>
            <p:spPr>
              <a:xfrm>
                <a:off x="1958" y="186"/>
                <a:ext cx="220" cy="20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1400" b="1">
                    <a:latin typeface="Arial" panose="020b0604020202020204" pitchFamily="34" charset="0"/>
                  </a:rPr>
                  <a:t>O</a:t>
                </a:r>
                <a:endParaRPr lang="en-US" altLang="zh-CN" sz="14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220" name="矩形 94219"/>
              <p:cNvSpPr/>
              <p:nvPr/>
            </p:nvSpPr>
            <p:spPr>
              <a:xfrm>
                <a:off x="1537" y="144"/>
                <a:ext cx="167" cy="31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3200" i="1">
                    <a:latin typeface="Symbol" panose="05050102010706020507" pitchFamily="18" charset="2"/>
                  </a:rPr>
                  <a:t>j</a:t>
                </a:r>
                <a:endParaRPr lang="en-US" altLang="zh-CN" sz="320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94221" name="组合 94220"/>
            <p:cNvGrpSpPr/>
            <p:nvPr/>
          </p:nvGrpSpPr>
          <p:grpSpPr>
            <a:xfrm>
              <a:off x="1616" y="1085"/>
              <a:ext cx="665" cy="367"/>
              <a:chOff x="1574" y="1008"/>
              <a:chExt cx="721" cy="388"/>
            </a:xfrm>
          </p:grpSpPr>
          <p:sp>
            <p:nvSpPr>
              <p:cNvPr id="94222" name="矩形 94221"/>
              <p:cNvSpPr/>
              <p:nvPr/>
            </p:nvSpPr>
            <p:spPr>
              <a:xfrm>
                <a:off x="1707" y="1055"/>
                <a:ext cx="537" cy="34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2800">
                    <a:latin typeface="Arial" panose="020b0604020202020204" pitchFamily="34" charset="0"/>
                  </a:rPr>
                  <a:t>=45</a:t>
                </a:r>
                <a:endParaRPr lang="en-US" altLang="zh-CN" sz="3200">
                  <a:latin typeface="Arial" panose="020b0604020202020204" pitchFamily="34" charset="0"/>
                </a:endParaRPr>
              </a:p>
            </p:txBody>
          </p:sp>
          <p:sp>
            <p:nvSpPr>
              <p:cNvPr id="94223" name="矩形 94222"/>
              <p:cNvSpPr/>
              <p:nvPr/>
            </p:nvSpPr>
            <p:spPr>
              <a:xfrm>
                <a:off x="2075" y="1042"/>
                <a:ext cx="220" cy="2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1400" b="1">
                    <a:latin typeface="Arial" panose="020b0604020202020204" pitchFamily="34" charset="0"/>
                  </a:rPr>
                  <a:t>O</a:t>
                </a:r>
                <a:endParaRPr lang="en-US" altLang="zh-CN" sz="14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224" name="矩形 94223"/>
              <p:cNvSpPr/>
              <p:nvPr/>
            </p:nvSpPr>
            <p:spPr>
              <a:xfrm>
                <a:off x="1574" y="1008"/>
                <a:ext cx="167" cy="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3200" i="1">
                    <a:latin typeface="Symbol" panose="05050102010706020507" pitchFamily="18" charset="2"/>
                  </a:rPr>
                  <a:t>j</a:t>
                </a:r>
                <a:endParaRPr lang="en-US" altLang="zh-CN" sz="240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94225" name="组合 94224"/>
            <p:cNvGrpSpPr/>
            <p:nvPr/>
          </p:nvGrpSpPr>
          <p:grpSpPr>
            <a:xfrm>
              <a:off x="1625" y="2068"/>
              <a:ext cx="685" cy="350"/>
              <a:chOff x="3051" y="2045"/>
              <a:chExt cx="743" cy="368"/>
            </a:xfrm>
          </p:grpSpPr>
          <p:sp>
            <p:nvSpPr>
              <p:cNvPr id="94226" name="矩形 94225"/>
              <p:cNvSpPr/>
              <p:nvPr/>
            </p:nvSpPr>
            <p:spPr>
              <a:xfrm>
                <a:off x="3199" y="2074"/>
                <a:ext cx="538" cy="3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2800">
                    <a:latin typeface="Arial" panose="020b0604020202020204" pitchFamily="34" charset="0"/>
                  </a:rPr>
                  <a:t>=90</a:t>
                </a:r>
                <a:endParaRPr lang="en-US" altLang="zh-CN" sz="2800">
                  <a:latin typeface="Arial" panose="020b0604020202020204" pitchFamily="34" charset="0"/>
                </a:endParaRPr>
              </a:p>
            </p:txBody>
          </p:sp>
          <p:sp>
            <p:nvSpPr>
              <p:cNvPr id="94227" name="矩形 94226"/>
              <p:cNvSpPr/>
              <p:nvPr/>
            </p:nvSpPr>
            <p:spPr>
              <a:xfrm>
                <a:off x="3574" y="2065"/>
                <a:ext cx="220" cy="20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1400" b="1">
                    <a:latin typeface="Arial" panose="020b0604020202020204" pitchFamily="34" charset="0"/>
                  </a:rPr>
                  <a:t>O</a:t>
                </a:r>
                <a:endParaRPr lang="en-US" altLang="zh-CN" sz="14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228" name="矩形 94227"/>
              <p:cNvSpPr/>
              <p:nvPr/>
            </p:nvSpPr>
            <p:spPr>
              <a:xfrm>
                <a:off x="3051" y="2045"/>
                <a:ext cx="167" cy="31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3200" i="1">
                    <a:latin typeface="Symbol" panose="05050102010706020507" pitchFamily="18" charset="2"/>
                  </a:rPr>
                  <a:t>j</a:t>
                </a:r>
                <a:endParaRPr lang="en-US" altLang="zh-CN" sz="320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94229" name="组合 94228"/>
            <p:cNvGrpSpPr/>
            <p:nvPr/>
          </p:nvGrpSpPr>
          <p:grpSpPr>
            <a:xfrm>
              <a:off x="1570" y="2998"/>
              <a:ext cx="778" cy="369"/>
              <a:chOff x="2822" y="3023"/>
              <a:chExt cx="843" cy="390"/>
            </a:xfrm>
          </p:grpSpPr>
          <p:sp>
            <p:nvSpPr>
              <p:cNvPr id="94230" name="矩形 94229"/>
              <p:cNvSpPr/>
              <p:nvPr/>
            </p:nvSpPr>
            <p:spPr>
              <a:xfrm>
                <a:off x="2955" y="3072"/>
                <a:ext cx="672" cy="34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2800">
                    <a:latin typeface="Arial" panose="020b0604020202020204" pitchFamily="34" charset="0"/>
                  </a:rPr>
                  <a:t>=135</a:t>
                </a:r>
                <a:endParaRPr lang="en-US" altLang="zh-CN" sz="2800">
                  <a:latin typeface="Arial" panose="020b0604020202020204" pitchFamily="34" charset="0"/>
                </a:endParaRPr>
              </a:p>
            </p:txBody>
          </p:sp>
          <p:sp>
            <p:nvSpPr>
              <p:cNvPr id="94231" name="矩形 94230"/>
              <p:cNvSpPr/>
              <p:nvPr/>
            </p:nvSpPr>
            <p:spPr>
              <a:xfrm>
                <a:off x="3445" y="3056"/>
                <a:ext cx="220" cy="2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1400" b="1">
                    <a:latin typeface="Arial" panose="020b0604020202020204" pitchFamily="34" charset="0"/>
                  </a:rPr>
                  <a:t>O</a:t>
                </a:r>
                <a:endParaRPr lang="en-US" altLang="zh-CN" sz="1400" b="1">
                  <a:latin typeface="Arial" panose="020b0604020202020204" pitchFamily="34" charset="0"/>
                </a:endParaRPr>
              </a:p>
            </p:txBody>
          </p:sp>
          <p:sp>
            <p:nvSpPr>
              <p:cNvPr id="94232" name="矩形 94231"/>
              <p:cNvSpPr/>
              <p:nvPr/>
            </p:nvSpPr>
            <p:spPr>
              <a:xfrm>
                <a:off x="2822" y="3023"/>
                <a:ext cx="167" cy="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US" altLang="zh-CN" sz="3200" i="1">
                    <a:latin typeface="Symbol" panose="05050102010706020507" pitchFamily="18" charset="2"/>
                  </a:rPr>
                  <a:t>j</a:t>
                </a:r>
                <a:endParaRPr lang="en-US" altLang="zh-CN" sz="3200">
                  <a:latin typeface="Bookman Old Style" panose="02050604050505020204" pitchFamily="18" charset="0"/>
                </a:endParaRPr>
              </a:p>
            </p:txBody>
          </p:sp>
        </p:grpSp>
        <p:sp>
          <p:nvSpPr>
            <p:cNvPr id="94233" name="矩形 94232"/>
            <p:cNvSpPr/>
            <p:nvPr/>
          </p:nvSpPr>
          <p:spPr>
            <a:xfrm rot="5400000">
              <a:off x="835" y="3246"/>
              <a:ext cx="253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34" name="矩形 94233"/>
            <p:cNvSpPr/>
            <p:nvPr/>
          </p:nvSpPr>
          <p:spPr>
            <a:xfrm rot="5400000">
              <a:off x="1632" y="3341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35" name="矩形 94234"/>
            <p:cNvSpPr/>
            <p:nvPr/>
          </p:nvSpPr>
          <p:spPr>
            <a:xfrm rot="5400000">
              <a:off x="1013" y="325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36" name="矩形 94235"/>
            <p:cNvSpPr/>
            <p:nvPr/>
          </p:nvSpPr>
          <p:spPr>
            <a:xfrm rot="5400000">
              <a:off x="1093" y="360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37" name="任意多边形 94236"/>
            <p:cNvSpPr/>
            <p:nvPr/>
          </p:nvSpPr>
          <p:spPr>
            <a:xfrm>
              <a:off x="651" y="3085"/>
              <a:ext cx="1062" cy="831"/>
            </a:xfrm>
            <a:custGeom>
              <a:rect l="l" t="t" r="r" b="b"/>
              <a:pathLst>
                <a:path w="1152" h="896">
                  <a:moveTo>
                    <a:pt x="0" y="736"/>
                  </a:moveTo>
                  <a:cubicBezTo>
                    <a:pt x="32" y="776"/>
                    <a:pt x="64" y="816"/>
                    <a:pt x="96" y="784"/>
                  </a:cubicBezTo>
                  <a:cubicBezTo>
                    <a:pt x="128" y="752"/>
                    <a:pt x="160" y="632"/>
                    <a:pt x="192" y="544"/>
                  </a:cubicBezTo>
                  <a:cubicBezTo>
                    <a:pt x="224" y="456"/>
                    <a:pt x="248" y="232"/>
                    <a:pt x="288" y="256"/>
                  </a:cubicBezTo>
                  <a:cubicBezTo>
                    <a:pt x="328" y="280"/>
                    <a:pt x="392" y="584"/>
                    <a:pt x="432" y="688"/>
                  </a:cubicBezTo>
                  <a:cubicBezTo>
                    <a:pt x="472" y="792"/>
                    <a:pt x="488" y="864"/>
                    <a:pt x="528" y="880"/>
                  </a:cubicBezTo>
                  <a:cubicBezTo>
                    <a:pt x="568" y="896"/>
                    <a:pt x="632" y="856"/>
                    <a:pt x="672" y="784"/>
                  </a:cubicBezTo>
                  <a:cubicBezTo>
                    <a:pt x="712" y="712"/>
                    <a:pt x="728" y="576"/>
                    <a:pt x="768" y="448"/>
                  </a:cubicBezTo>
                  <a:cubicBezTo>
                    <a:pt x="808" y="320"/>
                    <a:pt x="872" y="32"/>
                    <a:pt x="912" y="16"/>
                  </a:cubicBezTo>
                  <a:cubicBezTo>
                    <a:pt x="952" y="0"/>
                    <a:pt x="984" y="256"/>
                    <a:pt x="1008" y="352"/>
                  </a:cubicBezTo>
                  <a:cubicBezTo>
                    <a:pt x="1032" y="448"/>
                    <a:pt x="1032" y="512"/>
                    <a:pt x="1056" y="592"/>
                  </a:cubicBezTo>
                  <a:cubicBezTo>
                    <a:pt x="1080" y="672"/>
                    <a:pt x="1116" y="752"/>
                    <a:pt x="1152" y="832"/>
                  </a:cubicBezTo>
                </a:path>
              </a:pathLst>
            </a:custGeom>
            <a:noFill/>
            <a:ln w="12700" cap="flat" cmpd="sng">
              <a:solidFill>
                <a:schemeClr val="tx1">
                  <a:alpha val="100000"/>
                </a:schemeClr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38" name="矩形 94237"/>
            <p:cNvSpPr/>
            <p:nvPr/>
          </p:nvSpPr>
          <p:spPr>
            <a:xfrm rot="5400000">
              <a:off x="1587" y="3259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39" name="矩形 94238"/>
            <p:cNvSpPr/>
            <p:nvPr/>
          </p:nvSpPr>
          <p:spPr>
            <a:xfrm rot="5400000">
              <a:off x="1581" y="3170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0" name="矩形 94239"/>
            <p:cNvSpPr/>
            <p:nvPr/>
          </p:nvSpPr>
          <p:spPr>
            <a:xfrm rot="5400000">
              <a:off x="1537" y="3074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1" name="矩形 94240"/>
            <p:cNvSpPr/>
            <p:nvPr/>
          </p:nvSpPr>
          <p:spPr>
            <a:xfrm rot="5400000">
              <a:off x="1367" y="325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2" name="矩形 94241"/>
            <p:cNvSpPr/>
            <p:nvPr/>
          </p:nvSpPr>
          <p:spPr>
            <a:xfrm rot="5400000">
              <a:off x="1675" y="356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3" name="矩形 94242"/>
            <p:cNvSpPr/>
            <p:nvPr/>
          </p:nvSpPr>
          <p:spPr>
            <a:xfrm rot="5400000">
              <a:off x="1006" y="3386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4" name="矩形 94243"/>
            <p:cNvSpPr/>
            <p:nvPr/>
          </p:nvSpPr>
          <p:spPr>
            <a:xfrm rot="5400000">
              <a:off x="1048" y="3518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5" name="矩形 94244"/>
            <p:cNvSpPr/>
            <p:nvPr/>
          </p:nvSpPr>
          <p:spPr>
            <a:xfrm rot="5400000">
              <a:off x="1270" y="3518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6" name="矩形 94245"/>
            <p:cNvSpPr/>
            <p:nvPr/>
          </p:nvSpPr>
          <p:spPr>
            <a:xfrm rot="5400000">
              <a:off x="1138" y="360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7" name="矩形 94246"/>
            <p:cNvSpPr/>
            <p:nvPr/>
          </p:nvSpPr>
          <p:spPr>
            <a:xfrm rot="5400000">
              <a:off x="1056" y="3435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8" name="矩形 94247"/>
            <p:cNvSpPr/>
            <p:nvPr/>
          </p:nvSpPr>
          <p:spPr>
            <a:xfrm rot="5400000">
              <a:off x="1227" y="360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49" name="矩形 94248"/>
            <p:cNvSpPr/>
            <p:nvPr/>
          </p:nvSpPr>
          <p:spPr>
            <a:xfrm rot="5400000">
              <a:off x="740" y="3569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0" name="矩形 94249"/>
            <p:cNvSpPr/>
            <p:nvPr/>
          </p:nvSpPr>
          <p:spPr>
            <a:xfrm rot="5400000">
              <a:off x="1404" y="245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1" name="矩形 94250"/>
            <p:cNvSpPr/>
            <p:nvPr/>
          </p:nvSpPr>
          <p:spPr>
            <a:xfrm rot="5400000">
              <a:off x="1115" y="2341"/>
              <a:ext cx="30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2" name="矩形 94251"/>
            <p:cNvSpPr/>
            <p:nvPr/>
          </p:nvSpPr>
          <p:spPr>
            <a:xfrm rot="5400000">
              <a:off x="1050" y="253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3" name="矩形 94252"/>
            <p:cNvSpPr/>
            <p:nvPr/>
          </p:nvSpPr>
          <p:spPr>
            <a:xfrm rot="5400000">
              <a:off x="1095" y="258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4" name="矩形 94253"/>
            <p:cNvSpPr/>
            <p:nvPr/>
          </p:nvSpPr>
          <p:spPr>
            <a:xfrm rot="5400000">
              <a:off x="1050" y="749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5" name="矩形 94254"/>
            <p:cNvSpPr/>
            <p:nvPr/>
          </p:nvSpPr>
          <p:spPr>
            <a:xfrm rot="5400000">
              <a:off x="1050" y="88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6" name="矩形 94255"/>
            <p:cNvSpPr/>
            <p:nvPr/>
          </p:nvSpPr>
          <p:spPr>
            <a:xfrm rot="5400000">
              <a:off x="747" y="793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7" name="矩形 94256"/>
            <p:cNvSpPr/>
            <p:nvPr/>
          </p:nvSpPr>
          <p:spPr>
            <a:xfrm rot="5400000">
              <a:off x="1182" y="845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58" name="任意多边形 94257"/>
            <p:cNvSpPr/>
            <p:nvPr/>
          </p:nvSpPr>
          <p:spPr>
            <a:xfrm>
              <a:off x="917" y="1108"/>
              <a:ext cx="132" cy="142"/>
            </a:xfrm>
            <a:custGeom>
              <a:rect l="l" t="t" r="r" b="b"/>
              <a:pathLst>
                <a:path w="144" h="152">
                  <a:moveTo>
                    <a:pt x="0" y="96"/>
                  </a:moveTo>
                  <a:cubicBezTo>
                    <a:pt x="16" y="124"/>
                    <a:pt x="32" y="152"/>
                    <a:pt x="48" y="144"/>
                  </a:cubicBezTo>
                  <a:cubicBezTo>
                    <a:pt x="64" y="136"/>
                    <a:pt x="80" y="72"/>
                    <a:pt x="96" y="48"/>
                  </a:cubicBezTo>
                  <a:cubicBezTo>
                    <a:pt x="112" y="24"/>
                    <a:pt x="128" y="12"/>
                    <a:pt x="144" y="0"/>
                  </a:cubicBezTo>
                </a:path>
              </a:pathLst>
            </a:custGeom>
            <a:noFill/>
            <a:ln w="12700" cap="flat" cmpd="sng">
              <a:solidFill>
                <a:schemeClr val="tx1">
                  <a:alpha val="100000"/>
                </a:schemeClr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59" name="矩形 94258"/>
            <p:cNvSpPr/>
            <p:nvPr/>
          </p:nvSpPr>
          <p:spPr>
            <a:xfrm rot="5400000">
              <a:off x="968" y="97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60" name="矩形 94259"/>
            <p:cNvSpPr/>
            <p:nvPr/>
          </p:nvSpPr>
          <p:spPr>
            <a:xfrm rot="5400000">
              <a:off x="987" y="953"/>
              <a:ext cx="306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61" name="矩形 94260"/>
            <p:cNvSpPr/>
            <p:nvPr/>
          </p:nvSpPr>
          <p:spPr>
            <a:xfrm rot="5400000">
              <a:off x="697" y="838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62" name="直接连接符 94261"/>
            <p:cNvSpPr/>
            <p:nvPr/>
          </p:nvSpPr>
          <p:spPr>
            <a:xfrm flipH="1">
              <a:off x="341" y="173"/>
              <a:ext cx="0" cy="3743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3" name="直接连接符 94262"/>
            <p:cNvSpPr/>
            <p:nvPr/>
          </p:nvSpPr>
          <p:spPr>
            <a:xfrm>
              <a:off x="341" y="173"/>
              <a:ext cx="19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4" name="直接连接符 94263"/>
            <p:cNvSpPr/>
            <p:nvPr/>
          </p:nvSpPr>
          <p:spPr>
            <a:xfrm flipH="1">
              <a:off x="2289" y="128"/>
              <a:ext cx="0" cy="374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5" name="直接连接符 94264"/>
            <p:cNvSpPr/>
            <p:nvPr/>
          </p:nvSpPr>
          <p:spPr>
            <a:xfrm>
              <a:off x="341" y="3915"/>
              <a:ext cx="19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6" name="直接连接符 94265"/>
            <p:cNvSpPr/>
            <p:nvPr/>
          </p:nvSpPr>
          <p:spPr>
            <a:xfrm>
              <a:off x="341" y="2089"/>
              <a:ext cx="19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7" name="直接连接符 94266"/>
            <p:cNvSpPr/>
            <p:nvPr/>
          </p:nvSpPr>
          <p:spPr>
            <a:xfrm>
              <a:off x="341" y="1108"/>
              <a:ext cx="19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8" name="直接连接符 94267"/>
            <p:cNvSpPr/>
            <p:nvPr/>
          </p:nvSpPr>
          <p:spPr>
            <a:xfrm>
              <a:off x="341" y="3070"/>
              <a:ext cx="1948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69" name="直接连接符 94268"/>
            <p:cNvSpPr/>
            <p:nvPr/>
          </p:nvSpPr>
          <p:spPr>
            <a:xfrm flipH="1">
              <a:off x="917" y="173"/>
              <a:ext cx="0" cy="3743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70" name="直接连接符 94269"/>
            <p:cNvSpPr/>
            <p:nvPr/>
          </p:nvSpPr>
          <p:spPr>
            <a:xfrm flipH="1">
              <a:off x="1492" y="3070"/>
              <a:ext cx="0" cy="84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71" name="直接连接符 94270"/>
            <p:cNvSpPr/>
            <p:nvPr/>
          </p:nvSpPr>
          <p:spPr>
            <a:xfrm flipH="1" flipV="1">
              <a:off x="1271" y="2089"/>
              <a:ext cx="0" cy="981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72" name="直接连接符 94271"/>
            <p:cNvSpPr/>
            <p:nvPr/>
          </p:nvSpPr>
          <p:spPr>
            <a:xfrm flipH="1" flipV="1">
              <a:off x="1094" y="1108"/>
              <a:ext cx="0" cy="981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73" name="任意多边形 94272"/>
            <p:cNvSpPr/>
            <p:nvPr/>
          </p:nvSpPr>
          <p:spPr>
            <a:xfrm>
              <a:off x="833" y="181"/>
              <a:ext cx="169" cy="888"/>
            </a:xfrm>
            <a:custGeom>
              <a:gdLst>
                <a:gd name="txL" fmla="*/ 0 w 40008"/>
                <a:gd name="txT" fmla="*/ 0 h 21600"/>
                <a:gd name="txR" fmla="*/ 40008 w 40008"/>
                <a:gd name="txB" fmla="*/ 21600 h 21600"/>
              </a:gdLst>
              <a:cxnLst>
                <a:cxn ang="180">
                  <a:pos x="0" y="13673"/>
                </a:cxn>
                <a:cxn ang="0">
                  <a:pos x="40008" y="13236"/>
                </a:cxn>
                <a:cxn ang="90">
                  <a:pos x="20093" y="21600"/>
                </a:cxn>
              </a:cxnLst>
              <a:rect l="txL" t="txT" r="txR" b="txB"/>
              <a:pathLst>
                <a:path w="40008" h="21600" fill="none">
                  <a:moveTo>
                    <a:pt x="0" y="13673"/>
                  </a:moveTo>
                  <a:arcTo wR="21600" hR="21600" stAng="-9508200" swAng="8141300"/>
                </a:path>
                <a:path w="40008" h="21600" stroke="0">
                  <a:moveTo>
                    <a:pt x="0" y="13673"/>
                  </a:moveTo>
                  <a:arcTo wR="21600" hR="21600" stAng="-9508200" swAng="8141300"/>
                  <a:lnTo>
                    <a:pt x="20093" y="2160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74" name="任意多边形 94273"/>
            <p:cNvSpPr/>
            <p:nvPr/>
          </p:nvSpPr>
          <p:spPr>
            <a:xfrm>
              <a:off x="786" y="1200"/>
              <a:ext cx="132" cy="756"/>
            </a:xfrm>
            <a:custGeom>
              <a:gdLst>
                <a:gd name="txL" fmla="*/ 0 w 20020"/>
                <a:gd name="txT" fmla="*/ 0 h 21599"/>
                <a:gd name="txR" fmla="*/ 20020 w 20020"/>
                <a:gd name="txB" fmla="*/ 21599 h 21599"/>
              </a:gdLst>
              <a:cxnLst>
                <a:cxn ang="180">
                  <a:pos x="0" y="13490"/>
                </a:cxn>
                <a:cxn ang="270">
                  <a:pos x="19870" y="0"/>
                </a:cxn>
                <a:cxn ang="90">
                  <a:pos x="20020" y="21599"/>
                </a:cxn>
              </a:cxnLst>
              <a:rect l="txL" t="txT" r="txR" b="txB"/>
              <a:pathLst>
                <a:path w="20020" h="21599" fill="none">
                  <a:moveTo>
                    <a:pt x="0" y="13490"/>
                  </a:moveTo>
                  <a:arcTo wR="21600" hR="21600" stAng="-9476990" swAng="4053116"/>
                </a:path>
                <a:path w="20020" h="21599" stroke="0">
                  <a:moveTo>
                    <a:pt x="0" y="13490"/>
                  </a:moveTo>
                  <a:arcTo wR="21600" hR="21600" stAng="-9476990" swAng="4053116"/>
                  <a:lnTo>
                    <a:pt x="20020" y="21599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75" name="任意多边形 94274"/>
            <p:cNvSpPr/>
            <p:nvPr/>
          </p:nvSpPr>
          <p:spPr>
            <a:xfrm>
              <a:off x="1048" y="1109"/>
              <a:ext cx="89" cy="536"/>
            </a:xfrm>
            <a:custGeom>
              <a:gdLst>
                <a:gd name="txL" fmla="*/ 0 w 18516"/>
                <a:gd name="txT" fmla="*/ 0 h 21600"/>
                <a:gd name="txR" fmla="*/ 18516 w 18516"/>
                <a:gd name="txB" fmla="*/ 21600 h 21600"/>
              </a:gdLst>
              <a:cxnLst>
                <a:cxn ang="270">
                  <a:pos x="0" y="0"/>
                </a:cxn>
                <a:cxn ang="0">
                  <a:pos x="18515" y="10161"/>
                </a:cxn>
                <a:cxn ang="90">
                  <a:pos x="193" y="21600"/>
                </a:cxn>
              </a:cxnLst>
              <a:rect l="txL" t="txT" r="txR" b="txB"/>
              <a:pathLst>
                <a:path w="18516" h="21600" fill="none">
                  <a:moveTo>
                    <a:pt x="0" y="0"/>
                  </a:moveTo>
                  <a:arcTo wR="21600" hR="21600" stAng="-5430716" swAng="3512046"/>
                </a:path>
                <a:path w="18516" h="21600" stroke="0">
                  <a:moveTo>
                    <a:pt x="0" y="0"/>
                  </a:moveTo>
                  <a:arcTo wR="21600" hR="21600" stAng="-5430716" swAng="3512046"/>
                  <a:lnTo>
                    <a:pt x="193" y="2160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76" name="任意多边形 94275"/>
            <p:cNvSpPr/>
            <p:nvPr/>
          </p:nvSpPr>
          <p:spPr>
            <a:xfrm rot="193373">
              <a:off x="781" y="2404"/>
              <a:ext cx="135" cy="578"/>
            </a:xfrm>
            <a:custGeom>
              <a:gdLst>
                <a:gd name="txL" fmla="*/ 0 w 31617"/>
                <a:gd name="txT" fmla="*/ 0 h 21600"/>
                <a:gd name="txR" fmla="*/ 31617 w 31617"/>
                <a:gd name="txB" fmla="*/ 21600 h 21600"/>
              </a:gdLst>
              <a:cxnLst>
                <a:cxn ang="180">
                  <a:pos x="0" y="17562"/>
                </a:cxn>
                <a:cxn ang="0">
                  <a:pos x="31617" y="2667"/>
                </a:cxn>
                <a:cxn ang="90">
                  <a:pos x="21219" y="21600"/>
                </a:cxn>
              </a:cxnLst>
              <a:rect l="txL" t="txT" r="txR" b="txB"/>
              <a:pathLst>
                <a:path w="31617" h="21600" fill="none">
                  <a:moveTo>
                    <a:pt x="0" y="17562"/>
                  </a:moveTo>
                  <a:arcTo wR="21600" hR="21600" stAng="-10153523" swAng="6480058"/>
                </a:path>
                <a:path w="31617" h="21600" stroke="0">
                  <a:moveTo>
                    <a:pt x="0" y="17562"/>
                  </a:moveTo>
                  <a:arcTo wR="21600" hR="21600" stAng="-10153523" swAng="6480058"/>
                  <a:lnTo>
                    <a:pt x="21219" y="2160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77" name="任意多边形 94276"/>
            <p:cNvSpPr/>
            <p:nvPr/>
          </p:nvSpPr>
          <p:spPr>
            <a:xfrm>
              <a:off x="1186" y="2090"/>
              <a:ext cx="86" cy="713"/>
            </a:xfrm>
            <a:custGeom>
              <a:gdLst>
                <a:gd name="txL" fmla="*/ 0 w 13913"/>
                <a:gd name="txT" fmla="*/ 0 h 21599"/>
                <a:gd name="txR" fmla="*/ 13913 w 13913"/>
                <a:gd name="txB" fmla="*/ 21599 h 21599"/>
              </a:gdLst>
              <a:cxnLst>
                <a:cxn ang="180">
                  <a:pos x="0" y="5076"/>
                </a:cxn>
                <a:cxn ang="270">
                  <a:pos x="13763" y="0"/>
                </a:cxn>
                <a:cxn ang="90">
                  <a:pos x="13913" y="21599"/>
                </a:cxn>
              </a:cxnLst>
              <a:rect l="txL" t="txT" r="txR" b="txB"/>
              <a:pathLst>
                <a:path w="13912" h="21599" fill="none">
                  <a:moveTo>
                    <a:pt x="0" y="5076"/>
                  </a:moveTo>
                  <a:arcTo wR="21600" hR="21600" stAng="-7805920" swAng="2382046"/>
                </a:path>
                <a:path w="13912" h="21599" stroke="0">
                  <a:moveTo>
                    <a:pt x="0" y="5076"/>
                  </a:moveTo>
                  <a:arcTo wR="21600" hR="21600" stAng="-7805920" swAng="2382046"/>
                  <a:lnTo>
                    <a:pt x="13913" y="21599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78" name="任意多边形 94277"/>
            <p:cNvSpPr/>
            <p:nvPr/>
          </p:nvSpPr>
          <p:spPr>
            <a:xfrm>
              <a:off x="1270" y="2090"/>
              <a:ext cx="89" cy="579"/>
            </a:xfrm>
            <a:custGeom>
              <a:gdLst>
                <a:gd name="txL" fmla="*/ 0 w 20225"/>
                <a:gd name="txT" fmla="*/ 0 h 21600"/>
                <a:gd name="txR" fmla="*/ 20225 w 20225"/>
                <a:gd name="txB" fmla="*/ 21600 h 21600"/>
              </a:gdLst>
              <a:cxnLst>
                <a:cxn ang="270">
                  <a:pos x="0" y="0"/>
                </a:cxn>
                <a:cxn ang="0">
                  <a:pos x="20224" y="13631"/>
                </a:cxn>
                <a:cxn ang="90">
                  <a:pos x="148" y="21600"/>
                </a:cxn>
              </a:cxnLst>
              <a:rect l="txL" t="txT" r="txR" b="txB"/>
              <a:pathLst>
                <a:path w="20225" h="21600" fill="none">
                  <a:moveTo>
                    <a:pt x="0" y="0"/>
                  </a:moveTo>
                  <a:arcTo wR="21600" hR="21600" stAng="-5423555" swAng="4124543"/>
                </a:path>
                <a:path w="20225" h="21600" stroke="0">
                  <a:moveTo>
                    <a:pt x="0" y="0"/>
                  </a:moveTo>
                  <a:arcTo wR="21600" hR="21600" stAng="-5423555" swAng="4124543"/>
                  <a:lnTo>
                    <a:pt x="148" y="2160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79" name="任意多边形 94278"/>
            <p:cNvSpPr/>
            <p:nvPr/>
          </p:nvSpPr>
          <p:spPr>
            <a:xfrm rot="7466">
              <a:off x="644" y="2535"/>
              <a:ext cx="128" cy="536"/>
            </a:xfrm>
            <a:custGeom>
              <a:gdLst>
                <a:gd name="txL" fmla="*/ 0 w 17122"/>
                <a:gd name="txT" fmla="*/ 0 h 21600"/>
                <a:gd name="txR" fmla="*/ 17122 w 17122"/>
                <a:gd name="txB" fmla="*/ 21600 h 21600"/>
              </a:gdLst>
              <a:cxnLst>
                <a:cxn ang="0">
                  <a:pos x="17121" y="13168"/>
                </a:cxn>
                <a:cxn ang="90">
                  <a:pos x="0" y="21600"/>
                </a:cxn>
                <a:cxn ang="270">
                  <a:pos x="0" y="0"/>
                </a:cxn>
              </a:cxnLst>
              <a:rect l="txL" t="txT" r="txR" b="txB"/>
              <a:pathLst>
                <a:path w="17122" h="21600" fill="none">
                  <a:moveTo>
                    <a:pt x="17121" y="13168"/>
                  </a:moveTo>
                  <a:arcTo wR="21600" hR="21600" stAng="-19346137" swAng="3146137"/>
                </a:path>
                <a:path w="17122" h="21600" stroke="0">
                  <a:moveTo>
                    <a:pt x="17121" y="13168"/>
                  </a:moveTo>
                  <a:arcTo wR="21600" hR="21600" stAng="-19346137" swAng="3146137"/>
                  <a:lnTo>
                    <a:pt x="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80" name="任意多边形 94279"/>
            <p:cNvSpPr/>
            <p:nvPr/>
          </p:nvSpPr>
          <p:spPr>
            <a:xfrm>
              <a:off x="651" y="1599"/>
              <a:ext cx="133" cy="401"/>
            </a:xfrm>
            <a:custGeom>
              <a:gdLst>
                <a:gd name="txL" fmla="*/ 0 w 21277"/>
                <a:gd name="txT" fmla="*/ 0 h 21600"/>
                <a:gd name="txR" fmla="*/ 21277 w 21277"/>
                <a:gd name="txB" fmla="*/ 21600 h 21600"/>
              </a:gdLst>
              <a:cxnLst>
                <a:cxn ang="0">
                  <a:pos x="21276" y="3722"/>
                </a:cxn>
                <a:cxn ang="90">
                  <a:pos x="0" y="21600"/>
                </a:cxn>
                <a:cxn ang="270">
                  <a:pos x="0" y="0"/>
                </a:cxn>
              </a:cxnLst>
              <a:rect l="txL" t="txT" r="txR" b="txB"/>
              <a:pathLst>
                <a:path w="21277" h="21600" fill="none">
                  <a:moveTo>
                    <a:pt x="21276" y="3722"/>
                  </a:moveTo>
                  <a:arcTo wR="21600" hR="21600" stAng="-21004629" swAng="4804629"/>
                </a:path>
                <a:path w="21277" h="21600" stroke="0">
                  <a:moveTo>
                    <a:pt x="21276" y="3722"/>
                  </a:moveTo>
                  <a:arcTo wR="21600" hR="21600" stAng="-21004629" swAng="4804629"/>
                  <a:lnTo>
                    <a:pt x="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81" name="任意多边形 94280"/>
            <p:cNvSpPr/>
            <p:nvPr/>
          </p:nvSpPr>
          <p:spPr>
            <a:xfrm rot="180000">
              <a:off x="1137" y="884"/>
              <a:ext cx="263" cy="935"/>
            </a:xfrm>
            <a:custGeom>
              <a:gdLst>
                <a:gd name="txL" fmla="*/ 0 w 18977"/>
                <a:gd name="txT" fmla="*/ 0 h 21425"/>
                <a:gd name="txR" fmla="*/ 18977 w 18977"/>
                <a:gd name="txB" fmla="*/ 21425 h 21425"/>
              </a:gdLst>
              <a:cxnLst>
                <a:cxn ang="90">
                  <a:pos x="16235" y="21425"/>
                </a:cxn>
                <a:cxn ang="180">
                  <a:pos x="0" y="10316"/>
                </a:cxn>
                <a:cxn ang="270">
                  <a:pos x="18977" y="0"/>
                </a:cxn>
              </a:cxnLst>
              <a:rect l="txL" t="txT" r="txR" b="txB"/>
              <a:pathLst>
                <a:path w="18977" h="21425" fill="none">
                  <a:moveTo>
                    <a:pt x="16235" y="21425"/>
                  </a:moveTo>
                  <a:arcTo wR="21600" hR="21600" stAng="-15762411" swAng="3250687"/>
                </a:path>
                <a:path w="18977" h="21425" stroke="0">
                  <a:moveTo>
                    <a:pt x="16235" y="21425"/>
                  </a:moveTo>
                  <a:arcTo wR="21600" hR="21600" stAng="-15762411" swAng="3250687"/>
                  <a:lnTo>
                    <a:pt x="18977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82" name="任意多边形 94281"/>
            <p:cNvSpPr/>
            <p:nvPr/>
          </p:nvSpPr>
          <p:spPr>
            <a:xfrm rot="596797">
              <a:off x="589" y="692"/>
              <a:ext cx="209" cy="416"/>
            </a:xfrm>
            <a:custGeom>
              <a:gdLst>
                <a:gd name="txL" fmla="*/ 0 w 33776"/>
                <a:gd name="txT" fmla="*/ 0 h 24519"/>
                <a:gd name="txR" fmla="*/ 33776 w 33776"/>
                <a:gd name="txB" fmla="*/ 24519 h 24519"/>
              </a:gdLst>
              <a:cxnLst>
                <a:cxn ang="0">
                  <a:pos x="33577" y="0"/>
                </a:cxn>
                <a:cxn ang="180">
                  <a:pos x="0" y="20760"/>
                </a:cxn>
                <a:cxn ang="270">
                  <a:pos x="12176" y="2919"/>
                </a:cxn>
              </a:cxnLst>
              <a:rect l="txL" t="txT" r="txR" b="txB"/>
              <a:pathLst>
                <a:path w="33776" h="24519" fill="none">
                  <a:moveTo>
                    <a:pt x="33577" y="0"/>
                  </a:moveTo>
                  <a:arcTo wR="21600" hR="21600" stAng="-466017" swAng="7924766"/>
                </a:path>
                <a:path w="33776" h="24519" stroke="0">
                  <a:moveTo>
                    <a:pt x="33577" y="0"/>
                  </a:moveTo>
                  <a:arcTo wR="21600" hR="21600" stAng="-466017" swAng="7924766"/>
                  <a:lnTo>
                    <a:pt x="12176" y="2919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83" name="任意多边形 94282"/>
            <p:cNvSpPr/>
            <p:nvPr/>
          </p:nvSpPr>
          <p:spPr>
            <a:xfrm rot="20484732">
              <a:off x="1398" y="2405"/>
              <a:ext cx="231" cy="512"/>
            </a:xfrm>
            <a:custGeom>
              <a:gdLst>
                <a:gd name="txL" fmla="*/ 0 w 21600"/>
                <a:gd name="txT" fmla="*/ 0 h 19451"/>
                <a:gd name="txR" fmla="*/ 21600 w 21600"/>
                <a:gd name="txB" fmla="*/ 19451 h 19451"/>
              </a:gdLst>
              <a:cxnLst>
                <a:cxn ang="180">
                  <a:pos x="1705" y="19450"/>
                </a:cxn>
                <a:cxn ang="270">
                  <a:pos x="3033" y="0"/>
                </a:cxn>
                <a:cxn ang="0">
                  <a:pos x="21600" y="11038"/>
                </a:cxn>
              </a:cxnLst>
              <a:rect l="txL" t="txT" r="txR" b="txB"/>
              <a:pathLst>
                <a:path w="21600" h="19451" fill="none">
                  <a:moveTo>
                    <a:pt x="1705" y="19450"/>
                  </a:moveTo>
                  <a:arcTo wR="21600" hR="21600" stAng="-12175176" swAng="3219054"/>
                </a:path>
                <a:path w="21600" h="19451" stroke="0">
                  <a:moveTo>
                    <a:pt x="1705" y="19450"/>
                  </a:moveTo>
                  <a:arcTo wR="21600" hR="21600" stAng="-12175176" swAng="3219054"/>
                  <a:lnTo>
                    <a:pt x="21600" y="11038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84" name="任意多边形 94283"/>
            <p:cNvSpPr/>
            <p:nvPr/>
          </p:nvSpPr>
          <p:spPr>
            <a:xfrm>
              <a:off x="1047" y="795"/>
              <a:ext cx="174" cy="313"/>
            </a:xfrm>
            <a:custGeom>
              <a:gdLst>
                <a:gd name="txL" fmla="*/ 0 w 30099"/>
                <a:gd name="txT" fmla="*/ 0 h 21600"/>
                <a:gd name="txR" fmla="*/ 30099 w 30099"/>
                <a:gd name="txB" fmla="*/ 21600 h 21600"/>
              </a:gdLst>
              <a:cxnLst>
                <a:cxn ang="0">
                  <a:pos x="30098" y="17915"/>
                </a:cxn>
                <a:cxn ang="180">
                  <a:pos x="0" y="11890"/>
                </a:cxn>
                <a:cxn ang="270">
                  <a:pos x="18033" y="0"/>
                </a:cxn>
              </a:cxnLst>
              <a:rect l="txL" t="txT" r="txR" b="txB"/>
              <a:pathLst>
                <a:path w="30099" h="21600" fill="none">
                  <a:moveTo>
                    <a:pt x="30098" y="17915"/>
                  </a:moveTo>
                  <a:arcTo wR="21600" hR="21600" stAng="-18237517" swAng="5433593"/>
                </a:path>
                <a:path w="30099" h="21600" stroke="0">
                  <a:moveTo>
                    <a:pt x="30098" y="17915"/>
                  </a:moveTo>
                  <a:arcTo wR="21600" hR="21600" stAng="-18237517" swAng="5433593"/>
                  <a:lnTo>
                    <a:pt x="18033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285" name="直接连接符 94284"/>
            <p:cNvSpPr/>
            <p:nvPr/>
          </p:nvSpPr>
          <p:spPr>
            <a:xfrm>
              <a:off x="1005" y="752"/>
              <a:ext cx="44" cy="223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286" name="矩形 94285"/>
            <p:cNvSpPr/>
            <p:nvPr/>
          </p:nvSpPr>
          <p:spPr>
            <a:xfrm rot="5400000">
              <a:off x="696" y="1736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87" name="矩形 94286"/>
            <p:cNvSpPr/>
            <p:nvPr/>
          </p:nvSpPr>
          <p:spPr>
            <a:xfrm rot="5400000">
              <a:off x="740" y="160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88" name="矩形 94287"/>
            <p:cNvSpPr/>
            <p:nvPr/>
          </p:nvSpPr>
          <p:spPr>
            <a:xfrm rot="5400000">
              <a:off x="785" y="1246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89" name="矩形 94288"/>
            <p:cNvSpPr/>
            <p:nvPr/>
          </p:nvSpPr>
          <p:spPr>
            <a:xfrm rot="5400000">
              <a:off x="790" y="146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0" name="矩形 94289"/>
            <p:cNvSpPr/>
            <p:nvPr/>
          </p:nvSpPr>
          <p:spPr>
            <a:xfrm rot="5400000">
              <a:off x="1272" y="1513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1" name="矩形 94290"/>
            <p:cNvSpPr/>
            <p:nvPr/>
          </p:nvSpPr>
          <p:spPr>
            <a:xfrm rot="5400000">
              <a:off x="1190" y="1380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2" name="矩形 94291"/>
            <p:cNvSpPr/>
            <p:nvPr/>
          </p:nvSpPr>
          <p:spPr>
            <a:xfrm rot="5400000">
              <a:off x="1190" y="1246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3" name="矩形 94292"/>
            <p:cNvSpPr/>
            <p:nvPr/>
          </p:nvSpPr>
          <p:spPr>
            <a:xfrm rot="5400000">
              <a:off x="1135" y="1117"/>
              <a:ext cx="261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4" name="矩形 94293"/>
            <p:cNvSpPr/>
            <p:nvPr/>
          </p:nvSpPr>
          <p:spPr>
            <a:xfrm rot="5400000">
              <a:off x="608" y="845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5" name="矩形 94294"/>
            <p:cNvSpPr/>
            <p:nvPr/>
          </p:nvSpPr>
          <p:spPr>
            <a:xfrm rot="5400000">
              <a:off x="1227" y="845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6" name="矩形 94295"/>
            <p:cNvSpPr/>
            <p:nvPr/>
          </p:nvSpPr>
          <p:spPr>
            <a:xfrm rot="5400000">
              <a:off x="927" y="247"/>
              <a:ext cx="39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7" name="矩形 94296"/>
            <p:cNvSpPr/>
            <p:nvPr/>
          </p:nvSpPr>
          <p:spPr>
            <a:xfrm rot="5400000">
              <a:off x="746" y="749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8" name="矩形 94297"/>
            <p:cNvSpPr/>
            <p:nvPr/>
          </p:nvSpPr>
          <p:spPr>
            <a:xfrm rot="5400000">
              <a:off x="785" y="660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99" name="矩形 94298"/>
            <p:cNvSpPr/>
            <p:nvPr/>
          </p:nvSpPr>
          <p:spPr>
            <a:xfrm rot="5400000">
              <a:off x="829" y="266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0" name="矩形 94299"/>
            <p:cNvSpPr/>
            <p:nvPr/>
          </p:nvSpPr>
          <p:spPr>
            <a:xfrm rot="5400000">
              <a:off x="830" y="443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1" name="矩形 94300"/>
            <p:cNvSpPr/>
            <p:nvPr/>
          </p:nvSpPr>
          <p:spPr>
            <a:xfrm rot="5400000">
              <a:off x="1006" y="488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2" name="矩形 94301"/>
            <p:cNvSpPr/>
            <p:nvPr/>
          </p:nvSpPr>
          <p:spPr>
            <a:xfrm rot="5400000">
              <a:off x="962" y="4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3" name="矩形 94302"/>
            <p:cNvSpPr/>
            <p:nvPr/>
          </p:nvSpPr>
          <p:spPr>
            <a:xfrm rot="5400000">
              <a:off x="1050" y="660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4" name="矩形 94303"/>
            <p:cNvSpPr/>
            <p:nvPr/>
          </p:nvSpPr>
          <p:spPr>
            <a:xfrm rot="5400000">
              <a:off x="880" y="-9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5" name="矩形 94304"/>
            <p:cNvSpPr/>
            <p:nvPr/>
          </p:nvSpPr>
          <p:spPr>
            <a:xfrm rot="5400000">
              <a:off x="785" y="267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6" name="矩形 94305"/>
            <p:cNvSpPr/>
            <p:nvPr/>
          </p:nvSpPr>
          <p:spPr>
            <a:xfrm rot="5400000">
              <a:off x="739" y="2717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7" name="矩形 94306"/>
            <p:cNvSpPr/>
            <p:nvPr/>
          </p:nvSpPr>
          <p:spPr>
            <a:xfrm rot="5400000">
              <a:off x="829" y="2316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8" name="矩形 94307"/>
            <p:cNvSpPr/>
            <p:nvPr/>
          </p:nvSpPr>
          <p:spPr>
            <a:xfrm rot="5400000">
              <a:off x="829" y="2405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09" name="矩形 94308"/>
            <p:cNvSpPr/>
            <p:nvPr/>
          </p:nvSpPr>
          <p:spPr>
            <a:xfrm rot="5400000">
              <a:off x="1448" y="258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0" name="矩形 94309"/>
            <p:cNvSpPr/>
            <p:nvPr/>
          </p:nvSpPr>
          <p:spPr>
            <a:xfrm rot="5400000">
              <a:off x="1493" y="262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1" name="矩形 94310"/>
            <p:cNvSpPr/>
            <p:nvPr/>
          </p:nvSpPr>
          <p:spPr>
            <a:xfrm rot="5400000">
              <a:off x="1405" y="262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2" name="矩形 94311"/>
            <p:cNvSpPr/>
            <p:nvPr/>
          </p:nvSpPr>
          <p:spPr>
            <a:xfrm rot="5400000">
              <a:off x="1404" y="253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3" name="矩形 94312"/>
            <p:cNvSpPr/>
            <p:nvPr/>
          </p:nvSpPr>
          <p:spPr>
            <a:xfrm rot="5400000">
              <a:off x="1183" y="2010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4" name="矩形 94313"/>
            <p:cNvSpPr/>
            <p:nvPr/>
          </p:nvSpPr>
          <p:spPr>
            <a:xfrm rot="5400000">
              <a:off x="1189" y="1915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5" name="矩形 94314"/>
            <p:cNvSpPr/>
            <p:nvPr/>
          </p:nvSpPr>
          <p:spPr>
            <a:xfrm rot="5400000">
              <a:off x="1093" y="245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6" name="矩形 94315"/>
            <p:cNvSpPr/>
            <p:nvPr/>
          </p:nvSpPr>
          <p:spPr>
            <a:xfrm rot="5400000">
              <a:off x="918" y="218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7" name="矩形 94316"/>
            <p:cNvSpPr/>
            <p:nvPr/>
          </p:nvSpPr>
          <p:spPr>
            <a:xfrm rot="5400000">
              <a:off x="608" y="178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8" name="矩形 94317"/>
            <p:cNvSpPr/>
            <p:nvPr/>
          </p:nvSpPr>
          <p:spPr>
            <a:xfrm rot="5400000">
              <a:off x="653" y="1774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19" name="矩形 94318"/>
            <p:cNvSpPr/>
            <p:nvPr/>
          </p:nvSpPr>
          <p:spPr>
            <a:xfrm rot="5400000">
              <a:off x="1450" y="267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0" name="矩形 94319"/>
            <p:cNvSpPr/>
            <p:nvPr/>
          </p:nvSpPr>
          <p:spPr>
            <a:xfrm rot="5400000">
              <a:off x="1227" y="146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1" name="矩形 94320"/>
            <p:cNvSpPr/>
            <p:nvPr/>
          </p:nvSpPr>
          <p:spPr>
            <a:xfrm rot="5400000">
              <a:off x="1322" y="1564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2" name="矩形 94321"/>
            <p:cNvSpPr/>
            <p:nvPr/>
          </p:nvSpPr>
          <p:spPr>
            <a:xfrm rot="5400000">
              <a:off x="1318" y="1964"/>
              <a:ext cx="261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3" name="矩形 94322"/>
            <p:cNvSpPr/>
            <p:nvPr/>
          </p:nvSpPr>
          <p:spPr>
            <a:xfrm rot="5400000">
              <a:off x="1273" y="1870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4" name="矩形 94323"/>
            <p:cNvSpPr/>
            <p:nvPr/>
          </p:nvSpPr>
          <p:spPr>
            <a:xfrm rot="5400000">
              <a:off x="1321" y="343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5" name="矩形 94324"/>
            <p:cNvSpPr/>
            <p:nvPr/>
          </p:nvSpPr>
          <p:spPr>
            <a:xfrm rot="5400000">
              <a:off x="1296" y="3368"/>
              <a:ext cx="30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6" name="矩形 94325"/>
            <p:cNvSpPr/>
            <p:nvPr/>
          </p:nvSpPr>
          <p:spPr>
            <a:xfrm rot="5400000">
              <a:off x="1410" y="3163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7" name="矩形 94326"/>
            <p:cNvSpPr/>
            <p:nvPr/>
          </p:nvSpPr>
          <p:spPr>
            <a:xfrm rot="5400000">
              <a:off x="1405" y="302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8" name="矩形 94327"/>
            <p:cNvSpPr/>
            <p:nvPr/>
          </p:nvSpPr>
          <p:spPr>
            <a:xfrm rot="5400000">
              <a:off x="1544" y="2984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29" name="矩形 94328"/>
            <p:cNvSpPr/>
            <p:nvPr/>
          </p:nvSpPr>
          <p:spPr>
            <a:xfrm rot="5400000">
              <a:off x="1493" y="285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0" name="矩形 94329"/>
            <p:cNvSpPr/>
            <p:nvPr/>
          </p:nvSpPr>
          <p:spPr>
            <a:xfrm rot="5400000">
              <a:off x="1450" y="2895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1" name="矩形 94330"/>
            <p:cNvSpPr/>
            <p:nvPr/>
          </p:nvSpPr>
          <p:spPr>
            <a:xfrm rot="5400000">
              <a:off x="829" y="3341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2" name="矩形 94331"/>
            <p:cNvSpPr/>
            <p:nvPr/>
          </p:nvSpPr>
          <p:spPr>
            <a:xfrm rot="5400000">
              <a:off x="1139" y="3658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3" name="矩形 94332"/>
            <p:cNvSpPr/>
            <p:nvPr/>
          </p:nvSpPr>
          <p:spPr>
            <a:xfrm rot="5400000">
              <a:off x="924" y="3080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4" name="矩形 94333"/>
            <p:cNvSpPr/>
            <p:nvPr/>
          </p:nvSpPr>
          <p:spPr>
            <a:xfrm rot="5400000">
              <a:off x="1625" y="343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5" name="矩形 94334"/>
            <p:cNvSpPr/>
            <p:nvPr/>
          </p:nvSpPr>
          <p:spPr>
            <a:xfrm rot="5400000">
              <a:off x="783" y="3476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6" name="矩形 94335"/>
            <p:cNvSpPr/>
            <p:nvPr/>
          </p:nvSpPr>
          <p:spPr>
            <a:xfrm rot="5400000">
              <a:off x="651" y="3431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7" name="矩形 94336"/>
            <p:cNvSpPr/>
            <p:nvPr/>
          </p:nvSpPr>
          <p:spPr>
            <a:xfrm rot="5400000">
              <a:off x="650" y="3518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8" name="矩形 94337"/>
            <p:cNvSpPr/>
            <p:nvPr/>
          </p:nvSpPr>
          <p:spPr>
            <a:xfrm rot="5400000">
              <a:off x="606" y="3518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39" name="直接连接符 94338"/>
            <p:cNvSpPr/>
            <p:nvPr/>
          </p:nvSpPr>
          <p:spPr>
            <a:xfrm flipH="1" flipV="1">
              <a:off x="739" y="3828"/>
              <a:ext cx="0" cy="88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340" name="直接连接符 94339"/>
            <p:cNvSpPr/>
            <p:nvPr/>
          </p:nvSpPr>
          <p:spPr>
            <a:xfrm flipH="1" flipV="1">
              <a:off x="1581" y="3828"/>
              <a:ext cx="0" cy="88"/>
            </a:xfrm>
            <a:prstGeom prst="line">
              <a:avLst/>
            </a:prstGeom>
            <a:ln w="12700" cap="flat" cmpd="sng">
              <a:solidFill>
                <a:schemeClr val="tx2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341" name="直接连接符 94340"/>
            <p:cNvSpPr/>
            <p:nvPr/>
          </p:nvSpPr>
          <p:spPr>
            <a:xfrm flipH="1" flipV="1">
              <a:off x="1935" y="3828"/>
              <a:ext cx="0" cy="8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/>
          </p:txBody>
        </p:sp>
        <p:sp>
          <p:nvSpPr>
            <p:cNvPr id="94342" name="矩形 94341"/>
            <p:cNvSpPr/>
            <p:nvPr/>
          </p:nvSpPr>
          <p:spPr>
            <a:xfrm>
              <a:off x="2599" y="3861"/>
              <a:ext cx="184" cy="1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1400" b="1">
                  <a:solidFill>
                    <a:schemeClr val="tx2"/>
                  </a:solidFill>
                  <a:latin typeface="Arial" panose="020b0604020202020204" pitchFamily="34" charset="0"/>
                </a:rPr>
                <a:t>o</a:t>
              </a:r>
              <a:endParaRPr lang="en-US" altLang="zh-CN" sz="1400" b="1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43" name="矩形 94342"/>
            <p:cNvSpPr/>
            <p:nvPr/>
          </p:nvSpPr>
          <p:spPr>
            <a:xfrm>
              <a:off x="2422" y="3952"/>
              <a:ext cx="552" cy="2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zh-CN" altLang="en-US" sz="2000" b="1">
                  <a:solidFill>
                    <a:schemeClr val="tx2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000" b="1">
                  <a:solidFill>
                    <a:schemeClr val="tx2"/>
                  </a:solidFill>
                  <a:latin typeface="Arial" panose="020b0604020202020204" pitchFamily="34" charset="0"/>
                </a:rPr>
                <a:t>A</a:t>
              </a:r>
              <a:r>
                <a:rPr lang="zh-CN" altLang="en-US" sz="2000" b="1">
                  <a:solidFill>
                    <a:schemeClr val="tx2"/>
                  </a:solidFill>
                  <a:latin typeface="Arial" panose="020b0604020202020204" pitchFamily="34" charset="0"/>
                </a:rPr>
                <a:t>）</a:t>
              </a:r>
              <a:endParaRPr lang="zh-CN" altLang="en-US" sz="2000" b="1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44" name="矩形 94343"/>
            <p:cNvSpPr/>
            <p:nvPr/>
          </p:nvSpPr>
          <p:spPr>
            <a:xfrm>
              <a:off x="509" y="3915"/>
              <a:ext cx="595" cy="2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2000" b="1">
                  <a:latin typeface="Bookman Old Style" panose="02050604050505020204" pitchFamily="18" charset="0"/>
                </a:rPr>
                <a:t>0.700</a:t>
              </a:r>
              <a:endParaRPr lang="en-US" altLang="zh-CN" sz="2000">
                <a:latin typeface="Bookman Old Style" panose="02050604050505020204" pitchFamily="18" charset="0"/>
              </a:endParaRPr>
            </a:p>
          </p:txBody>
        </p:sp>
        <p:sp>
          <p:nvSpPr>
            <p:cNvPr id="94345" name="矩形 94344"/>
            <p:cNvSpPr/>
            <p:nvPr/>
          </p:nvSpPr>
          <p:spPr>
            <a:xfrm>
              <a:off x="1306" y="3915"/>
              <a:ext cx="595" cy="2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2000" b="1">
                  <a:latin typeface="Bookman Old Style" panose="02050604050505020204" pitchFamily="18" charset="0"/>
                </a:rPr>
                <a:t>0.750</a:t>
              </a:r>
              <a:endParaRPr lang="en-US" altLang="zh-CN" sz="2000">
                <a:latin typeface="Bookman Old Style" panose="02050604050505020204" pitchFamily="18" charset="0"/>
              </a:endParaRPr>
            </a:p>
          </p:txBody>
        </p:sp>
        <p:sp>
          <p:nvSpPr>
            <p:cNvPr id="94346" name="矩形 94345"/>
            <p:cNvSpPr/>
            <p:nvPr/>
          </p:nvSpPr>
          <p:spPr>
            <a:xfrm>
              <a:off x="2289" y="3890"/>
              <a:ext cx="258" cy="3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3200" b="1" i="1">
                  <a:solidFill>
                    <a:schemeClr val="tx2"/>
                  </a:solidFill>
                  <a:latin typeface="Arial" panose="020b0604020202020204" pitchFamily="34" charset="0"/>
                </a:rPr>
                <a:t>λ</a:t>
              </a:r>
              <a:endParaRPr lang="en-US" altLang="zh-CN" sz="3200" b="1" i="1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47" name="矩形 94346"/>
            <p:cNvSpPr/>
            <p:nvPr/>
          </p:nvSpPr>
          <p:spPr>
            <a:xfrm>
              <a:off x="2058" y="3954"/>
              <a:ext cx="436" cy="2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zh-CN" altLang="en-US" sz="2000" b="1">
                  <a:solidFill>
                    <a:schemeClr val="tx2"/>
                  </a:solidFill>
                  <a:latin typeface="Arial" panose="020b0604020202020204" pitchFamily="34" charset="0"/>
                </a:rPr>
                <a:t>波长</a:t>
              </a:r>
              <a:endParaRPr lang="zh-CN" altLang="en-US" sz="2000" b="1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48" name="矩形 94347"/>
            <p:cNvSpPr/>
            <p:nvPr/>
          </p:nvSpPr>
          <p:spPr>
            <a:xfrm rot="5400000">
              <a:off x="1100" y="807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49" name="矩形 94348"/>
            <p:cNvSpPr/>
            <p:nvPr/>
          </p:nvSpPr>
          <p:spPr>
            <a:xfrm rot="5400000">
              <a:off x="1101" y="97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50" name="任意多边形 94349"/>
            <p:cNvSpPr/>
            <p:nvPr/>
          </p:nvSpPr>
          <p:spPr>
            <a:xfrm>
              <a:off x="917" y="2268"/>
              <a:ext cx="265" cy="579"/>
            </a:xfrm>
            <a:custGeom>
              <a:rect l="l" t="t" r="r" b="b"/>
              <a:pathLst>
                <a:path w="288" h="600">
                  <a:moveTo>
                    <a:pt x="0" y="144"/>
                  </a:moveTo>
                  <a:cubicBezTo>
                    <a:pt x="48" y="372"/>
                    <a:pt x="96" y="600"/>
                    <a:pt x="144" y="576"/>
                  </a:cubicBezTo>
                  <a:cubicBezTo>
                    <a:pt x="192" y="552"/>
                    <a:pt x="240" y="276"/>
                    <a:pt x="288" y="0"/>
                  </a:cubicBezTo>
                </a:path>
              </a:pathLst>
            </a:custGeom>
            <a:noFill/>
            <a:ln w="12700" cap="flat" cmpd="sng">
              <a:solidFill>
                <a:schemeClr val="tx1">
                  <a:alpha val="100000"/>
                </a:schemeClr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4351" name="矩形 94350"/>
            <p:cNvSpPr/>
            <p:nvPr/>
          </p:nvSpPr>
          <p:spPr>
            <a:xfrm rot="5400000">
              <a:off x="803" y="1138"/>
              <a:ext cx="306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52" name="矩形 94351"/>
            <p:cNvSpPr/>
            <p:nvPr/>
          </p:nvSpPr>
          <p:spPr>
            <a:xfrm rot="5400000">
              <a:off x="872" y="980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53" name="矩形 94352"/>
            <p:cNvSpPr/>
            <p:nvPr/>
          </p:nvSpPr>
          <p:spPr>
            <a:xfrm rot="5400000">
              <a:off x="1189" y="2100"/>
              <a:ext cx="255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54" name="矩形 94353"/>
            <p:cNvSpPr/>
            <p:nvPr/>
          </p:nvSpPr>
          <p:spPr>
            <a:xfrm rot="5400000">
              <a:off x="1360" y="2092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55" name="矩形 94354"/>
            <p:cNvSpPr/>
            <p:nvPr/>
          </p:nvSpPr>
          <p:spPr>
            <a:xfrm rot="5400000">
              <a:off x="1367" y="2227"/>
              <a:ext cx="254" cy="5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5400">
                  <a:solidFill>
                    <a:srgbClr val="FF0033"/>
                  </a:solidFill>
                  <a:latin typeface="Arial" panose="020b0604020202020204" pitchFamily="34" charset="0"/>
                </a:rPr>
                <a:t>.</a:t>
              </a:r>
              <a:endParaRPr lang="en-US" altLang="zh-CN" sz="5400">
                <a:solidFill>
                  <a:srgbClr val="FF00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356" name="文本框 94355"/>
            <p:cNvSpPr txBox="1"/>
            <p:nvPr/>
          </p:nvSpPr>
          <p:spPr>
            <a:xfrm>
              <a:off x="768" y="3072"/>
              <a:ext cx="346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000" b="1" i="1">
                  <a:solidFill>
                    <a:srgbClr val="FF33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r>
                <a:rPr lang="en-US" altLang="zh-CN" sz="2000" b="1" baseline="-25000">
                  <a:solidFill>
                    <a:srgbClr val="FF33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0</a:t>
              </a:r>
              <a:endParaRPr lang="en-US" altLang="zh-CN" sz="2000" b="1" baseline="-250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94357" name="文本框 94356"/>
            <p:cNvSpPr txBox="1"/>
            <p:nvPr/>
          </p:nvSpPr>
          <p:spPr>
            <a:xfrm>
              <a:off x="1056" y="3072"/>
              <a:ext cx="346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000" b="1" i="1">
                  <a:solidFill>
                    <a:srgbClr val="FF33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CN" sz="2000" b="1" baseline="-250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/>
      <p:bldP spid="94212" grpId="0"/>
      <p:bldP spid="94213" grpId="0"/>
      <p:bldP spid="942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9506" name="Text Box 2"/>
          <p:cNvSpPr txBox="1"/>
          <p:nvPr/>
        </p:nvSpPr>
        <p:spPr>
          <a:xfrm>
            <a:off x="3813493" y="4382770"/>
            <a:ext cx="43291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称为电子的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Compton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波长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08" name="Text Box 4"/>
          <p:cNvSpPr txBox="1"/>
          <p:nvPr/>
        </p:nvSpPr>
        <p:spPr>
          <a:xfrm>
            <a:off x="300355" y="5016500"/>
            <a:ext cx="1162177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eaLnBrk="0" fontAlgn="auto" hangingPunct="0"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        </a:t>
            </a:r>
            <a:r>
              <a:rPr lang="zh-CN" altLang="en-US" sz="2400" b="1">
                <a:latin typeface="Times New Roman" panose="02020603050405020304" pitchFamily="18" charset="0"/>
              </a:rPr>
              <a:t>只有当入射波长</a:t>
            </a:r>
            <a:r>
              <a:rPr lang="zh-CN" altLang="en-US" sz="2400" b="1" i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0</a:t>
            </a:r>
            <a:r>
              <a:rPr lang="zh-CN" altLang="en-US" sz="2400" b="1">
                <a:latin typeface="Times New Roman" panose="02020603050405020304" pitchFamily="18" charset="0"/>
              </a:rPr>
              <a:t>与</a:t>
            </a:r>
            <a:r>
              <a:rPr lang="zh-CN" altLang="en-US" sz="2400" b="1" i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c</a:t>
            </a:r>
            <a:r>
              <a:rPr lang="zh-CN" altLang="en-US" sz="2400" b="1">
                <a:latin typeface="Times New Roman" panose="02020603050405020304" pitchFamily="18" charset="0"/>
              </a:rPr>
              <a:t>可比拟时，康普顿效应才显著，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因此要用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射线才能观察到</a:t>
            </a:r>
            <a:r>
              <a:rPr lang="zh-CN" altLang="en-US" sz="2400" b="1">
                <a:latin typeface="Times New Roman" panose="02020603050405020304" pitchFamily="18" charset="0"/>
              </a:rPr>
              <a:t>康普顿散射，用可见光观察不到康普顿散射。入射波长较长时，主要产生光电效应。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49509" name="Text Box 5"/>
          <p:cNvSpPr txBox="1"/>
          <p:nvPr/>
        </p:nvSpPr>
        <p:spPr>
          <a:xfrm>
            <a:off x="370840" y="1458595"/>
            <a:ext cx="11550650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 eaLnBrk="0" fontAlgn="auto" hangingPunct="0">
              <a:lnSpc>
                <a:spcPct val="130000"/>
              </a:lnSpc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波长的偏移只与散射角</a:t>
            </a:r>
            <a:r>
              <a:rPr lang="zh-CN" altLang="en-US" sz="2800" b="1" i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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有关，</a:t>
            </a:r>
            <a:r>
              <a:rPr lang="zh-CN" altLang="en-US" sz="2800" b="1">
                <a:latin typeface="宋体" panose="02010600030101010101" pitchFamily="2" charset="-122"/>
              </a:rPr>
              <a:t>而与散射物质种类及入射的</a:t>
            </a:r>
            <a:r>
              <a:rPr lang="en-US" altLang="zh-CN" sz="2800" b="1">
                <a:latin typeface="宋体" panose="02010600030101010101" pitchFamily="2" charset="-122"/>
              </a:rPr>
              <a:t>X</a:t>
            </a:r>
            <a:r>
              <a:rPr lang="zh-CN" altLang="en-US" sz="2800" b="1">
                <a:latin typeface="宋体" panose="02010600030101010101" pitchFamily="2" charset="-122"/>
              </a:rPr>
              <a:t>射线的波长</a:t>
            </a:r>
            <a:r>
              <a:rPr lang="zh-CN" altLang="en-US" sz="2800" b="1" i="1">
                <a:latin typeface="宋体" panose="02010600030101010101" pitchFamily="2" charset="-122"/>
                <a:sym typeface="Symbol" panose="05050102010706020507" pitchFamily="18" charset="2"/>
              </a:rPr>
              <a:t></a:t>
            </a:r>
            <a:r>
              <a:rPr lang="en-US" altLang="zh-CN" sz="2800" b="1" i="1" baseline="-25000">
                <a:latin typeface="宋体" panose="02010600030101010101" pitchFamily="2" charset="-122"/>
              </a:rPr>
              <a:t>0  </a:t>
            </a:r>
            <a:r>
              <a:rPr lang="zh-CN" altLang="en-US" sz="2800" b="1">
                <a:latin typeface="宋体" panose="02010600030101010101" pitchFamily="2" charset="-122"/>
              </a:rPr>
              <a:t>无关，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graphicFrame>
        <p:nvGraphicFramePr>
          <p:cNvPr id="149510" name="Object 6"/>
          <p:cNvGraphicFramePr>
            <a:graphicFrameLocks noChangeAspect="1"/>
          </p:cNvGraphicFramePr>
          <p:nvPr/>
        </p:nvGraphicFramePr>
        <p:xfrm>
          <a:off x="3161030" y="2774315"/>
          <a:ext cx="4514850" cy="5857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2" imgW="2284095" imgH="317500" progId="Equation.DSMT4">
                  <p:embed/>
                </p:oleObj>
              </mc:Choice>
              <mc:Fallback>
                <p:oleObj r:id="rId2" imgW="2284095" imgH="317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61030" y="2774315"/>
                        <a:ext cx="4514850" cy="585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1" name="Rectangle 7"/>
          <p:cNvSpPr/>
          <p:nvPr/>
        </p:nvSpPr>
        <p:spPr>
          <a:xfrm>
            <a:off x="3025458" y="3622993"/>
            <a:ext cx="590486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 b="1" i="1">
                <a:solidFill>
                  <a:srgbClr val="3333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CN" sz="2800" b="1" i="1" baseline="-25000">
                <a:solidFill>
                  <a:srgbClr val="3333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 0.0241Å=2.4110</a:t>
            </a:r>
            <a:r>
              <a:rPr lang="en-US" altLang="zh-CN" sz="2800" b="1" baseline="30000">
                <a:solidFill>
                  <a:srgbClr val="3333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-3</a:t>
            </a:r>
            <a:r>
              <a:rPr lang="en-US" altLang="zh-CN" sz="2800" b="1">
                <a:solidFill>
                  <a:srgbClr val="3333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nm</a:t>
            </a:r>
            <a:r>
              <a:rPr lang="zh-CN" altLang="en-US" sz="2800" b="1">
                <a:latin typeface="Times New Roman" panose="02020603050405020304" pitchFamily="18" charset="0"/>
              </a:rPr>
              <a:t>（实验值）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529013" y="692150"/>
            <a:ext cx="7138987" cy="561975"/>
          </a:xfrm>
          <a:noFill/>
          <a:ln>
            <a:noFill/>
          </a:ln>
          <a:effectLst/>
          <a:sp3d prstMaterial="plastic"/>
        </p:spPr>
        <p:txBody>
          <a:bodyPr rtlCol="0" anchor="ctr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康普顿效应发生的条件</a:t>
            </a:r>
            <a:endParaRPr kumimoji="0" lang="zh-CN" altLang="en-US" sz="4400" b="0" i="0" u="none" strike="noStrike" kern="1200" cap="none" spc="50" normalizeH="0" baseline="0" noProof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  <p:bldP spid="149508" grpId="0"/>
      <p:bldP spid="149509" grpId="0"/>
      <p:bldP spid="1495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6258" name="矩形 96257"/>
          <p:cNvSpPr/>
          <p:nvPr/>
        </p:nvSpPr>
        <p:spPr>
          <a:xfrm>
            <a:off x="1524000" y="908050"/>
            <a:ext cx="8722360" cy="107632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</a:rPr>
              <a:t>1.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</a:rPr>
              <a:t>经典电磁理论在解释康普顿效应时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遇到的困难</a:t>
            </a:r>
            <a:endParaRPr lang="zh-CN" altLang="en-US" sz="3200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eaLnBrk="0" hangingPunct="0"/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6259" name="矩形 96258"/>
          <p:cNvSpPr/>
          <p:nvPr/>
        </p:nvSpPr>
        <p:spPr>
          <a:xfrm>
            <a:off x="1524000" y="44450"/>
            <a:ext cx="6337300" cy="645160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康普顿效应解释中的疑难 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96260" name="矩形 96259"/>
          <p:cNvSpPr/>
          <p:nvPr/>
        </p:nvSpPr>
        <p:spPr>
          <a:xfrm>
            <a:off x="2062163" y="1547495"/>
            <a:ext cx="8066087" cy="20612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①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根据经典电磁波理论，当电磁波通过物质时，物质中带电粒子将作受迫振动，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其频率等于入射光频率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，所以它所发射的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散射光频率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应等于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入射光频率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。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6261" name="矩形 96260"/>
          <p:cNvSpPr/>
          <p:nvPr/>
        </p:nvSpPr>
        <p:spPr>
          <a:xfrm>
            <a:off x="2135188" y="3931762"/>
            <a:ext cx="66852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②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无法解释波长改变和散射角关系。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60" grpId="0"/>
      <p:bldP spid="962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7282" name="矩形 97281"/>
          <p:cNvSpPr/>
          <p:nvPr/>
        </p:nvSpPr>
        <p:spPr>
          <a:xfrm>
            <a:off x="1774825" y="765175"/>
            <a:ext cx="6042025" cy="58356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2.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rPr>
              <a:t>光子理论对康普顿效应的解释</a:t>
            </a:r>
            <a:endParaRPr lang="zh-CN" altLang="en-US" sz="32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97284" name="矩形 97283"/>
          <p:cNvSpPr/>
          <p:nvPr/>
        </p:nvSpPr>
        <p:spPr>
          <a:xfrm>
            <a:off x="675640" y="1608773"/>
            <a:ext cx="1089787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①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若光子和外层电子相碰撞，光子有一部分能量传给电子，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散射光子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的能量减少，于是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散射光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的波长大于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入射光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的波长。</a:t>
            </a:r>
            <a:r>
              <a:rPr lang="zh-CN" altLang="en-US">
                <a:latin typeface="Arial" panose="020b0604020202020204" pitchFamily="34" charset="0"/>
              </a:rPr>
              <a:t> 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7285" name="矩形 97284"/>
          <p:cNvSpPr/>
          <p:nvPr/>
        </p:nvSpPr>
        <p:spPr>
          <a:xfrm>
            <a:off x="466725" y="2872105"/>
            <a:ext cx="11106785" cy="184531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 algn="ctr"/>
            <a:r>
              <a:rPr lang="en-US" altLang="zh-CN">
                <a:latin typeface="Arial" panose="020b0604020202020204" pitchFamily="34" charset="0"/>
              </a:rPr>
              <a:t> </a:t>
            </a:r>
            <a:endParaRPr lang="en-US" altLang="zh-CN">
              <a:latin typeface="Arial" panose="020b0604020202020204" pitchFamily="34" charset="0"/>
            </a:endParaRPr>
          </a:p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②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若光子和束缚很紧的内层电子相碰撞，光子将与整个原子交换能量，由于光子质量远小于原子质量，根据碰撞理论， 碰撞前后光子能量几乎不变，波长不变。</a:t>
            </a:r>
            <a:r>
              <a:rPr lang="zh-CN" altLang="en-US" sz="3200" b="1">
                <a:latin typeface="Arial" panose="020b0604020202020204" pitchFamily="34" charset="0"/>
              </a:rPr>
              <a:t> 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sp>
        <p:nvSpPr>
          <p:cNvPr id="97286" name="矩形 97285"/>
          <p:cNvSpPr/>
          <p:nvPr/>
        </p:nvSpPr>
        <p:spPr>
          <a:xfrm>
            <a:off x="563245" y="5080000"/>
            <a:ext cx="1094613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③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因为碰撞中交换的能量和碰撞的角度有关，所以波长改变和散射角有关。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dvAuto="1000"/>
      <p:bldP spid="97284" grpId="0"/>
      <p:bldP spid="972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8306" name="文本框 98305"/>
          <p:cNvSpPr txBox="1"/>
          <p:nvPr/>
        </p:nvSpPr>
        <p:spPr>
          <a:xfrm>
            <a:off x="1558925" y="1004888"/>
            <a:ext cx="87287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</a:rPr>
              <a:t>1.</a:t>
            </a:r>
            <a:r>
              <a:rPr lang="zh-CN" altLang="en-US" sz="3200" b="1">
                <a:latin typeface="宋体" panose="02010600030101010101" pitchFamily="2" charset="-122"/>
              </a:rPr>
              <a:t>有力地支持了爱因斯坦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“光量子”</a:t>
            </a:r>
            <a:r>
              <a:rPr lang="zh-CN" altLang="en-US" sz="3200" b="1">
                <a:latin typeface="宋体" panose="02010600030101010101" pitchFamily="2" charset="-122"/>
              </a:rPr>
              <a:t>假设；    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sp>
        <p:nvSpPr>
          <p:cNvPr id="98307" name="文本框 98306"/>
          <p:cNvSpPr txBox="1"/>
          <p:nvPr/>
        </p:nvSpPr>
        <p:spPr>
          <a:xfrm>
            <a:off x="1630363" y="1676400"/>
            <a:ext cx="95059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</a:rPr>
              <a:t>2.</a:t>
            </a:r>
            <a:r>
              <a:rPr lang="zh-CN" altLang="en-US" sz="3200" b="1">
                <a:latin typeface="宋体" panose="02010600030101010101" pitchFamily="2" charset="-122"/>
              </a:rPr>
              <a:t>首次在实验上证实了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“光子具有动量”</a:t>
            </a:r>
            <a:r>
              <a:rPr lang="zh-CN" altLang="en-US" sz="3200" b="1">
                <a:latin typeface="宋体" panose="02010600030101010101" pitchFamily="2" charset="-122"/>
              </a:rPr>
              <a:t>的假设；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sp>
        <p:nvSpPr>
          <p:cNvPr id="98308" name="文本框 98307"/>
          <p:cNvSpPr txBox="1"/>
          <p:nvPr/>
        </p:nvSpPr>
        <p:spPr>
          <a:xfrm>
            <a:off x="1524000" y="2445385"/>
            <a:ext cx="882015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</a:rPr>
              <a:t>3.</a:t>
            </a:r>
            <a:r>
              <a:rPr lang="zh-CN" altLang="en-US" sz="3200" b="1">
                <a:latin typeface="宋体" panose="02010600030101010101" pitchFamily="2" charset="-122"/>
              </a:rPr>
              <a:t>证实了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在微观世界的单个碰撞事件中，动量和能量守恒定律仍然是成立的。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8309" name="文本框 98308"/>
          <p:cNvSpPr txBox="1"/>
          <p:nvPr/>
        </p:nvSpPr>
        <p:spPr>
          <a:xfrm>
            <a:off x="804545" y="3790950"/>
            <a:ext cx="1059751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    </a:t>
            </a:r>
            <a:r>
              <a:rPr lang="zh-CN" altLang="en-US" sz="2800" b="1">
                <a:latin typeface="宋体" panose="02010600030101010101" pitchFamily="2" charset="-122"/>
              </a:rPr>
              <a:t>康普顿的成功也不是一帆风顺的，在他早期的几篇论文中一直认为散射光频率的改变是由于“混进来了某种荧光辐射”；在计算中起先只考虑能量守恒，后来才认识到还要用动量守恒。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98310" name="矩形 98309"/>
          <p:cNvSpPr/>
          <p:nvPr/>
        </p:nvSpPr>
        <p:spPr>
          <a:xfrm>
            <a:off x="3048000" y="5686425"/>
            <a:ext cx="55245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康普顿于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1927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年获诺贝尔物理奖。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98311" name="矩形 98310"/>
          <p:cNvSpPr/>
          <p:nvPr/>
        </p:nvSpPr>
        <p:spPr>
          <a:xfrm>
            <a:off x="1524000" y="44450"/>
            <a:ext cx="6337300" cy="645160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康普顿散射实验的意义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/>
      <p:bldP spid="98308" grpId="0"/>
      <p:bldP spid="98309" grpId="0"/>
      <p:bldP spid="98310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243</Paragraphs>
  <Slides>18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32">
      <vt:lpstr>Arial</vt:lpstr>
      <vt:lpstr>微软雅黑</vt:lpstr>
      <vt:lpstr>Wingdings</vt:lpstr>
      <vt:lpstr>Calibri Light</vt:lpstr>
      <vt:lpstr>Calibri</vt:lpstr>
      <vt:lpstr>Times New Roman</vt:lpstr>
      <vt:lpstr>华文行楷</vt:lpstr>
      <vt:lpstr>Century Schoolbook</vt:lpstr>
      <vt:lpstr>Symbol</vt:lpstr>
      <vt:lpstr>楷体_GB2312</vt:lpstr>
      <vt:lpstr>宋体</vt:lpstr>
      <vt:lpstr>Bookman Old Style</vt:lpstr>
      <vt:lpstr>黑体</vt:lpstr>
      <vt:lpstr>Office 主题​​</vt:lpstr>
      <vt:lpstr>第2节    康普顿效应</vt:lpstr>
      <vt:lpstr>PowerPoint Presentation</vt:lpstr>
      <vt:lpstr>PowerPoint Presentation</vt:lpstr>
      <vt:lpstr>PowerPoint Presentation</vt:lpstr>
      <vt:lpstr>PowerPoint Presentation</vt:lpstr>
      <vt:lpstr>康普顿效应发生的条件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光子的动量和能量</vt:lpstr>
      <vt:lpstr>二、光的波粒二象性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2021-04-08T18:40:31.872</cp:lastPrinted>
  <dcterms:created xsi:type="dcterms:W3CDTF">2021-04-08T18:40:31Z</dcterms:created>
  <dcterms:modified xsi:type="dcterms:W3CDTF">2021-04-08T10:40:32Z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