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8" r:id="rId3"/>
    <p:sldId id="259" r:id="rId4"/>
    <p:sldId id="260" r:id="rId5"/>
    <p:sldId id="261" r:id="rId6"/>
    <p:sldId id="268" r:id="rId7"/>
    <p:sldId id="269" r:id="rId8"/>
    <p:sldId id="262" r:id="rId9"/>
    <p:sldId id="270" r:id="rId10"/>
    <p:sldId id="263" r:id="rId11"/>
    <p:sldId id="264" r:id="rId12"/>
    <p:sldId id="265" r:id="rId13"/>
    <p:sldId id="266" r:id="rId14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3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tags" Target="tags/tag1.xml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1.wmf" /><Relationship Id="rId2" Type="http://schemas.openxmlformats.org/officeDocument/2006/relationships/image" Target="../media/image12.w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6147" name="Rectangle 3"/>
          <p:cNvSpPr/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8195" name="Rectangle 3"/>
          <p:cNvSpPr/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0243" name="Rectangle 3"/>
          <p:cNvSpPr/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2291" name="Rectangle 3"/>
          <p:cNvSpPr/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4339" name="Rectangle 3"/>
          <p:cNvSpPr/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387" name="Rectangle 3"/>
          <p:cNvSpPr/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8435" name="Rectangle 3"/>
          <p:cNvSpPr/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0483" name="Rectangle 3"/>
          <p:cNvSpPr/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2531" name="Rectangle 3"/>
          <p:cNvSpPr/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zh-CN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>
  <p:cSld name="标题和内容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 Box 187"/>
          <p:cNvSpPr txBox="1">
            <a:spLocks noChangeArrowheads="1"/>
          </p:cNvSpPr>
          <p:nvPr/>
        </p:nvSpPr>
        <p:spPr bwMode="auto">
          <a:xfrm>
            <a:off x="3024717" y="87313"/>
            <a:ext cx="8815917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第1节　原子核结构</a:t>
            </a: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 </a:t>
            </a:r>
            <a:endParaRPr kumimoji="0" lang="zh-CN" altLang="en-US" sz="24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圆角矩形 2">
            <a:hlinkClick action="ppaction://noaction"/>
          </p:cNvPr>
          <p:cNvSpPr>
            <a:spLocks noChangeArrowheads="1"/>
          </p:cNvSpPr>
          <p:nvPr/>
        </p:nvSpPr>
        <p:spPr bwMode="auto">
          <a:xfrm>
            <a:off x="4944533" y="6521450"/>
            <a:ext cx="1722967" cy="304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algn="ctr">
            <a:solidFill>
              <a:srgbClr val="008000"/>
            </a:solidFill>
            <a:round/>
          </a:ln>
        </p:spPr>
        <p:txBody>
          <a:bodyPr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预习导学 </a:t>
            </a: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圆角矩形 3">
            <a:hlinkClick action="ppaction://noaction"/>
          </p:cNvPr>
          <p:cNvSpPr>
            <a:spLocks noChangeArrowheads="1"/>
          </p:cNvSpPr>
          <p:nvPr/>
        </p:nvSpPr>
        <p:spPr bwMode="auto">
          <a:xfrm>
            <a:off x="6887633" y="6519863"/>
            <a:ext cx="1706033" cy="304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algn="ctr">
            <a:solidFill>
              <a:srgbClr val="008000"/>
            </a:solidFill>
            <a:round/>
          </a:ln>
        </p:spPr>
        <p:txBody>
          <a:bodyPr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课堂讲义 </a:t>
            </a: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圆角矩形 3">
            <a:hlinkClick action="ppaction://noaction"/>
          </p:cNvPr>
          <p:cNvSpPr>
            <a:spLocks noChangeArrowheads="1"/>
          </p:cNvSpPr>
          <p:nvPr/>
        </p:nvSpPr>
        <p:spPr bwMode="auto">
          <a:xfrm>
            <a:off x="8822267" y="6510338"/>
            <a:ext cx="1706033" cy="3048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 algn="ctr">
            <a:solidFill>
              <a:srgbClr val="008000"/>
            </a:solidFill>
            <a:round/>
          </a:ln>
        </p:spPr>
        <p:txBody>
          <a:bodyPr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对点练习 </a:t>
            </a: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628775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random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17"/>
          <p:cNvSpPr>
            <a:spLocks noGrp="1"/>
          </p:cNvSpPr>
          <p:nvPr>
            <p:ph type="body" idx="1"/>
          </p:nvPr>
        </p:nvSpPr>
        <p:spPr>
          <a:xfrm>
            <a:off x="321733" y="1349375"/>
            <a:ext cx="11535833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random/>
  </p:transition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fontAlgn="base" hangingPunct="0">
        <a:lnSpc>
          <a:spcPct val="150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宋体-PUA" pitchFamily="2" charset="-122"/>
          <a:cs typeface="+mn-cs"/>
        </a:defRPr>
      </a:lvl1pPr>
      <a:lvl2pPr marL="821055" indent="-2857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宋体-PUA" pitchFamily="2" charset="-122"/>
        </a:defRPr>
      </a:lvl2pPr>
      <a:lvl3pPr marL="1228725" indent="-2286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宋体-PUA" pitchFamily="2" charset="-122"/>
        </a:defRPr>
      </a:lvl3pPr>
      <a:lvl4pPr marL="1637030" indent="-2286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宋体-PUA" pitchFamily="2" charset="-122"/>
        </a:defRPr>
      </a:lvl4pPr>
      <a:lvl5pPr marL="2057400" indent="-2286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宋体-PUA" pitchFamily="2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6.png" /><Relationship Id="rId4" Type="http://schemas.openxmlformats.org/officeDocument/2006/relationships/oleObject" Target="../embeddings/oleObject6.bin" TargetMode="Internal" /><Relationship Id="rId5" Type="http://schemas.openxmlformats.org/officeDocument/2006/relationships/image" Target="../media/image7.wmf" /><Relationship Id="rId6" Type="http://schemas.openxmlformats.org/officeDocument/2006/relationships/image" Target="../media/image8.jpeg" /><Relationship Id="rId7" Type="http://schemas.openxmlformats.org/officeDocument/2006/relationships/image" Target="../media/image9.png" /><Relationship Id="rId8" Type="http://schemas.openxmlformats.org/officeDocument/2006/relationships/vmlDrawing" Target="../drawings/vmlDrawing3.v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Relationship Id="rId3" Type="http://schemas.openxmlformats.org/officeDocument/2006/relationships/oleObject" Target="../embeddings/oleObject7.bin" TargetMode="Internal" /><Relationship Id="rId4" Type="http://schemas.openxmlformats.org/officeDocument/2006/relationships/image" Target="../media/image10.wmf" /><Relationship Id="rId5" Type="http://schemas.openxmlformats.org/officeDocument/2006/relationships/vmlDrawing" Target="../drawings/vmlDrawing4.v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Relationship Id="rId3" Type="http://schemas.openxmlformats.org/officeDocument/2006/relationships/oleObject" Target="../embeddings/oleObject8.bin" TargetMode="Internal" /><Relationship Id="rId4" Type="http://schemas.openxmlformats.org/officeDocument/2006/relationships/image" Target="../media/image11.wmf" /><Relationship Id="rId5" Type="http://schemas.openxmlformats.org/officeDocument/2006/relationships/oleObject" Target="../embeddings/oleObject9.bin" TargetMode="Internal" /><Relationship Id="rId6" Type="http://schemas.openxmlformats.org/officeDocument/2006/relationships/image" Target="../media/image12.wmf" /><Relationship Id="rId7" Type="http://schemas.openxmlformats.org/officeDocument/2006/relationships/image" Target="../media/image13.png" /><Relationship Id="rId8" Type="http://schemas.openxmlformats.org/officeDocument/2006/relationships/vmlDrawing" Target="../drawings/vmlDrawing5.v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1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Relationship Id="rId3" Type="http://schemas.openxmlformats.org/officeDocument/2006/relationships/oleObject" Target="../embeddings/oleObject1.bin" TargetMode="Internal" /><Relationship Id="rId4" Type="http://schemas.openxmlformats.org/officeDocument/2006/relationships/image" Target="../media/image2.wmf" /><Relationship Id="rId5" Type="http://schemas.openxmlformats.org/officeDocument/2006/relationships/image" Target="../media/image3.jpeg" /><Relationship Id="rId6" Type="http://schemas.openxmlformats.org/officeDocument/2006/relationships/image" Target="../media/image4.jpeg" /><Relationship Id="rId7" Type="http://schemas.openxmlformats.org/officeDocument/2006/relationships/vmlDrawing" Target="../drawings/vmlDrawing1.v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Relationship Id="rId3" Type="http://schemas.openxmlformats.org/officeDocument/2006/relationships/oleObject" Target="../embeddings/oleObject2.bin" TargetMode="Internal" /><Relationship Id="rId4" Type="http://schemas.openxmlformats.org/officeDocument/2006/relationships/image" Target="../media/image2.wmf" /><Relationship Id="rId5" Type="http://schemas.openxmlformats.org/officeDocument/2006/relationships/oleObject" Target="../embeddings/oleObject3.bin" TargetMode="Internal" /><Relationship Id="rId6" Type="http://schemas.openxmlformats.org/officeDocument/2006/relationships/oleObject" Target="../embeddings/oleObject4.bin" TargetMode="Internal" /><Relationship Id="rId7" Type="http://schemas.openxmlformats.org/officeDocument/2006/relationships/oleObject" Target="../embeddings/oleObject5.bin" TargetMode="Internal" /><Relationship Id="rId8" Type="http://schemas.openxmlformats.org/officeDocument/2006/relationships/image" Target="../media/image5.png" /><Relationship Id="rId9" Type="http://schemas.openxmlformats.org/officeDocument/2006/relationships/vmlDrawing" Target="../drawings/vmlDrawing2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Text Box 5"/>
          <p:cNvSpPr txBox="1"/>
          <p:nvPr/>
        </p:nvSpPr>
        <p:spPr>
          <a:xfrm>
            <a:off x="4151313" y="2636838"/>
            <a:ext cx="4103687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6000" b="1"/>
              <a:t>原子核结构</a:t>
            </a:r>
            <a:endParaRPr lang="zh-CN" altLang="en-US" sz="6000" b="1"/>
          </a:p>
        </p:txBody>
      </p:sp>
    </p:spTree>
  </p:cSld>
  <p:clrMapOvr>
    <a:masterClrMapping/>
  </p:clrMapOvr>
  <p:transition>
    <p:random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52258" name="Picture 2"/>
          <p:cNvPicPr>
            <a:picLocks noChangeAspect="1"/>
          </p:cNvPicPr>
          <p:nvPr/>
        </p:nvPicPr>
        <p:blipFill>
          <a:blip r:embed="rId3"/>
          <a:srcRect b="19756"/>
          <a:stretch>
            <a:fillRect/>
          </a:stretch>
        </p:blipFill>
        <p:spPr>
          <a:xfrm>
            <a:off x="6664960" y="66675"/>
            <a:ext cx="5527040" cy="34436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1" name="Text Box 3"/>
          <p:cNvSpPr txBox="1"/>
          <p:nvPr/>
        </p:nvSpPr>
        <p:spPr>
          <a:xfrm>
            <a:off x="602615" y="66675"/>
            <a:ext cx="531368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/>
              <a:t>  1930</a:t>
            </a:r>
            <a:r>
              <a:rPr lang="zh-CN" altLang="en-US" sz="2400"/>
              <a:t>年，科学家发现</a:t>
            </a:r>
            <a:endParaRPr lang="zh-CN" altLang="en-US" sz="2400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用从钋（</a:t>
            </a:r>
            <a:r>
              <a:rPr lang="en-US" altLang="zh-CN" sz="2400"/>
              <a:t>Po</a:t>
            </a:r>
            <a:r>
              <a:rPr lang="zh-CN" altLang="en-US" sz="2400"/>
              <a:t>）发出的    射线</a:t>
            </a:r>
            <a:endParaRPr lang="zh-CN" altLang="en-US" sz="2400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轰出铍（</a:t>
            </a:r>
            <a:r>
              <a:rPr lang="en-US" altLang="zh-CN" sz="2400"/>
              <a:t>Be</a:t>
            </a:r>
            <a:r>
              <a:rPr lang="zh-CN" altLang="en-US" sz="2400"/>
              <a:t>）会产生一种</a:t>
            </a:r>
            <a:endParaRPr lang="zh-CN" altLang="en-US" sz="2400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不受电场和磁场影响、穿透</a:t>
            </a:r>
            <a:endParaRPr lang="zh-CN" altLang="en-US" sz="2400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力很强的射线。</a:t>
            </a:r>
            <a:endParaRPr lang="zh-CN" altLang="en-US" sz="2400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367213" y="811213"/>
          <a:ext cx="433387" cy="396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4" imgW="152400" imgH="139700" progId="Equation.3">
                  <p:embed/>
                </p:oleObj>
              </mc:Choice>
              <mc:Fallback>
                <p:oleObj r:id="rId4" imgW="152400" imgH="139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67213" y="811213"/>
                        <a:ext cx="433387" cy="396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2261" name="Text Box 5"/>
          <p:cNvSpPr txBox="1"/>
          <p:nvPr/>
        </p:nvSpPr>
        <p:spPr>
          <a:xfrm>
            <a:off x="602298" y="2311400"/>
            <a:ext cx="4176712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/>
              <a:t>   1932</a:t>
            </a:r>
            <a:r>
              <a:rPr lang="zh-CN" altLang="en-US" sz="2400"/>
              <a:t>年居里夫妇发现用射线 轰击石腊，能从石腊中打出质子。</a:t>
            </a:r>
            <a:endParaRPr lang="zh-CN" altLang="en-US" sz="2400"/>
          </a:p>
        </p:txBody>
      </p:sp>
      <p:sp>
        <p:nvSpPr>
          <p:cNvPr id="352262" name="Text Box 6"/>
          <p:cNvSpPr txBox="1"/>
          <p:nvPr/>
        </p:nvSpPr>
        <p:spPr>
          <a:xfrm>
            <a:off x="328613" y="3510280"/>
            <a:ext cx="4213225" cy="19380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/>
              <a:t>  1932</a:t>
            </a:r>
            <a:r>
              <a:rPr lang="zh-CN" altLang="en-US" sz="2400"/>
              <a:t>年，查德威克发现粒子</a:t>
            </a:r>
            <a:endParaRPr lang="zh-CN" altLang="en-US" sz="2400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轰击铍（</a:t>
            </a:r>
            <a:r>
              <a:rPr lang="en-US" altLang="zh-CN" sz="2400"/>
              <a:t>Be</a:t>
            </a:r>
            <a:r>
              <a:rPr lang="zh-CN" altLang="en-US" sz="2400"/>
              <a:t>）产生的射线进行</a:t>
            </a:r>
            <a:endParaRPr lang="zh-CN" altLang="en-US" sz="2400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研究发现这种射线是一种不带</a:t>
            </a:r>
            <a:endParaRPr lang="zh-CN" altLang="en-US" sz="2400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电质量接近质子的粒子流，这</a:t>
            </a:r>
            <a:endParaRPr lang="zh-CN" altLang="en-US" sz="2400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/>
              <a:t>种粒子正是卢瑟福猜想的中子</a:t>
            </a:r>
            <a:endParaRPr lang="zh-CN" altLang="en-US" sz="2400"/>
          </a:p>
        </p:txBody>
      </p:sp>
      <p:pic>
        <p:nvPicPr>
          <p:cNvPr id="352263" name="Picture 7" descr="chadeweik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1145" y="3731260"/>
            <a:ext cx="1592263" cy="2495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484" name="Picture 4" descr="+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49913" y="4252595"/>
            <a:ext cx="3673475" cy="14525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61" grpId="0"/>
      <p:bldP spid="3522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Text Box 2"/>
          <p:cNvSpPr txBox="1"/>
          <p:nvPr/>
        </p:nvSpPr>
        <p:spPr>
          <a:xfrm>
            <a:off x="2063750" y="260350"/>
            <a:ext cx="263144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>
                <a:solidFill>
                  <a:srgbClr val="FF3300"/>
                </a:solidFill>
              </a:rPr>
              <a:t>三、原子核的组成</a:t>
            </a:r>
            <a:endParaRPr lang="zh-CN" altLang="en-US" sz="2400" b="1">
              <a:solidFill>
                <a:srgbClr val="FF3300"/>
              </a:solidFill>
            </a:endParaRPr>
          </a:p>
        </p:txBody>
      </p:sp>
      <p:sp>
        <p:nvSpPr>
          <p:cNvPr id="353283" name="Text Box 3"/>
          <p:cNvSpPr txBox="1"/>
          <p:nvPr/>
        </p:nvSpPr>
        <p:spPr>
          <a:xfrm>
            <a:off x="2566988" y="908050"/>
            <a:ext cx="416179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原子核是由质子和中子组成的</a:t>
            </a:r>
            <a:endParaRPr lang="zh-CN" altLang="en-US" sz="2400" b="1"/>
          </a:p>
        </p:txBody>
      </p:sp>
      <p:sp>
        <p:nvSpPr>
          <p:cNvPr id="353284" name="Text Box 4"/>
          <p:cNvSpPr txBox="1"/>
          <p:nvPr/>
        </p:nvSpPr>
        <p:spPr>
          <a:xfrm>
            <a:off x="2279650" y="1557338"/>
            <a:ext cx="371919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1</a:t>
            </a:r>
            <a:r>
              <a:rPr lang="zh-CN" altLang="en-US" sz="2400" b="1"/>
              <a:t>、核子：质子和中子统称</a:t>
            </a:r>
            <a:endParaRPr lang="zh-CN" altLang="en-US" sz="2400" b="1"/>
          </a:p>
        </p:txBody>
      </p:sp>
      <p:sp>
        <p:nvSpPr>
          <p:cNvPr id="353285" name="Text Box 5"/>
          <p:cNvSpPr txBox="1"/>
          <p:nvPr/>
        </p:nvSpPr>
        <p:spPr>
          <a:xfrm>
            <a:off x="2351088" y="2133600"/>
            <a:ext cx="739203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2</a:t>
            </a:r>
            <a:r>
              <a:rPr lang="zh-CN" altLang="en-US" sz="2400" b="1"/>
              <a:t>、原子核的质量：核内包含的质子和中子的质量之和</a:t>
            </a:r>
            <a:endParaRPr lang="zh-CN" altLang="en-US" sz="2400" b="1"/>
          </a:p>
        </p:txBody>
      </p:sp>
      <p:sp>
        <p:nvSpPr>
          <p:cNvPr id="353286" name="Text Box 6"/>
          <p:cNvSpPr txBox="1"/>
          <p:nvPr/>
        </p:nvSpPr>
        <p:spPr>
          <a:xfrm>
            <a:off x="2351088" y="2708275"/>
            <a:ext cx="524954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3</a:t>
            </a:r>
            <a:r>
              <a:rPr lang="zh-CN" altLang="en-US" sz="2400" b="1"/>
              <a:t>、质量数：核内质子数和中子数之和</a:t>
            </a:r>
            <a:endParaRPr lang="zh-CN" altLang="en-US" sz="2400" b="1"/>
          </a:p>
        </p:txBody>
      </p:sp>
      <p:grpSp>
        <p:nvGrpSpPr>
          <p:cNvPr id="2" name="Group 7"/>
          <p:cNvGrpSpPr/>
          <p:nvPr/>
        </p:nvGrpSpPr>
        <p:grpSpPr>
          <a:xfrm>
            <a:off x="2351088" y="3213100"/>
            <a:ext cx="7253287" cy="1658938"/>
            <a:chOff x="554" y="2432"/>
            <a:chExt cx="4569" cy="1045"/>
          </a:xfrm>
        </p:grpSpPr>
        <p:sp>
          <p:nvSpPr>
            <p:cNvPr id="19465" name="Text Box 8"/>
            <p:cNvSpPr txBox="1"/>
            <p:nvPr/>
          </p:nvSpPr>
          <p:spPr>
            <a:xfrm>
              <a:off x="554" y="2489"/>
              <a:ext cx="4569" cy="9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2400" b="1"/>
                <a:t>4</a:t>
              </a:r>
              <a:r>
                <a:rPr lang="zh-CN" altLang="en-US" sz="2400" b="1"/>
                <a:t>、原子核的表示：          </a:t>
              </a:r>
              <a:endParaRPr lang="zh-CN" altLang="en-US" sz="2400" b="1"/>
            </a:p>
            <a:p>
              <a:pPr marL="0" lvl="0" indent="0">
                <a:spcBef>
                  <a:spcPct val="0"/>
                </a:spcBef>
                <a:buNone/>
              </a:pPr>
              <a:r>
                <a:rPr lang="zh-CN" altLang="en-US" sz="2400" b="1"/>
                <a:t>  </a:t>
              </a:r>
              <a:endParaRPr lang="zh-CN" altLang="en-US" sz="2400" b="1"/>
            </a:p>
            <a:p>
              <a:pPr marL="0" lvl="0" indent="0">
                <a:spcBef>
                  <a:spcPct val="0"/>
                </a:spcBef>
                <a:buNone/>
              </a:pPr>
              <a:r>
                <a:rPr lang="zh-CN" altLang="en-US" sz="2400" b="1"/>
                <a:t>   其中：</a:t>
              </a:r>
              <a:r>
                <a:rPr lang="en-US" altLang="zh-CN" sz="2400" b="1"/>
                <a:t>X</a:t>
              </a:r>
              <a:r>
                <a:rPr lang="zh-CN" altLang="en-US" sz="2400" b="1"/>
                <a:t>表示元素符号，</a:t>
              </a:r>
              <a:r>
                <a:rPr lang="en-US" altLang="zh-CN" sz="2400" b="1"/>
                <a:t>Z</a:t>
              </a:r>
              <a:r>
                <a:rPr lang="zh-CN" altLang="en-US" sz="2400" b="1"/>
                <a:t>表示核电荷数（质子数）</a:t>
              </a:r>
              <a:endParaRPr lang="zh-CN" altLang="en-US" sz="2400" b="1"/>
            </a:p>
            <a:p>
              <a:pPr marL="0" lvl="0" indent="0">
                <a:spcBef>
                  <a:spcPct val="0"/>
                </a:spcBef>
                <a:buNone/>
              </a:pPr>
              <a:r>
                <a:rPr lang="zh-CN" altLang="en-US" sz="2400" b="1"/>
                <a:t>              </a:t>
              </a:r>
              <a:r>
                <a:rPr lang="en-US" altLang="zh-CN" sz="2400" b="1"/>
                <a:t>A</a:t>
              </a:r>
              <a:r>
                <a:rPr lang="zh-CN" altLang="en-US" sz="2400" b="1"/>
                <a:t>表示质量数。</a:t>
              </a:r>
              <a:endParaRPr lang="zh-CN" altLang="en-US" sz="2400" b="1"/>
            </a:p>
          </p:txBody>
        </p:sp>
        <p:graphicFrame>
          <p:nvGraphicFramePr>
            <p:cNvPr id="19466" name="Object 9"/>
            <p:cNvGraphicFramePr>
              <a:graphicFrameLocks noChangeAspect="1"/>
            </p:cNvGraphicFramePr>
            <p:nvPr/>
          </p:nvGraphicFramePr>
          <p:xfrm>
            <a:off x="2245" y="2432"/>
            <a:ext cx="499" cy="449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4" r:id="rId3" imgW="254000" imgH="228600" progId="Equation.3">
                    <p:embed/>
                  </p:oleObj>
                </mc:Choice>
                <mc:Fallback>
                  <p:oleObj r:id="rId3" imgW="254000" imgH="228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245" y="2432"/>
                          <a:ext cx="499" cy="44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3290" name="Text Box 10"/>
          <p:cNvSpPr txBox="1"/>
          <p:nvPr/>
        </p:nvSpPr>
        <p:spPr>
          <a:xfrm>
            <a:off x="2208213" y="4868863"/>
            <a:ext cx="769810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5</a:t>
            </a:r>
            <a:r>
              <a:rPr lang="zh-CN" altLang="en-US" sz="2400" b="1"/>
              <a:t>、同位素：相同质子数，不同中子数的原子互称同位素</a:t>
            </a:r>
            <a:endParaRPr lang="zh-CN" altLang="en-US" sz="24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3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/>
      <p:bldP spid="353284" grpId="0"/>
      <p:bldP spid="353285" grpId="0"/>
      <p:bldP spid="353286" grpId="0"/>
      <p:bldP spid="3532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Text Box 2"/>
          <p:cNvSpPr txBox="1"/>
          <p:nvPr/>
        </p:nvSpPr>
        <p:spPr>
          <a:xfrm>
            <a:off x="1847850" y="333375"/>
            <a:ext cx="171323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>
                <a:solidFill>
                  <a:srgbClr val="FF3300"/>
                </a:solidFill>
              </a:rPr>
              <a:t>四、核反应</a:t>
            </a:r>
            <a:endParaRPr lang="zh-CN" altLang="en-US" sz="2400" b="1">
              <a:solidFill>
                <a:srgbClr val="FF3300"/>
              </a:solidFill>
            </a:endParaRPr>
          </a:p>
        </p:txBody>
      </p:sp>
      <p:graphicFrame>
        <p:nvGraphicFramePr>
          <p:cNvPr id="354307" name="Object 3"/>
          <p:cNvGraphicFramePr>
            <a:graphicFrameLocks noChangeAspect="1"/>
          </p:cNvGraphicFramePr>
          <p:nvPr/>
        </p:nvGraphicFramePr>
        <p:xfrm>
          <a:off x="5087938" y="2060575"/>
          <a:ext cx="3195637" cy="6397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3" imgW="1206500" imgH="241300" progId="Equation.3">
                  <p:embed/>
                </p:oleObj>
              </mc:Choice>
              <mc:Fallback>
                <p:oleObj r:id="rId3" imgW="1206500" imgH="241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87938" y="2060575"/>
                        <a:ext cx="3195637" cy="639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08" name="Text Box 4"/>
          <p:cNvSpPr txBox="1"/>
          <p:nvPr/>
        </p:nvSpPr>
        <p:spPr>
          <a:xfrm>
            <a:off x="1919288" y="2133600"/>
            <a:ext cx="280098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3</a:t>
            </a:r>
            <a:r>
              <a:rPr lang="zh-CN" altLang="en-US" sz="2400" b="1"/>
              <a:t>、发现质子核反应</a:t>
            </a:r>
            <a:endParaRPr lang="zh-CN" altLang="en-US" sz="2400" b="1"/>
          </a:p>
        </p:txBody>
      </p:sp>
      <p:sp>
        <p:nvSpPr>
          <p:cNvPr id="354309" name="Text Box 5"/>
          <p:cNvSpPr txBox="1"/>
          <p:nvPr/>
        </p:nvSpPr>
        <p:spPr>
          <a:xfrm>
            <a:off x="1919288" y="2852738"/>
            <a:ext cx="280098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4</a:t>
            </a:r>
            <a:r>
              <a:rPr lang="zh-CN" altLang="en-US" sz="2400" b="1"/>
              <a:t>、发现中子核反应</a:t>
            </a:r>
            <a:endParaRPr lang="zh-CN" altLang="en-US" sz="2400" b="1"/>
          </a:p>
        </p:txBody>
      </p:sp>
      <p:graphicFrame>
        <p:nvGraphicFramePr>
          <p:cNvPr id="354310" name="Object 6"/>
          <p:cNvGraphicFramePr>
            <a:graphicFrameLocks noChangeAspect="1"/>
          </p:cNvGraphicFramePr>
          <p:nvPr/>
        </p:nvGraphicFramePr>
        <p:xfrm>
          <a:off x="5016500" y="2852738"/>
          <a:ext cx="3240088" cy="6540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5" imgW="1193800" imgH="241300" progId="Equation.3">
                  <p:embed/>
                </p:oleObj>
              </mc:Choice>
              <mc:Fallback>
                <p:oleObj r:id="rId5" imgW="1193800" imgH="241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16500" y="2852738"/>
                        <a:ext cx="3240088" cy="654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11" name="Text Box 7"/>
          <p:cNvSpPr txBox="1"/>
          <p:nvPr/>
        </p:nvSpPr>
        <p:spPr>
          <a:xfrm>
            <a:off x="1992313" y="3716338"/>
            <a:ext cx="4537075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5</a:t>
            </a:r>
            <a:r>
              <a:rPr lang="zh-CN" altLang="en-US" sz="2400" b="1"/>
              <a:t>、核反应两个守恒：    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     质量数守恒   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    核电荷数（质子数）守恒</a:t>
            </a:r>
            <a:endParaRPr lang="zh-CN" altLang="en-US" sz="2400" b="1"/>
          </a:p>
        </p:txBody>
      </p:sp>
      <p:sp>
        <p:nvSpPr>
          <p:cNvPr id="354312" name="Text Box 8"/>
          <p:cNvSpPr txBox="1"/>
          <p:nvPr/>
        </p:nvSpPr>
        <p:spPr>
          <a:xfrm>
            <a:off x="1992313" y="981075"/>
            <a:ext cx="831024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1</a:t>
            </a:r>
            <a:r>
              <a:rPr lang="zh-CN" altLang="en-US" sz="2400" b="1"/>
              <a:t>、核反应：原子核中其他粒子的轰击下产生新原子核的过程</a:t>
            </a:r>
            <a:endParaRPr lang="zh-CN" altLang="en-US" sz="2400" b="1"/>
          </a:p>
        </p:txBody>
      </p:sp>
      <p:sp>
        <p:nvSpPr>
          <p:cNvPr id="354313" name="Text Box 9"/>
          <p:cNvSpPr txBox="1"/>
          <p:nvPr/>
        </p:nvSpPr>
        <p:spPr>
          <a:xfrm>
            <a:off x="1992313" y="1557338"/>
            <a:ext cx="769810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2</a:t>
            </a:r>
            <a:r>
              <a:rPr lang="zh-CN" altLang="en-US" sz="2400" b="1"/>
              <a:t>、核反应方程：用原子核符号描述核反应过程的式子。</a:t>
            </a:r>
            <a:endParaRPr lang="zh-CN" altLang="en-US" sz="2400" b="1"/>
          </a:p>
        </p:txBody>
      </p:sp>
      <p:pic>
        <p:nvPicPr>
          <p:cNvPr id="354314" name="New picture"/>
          <p:cNvPicPr/>
          <p:nvPr/>
        </p:nvPicPr>
        <p:blipFill>
          <a:blip r:embed="rId7"/>
          <a:stretch>
            <a:fillRect/>
          </a:stretch>
        </p:blipFill>
        <p:spPr>
          <a:xfrm>
            <a:off x="11328400" y="11188700"/>
            <a:ext cx="330200" cy="254000"/>
          </a:xfrm>
          <a:prstGeom prst="cube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8" grpId="0"/>
      <p:bldP spid="354309" grpId="0"/>
      <p:bldP spid="354311" grpId="0"/>
      <p:bldP spid="354312" grpId="0"/>
      <p:bldP spid="3543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Text Box 2"/>
          <p:cNvSpPr txBox="1"/>
          <p:nvPr/>
        </p:nvSpPr>
        <p:spPr>
          <a:xfrm>
            <a:off x="1847850" y="260350"/>
            <a:ext cx="6335713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3600" b="1">
                <a:solidFill>
                  <a:srgbClr val="FF3300"/>
                </a:solidFill>
              </a:rPr>
              <a:t>打开原子核物理的大门</a:t>
            </a:r>
            <a:endParaRPr lang="zh-CN" altLang="en-US" sz="3600" b="1">
              <a:solidFill>
                <a:srgbClr val="FF3300"/>
              </a:solidFill>
            </a:endParaRPr>
          </a:p>
        </p:txBody>
      </p:sp>
      <p:sp>
        <p:nvSpPr>
          <p:cNvPr id="7171" name="Text Box 3"/>
          <p:cNvSpPr txBox="1"/>
          <p:nvPr/>
        </p:nvSpPr>
        <p:spPr>
          <a:xfrm>
            <a:off x="1992313" y="908050"/>
            <a:ext cx="6453505" cy="8299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    19</a:t>
            </a:r>
            <a:r>
              <a:rPr lang="zh-CN" altLang="en-US" sz="2400" b="1"/>
              <a:t>世纪末，科学家发现 打开原子核物理大门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的一把钥匙</a:t>
            </a:r>
            <a:endParaRPr lang="zh-CN" altLang="en-US" sz="2400" b="1"/>
          </a:p>
        </p:txBody>
      </p:sp>
      <p:sp>
        <p:nvSpPr>
          <p:cNvPr id="347140" name="Text Box 4"/>
          <p:cNvSpPr txBox="1"/>
          <p:nvPr/>
        </p:nvSpPr>
        <p:spPr>
          <a:xfrm>
            <a:off x="3617913" y="1225550"/>
            <a:ext cx="262890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——</a:t>
            </a:r>
            <a:r>
              <a:rPr lang="zh-CN" altLang="en-US" sz="2400" b="1"/>
              <a:t>物质的放射性</a:t>
            </a:r>
            <a:endParaRPr lang="zh-CN" altLang="en-US" sz="2400" b="1"/>
          </a:p>
        </p:txBody>
      </p:sp>
      <p:pic>
        <p:nvPicPr>
          <p:cNvPr id="347141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1188" y="1790700"/>
            <a:ext cx="7848600" cy="50673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Text Box 2"/>
          <p:cNvSpPr txBox="1"/>
          <p:nvPr/>
        </p:nvSpPr>
        <p:spPr>
          <a:xfrm>
            <a:off x="1919288" y="981075"/>
            <a:ext cx="840549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800" b="1">
                <a:solidFill>
                  <a:srgbClr val="FF3300"/>
                </a:solidFill>
              </a:rPr>
              <a:t>放射性的发现，使人们认识到原子核是可以再分的。</a:t>
            </a:r>
            <a:endParaRPr lang="zh-CN" altLang="en-US" sz="2800" b="1">
              <a:solidFill>
                <a:srgbClr val="FF3300"/>
              </a:solidFill>
            </a:endParaRPr>
          </a:p>
        </p:txBody>
      </p:sp>
      <p:sp>
        <p:nvSpPr>
          <p:cNvPr id="9219" name="Text Box 3"/>
          <p:cNvSpPr txBox="1"/>
          <p:nvPr/>
        </p:nvSpPr>
        <p:spPr>
          <a:xfrm>
            <a:off x="1992313" y="2205038"/>
            <a:ext cx="7729220" cy="19380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      </a:t>
            </a:r>
            <a:r>
              <a:rPr lang="zh-CN" altLang="en-US" sz="2400" b="1"/>
              <a:t>而用放射性物质发出的射线做工具，科学家又发现了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质子和中子等微观粒子。对原子核有了进一步认识。  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   现在放射性已经成为科学探究重要的工具。</a:t>
            </a:r>
            <a:endParaRPr lang="zh-CN" altLang="en-US" sz="2400" b="1"/>
          </a:p>
        </p:txBody>
      </p:sp>
    </p:spTree>
  </p:cSld>
  <p:clrMapOvr>
    <a:masterClrMapping/>
  </p:clrMapOvr>
  <p:transition>
    <p:random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Text Box 2"/>
          <p:cNvSpPr txBox="1"/>
          <p:nvPr/>
        </p:nvSpPr>
        <p:spPr>
          <a:xfrm>
            <a:off x="2116138" y="620713"/>
            <a:ext cx="232537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>
                <a:solidFill>
                  <a:srgbClr val="FF3300"/>
                </a:solidFill>
              </a:rPr>
              <a:t>一、质子的发现</a:t>
            </a:r>
            <a:endParaRPr lang="zh-CN" altLang="en-US" sz="2400" b="1">
              <a:solidFill>
                <a:srgbClr val="FF3300"/>
              </a:solidFill>
            </a:endParaRPr>
          </a:p>
        </p:txBody>
      </p:sp>
      <p:grpSp>
        <p:nvGrpSpPr>
          <p:cNvPr id="11267" name="Group 3"/>
          <p:cNvGrpSpPr/>
          <p:nvPr/>
        </p:nvGrpSpPr>
        <p:grpSpPr>
          <a:xfrm>
            <a:off x="2135188" y="1268413"/>
            <a:ext cx="5414962" cy="460375"/>
            <a:chOff x="558" y="738"/>
            <a:chExt cx="3411" cy="290"/>
          </a:xfrm>
        </p:grpSpPr>
        <p:sp>
          <p:nvSpPr>
            <p:cNvPr id="11312" name="Text Box 4"/>
            <p:cNvSpPr txBox="1"/>
            <p:nvPr/>
          </p:nvSpPr>
          <p:spPr>
            <a:xfrm>
              <a:off x="558" y="738"/>
              <a:ext cx="3411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r">
                <a:spcBef>
                  <a:spcPct val="0"/>
                </a:spcBef>
                <a:buNone/>
              </a:pPr>
              <a:r>
                <a:rPr lang="en-US" altLang="zh-CN" sz="2400"/>
                <a:t>1919</a:t>
              </a:r>
              <a:r>
                <a:rPr lang="zh-CN" altLang="en-US" sz="2400"/>
                <a:t>年 卢瑟福用     粒子轰击氮核实验 </a:t>
              </a:r>
              <a:endParaRPr lang="zh-CN" altLang="en-US" sz="2400"/>
            </a:p>
          </p:txBody>
        </p:sp>
        <p:graphicFrame>
          <p:nvGraphicFramePr>
            <p:cNvPr id="11313" name="Object 5"/>
            <p:cNvGraphicFramePr>
              <a:graphicFrameLocks noChangeAspect="1"/>
            </p:cNvGraphicFramePr>
            <p:nvPr/>
          </p:nvGraphicFramePr>
          <p:xfrm>
            <a:off x="2073" y="772"/>
            <a:ext cx="272" cy="2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8" r:id="rId3" imgW="152400" imgH="139700" progId="Equation.3">
                    <p:embed/>
                  </p:oleObj>
                </mc:Choice>
                <mc:Fallback>
                  <p:oleObj r:id="rId3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073" y="772"/>
                          <a:ext cx="272" cy="2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68" name="Group 6"/>
          <p:cNvGrpSpPr/>
          <p:nvPr/>
        </p:nvGrpSpPr>
        <p:grpSpPr>
          <a:xfrm>
            <a:off x="5519738" y="1838325"/>
            <a:ext cx="4176712" cy="2095500"/>
            <a:chOff x="2517" y="1158"/>
            <a:chExt cx="2631" cy="1320"/>
          </a:xfrm>
        </p:grpSpPr>
        <p:sp>
          <p:nvSpPr>
            <p:cNvPr id="11273" name="Rectangle 7" descr="深色下对角线"/>
            <p:cNvSpPr/>
            <p:nvPr/>
          </p:nvSpPr>
          <p:spPr>
            <a:xfrm>
              <a:off x="2517" y="1434"/>
              <a:ext cx="91" cy="1044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4" name="Rectangle 8" descr="深色下对角线"/>
            <p:cNvSpPr/>
            <p:nvPr/>
          </p:nvSpPr>
          <p:spPr>
            <a:xfrm>
              <a:off x="2608" y="1480"/>
              <a:ext cx="91" cy="226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5" name="Rectangle 9" descr="深色下对角线"/>
            <p:cNvSpPr/>
            <p:nvPr/>
          </p:nvSpPr>
          <p:spPr>
            <a:xfrm>
              <a:off x="2608" y="2160"/>
              <a:ext cx="91" cy="226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6" name="Line 10"/>
            <p:cNvSpPr/>
            <p:nvPr/>
          </p:nvSpPr>
          <p:spPr>
            <a:xfrm>
              <a:off x="2653" y="2160"/>
              <a:ext cx="136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1277" name="Rectangle 11" descr="深色下对角线"/>
            <p:cNvSpPr/>
            <p:nvPr/>
          </p:nvSpPr>
          <p:spPr>
            <a:xfrm>
              <a:off x="3969" y="2160"/>
              <a:ext cx="91" cy="226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8" name="Rectangle 12" descr="深色下对角线"/>
            <p:cNvSpPr/>
            <p:nvPr/>
          </p:nvSpPr>
          <p:spPr>
            <a:xfrm>
              <a:off x="3969" y="1470"/>
              <a:ext cx="91" cy="226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9" name="Line 13"/>
            <p:cNvSpPr/>
            <p:nvPr/>
          </p:nvSpPr>
          <p:spPr>
            <a:xfrm>
              <a:off x="2653" y="1706"/>
              <a:ext cx="136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1280" name="Rectangle 14" descr="深色下对角线"/>
            <p:cNvSpPr/>
            <p:nvPr/>
          </p:nvSpPr>
          <p:spPr>
            <a:xfrm>
              <a:off x="2844" y="2069"/>
              <a:ext cx="907" cy="91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1281" name="Group 15"/>
            <p:cNvGrpSpPr/>
            <p:nvPr/>
          </p:nvGrpSpPr>
          <p:grpSpPr>
            <a:xfrm>
              <a:off x="3606" y="1253"/>
              <a:ext cx="90" cy="499"/>
              <a:chOff x="2835" y="1253"/>
              <a:chExt cx="90" cy="499"/>
            </a:xfrm>
          </p:grpSpPr>
          <p:sp>
            <p:nvSpPr>
              <p:cNvPr id="11309" name="Line 16"/>
              <p:cNvSpPr/>
              <p:nvPr/>
            </p:nvSpPr>
            <p:spPr>
              <a:xfrm flipH="1" flipV="1">
                <a:off x="2835" y="1253"/>
                <a:ext cx="0" cy="45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1310" name="Line 17"/>
              <p:cNvSpPr/>
              <p:nvPr/>
            </p:nvSpPr>
            <p:spPr>
              <a:xfrm flipH="1" flipV="1">
                <a:off x="2925" y="1253"/>
                <a:ext cx="0" cy="45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1311" name="Rectangle 18"/>
              <p:cNvSpPr/>
              <p:nvPr/>
            </p:nvSpPr>
            <p:spPr>
              <a:xfrm>
                <a:off x="2853" y="1616"/>
                <a:ext cx="45" cy="136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bg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endParaRPr lang="zh-CN" altLang="en-US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1282" name="Group 19"/>
            <p:cNvGrpSpPr/>
            <p:nvPr/>
          </p:nvGrpSpPr>
          <p:grpSpPr>
            <a:xfrm>
              <a:off x="2925" y="1253"/>
              <a:ext cx="90" cy="499"/>
              <a:chOff x="2835" y="1253"/>
              <a:chExt cx="90" cy="499"/>
            </a:xfrm>
          </p:grpSpPr>
          <p:sp>
            <p:nvSpPr>
              <p:cNvPr id="11306" name="Line 20"/>
              <p:cNvSpPr/>
              <p:nvPr/>
            </p:nvSpPr>
            <p:spPr>
              <a:xfrm flipH="1" flipV="1">
                <a:off x="2835" y="1253"/>
                <a:ext cx="0" cy="45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1307" name="Line 21"/>
              <p:cNvSpPr/>
              <p:nvPr/>
            </p:nvSpPr>
            <p:spPr>
              <a:xfrm flipH="1" flipV="1">
                <a:off x="2925" y="1253"/>
                <a:ext cx="0" cy="45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1308" name="Rectangle 22"/>
              <p:cNvSpPr/>
              <p:nvPr/>
            </p:nvSpPr>
            <p:spPr>
              <a:xfrm>
                <a:off x="2853" y="1616"/>
                <a:ext cx="45" cy="136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bg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None/>
                </a:pPr>
                <a:endParaRPr lang="zh-CN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1283" name="Oval 23"/>
            <p:cNvSpPr/>
            <p:nvPr/>
          </p:nvSpPr>
          <p:spPr>
            <a:xfrm>
              <a:off x="2881" y="1298"/>
              <a:ext cx="180" cy="9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4" name="Oval 24"/>
            <p:cNvSpPr/>
            <p:nvPr/>
          </p:nvSpPr>
          <p:spPr>
            <a:xfrm>
              <a:off x="3560" y="1298"/>
              <a:ext cx="180" cy="9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5" name="Text Box 25"/>
            <p:cNvSpPr txBox="1"/>
            <p:nvPr/>
          </p:nvSpPr>
          <p:spPr>
            <a:xfrm>
              <a:off x="2744" y="1162"/>
              <a:ext cx="203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/>
                <a:t>T</a:t>
              </a:r>
              <a:endParaRPr lang="en-US" altLang="zh-CN" sz="1800" b="1"/>
            </a:p>
          </p:txBody>
        </p:sp>
        <p:sp>
          <p:nvSpPr>
            <p:cNvPr id="11286" name="Text Box 26"/>
            <p:cNvSpPr txBox="1"/>
            <p:nvPr/>
          </p:nvSpPr>
          <p:spPr>
            <a:xfrm>
              <a:off x="3402" y="1158"/>
              <a:ext cx="203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/>
                <a:t>T</a:t>
              </a:r>
              <a:endParaRPr lang="en-US" altLang="zh-CN" sz="1800" b="1"/>
            </a:p>
          </p:txBody>
        </p:sp>
        <p:sp>
          <p:nvSpPr>
            <p:cNvPr id="11287" name="Rectangle 27"/>
            <p:cNvSpPr/>
            <p:nvPr/>
          </p:nvSpPr>
          <p:spPr>
            <a:xfrm>
              <a:off x="3198" y="1842"/>
              <a:ext cx="45" cy="227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8" name="Rectangle 28"/>
            <p:cNvSpPr/>
            <p:nvPr/>
          </p:nvSpPr>
          <p:spPr>
            <a:xfrm>
              <a:off x="3170" y="1933"/>
              <a:ext cx="136" cy="4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9" name="Rectangle 29"/>
            <p:cNvSpPr/>
            <p:nvPr/>
          </p:nvSpPr>
          <p:spPr>
            <a:xfrm>
              <a:off x="3261" y="1860"/>
              <a:ext cx="45" cy="182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0" name="Rectangle 30" descr="深色下对角线"/>
            <p:cNvSpPr/>
            <p:nvPr/>
          </p:nvSpPr>
          <p:spPr>
            <a:xfrm>
              <a:off x="4059" y="1389"/>
              <a:ext cx="91" cy="1044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1" name="Rectangle 31"/>
            <p:cNvSpPr/>
            <p:nvPr/>
          </p:nvSpPr>
          <p:spPr>
            <a:xfrm>
              <a:off x="4059" y="1933"/>
              <a:ext cx="136" cy="9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2" name="Rectangle 32"/>
            <p:cNvSpPr/>
            <p:nvPr/>
          </p:nvSpPr>
          <p:spPr>
            <a:xfrm>
              <a:off x="4150" y="1815"/>
              <a:ext cx="45" cy="363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3" name="Line 33"/>
            <p:cNvSpPr/>
            <p:nvPr/>
          </p:nvSpPr>
          <p:spPr>
            <a:xfrm flipV="1">
              <a:off x="4332" y="1888"/>
              <a:ext cx="136" cy="9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1294" name="Line 34"/>
            <p:cNvSpPr/>
            <p:nvPr/>
          </p:nvSpPr>
          <p:spPr>
            <a:xfrm>
              <a:off x="4341" y="2024"/>
              <a:ext cx="136" cy="4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1295" name="Rectangle 35"/>
            <p:cNvSpPr/>
            <p:nvPr/>
          </p:nvSpPr>
          <p:spPr>
            <a:xfrm>
              <a:off x="4468" y="1888"/>
              <a:ext cx="45" cy="18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6" name="Rectangle 36"/>
            <p:cNvSpPr/>
            <p:nvPr/>
          </p:nvSpPr>
          <p:spPr>
            <a:xfrm>
              <a:off x="4513" y="1888"/>
              <a:ext cx="45" cy="181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7" name="Rectangle 37"/>
            <p:cNvSpPr/>
            <p:nvPr/>
          </p:nvSpPr>
          <p:spPr>
            <a:xfrm>
              <a:off x="4558" y="1888"/>
              <a:ext cx="318" cy="18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8" name="AutoShape 38"/>
            <p:cNvSpPr/>
            <p:nvPr/>
          </p:nvSpPr>
          <p:spPr>
            <a:xfrm rot="5400000" flipH="1">
              <a:off x="4762" y="1964"/>
              <a:ext cx="289" cy="44"/>
            </a:xfrm>
            <a:custGeom>
              <a:gdLst>
                <a:gd name="txL" fmla="*/ 4559 w 21600"/>
                <a:gd name="txT" fmla="*/ 4418 h 21600"/>
                <a:gd name="txR" fmla="*/ 17041 w 21600"/>
                <a:gd name="txB" fmla="*/ 17182 h 21600"/>
              </a:gdLst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5490" y="21600"/>
                  </a:lnTo>
                  <a:lnTo>
                    <a:pt x="1611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00000"/>
              </a:schemeClr>
            </a:solidFill>
            <a:ln w="9525" cap="flat" cmpd="sng">
              <a:solidFill>
                <a:schemeClr val="tx1">
                  <a:alpha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99" name="Rectangle 39"/>
            <p:cNvSpPr/>
            <p:nvPr/>
          </p:nvSpPr>
          <p:spPr>
            <a:xfrm>
              <a:off x="4939" y="1851"/>
              <a:ext cx="182" cy="273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300" name="Rectangle 40"/>
            <p:cNvSpPr/>
            <p:nvPr/>
          </p:nvSpPr>
          <p:spPr>
            <a:xfrm>
              <a:off x="5103" y="1979"/>
              <a:ext cx="45" cy="1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endParaRPr lang="zh-CN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301" name="Text Box 41"/>
            <p:cNvSpPr txBox="1"/>
            <p:nvPr/>
          </p:nvSpPr>
          <p:spPr>
            <a:xfrm>
              <a:off x="2971" y="1842"/>
              <a:ext cx="219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/>
                <a:t>A</a:t>
              </a:r>
              <a:endParaRPr lang="en-US" altLang="zh-CN" sz="1800" b="1"/>
            </a:p>
          </p:txBody>
        </p:sp>
        <p:sp>
          <p:nvSpPr>
            <p:cNvPr id="11302" name="Text Box 42"/>
            <p:cNvSpPr txBox="1"/>
            <p:nvPr/>
          </p:nvSpPr>
          <p:spPr>
            <a:xfrm>
              <a:off x="3833" y="1888"/>
              <a:ext cx="203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/>
                <a:t>F</a:t>
              </a:r>
              <a:endParaRPr lang="en-US" altLang="zh-CN" sz="1800" b="1"/>
            </a:p>
          </p:txBody>
        </p:sp>
        <p:sp>
          <p:nvSpPr>
            <p:cNvPr id="11303" name="Text Box 43"/>
            <p:cNvSpPr txBox="1"/>
            <p:nvPr/>
          </p:nvSpPr>
          <p:spPr>
            <a:xfrm>
              <a:off x="4195" y="1706"/>
              <a:ext cx="211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/>
                <a:t>S</a:t>
              </a:r>
              <a:endParaRPr lang="en-US" altLang="zh-CN" sz="1800" b="1"/>
            </a:p>
          </p:txBody>
        </p:sp>
        <p:sp>
          <p:nvSpPr>
            <p:cNvPr id="11304" name="Text Box 44"/>
            <p:cNvSpPr txBox="1"/>
            <p:nvPr/>
          </p:nvSpPr>
          <p:spPr>
            <a:xfrm>
              <a:off x="4694" y="1661"/>
              <a:ext cx="235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/>
                <a:t>M</a:t>
              </a:r>
              <a:endParaRPr lang="en-US" altLang="zh-CN" sz="1800" b="1"/>
            </a:p>
          </p:txBody>
        </p:sp>
        <p:sp>
          <p:nvSpPr>
            <p:cNvPr id="11305" name="Text Box 45"/>
            <p:cNvSpPr txBox="1"/>
            <p:nvPr/>
          </p:nvSpPr>
          <p:spPr>
            <a:xfrm>
              <a:off x="3198" y="1525"/>
              <a:ext cx="219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1800" b="1"/>
                <a:t>C</a:t>
              </a:r>
              <a:endParaRPr lang="en-US" altLang="zh-CN" sz="1800" b="1"/>
            </a:p>
          </p:txBody>
        </p:sp>
      </p:grpSp>
      <p:sp>
        <p:nvSpPr>
          <p:cNvPr id="11269" name="Text Box 46"/>
          <p:cNvSpPr txBox="1"/>
          <p:nvPr/>
        </p:nvSpPr>
        <p:spPr>
          <a:xfrm>
            <a:off x="5808663" y="4076700"/>
            <a:ext cx="1727200" cy="1476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1800" b="1"/>
              <a:t>A</a:t>
            </a:r>
            <a:r>
              <a:rPr lang="zh-CN" altLang="en-US" sz="1800" b="1"/>
              <a:t>：放射性物质</a:t>
            </a:r>
            <a:endParaRPr lang="zh-CN" altLang="en-US" sz="1800" b="1"/>
          </a:p>
          <a:p>
            <a:pPr marL="0" lvl="0" indent="0">
              <a:spcBef>
                <a:spcPct val="0"/>
              </a:spcBef>
              <a:buNone/>
            </a:pPr>
            <a:r>
              <a:rPr lang="en-US" altLang="zh-CN" sz="1800" b="1"/>
              <a:t>F</a:t>
            </a:r>
            <a:r>
              <a:rPr lang="zh-CN" altLang="en-US" sz="1800" b="1"/>
              <a:t>：铝箔</a:t>
            </a:r>
            <a:endParaRPr lang="zh-CN" altLang="en-US" sz="1800" b="1"/>
          </a:p>
          <a:p>
            <a:pPr marL="0" lvl="0" indent="0">
              <a:spcBef>
                <a:spcPct val="0"/>
              </a:spcBef>
              <a:buNone/>
            </a:pPr>
            <a:r>
              <a:rPr lang="en-US" altLang="zh-CN" sz="1800" b="1"/>
              <a:t>S</a:t>
            </a:r>
            <a:r>
              <a:rPr lang="zh-CN" altLang="en-US" sz="1800" b="1"/>
              <a:t>：荧光屏</a:t>
            </a:r>
            <a:endParaRPr lang="zh-CN" altLang="en-US" sz="1800" b="1"/>
          </a:p>
          <a:p>
            <a:pPr marL="0" lvl="0" indent="0">
              <a:spcBef>
                <a:spcPct val="0"/>
              </a:spcBef>
              <a:buNone/>
            </a:pPr>
            <a:r>
              <a:rPr lang="en-US" altLang="zh-CN" sz="1800" b="1"/>
              <a:t>M</a:t>
            </a:r>
            <a:r>
              <a:rPr lang="zh-CN" altLang="en-US" sz="1800" b="1"/>
              <a:t>：显微镜</a:t>
            </a:r>
            <a:endParaRPr lang="zh-CN" altLang="en-US" sz="1800" b="1"/>
          </a:p>
          <a:p>
            <a:pPr marL="0" lvl="0" indent="0">
              <a:spcBef>
                <a:spcPct val="0"/>
              </a:spcBef>
              <a:buNone/>
            </a:pPr>
            <a:r>
              <a:rPr lang="en-US" altLang="zh-CN" sz="1800" b="1"/>
              <a:t>C</a:t>
            </a:r>
            <a:r>
              <a:rPr lang="zh-CN" altLang="en-US" sz="1800" b="1"/>
              <a:t>：容器</a:t>
            </a:r>
            <a:endParaRPr lang="zh-CN" altLang="en-US" sz="1800" b="1"/>
          </a:p>
        </p:txBody>
      </p:sp>
      <p:sp>
        <p:nvSpPr>
          <p:cNvPr id="349231" name="Text Box 47"/>
          <p:cNvSpPr txBox="1"/>
          <p:nvPr/>
        </p:nvSpPr>
        <p:spPr>
          <a:xfrm>
            <a:off x="5448300" y="6092825"/>
            <a:ext cx="497713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>
                <a:solidFill>
                  <a:srgbClr val="6666FF"/>
                </a:solidFill>
              </a:rPr>
              <a:t>可以从荧光屏</a:t>
            </a:r>
            <a:r>
              <a:rPr lang="en-US" altLang="zh-CN" sz="2400" b="1">
                <a:solidFill>
                  <a:srgbClr val="6666FF"/>
                </a:solidFill>
              </a:rPr>
              <a:t>S</a:t>
            </a:r>
            <a:r>
              <a:rPr lang="zh-CN" altLang="en-US" sz="2400" b="1">
                <a:solidFill>
                  <a:srgbClr val="6666FF"/>
                </a:solidFill>
              </a:rPr>
              <a:t>上观察到闪烁的亮点</a:t>
            </a:r>
            <a:endParaRPr lang="zh-CN" altLang="en-US" sz="2400" b="1">
              <a:solidFill>
                <a:srgbClr val="6666FF"/>
              </a:solidFill>
            </a:endParaRPr>
          </a:p>
        </p:txBody>
      </p:sp>
      <p:sp>
        <p:nvSpPr>
          <p:cNvPr id="349232" name="Rectangle 48"/>
          <p:cNvSpPr/>
          <p:nvPr/>
        </p:nvSpPr>
        <p:spPr>
          <a:xfrm>
            <a:off x="5375275" y="5583238"/>
            <a:ext cx="26212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>
                <a:solidFill>
                  <a:srgbClr val="FF3300"/>
                </a:solidFill>
              </a:rPr>
              <a:t>当容器充入氮气时</a:t>
            </a:r>
            <a:endParaRPr lang="zh-CN" altLang="en-US" sz="2400">
              <a:solidFill>
                <a:srgbClr val="FF3300"/>
              </a:solidFill>
            </a:endParaRPr>
          </a:p>
        </p:txBody>
      </p:sp>
      <p:pic>
        <p:nvPicPr>
          <p:cNvPr id="11272" name="Picture 49" descr="u=2876846049,974082654&amp;fm=0&amp;gp=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7850" y="2133600"/>
            <a:ext cx="2682875" cy="34845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 descr="原子核结构_课件1_240" hidden="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64000" y="1905000"/>
            <a:ext cx="4064000" cy="304800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31" grpId="0"/>
      <p:bldP spid="3492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Rectangle 2"/>
          <p:cNvSpPr>
            <a:spLocks noGrp="1"/>
          </p:cNvSpPr>
          <p:nvPr>
            <p:ph type="body" idx="4294967295"/>
          </p:nvPr>
        </p:nvSpPr>
        <p:spPr>
          <a:xfrm>
            <a:off x="1765300" y="1412875"/>
            <a:ext cx="8651875" cy="2861310"/>
          </a:xfrm>
        </p:spPr>
        <p:txBody>
          <a:bodyPr vert="horz" wrap="square" lIns="91440" tIns="45720" rIns="91440" bIns="45720" anchor="t" anchorCtr="0">
            <a:spAutoFit/>
          </a:bodyPr>
          <a:lstStyle/>
          <a:p>
            <a:pPr marL="450850" indent="-450850" algn="just" eaLnBrk="1"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en-US">
                <a:latin typeface="Times New Roman" panose="02020603050405020304" pitchFamily="18" charset="0"/>
                <a:ea typeface="黑体" panose="02010609060101010101" pitchFamily="2" charset="-122"/>
              </a:rPr>
              <a:t>实验背景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：电子的发现使人们认识到，原子不再是构成物质的基本单位．进一步研究发现，原子的中心有一个原子核，原子核集中了原子的全部正电荷和几乎全部的质量．原子核的结构如何？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1919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年，卢瑟福做了用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α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粒子轰击氮原子核的实验．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1765300" y="812800"/>
            <a:ext cx="8651875" cy="3969385"/>
          </a:xfrm>
        </p:spPr>
        <p:txBody>
          <a:bodyPr vert="horz" wrap="square" lIns="91440" tIns="45720" rIns="91440" bIns="45720" anchor="t" anchorCtr="0">
            <a:spAutoFit/>
          </a:bodyPr>
          <a:lstStyle/>
          <a:p>
            <a:pPr marL="450850" indent="-450850" eaLnBrk="1"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en-US">
                <a:latin typeface="Times New Roman" panose="02020603050405020304" pitchFamily="18" charset="0"/>
                <a:ea typeface="黑体" panose="02010609060101010101" pitchFamily="2" charset="-122"/>
              </a:rPr>
              <a:t>实验过程：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容器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里放有放射性物质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，从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放射出的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α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粒子射到铝箔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上，适当选取铝箔的厚度，使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α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粒子恰好被它完全吸收，而不能透过．在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的后面放一荧光屏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是显微镜，通过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可以观察到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是否有闪光．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0850" indent="-450850" algn="just" eaLnBrk="1"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en-US">
                <a:latin typeface="Times New Roman" panose="02020603050405020304" pitchFamily="18" charset="0"/>
                <a:ea typeface="黑体" panose="02010609060101010101" pitchFamily="2" charset="-122"/>
              </a:rPr>
              <a:t>实验现象：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开始，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上无闪光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因为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α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粒子没有穿过铝箔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．打开进气孔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的阀门，通入氮气，可以观察到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上有闪光．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0850" indent="-450850" algn="just" eaLnBrk="1">
              <a:buNone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Text Box 2"/>
          <p:cNvSpPr txBox="1"/>
          <p:nvPr/>
        </p:nvSpPr>
        <p:spPr>
          <a:xfrm>
            <a:off x="1774825" y="404813"/>
            <a:ext cx="9932035" cy="19380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>
              <a:spcBef>
                <a:spcPct val="0"/>
              </a:spcBef>
              <a:buNone/>
            </a:pPr>
            <a:r>
              <a:rPr lang="en-US" altLang="zh-CN" sz="2400" b="1"/>
              <a:t>  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5</a:t>
            </a:r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．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实验分析：</a:t>
            </a:r>
            <a:r>
              <a:rPr lang="en-US" altLang="zh-CN" sz="2400" b="1"/>
              <a:t>   </a:t>
            </a:r>
            <a:r>
              <a:rPr lang="zh-CN" altLang="en-US" sz="2400" b="1"/>
              <a:t>引起闪烁亮点的粒子与加入的氮气有关，卢瑟福认为：</a:t>
            </a:r>
            <a:endParaRPr lang="zh-CN" altLang="en-US" sz="2400" b="1"/>
          </a:p>
          <a:p>
            <a:pPr marL="0" lvl="0" indent="0" algn="l">
              <a:spcBef>
                <a:spcPct val="0"/>
              </a:spcBef>
              <a:buNone/>
            </a:pPr>
            <a:r>
              <a:rPr lang="zh-CN" altLang="en-US" sz="2400" b="1"/>
              <a:t>这是       粒子轰击氮核后从核中飞出的新粒子，他把</a:t>
            </a:r>
            <a:endParaRPr lang="zh-CN" altLang="en-US" sz="2400" b="1"/>
          </a:p>
          <a:p>
            <a:pPr marL="0" lvl="0" indent="0" algn="l">
              <a:spcBef>
                <a:spcPct val="0"/>
              </a:spcBef>
              <a:buNone/>
            </a:pPr>
            <a:r>
              <a:rPr lang="zh-CN" altLang="en-US" sz="2400" b="1"/>
              <a:t>这种粒子分别引进电场和磁场，测出其质量和电量，</a:t>
            </a:r>
            <a:endParaRPr lang="zh-CN" altLang="en-US" sz="2400" b="1"/>
          </a:p>
          <a:p>
            <a:pPr marL="0" lvl="0" indent="0" algn="l">
              <a:spcBef>
                <a:spcPct val="0"/>
              </a:spcBef>
              <a:buNone/>
            </a:pPr>
            <a:r>
              <a:rPr lang="zh-CN" altLang="en-US" sz="2400" b="1"/>
              <a:t>确定它就是氢原子核，又叫质子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endParaRPr lang="en-US" altLang="zh-CN" sz="2400" b="1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2566988" y="836613"/>
          <a:ext cx="431800" cy="3968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3" imgW="152400" imgH="139700" progId="Equation.3">
                  <p:embed/>
                </p:oleObj>
              </mc:Choice>
              <mc:Fallback>
                <p:oleObj r:id="rId3" imgW="152400" imgH="139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66988" y="836613"/>
                        <a:ext cx="431800" cy="396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/>
          <p:nvPr/>
        </p:nvGrpSpPr>
        <p:grpSpPr>
          <a:xfrm>
            <a:off x="1992313" y="2366963"/>
            <a:ext cx="8099425" cy="830263"/>
            <a:chOff x="295" y="1491"/>
            <a:chExt cx="5102" cy="523"/>
          </a:xfrm>
        </p:grpSpPr>
        <p:sp>
          <p:nvSpPr>
            <p:cNvPr id="13322" name="Text Box 5"/>
            <p:cNvSpPr txBox="1"/>
            <p:nvPr/>
          </p:nvSpPr>
          <p:spPr>
            <a:xfrm>
              <a:off x="295" y="1491"/>
              <a:ext cx="5102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en-US" altLang="zh-CN" sz="2400" b="1"/>
                <a:t>  </a:t>
              </a:r>
              <a:r>
                <a:rPr lang="zh-CN" altLang="en-US" sz="2400" b="1"/>
                <a:t>质子是       粒子直接从氮原子核中打出的，还是     粒子与</a:t>
              </a:r>
              <a:endParaRPr lang="zh-CN" altLang="en-US" sz="2400" b="1"/>
            </a:p>
            <a:p>
              <a:pPr marL="0" lvl="0" indent="0">
                <a:spcBef>
                  <a:spcPct val="0"/>
                </a:spcBef>
                <a:buNone/>
              </a:pPr>
              <a:r>
                <a:rPr lang="zh-CN" altLang="en-US" sz="2400" b="1"/>
                <a:t>氮原子核结合成复核后从复核中放出的呢？   </a:t>
              </a:r>
              <a:endParaRPr lang="zh-CN" altLang="en-US" sz="2400" b="1"/>
            </a:p>
          </p:txBody>
        </p:sp>
        <p:graphicFrame>
          <p:nvGraphicFramePr>
            <p:cNvPr id="13323" name="Object 6"/>
            <p:cNvGraphicFramePr>
              <a:graphicFrameLocks noChangeAspect="1"/>
            </p:cNvGraphicFramePr>
            <p:nvPr/>
          </p:nvGraphicFramePr>
          <p:xfrm>
            <a:off x="1066" y="1525"/>
            <a:ext cx="272" cy="2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0" r:id="rId5" imgW="152400" imgH="139700" progId="Equation.3">
                    <p:embed/>
                  </p:oleObj>
                </mc:Choice>
                <mc:Fallback>
                  <p:oleObj r:id="rId5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66" y="1525"/>
                          <a:ext cx="272" cy="2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24" name="Object 7"/>
            <p:cNvGraphicFramePr>
              <a:graphicFrameLocks noChangeAspect="1"/>
            </p:cNvGraphicFramePr>
            <p:nvPr/>
          </p:nvGraphicFramePr>
          <p:xfrm>
            <a:off x="4513" y="1534"/>
            <a:ext cx="272" cy="2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1" r:id="rId6" imgW="152400" imgH="139700" progId="Equation.3">
                    <p:embed/>
                  </p:oleObj>
                </mc:Choice>
                <mc:Fallback>
                  <p:oleObj r:id="rId6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513" y="1534"/>
                          <a:ext cx="272" cy="2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0216" name="Text Box 8"/>
          <p:cNvSpPr txBox="1"/>
          <p:nvPr/>
        </p:nvSpPr>
        <p:spPr>
          <a:xfrm>
            <a:off x="1919288" y="3284538"/>
            <a:ext cx="4773930" cy="19380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英国：布拉凯特，在充氮的云室里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做了这个实验，他拍摄了</a:t>
            </a:r>
            <a:r>
              <a:rPr lang="en-US" altLang="zh-CN" sz="2400" b="1"/>
              <a:t>2</a:t>
            </a:r>
            <a:r>
              <a:rPr lang="zh-CN" altLang="en-US" sz="2400" b="1"/>
              <a:t>万多张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云室照片中发现有</a:t>
            </a:r>
            <a:r>
              <a:rPr lang="en-US" altLang="zh-CN" sz="2400" b="1"/>
              <a:t>8</a:t>
            </a:r>
            <a:r>
              <a:rPr lang="zh-CN" altLang="en-US" sz="2400" b="1"/>
              <a:t>条径迹产生了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分叉，细长的径迹是质子，另一条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短粗的径迹是新产生的核的径迹。</a:t>
            </a:r>
            <a:endParaRPr lang="zh-CN" altLang="en-US" sz="2400" b="1"/>
          </a:p>
        </p:txBody>
      </p:sp>
      <p:grpSp>
        <p:nvGrpSpPr>
          <p:cNvPr id="3" name="Group 14"/>
          <p:cNvGrpSpPr/>
          <p:nvPr/>
        </p:nvGrpSpPr>
        <p:grpSpPr>
          <a:xfrm>
            <a:off x="1992313" y="5516563"/>
            <a:ext cx="5059363" cy="1198563"/>
            <a:chOff x="295" y="3475"/>
            <a:chExt cx="3187" cy="755"/>
          </a:xfrm>
        </p:grpSpPr>
        <p:sp>
          <p:nvSpPr>
            <p:cNvPr id="13320" name="Text Box 15"/>
            <p:cNvSpPr txBox="1"/>
            <p:nvPr/>
          </p:nvSpPr>
          <p:spPr>
            <a:xfrm>
              <a:off x="295" y="3475"/>
              <a:ext cx="3187" cy="75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None/>
              </a:pPr>
              <a:r>
                <a:rPr lang="zh-CN" altLang="en-US" sz="2400">
                  <a:solidFill>
                    <a:srgbClr val="FF3300"/>
                  </a:solidFill>
                </a:rPr>
                <a:t>表明：    粒子击中氮原子核后形成</a:t>
              </a:r>
              <a:endParaRPr lang="zh-CN" altLang="en-US" sz="2400">
                <a:solidFill>
                  <a:srgbClr val="FF3300"/>
                </a:solidFill>
              </a:endParaRPr>
            </a:p>
            <a:p>
              <a:pPr marL="0" lvl="0" indent="0">
                <a:spcBef>
                  <a:spcPct val="0"/>
                </a:spcBef>
                <a:buNone/>
              </a:pPr>
              <a:r>
                <a:rPr lang="zh-CN" altLang="en-US" sz="2400">
                  <a:solidFill>
                    <a:srgbClr val="FF3300"/>
                  </a:solidFill>
                </a:rPr>
                <a:t>一个复核，而这个复核不稳定，</a:t>
              </a:r>
              <a:endParaRPr lang="zh-CN" altLang="en-US" sz="2400">
                <a:solidFill>
                  <a:srgbClr val="FF3300"/>
                </a:solidFill>
              </a:endParaRPr>
            </a:p>
            <a:p>
              <a:pPr marL="0" lvl="0" indent="0">
                <a:spcBef>
                  <a:spcPct val="0"/>
                </a:spcBef>
                <a:buNone/>
              </a:pPr>
              <a:r>
                <a:rPr lang="zh-CN" altLang="en-US" sz="2400">
                  <a:solidFill>
                    <a:srgbClr val="FF3300"/>
                  </a:solidFill>
                </a:rPr>
                <a:t>生成后随即发生变化，放出一个质子</a:t>
              </a:r>
              <a:endParaRPr lang="zh-CN" altLang="en-US" sz="2400">
                <a:solidFill>
                  <a:srgbClr val="FF3300"/>
                </a:solidFill>
              </a:endParaRPr>
            </a:p>
          </p:txBody>
        </p:sp>
        <p:graphicFrame>
          <p:nvGraphicFramePr>
            <p:cNvPr id="13321" name="Object 16"/>
            <p:cNvGraphicFramePr>
              <a:graphicFrameLocks noChangeAspect="1"/>
            </p:cNvGraphicFramePr>
            <p:nvPr/>
          </p:nvGraphicFramePr>
          <p:xfrm>
            <a:off x="839" y="3484"/>
            <a:ext cx="272" cy="2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2" r:id="rId7" imgW="152400" imgH="139700" progId="Equation.3">
                    <p:embed/>
                  </p:oleObj>
                </mc:Choice>
                <mc:Fallback>
                  <p:oleObj r:id="rId7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39" y="3484"/>
                          <a:ext cx="272" cy="2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3319" name="Picture 17" descr="未命名1"/>
          <p:cNvPicPr>
            <a:picLocks noChangeAspect="1"/>
          </p:cNvPicPr>
          <p:nvPr/>
        </p:nvPicPr>
        <p:blipFill>
          <a:blip r:embed="rId8"/>
          <a:srcRect r="62593" b="36555"/>
          <a:stretch>
            <a:fillRect/>
          </a:stretch>
        </p:blipFill>
        <p:spPr>
          <a:xfrm>
            <a:off x="7464425" y="3375025"/>
            <a:ext cx="2836863" cy="3006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1765300" y="1349375"/>
            <a:ext cx="8651875" cy="3969385"/>
          </a:xfrm>
        </p:spPr>
        <p:txBody>
          <a:bodyPr vert="horz" wrap="square" lIns="91440" tIns="45720" rIns="91440" bIns="45720" anchor="t" anchorCtr="0">
            <a:spAutoFit/>
          </a:bodyPr>
          <a:lstStyle/>
          <a:p>
            <a:pPr marL="450850" indent="-450850" algn="just" eaLnBrk="1"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en-US">
                <a:latin typeface="Times New Roman" panose="02020603050405020304" pitchFamily="18" charset="0"/>
                <a:ea typeface="黑体" panose="02010609060101010101" pitchFamily="2" charset="-122"/>
              </a:rPr>
              <a:t>新粒子性质研究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0850" indent="-450850" algn="just" eaLnBrk="1"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	(1)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把这种粒子引进电磁场中，根据它在电磁场中的偏转，测出了它的质量和电量，进而确定它就是氢原子核，又叫质子．用符号表示为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或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p.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0850" indent="-450850" algn="just" eaLnBrk="1"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	(2)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人们用同样的办法从其他元素的原子核中也轰击出了质子．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0850" indent="-450850" algn="just" eaLnBrk="1"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en-US">
                <a:latin typeface="Times New Roman" panose="02020603050405020304" pitchFamily="18" charset="0"/>
                <a:ea typeface="黑体" panose="02010609060101010101" pitchFamily="2" charset="-122"/>
              </a:rPr>
              <a:t>实验结论：</a:t>
            </a: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质子是原子核的组成部分．</a:t>
            </a: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Text Box 2"/>
          <p:cNvSpPr txBox="1"/>
          <p:nvPr/>
        </p:nvSpPr>
        <p:spPr>
          <a:xfrm>
            <a:off x="2043113" y="476250"/>
            <a:ext cx="231648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>
                <a:solidFill>
                  <a:srgbClr val="FF3300"/>
                </a:solidFill>
              </a:rPr>
              <a:t>二、中子的发现</a:t>
            </a:r>
            <a:endParaRPr lang="zh-CN" altLang="en-US" sz="2400">
              <a:solidFill>
                <a:srgbClr val="FF3300"/>
              </a:solidFill>
            </a:endParaRPr>
          </a:p>
        </p:txBody>
      </p:sp>
      <p:sp>
        <p:nvSpPr>
          <p:cNvPr id="15363" name="Text Box 3"/>
          <p:cNvSpPr txBox="1"/>
          <p:nvPr/>
        </p:nvSpPr>
        <p:spPr>
          <a:xfrm>
            <a:off x="2135188" y="1071563"/>
            <a:ext cx="7528560" cy="11988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   </a:t>
            </a:r>
            <a:r>
              <a:rPr lang="zh-CN" altLang="en-US" sz="2400" b="1"/>
              <a:t>原子核带正电，质子正好也带正电，很快就有人猜想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原子核是由质子组成的，但这种猜想不能解释当时已经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发现的一些物理现象：</a:t>
            </a:r>
            <a:endParaRPr lang="zh-CN" altLang="en-US" sz="2400" b="1"/>
          </a:p>
        </p:txBody>
      </p:sp>
      <p:sp>
        <p:nvSpPr>
          <p:cNvPr id="351236" name="Text Box 4"/>
          <p:cNvSpPr txBox="1"/>
          <p:nvPr/>
        </p:nvSpPr>
        <p:spPr>
          <a:xfrm>
            <a:off x="2495550" y="2362200"/>
            <a:ext cx="7531100" cy="11988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>
                <a:solidFill>
                  <a:srgbClr val="FF3300"/>
                </a:solidFill>
              </a:rPr>
              <a:t>    </a:t>
            </a:r>
            <a:r>
              <a:rPr lang="zh-CN" altLang="en-US" sz="2400">
                <a:solidFill>
                  <a:srgbClr val="FF3300"/>
                </a:solidFill>
              </a:rPr>
              <a:t>除氢元素外，所有元素的原子核的质量大体上是质子</a:t>
            </a:r>
            <a:endParaRPr lang="zh-CN" altLang="en-US" sz="2400">
              <a:solidFill>
                <a:srgbClr val="FF3300"/>
              </a:solidFill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>
                <a:solidFill>
                  <a:srgbClr val="FF3300"/>
                </a:solidFill>
              </a:rPr>
              <a:t>质量的整数倍，但原子核的电荷数仅仅是质量数的一</a:t>
            </a:r>
            <a:endParaRPr lang="zh-CN" altLang="en-US" sz="2400">
              <a:solidFill>
                <a:srgbClr val="FF3300"/>
              </a:solidFill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>
                <a:solidFill>
                  <a:srgbClr val="FF3300"/>
                </a:solidFill>
              </a:rPr>
              <a:t>半或更少。</a:t>
            </a:r>
            <a:endParaRPr lang="zh-CN" altLang="en-US" sz="2400">
              <a:solidFill>
                <a:srgbClr val="FF3300"/>
              </a:solidFill>
            </a:endParaRPr>
          </a:p>
        </p:txBody>
      </p:sp>
      <p:sp>
        <p:nvSpPr>
          <p:cNvPr id="351237" name="Text Box 5"/>
          <p:cNvSpPr txBox="1"/>
          <p:nvPr/>
        </p:nvSpPr>
        <p:spPr>
          <a:xfrm>
            <a:off x="1847850" y="3644900"/>
            <a:ext cx="7866380" cy="8299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/>
              <a:t>    </a:t>
            </a:r>
            <a:r>
              <a:rPr lang="zh-CN" altLang="en-US" sz="2400" b="1"/>
              <a:t>由此卢瑟福就预想到原子核内可能还存在着质量跟质子</a:t>
            </a:r>
            <a:endParaRPr lang="zh-CN" altLang="en-US" sz="2400" b="1"/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/>
              <a:t>相近的不带电的中性粒子他将其称为</a:t>
            </a:r>
            <a:r>
              <a:rPr lang="zh-CN" altLang="en-US" sz="2400" b="1">
                <a:solidFill>
                  <a:srgbClr val="FF3300"/>
                </a:solidFill>
              </a:rPr>
              <a:t>中子</a:t>
            </a:r>
            <a:endParaRPr lang="zh-CN" altLang="en-US" sz="24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/>
      <p:bldP spid="351237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1_580TGp_general_light_ani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580TGp_general_light_ani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580TGp_general_light_ani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0TGp_general_light_ani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0TGp_general_light_ani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84</Paragraphs>
  <Slides>12</Slides>
  <Notes>9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20">
      <vt:lpstr>Arial</vt:lpstr>
      <vt:lpstr>宋体-PUA</vt:lpstr>
      <vt:lpstr>宋体</vt:lpstr>
      <vt:lpstr>Times New Roman</vt:lpstr>
      <vt:lpstr>黑体</vt:lpstr>
      <vt:lpstr>Calibri Light</vt:lpstr>
      <vt:lpstr>Calibri</vt:lpstr>
      <vt:lpstr>1_580TGp_general_light_ani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2021-04-25T11:23:45.084</cp:lastPrinted>
  <dcterms:created xsi:type="dcterms:W3CDTF">2021-04-25T11:23:45Z</dcterms:created>
  <dcterms:modified xsi:type="dcterms:W3CDTF">2021-04-25T03:23:45Z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