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647" r:id="rId3"/>
    <p:sldId id="633" r:id="rId4"/>
    <p:sldId id="634" r:id="rId5"/>
    <p:sldId id="635" r:id="rId7"/>
    <p:sldId id="636" r:id="rId8"/>
    <p:sldId id="637" r:id="rId9"/>
    <p:sldId id="638" r:id="rId10"/>
    <p:sldId id="639" r:id="rId11"/>
    <p:sldId id="640" r:id="rId12"/>
    <p:sldId id="641" r:id="rId13"/>
    <p:sldId id="642" r:id="rId14"/>
    <p:sldId id="643" r:id="rId15"/>
    <p:sldId id="644" r:id="rId16"/>
    <p:sldId id="665" r:id="rId17"/>
    <p:sldId id="668" r:id="rId18"/>
    <p:sldId id="645" r:id="rId19"/>
    <p:sldId id="663" r:id="rId20"/>
    <p:sldId id="662" r:id="rId21"/>
    <p:sldId id="669" r:id="rId22"/>
    <p:sldId id="670" r:id="rId23"/>
    <p:sldId id="671" r:id="rId24"/>
  </p:sldIdLst>
  <p:sldSz cx="12192000" cy="6858000"/>
  <p:notesSz cx="7103745" cy="10234295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143"/>
        <p:guide pos="38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12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6.wmf"/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8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4" Type="http://schemas.openxmlformats.org/officeDocument/2006/relationships/image" Target="../media/image19.emf"/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5" Type="http://schemas.openxmlformats.org/officeDocument/2006/relationships/image" Target="../media/image24.emf"/><Relationship Id="rId4" Type="http://schemas.openxmlformats.org/officeDocument/2006/relationships/image" Target="../media/image23.emf"/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CD2FA4CB-C324-4435-93DE-22C7BC77FB05}" type="slidenum">
              <a:rPr lang="en-US" altLang="zh-CN"/>
            </a:fld>
            <a:endParaRPr lang="en-US" altLang="zh-CN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9" name="圆角矩形 8"/>
          <p:cNvSpPr/>
          <p:nvPr userDrawn="1"/>
        </p:nvSpPr>
        <p:spPr>
          <a:xfrm>
            <a:off x="10114280" y="115570"/>
            <a:ext cx="19665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10214610" y="115570"/>
            <a:ext cx="1866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114280" y="115570"/>
            <a:ext cx="19665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214610" y="115570"/>
            <a:ext cx="1866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image" Target="../media/image1.png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2" name="圆角矩形 1"/>
          <p:cNvSpPr/>
          <p:nvPr userDrawn="1"/>
        </p:nvSpPr>
        <p:spPr>
          <a:xfrm>
            <a:off x="10114280" y="115570"/>
            <a:ext cx="196659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10214610" y="115570"/>
            <a:ext cx="1866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6.emf"/><Relationship Id="rId3" Type="http://schemas.openxmlformats.org/officeDocument/2006/relationships/oleObject" Target="../embeddings/oleObject26.bin"/><Relationship Id="rId2" Type="http://schemas.openxmlformats.org/officeDocument/2006/relationships/image" Target="../media/image25.emf"/><Relationship Id="rId1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7.emf"/><Relationship Id="rId1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8.emf"/><Relationship Id="rId1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0.emf"/><Relationship Id="rId3" Type="http://schemas.openxmlformats.org/officeDocument/2006/relationships/oleObject" Target="../embeddings/oleObject30.bin"/><Relationship Id="rId2" Type="http://schemas.openxmlformats.org/officeDocument/2006/relationships/image" Target="../media/image29.wmf"/><Relationship Id="rId1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2.png"/><Relationship Id="rId3" Type="http://schemas.openxmlformats.org/officeDocument/2006/relationships/tags" Target="../tags/tag3.xml"/><Relationship Id="rId2" Type="http://schemas.openxmlformats.org/officeDocument/2006/relationships/image" Target="../media/image31.png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image" Target="../media/image33.png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4.wmf"/><Relationship Id="rId1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5.png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1" Type="http://schemas.openxmlformats.org/officeDocument/2006/relationships/tags" Target="../tags/tag9.xml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9.png"/><Relationship Id="rId3" Type="http://schemas.openxmlformats.org/officeDocument/2006/relationships/tags" Target="../tags/tag11.xml"/><Relationship Id="rId2" Type="http://schemas.openxmlformats.org/officeDocument/2006/relationships/image" Target="../media/image38.png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image" Target="../media/image6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1" Type="http://schemas.openxmlformats.org/officeDocument/2006/relationships/vmlDrawing" Target="../drawings/vmlDrawing1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8.wmf"/><Relationship Id="rId1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2.bin"/><Relationship Id="rId8" Type="http://schemas.openxmlformats.org/officeDocument/2006/relationships/image" Target="../media/image14.wmf"/><Relationship Id="rId7" Type="http://schemas.openxmlformats.org/officeDocument/2006/relationships/oleObject" Target="../embeddings/oleObject11.bin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11.wmf"/><Relationship Id="rId16" Type="http://schemas.openxmlformats.org/officeDocument/2006/relationships/vmlDrawing" Target="../drawings/vmlDrawing3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8.wmf"/><Relationship Id="rId13" Type="http://schemas.openxmlformats.org/officeDocument/2006/relationships/oleObject" Target="../embeddings/oleObject15.bin"/><Relationship Id="rId12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10" Type="http://schemas.openxmlformats.org/officeDocument/2006/relationships/oleObject" Target="../embeddings/oleObject13.bin"/><Relationship Id="rId1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9.emf"/><Relationship Id="rId7" Type="http://schemas.openxmlformats.org/officeDocument/2006/relationships/oleObject" Target="../embeddings/oleObject19.bin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emf"/><Relationship Id="rId3" Type="http://schemas.openxmlformats.org/officeDocument/2006/relationships/oleObject" Target="../embeddings/oleObject17.bin"/><Relationship Id="rId2" Type="http://schemas.openxmlformats.org/officeDocument/2006/relationships/image" Target="../media/image16.emf"/><Relationship Id="rId10" Type="http://schemas.openxmlformats.org/officeDocument/2006/relationships/vmlDrawing" Target="../drawings/vmlDrawing4.vml"/><Relationship Id="rId1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4.bin"/><Relationship Id="rId8" Type="http://schemas.openxmlformats.org/officeDocument/2006/relationships/image" Target="../media/image23.emf"/><Relationship Id="rId7" Type="http://schemas.openxmlformats.org/officeDocument/2006/relationships/oleObject" Target="../embeddings/oleObject23.bin"/><Relationship Id="rId6" Type="http://schemas.openxmlformats.org/officeDocument/2006/relationships/image" Target="../media/image22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e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20.emf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24.emf"/><Relationship Id="rId1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048385" y="1143000"/>
            <a:ext cx="105143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第四章    指数函数与对数函数</a:t>
            </a:r>
            <a:endParaRPr lang="zh-CN" altLang="en-US" sz="6000" b="1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4"/>
          <p:cNvSpPr txBox="1"/>
          <p:nvPr/>
        </p:nvSpPr>
        <p:spPr>
          <a:xfrm>
            <a:off x="2984500" y="3350260"/>
            <a:ext cx="8293100" cy="119888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defRPr/>
            </a:pP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4.2.2指数函数的图象和性质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eaLnBrk="1" hangingPunct="1">
              <a:defRPr/>
            </a:pP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（第</a:t>
            </a:r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课时）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847850" y="549275"/>
          <a:ext cx="8066088" cy="188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文档" r:id="rId1" imgW="3090545" imgH="727075" progId="Word.Document.8">
                  <p:embed/>
                </p:oleObj>
              </mc:Choice>
              <mc:Fallback>
                <p:oleObj name="文档" r:id="rId1" imgW="3090545" imgH="7270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847850" y="549275"/>
                        <a:ext cx="8066088" cy="188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1919288" y="2205038"/>
          <a:ext cx="7937500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文档" r:id="rId3" imgW="3090545" imgH="841375" progId="Word.Document.8">
                  <p:embed/>
                </p:oleObj>
              </mc:Choice>
              <mc:Fallback>
                <p:oleObj name="文档" r:id="rId3" imgW="3090545" imgH="8413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919288" y="2205038"/>
                        <a:ext cx="7937500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典型例题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774825" y="620713"/>
            <a:ext cx="8424863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Times New Roman" panose="02020603050405020304" pitchFamily="18" charset="0"/>
              </a:rPr>
              <a:t>例</a:t>
            </a:r>
            <a:r>
              <a:rPr lang="en-US" altLang="zh-CN" sz="3200">
                <a:latin typeface="Times New Roman" panose="02020603050405020304" pitchFamily="18" charset="0"/>
              </a:rPr>
              <a:t>3.</a:t>
            </a:r>
            <a:r>
              <a:rPr lang="zh-CN" altLang="en-US" sz="3200">
                <a:latin typeface="Times New Roman" panose="02020603050405020304" pitchFamily="18" charset="0"/>
              </a:rPr>
              <a:t>已知－</a:t>
            </a:r>
            <a:r>
              <a:rPr lang="en-US" altLang="zh-CN" sz="3200">
                <a:latin typeface="Times New Roman" panose="02020603050405020304" pitchFamily="18" charset="0"/>
              </a:rPr>
              <a:t>1≤</a:t>
            </a:r>
            <a:r>
              <a:rPr lang="en-US" altLang="zh-CN" sz="3200" i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≤2,</a:t>
            </a:r>
            <a:r>
              <a:rPr lang="zh-CN" altLang="en-US" sz="3200">
                <a:latin typeface="Times New Roman" panose="02020603050405020304" pitchFamily="18" charset="0"/>
              </a:rPr>
              <a:t>则</a:t>
            </a:r>
            <a:r>
              <a:rPr lang="en-US" altLang="zh-CN" sz="3200" i="1">
                <a:latin typeface="Times New Roman" panose="02020603050405020304" pitchFamily="18" charset="0"/>
              </a:rPr>
              <a:t>f</a:t>
            </a:r>
            <a:r>
              <a:rPr lang="en-US" altLang="zh-CN" sz="3200">
                <a:latin typeface="Times New Roman" panose="02020603050405020304" pitchFamily="18" charset="0"/>
              </a:rPr>
              <a:t>(</a:t>
            </a:r>
            <a:r>
              <a:rPr lang="en-US" altLang="zh-CN" sz="3200" i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)=3+2·3</a:t>
            </a:r>
            <a:r>
              <a:rPr lang="en-US" altLang="zh-CN" sz="3200" i="1" baseline="30000">
                <a:latin typeface="Times New Roman" panose="02020603050405020304" pitchFamily="18" charset="0"/>
              </a:rPr>
              <a:t>x</a:t>
            </a:r>
            <a:r>
              <a:rPr lang="en-US" altLang="zh-CN" sz="3200" baseline="30000">
                <a:latin typeface="Times New Roman" panose="02020603050405020304" pitchFamily="18" charset="0"/>
              </a:rPr>
              <a:t>+1</a:t>
            </a:r>
            <a:r>
              <a:rPr lang="zh-CN" altLang="en-US" sz="3200">
                <a:latin typeface="Times New Roman" panose="02020603050405020304" pitchFamily="18" charset="0"/>
              </a:rPr>
              <a:t>－</a:t>
            </a:r>
            <a:r>
              <a:rPr lang="en-US" altLang="zh-CN" sz="3200">
                <a:latin typeface="Times New Roman" panose="02020603050405020304" pitchFamily="18" charset="0"/>
              </a:rPr>
              <a:t>9</a:t>
            </a:r>
            <a:r>
              <a:rPr lang="en-US" altLang="zh-CN" sz="3200" i="1" baseline="30000">
                <a:latin typeface="Times New Roman" panose="02020603050405020304" pitchFamily="18" charset="0"/>
              </a:rPr>
              <a:t>x</a:t>
            </a:r>
            <a:r>
              <a:rPr lang="zh-CN" altLang="en-US" sz="3200">
                <a:latin typeface="Times New Roman" panose="02020603050405020304" pitchFamily="18" charset="0"/>
              </a:rPr>
              <a:t>的值域</a:t>
            </a:r>
            <a:r>
              <a:rPr lang="en-US" altLang="zh-CN" sz="3200">
                <a:latin typeface="Times New Roman" panose="02020603050405020304" pitchFamily="18" charset="0"/>
              </a:rPr>
              <a:t>.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279650" y="1557338"/>
          <a:ext cx="7632700" cy="268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文档" r:id="rId1" imgW="2391410" imgH="841375" progId="Word.Document.8">
                  <p:embed/>
                </p:oleObj>
              </mc:Choice>
              <mc:Fallback>
                <p:oleObj name="文档" r:id="rId1" imgW="2391410" imgH="8413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279650" y="1557338"/>
                        <a:ext cx="7632700" cy="268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典型例题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847850" y="765175"/>
            <a:ext cx="860425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latin typeface="Times New Roman" panose="02020603050405020304" pitchFamily="18" charset="0"/>
              </a:rPr>
              <a:t>练习：求函数</a:t>
            </a:r>
            <a:r>
              <a:rPr lang="en-US" altLang="zh-CN" sz="3600" i="1">
                <a:latin typeface="Times New Roman" panose="02020603050405020304" pitchFamily="18" charset="0"/>
              </a:rPr>
              <a:t>f</a:t>
            </a:r>
            <a:r>
              <a:rPr lang="en-US" altLang="zh-CN" sz="3600">
                <a:latin typeface="Times New Roman" panose="02020603050405020304" pitchFamily="18" charset="0"/>
              </a:rPr>
              <a:t>(</a:t>
            </a:r>
            <a:r>
              <a:rPr lang="en-US" altLang="zh-CN" sz="3600" i="1">
                <a:latin typeface="Times New Roman" panose="02020603050405020304" pitchFamily="18" charset="0"/>
              </a:rPr>
              <a:t>x</a:t>
            </a:r>
            <a:r>
              <a:rPr lang="en-US" altLang="zh-CN" sz="3600">
                <a:latin typeface="Times New Roman" panose="02020603050405020304" pitchFamily="18" charset="0"/>
              </a:rPr>
              <a:t>)=3·4</a:t>
            </a:r>
            <a:r>
              <a:rPr lang="en-US" altLang="zh-CN" sz="3600" i="1" baseline="30000">
                <a:latin typeface="Times New Roman" panose="02020603050405020304" pitchFamily="18" charset="0"/>
              </a:rPr>
              <a:t>x</a:t>
            </a:r>
            <a:r>
              <a:rPr lang="zh-CN" altLang="en-US" sz="3600">
                <a:latin typeface="Times New Roman" panose="02020603050405020304" pitchFamily="18" charset="0"/>
              </a:rPr>
              <a:t>－</a:t>
            </a:r>
            <a:r>
              <a:rPr lang="en-US" altLang="zh-CN" sz="3600">
                <a:latin typeface="Times New Roman" panose="02020603050405020304" pitchFamily="18" charset="0"/>
              </a:rPr>
              <a:t>2</a:t>
            </a:r>
            <a:r>
              <a:rPr lang="en-US" altLang="zh-CN" sz="3600" i="1" baseline="30000">
                <a:latin typeface="Times New Roman" panose="02020603050405020304" pitchFamily="18" charset="0"/>
              </a:rPr>
              <a:t>x</a:t>
            </a:r>
            <a:r>
              <a:rPr lang="en-US" altLang="zh-CN" sz="3600">
                <a:latin typeface="Times New Roman" panose="02020603050405020304" pitchFamily="18" charset="0"/>
              </a:rPr>
              <a:t>(</a:t>
            </a:r>
            <a:r>
              <a:rPr lang="en-US" altLang="zh-CN" sz="3600" i="1">
                <a:latin typeface="Times New Roman" panose="02020603050405020304" pitchFamily="18" charset="0"/>
              </a:rPr>
              <a:t>x</a:t>
            </a:r>
            <a:r>
              <a:rPr lang="en-US" altLang="zh-CN" sz="3600">
                <a:latin typeface="Times New Roman" panose="02020603050405020304" pitchFamily="18" charset="0"/>
              </a:rPr>
              <a:t>≥0)</a:t>
            </a:r>
            <a:r>
              <a:rPr lang="zh-CN" altLang="en-US" sz="3600">
                <a:latin typeface="Times New Roman" panose="02020603050405020304" pitchFamily="18" charset="0"/>
              </a:rPr>
              <a:t>的最小值</a:t>
            </a:r>
            <a:r>
              <a:rPr lang="en-US" altLang="zh-CN" sz="3600">
                <a:latin typeface="Times New Roman" panose="02020603050405020304" pitchFamily="18" charset="0"/>
              </a:rPr>
              <a:t>.</a:t>
            </a:r>
            <a:endParaRPr lang="en-US" altLang="zh-CN" sz="3600" i="1" baseline="30000">
              <a:latin typeface="Times New Roman" panose="02020603050405020304" pitchFamily="18" charset="0"/>
            </a:endParaRP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2640013" y="1844675"/>
          <a:ext cx="5969000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文档" r:id="rId1" imgW="1883410" imgH="635635" progId="Word.Document.8">
                  <p:embed/>
                </p:oleObj>
              </mc:Choice>
              <mc:Fallback>
                <p:oleObj name="文档" r:id="rId1" imgW="1883410" imgH="63563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640013" y="1844675"/>
                        <a:ext cx="5969000" cy="201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巩固练习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919288" y="765175"/>
            <a:ext cx="766381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/>
              <a:t>例</a:t>
            </a:r>
            <a:r>
              <a:rPr lang="en-US" altLang="zh-CN" sz="3600"/>
              <a:t>4.</a:t>
            </a:r>
            <a:r>
              <a:rPr lang="zh-CN" altLang="en-US" sz="3600"/>
              <a:t>求函数                                      的值域</a:t>
            </a:r>
            <a:endParaRPr lang="zh-CN" altLang="en-US" sz="3600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4367213" y="188913"/>
          <a:ext cx="358775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" imgW="837565" imgH="393700" progId="Equation.DSMT4">
                  <p:embed/>
                </p:oleObj>
              </mc:Choice>
              <mc:Fallback>
                <p:oleObj name="Equation" r:id="rId1" imgW="8375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367213" y="188913"/>
                        <a:ext cx="358775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2566988" y="2133600"/>
          <a:ext cx="5956300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文档" r:id="rId3" imgW="1883410" imgH="635635" progId="Word.Document.8">
                  <p:embed/>
                </p:oleObj>
              </mc:Choice>
              <mc:Fallback>
                <p:oleObj name="文档" r:id="rId3" imgW="1883410" imgH="63563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66988" y="2133600"/>
                        <a:ext cx="5956300" cy="19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"/>
          <p:cNvSpPr txBox="1"/>
          <p:nvPr/>
        </p:nvSpPr>
        <p:spPr>
          <a:xfrm>
            <a:off x="0" y="10096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典型例题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818" name="图片 115916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50240" y="0"/>
            <a:ext cx="11238865" cy="2647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842" name="图片 115814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22960" y="2771775"/>
            <a:ext cx="10262870" cy="4086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7890" name="图片 115609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78915" y="698500"/>
            <a:ext cx="7931785" cy="5457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1" name="矩形 1156098"/>
          <p:cNvSpPr/>
          <p:nvPr>
            <p:custDataLst>
              <p:tags r:id="rId3"/>
            </p:custDataLst>
          </p:nvPr>
        </p:nvSpPr>
        <p:spPr>
          <a:xfrm>
            <a:off x="1478598" y="1540510"/>
            <a:ext cx="8167687" cy="4675188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anchor="t"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992313" y="620713"/>
            <a:ext cx="7993062" cy="476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</a:rPr>
              <a:t>1.</a:t>
            </a:r>
            <a:r>
              <a:rPr lang="zh-CN" altLang="en-US" sz="3200">
                <a:latin typeface="Times New Roman" panose="02020603050405020304" pitchFamily="18" charset="0"/>
              </a:rPr>
              <a:t>已知函数</a:t>
            </a:r>
            <a:r>
              <a:rPr lang="en-US" altLang="zh-CN" sz="3200" i="1">
                <a:latin typeface="Times New Roman" panose="02020603050405020304" pitchFamily="18" charset="0"/>
              </a:rPr>
              <a:t>f</a:t>
            </a:r>
            <a:r>
              <a:rPr lang="en-US" altLang="zh-CN" sz="3200">
                <a:latin typeface="Times New Roman" panose="02020603050405020304" pitchFamily="18" charset="0"/>
              </a:rPr>
              <a:t>(</a:t>
            </a:r>
            <a:r>
              <a:rPr lang="en-US" altLang="zh-CN" sz="3200" i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)=</a:t>
            </a:r>
            <a:r>
              <a:rPr lang="en-US" altLang="zh-CN" sz="3200" i="1">
                <a:latin typeface="Times New Roman" panose="02020603050405020304" pitchFamily="18" charset="0"/>
              </a:rPr>
              <a:t>a</a:t>
            </a:r>
            <a:r>
              <a:rPr lang="en-US" altLang="zh-CN" sz="3200" i="1" baseline="30000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(a&gt;0</a:t>
            </a:r>
            <a:r>
              <a:rPr lang="zh-CN" altLang="en-US" sz="3200">
                <a:latin typeface="Times New Roman" panose="02020603050405020304" pitchFamily="18" charset="0"/>
              </a:rPr>
              <a:t>且</a:t>
            </a:r>
            <a:r>
              <a:rPr lang="en-US" altLang="zh-CN" sz="3200">
                <a:latin typeface="Times New Roman" panose="02020603050405020304" pitchFamily="18" charset="0"/>
              </a:rPr>
              <a:t>a≠1),</a:t>
            </a:r>
            <a:r>
              <a:rPr lang="zh-CN" altLang="en-US" sz="3200">
                <a:latin typeface="Times New Roman" panose="02020603050405020304" pitchFamily="18" charset="0"/>
              </a:rPr>
              <a:t>的图象经过点</a:t>
            </a:r>
            <a:r>
              <a:rPr lang="en-US" altLang="zh-CN" sz="3200">
                <a:latin typeface="Times New Roman" panose="02020603050405020304" pitchFamily="18" charset="0"/>
              </a:rPr>
              <a:t>(1,2),</a:t>
            </a:r>
            <a:r>
              <a:rPr lang="zh-CN" altLang="en-US" sz="3200">
                <a:latin typeface="Times New Roman" panose="02020603050405020304" pitchFamily="18" charset="0"/>
              </a:rPr>
              <a:t>则</a:t>
            </a:r>
            <a:r>
              <a:rPr lang="en-US" altLang="zh-CN" sz="3200" i="1">
                <a:latin typeface="Times New Roman" panose="02020603050405020304" pitchFamily="18" charset="0"/>
              </a:rPr>
              <a:t>f</a:t>
            </a:r>
            <a:r>
              <a:rPr lang="en-US" altLang="zh-CN" sz="3200">
                <a:latin typeface="Times New Roman" panose="02020603050405020304" pitchFamily="18" charset="0"/>
              </a:rPr>
              <a:t>(2)</a:t>
            </a:r>
            <a:r>
              <a:rPr lang="zh-CN" altLang="en-US" sz="3200">
                <a:latin typeface="Times New Roman" panose="02020603050405020304" pitchFamily="18" charset="0"/>
              </a:rPr>
              <a:t>的值是</a:t>
            </a:r>
            <a:r>
              <a:rPr lang="zh-CN" altLang="en-US" sz="3200" u="sng">
                <a:latin typeface="Times New Roman" panose="02020603050405020304" pitchFamily="18" charset="0"/>
              </a:rPr>
              <a:t>            </a:t>
            </a:r>
            <a:r>
              <a:rPr lang="en-US" altLang="zh-CN" sz="3200">
                <a:latin typeface="Times New Roman" panose="02020603050405020304" pitchFamily="18" charset="0"/>
              </a:rPr>
              <a:t>,</a:t>
            </a:r>
            <a:r>
              <a:rPr lang="en-US" altLang="zh-CN" sz="3200" i="1">
                <a:latin typeface="Times New Roman" panose="02020603050405020304" pitchFamily="18" charset="0"/>
              </a:rPr>
              <a:t>a</a:t>
            </a:r>
            <a:r>
              <a:rPr lang="en-US" altLang="zh-CN" sz="3200">
                <a:latin typeface="Times New Roman" panose="02020603050405020304" pitchFamily="18" charset="0"/>
              </a:rPr>
              <a:t>=</a:t>
            </a:r>
            <a:r>
              <a:rPr lang="en-US" altLang="zh-CN" sz="3200" u="sng">
                <a:latin typeface="Times New Roman" panose="02020603050405020304" pitchFamily="18" charset="0"/>
              </a:rPr>
              <a:t>           .</a:t>
            </a:r>
            <a:endParaRPr lang="en-US" altLang="zh-CN" sz="3200" u="sng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</a:rPr>
              <a:t>2.</a:t>
            </a:r>
            <a:r>
              <a:rPr lang="zh-CN" altLang="en-US" sz="3200">
                <a:latin typeface="Times New Roman" panose="02020603050405020304" pitchFamily="18" charset="0"/>
              </a:rPr>
              <a:t>已知函数</a:t>
            </a:r>
            <a:r>
              <a:rPr lang="en-US" altLang="zh-CN" sz="3200" i="1">
                <a:latin typeface="Times New Roman" panose="02020603050405020304" pitchFamily="18" charset="0"/>
              </a:rPr>
              <a:t>f</a:t>
            </a:r>
            <a:r>
              <a:rPr lang="en-US" altLang="zh-CN" sz="3200">
                <a:latin typeface="Times New Roman" panose="02020603050405020304" pitchFamily="18" charset="0"/>
              </a:rPr>
              <a:t>(</a:t>
            </a:r>
            <a:r>
              <a:rPr lang="en-US" altLang="zh-CN" sz="3200" i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)=</a:t>
            </a:r>
            <a:r>
              <a:rPr lang="en-US" altLang="zh-CN" sz="3200" i="1">
                <a:latin typeface="Times New Roman" panose="02020603050405020304" pitchFamily="18" charset="0"/>
              </a:rPr>
              <a:t>a</a:t>
            </a:r>
            <a:r>
              <a:rPr lang="en-US" altLang="zh-CN" sz="3200" baseline="30000">
                <a:latin typeface="Times New Roman" panose="02020603050405020304" pitchFamily="18" charset="0"/>
              </a:rPr>
              <a:t>2</a:t>
            </a:r>
            <a:r>
              <a:rPr lang="en-US" altLang="zh-CN" sz="3200" i="1" baseline="30000">
                <a:latin typeface="Times New Roman" panose="02020603050405020304" pitchFamily="18" charset="0"/>
              </a:rPr>
              <a:t>x</a:t>
            </a:r>
            <a:r>
              <a:rPr lang="en-US" altLang="zh-CN" sz="3200" baseline="30000">
                <a:latin typeface="Times New Roman" panose="02020603050405020304" pitchFamily="18" charset="0"/>
              </a:rPr>
              <a:t>+</a:t>
            </a:r>
            <a:r>
              <a:rPr lang="en-US" altLang="zh-CN" sz="3200" i="1" baseline="30000">
                <a:latin typeface="Times New Roman" panose="02020603050405020304" pitchFamily="18" charset="0"/>
              </a:rPr>
              <a:t>b</a:t>
            </a:r>
            <a:r>
              <a:rPr lang="en-US" altLang="zh-CN" sz="3200" baseline="30000">
                <a:latin typeface="Times New Roman" panose="02020603050405020304" pitchFamily="18" charset="0"/>
              </a:rPr>
              <a:t> </a:t>
            </a:r>
            <a:r>
              <a:rPr lang="en-US" altLang="zh-CN" sz="3200">
                <a:latin typeface="Times New Roman" panose="02020603050405020304" pitchFamily="18" charset="0"/>
              </a:rPr>
              <a:t>(</a:t>
            </a:r>
            <a:r>
              <a:rPr lang="en-US" altLang="zh-CN" sz="3200" i="1">
                <a:latin typeface="Times New Roman" panose="02020603050405020304" pitchFamily="18" charset="0"/>
              </a:rPr>
              <a:t>a</a:t>
            </a:r>
            <a:r>
              <a:rPr lang="en-US" altLang="zh-CN" sz="3200">
                <a:latin typeface="Times New Roman" panose="02020603050405020304" pitchFamily="18" charset="0"/>
              </a:rPr>
              <a:t>&gt;0</a:t>
            </a:r>
            <a:r>
              <a:rPr lang="zh-CN" altLang="en-US" sz="3200">
                <a:latin typeface="Times New Roman" panose="02020603050405020304" pitchFamily="18" charset="0"/>
              </a:rPr>
              <a:t>且</a:t>
            </a:r>
            <a:r>
              <a:rPr lang="en-US" altLang="zh-CN" sz="3200" i="1">
                <a:latin typeface="Times New Roman" panose="02020603050405020304" pitchFamily="18" charset="0"/>
              </a:rPr>
              <a:t>a</a:t>
            </a:r>
            <a:r>
              <a:rPr lang="en-US" altLang="zh-CN" sz="3200">
                <a:latin typeface="Times New Roman" panose="02020603050405020304" pitchFamily="18" charset="0"/>
              </a:rPr>
              <a:t>≠1,</a:t>
            </a:r>
            <a:r>
              <a:rPr lang="en-US" altLang="zh-CN" sz="3200" i="1">
                <a:latin typeface="Times New Roman" panose="02020603050405020304" pitchFamily="18" charset="0"/>
              </a:rPr>
              <a:t>b</a:t>
            </a:r>
            <a:r>
              <a:rPr lang="en-US" altLang="zh-CN" sz="3200">
                <a:latin typeface="Times New Roman" panose="02020603050405020304" pitchFamily="18" charset="0"/>
              </a:rPr>
              <a:t>∈R),</a:t>
            </a:r>
            <a:r>
              <a:rPr lang="zh-CN" altLang="en-US" sz="3200">
                <a:latin typeface="Times New Roman" panose="02020603050405020304" pitchFamily="18" charset="0"/>
              </a:rPr>
              <a:t>的图象恒过点</a:t>
            </a:r>
            <a:r>
              <a:rPr lang="en-US" altLang="zh-CN" sz="3200">
                <a:latin typeface="Times New Roman" panose="02020603050405020304" pitchFamily="18" charset="0"/>
              </a:rPr>
              <a:t>(1,1),</a:t>
            </a:r>
            <a:r>
              <a:rPr lang="zh-CN" altLang="en-US" sz="3200">
                <a:latin typeface="Times New Roman" panose="02020603050405020304" pitchFamily="18" charset="0"/>
              </a:rPr>
              <a:t>则</a:t>
            </a:r>
            <a:r>
              <a:rPr lang="en-US" altLang="zh-CN" sz="3200" i="1">
                <a:latin typeface="Times New Roman" panose="02020603050405020304" pitchFamily="18" charset="0"/>
              </a:rPr>
              <a:t>b</a:t>
            </a:r>
            <a:r>
              <a:rPr lang="en-US" altLang="zh-CN" sz="3200">
                <a:latin typeface="Times New Roman" panose="02020603050405020304" pitchFamily="18" charset="0"/>
              </a:rPr>
              <a:t>= </a:t>
            </a:r>
            <a:r>
              <a:rPr lang="en-US" altLang="zh-CN" sz="3200" u="sng">
                <a:latin typeface="Times New Roman" panose="02020603050405020304" pitchFamily="18" charset="0"/>
              </a:rPr>
              <a:t>          </a:t>
            </a:r>
            <a:r>
              <a:rPr lang="en-US" altLang="zh-CN" sz="3200">
                <a:latin typeface="Times New Roman" panose="02020603050405020304" pitchFamily="18" charset="0"/>
              </a:rPr>
              <a:t>.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</a:rPr>
              <a:t>3.</a:t>
            </a:r>
            <a:r>
              <a:rPr lang="zh-CN" altLang="en-US" sz="3200">
                <a:latin typeface="Times New Roman" panose="02020603050405020304" pitchFamily="18" charset="0"/>
              </a:rPr>
              <a:t>已知函数</a:t>
            </a:r>
            <a:r>
              <a:rPr lang="en-US" altLang="zh-CN" sz="3200" i="1">
                <a:latin typeface="Times New Roman" panose="02020603050405020304" pitchFamily="18" charset="0"/>
              </a:rPr>
              <a:t>f</a:t>
            </a:r>
            <a:r>
              <a:rPr lang="en-US" altLang="zh-CN" sz="3200">
                <a:latin typeface="Times New Roman" panose="02020603050405020304" pitchFamily="18" charset="0"/>
              </a:rPr>
              <a:t>(</a:t>
            </a:r>
            <a:r>
              <a:rPr lang="en-US" altLang="zh-CN" sz="3200" i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)=(</a:t>
            </a:r>
            <a:r>
              <a:rPr lang="en-US" altLang="zh-CN" sz="3200" i="1">
                <a:latin typeface="Times New Roman" panose="02020603050405020304" pitchFamily="18" charset="0"/>
              </a:rPr>
              <a:t>a</a:t>
            </a:r>
            <a:r>
              <a:rPr lang="zh-CN" altLang="en-US" sz="3200">
                <a:latin typeface="Times New Roman" panose="02020603050405020304" pitchFamily="18" charset="0"/>
              </a:rPr>
              <a:t>－</a:t>
            </a:r>
            <a:r>
              <a:rPr lang="en-US" altLang="zh-CN" sz="3200">
                <a:latin typeface="Times New Roman" panose="02020603050405020304" pitchFamily="18" charset="0"/>
              </a:rPr>
              <a:t>1)</a:t>
            </a:r>
            <a:r>
              <a:rPr lang="en-US" altLang="zh-CN" sz="3200" i="1" baseline="30000">
                <a:latin typeface="Times New Roman" panose="02020603050405020304" pitchFamily="18" charset="0"/>
              </a:rPr>
              <a:t>x </a:t>
            </a:r>
            <a:r>
              <a:rPr lang="zh-CN" altLang="en-US" sz="3200">
                <a:latin typeface="Times New Roman" panose="02020603050405020304" pitchFamily="18" charset="0"/>
              </a:rPr>
              <a:t>，在</a:t>
            </a:r>
            <a:r>
              <a:rPr lang="en-US" altLang="zh-CN" sz="3200">
                <a:latin typeface="Times New Roman" panose="02020603050405020304" pitchFamily="18" charset="0"/>
              </a:rPr>
              <a:t>R</a:t>
            </a:r>
            <a:r>
              <a:rPr lang="zh-CN" altLang="en-US" sz="3200">
                <a:latin typeface="Times New Roman" panose="02020603050405020304" pitchFamily="18" charset="0"/>
              </a:rPr>
              <a:t>上为增函数</a:t>
            </a:r>
            <a:r>
              <a:rPr lang="en-US" altLang="zh-CN" sz="3200">
                <a:latin typeface="Times New Roman" panose="02020603050405020304" pitchFamily="18" charset="0"/>
              </a:rPr>
              <a:t>,</a:t>
            </a:r>
            <a:r>
              <a:rPr lang="zh-CN" altLang="en-US" sz="3200">
                <a:latin typeface="Times New Roman" panose="02020603050405020304" pitchFamily="18" charset="0"/>
              </a:rPr>
              <a:t>则</a:t>
            </a:r>
            <a:r>
              <a:rPr lang="en-US" altLang="zh-CN" sz="3200">
                <a:latin typeface="Times New Roman" panose="02020603050405020304" pitchFamily="18" charset="0"/>
              </a:rPr>
              <a:t>a</a:t>
            </a:r>
            <a:r>
              <a:rPr lang="zh-CN" altLang="en-US" sz="3200">
                <a:latin typeface="Times New Roman" panose="02020603050405020304" pitchFamily="18" charset="0"/>
              </a:rPr>
              <a:t>的取值范围是</a:t>
            </a:r>
            <a:r>
              <a:rPr lang="zh-CN" altLang="en-US" sz="3200" u="sng">
                <a:latin typeface="Times New Roman" panose="02020603050405020304" pitchFamily="18" charset="0"/>
              </a:rPr>
              <a:t>                 </a:t>
            </a:r>
            <a:r>
              <a:rPr lang="en-US" altLang="zh-CN" sz="3200">
                <a:latin typeface="Times New Roman" panose="02020603050405020304" pitchFamily="18" charset="0"/>
              </a:rPr>
              <a:t>.</a:t>
            </a:r>
            <a:endParaRPr lang="en-US" altLang="zh-CN" sz="320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</a:rPr>
              <a:t>4.</a:t>
            </a:r>
            <a:r>
              <a:rPr lang="zh-CN" altLang="en-US" sz="3200">
                <a:latin typeface="Times New Roman" panose="02020603050405020304" pitchFamily="18" charset="0"/>
              </a:rPr>
              <a:t>若函数                                           的定义域为</a:t>
            </a:r>
            <a:r>
              <a:rPr lang="en-US" altLang="zh-CN" sz="3200">
                <a:latin typeface="Times New Roman" panose="02020603050405020304" pitchFamily="18" charset="0"/>
              </a:rPr>
              <a:t>(</a:t>
            </a:r>
            <a:r>
              <a:rPr lang="zh-CN" altLang="en-US" sz="3200">
                <a:latin typeface="Times New Roman" panose="02020603050405020304" pitchFamily="18" charset="0"/>
              </a:rPr>
              <a:t>－∞</a:t>
            </a:r>
            <a:r>
              <a:rPr lang="en-US" altLang="zh-CN" sz="3200">
                <a:latin typeface="Times New Roman" panose="02020603050405020304" pitchFamily="18" charset="0"/>
              </a:rPr>
              <a:t>,0],</a:t>
            </a:r>
            <a:r>
              <a:rPr lang="zh-CN" altLang="en-US" sz="3200">
                <a:latin typeface="Times New Roman" panose="02020603050405020304" pitchFamily="18" charset="0"/>
              </a:rPr>
              <a:t>求</a:t>
            </a:r>
            <a:r>
              <a:rPr lang="en-US" altLang="zh-CN" sz="3200" i="1">
                <a:latin typeface="Times New Roman" panose="02020603050405020304" pitchFamily="18" charset="0"/>
              </a:rPr>
              <a:t>a</a:t>
            </a:r>
            <a:r>
              <a:rPr lang="zh-CN" altLang="en-US" sz="3200">
                <a:latin typeface="Times New Roman" panose="02020603050405020304" pitchFamily="18" charset="0"/>
              </a:rPr>
              <a:t>的取值范围</a:t>
            </a:r>
            <a:r>
              <a:rPr lang="en-US" altLang="zh-CN" sz="3200">
                <a:latin typeface="Times New Roman" panose="02020603050405020304" pitchFamily="18" charset="0"/>
              </a:rPr>
              <a:t>.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576638" y="4148138"/>
          <a:ext cx="4465637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1" imgW="1675765" imgH="266700" progId="Equation.DSMT4">
                  <p:embed/>
                </p:oleObj>
              </mc:Choice>
              <mc:Fallback>
                <p:oleObj name="Equation" r:id="rId1" imgW="1675765" imgH="266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576638" y="4148138"/>
                        <a:ext cx="4465637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303838" y="1052513"/>
            <a:ext cx="93662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</a:rPr>
              <a:t>4</a:t>
            </a:r>
            <a:endParaRPr lang="en-US" altLang="zh-CN" sz="3600">
              <a:solidFill>
                <a:srgbClr val="FF0000"/>
              </a:solidFill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7104063" y="1052513"/>
            <a:ext cx="93662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</a:rPr>
              <a:t>2</a:t>
            </a:r>
            <a:endParaRPr lang="en-US" altLang="zh-CN" sz="3600">
              <a:solidFill>
                <a:srgbClr val="FF0000"/>
              </a:solidFill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5591175" y="2276475"/>
            <a:ext cx="93662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</a:rPr>
              <a:t>－</a:t>
            </a:r>
            <a:r>
              <a:rPr lang="en-US" altLang="zh-CN" sz="3600">
                <a:solidFill>
                  <a:srgbClr val="FF0000"/>
                </a:solidFill>
              </a:rPr>
              <a:t>2</a:t>
            </a:r>
            <a:endParaRPr lang="en-US" altLang="zh-CN" sz="3600">
              <a:solidFill>
                <a:srgbClr val="FF0000"/>
              </a:solidFill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800600" y="3429000"/>
            <a:ext cx="1871663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</a:rPr>
              <a:t>a&gt;2</a:t>
            </a:r>
            <a:endParaRPr lang="en-US" altLang="zh-CN" sz="3600">
              <a:solidFill>
                <a:srgbClr val="FF0000"/>
              </a:solidFill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4440238" y="5445125"/>
            <a:ext cx="1871662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</a:rPr>
              <a:t>0&lt;a&lt;1</a:t>
            </a:r>
            <a:endParaRPr lang="en-US" altLang="zh-CN" sz="3600">
              <a:solidFill>
                <a:srgbClr val="FF0000"/>
              </a:solidFill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巩固练习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1"/>
      <p:bldP spid="34823" grpId="2"/>
      <p:bldP spid="34824" grpId="3"/>
      <p:bldP spid="34825" grpId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文本框 34820"/>
          <p:cNvSpPr txBox="1"/>
          <p:nvPr/>
        </p:nvSpPr>
        <p:spPr>
          <a:xfrm>
            <a:off x="1462405" y="881380"/>
            <a:ext cx="5567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、指数函数的定义？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课堂小结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62405" y="2343150"/>
            <a:ext cx="5567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、指数函数的图象与性质？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62405" y="3795395"/>
            <a:ext cx="70313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、本节课讲了几种题型与解法？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课后作业</a:t>
            </a:r>
            <a:endParaRPr lang="zh-CN" altLang="en-US" sz="3735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98576" y="1472276"/>
            <a:ext cx="11892995" cy="28714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P118 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4515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P116--118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:P62--63</a:t>
            </a:r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3010" name="图片 115097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143760" y="303530"/>
            <a:ext cx="7903845" cy="63861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673100" y="1016000"/>
            <a:ext cx="1106170" cy="32531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6000">
                <a:solidFill>
                  <a:srgbClr val="FF0000"/>
                </a:solidFill>
              </a:rPr>
              <a:t>补充作业</a:t>
            </a:r>
            <a:endParaRPr lang="zh-CN" altLang="en-US" sz="6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654175" y="842963"/>
            <a:ext cx="90170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3200" b="1">
                <a:latin typeface="宋体" panose="02010600030101010101" pitchFamily="2" charset="-122"/>
              </a:rPr>
              <a:t>    </a:t>
            </a:r>
            <a:r>
              <a:rPr kumimoji="1" lang="zh-CN" altLang="en-US" sz="3200" b="1">
                <a:latin typeface="宋体" panose="02010600030101010101" pitchFamily="2" charset="-122"/>
              </a:rPr>
              <a:t>一般地</a:t>
            </a:r>
            <a:r>
              <a:rPr kumimoji="1" lang="en-US" altLang="zh-CN" sz="3200" b="1">
                <a:latin typeface="宋体" panose="02010600030101010101" pitchFamily="2" charset="-122"/>
              </a:rPr>
              <a:t>,</a:t>
            </a:r>
            <a:r>
              <a:rPr kumimoji="1" lang="zh-CN" altLang="en-US" sz="3200" b="1">
                <a:latin typeface="宋体" panose="02010600030101010101" pitchFamily="2" charset="-122"/>
              </a:rPr>
              <a:t>形如</a:t>
            </a:r>
            <a:r>
              <a:rPr kumimoji="1" lang="en-US" altLang="zh-CN" sz="3200" b="1">
                <a:latin typeface="宋体" panose="02010600030101010101" pitchFamily="2" charset="-122"/>
              </a:rPr>
              <a:t>y=a</a:t>
            </a:r>
            <a:r>
              <a:rPr kumimoji="1" lang="en-US" altLang="zh-CN" sz="3200" b="1" baseline="30000">
                <a:latin typeface="宋体" panose="02010600030101010101" pitchFamily="2" charset="-122"/>
              </a:rPr>
              <a:t>x</a:t>
            </a:r>
            <a:r>
              <a:rPr kumimoji="1" lang="en-US" altLang="zh-CN" sz="3200" b="1">
                <a:latin typeface="宋体" panose="02010600030101010101" pitchFamily="2" charset="-122"/>
              </a:rPr>
              <a:t>(a&gt;0,a≠1,x∈R)</a:t>
            </a:r>
            <a:r>
              <a:rPr kumimoji="1" lang="zh-CN" altLang="en-US" sz="3200" b="1">
                <a:latin typeface="宋体" panose="02010600030101010101" pitchFamily="2" charset="-122"/>
              </a:rPr>
              <a:t>叫做指数函数</a:t>
            </a:r>
            <a:r>
              <a:rPr kumimoji="1" lang="en-US" altLang="zh-CN" sz="3200" b="1">
                <a:latin typeface="宋体" panose="02010600030101010101" pitchFamily="2" charset="-122"/>
              </a:rPr>
              <a:t>,</a:t>
            </a:r>
            <a:r>
              <a:rPr kumimoji="1" lang="zh-CN" altLang="en-US" sz="3200" b="1">
                <a:latin typeface="宋体" panose="02010600030101010101" pitchFamily="2" charset="-122"/>
              </a:rPr>
              <a:t>其中</a:t>
            </a:r>
            <a:r>
              <a:rPr kumimoji="1" lang="en-US" altLang="zh-CN" sz="3200" b="1">
                <a:latin typeface="宋体" panose="02010600030101010101" pitchFamily="2" charset="-122"/>
              </a:rPr>
              <a:t>x</a:t>
            </a:r>
            <a:r>
              <a:rPr kumimoji="1" lang="zh-CN" altLang="en-US" sz="3200" b="1">
                <a:latin typeface="宋体" panose="02010600030101010101" pitchFamily="2" charset="-122"/>
              </a:rPr>
              <a:t>是自变量</a:t>
            </a:r>
            <a:r>
              <a:rPr kumimoji="1" lang="en-US" altLang="zh-CN" sz="3200" b="1">
                <a:latin typeface="宋体" panose="02010600030101010101" pitchFamily="2" charset="-122"/>
              </a:rPr>
              <a:t>,</a:t>
            </a:r>
            <a:r>
              <a:rPr kumimoji="1" lang="zh-CN" altLang="en-US" sz="3200" b="1">
                <a:latin typeface="宋体" panose="02010600030101010101" pitchFamily="2" charset="-122"/>
              </a:rPr>
              <a:t>定义域是</a:t>
            </a:r>
            <a:r>
              <a:rPr kumimoji="1" lang="en-US" altLang="zh-CN" sz="3200" b="1">
                <a:latin typeface="宋体" panose="02010600030101010101" pitchFamily="2" charset="-122"/>
              </a:rPr>
              <a:t>R</a:t>
            </a:r>
            <a:endParaRPr kumimoji="1" lang="en-US" altLang="zh-CN" sz="3200" b="1">
              <a:latin typeface="宋体" panose="02010600030101010101" pitchFamily="2" charset="-122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719513" y="188913"/>
            <a:ext cx="4411662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指数函数的概念</a:t>
            </a:r>
            <a:endParaRPr kumimoji="1" lang="zh-CN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524000" y="2060575"/>
            <a:ext cx="4859338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66800" indent="-609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524000" indent="-609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981200" indent="-609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438400" indent="-609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895600" indent="-609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352800" indent="-609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810000" indent="-609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267200" indent="-609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比较两个幂的大小的方法</a:t>
            </a:r>
            <a:endParaRPr kumimoji="1"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774825" y="3716338"/>
            <a:ext cx="8701405" cy="138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latin typeface="Times New Roman" panose="02020603050405020304" pitchFamily="18" charset="0"/>
              </a:rPr>
              <a:t>(2)</a:t>
            </a:r>
            <a:r>
              <a:rPr kumimoji="1" lang="zh-CN" altLang="en-US" sz="2800" b="1">
                <a:latin typeface="Times New Roman" panose="02020603050405020304" pitchFamily="18" charset="0"/>
              </a:rPr>
              <a:t>若指数相同</a:t>
            </a:r>
            <a:r>
              <a:rPr kumimoji="1" lang="en-US" altLang="zh-CN" sz="2800" b="1"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可考虑以此两个幂的底数为底数的指数</a:t>
            </a:r>
            <a:endParaRPr kumimoji="1" lang="zh-CN" altLang="en-US" sz="2800" b="1">
              <a:latin typeface="Times New Roman" panose="02020603050405020304" pitchFamily="18" charset="0"/>
            </a:endParaRPr>
          </a:p>
          <a:p>
            <a:r>
              <a:rPr kumimoji="1" lang="zh-CN" altLang="en-US" sz="2800" b="1">
                <a:latin typeface="Times New Roman" panose="02020603050405020304" pitchFamily="18" charset="0"/>
              </a:rPr>
              <a:t>函数自变量取同一值时大小来比较</a:t>
            </a:r>
            <a:r>
              <a:rPr kumimoji="1" lang="en-US" altLang="zh-CN" sz="2800" b="1">
                <a:latin typeface="Times New Roman" panose="02020603050405020304" pitchFamily="18" charset="0"/>
              </a:rPr>
              <a:t>(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即利用底数</a:t>
            </a:r>
            <a:r>
              <a:rPr kumimoji="1" lang="en-US" altLang="zh-CN" sz="2800" b="1">
                <a:latin typeface="Times New Roman" panose="02020603050405020304" pitchFamily="18" charset="0"/>
              </a:rPr>
              <a:t>a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的大小</a:t>
            </a:r>
            <a:endParaRPr kumimoji="1" lang="zh-CN" altLang="en-US" sz="2800" b="1">
              <a:latin typeface="Times New Roman" panose="02020603050405020304" pitchFamily="18" charset="0"/>
            </a:endParaRPr>
          </a:p>
          <a:p>
            <a:r>
              <a:rPr kumimoji="1" lang="zh-CN" altLang="en-US" sz="2800" b="1">
                <a:latin typeface="Times New Roman" panose="02020603050405020304" pitchFamily="18" charset="0"/>
              </a:rPr>
              <a:t>对增长快慢的影响</a:t>
            </a:r>
            <a:r>
              <a:rPr kumimoji="1" lang="en-US" altLang="zh-CN" sz="2800" b="1">
                <a:latin typeface="Times New Roman" panose="02020603050405020304" pitchFamily="18" charset="0"/>
              </a:rPr>
              <a:t>).</a:t>
            </a:r>
            <a:endParaRPr kumimoji="1"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774825" y="5084763"/>
            <a:ext cx="8516620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latin typeface="Times New Roman" panose="02020603050405020304" pitchFamily="18" charset="0"/>
              </a:rPr>
              <a:t>(3)</a:t>
            </a:r>
            <a:r>
              <a:rPr kumimoji="1" lang="zh-CN" altLang="en-US" sz="2800" b="1">
                <a:latin typeface="Times New Roman" panose="02020603050405020304" pitchFamily="18" charset="0"/>
              </a:rPr>
              <a:t>若底数和指数都不同</a:t>
            </a:r>
            <a:r>
              <a:rPr kumimoji="1" lang="en-US" altLang="zh-CN" sz="2800" b="1"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可考虑引入一个中间量</a:t>
            </a:r>
            <a:r>
              <a:rPr kumimoji="1" lang="en-US" altLang="zh-CN" sz="2800" b="1">
                <a:latin typeface="Times New Roman" panose="02020603050405020304" pitchFamily="18" charset="0"/>
              </a:rPr>
              <a:t>(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如</a:t>
            </a:r>
            <a:r>
              <a:rPr kumimoji="1" lang="en-US" altLang="zh-CN" sz="2800" b="1">
                <a:latin typeface="Times New Roman" panose="02020603050405020304" pitchFamily="18" charset="0"/>
              </a:rPr>
              <a:t>:0,1</a:t>
            </a:r>
            <a:endParaRPr kumimoji="1" lang="en-US" altLang="zh-CN" sz="2800" b="1">
              <a:latin typeface="Times New Roman" panose="02020603050405020304" pitchFamily="18" charset="0"/>
            </a:endParaRPr>
          </a:p>
          <a:p>
            <a:r>
              <a:rPr kumimoji="1" lang="zh-CN" altLang="en-US" sz="2800" b="1">
                <a:latin typeface="Times New Roman" panose="02020603050405020304" pitchFamily="18" charset="0"/>
              </a:rPr>
              <a:t>等</a:t>
            </a:r>
            <a:r>
              <a:rPr kumimoji="1" lang="en-US" altLang="zh-CN" sz="2800" b="1">
                <a:latin typeface="Times New Roman" panose="02020603050405020304" pitchFamily="18" charset="0"/>
              </a:rPr>
              <a:t>)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来比较大小</a:t>
            </a:r>
            <a:r>
              <a:rPr kumimoji="1" lang="en-US" altLang="zh-CN" sz="2800" b="1">
                <a:latin typeface="Times New Roman" panose="02020603050405020304" pitchFamily="18" charset="0"/>
              </a:rPr>
              <a:t>.</a:t>
            </a:r>
            <a:endParaRPr kumimoji="1"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631950" y="2781300"/>
            <a:ext cx="8280400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kumimoji="1" lang="en-US" altLang="zh-CN" sz="2800" b="1">
                <a:latin typeface="Times New Roman" panose="02020603050405020304" pitchFamily="18" charset="0"/>
              </a:rPr>
              <a:t>(1)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先观察两个幂的异同</a:t>
            </a:r>
            <a:r>
              <a:rPr kumimoji="1" lang="en-US" altLang="zh-CN" sz="2800" b="1"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若底数相同</a:t>
            </a:r>
            <a:r>
              <a:rPr kumimoji="1" lang="en-US" altLang="zh-CN" sz="2800" b="1"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可考虑利用此底数为底数的指数函数的单调性来比较</a:t>
            </a:r>
            <a:r>
              <a:rPr kumimoji="1" lang="en-US" altLang="zh-CN" sz="2800" b="1">
                <a:latin typeface="Times New Roman" panose="02020603050405020304" pitchFamily="18" charset="0"/>
              </a:rPr>
              <a:t>.</a:t>
            </a:r>
            <a:endParaRPr kumimoji="1"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复习旧知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8" grpId="1"/>
      <p:bldP spid="13319" grpId="2"/>
      <p:bldP spid="13320" grpId="3"/>
      <p:bldP spid="13321" grpId="4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5058" name="图片 114892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62860" y="1603375"/>
            <a:ext cx="7997190" cy="2877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6082" name="图片 114790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69570" y="819785"/>
            <a:ext cx="6172200" cy="5076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7106" name="图片 114688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768465" y="422910"/>
            <a:ext cx="5339715" cy="6267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Group 2"/>
          <p:cNvGraphicFramePr>
            <a:graphicFrameLocks noGrp="1"/>
          </p:cNvGraphicFramePr>
          <p:nvPr>
            <p:ph idx="1"/>
          </p:nvPr>
        </p:nvGraphicFramePr>
        <p:xfrm>
          <a:off x="1919288" y="981075"/>
          <a:ext cx="8424545" cy="3150870"/>
        </p:xfrm>
        <a:graphic>
          <a:graphicData uri="http://schemas.openxmlformats.org/drawingml/2006/table">
            <a:tbl>
              <a:tblPr/>
              <a:tblGrid>
                <a:gridCol w="3385820"/>
                <a:gridCol w="1654175"/>
                <a:gridCol w="1656080"/>
                <a:gridCol w="1728470"/>
              </a:tblGrid>
              <a:tr h="7112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      式子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               名称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73660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kumimoji="0" lang="en-US" altLang="zh-CN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endParaRPr kumimoji="0" lang="en-US" altLang="zh-CN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  <a:endParaRPr kumimoji="0" lang="en-US" altLang="zh-CN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kumimoji="0" lang="en-US" altLang="zh-CN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kumimoji="0" lang="en-US" altLang="zh-CN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6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指数函数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: </a:t>
                      </a:r>
                      <a:r>
                        <a:rPr kumimoji="0" lang="en-US" altLang="zh-CN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=</a:t>
                      </a:r>
                      <a:r>
                        <a:rPr kumimoji="0" lang="en-US" altLang="zh-CN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32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  <a:endParaRPr kumimoji="0" lang="en-US" altLang="zh-CN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45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幂函数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: </a:t>
                      </a:r>
                      <a:r>
                        <a:rPr kumimoji="0" lang="en-US" altLang="zh-CN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= </a:t>
                      </a:r>
                      <a:r>
                        <a:rPr kumimoji="0" lang="en-US" altLang="zh-CN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32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endParaRPr kumimoji="0" lang="en-US" altLang="zh-CN" sz="3200" b="1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4656138" y="4292600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5591175" y="2562225"/>
            <a:ext cx="122555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FF0000"/>
                </a:solidFill>
              </a:rPr>
              <a:t>底数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175500" y="2565400"/>
            <a:ext cx="13684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指数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5591175" y="3354388"/>
            <a:ext cx="13684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FF0000"/>
                </a:solidFill>
              </a:rPr>
              <a:t>指数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7175500" y="3357563"/>
            <a:ext cx="1008063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FF3300"/>
                </a:solidFill>
              </a:rPr>
              <a:t>底数</a:t>
            </a:r>
            <a:endParaRPr lang="zh-CN" altLang="en-US" sz="3200" b="1">
              <a:solidFill>
                <a:srgbClr val="FF3300"/>
              </a:solidFill>
            </a:endParaRP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8904288" y="2565400"/>
            <a:ext cx="11525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幂值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8904288" y="3357563"/>
            <a:ext cx="1512887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幂值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6657" name="Rectangle 33"/>
          <p:cNvSpPr>
            <a:spLocks noChangeArrowheads="1"/>
          </p:cNvSpPr>
          <p:nvPr>
            <p:ph type="title"/>
          </p:nvPr>
        </p:nvSpPr>
        <p:spPr bwMode="auto">
          <a:xfrm>
            <a:off x="3575050" y="0"/>
            <a:ext cx="7092950" cy="803275"/>
          </a:xfrm>
          <a:solidFill>
            <a:srgbClr val="FF99CC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r>
              <a:rPr lang="zh-CN" altLang="en-US" sz="4800">
                <a:solidFill>
                  <a:srgbClr val="FF3300"/>
                </a:solidFill>
                <a:ea typeface="华文行楷" pitchFamily="2" charset="-122"/>
              </a:rPr>
              <a:t>幂函数与指数函数的对比</a:t>
            </a:r>
            <a:endParaRPr lang="zh-CN" altLang="en-US" sz="4800">
              <a:solidFill>
                <a:srgbClr val="FF3300"/>
              </a:solidFill>
              <a:ea typeface="华文行楷" pitchFamily="2" charset="-122"/>
            </a:endParaRPr>
          </a:p>
        </p:txBody>
      </p:sp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1847850" y="4367213"/>
            <a:ext cx="82089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zh-CN" altLang="en-US" sz="3200" b="1">
                <a:solidFill>
                  <a:schemeClr val="tx2"/>
                </a:solidFill>
              </a:rPr>
              <a:t>判断一个函数是幂函数还是指数函数切入点</a:t>
            </a:r>
            <a:endParaRPr lang="zh-CN" altLang="en-US" sz="3200" b="1">
              <a:solidFill>
                <a:schemeClr val="tx2"/>
              </a:solidFill>
            </a:endParaRPr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1631950" y="5230813"/>
            <a:ext cx="820896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zh-CN" altLang="en-US" sz="3200" b="1" i="1"/>
              <a:t>看看未知数</a:t>
            </a:r>
            <a:r>
              <a:rPr lang="en-US" altLang="zh-CN" sz="3200" b="1" i="1">
                <a:latin typeface="Times New Roman" panose="02020603050405020304" pitchFamily="18" charset="0"/>
              </a:rPr>
              <a:t>x</a:t>
            </a:r>
            <a:r>
              <a:rPr lang="zh-CN" altLang="en-US" sz="3200" b="1" i="1"/>
              <a:t>是</a:t>
            </a:r>
            <a:r>
              <a:rPr lang="zh-CN" altLang="en-US" sz="3200" b="1" i="1" u="sng">
                <a:solidFill>
                  <a:srgbClr val="FF0000"/>
                </a:solidFill>
              </a:rPr>
              <a:t>指数</a:t>
            </a:r>
            <a:r>
              <a:rPr lang="zh-CN" altLang="en-US" sz="3200" b="1" i="1"/>
              <a:t>还是</a:t>
            </a:r>
            <a:r>
              <a:rPr lang="zh-CN" altLang="en-US" sz="3200" b="1" i="1" u="sng">
                <a:solidFill>
                  <a:srgbClr val="FF0000"/>
                </a:solidFill>
              </a:rPr>
              <a:t>底数</a:t>
            </a:r>
            <a:endParaRPr lang="zh-CN" altLang="en-US" sz="3200" b="1" i="1" u="sng">
              <a:solidFill>
                <a:srgbClr val="FF0000"/>
              </a:solidFill>
            </a:endParaRPr>
          </a:p>
        </p:txBody>
      </p:sp>
      <p:sp>
        <p:nvSpPr>
          <p:cNvPr id="26660" name="AutoShape 36"/>
          <p:cNvSpPr>
            <a:spLocks noChangeArrowheads="1"/>
          </p:cNvSpPr>
          <p:nvPr/>
        </p:nvSpPr>
        <p:spPr bwMode="auto">
          <a:xfrm>
            <a:off x="7824788" y="6021388"/>
            <a:ext cx="2087562" cy="647700"/>
          </a:xfrm>
          <a:prstGeom prst="wedgeRoundRectCallout">
            <a:avLst>
              <a:gd name="adj1" fmla="val -67796"/>
              <a:gd name="adj2" fmla="val -74264"/>
              <a:gd name="adj3" fmla="val 16667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zh-CN" altLang="en-US" sz="3200" b="1">
                <a:solidFill>
                  <a:srgbClr val="990033"/>
                </a:solidFill>
                <a:ea typeface="华文行楷" pitchFamily="2" charset="-122"/>
              </a:rPr>
              <a:t>幂函数</a:t>
            </a:r>
            <a:endParaRPr lang="zh-CN" altLang="en-US" sz="3200" b="1">
              <a:solidFill>
                <a:srgbClr val="990033"/>
              </a:solidFill>
              <a:ea typeface="华文行楷" pitchFamily="2" charset="-122"/>
            </a:endParaRPr>
          </a:p>
        </p:txBody>
      </p:sp>
      <p:sp>
        <p:nvSpPr>
          <p:cNvPr id="26661" name="AutoShape 37"/>
          <p:cNvSpPr>
            <a:spLocks noChangeArrowheads="1"/>
          </p:cNvSpPr>
          <p:nvPr/>
        </p:nvSpPr>
        <p:spPr bwMode="auto">
          <a:xfrm>
            <a:off x="3143250" y="5876925"/>
            <a:ext cx="2087563" cy="620713"/>
          </a:xfrm>
          <a:prstGeom prst="wedgeRoundRectCallout">
            <a:avLst>
              <a:gd name="adj1" fmla="val 94639"/>
              <a:gd name="adj2" fmla="val -74296"/>
              <a:gd name="adj3" fmla="val 16667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zh-CN" alt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</a:rPr>
              <a:t>指数</a:t>
            </a:r>
            <a:r>
              <a:rPr lang="zh-CN" altLang="en-US" sz="2800" b="1">
                <a:solidFill>
                  <a:schemeClr val="hlink"/>
                </a:solidFill>
                <a:ea typeface="华文行楷" pitchFamily="2" charset="-122"/>
              </a:rPr>
              <a:t>函数</a:t>
            </a:r>
            <a:endParaRPr lang="zh-CN" altLang="en-US" sz="3600" b="1">
              <a:solidFill>
                <a:schemeClr val="hlink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复习旧知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1" grpId="0"/>
      <p:bldP spid="26652" grpId="1"/>
      <p:bldP spid="26653" grpId="2"/>
      <p:bldP spid="26654" grpId="3"/>
      <p:bldP spid="26655" grpId="4"/>
      <p:bldP spid="26656" grpId="5"/>
      <p:bldP spid="26657" grpId="6"/>
      <p:bldP spid="26658" grpId="7"/>
      <p:bldP spid="26659" grpId="8"/>
      <p:bldP spid="26660" grpId="9"/>
      <p:bldP spid="26661" grpId="1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2135188" y="765175"/>
          <a:ext cx="7848600" cy="5733415"/>
        </p:xfrm>
        <a:graphic>
          <a:graphicData uri="http://schemas.openxmlformats.org/drawingml/2006/table">
            <a:tbl>
              <a:tblPr/>
              <a:tblGrid>
                <a:gridCol w="685800"/>
                <a:gridCol w="3429000"/>
                <a:gridCol w="182245"/>
                <a:gridCol w="355155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a&gt;1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0&lt;a&lt;1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16160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图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象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381000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性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质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(1)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定义域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: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549275">
                <a:tc v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(2)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值域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: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(3)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过定点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: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396875">
                <a:tc vMerge="1"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(4)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单调性：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(4)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单调性：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 vMerge="1"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(5)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奇偶性：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(5)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隶书" pitchFamily="49" charset="-122"/>
                          <a:ea typeface="隶书" pitchFamily="49" charset="-122"/>
                        </a:rPr>
                        <a:t>奇偶性：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 vMerge="1"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隶书" pitchFamily="49" charset="-122"/>
                        <a:ea typeface="隶书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867400" y="2971800"/>
            <a:ext cx="4032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endParaRPr kumimoji="1" lang="en-US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462588" y="3505200"/>
            <a:ext cx="100584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(0,+∞)</a:t>
            </a:r>
            <a:endParaRPr kumimoji="1" lang="en-US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556250" y="3962400"/>
            <a:ext cx="76708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(0,1)</a:t>
            </a:r>
            <a:endParaRPr kumimoji="1" lang="en-US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3276600" y="0"/>
            <a:ext cx="510540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隶书" pitchFamily="49" charset="-122"/>
              </a:rPr>
              <a:t>指数函数的图象和性质</a:t>
            </a:r>
            <a:endParaRPr kumimoji="1" lang="zh-CN" altLang="en-US" sz="3600" b="1">
              <a:solidFill>
                <a:srgbClr val="FF0000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4724400" y="4495800"/>
            <a:ext cx="14478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增函数</a:t>
            </a:r>
            <a:endParaRPr kumimoji="1" lang="zh-CN" altLang="en-US" sz="2800" b="1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8458200" y="4495800"/>
            <a:ext cx="14478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减函数</a:t>
            </a:r>
            <a:endParaRPr kumimoji="1" lang="zh-CN" altLang="en-US" sz="2800" b="1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4800600" y="4953000"/>
            <a:ext cx="1524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隶书" pitchFamily="49" charset="-122"/>
              </a:rPr>
              <a:t>非奇非偶</a:t>
            </a:r>
            <a:endParaRPr kumimoji="1"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8305800" y="4953000"/>
            <a:ext cx="1524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隶书" pitchFamily="49" charset="-122"/>
              </a:rPr>
              <a:t>非奇非偶</a:t>
            </a:r>
            <a:endParaRPr kumimoji="1"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2819400" y="5486400"/>
            <a:ext cx="350520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ctr">
              <a:spcBef>
                <a:spcPct val="20000"/>
              </a:spcBef>
            </a:pPr>
            <a:r>
              <a:rPr kumimoji="1" lang="en-US" altLang="zh-CN" sz="2800" b="1">
                <a:latin typeface="隶书" pitchFamily="49" charset="-122"/>
                <a:ea typeface="隶书" pitchFamily="49" charset="-122"/>
              </a:rPr>
              <a:t>(6)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当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x&gt;0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时，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y&gt;1</a:t>
            </a:r>
            <a:r>
              <a:rPr kumimoji="1" lang="en-US" altLang="zh-CN" sz="2800" b="1">
                <a:latin typeface="隶书" pitchFamily="49" charset="-122"/>
                <a:ea typeface="隶书" pitchFamily="49" charset="-122"/>
              </a:rPr>
              <a:t>.</a:t>
            </a:r>
            <a:endParaRPr kumimoji="1" lang="en-US" altLang="zh-CN" sz="2800" b="1">
              <a:latin typeface="隶书" pitchFamily="49" charset="-122"/>
              <a:ea typeface="隶书" pitchFamily="49" charset="-122"/>
            </a:endParaRPr>
          </a:p>
          <a:p>
            <a:pPr fontAlgn="ctr">
              <a:spcBef>
                <a:spcPct val="20000"/>
              </a:spcBef>
            </a:pPr>
            <a:r>
              <a:rPr kumimoji="1" lang="en-US" altLang="zh-CN" sz="2800" b="1">
                <a:latin typeface="隶书" pitchFamily="49" charset="-122"/>
                <a:ea typeface="隶书" pitchFamily="49" charset="-122"/>
              </a:rPr>
              <a:t>   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当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x&lt;0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时，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0&lt;y&lt;1</a:t>
            </a:r>
            <a:r>
              <a:rPr kumimoji="1" lang="en-US" altLang="zh-CN" sz="2800" b="1">
                <a:latin typeface="隶书" pitchFamily="49" charset="-122"/>
                <a:ea typeface="隶书" pitchFamily="49" charset="-122"/>
              </a:rPr>
              <a:t>.</a:t>
            </a:r>
            <a:endParaRPr kumimoji="1"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6553200" y="5445125"/>
            <a:ext cx="327660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ctr">
              <a:spcBef>
                <a:spcPct val="20000"/>
              </a:spcBef>
            </a:pPr>
            <a:r>
              <a:rPr kumimoji="1" lang="en-US" altLang="zh-CN" sz="2800" b="1">
                <a:latin typeface="隶书" pitchFamily="49" charset="-122"/>
                <a:ea typeface="隶书" pitchFamily="49" charset="-122"/>
              </a:rPr>
              <a:t>(6)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当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x&gt;o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时，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0&lt;y&lt;1</a:t>
            </a:r>
            <a:r>
              <a:rPr kumimoji="1" lang="en-US" altLang="zh-CN" sz="2800" b="1">
                <a:latin typeface="隶书" pitchFamily="49" charset="-122"/>
                <a:ea typeface="隶书" pitchFamily="49" charset="-122"/>
              </a:rPr>
              <a:t>,</a:t>
            </a:r>
            <a:endParaRPr kumimoji="1" lang="en-US" altLang="zh-CN" sz="2800" b="1">
              <a:latin typeface="隶书" pitchFamily="49" charset="-122"/>
              <a:ea typeface="隶书" pitchFamily="49" charset="-122"/>
            </a:endParaRPr>
          </a:p>
          <a:p>
            <a:pPr fontAlgn="ctr">
              <a:spcBef>
                <a:spcPct val="20000"/>
              </a:spcBef>
            </a:pP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　当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x&lt;0</a:t>
            </a:r>
            <a:r>
              <a:rPr kumimoji="1" lang="zh-CN" altLang="en-US" sz="2800" b="1">
                <a:latin typeface="隶书" pitchFamily="49" charset="-122"/>
                <a:ea typeface="隶书" pitchFamily="49" charset="-122"/>
              </a:rPr>
              <a:t>时，</a:t>
            </a:r>
            <a:r>
              <a:rPr kumimoji="1" lang="en-US" altLang="zh-CN" sz="28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y&gt;1</a:t>
            </a:r>
            <a:r>
              <a:rPr kumimoji="1" lang="en-US" altLang="zh-CN" sz="2800" b="1">
                <a:latin typeface="隶书" pitchFamily="49" charset="-122"/>
                <a:ea typeface="隶书" pitchFamily="49" charset="-122"/>
              </a:rPr>
              <a:t>.</a:t>
            </a:r>
            <a:endParaRPr kumimoji="1" lang="en-US" altLang="zh-CN" sz="2800" b="1">
              <a:latin typeface="隶书" pitchFamily="49" charset="-122"/>
              <a:ea typeface="隶书" pitchFamily="49" charset="-122"/>
            </a:endParaRPr>
          </a:p>
        </p:txBody>
      </p:sp>
      <p:grpSp>
        <p:nvGrpSpPr>
          <p:cNvPr id="20523" name="Group 43"/>
          <p:cNvGrpSpPr/>
          <p:nvPr/>
        </p:nvGrpSpPr>
        <p:grpSpPr>
          <a:xfrm>
            <a:off x="3216275" y="1052513"/>
            <a:ext cx="2376488" cy="1755775"/>
            <a:chOff x="1056" y="672"/>
            <a:chExt cx="1497" cy="1106"/>
          </a:xfrm>
        </p:grpSpPr>
        <p:grpSp>
          <p:nvGrpSpPr>
            <p:cNvPr id="20524" name="Group 44"/>
            <p:cNvGrpSpPr/>
            <p:nvPr/>
          </p:nvGrpSpPr>
          <p:grpSpPr>
            <a:xfrm>
              <a:off x="1056" y="672"/>
              <a:ext cx="1497" cy="1106"/>
              <a:chOff x="1056" y="768"/>
              <a:chExt cx="1497" cy="1106"/>
            </a:xfrm>
          </p:grpSpPr>
          <p:sp>
            <p:nvSpPr>
              <p:cNvPr id="20525" name="Freeform 45"/>
              <p:cNvSpPr/>
              <p:nvPr/>
            </p:nvSpPr>
            <p:spPr bwMode="auto">
              <a:xfrm>
                <a:off x="1152" y="1030"/>
                <a:ext cx="864" cy="528"/>
              </a:xfrm>
              <a:custGeom>
                <a:avLst/>
                <a:gdLst>
                  <a:gd name="T0" fmla="*/ 0 w 864"/>
                  <a:gd name="T1" fmla="*/ 528 h 528"/>
                  <a:gd name="T2" fmla="*/ 528 w 864"/>
                  <a:gd name="T3" fmla="*/ 432 h 528"/>
                  <a:gd name="T4" fmla="*/ 864 w 864"/>
                  <a:gd name="T5" fmla="*/ 0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64" h="528">
                    <a:moveTo>
                      <a:pt x="0" y="528"/>
                    </a:moveTo>
                    <a:cubicBezTo>
                      <a:pt x="192" y="524"/>
                      <a:pt x="384" y="520"/>
                      <a:pt x="528" y="432"/>
                    </a:cubicBezTo>
                    <a:cubicBezTo>
                      <a:pt x="672" y="344"/>
                      <a:pt x="768" y="172"/>
                      <a:pt x="864" y="0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0526" name="Group 46"/>
              <p:cNvGrpSpPr/>
              <p:nvPr/>
            </p:nvGrpSpPr>
            <p:grpSpPr>
              <a:xfrm>
                <a:off x="1056" y="768"/>
                <a:ext cx="1497" cy="1106"/>
                <a:chOff x="1056" y="1706"/>
                <a:chExt cx="1497" cy="1106"/>
              </a:xfrm>
            </p:grpSpPr>
            <p:sp>
              <p:nvSpPr>
                <p:cNvPr id="20527" name="Line 47"/>
                <p:cNvSpPr>
                  <a:spLocks noChangeShapeType="1"/>
                </p:cNvSpPr>
                <p:nvPr/>
              </p:nvSpPr>
              <p:spPr bwMode="auto">
                <a:xfrm>
                  <a:off x="1056" y="2592"/>
                  <a:ext cx="13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8" name="Line 48"/>
                <p:cNvSpPr>
                  <a:spLocks noChangeShapeType="1"/>
                </p:cNvSpPr>
                <p:nvPr/>
              </p:nvSpPr>
              <p:spPr bwMode="auto">
                <a:xfrm flipH="1" flipV="1">
                  <a:off x="1680" y="1824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2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342" y="2522"/>
                  <a:ext cx="211" cy="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>
                      <a:latin typeface="Times New Roman" panose="02020603050405020304" pitchFamily="18" charset="0"/>
                    </a:rPr>
                    <a:t>x</a:t>
                  </a:r>
                  <a:endParaRPr kumimoji="1" lang="en-US" altLang="zh-CN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53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430" y="1706"/>
                  <a:ext cx="211" cy="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>
                      <a:latin typeface="Times New Roman" panose="02020603050405020304" pitchFamily="18" charset="0"/>
                    </a:rPr>
                    <a:t>y</a:t>
                  </a:r>
                  <a:endParaRPr kumimoji="1" lang="en-US" altLang="zh-CN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53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680" y="2496"/>
                  <a:ext cx="211" cy="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>
                      <a:latin typeface="Times New Roman" panose="02020603050405020304" pitchFamily="18" charset="0"/>
                    </a:rPr>
                    <a:t>o</a:t>
                  </a:r>
                  <a:endParaRPr kumimoji="1" lang="en-US" altLang="zh-CN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0532" name="Text Box 52"/>
              <p:cNvSpPr txBox="1">
                <a:spLocks noChangeArrowheads="1"/>
              </p:cNvSpPr>
              <p:nvPr/>
            </p:nvSpPr>
            <p:spPr bwMode="auto">
              <a:xfrm>
                <a:off x="1718" y="1344"/>
                <a:ext cx="211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>
                    <a:latin typeface="Times New Roman" panose="02020603050405020304" pitchFamily="18" charset="0"/>
                  </a:rPr>
                  <a:t>1</a:t>
                </a:r>
                <a:endParaRPr kumimoji="1"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533" name="Line 53"/>
            <p:cNvSpPr>
              <a:spLocks noChangeShapeType="1"/>
            </p:cNvSpPr>
            <p:nvPr/>
          </p:nvSpPr>
          <p:spPr bwMode="auto">
            <a:xfrm>
              <a:off x="1056" y="1344"/>
              <a:ext cx="129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0534" name="Group 54"/>
          <p:cNvGrpSpPr/>
          <p:nvPr/>
        </p:nvGrpSpPr>
        <p:grpSpPr>
          <a:xfrm>
            <a:off x="6705600" y="1143000"/>
            <a:ext cx="2452688" cy="1755775"/>
            <a:chOff x="3264" y="720"/>
            <a:chExt cx="1545" cy="1106"/>
          </a:xfrm>
        </p:grpSpPr>
        <p:grpSp>
          <p:nvGrpSpPr>
            <p:cNvPr id="20535" name="Group 55"/>
            <p:cNvGrpSpPr/>
            <p:nvPr/>
          </p:nvGrpSpPr>
          <p:grpSpPr>
            <a:xfrm>
              <a:off x="3312" y="720"/>
              <a:ext cx="1497" cy="1106"/>
              <a:chOff x="3312" y="768"/>
              <a:chExt cx="1497" cy="1106"/>
            </a:xfrm>
          </p:grpSpPr>
          <p:grpSp>
            <p:nvGrpSpPr>
              <p:cNvPr id="20536" name="Group 56"/>
              <p:cNvGrpSpPr/>
              <p:nvPr/>
            </p:nvGrpSpPr>
            <p:grpSpPr>
              <a:xfrm>
                <a:off x="3312" y="768"/>
                <a:ext cx="1497" cy="1106"/>
                <a:chOff x="1056" y="1706"/>
                <a:chExt cx="1497" cy="1106"/>
              </a:xfrm>
            </p:grpSpPr>
            <p:sp>
              <p:nvSpPr>
                <p:cNvPr id="20537" name="Line 57"/>
                <p:cNvSpPr>
                  <a:spLocks noChangeShapeType="1"/>
                </p:cNvSpPr>
                <p:nvPr/>
              </p:nvSpPr>
              <p:spPr bwMode="auto">
                <a:xfrm>
                  <a:off x="1056" y="2592"/>
                  <a:ext cx="13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8" name="Line 58"/>
                <p:cNvSpPr>
                  <a:spLocks noChangeShapeType="1"/>
                </p:cNvSpPr>
                <p:nvPr/>
              </p:nvSpPr>
              <p:spPr bwMode="auto">
                <a:xfrm flipH="1" flipV="1">
                  <a:off x="1680" y="1824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53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342" y="2522"/>
                  <a:ext cx="211" cy="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>
                      <a:latin typeface="Times New Roman" panose="02020603050405020304" pitchFamily="18" charset="0"/>
                    </a:rPr>
                    <a:t>x</a:t>
                  </a:r>
                  <a:endParaRPr kumimoji="1" lang="en-US" altLang="zh-CN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54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430" y="1706"/>
                  <a:ext cx="211" cy="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>
                      <a:latin typeface="Times New Roman" panose="02020603050405020304" pitchFamily="18" charset="0"/>
                    </a:rPr>
                    <a:t>y</a:t>
                  </a:r>
                  <a:endParaRPr kumimoji="1" lang="en-US" altLang="zh-CN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54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1680" y="2496"/>
                  <a:ext cx="211" cy="2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>
                      <a:latin typeface="Times New Roman" panose="02020603050405020304" pitchFamily="18" charset="0"/>
                    </a:rPr>
                    <a:t>o</a:t>
                  </a:r>
                  <a:endParaRPr kumimoji="1" lang="en-US" altLang="zh-CN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0542" name="Freeform 62"/>
              <p:cNvSpPr/>
              <p:nvPr/>
            </p:nvSpPr>
            <p:spPr bwMode="auto">
              <a:xfrm>
                <a:off x="3552" y="1008"/>
                <a:ext cx="912" cy="576"/>
              </a:xfrm>
              <a:custGeom>
                <a:avLst/>
                <a:gdLst>
                  <a:gd name="T0" fmla="*/ 0 w 912"/>
                  <a:gd name="T1" fmla="*/ 0 h 576"/>
                  <a:gd name="T2" fmla="*/ 384 w 912"/>
                  <a:gd name="T3" fmla="*/ 480 h 576"/>
                  <a:gd name="T4" fmla="*/ 912 w 912"/>
                  <a:gd name="T5" fmla="*/ 576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12" h="576">
                    <a:moveTo>
                      <a:pt x="0" y="0"/>
                    </a:moveTo>
                    <a:cubicBezTo>
                      <a:pt x="116" y="192"/>
                      <a:pt x="232" y="384"/>
                      <a:pt x="384" y="480"/>
                    </a:cubicBezTo>
                    <a:cubicBezTo>
                      <a:pt x="536" y="576"/>
                      <a:pt x="724" y="576"/>
                      <a:pt x="912" y="576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43" name="Text Box 63"/>
              <p:cNvSpPr txBox="1">
                <a:spLocks noChangeArrowheads="1"/>
              </p:cNvSpPr>
              <p:nvPr/>
            </p:nvSpPr>
            <p:spPr bwMode="auto">
              <a:xfrm>
                <a:off x="3936" y="1296"/>
                <a:ext cx="211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>
                    <a:latin typeface="Times New Roman" panose="02020603050405020304" pitchFamily="18" charset="0"/>
                  </a:rPr>
                  <a:t>1</a:t>
                </a:r>
                <a:endParaRPr kumimoji="1"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0544" name="Line 64"/>
            <p:cNvSpPr>
              <a:spLocks noChangeShapeType="1"/>
            </p:cNvSpPr>
            <p:nvPr/>
          </p:nvSpPr>
          <p:spPr bwMode="auto">
            <a:xfrm>
              <a:off x="3264" y="1440"/>
              <a:ext cx="129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复习旧知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/>
          <p:nvPr/>
        </p:nvGrpSpPr>
        <p:grpSpPr>
          <a:xfrm>
            <a:off x="1774825" y="620713"/>
            <a:ext cx="7423150" cy="854075"/>
            <a:chOff x="182" y="144"/>
            <a:chExt cx="4676" cy="538"/>
          </a:xfrm>
        </p:grpSpPr>
        <p:sp>
          <p:nvSpPr>
            <p:cNvPr id="15363" name="Text Box 3"/>
            <p:cNvSpPr txBox="1">
              <a:spLocks noChangeArrowheads="1"/>
            </p:cNvSpPr>
            <p:nvPr/>
          </p:nvSpPr>
          <p:spPr bwMode="auto">
            <a:xfrm>
              <a:off x="182" y="282"/>
              <a:ext cx="4676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latin typeface="Times New Roman" panose="02020603050405020304" pitchFamily="18" charset="0"/>
                </a:rPr>
                <a:t>1.(1)</a:t>
              </a:r>
              <a:r>
                <a:rPr kumimoji="1" lang="zh-CN" altLang="en-US" sz="2800" b="1">
                  <a:latin typeface="Times New Roman" panose="02020603050405020304" pitchFamily="18" charset="0"/>
                </a:rPr>
                <a:t>函数</a:t>
              </a:r>
              <a:r>
                <a:rPr kumimoji="1" lang="en-US" altLang="zh-CN" sz="2800" b="1">
                  <a:latin typeface="Times New Roman" panose="02020603050405020304" pitchFamily="18" charset="0"/>
                </a:rPr>
                <a:t>y=a</a:t>
              </a:r>
              <a:r>
                <a:rPr kumimoji="1" lang="en-US" altLang="zh-CN" sz="2800" b="1" baseline="30000">
                  <a:latin typeface="Times New Roman" panose="02020603050405020304" pitchFamily="18" charset="0"/>
                </a:rPr>
                <a:t>x</a:t>
              </a:r>
              <a:r>
                <a:rPr kumimoji="1" lang="zh-CN" altLang="en-US" sz="2800" b="1">
                  <a:latin typeface="Times New Roman" panose="02020603050405020304" pitchFamily="18" charset="0"/>
                </a:rPr>
                <a:t>与               的图像关于</a:t>
              </a:r>
              <a:r>
                <a:rPr kumimoji="1" lang="en-US" altLang="zh-CN" sz="2800" b="1">
                  <a:latin typeface="Times New Roman" panose="02020603050405020304" pitchFamily="18" charset="0"/>
                </a:rPr>
                <a:t>_____</a:t>
              </a:r>
              <a:r>
                <a:rPr kumimoji="1" lang="zh-CN" altLang="en-US" sz="2800" b="1">
                  <a:latin typeface="Times New Roman" panose="02020603050405020304" pitchFamily="18" charset="0"/>
                </a:rPr>
                <a:t>对称</a:t>
              </a:r>
              <a:r>
                <a:rPr kumimoji="1" lang="en-US" altLang="zh-CN" sz="2800" b="1">
                  <a:latin typeface="Times New Roman" panose="02020603050405020304" pitchFamily="18" charset="0"/>
                </a:rPr>
                <a:t>.</a:t>
              </a:r>
              <a:endParaRPr kumimoji="1" lang="en-US" altLang="zh-CN" sz="28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5364" name="Object 4"/>
            <p:cNvGraphicFramePr>
              <a:graphicFrameLocks noChangeAspect="1"/>
            </p:cNvGraphicFramePr>
            <p:nvPr/>
          </p:nvGraphicFramePr>
          <p:xfrm>
            <a:off x="1776" y="144"/>
            <a:ext cx="756" cy="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1" imgW="571500" imgH="406400" progId="Equation.3">
                    <p:embed/>
                  </p:oleObj>
                </mc:Choice>
                <mc:Fallback>
                  <p:oleObj name="Equation" r:id="rId1" imgW="571500" imgH="4064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776" y="144"/>
                          <a:ext cx="756" cy="5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535863" y="765175"/>
            <a:ext cx="71818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轴</a:t>
            </a:r>
            <a:endParaRPr kumimoji="1" lang="zh-CN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366" name="Group 6"/>
          <p:cNvGrpSpPr/>
          <p:nvPr/>
        </p:nvGrpSpPr>
        <p:grpSpPr>
          <a:xfrm>
            <a:off x="1524000" y="3068638"/>
            <a:ext cx="9390063" cy="1130300"/>
            <a:chOff x="278" y="480"/>
            <a:chExt cx="5915" cy="712"/>
          </a:xfrm>
        </p:grpSpPr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278" y="666"/>
              <a:ext cx="5915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latin typeface="Times New Roman" panose="02020603050405020304" pitchFamily="18" charset="0"/>
                </a:rPr>
                <a:t>2.(1)</a:t>
              </a:r>
              <a:r>
                <a:rPr kumimoji="1" lang="zh-CN" altLang="en-US" sz="2800" b="1">
                  <a:latin typeface="Times New Roman" panose="02020603050405020304" pitchFamily="18" charset="0"/>
                </a:rPr>
                <a:t>若           </a:t>
              </a:r>
              <a:r>
                <a:rPr kumimoji="1" lang="en-US" altLang="zh-CN" sz="2800" b="1">
                  <a:latin typeface="Times New Roman" panose="02020603050405020304" pitchFamily="18" charset="0"/>
                </a:rPr>
                <a:t>&gt;16,</a:t>
              </a:r>
              <a:r>
                <a:rPr kumimoji="1" lang="zh-CN" altLang="en-US" sz="2800" b="1">
                  <a:latin typeface="Times New Roman" panose="02020603050405020304" pitchFamily="18" charset="0"/>
                </a:rPr>
                <a:t>则</a:t>
              </a:r>
              <a:r>
                <a:rPr kumimoji="1" lang="en-US" altLang="zh-CN" sz="2800" b="1">
                  <a:latin typeface="Times New Roman" panose="02020603050405020304" pitchFamily="18" charset="0"/>
                </a:rPr>
                <a:t>x</a:t>
              </a:r>
              <a:r>
                <a:rPr kumimoji="1" lang="zh-CN" altLang="en-US" sz="2800" b="1">
                  <a:latin typeface="Times New Roman" panose="02020603050405020304" pitchFamily="18" charset="0"/>
                </a:rPr>
                <a:t>的取值范围是</a:t>
              </a:r>
              <a:r>
                <a:rPr kumimoji="1" lang="en-US" altLang="zh-CN" sz="2800" b="1">
                  <a:latin typeface="Times New Roman" panose="02020603050405020304" pitchFamily="18" charset="0"/>
                </a:rPr>
                <a:t>_________(</a:t>
              </a:r>
              <a:r>
                <a:rPr kumimoji="1" lang="zh-CN" altLang="en-US" sz="2800" b="1">
                  <a:latin typeface="Times New Roman" panose="02020603050405020304" pitchFamily="18" charset="0"/>
                </a:rPr>
                <a:t>用集合表示）</a:t>
              </a:r>
              <a:endParaRPr kumimoji="1" lang="zh-CN" altLang="en-US" sz="28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5368" name="Object 8"/>
            <p:cNvGraphicFramePr>
              <a:graphicFrameLocks noChangeAspect="1"/>
            </p:cNvGraphicFramePr>
            <p:nvPr/>
          </p:nvGraphicFramePr>
          <p:xfrm>
            <a:off x="1008" y="480"/>
            <a:ext cx="534" cy="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3" imgW="304800" imgH="405765" progId="Equation.3">
                    <p:embed/>
                  </p:oleObj>
                </mc:Choice>
                <mc:Fallback>
                  <p:oleObj name="Equation" r:id="rId3" imgW="304800" imgH="4057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008" y="480"/>
                          <a:ext cx="534" cy="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781800" y="3316288"/>
            <a:ext cx="180721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{x│x&lt;</a:t>
            </a:r>
            <a:r>
              <a:rPr kumimoji="1" lang="zh-CN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－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4}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370" name="Group 10"/>
          <p:cNvGrpSpPr/>
          <p:nvPr/>
        </p:nvGrpSpPr>
        <p:grpSpPr>
          <a:xfrm>
            <a:off x="1573213" y="4078288"/>
            <a:ext cx="6121400" cy="1247775"/>
            <a:chOff x="374" y="912"/>
            <a:chExt cx="3856" cy="786"/>
          </a:xfrm>
        </p:grpSpPr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374" y="1098"/>
              <a:ext cx="3856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>
                  <a:latin typeface="Times New Roman" panose="02020603050405020304" pitchFamily="18" charset="0"/>
                </a:rPr>
                <a:t>(2)</a:t>
              </a:r>
              <a:r>
                <a:rPr kumimoji="1" lang="zh-CN" altLang="en-US" sz="2800" b="1">
                  <a:latin typeface="Times New Roman" panose="02020603050405020304" pitchFamily="18" charset="0"/>
                </a:rPr>
                <a:t>函数               的定义域是</a:t>
              </a:r>
              <a:r>
                <a:rPr kumimoji="1" lang="en-US" altLang="zh-CN" sz="2800" b="1">
                  <a:latin typeface="Times New Roman" panose="02020603050405020304" pitchFamily="18" charset="0"/>
                </a:rPr>
                <a:t>_________.</a:t>
              </a:r>
              <a:endParaRPr kumimoji="1" lang="en-US" altLang="zh-CN" sz="2800" b="1">
                <a:latin typeface="Times New Roman" panose="02020603050405020304" pitchFamily="18" charset="0"/>
              </a:endParaRPr>
            </a:p>
            <a:p>
              <a:r>
                <a:rPr kumimoji="1" lang="zh-CN" altLang="en-US" sz="2800" b="1">
                  <a:latin typeface="Times New Roman" panose="02020603050405020304" pitchFamily="18" charset="0"/>
                </a:rPr>
                <a:t>值域是</a:t>
              </a:r>
              <a:r>
                <a:rPr kumimoji="1" lang="en-US" altLang="zh-CN" sz="2800" b="1">
                  <a:latin typeface="Times New Roman" panose="02020603050405020304" pitchFamily="18" charset="0"/>
                </a:rPr>
                <a:t>_______________.</a:t>
              </a:r>
              <a:endParaRPr kumimoji="1" lang="en-US" altLang="zh-CN" sz="28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5372" name="Object 12"/>
            <p:cNvGraphicFramePr>
              <a:graphicFrameLocks noChangeAspect="1"/>
            </p:cNvGraphicFramePr>
            <p:nvPr/>
          </p:nvGraphicFramePr>
          <p:xfrm>
            <a:off x="1152" y="912"/>
            <a:ext cx="816" cy="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5" imgW="533400" imgH="342900" progId="Equation.3">
                    <p:embed/>
                  </p:oleObj>
                </mc:Choice>
                <mc:Fallback>
                  <p:oleObj name="Equation" r:id="rId5" imgW="533400" imgH="3429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152" y="912"/>
                          <a:ext cx="816" cy="5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867400" y="4321175"/>
            <a:ext cx="171132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{x│x≠4}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2819400" y="4764088"/>
            <a:ext cx="235966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{y│y&gt;0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且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y≠1}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1524000" y="5661025"/>
            <a:ext cx="852805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latin typeface="Times New Roman" panose="02020603050405020304" pitchFamily="18" charset="0"/>
              </a:rPr>
              <a:t>(3)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函数                 的定义域是</a:t>
            </a:r>
            <a:r>
              <a:rPr kumimoji="1" lang="en-US" altLang="zh-CN" sz="2800" b="1">
                <a:latin typeface="Times New Roman" panose="02020603050405020304" pitchFamily="18" charset="0"/>
              </a:rPr>
              <a:t>____.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值域是</a:t>
            </a:r>
            <a:r>
              <a:rPr kumimoji="1" lang="en-US" altLang="zh-CN" sz="2800" b="1">
                <a:latin typeface="Times New Roman" panose="02020603050405020304" pitchFamily="18" charset="0"/>
              </a:rPr>
              <a:t>___________.</a:t>
            </a:r>
            <a:endParaRPr kumimoji="1" lang="en-US" altLang="zh-CN" sz="2800" b="1">
              <a:latin typeface="Times New Roman" panose="02020603050405020304" pitchFamily="18" charset="0"/>
            </a:endParaRPr>
          </a:p>
        </p:txBody>
      </p:sp>
      <p:graphicFrame>
        <p:nvGraphicFramePr>
          <p:cNvPr id="15377" name="Object 17"/>
          <p:cNvGraphicFramePr>
            <a:graphicFrameLocks noChangeAspect="1"/>
          </p:cNvGraphicFramePr>
          <p:nvPr/>
        </p:nvGraphicFramePr>
        <p:xfrm>
          <a:off x="2782888" y="5573713"/>
          <a:ext cx="14414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7" imgW="482600" imgH="241300" progId="Equation.DSMT4">
                  <p:embed/>
                </p:oleObj>
              </mc:Choice>
              <mc:Fallback>
                <p:oleObj name="Equation" r:id="rId7" imgW="482600" imgH="241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82888" y="5573713"/>
                        <a:ext cx="144145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248400" y="5602288"/>
            <a:ext cx="43942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8118475" y="5602288"/>
            <a:ext cx="165036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{y|0&lt;y≤1}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1919288" y="1557338"/>
            <a:ext cx="476567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latin typeface="Times New Roman" panose="02020603050405020304" pitchFamily="18" charset="0"/>
              </a:rPr>
              <a:t>(2)</a:t>
            </a:r>
            <a:r>
              <a:rPr kumimoji="1" lang="zh-CN" altLang="en-US" sz="2800" b="1">
                <a:latin typeface="Times New Roman" panose="02020603050405020304" pitchFamily="18" charset="0"/>
              </a:rPr>
              <a:t>作函数</a:t>
            </a:r>
            <a:r>
              <a:rPr kumimoji="1" lang="en-US" altLang="zh-CN" sz="2800" b="1">
                <a:latin typeface="Times New Roman" panose="02020603050405020304" pitchFamily="18" charset="0"/>
              </a:rPr>
              <a:t>y=2</a:t>
            </a:r>
            <a:r>
              <a:rPr kumimoji="1" lang="en-US" altLang="zh-CN" sz="2800" b="1" baseline="30000">
                <a:latin typeface="Times New Roman" panose="02020603050405020304" pitchFamily="18" charset="0"/>
              </a:rPr>
              <a:t>│x│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的图像。</a:t>
            </a:r>
            <a:endParaRPr kumimoji="1" lang="zh-CN" altLang="en-US" sz="2800" b="1">
              <a:latin typeface="Times New Roman" panose="02020603050405020304" pitchFamily="18" charset="0"/>
            </a:endParaRPr>
          </a:p>
        </p:txBody>
      </p:sp>
      <p:pic>
        <p:nvPicPr>
          <p:cNvPr id="15383" name="Picture 2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67438" y="1412875"/>
            <a:ext cx="17811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defRPr/>
            </a:pPr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复习练习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9" grpId="1"/>
      <p:bldP spid="15373" grpId="2"/>
      <p:bldP spid="15374" grpId="3"/>
      <p:bldP spid="15378" grpId="4"/>
      <p:bldP spid="15379" grpId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703388" y="565150"/>
            <a:ext cx="9145587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Times New Roman" panose="02020603050405020304" pitchFamily="18" charset="0"/>
              </a:rPr>
              <a:t>例</a:t>
            </a:r>
            <a:r>
              <a:rPr kumimoji="1" lang="en-US" altLang="zh-CN" sz="3200" b="1">
                <a:latin typeface="Times New Roman" panose="02020603050405020304" pitchFamily="18" charset="0"/>
              </a:rPr>
              <a:t>1.</a:t>
            </a:r>
            <a:r>
              <a:rPr kumimoji="1" lang="zh-CN" altLang="en-US" sz="3200" b="1">
                <a:latin typeface="Times New Roman" panose="02020603050405020304" pitchFamily="18" charset="0"/>
              </a:rPr>
              <a:t>讨论函数</a:t>
            </a:r>
            <a:r>
              <a:rPr kumimoji="1" lang="en-US" altLang="zh-CN" sz="3200" b="1">
                <a:latin typeface="Times New Roman" panose="02020603050405020304" pitchFamily="18" charset="0"/>
              </a:rPr>
              <a:t>f(x)=                      </a:t>
            </a:r>
            <a:r>
              <a:rPr kumimoji="1" lang="zh-CN" altLang="en-US" sz="3200" b="1">
                <a:latin typeface="Times New Roman" panose="02020603050405020304" pitchFamily="18" charset="0"/>
              </a:rPr>
              <a:t>的奇偶性和单调性</a:t>
            </a:r>
            <a:endParaRPr kumimoji="1" lang="zh-CN" altLang="en-US" sz="3200" b="1">
              <a:latin typeface="Times New Roman" panose="02020603050405020304" pitchFamily="18" charset="0"/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5016500" y="188913"/>
          <a:ext cx="205105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" imgW="673100" imgH="419100" progId="Equation.3">
                  <p:embed/>
                </p:oleObj>
              </mc:Choice>
              <mc:Fallback>
                <p:oleObj name="Equation" r:id="rId1" imgW="673100" imgH="419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016500" y="188913"/>
                        <a:ext cx="205105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774825" y="1484313"/>
            <a:ext cx="6121400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隶书" pitchFamily="49" charset="-122"/>
                <a:ea typeface="隶书" pitchFamily="49" charset="-122"/>
              </a:rPr>
              <a:t>分析：函数的定义域为</a:t>
            </a:r>
            <a:r>
              <a:rPr kumimoji="1" lang="en-US" altLang="zh-CN" sz="3200" b="1">
                <a:latin typeface="隶书" pitchFamily="49" charset="-122"/>
                <a:ea typeface="隶书" pitchFamily="49" charset="-122"/>
              </a:rPr>
              <a:t>R</a:t>
            </a:r>
            <a:endParaRPr kumimoji="1" lang="en-US" altLang="zh-CN" sz="3200" b="1">
              <a:latin typeface="隶书" pitchFamily="49" charset="-122"/>
              <a:ea typeface="隶书" pitchFamily="49" charset="-122"/>
            </a:endParaRPr>
          </a:p>
        </p:txBody>
      </p:sp>
      <p:grpSp>
        <p:nvGrpSpPr>
          <p:cNvPr id="21516" name="Group 12"/>
          <p:cNvGrpSpPr/>
          <p:nvPr/>
        </p:nvGrpSpPr>
        <p:grpSpPr>
          <a:xfrm>
            <a:off x="1919288" y="2636838"/>
            <a:ext cx="8748712" cy="1122362"/>
            <a:chOff x="249" y="1661"/>
            <a:chExt cx="5511" cy="707"/>
          </a:xfrm>
        </p:grpSpPr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249" y="1853"/>
              <a:ext cx="551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200" b="1">
                  <a:latin typeface="Times New Roman" panose="02020603050405020304" pitchFamily="18" charset="0"/>
                </a:rPr>
                <a:t>(1) ∵</a:t>
              </a:r>
              <a:r>
                <a:rPr kumimoji="1" lang="en-US" altLang="zh-CN" sz="3200" b="1" i="1">
                  <a:latin typeface="Times New Roman" panose="02020603050405020304" pitchFamily="18" charset="0"/>
                </a:rPr>
                <a:t>f</a:t>
              </a:r>
              <a:r>
                <a:rPr kumimoji="1" lang="en-US" altLang="zh-CN" sz="3200" b="1">
                  <a:latin typeface="Times New Roman" panose="02020603050405020304" pitchFamily="18" charset="0"/>
                </a:rPr>
                <a:t>(-</a:t>
              </a:r>
              <a:r>
                <a:rPr kumimoji="1" lang="en-US" altLang="zh-CN" sz="3200" b="1" i="1">
                  <a:latin typeface="Times New Roman" panose="02020603050405020304" pitchFamily="18" charset="0"/>
                </a:rPr>
                <a:t>x</a:t>
              </a:r>
              <a:r>
                <a:rPr kumimoji="1" lang="en-US" altLang="zh-CN" sz="3200" b="1">
                  <a:latin typeface="Times New Roman" panose="02020603050405020304" pitchFamily="18" charset="0"/>
                </a:rPr>
                <a:t>)=                    =</a:t>
              </a:r>
              <a:r>
                <a:rPr kumimoji="1" lang="zh-CN" altLang="en-US" sz="3200" b="1">
                  <a:latin typeface="Times New Roman" panose="02020603050405020304" pitchFamily="18" charset="0"/>
                </a:rPr>
                <a:t>－　　　　　＝－</a:t>
              </a:r>
              <a:r>
                <a:rPr kumimoji="1" lang="en-US" altLang="zh-CN" sz="3200" b="1" i="1">
                  <a:latin typeface="Times New Roman" panose="02020603050405020304" pitchFamily="18" charset="0"/>
                </a:rPr>
                <a:t>f</a:t>
              </a:r>
              <a:r>
                <a:rPr kumimoji="1" lang="en-US" altLang="zh-CN" sz="3200" b="1">
                  <a:latin typeface="Times New Roman" panose="02020603050405020304" pitchFamily="18" charset="0"/>
                </a:rPr>
                <a:t>(</a:t>
              </a:r>
              <a:r>
                <a:rPr kumimoji="1" lang="en-US" altLang="zh-CN" sz="3200" b="1" i="1">
                  <a:latin typeface="Times New Roman" panose="02020603050405020304" pitchFamily="18" charset="0"/>
                </a:rPr>
                <a:t>x</a:t>
              </a:r>
              <a:r>
                <a:rPr kumimoji="1" lang="en-US" altLang="zh-CN" sz="3200" b="1">
                  <a:latin typeface="Times New Roman" panose="02020603050405020304" pitchFamily="18" charset="0"/>
                </a:rPr>
                <a:t>)</a:t>
              </a:r>
              <a:endParaRPr kumimoji="1" lang="en-US" altLang="zh-CN" sz="32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1512" name="Object 8"/>
            <p:cNvGraphicFramePr>
              <a:graphicFrameLocks noChangeAspect="1"/>
            </p:cNvGraphicFramePr>
            <p:nvPr/>
          </p:nvGraphicFramePr>
          <p:xfrm>
            <a:off x="1655" y="1661"/>
            <a:ext cx="1134" cy="7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3" imgW="673100" imgH="419100" progId="Equation.3">
                    <p:embed/>
                  </p:oleObj>
                </mc:Choice>
                <mc:Fallback>
                  <p:oleObj name="Equation" r:id="rId3" imgW="673100" imgH="419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655" y="1661"/>
                          <a:ext cx="1134" cy="7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3" name="Object 9"/>
            <p:cNvGraphicFramePr>
              <a:graphicFrameLocks noChangeAspect="1"/>
            </p:cNvGraphicFramePr>
            <p:nvPr/>
          </p:nvGraphicFramePr>
          <p:xfrm>
            <a:off x="3379" y="1661"/>
            <a:ext cx="1134" cy="7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Equation" r:id="rId5" imgW="673100" imgH="419100" progId="Equation.3">
                    <p:embed/>
                  </p:oleObj>
                </mc:Choice>
                <mc:Fallback>
                  <p:oleObj name="Equation" r:id="rId5" imgW="673100" imgH="419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379" y="1661"/>
                          <a:ext cx="1134" cy="7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351088" y="4005263"/>
            <a:ext cx="547370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latin typeface="Times New Roman" panose="02020603050405020304" pitchFamily="18" charset="0"/>
              </a:rPr>
              <a:t>∴ </a:t>
            </a:r>
            <a:r>
              <a:rPr kumimoji="1" lang="en-US" altLang="zh-CN" sz="3600" b="1" i="1">
                <a:latin typeface="Times New Roman" panose="02020603050405020304" pitchFamily="18" charset="0"/>
              </a:rPr>
              <a:t>f</a:t>
            </a:r>
            <a:r>
              <a:rPr kumimoji="1" lang="en-US" altLang="zh-CN" sz="3600" b="1">
                <a:latin typeface="Times New Roman" panose="02020603050405020304" pitchFamily="18" charset="0"/>
              </a:rPr>
              <a:t>(</a:t>
            </a:r>
            <a:r>
              <a:rPr kumimoji="1" lang="en-US" altLang="zh-CN" sz="36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3600" b="1">
                <a:latin typeface="Times New Roman" panose="02020603050405020304" pitchFamily="18" charset="0"/>
              </a:rPr>
              <a:t>)</a:t>
            </a:r>
            <a:r>
              <a:rPr kumimoji="1" lang="zh-CN" altLang="en-US" sz="3600" b="1">
                <a:latin typeface="Times New Roman" panose="02020603050405020304" pitchFamily="18" charset="0"/>
              </a:rPr>
              <a:t>在</a:t>
            </a:r>
            <a:r>
              <a:rPr kumimoji="1" lang="en-US" altLang="zh-CN" sz="3600" b="1">
                <a:latin typeface="Times New Roman" panose="02020603050405020304" pitchFamily="18" charset="0"/>
              </a:rPr>
              <a:t>R</a:t>
            </a:r>
            <a:r>
              <a:rPr kumimoji="1" lang="zh-CN" altLang="en-US" sz="3600" b="1">
                <a:latin typeface="Times New Roman" panose="02020603050405020304" pitchFamily="18" charset="0"/>
              </a:rPr>
              <a:t>上是奇函数</a:t>
            </a:r>
            <a:endParaRPr kumimoji="1"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典型例题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774825" y="1557338"/>
            <a:ext cx="475297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anose="02020603050405020304" pitchFamily="18" charset="0"/>
              </a:rPr>
              <a:t>（</a:t>
            </a:r>
            <a:r>
              <a:rPr kumimoji="1" lang="en-US" altLang="zh-CN" sz="2800" b="1">
                <a:latin typeface="Times New Roman" panose="02020603050405020304" pitchFamily="18" charset="0"/>
              </a:rPr>
              <a:t>2</a:t>
            </a:r>
            <a:r>
              <a:rPr kumimoji="1" lang="zh-CN" altLang="en-US" sz="2800" b="1">
                <a:latin typeface="Times New Roman" panose="02020603050405020304" pitchFamily="18" charset="0"/>
              </a:rPr>
              <a:t>）设</a:t>
            </a:r>
            <a:r>
              <a:rPr kumimoji="1" lang="en-US" altLang="zh-CN" sz="28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2800" b="1" i="1" baseline="-250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 i="1">
                <a:latin typeface="Times New Roman" panose="02020603050405020304" pitchFamily="18" charset="0"/>
              </a:rPr>
              <a:t>,x</a:t>
            </a:r>
            <a:r>
              <a:rPr kumimoji="1" lang="en-US" altLang="zh-CN" sz="2800" b="1" i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2800" b="1">
                <a:latin typeface="Times New Roman" panose="02020603050405020304" pitchFamily="18" charset="0"/>
              </a:rPr>
              <a:t>∈R,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且</a:t>
            </a:r>
            <a:r>
              <a:rPr kumimoji="1" lang="en-US" altLang="zh-CN" sz="28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2800" b="1" baseline="-250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latin typeface="Times New Roman" panose="02020603050405020304" pitchFamily="18" charset="0"/>
              </a:rPr>
              <a:t>&lt;</a:t>
            </a:r>
            <a:r>
              <a:rPr kumimoji="1" lang="en-US" altLang="zh-CN" sz="28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2800" b="1" baseline="-25000">
                <a:latin typeface="Times New Roman" panose="02020603050405020304" pitchFamily="18" charset="0"/>
              </a:rPr>
              <a:t>2</a:t>
            </a:r>
            <a:endParaRPr kumimoji="1" lang="en-US" altLang="zh-CN" sz="2800" b="1">
              <a:latin typeface="Times New Roman" panose="02020603050405020304" pitchFamily="18" charset="0"/>
            </a:endParaRPr>
          </a:p>
        </p:txBody>
      </p:sp>
      <p:grpSp>
        <p:nvGrpSpPr>
          <p:cNvPr id="22531" name="Group 3"/>
          <p:cNvGrpSpPr/>
          <p:nvPr/>
        </p:nvGrpSpPr>
        <p:grpSpPr>
          <a:xfrm>
            <a:off x="5880100" y="1268413"/>
            <a:ext cx="4476750" cy="1054100"/>
            <a:chOff x="2736" y="1920"/>
            <a:chExt cx="2736" cy="634"/>
          </a:xfrm>
        </p:grpSpPr>
        <p:sp>
          <p:nvSpPr>
            <p:cNvPr id="22532" name="Text Box 4"/>
            <p:cNvSpPr txBox="1">
              <a:spLocks noChangeArrowheads="1"/>
            </p:cNvSpPr>
            <p:nvPr/>
          </p:nvSpPr>
          <p:spPr bwMode="auto">
            <a:xfrm>
              <a:off x="2736" y="2112"/>
              <a:ext cx="2688" cy="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>
                  <a:latin typeface="Times New Roman" panose="02020603050405020304" pitchFamily="18" charset="0"/>
                </a:rPr>
                <a:t>∵</a:t>
              </a:r>
              <a:r>
                <a:rPr kumimoji="1" lang="en-US" altLang="zh-CN" sz="3200" b="1" i="1">
                  <a:latin typeface="Times New Roman" panose="02020603050405020304" pitchFamily="18" charset="0"/>
                </a:rPr>
                <a:t>f</a:t>
              </a:r>
              <a:r>
                <a:rPr kumimoji="1" lang="en-US" altLang="zh-CN" sz="2400">
                  <a:latin typeface="Times New Roman" panose="02020603050405020304" pitchFamily="18" charset="0"/>
                </a:rPr>
                <a:t>(</a:t>
              </a:r>
              <a:r>
                <a:rPr kumimoji="1" lang="en-US" altLang="zh-CN" sz="3200" b="1" i="1">
                  <a:latin typeface="Times New Roman" panose="02020603050405020304" pitchFamily="18" charset="0"/>
                </a:rPr>
                <a:t>x</a:t>
              </a:r>
              <a:r>
                <a:rPr kumimoji="1" lang="en-US" altLang="zh-CN" sz="2400">
                  <a:latin typeface="Times New Roman" panose="02020603050405020304" pitchFamily="18" charset="0"/>
                </a:rPr>
                <a:t>)=                  =1</a:t>
              </a:r>
              <a:r>
                <a:rPr kumimoji="1" lang="zh-CN" altLang="en-US" sz="2400">
                  <a:latin typeface="Times New Roman" panose="02020603050405020304" pitchFamily="18" charset="0"/>
                </a:rPr>
                <a:t>－</a:t>
              </a:r>
              <a:endParaRPr kumimoji="1" lang="zh-CN" altLang="en-US" sz="240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33" name="Object 5"/>
            <p:cNvGraphicFramePr>
              <a:graphicFrameLocks noChangeAspect="1"/>
            </p:cNvGraphicFramePr>
            <p:nvPr/>
          </p:nvGraphicFramePr>
          <p:xfrm>
            <a:off x="3360" y="1920"/>
            <a:ext cx="768" cy="6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1" imgW="508000" imgH="419100" progId="Equation.3">
                    <p:embed/>
                  </p:oleObj>
                </mc:Choice>
                <mc:Fallback>
                  <p:oleObj name="Equation" r:id="rId1" imgW="508000" imgH="419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360" y="1920"/>
                          <a:ext cx="768" cy="6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4" name="Object 6"/>
            <p:cNvGraphicFramePr>
              <a:graphicFrameLocks noChangeAspect="1"/>
            </p:cNvGraphicFramePr>
            <p:nvPr/>
          </p:nvGraphicFramePr>
          <p:xfrm>
            <a:off x="4656" y="1920"/>
            <a:ext cx="816" cy="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Equation" r:id="rId3" imgW="508000" imgH="393700" progId="Equation.3">
                    <p:embed/>
                  </p:oleObj>
                </mc:Choice>
                <mc:Fallback>
                  <p:oleObj name="Equation" r:id="rId3" imgW="5080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656" y="1920"/>
                          <a:ext cx="816" cy="6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35" name="Group 7"/>
          <p:cNvGrpSpPr/>
          <p:nvPr/>
        </p:nvGrpSpPr>
        <p:grpSpPr>
          <a:xfrm>
            <a:off x="2351088" y="2276475"/>
            <a:ext cx="8001000" cy="1073150"/>
            <a:chOff x="720" y="2444"/>
            <a:chExt cx="5040" cy="676"/>
          </a:xfrm>
        </p:grpSpPr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720" y="2640"/>
              <a:ext cx="504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anose="02020603050405020304" pitchFamily="18" charset="0"/>
                </a:rPr>
                <a:t>则　</a:t>
              </a:r>
              <a:r>
                <a:rPr kumimoji="1" lang="en-US" altLang="zh-CN" sz="2400" b="1" i="1">
                  <a:latin typeface="Times New Roman" panose="02020603050405020304" pitchFamily="18" charset="0"/>
                </a:rPr>
                <a:t>f</a:t>
              </a:r>
              <a:r>
                <a:rPr kumimoji="1" lang="en-US" altLang="zh-CN" sz="2400" b="1">
                  <a:latin typeface="Times New Roman" panose="02020603050405020304" pitchFamily="18" charset="0"/>
                </a:rPr>
                <a:t>(</a:t>
              </a:r>
              <a:r>
                <a:rPr kumimoji="1" lang="en-US" altLang="zh-CN" sz="2400" b="1" i="1">
                  <a:latin typeface="Times New Roman" panose="02020603050405020304" pitchFamily="18" charset="0"/>
                </a:rPr>
                <a:t>x</a:t>
              </a:r>
              <a:r>
                <a:rPr kumimoji="1" lang="en-US" altLang="zh-CN" sz="2400" b="1" baseline="-25000">
                  <a:latin typeface="Times New Roman" panose="02020603050405020304" pitchFamily="18" charset="0"/>
                </a:rPr>
                <a:t>1</a:t>
              </a:r>
              <a:r>
                <a:rPr kumimoji="1" lang="en-US" altLang="zh-CN" sz="2400" b="1">
                  <a:latin typeface="Times New Roman" panose="02020603050405020304" pitchFamily="18" charset="0"/>
                </a:rPr>
                <a:t>)</a:t>
              </a:r>
              <a:r>
                <a:rPr kumimoji="1" lang="zh-CN" altLang="en-US" sz="2400" b="1">
                  <a:latin typeface="Times New Roman" panose="02020603050405020304" pitchFamily="18" charset="0"/>
                </a:rPr>
                <a:t>－</a:t>
              </a:r>
              <a:r>
                <a:rPr kumimoji="1" lang="en-US" altLang="zh-CN" sz="2400" b="1" i="1">
                  <a:latin typeface="Times New Roman" panose="02020603050405020304" pitchFamily="18" charset="0"/>
                </a:rPr>
                <a:t>f</a:t>
              </a:r>
              <a:r>
                <a:rPr kumimoji="1" lang="en-US" altLang="zh-CN" sz="2400" b="1">
                  <a:latin typeface="Times New Roman" panose="02020603050405020304" pitchFamily="18" charset="0"/>
                </a:rPr>
                <a:t>(</a:t>
              </a:r>
              <a:r>
                <a:rPr kumimoji="1" lang="en-US" altLang="zh-CN" sz="2400" b="1" i="1">
                  <a:latin typeface="Times New Roman" panose="02020603050405020304" pitchFamily="18" charset="0"/>
                </a:rPr>
                <a:t>x</a:t>
              </a:r>
              <a:r>
                <a:rPr kumimoji="1" lang="en-US" altLang="zh-CN" sz="2400" b="1" baseline="-25000"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400" b="1">
                  <a:latin typeface="Times New Roman" panose="02020603050405020304" pitchFamily="18" charset="0"/>
                </a:rPr>
                <a:t>)=(1</a:t>
              </a:r>
              <a:r>
                <a:rPr kumimoji="1" lang="zh-CN" altLang="en-US" sz="2400" b="1">
                  <a:latin typeface="Times New Roman" panose="02020603050405020304" pitchFamily="18" charset="0"/>
                </a:rPr>
                <a:t>－　　　　）－（</a:t>
              </a:r>
              <a:r>
                <a:rPr kumimoji="1" lang="en-US" altLang="zh-CN" sz="2400" b="1">
                  <a:latin typeface="Times New Roman" panose="02020603050405020304" pitchFamily="18" charset="0"/>
                </a:rPr>
                <a:t>1</a:t>
              </a:r>
              <a:r>
                <a:rPr kumimoji="1" lang="zh-CN" altLang="en-US" sz="2400" b="1">
                  <a:latin typeface="Times New Roman" panose="02020603050405020304" pitchFamily="18" charset="0"/>
                </a:rPr>
                <a:t>－　　　　　）</a:t>
              </a:r>
              <a:endParaRPr kumimoji="1" lang="zh-CN" altLang="en-US" sz="2400" b="1" baseline="-2500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37" name="Object 9"/>
            <p:cNvGraphicFramePr>
              <a:graphicFrameLocks noChangeAspect="1"/>
            </p:cNvGraphicFramePr>
            <p:nvPr/>
          </p:nvGraphicFramePr>
          <p:xfrm>
            <a:off x="2496" y="2448"/>
            <a:ext cx="816" cy="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5" imgW="546100" imgH="393700" progId="Equation.3">
                    <p:embed/>
                  </p:oleObj>
                </mc:Choice>
                <mc:Fallback>
                  <p:oleObj name="Equation" r:id="rId5" imgW="5461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496" y="2448"/>
                          <a:ext cx="816" cy="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8" name="Object 10"/>
            <p:cNvGraphicFramePr>
              <a:graphicFrameLocks noChangeAspect="1"/>
            </p:cNvGraphicFramePr>
            <p:nvPr/>
          </p:nvGraphicFramePr>
          <p:xfrm>
            <a:off x="4128" y="2444"/>
            <a:ext cx="960" cy="6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7" imgW="558800" imgH="393700" progId="Equation.3">
                    <p:embed/>
                  </p:oleObj>
                </mc:Choice>
                <mc:Fallback>
                  <p:oleObj name="Equation" r:id="rId7" imgW="5588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128" y="2444"/>
                          <a:ext cx="960" cy="6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39" name="Group 11"/>
          <p:cNvGrpSpPr/>
          <p:nvPr/>
        </p:nvGrpSpPr>
        <p:grpSpPr>
          <a:xfrm>
            <a:off x="2351088" y="3500438"/>
            <a:ext cx="4191000" cy="1073150"/>
            <a:chOff x="768" y="2976"/>
            <a:chExt cx="2640" cy="676"/>
          </a:xfrm>
        </p:grpSpPr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768" y="3168"/>
              <a:ext cx="2640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anose="02020603050405020304" pitchFamily="18" charset="0"/>
                </a:rPr>
                <a:t>＝　　　　　　－</a:t>
              </a:r>
              <a:endParaRPr kumimoji="1" lang="zh-CN" altLang="en-US" sz="24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41" name="Object 13"/>
            <p:cNvGraphicFramePr>
              <a:graphicFrameLocks noChangeAspect="1"/>
            </p:cNvGraphicFramePr>
            <p:nvPr/>
          </p:nvGraphicFramePr>
          <p:xfrm>
            <a:off x="1200" y="2976"/>
            <a:ext cx="960" cy="6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9" imgW="558800" imgH="393700" progId="Equation.3">
                    <p:embed/>
                  </p:oleObj>
                </mc:Choice>
                <mc:Fallback>
                  <p:oleObj name="Equation" r:id="rId9" imgW="5588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200" y="2976"/>
                          <a:ext cx="960" cy="6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2" name="Object 14"/>
            <p:cNvGraphicFramePr>
              <a:graphicFrameLocks noChangeAspect="1"/>
            </p:cNvGraphicFramePr>
            <p:nvPr/>
          </p:nvGraphicFramePr>
          <p:xfrm>
            <a:off x="2448" y="3024"/>
            <a:ext cx="816" cy="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0" name="Equation" r:id="rId10" imgW="546100" imgH="393700" progId="Equation.3">
                    <p:embed/>
                  </p:oleObj>
                </mc:Choice>
                <mc:Fallback>
                  <p:oleObj name="Equation" r:id="rId10" imgW="5461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448" y="3024"/>
                          <a:ext cx="816" cy="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43" name="Group 15"/>
          <p:cNvGrpSpPr/>
          <p:nvPr/>
        </p:nvGrpSpPr>
        <p:grpSpPr>
          <a:xfrm>
            <a:off x="6311900" y="3429000"/>
            <a:ext cx="3657600" cy="1127125"/>
            <a:chOff x="3456" y="2976"/>
            <a:chExt cx="2304" cy="710"/>
          </a:xfrm>
        </p:grpSpPr>
        <p:sp>
          <p:nvSpPr>
            <p:cNvPr id="22544" name="Text Box 16"/>
            <p:cNvSpPr txBox="1">
              <a:spLocks noChangeArrowheads="1"/>
            </p:cNvSpPr>
            <p:nvPr/>
          </p:nvSpPr>
          <p:spPr bwMode="auto">
            <a:xfrm>
              <a:off x="3456" y="3216"/>
              <a:ext cx="2016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anose="02020603050405020304" pitchFamily="18" charset="0"/>
                </a:rPr>
                <a:t>＝</a:t>
              </a:r>
              <a:endParaRPr kumimoji="1" lang="zh-CN" altLang="en-US" sz="24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2545" name="Object 17"/>
            <p:cNvGraphicFramePr>
              <a:graphicFrameLocks noChangeAspect="1"/>
            </p:cNvGraphicFramePr>
            <p:nvPr/>
          </p:nvGraphicFramePr>
          <p:xfrm>
            <a:off x="3792" y="2976"/>
            <a:ext cx="1968" cy="7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1" name="Equation" r:id="rId11" imgW="1231265" imgH="444500" progId="Equation.3">
                    <p:embed/>
                  </p:oleObj>
                </mc:Choice>
                <mc:Fallback>
                  <p:oleObj name="Equation" r:id="rId11" imgW="1231265" imgH="444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792" y="2976"/>
                          <a:ext cx="1968" cy="7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2279650" y="4868863"/>
            <a:ext cx="2065338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Times New Roman" panose="02020603050405020304" pitchFamily="18" charset="0"/>
              </a:rPr>
              <a:t>∵ </a:t>
            </a:r>
            <a:r>
              <a:rPr kumimoji="1" lang="en-US" altLang="zh-CN" sz="32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3200" b="1" baseline="-25000">
                <a:latin typeface="Times New Roman" panose="02020603050405020304" pitchFamily="18" charset="0"/>
              </a:rPr>
              <a:t>1</a:t>
            </a:r>
            <a:r>
              <a:rPr kumimoji="1" lang="en-US" altLang="zh-CN" sz="3200" b="1">
                <a:latin typeface="Times New Roman" panose="02020603050405020304" pitchFamily="18" charset="0"/>
              </a:rPr>
              <a:t>&lt;</a:t>
            </a:r>
            <a:r>
              <a:rPr kumimoji="1" lang="en-US" altLang="zh-CN" sz="32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32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3200">
                <a:latin typeface="Times New Roman" panose="02020603050405020304" pitchFamily="18" charset="0"/>
              </a:rPr>
              <a:t>  </a:t>
            </a:r>
            <a:endParaRPr kumimoji="1"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4008438" y="4941888"/>
            <a:ext cx="5649912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anose="02020603050405020304" pitchFamily="18" charset="0"/>
              </a:rPr>
              <a:t>∴</a:t>
            </a:r>
            <a:r>
              <a:rPr kumimoji="1" lang="zh-CN" altLang="en-US" sz="2800" b="1">
                <a:latin typeface="Times New Roman" panose="02020603050405020304" pitchFamily="18" charset="0"/>
              </a:rPr>
              <a:t>上式的分子小于</a:t>
            </a:r>
            <a:r>
              <a:rPr kumimoji="1" lang="en-US" altLang="zh-CN" sz="2800" b="1">
                <a:latin typeface="Times New Roman" panose="02020603050405020304" pitchFamily="18" charset="0"/>
              </a:rPr>
              <a:t>0</a:t>
            </a:r>
            <a:r>
              <a:rPr kumimoji="1" lang="zh-CN" altLang="en-US" sz="2800" b="1">
                <a:latin typeface="Times New Roman" panose="02020603050405020304" pitchFamily="18" charset="0"/>
              </a:rPr>
              <a:t>，分母大于</a:t>
            </a:r>
            <a:r>
              <a:rPr kumimoji="1" lang="en-US" altLang="zh-CN" sz="2800" b="1">
                <a:latin typeface="Times New Roman" panose="02020603050405020304" pitchFamily="18" charset="0"/>
              </a:rPr>
              <a:t>0</a:t>
            </a:r>
            <a:endParaRPr kumimoji="1"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495550" y="5734050"/>
            <a:ext cx="309562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anose="02020603050405020304" pitchFamily="18" charset="0"/>
              </a:rPr>
              <a:t>即：</a:t>
            </a:r>
            <a:r>
              <a:rPr kumimoji="1" lang="en-US" altLang="zh-CN" sz="2800" b="1" i="1">
                <a:latin typeface="Times New Roman" panose="02020603050405020304" pitchFamily="18" charset="0"/>
              </a:rPr>
              <a:t>f</a:t>
            </a:r>
            <a:r>
              <a:rPr kumimoji="1" lang="en-US" altLang="zh-CN" sz="2800" b="1">
                <a:latin typeface="Times New Roman" panose="02020603050405020304" pitchFamily="18" charset="0"/>
              </a:rPr>
              <a:t>(</a:t>
            </a:r>
            <a:r>
              <a:rPr kumimoji="1" lang="en-US" altLang="zh-CN" sz="28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2800" b="1" baseline="-250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latin typeface="Times New Roman" panose="02020603050405020304" pitchFamily="18" charset="0"/>
              </a:rPr>
              <a:t>)&lt;</a:t>
            </a:r>
            <a:r>
              <a:rPr kumimoji="1" lang="en-US" altLang="zh-CN" sz="2800" b="1" i="1">
                <a:latin typeface="Times New Roman" panose="02020603050405020304" pitchFamily="18" charset="0"/>
              </a:rPr>
              <a:t>f</a:t>
            </a:r>
            <a:r>
              <a:rPr kumimoji="1" lang="en-US" altLang="zh-CN" sz="2800" b="1">
                <a:latin typeface="Times New Roman" panose="02020603050405020304" pitchFamily="18" charset="0"/>
              </a:rPr>
              <a:t>(</a:t>
            </a:r>
            <a:r>
              <a:rPr kumimoji="1" lang="en-US" altLang="zh-CN" sz="28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28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2800" b="1">
                <a:latin typeface="Times New Roman" panose="02020603050405020304" pitchFamily="18" charset="0"/>
              </a:rPr>
              <a:t>)</a:t>
            </a:r>
            <a:endParaRPr kumimoji="1"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4943475" y="5734050"/>
            <a:ext cx="5184775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Times New Roman" panose="02020603050405020304" pitchFamily="18" charset="0"/>
              </a:rPr>
              <a:t>故函数</a:t>
            </a:r>
            <a:r>
              <a:rPr kumimoji="1" lang="en-US" altLang="zh-CN" sz="3200" b="1" i="1">
                <a:latin typeface="Times New Roman" panose="02020603050405020304" pitchFamily="18" charset="0"/>
              </a:rPr>
              <a:t>f</a:t>
            </a:r>
            <a:r>
              <a:rPr kumimoji="1" lang="en-US" altLang="zh-CN" sz="3200" b="1">
                <a:latin typeface="Times New Roman" panose="02020603050405020304" pitchFamily="18" charset="0"/>
              </a:rPr>
              <a:t>(</a:t>
            </a:r>
            <a:r>
              <a:rPr kumimoji="1" lang="en-US" altLang="zh-CN" sz="32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3200" b="1">
                <a:latin typeface="Times New Roman" panose="02020603050405020304" pitchFamily="18" charset="0"/>
              </a:rPr>
              <a:t>)</a:t>
            </a:r>
            <a:r>
              <a:rPr kumimoji="1" lang="zh-CN" altLang="en-US" sz="3200" b="1">
                <a:latin typeface="Times New Roman" panose="02020603050405020304" pitchFamily="18" charset="0"/>
              </a:rPr>
              <a:t>在</a:t>
            </a:r>
            <a:r>
              <a:rPr kumimoji="1" lang="en-US" altLang="zh-CN" sz="3200" b="1">
                <a:latin typeface="Times New Roman" panose="02020603050405020304" pitchFamily="18" charset="0"/>
              </a:rPr>
              <a:t>R</a:t>
            </a:r>
            <a:r>
              <a:rPr kumimoji="1" lang="zh-CN" altLang="en-US" sz="3200" b="1">
                <a:latin typeface="Times New Roman" panose="02020603050405020304" pitchFamily="18" charset="0"/>
              </a:rPr>
              <a:t>上是增函数。</a:t>
            </a:r>
            <a:endParaRPr kumimoji="1"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1703388" y="476250"/>
            <a:ext cx="9145587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Times New Roman" panose="02020603050405020304" pitchFamily="18" charset="0"/>
              </a:rPr>
              <a:t>例</a:t>
            </a:r>
            <a:r>
              <a:rPr kumimoji="1" lang="en-US" altLang="zh-CN" sz="3200" b="1">
                <a:latin typeface="Times New Roman" panose="02020603050405020304" pitchFamily="18" charset="0"/>
              </a:rPr>
              <a:t>1.</a:t>
            </a:r>
            <a:r>
              <a:rPr kumimoji="1" lang="zh-CN" altLang="en-US" sz="3200" b="1">
                <a:latin typeface="Times New Roman" panose="02020603050405020304" pitchFamily="18" charset="0"/>
              </a:rPr>
              <a:t>讨论函数</a:t>
            </a:r>
            <a:r>
              <a:rPr kumimoji="1" lang="en-US" altLang="zh-CN" sz="3200" b="1" i="1">
                <a:latin typeface="Times New Roman" panose="02020603050405020304" pitchFamily="18" charset="0"/>
              </a:rPr>
              <a:t>f</a:t>
            </a:r>
            <a:r>
              <a:rPr kumimoji="1" lang="en-US" altLang="zh-CN" sz="3200" b="1">
                <a:latin typeface="Times New Roman" panose="02020603050405020304" pitchFamily="18" charset="0"/>
              </a:rPr>
              <a:t>(</a:t>
            </a:r>
            <a:r>
              <a:rPr kumimoji="1" lang="en-US" altLang="zh-CN" sz="3200" b="1" i="1">
                <a:latin typeface="Times New Roman" panose="02020603050405020304" pitchFamily="18" charset="0"/>
              </a:rPr>
              <a:t>x</a:t>
            </a:r>
            <a:r>
              <a:rPr kumimoji="1" lang="en-US" altLang="zh-CN" sz="3200" b="1">
                <a:latin typeface="Times New Roman" panose="02020603050405020304" pitchFamily="18" charset="0"/>
              </a:rPr>
              <a:t>)=                      </a:t>
            </a:r>
            <a:r>
              <a:rPr kumimoji="1" lang="zh-CN" altLang="en-US" sz="3200" b="1">
                <a:latin typeface="Times New Roman" panose="02020603050405020304" pitchFamily="18" charset="0"/>
              </a:rPr>
              <a:t>的奇偶性和单调性</a:t>
            </a:r>
            <a:endParaRPr kumimoji="1" lang="zh-CN" altLang="en-US" sz="3200" b="1">
              <a:latin typeface="Times New Roman" panose="02020603050405020304" pitchFamily="18" charset="0"/>
            </a:endParaRPr>
          </a:p>
        </p:txBody>
      </p:sp>
      <p:graphicFrame>
        <p:nvGraphicFramePr>
          <p:cNvPr id="22551" name="Object 23"/>
          <p:cNvGraphicFramePr>
            <a:graphicFrameLocks noChangeAspect="1"/>
          </p:cNvGraphicFramePr>
          <p:nvPr/>
        </p:nvGraphicFramePr>
        <p:xfrm>
          <a:off x="5087938" y="115888"/>
          <a:ext cx="205105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3" imgW="673100" imgH="419100" progId="Equation.3">
                  <p:embed/>
                </p:oleObj>
              </mc:Choice>
              <mc:Fallback>
                <p:oleObj name="Equation" r:id="rId13" imgW="673100" imgH="419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087938" y="115888"/>
                        <a:ext cx="205105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典型例题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4" nodeType="afterEffect"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46" grpId="1"/>
      <p:bldP spid="22547" grpId="2"/>
      <p:bldP spid="22548" grpId="3"/>
      <p:bldP spid="22549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782888" y="260350"/>
          <a:ext cx="6191250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文档" r:id="rId1" imgW="2071370" imgH="415925" progId="Word.Document.8">
                  <p:embed/>
                </p:oleObj>
              </mc:Choice>
              <mc:Fallback>
                <p:oleObj name="文档" r:id="rId1" imgW="2071370" imgH="4159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82888" y="260350"/>
                        <a:ext cx="6191250" cy="123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2782888" y="1196975"/>
          <a:ext cx="50419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文档" r:id="rId3" imgW="2080260" imgH="598805" progId="Word.Document.8">
                  <p:embed/>
                </p:oleObj>
              </mc:Choice>
              <mc:Fallback>
                <p:oleObj name="文档" r:id="rId3" imgW="2080260" imgH="598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82888" y="1196975"/>
                        <a:ext cx="5041900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2425700" y="2565400"/>
          <a:ext cx="78994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文档" r:id="rId5" imgW="2921635" imgH="795655" progId="Word.Document.8">
                  <p:embed/>
                </p:oleObj>
              </mc:Choice>
              <mc:Fallback>
                <p:oleObj name="文档" r:id="rId5" imgW="2921635" imgH="7956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25700" y="2565400"/>
                        <a:ext cx="7899400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2495550" y="4652963"/>
          <a:ext cx="6197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文档" r:id="rId7" imgW="2071370" imgH="411480" progId="Word.Document.8">
                  <p:embed/>
                </p:oleObj>
              </mc:Choice>
              <mc:Fallback>
                <p:oleObj name="文档" r:id="rId7" imgW="2071370" imgH="411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95550" y="4652963"/>
                        <a:ext cx="6197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巩固练习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2279650" y="549275"/>
          <a:ext cx="7850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文档" r:id="rId1" imgW="2871470" imgH="434340" progId="Word.Document.8">
                  <p:embed/>
                </p:oleObj>
              </mc:Choice>
              <mc:Fallback>
                <p:oleObj name="文档" r:id="rId1" imgW="2871470" imgH="4343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279650" y="549275"/>
                        <a:ext cx="7850188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2566988" y="1628775"/>
          <a:ext cx="501650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文档" r:id="rId3" imgW="2071370" imgH="402590" progId="Word.Document.8">
                  <p:embed/>
                </p:oleObj>
              </mc:Choice>
              <mc:Fallback>
                <p:oleObj name="文档" r:id="rId3" imgW="2071370" imgH="4025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66988" y="1628775"/>
                        <a:ext cx="5016500" cy="129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3071813" y="2565400"/>
          <a:ext cx="4940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文档" r:id="rId5" imgW="1810385" imgH="429895" progId="Word.Document.8">
                  <p:embed/>
                </p:oleObj>
              </mc:Choice>
              <mc:Fallback>
                <p:oleObj name="文档" r:id="rId5" imgW="1810385" imgH="4298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71813" y="2565400"/>
                        <a:ext cx="4940300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1" name="Object 17"/>
          <p:cNvGraphicFramePr>
            <a:graphicFrameLocks noChangeAspect="1"/>
          </p:cNvGraphicFramePr>
          <p:nvPr/>
        </p:nvGraphicFramePr>
        <p:xfrm>
          <a:off x="2927350" y="3644900"/>
          <a:ext cx="49403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文档" r:id="rId7" imgW="1810385" imgH="228600" progId="Word.Document.8">
                  <p:embed/>
                </p:oleObj>
              </mc:Choice>
              <mc:Fallback>
                <p:oleObj name="文档" r:id="rId7" imgW="1810385" imgH="228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927350" y="3644900"/>
                        <a:ext cx="49403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2" name="Object 18"/>
          <p:cNvGraphicFramePr>
            <a:graphicFrameLocks noChangeAspect="1"/>
          </p:cNvGraphicFramePr>
          <p:nvPr/>
        </p:nvGraphicFramePr>
        <p:xfrm>
          <a:off x="2855913" y="4292600"/>
          <a:ext cx="6743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文档" r:id="rId9" imgW="2468880" imgH="214630" progId="Word.Document.8">
                  <p:embed/>
                </p:oleObj>
              </mc:Choice>
              <mc:Fallback>
                <p:oleObj name="文档" r:id="rId9" imgW="2468880" imgH="214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55913" y="4292600"/>
                        <a:ext cx="67437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2"/>
          <p:cNvSpPr txBox="1"/>
          <p:nvPr/>
        </p:nvSpPr>
        <p:spPr>
          <a:xfrm>
            <a:off x="0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CN" altLang="en-US" sz="2800" b="1">
                <a:solidFill>
                  <a:srgbClr val="0C00F4"/>
                </a:solidFill>
                <a:latin typeface="Times New Roman" panose="02020603050405020304" pitchFamily="18" charset="0"/>
                <a:sym typeface="+mn-ea"/>
              </a:rPr>
              <a:t>巩固练习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UNIQUEID" val="243"/>
</p:tagLst>
</file>

<file path=ppt/tags/tag10.xml><?xml version="1.0" encoding="utf-8"?>
<p:tagLst xmlns:p="http://schemas.openxmlformats.org/presentationml/2006/main">
  <p:tag name="AS_UNIQUEID" val="28"/>
</p:tagLst>
</file>

<file path=ppt/tags/tag11.xml><?xml version="1.0" encoding="utf-8"?>
<p:tagLst xmlns:p="http://schemas.openxmlformats.org/presentationml/2006/main">
  <p:tag name="AS_UNIQUEID" val="29"/>
</p:tagLst>
</file>

<file path=ppt/tags/tag12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ags/tag2.xml><?xml version="1.0" encoding="utf-8"?>
<p:tagLst xmlns:p="http://schemas.openxmlformats.org/presentationml/2006/main">
  <p:tag name="AS_UNIQUEID" val="13"/>
</p:tagLst>
</file>

<file path=ppt/tags/tag3.xml><?xml version="1.0" encoding="utf-8"?>
<p:tagLst xmlns:p="http://schemas.openxmlformats.org/presentationml/2006/main">
  <p:tag name="AS_UNIQUEID" val="14"/>
</p:tagLst>
</file>

<file path=ppt/tags/tag4.xml><?xml version="1.0" encoding="utf-8"?>
<p:tagLst xmlns:p="http://schemas.openxmlformats.org/presentationml/2006/main">
  <p:tag name="AS_UNIQUEID" val="16"/>
</p:tagLst>
</file>

<file path=ppt/tags/tag5.xml><?xml version="1.0" encoding="utf-8"?>
<p:tagLst xmlns:p="http://schemas.openxmlformats.org/presentationml/2006/main">
  <p:tag name="AS_UNIQUEID" val="17"/>
</p:tagLst>
</file>

<file path=ppt/tags/tag6.xml><?xml version="1.0" encoding="utf-8"?>
<p:tagLst xmlns:p="http://schemas.openxmlformats.org/presentationml/2006/main">
  <p:tag name="AS_UNIQUEID" val="21"/>
</p:tagLst>
</file>

<file path=ppt/tags/tag7.xml><?xml version="1.0" encoding="utf-8"?>
<p:tagLst xmlns:p="http://schemas.openxmlformats.org/presentationml/2006/main">
  <p:tag name="AS_UNIQUEID" val="335"/>
</p:tagLst>
</file>

<file path=ppt/tags/tag8.xml><?xml version="1.0" encoding="utf-8"?>
<p:tagLst xmlns:p="http://schemas.openxmlformats.org/presentationml/2006/main">
  <p:tag name="AS_UNIQUEID" val="25"/>
</p:tagLst>
</file>

<file path=ppt/tags/tag9.xml><?xml version="1.0" encoding="utf-8"?>
<p:tagLst xmlns:p="http://schemas.openxmlformats.org/presentationml/2006/main">
  <p:tag name="AS_UNIQUEID" val="27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1772</Words>
  <Application>WPS 演示</Application>
  <PresentationFormat/>
  <Paragraphs>294</Paragraphs>
  <Slides>21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31</vt:i4>
      </vt:variant>
      <vt:variant>
        <vt:lpstr>幻灯片标题</vt:lpstr>
      </vt:variant>
      <vt:variant>
        <vt:i4>21</vt:i4>
      </vt:variant>
    </vt:vector>
  </HeadingPairs>
  <TitlesOfParts>
    <vt:vector size="64" baseType="lpstr">
      <vt:lpstr>Arial</vt:lpstr>
      <vt:lpstr>宋体</vt:lpstr>
      <vt:lpstr>Wingdings</vt:lpstr>
      <vt:lpstr>微软雅黑</vt:lpstr>
      <vt:lpstr>Times New Roman</vt:lpstr>
      <vt:lpstr>隶书</vt:lpstr>
      <vt:lpstr>华文行楷</vt:lpstr>
      <vt:lpstr>楷体</vt:lpstr>
      <vt:lpstr>黑体</vt:lpstr>
      <vt:lpstr>Calibri</vt:lpstr>
      <vt:lpstr>Arial Unicode MS</vt:lpstr>
      <vt:lpstr>1_Office 主题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Word.Document.8</vt:lpstr>
      <vt:lpstr>Word.Document.8</vt:lpstr>
      <vt:lpstr>Word.Document.8</vt:lpstr>
      <vt:lpstr>Word.Document.8</vt:lpstr>
      <vt:lpstr>Equation.3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Equation.DSMT4</vt:lpstr>
      <vt:lpstr>Equation.3</vt:lpstr>
      <vt:lpstr>Word.Document.8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幂函数与指数函数的对比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Administrator</cp:lastModifiedBy>
  <cp:revision>5</cp:revision>
  <cp:lastPrinted>2020-10-22T14:26:00Z</cp:lastPrinted>
  <dcterms:created xsi:type="dcterms:W3CDTF">2020-10-22T14:26:00Z</dcterms:created>
  <dcterms:modified xsi:type="dcterms:W3CDTF">2020-10-24T03:37:41Z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2052-11.1.0.9999</vt:lpwstr>
  </property>
</Properties>
</file>