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29" r:id="rId2"/>
    <p:sldId id="328" r:id="rId3"/>
    <p:sldId id="327" r:id="rId4"/>
    <p:sldId id="335" r:id="rId5"/>
    <p:sldId id="347" r:id="rId6"/>
    <p:sldId id="337" r:id="rId7"/>
    <p:sldId id="338" r:id="rId8"/>
    <p:sldId id="339" r:id="rId9"/>
    <p:sldId id="340" r:id="rId10"/>
    <p:sldId id="343" r:id="rId11"/>
    <p:sldId id="344" r:id="rId12"/>
    <p:sldId id="345" r:id="rId13"/>
    <p:sldId id="349" r:id="rId14"/>
    <p:sldId id="350" r:id="rId15"/>
    <p:sldId id="346" r:id="rId16"/>
    <p:sldId id="330" r:id="rId17"/>
  </p:sldIdLst>
  <p:sldSz cx="12192000" cy="6858000"/>
  <p:notesSz cx="7104063" cy="10234613"/>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8BAE"/>
    <a:srgbClr val="C1DEF6"/>
    <a:srgbClr val="B4DEFA"/>
    <a:srgbClr val="EA6E7E"/>
    <a:srgbClr val="EFA0A7"/>
    <a:srgbClr val="F3EFEE"/>
    <a:srgbClr val="F5F1EE"/>
    <a:srgbClr val="FCF8F7"/>
    <a:srgbClr val="F1EDEA"/>
    <a:srgbClr val="FB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2019/9/25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9349947" y="193251"/>
            <a:ext cx="2428074" cy="368300"/>
          </a:xfrm>
          <a:prstGeom prst="rect">
            <a:avLst/>
          </a:prstGeom>
          <a:noFill/>
        </p:spPr>
        <p:txBody>
          <a:bodyPr wrap="square" rtlCol="0">
            <a:spAutoFit/>
          </a:bodyPr>
          <a:lstStyle/>
          <a:p>
            <a:r>
              <a:rPr lang="zh-CN" altLang="en-US" b="1" dirty="0" smtClean="0">
                <a:solidFill>
                  <a:schemeClr val="accent1"/>
                </a:solidFill>
              </a:rPr>
              <a:t>鲁科版</a:t>
            </a:r>
            <a:r>
              <a:rPr lang="zh-CN" altLang="en-US" b="1" dirty="0" smtClean="0">
                <a:solidFill>
                  <a:schemeClr val="accent1"/>
                </a:solidFill>
              </a:rPr>
              <a:t>必修第一册</a:t>
            </a:r>
            <a:endParaRPr lang="zh-CN" altLang="en-US" b="1" dirty="0">
              <a:solidFill>
                <a:schemeClr val="accent1"/>
              </a:solidFill>
            </a:endParaRPr>
          </a:p>
        </p:txBody>
      </p:sp>
      <p:sp>
        <p:nvSpPr>
          <p:cNvPr id="5" name="文本框 4"/>
          <p:cNvSpPr txBox="1"/>
          <p:nvPr/>
        </p:nvSpPr>
        <p:spPr>
          <a:xfrm>
            <a:off x="2161308" y="2123325"/>
            <a:ext cx="8299219" cy="1015663"/>
          </a:xfrm>
          <a:prstGeom prst="rect">
            <a:avLst/>
          </a:prstGeom>
          <a:noFill/>
        </p:spPr>
        <p:txBody>
          <a:bodyPr wrap="square" rtlCol="0">
            <a:spAutoFit/>
          </a:bodyPr>
          <a:lstStyle/>
          <a:p>
            <a:pPr algn="ctr"/>
            <a:r>
              <a:rPr lang="en-US" altLang="zh-CN" sz="6000" b="1" dirty="0" smtClean="0">
                <a:solidFill>
                  <a:srgbClr val="648BAE"/>
                </a:solidFill>
                <a:latin typeface="字魂27号-布丁体" panose="00000500000000000000" charset="-122"/>
                <a:ea typeface="字魂27号-布丁体" panose="00000500000000000000" charset="-122"/>
                <a:cs typeface="字魂27号-布丁体" panose="00000500000000000000" charset="-122"/>
                <a:sym typeface="+mn-ea"/>
              </a:rPr>
              <a:t>2.2.1  </a:t>
            </a:r>
            <a:r>
              <a:rPr lang="zh-CN" altLang="en-US" sz="6000" b="1" dirty="0" smtClean="0">
                <a:solidFill>
                  <a:srgbClr val="648BAE"/>
                </a:solidFill>
                <a:latin typeface="字魂27号-布丁体" panose="00000500000000000000" charset="-122"/>
                <a:ea typeface="字魂27号-布丁体" panose="00000500000000000000" charset="-122"/>
                <a:cs typeface="字魂27号-布丁体" panose="00000500000000000000" charset="-122"/>
                <a:sym typeface="+mn-ea"/>
              </a:rPr>
              <a:t>电解质的电离</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3579" y="4248960"/>
            <a:ext cx="5537469" cy="613986"/>
          </a:xfrm>
        </p:spPr>
        <p:txBody>
          <a:bodyPr>
            <a:normAutofit/>
          </a:bodyPr>
          <a:lstStyle/>
          <a:p>
            <a:pPr algn="ctr"/>
            <a:r>
              <a:rPr lang="zh-CN" altLang="en-US" sz="3200" dirty="0">
                <a:sym typeface="+mn-ea"/>
              </a:rPr>
              <a:t>反思：怎么理解</a:t>
            </a:r>
            <a:r>
              <a:rPr lang="en-US" altLang="zh-CN" sz="3200" dirty="0">
                <a:sym typeface="+mn-ea"/>
              </a:rPr>
              <a:t>“</a:t>
            </a:r>
            <a:r>
              <a:rPr lang="zh-CN" altLang="en-US" sz="3200" dirty="0">
                <a:sym typeface="+mn-ea"/>
              </a:rPr>
              <a:t>和</a:t>
            </a:r>
            <a:r>
              <a:rPr lang="en-US" altLang="zh-CN" sz="3200" dirty="0">
                <a:sym typeface="+mn-ea"/>
              </a:rPr>
              <a:t>”</a:t>
            </a:r>
            <a:r>
              <a:rPr lang="zh-CN" altLang="en-US" sz="3200" dirty="0">
                <a:sym typeface="+mn-ea"/>
              </a:rPr>
              <a:t>这个字？</a:t>
            </a:r>
            <a:endParaRPr lang="zh-CN" altLang="en-US" sz="3200" dirty="0"/>
          </a:p>
        </p:txBody>
      </p:sp>
      <p:sp>
        <p:nvSpPr>
          <p:cNvPr id="3" name="文本占位符 2"/>
          <p:cNvSpPr>
            <a:spLocks noGrp="1"/>
          </p:cNvSpPr>
          <p:nvPr>
            <p:ph type="body" idx="1"/>
          </p:nvPr>
        </p:nvSpPr>
        <p:spPr/>
        <p:txBody>
          <a:bodyPr>
            <a:normAutofit fontScale="90000"/>
          </a:bodyPr>
          <a:lstStyle/>
          <a:p>
            <a:r>
              <a:rPr lang="zh-CN" altLang="en-US" sz="3600" dirty="0">
                <a:ln w="22225">
                  <a:solidFill>
                    <a:schemeClr val="accent2"/>
                  </a:solidFill>
                  <a:prstDash val="solid"/>
                </a:ln>
                <a:solidFill>
                  <a:schemeClr val="accent2">
                    <a:lumMod val="40000"/>
                    <a:lumOff val="60000"/>
                  </a:schemeClr>
                </a:solidFill>
                <a:effectLst/>
              </a:rPr>
              <a:t>拓展：对比电解质概念，说说非电解质的概念。</a:t>
            </a:r>
          </a:p>
          <a:p>
            <a:r>
              <a:rPr lang="zh-CN" altLang="en-US" sz="3600" dirty="0">
                <a:ln w="22225">
                  <a:solidFill>
                    <a:schemeClr val="accent2"/>
                  </a:solidFill>
                  <a:prstDash val="solid"/>
                </a:ln>
                <a:solidFill>
                  <a:schemeClr val="accent2">
                    <a:lumMod val="40000"/>
                    <a:lumOff val="60000"/>
                  </a:schemeClr>
                </a:solidFill>
                <a:effectLst/>
              </a:rPr>
              <a:t>非电解质：在水溶液中和熔融状态下均不导电的化合物。</a:t>
            </a:r>
            <a:endParaRPr lang="zh-CN" altLang="en-US" dirty="0"/>
          </a:p>
          <a:p>
            <a:pPr algn="ctr"/>
            <a:endParaRPr lang="zh-CN" altLang="en-US" dirty="0"/>
          </a:p>
        </p:txBody>
      </p:sp>
      <p:sp>
        <p:nvSpPr>
          <p:cNvPr id="4" name="标题 1"/>
          <p:cNvSpPr txBox="1">
            <a:spLocks/>
          </p:cNvSpPr>
          <p:nvPr/>
        </p:nvSpPr>
        <p:spPr>
          <a:xfrm>
            <a:off x="963084" y="849054"/>
            <a:ext cx="9328073" cy="2201717"/>
          </a:xfrm>
          <a:prstGeom prst="rect">
            <a:avLst/>
          </a:prstGeom>
        </p:spPr>
        <p:txBody>
          <a:bodyPr vert="horz" lIns="91440" tIns="45720" rIns="91440" bIns="45720" rtlCol="0" anchor="t">
            <a:normAutofit fontScale="97500" lnSpcReduction="10000"/>
          </a:bodyPr>
          <a:lstStyle>
            <a:lvl1pPr algn="l" defTabSz="1219200" rtl="0" eaLnBrk="1" latinLnBrk="0" hangingPunct="1">
              <a:spcBef>
                <a:spcPct val="0"/>
              </a:spcBef>
              <a:buNone/>
              <a:defRPr sz="5335" b="1" kern="1200" cap="all">
                <a:solidFill>
                  <a:schemeClr val="tx1"/>
                </a:solidFill>
                <a:latin typeface="+mj-lt"/>
                <a:ea typeface="+mj-ea"/>
                <a:cs typeface="+mj-cs"/>
              </a:defRPr>
            </a:lvl1pPr>
          </a:lstStyle>
          <a:p>
            <a:r>
              <a:rPr lang="zh-CN" altLang="en-US" sz="3600" b="0" dirty="0" smtClean="0"/>
              <a:t>反思：怎么</a:t>
            </a:r>
            <a:r>
              <a:rPr lang="zh-CN" altLang="en-US" sz="3600" b="0" dirty="0"/>
              <a:t>理解</a:t>
            </a:r>
            <a:r>
              <a:rPr lang="zh-CN" altLang="en-US" sz="3600" b="0" dirty="0" smtClean="0"/>
              <a:t>电解质概念中的 </a:t>
            </a:r>
            <a:r>
              <a:rPr lang="en-US" altLang="zh-CN" sz="3600" b="0" dirty="0" smtClean="0"/>
              <a:t>“</a:t>
            </a:r>
            <a:r>
              <a:rPr lang="zh-CN" altLang="en-US" sz="3600" b="0" dirty="0" smtClean="0"/>
              <a:t>或</a:t>
            </a:r>
            <a:r>
              <a:rPr lang="en-US" altLang="zh-CN" sz="3600" b="0" dirty="0" smtClean="0"/>
              <a:t>”</a:t>
            </a:r>
            <a:r>
              <a:rPr lang="zh-CN" altLang="en-US" sz="3600" b="0" dirty="0" smtClean="0"/>
              <a:t>这个字？</a:t>
            </a:r>
            <a:endParaRPr lang="en-US" altLang="zh-CN" sz="3600" b="0" dirty="0"/>
          </a:p>
          <a:p>
            <a:r>
              <a:rPr lang="zh-CN" altLang="en-US" sz="3600" b="0" dirty="0" smtClean="0"/>
              <a:t>硫酸、硫酸钡为什么是电解质？</a:t>
            </a:r>
            <a:br>
              <a:rPr lang="zh-CN" altLang="en-US" sz="3600" b="0" dirty="0" smtClean="0"/>
            </a:br>
            <a:r>
              <a:rPr lang="zh-CN" altLang="en-US" sz="3600" b="0" dirty="0" smtClean="0"/>
              <a:t>二氧化碳是电解质吗？</a:t>
            </a:r>
            <a:br>
              <a:rPr lang="zh-CN" altLang="en-US" sz="3600" b="0" dirty="0" smtClean="0"/>
            </a:br>
            <a:r>
              <a:rPr lang="zh-CN" altLang="zh-CN" sz="3600" b="0" dirty="0" smtClean="0"/>
              <a:t>酸、碱、盐概念描述</a:t>
            </a:r>
            <a:endParaRPr lang="zh-CN" altLang="zh-CN" sz="3600" b="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7515" y="1283652"/>
            <a:ext cx="10972800" cy="1143000"/>
          </a:xfrm>
        </p:spPr>
        <p:txBody>
          <a:bodyPr>
            <a:normAutofit fontScale="90000"/>
            <a:scene3d>
              <a:camera prst="orthographicFront"/>
              <a:lightRig rig="threePt" dir="t"/>
            </a:scene3d>
          </a:bodyPr>
          <a:lstStyle/>
          <a:p>
            <a:pPr algn="ctr"/>
            <a:r>
              <a:rPr lang="zh-CN" altLang="en-US" sz="3600" b="1" dirty="0">
                <a:ln w="22225">
                  <a:solidFill>
                    <a:schemeClr val="accent2"/>
                  </a:solidFill>
                  <a:prstDash val="solid"/>
                </a:ln>
                <a:solidFill>
                  <a:schemeClr val="accent2">
                    <a:lumMod val="40000"/>
                    <a:lumOff val="60000"/>
                  </a:schemeClr>
                </a:solidFill>
                <a:effectLst/>
              </a:rPr>
              <a:t>电解质与非电解质比较</a:t>
            </a:r>
            <a:br>
              <a:rPr lang="zh-CN" altLang="en-US" sz="3600" b="1" dirty="0">
                <a:ln w="22225">
                  <a:solidFill>
                    <a:schemeClr val="accent2"/>
                  </a:solidFill>
                  <a:prstDash val="solid"/>
                </a:ln>
                <a:solidFill>
                  <a:schemeClr val="accent2">
                    <a:lumMod val="40000"/>
                    <a:lumOff val="60000"/>
                  </a:schemeClr>
                </a:solidFill>
                <a:effectLst/>
              </a:rPr>
            </a:br>
            <a:endParaRPr lang="zh-CN" altLang="en-US" sz="3600" b="1" dirty="0">
              <a:ln w="22225">
                <a:solidFill>
                  <a:schemeClr val="accent2"/>
                </a:solidFill>
                <a:prstDash val="solid"/>
              </a:ln>
              <a:solidFill>
                <a:schemeClr val="accent2">
                  <a:lumMod val="40000"/>
                  <a:lumOff val="60000"/>
                </a:schemeClr>
              </a:solidFill>
              <a:effectLst/>
            </a:endParaRPr>
          </a:p>
        </p:txBody>
      </p:sp>
      <p:graphicFrame>
        <p:nvGraphicFramePr>
          <p:cNvPr id="3" name="表格 2"/>
          <p:cNvGraphicFramePr/>
          <p:nvPr>
            <p:extLst>
              <p:ext uri="{D42A27DB-BD31-4B8C-83A1-F6EECF244321}">
                <p14:modId xmlns:p14="http://schemas.microsoft.com/office/powerpoint/2010/main" val="1671887580"/>
              </p:ext>
            </p:extLst>
          </p:nvPr>
        </p:nvGraphicFramePr>
        <p:xfrm>
          <a:off x="78105" y="2426335"/>
          <a:ext cx="11332210" cy="3017520"/>
        </p:xfrm>
        <a:graphic>
          <a:graphicData uri="http://schemas.openxmlformats.org/drawingml/2006/table">
            <a:tbl>
              <a:tblPr firstRow="1" bandRow="1">
                <a:tableStyleId>{5C22544A-7EE6-4342-B048-85BDC9FD1C3A}</a:tableStyleId>
              </a:tblPr>
              <a:tblGrid>
                <a:gridCol w="1299845">
                  <a:extLst>
                    <a:ext uri="{9D8B030D-6E8A-4147-A177-3AD203B41FA5}">
                      <a16:colId xmlns:a16="http://schemas.microsoft.com/office/drawing/2014/main" val="20000"/>
                    </a:ext>
                  </a:extLst>
                </a:gridCol>
                <a:gridCol w="4978400">
                  <a:extLst>
                    <a:ext uri="{9D8B030D-6E8A-4147-A177-3AD203B41FA5}">
                      <a16:colId xmlns:a16="http://schemas.microsoft.com/office/drawing/2014/main" val="20001"/>
                    </a:ext>
                  </a:extLst>
                </a:gridCol>
                <a:gridCol w="5053965">
                  <a:extLst>
                    <a:ext uri="{9D8B030D-6E8A-4147-A177-3AD203B41FA5}">
                      <a16:colId xmlns:a16="http://schemas.microsoft.com/office/drawing/2014/main" val="20002"/>
                    </a:ext>
                  </a:extLst>
                </a:gridCol>
              </a:tblGrid>
              <a:tr h="381000">
                <a:tc>
                  <a:txBody>
                    <a:bodyPr/>
                    <a:lstStyle/>
                    <a:p>
                      <a:pPr>
                        <a:buNone/>
                      </a:pPr>
                      <a:endParaRPr lang="zh-CN" altLang="en-US"/>
                    </a:p>
                  </a:txBody>
                  <a:tcPr/>
                </a:tc>
                <a:tc>
                  <a:txBody>
                    <a:bodyPr/>
                    <a:lstStyle/>
                    <a:p>
                      <a:pPr>
                        <a:buNone/>
                      </a:pPr>
                      <a:r>
                        <a:rPr lang="zh-CN" altLang="en-US"/>
                        <a:t>电解质</a:t>
                      </a:r>
                    </a:p>
                  </a:txBody>
                  <a:tcPr/>
                </a:tc>
                <a:tc>
                  <a:txBody>
                    <a:bodyPr/>
                    <a:lstStyle/>
                    <a:p>
                      <a:pPr>
                        <a:buNone/>
                      </a:pPr>
                      <a:r>
                        <a:rPr lang="zh-CN" altLang="en-US"/>
                        <a:t>非电解质</a:t>
                      </a:r>
                    </a:p>
                  </a:txBody>
                  <a:tcPr/>
                </a:tc>
                <a:extLst>
                  <a:ext uri="{0D108BD9-81ED-4DB2-BD59-A6C34878D82A}">
                    <a16:rowId xmlns:a16="http://schemas.microsoft.com/office/drawing/2014/main" val="10000"/>
                  </a:ext>
                </a:extLst>
              </a:tr>
              <a:tr h="381000">
                <a:tc>
                  <a:txBody>
                    <a:bodyPr/>
                    <a:lstStyle/>
                    <a:p>
                      <a:pPr>
                        <a:buNone/>
                      </a:pPr>
                      <a:r>
                        <a:rPr lang="zh-CN" altLang="en-US"/>
                        <a:t>相同点</a:t>
                      </a:r>
                    </a:p>
                  </a:txBody>
                  <a:tcPr/>
                </a:tc>
                <a:tc>
                  <a:txBody>
                    <a:bodyPr/>
                    <a:lstStyle/>
                    <a:p>
                      <a:pPr>
                        <a:buNone/>
                      </a:pPr>
                      <a:r>
                        <a:rPr lang="zh-CN" altLang="en-US" dirty="0"/>
                        <a:t>化合物</a:t>
                      </a:r>
                    </a:p>
                  </a:txBody>
                  <a:tcPr/>
                </a:tc>
                <a:tc>
                  <a:txBody>
                    <a:bodyPr/>
                    <a:lstStyle/>
                    <a:p>
                      <a:pPr>
                        <a:buNone/>
                      </a:pPr>
                      <a:r>
                        <a:rPr lang="zh-CN" altLang="en-US"/>
                        <a:t>化合物</a:t>
                      </a:r>
                    </a:p>
                  </a:txBody>
                  <a:tcPr/>
                </a:tc>
                <a:extLst>
                  <a:ext uri="{0D108BD9-81ED-4DB2-BD59-A6C34878D82A}">
                    <a16:rowId xmlns:a16="http://schemas.microsoft.com/office/drawing/2014/main" val="10001"/>
                  </a:ext>
                </a:extLst>
              </a:tr>
              <a:tr h="381000">
                <a:tc>
                  <a:txBody>
                    <a:bodyPr/>
                    <a:lstStyle/>
                    <a:p>
                      <a:pPr>
                        <a:buNone/>
                      </a:pPr>
                      <a:r>
                        <a:rPr lang="zh-CN" altLang="en-US"/>
                        <a:t>不同点</a:t>
                      </a:r>
                    </a:p>
                  </a:txBody>
                  <a:tcPr/>
                </a:tc>
                <a:tc>
                  <a:txBody>
                    <a:bodyPr/>
                    <a:lstStyle/>
                    <a:p>
                      <a:pPr>
                        <a:buNone/>
                      </a:pPr>
                      <a:r>
                        <a:rPr lang="zh-CN" altLang="en-US" dirty="0"/>
                        <a:t>在水溶液里</a:t>
                      </a:r>
                      <a:r>
                        <a:rPr lang="zh-CN" altLang="en-US" dirty="0">
                          <a:solidFill>
                            <a:srgbClr val="FF0000"/>
                          </a:solidFill>
                        </a:rPr>
                        <a:t>或</a:t>
                      </a:r>
                      <a:r>
                        <a:rPr lang="zh-CN" altLang="en-US" dirty="0"/>
                        <a:t>熔融状态下能导电</a:t>
                      </a:r>
                    </a:p>
                  </a:txBody>
                  <a:tcPr/>
                </a:tc>
                <a:tc>
                  <a:txBody>
                    <a:bodyPr/>
                    <a:lstStyle/>
                    <a:p>
                      <a:pPr>
                        <a:buNone/>
                      </a:pPr>
                      <a:r>
                        <a:rPr lang="zh-CN" altLang="en-US" dirty="0"/>
                        <a:t>在</a:t>
                      </a:r>
                      <a:r>
                        <a:rPr lang="zh-CN" altLang="en-US" sz="2400" dirty="0">
                          <a:sym typeface="+mn-ea"/>
                        </a:rPr>
                        <a:t>水溶液里</a:t>
                      </a:r>
                      <a:r>
                        <a:rPr lang="zh-CN" altLang="en-US" sz="2400" dirty="0">
                          <a:solidFill>
                            <a:srgbClr val="FF0000"/>
                          </a:solidFill>
                          <a:sym typeface="+mn-ea"/>
                        </a:rPr>
                        <a:t>和</a:t>
                      </a:r>
                      <a:r>
                        <a:rPr lang="zh-CN" altLang="en-US" sz="2400" dirty="0">
                          <a:sym typeface="+mn-ea"/>
                        </a:rPr>
                        <a:t>熔融状态下均不导电</a:t>
                      </a:r>
                      <a:endParaRPr lang="zh-CN" altLang="en-US" dirty="0"/>
                    </a:p>
                  </a:txBody>
                  <a:tcPr/>
                </a:tc>
                <a:extLst>
                  <a:ext uri="{0D108BD9-81ED-4DB2-BD59-A6C34878D82A}">
                    <a16:rowId xmlns:a16="http://schemas.microsoft.com/office/drawing/2014/main" val="10002"/>
                  </a:ext>
                </a:extLst>
              </a:tr>
              <a:tr h="381000">
                <a:tc>
                  <a:txBody>
                    <a:bodyPr/>
                    <a:lstStyle/>
                    <a:p>
                      <a:pPr>
                        <a:buNone/>
                      </a:pPr>
                      <a:r>
                        <a:rPr lang="zh-CN" altLang="en-US"/>
                        <a:t>本质</a:t>
                      </a:r>
                    </a:p>
                    <a:p>
                      <a:pPr>
                        <a:buNone/>
                      </a:pPr>
                      <a:r>
                        <a:rPr lang="zh-CN" altLang="en-US"/>
                        <a:t>区别</a:t>
                      </a:r>
                    </a:p>
                  </a:txBody>
                  <a:tcPr/>
                </a:tc>
                <a:tc>
                  <a:txBody>
                    <a:bodyPr/>
                    <a:lstStyle/>
                    <a:p>
                      <a:pPr>
                        <a:buNone/>
                      </a:pPr>
                      <a:r>
                        <a:rPr lang="zh-CN" altLang="en-US" sz="2400">
                          <a:sym typeface="+mn-ea"/>
                        </a:rPr>
                        <a:t>水溶液里或熔融状态下自身能发生电离</a:t>
                      </a:r>
                      <a:endParaRPr lang="zh-CN" altLang="en-US"/>
                    </a:p>
                  </a:txBody>
                  <a:tcPr/>
                </a:tc>
                <a:tc>
                  <a:txBody>
                    <a:bodyPr/>
                    <a:lstStyle/>
                    <a:p>
                      <a:pPr>
                        <a:buNone/>
                      </a:pPr>
                      <a:r>
                        <a:rPr lang="zh-CN" altLang="en-US" sz="2400" dirty="0">
                          <a:sym typeface="+mn-ea"/>
                        </a:rPr>
                        <a:t>水溶液里和熔融状态下自身都不能发生电离</a:t>
                      </a:r>
                      <a:endParaRPr lang="zh-CN" altLang="en-US" dirty="0"/>
                    </a:p>
                  </a:txBody>
                  <a:tcPr/>
                </a:tc>
                <a:extLst>
                  <a:ext uri="{0D108BD9-81ED-4DB2-BD59-A6C34878D82A}">
                    <a16:rowId xmlns:a16="http://schemas.microsoft.com/office/drawing/2014/main" val="10003"/>
                  </a:ext>
                </a:extLst>
              </a:tr>
              <a:tr h="381000">
                <a:tc>
                  <a:txBody>
                    <a:bodyPr/>
                    <a:lstStyle/>
                    <a:p>
                      <a:pPr>
                        <a:buNone/>
                      </a:pPr>
                      <a:r>
                        <a:rPr lang="zh-CN" altLang="en-US"/>
                        <a:t>所含物质类型</a:t>
                      </a:r>
                    </a:p>
                  </a:txBody>
                  <a:tcPr/>
                </a:tc>
                <a:tc>
                  <a:txBody>
                    <a:bodyPr/>
                    <a:lstStyle/>
                    <a:p>
                      <a:pPr>
                        <a:buNone/>
                      </a:pPr>
                      <a:r>
                        <a:rPr lang="zh-CN" altLang="en-US"/>
                        <a:t>酸、碱、盐、活泼金属氧化物、少数有机物</a:t>
                      </a:r>
                    </a:p>
                  </a:txBody>
                  <a:tcPr/>
                </a:tc>
                <a:tc>
                  <a:txBody>
                    <a:bodyPr/>
                    <a:lstStyle/>
                    <a:p>
                      <a:pPr>
                        <a:buNone/>
                      </a:pPr>
                      <a:r>
                        <a:rPr lang="zh-CN" altLang="en-US" dirty="0"/>
                        <a:t>大部分非金属氧化物、非酸性气态氢化物、大部分有机物</a:t>
                      </a:r>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14425" y="742317"/>
            <a:ext cx="10363200" cy="1470025"/>
          </a:xfrm>
        </p:spPr>
        <p:txBody>
          <a:bodyPr>
            <a:normAutofit/>
          </a:bodyPr>
          <a:lstStyle/>
          <a:p>
            <a:r>
              <a:rPr lang="zh-CN" altLang="en-US" sz="3600">
                <a:solidFill>
                  <a:srgbClr val="FF0000"/>
                </a:solidFill>
              </a:rPr>
              <a:t>阅读课本</a:t>
            </a:r>
            <a:r>
              <a:rPr lang="en-US" altLang="zh-CN" sz="3600">
                <a:solidFill>
                  <a:srgbClr val="FF0000"/>
                </a:solidFill>
              </a:rPr>
              <a:t>P53</a:t>
            </a:r>
            <a:r>
              <a:rPr lang="zh-CN" altLang="en-US" sz="3600">
                <a:solidFill>
                  <a:srgbClr val="FF0000"/>
                </a:solidFill>
              </a:rPr>
              <a:t>页拓展视野</a:t>
            </a:r>
          </a:p>
        </p:txBody>
      </p:sp>
      <p:sp>
        <p:nvSpPr>
          <p:cNvPr id="3" name="副标题 2"/>
          <p:cNvSpPr>
            <a:spLocks noGrp="1"/>
          </p:cNvSpPr>
          <p:nvPr>
            <p:ph type="subTitle" idx="1"/>
          </p:nvPr>
        </p:nvSpPr>
        <p:spPr>
          <a:xfrm>
            <a:off x="2028825" y="2212339"/>
            <a:ext cx="8534400" cy="2284845"/>
          </a:xfrm>
        </p:spPr>
        <p:txBody>
          <a:bodyPr>
            <a:normAutofit fontScale="75000" lnSpcReduction="20000"/>
          </a:bodyPr>
          <a:lstStyle/>
          <a:p>
            <a:pPr algn="l"/>
            <a:r>
              <a:rPr lang="en-US" altLang="zh-CN" dirty="0">
                <a:solidFill>
                  <a:schemeClr val="tx1"/>
                </a:solidFill>
                <a:latin typeface="+mn-ea"/>
              </a:rPr>
              <a:t>1.</a:t>
            </a:r>
            <a:r>
              <a:rPr lang="zh-CN" altLang="en-US" dirty="0">
                <a:solidFill>
                  <a:schemeClr val="tx1"/>
                </a:solidFill>
                <a:latin typeface="+mn-ea"/>
              </a:rPr>
              <a:t>影响溶液导电性强弱因素之一是自由离子浓度大小</a:t>
            </a:r>
          </a:p>
          <a:p>
            <a:pPr algn="l"/>
            <a:r>
              <a:rPr lang="en-US" altLang="zh-CN" dirty="0">
                <a:solidFill>
                  <a:schemeClr val="tx1"/>
                </a:solidFill>
                <a:latin typeface="+mn-ea"/>
              </a:rPr>
              <a:t>2.</a:t>
            </a:r>
            <a:r>
              <a:rPr lang="zh-CN" altLang="en-US" dirty="0">
                <a:solidFill>
                  <a:schemeClr val="tx1"/>
                </a:solidFill>
                <a:latin typeface="+mn-ea"/>
              </a:rPr>
              <a:t>电解质分为强电解质和弱电解质。</a:t>
            </a:r>
          </a:p>
          <a:p>
            <a:pPr algn="l"/>
            <a:r>
              <a:rPr lang="en-US" altLang="zh-CN" dirty="0">
                <a:solidFill>
                  <a:schemeClr val="tx1"/>
                </a:solidFill>
                <a:latin typeface="+mn-ea"/>
              </a:rPr>
              <a:t>3.</a:t>
            </a:r>
            <a:r>
              <a:rPr lang="zh-CN" altLang="en-US" dirty="0">
                <a:solidFill>
                  <a:schemeClr val="tx1"/>
                </a:solidFill>
                <a:latin typeface="+mn-ea"/>
              </a:rPr>
              <a:t>在水溶液中能完全电离的电解质叫强电解质。</a:t>
            </a:r>
          </a:p>
          <a:p>
            <a:pPr algn="l"/>
            <a:r>
              <a:rPr lang="en-US" altLang="zh-CN" dirty="0">
                <a:solidFill>
                  <a:schemeClr val="tx1"/>
                </a:solidFill>
                <a:latin typeface="+mn-ea"/>
              </a:rPr>
              <a:t>4.</a:t>
            </a:r>
            <a:r>
              <a:rPr lang="zh-CN" altLang="en-US" dirty="0">
                <a:solidFill>
                  <a:schemeClr val="tx1"/>
                </a:solidFill>
                <a:latin typeface="+mn-ea"/>
                <a:sym typeface="+mn-ea"/>
              </a:rPr>
              <a:t>在水溶液中部分电离的电解质叫强电解质</a:t>
            </a:r>
            <a:r>
              <a:rPr lang="zh-CN" altLang="en-US" dirty="0">
                <a:sym typeface="+mn-ea"/>
              </a:rPr>
              <a:t>。</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a:sym typeface="+mn-ea"/>
              </a:rPr>
              <a:t>溶液中的酸碱性可以用酸碱指示剂或利用</a:t>
            </a:r>
            <a:r>
              <a:rPr lang="en-US" altLang="zh-CN" sz="2800">
                <a:sym typeface="+mn-ea"/>
              </a:rPr>
              <a:t>pH</a:t>
            </a:r>
            <a:r>
              <a:rPr lang="zh-CN" altLang="en-US" sz="2800">
                <a:sym typeface="+mn-ea"/>
              </a:rPr>
              <a:t>计测定。</a:t>
            </a:r>
            <a:endParaRPr lang="zh-CN" altLang="en-US" sz="2800"/>
          </a:p>
        </p:txBody>
      </p:sp>
      <p:sp>
        <p:nvSpPr>
          <p:cNvPr id="3" name="文本占位符 2"/>
          <p:cNvSpPr>
            <a:spLocks noGrp="1"/>
          </p:cNvSpPr>
          <p:nvPr>
            <p:ph type="body" idx="1"/>
          </p:nvPr>
        </p:nvSpPr>
        <p:spPr>
          <a:xfrm>
            <a:off x="914189" y="1705928"/>
            <a:ext cx="10363200" cy="1500187"/>
          </a:xfrm>
        </p:spPr>
        <p:txBody>
          <a:bodyPr>
            <a:normAutofit fontScale="97500" lnSpcReduction="10000"/>
          </a:bodyPr>
          <a:lstStyle/>
          <a:p>
            <a:r>
              <a:rPr lang="zh-CN" altLang="en-US" sz="2400" b="1">
                <a:solidFill>
                  <a:srgbClr val="FF0000"/>
                </a:solidFill>
              </a:rPr>
              <a:t>电解质溶液中存在自由移动的阴阳离子，因而溶液会表现出一定的性质，如颜色、酸碱性和导电性等。</a:t>
            </a:r>
          </a:p>
          <a:p>
            <a:r>
              <a:rPr lang="zh-CN" altLang="en-US" sz="2400" b="1">
                <a:solidFill>
                  <a:srgbClr val="FF0000"/>
                </a:solidFill>
              </a:rPr>
              <a:t>含有某些离子的电解质溶液会呈现出一定的颜色且溶液的颜色随着所含离子浓度的加大而加深，据此可以利用比色计测定溶液中相关离子的浓度。</a:t>
            </a:r>
          </a:p>
          <a:p>
            <a:endParaRPr lang="zh-CN" altLang="en-US" sz="2400" b="1">
              <a:solidFill>
                <a:srgbClr val="FF0000"/>
              </a:solidFill>
            </a:endParaRPr>
          </a:p>
        </p:txBody>
      </p:sp>
      <p:pic>
        <p:nvPicPr>
          <p:cNvPr id="4" name="图片 3" descr="GIKVM]B_Q(LQ`D$$7Z3}GYC"/>
          <p:cNvPicPr>
            <a:picLocks noChangeAspect="1"/>
          </p:cNvPicPr>
          <p:nvPr/>
        </p:nvPicPr>
        <p:blipFill>
          <a:blip r:embed="rId2"/>
          <a:stretch>
            <a:fillRect/>
          </a:stretch>
        </p:blipFill>
        <p:spPr>
          <a:xfrm>
            <a:off x="4352925" y="2847975"/>
            <a:ext cx="3048000" cy="133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a:solidFill>
                  <a:srgbClr val="FF0000"/>
                </a:solidFill>
              </a:rPr>
              <a:t/>
            </a:r>
            <a:br>
              <a:rPr lang="zh-CN" altLang="en-US" sz="3600">
                <a:solidFill>
                  <a:srgbClr val="FF0000"/>
                </a:solidFill>
              </a:rPr>
            </a:br>
            <a:r>
              <a:rPr lang="zh-CN" altLang="en-US" sz="3600">
                <a:solidFill>
                  <a:srgbClr val="FF0000"/>
                </a:solidFill>
              </a:rPr>
              <a:t>思考：植物营养液你会配吗？原则</a:t>
            </a:r>
            <a:br>
              <a:rPr lang="zh-CN" altLang="en-US" sz="3600">
                <a:solidFill>
                  <a:srgbClr val="FF0000"/>
                </a:solidFill>
              </a:rPr>
            </a:br>
            <a:r>
              <a:rPr lang="zh-CN" altLang="en-US" sz="3600">
                <a:solidFill>
                  <a:srgbClr val="FF0000"/>
                </a:solidFill>
              </a:rPr>
              <a:t>是什么？电解质饮料有什么作用？</a:t>
            </a:r>
          </a:p>
        </p:txBody>
      </p:sp>
      <p:sp>
        <p:nvSpPr>
          <p:cNvPr id="3" name="文本占位符 2"/>
          <p:cNvSpPr>
            <a:spLocks noGrp="1"/>
          </p:cNvSpPr>
          <p:nvPr>
            <p:ph type="body" idx="1"/>
          </p:nvPr>
        </p:nvSpPr>
        <p:spPr/>
        <p:txBody>
          <a:bodyPr/>
          <a:lstStyle/>
          <a:p>
            <a:r>
              <a:rPr lang="zh-CN" altLang="en-US" sz="2660" b="1">
                <a:solidFill>
                  <a:srgbClr val="FF0000"/>
                </a:solidFill>
                <a:sym typeface="+mn-ea"/>
              </a:rPr>
              <a:t>阅读课本</a:t>
            </a:r>
            <a:r>
              <a:rPr lang="en-US" altLang="zh-CN" sz="2660" b="1">
                <a:solidFill>
                  <a:srgbClr val="FF0000"/>
                </a:solidFill>
                <a:sym typeface="+mn-ea"/>
              </a:rPr>
              <a:t>P54</a:t>
            </a:r>
            <a:r>
              <a:rPr lang="zh-CN" altLang="en-US" sz="2660" b="1">
                <a:solidFill>
                  <a:srgbClr val="FF0000"/>
                </a:solidFill>
                <a:sym typeface="+mn-ea"/>
              </a:rPr>
              <a:t>内容</a:t>
            </a:r>
            <a:endParaRPr lang="zh-CN" altLang="en-US" b="1"/>
          </a:p>
        </p:txBody>
      </p:sp>
      <p:pic>
        <p:nvPicPr>
          <p:cNvPr id="4" name="图片 3" descr="T2F[@~742[52MR}_F496215"/>
          <p:cNvPicPr>
            <a:picLocks noChangeAspect="1"/>
          </p:cNvPicPr>
          <p:nvPr/>
        </p:nvPicPr>
        <p:blipFill>
          <a:blip r:embed="rId2"/>
          <a:stretch>
            <a:fillRect/>
          </a:stretch>
        </p:blipFill>
        <p:spPr>
          <a:xfrm>
            <a:off x="1296035" y="1032510"/>
            <a:ext cx="9105265" cy="2449195"/>
          </a:xfrm>
          <a:prstGeom prst="rect">
            <a:avLst/>
          </a:prstGeom>
        </p:spPr>
      </p:pic>
      <p:pic>
        <p:nvPicPr>
          <p:cNvPr id="5" name="图片 4" descr="WP~}BLEUZUVO]%NV62LQE5A"/>
          <p:cNvPicPr>
            <a:picLocks noChangeAspect="1"/>
          </p:cNvPicPr>
          <p:nvPr/>
        </p:nvPicPr>
        <p:blipFill>
          <a:blip r:embed="rId3"/>
          <a:stretch>
            <a:fillRect/>
          </a:stretch>
        </p:blipFill>
        <p:spPr>
          <a:xfrm>
            <a:off x="8132445" y="3062605"/>
            <a:ext cx="2759075" cy="3058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2082482"/>
          </a:xfrm>
        </p:spPr>
        <p:txBody>
          <a:bodyPr>
            <a:normAutofit/>
          </a:bodyPr>
          <a:lstStyle/>
          <a:p>
            <a:r>
              <a:rPr lang="en-US" altLang="zh-CN" sz="2800" dirty="0">
                <a:solidFill>
                  <a:srgbClr val="FF0000"/>
                </a:solidFill>
                <a:latin typeface="宋体" panose="02010600030101010101" pitchFamily="2" charset="-122"/>
                <a:sym typeface="+mn-ea"/>
              </a:rPr>
              <a:t>(1)</a:t>
            </a:r>
            <a:r>
              <a:rPr lang="zh-CN" altLang="en-US" sz="2800" dirty="0">
                <a:solidFill>
                  <a:srgbClr val="FF0000"/>
                </a:solidFill>
                <a:latin typeface="宋体" panose="02010600030101010101" pitchFamily="2" charset="-122"/>
                <a:sym typeface="+mn-ea"/>
              </a:rPr>
              <a:t>判断上述四个烧杯中的溶质的电解质类型。</a:t>
            </a:r>
            <a:br>
              <a:rPr lang="zh-CN" altLang="en-US" sz="2800" dirty="0">
                <a:solidFill>
                  <a:srgbClr val="FF0000"/>
                </a:solidFill>
                <a:latin typeface="宋体" panose="02010600030101010101" pitchFamily="2" charset="-122"/>
                <a:sym typeface="+mn-ea"/>
              </a:rPr>
            </a:br>
            <a:r>
              <a:rPr lang="en-US" altLang="zh-CN" sz="2800" dirty="0">
                <a:solidFill>
                  <a:srgbClr val="FF0000"/>
                </a:solidFill>
                <a:latin typeface="宋体" panose="02010600030101010101" pitchFamily="2" charset="-122"/>
                <a:sym typeface="+mn-ea"/>
              </a:rPr>
              <a:t>(2)</a:t>
            </a:r>
            <a:r>
              <a:rPr lang="zh-CN" altLang="en-US" sz="2800" dirty="0">
                <a:solidFill>
                  <a:srgbClr val="FF0000"/>
                </a:solidFill>
                <a:latin typeface="宋体" panose="02010600030101010101" pitchFamily="2" charset="-122"/>
                <a:sym typeface="+mn-ea"/>
              </a:rPr>
              <a:t>上述四个烧杯中哪个烧杯中的物质发生了电离</a:t>
            </a:r>
            <a:r>
              <a:rPr lang="en-US" altLang="zh-CN" sz="2800" dirty="0">
                <a:solidFill>
                  <a:srgbClr val="FF0000"/>
                </a:solidFill>
                <a:latin typeface="宋体" panose="02010600030101010101" pitchFamily="2" charset="-122"/>
                <a:sym typeface="+mn-ea"/>
              </a:rPr>
              <a:t>?</a:t>
            </a:r>
            <a:r>
              <a:rPr lang="zh-CN" altLang="en-US" sz="2800" dirty="0" smtClean="0">
                <a:solidFill>
                  <a:srgbClr val="FF0000"/>
                </a:solidFill>
                <a:latin typeface="宋体" panose="02010600030101010101" pitchFamily="2" charset="-122"/>
                <a:sym typeface="+mn-ea"/>
              </a:rPr>
              <a:t>写出硝酸铜和</a:t>
            </a:r>
            <a:r>
              <a:rPr lang="en-US" altLang="zh-CN" sz="2800" dirty="0">
                <a:solidFill>
                  <a:srgbClr val="FF0000"/>
                </a:solidFill>
                <a:latin typeface="宋体" panose="02010600030101010101" pitchFamily="2" charset="-122"/>
                <a:sym typeface="+mn-ea"/>
              </a:rPr>
              <a:t>KOH</a:t>
            </a:r>
            <a:r>
              <a:rPr lang="zh-CN" altLang="en-US" sz="2800" dirty="0">
                <a:solidFill>
                  <a:srgbClr val="FF0000"/>
                </a:solidFill>
                <a:latin typeface="宋体" panose="02010600030101010101" pitchFamily="2" charset="-122"/>
                <a:sym typeface="+mn-ea"/>
              </a:rPr>
              <a:t>溶液的电离方程式。</a:t>
            </a:r>
            <a:br>
              <a:rPr lang="zh-CN" altLang="en-US" sz="2800" dirty="0">
                <a:solidFill>
                  <a:srgbClr val="FF0000"/>
                </a:solidFill>
                <a:latin typeface="宋体" panose="02010600030101010101" pitchFamily="2" charset="-122"/>
                <a:sym typeface="+mn-ea"/>
              </a:rPr>
            </a:br>
            <a:r>
              <a:rPr lang="en-US" altLang="zh-CN" sz="2800" dirty="0">
                <a:solidFill>
                  <a:srgbClr val="FF0000"/>
                </a:solidFill>
                <a:latin typeface="宋体" panose="02010600030101010101" pitchFamily="2" charset="-122"/>
                <a:sym typeface="+mn-ea"/>
              </a:rPr>
              <a:t>(3)</a:t>
            </a:r>
            <a:r>
              <a:rPr lang="zh-CN" altLang="en-US" sz="2800" dirty="0">
                <a:solidFill>
                  <a:srgbClr val="FF0000"/>
                </a:solidFill>
                <a:latin typeface="宋体" panose="02010600030101010101" pitchFamily="2" charset="-122"/>
                <a:sym typeface="+mn-ea"/>
              </a:rPr>
              <a:t>小灯泡不亮的原因是什么</a:t>
            </a:r>
            <a:r>
              <a:rPr lang="en-US" altLang="zh-CN" sz="2800" dirty="0">
                <a:solidFill>
                  <a:srgbClr val="FF0000"/>
                </a:solidFill>
                <a:latin typeface="宋体" panose="02010600030101010101" pitchFamily="2" charset="-122"/>
                <a:sym typeface="+mn-ea"/>
              </a:rPr>
              <a:t>?</a:t>
            </a:r>
            <a:r>
              <a:rPr lang="zh-CN" altLang="en-US" sz="2800" dirty="0">
                <a:solidFill>
                  <a:srgbClr val="FF0000"/>
                </a:solidFill>
                <a:latin typeface="宋体" panose="02010600030101010101" pitchFamily="2" charset="-122"/>
                <a:sym typeface="+mn-ea"/>
              </a:rPr>
              <a:t>怎样才能使灯泡亮起来</a:t>
            </a:r>
            <a:r>
              <a:rPr lang="en-US" altLang="zh-CN" sz="2800" dirty="0">
                <a:solidFill>
                  <a:srgbClr val="FF0000"/>
                </a:solidFill>
                <a:latin typeface="宋体" panose="02010600030101010101" pitchFamily="2" charset="-122"/>
                <a:sym typeface="+mn-ea"/>
              </a:rPr>
              <a:t>?</a:t>
            </a:r>
          </a:p>
        </p:txBody>
      </p:sp>
      <p:sp>
        <p:nvSpPr>
          <p:cNvPr id="3" name="文本占位符 2"/>
          <p:cNvSpPr>
            <a:spLocks noGrp="1"/>
          </p:cNvSpPr>
          <p:nvPr>
            <p:ph type="body" idx="1"/>
          </p:nvPr>
        </p:nvSpPr>
        <p:spPr/>
        <p:txBody>
          <a:bodyPr/>
          <a:lstStyle/>
          <a:p>
            <a:r>
              <a:rPr lang="zh-CN" altLang="en-US" sz="2660" dirty="0" smtClean="0">
                <a:solidFill>
                  <a:srgbClr val="000000"/>
                </a:solidFill>
                <a:latin typeface="宋体" panose="02010600030101010101" pitchFamily="2" charset="-122"/>
                <a:sym typeface="+mn-ea"/>
              </a:rPr>
              <a:t>    电解质溶液</a:t>
            </a:r>
            <a:r>
              <a:rPr lang="zh-CN" altLang="en-US" sz="2660" dirty="0">
                <a:solidFill>
                  <a:srgbClr val="000000"/>
                </a:solidFill>
                <a:latin typeface="宋体" panose="02010600030101010101" pitchFamily="2" charset="-122"/>
                <a:sym typeface="+mn-ea"/>
              </a:rPr>
              <a:t>导电能力的强弱主要由自由移动的离子浓度的大小决定。某兴趣小组同学在测定溶液的导电性实验时</a:t>
            </a:r>
            <a:r>
              <a:rPr lang="en-US" altLang="zh-CN" sz="2660" dirty="0">
                <a:solidFill>
                  <a:srgbClr val="000000"/>
                </a:solidFill>
                <a:latin typeface="宋体" panose="02010600030101010101" pitchFamily="2" charset="-122"/>
                <a:sym typeface="+mn-ea"/>
              </a:rPr>
              <a:t>,</a:t>
            </a:r>
            <a:r>
              <a:rPr lang="zh-CN" altLang="en-US" sz="2660" dirty="0">
                <a:solidFill>
                  <a:srgbClr val="000000"/>
                </a:solidFill>
                <a:latin typeface="宋体" panose="02010600030101010101" pitchFamily="2" charset="-122"/>
                <a:sym typeface="+mn-ea"/>
              </a:rPr>
              <a:t>采用如图所示的串联装置</a:t>
            </a:r>
            <a:r>
              <a:rPr lang="en-US" altLang="zh-CN" sz="2660" dirty="0">
                <a:solidFill>
                  <a:srgbClr val="000000"/>
                </a:solidFill>
                <a:latin typeface="宋体" panose="02010600030101010101" pitchFamily="2" charset="-122"/>
                <a:sym typeface="+mn-ea"/>
              </a:rPr>
              <a:t>,</a:t>
            </a:r>
            <a:r>
              <a:rPr lang="zh-CN" altLang="en-US" sz="2660" dirty="0">
                <a:solidFill>
                  <a:srgbClr val="000000"/>
                </a:solidFill>
                <a:latin typeface="宋体" panose="02010600030101010101" pitchFamily="2" charset="-122"/>
                <a:sym typeface="+mn-ea"/>
              </a:rPr>
              <a:t>闭合电键时</a:t>
            </a:r>
            <a:r>
              <a:rPr lang="en-US" altLang="zh-CN" sz="2660" dirty="0">
                <a:solidFill>
                  <a:srgbClr val="000000"/>
                </a:solidFill>
                <a:latin typeface="宋体" panose="02010600030101010101" pitchFamily="2" charset="-122"/>
                <a:sym typeface="+mn-ea"/>
              </a:rPr>
              <a:t>,</a:t>
            </a:r>
            <a:r>
              <a:rPr lang="zh-CN" altLang="en-US" sz="2660" dirty="0">
                <a:solidFill>
                  <a:srgbClr val="000000"/>
                </a:solidFill>
                <a:latin typeface="宋体" panose="02010600030101010101" pitchFamily="2" charset="-122"/>
                <a:sym typeface="+mn-ea"/>
              </a:rPr>
              <a:t>发现灯泡不亮。</a:t>
            </a:r>
            <a:endParaRPr lang="zh-CN" altLang="en-US" dirty="0"/>
          </a:p>
        </p:txBody>
      </p:sp>
      <p:pic>
        <p:nvPicPr>
          <p:cNvPr id="80899" name="201xhxr55.jpg" descr="说明: id:2147506767;FounderCES"/>
          <p:cNvPicPr>
            <a:picLocks noChangeAspect="1"/>
          </p:cNvPicPr>
          <p:nvPr/>
        </p:nvPicPr>
        <p:blipFill>
          <a:blip r:embed="rId2"/>
          <a:stretch>
            <a:fillRect/>
          </a:stretch>
        </p:blipFill>
        <p:spPr>
          <a:xfrm>
            <a:off x="3009265" y="824230"/>
            <a:ext cx="4965700" cy="222408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9493135" y="193251"/>
            <a:ext cx="2303936" cy="369332"/>
          </a:xfrm>
          <a:prstGeom prst="rect">
            <a:avLst/>
          </a:prstGeom>
          <a:noFill/>
        </p:spPr>
        <p:txBody>
          <a:bodyPr wrap="square" rtlCol="0">
            <a:spAutoFit/>
          </a:bodyPr>
          <a:lstStyle/>
          <a:p>
            <a:r>
              <a:rPr lang="zh-CN" altLang="en-US" b="1" dirty="0" smtClean="0">
                <a:solidFill>
                  <a:schemeClr val="accent1"/>
                </a:solidFill>
              </a:rPr>
              <a:t>鲁科版</a:t>
            </a:r>
            <a:r>
              <a:rPr lang="zh-CN" altLang="en-US" b="1" dirty="0" smtClean="0">
                <a:solidFill>
                  <a:schemeClr val="accent1"/>
                </a:solidFill>
              </a:rPr>
              <a:t>必修第一册</a:t>
            </a:r>
            <a:endParaRPr lang="zh-CN" altLang="en-US"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D{6ADQ1$04`K0MGYWX29E"/>
          <p:cNvPicPr>
            <a:picLocks noChangeAspect="1"/>
          </p:cNvPicPr>
          <p:nvPr/>
        </p:nvPicPr>
        <p:blipFill>
          <a:blip r:embed="rId2"/>
          <a:stretch>
            <a:fillRect/>
          </a:stretch>
        </p:blipFill>
        <p:spPr>
          <a:xfrm>
            <a:off x="7265324" y="1511762"/>
            <a:ext cx="4349320" cy="3692005"/>
          </a:xfrm>
          <a:prstGeom prst="rect">
            <a:avLst/>
          </a:prstGeom>
        </p:spPr>
      </p:pic>
      <p:sp>
        <p:nvSpPr>
          <p:cNvPr id="6" name="文本框 5"/>
          <p:cNvSpPr txBox="1"/>
          <p:nvPr/>
        </p:nvSpPr>
        <p:spPr>
          <a:xfrm>
            <a:off x="157884" y="1573010"/>
            <a:ext cx="7107440" cy="4401205"/>
          </a:xfrm>
          <a:prstGeom prst="rect">
            <a:avLst/>
          </a:prstGeom>
          <a:noFill/>
        </p:spPr>
        <p:txBody>
          <a:bodyPr wrap="square" rtlCol="0">
            <a:spAutoFit/>
          </a:bodyPr>
          <a:lstStyle/>
          <a:p>
            <a:r>
              <a:rPr lang="en-US" altLang="zh-CN" dirty="0"/>
              <a:t>       </a:t>
            </a:r>
            <a:r>
              <a:rPr lang="en-US" altLang="zh-CN" sz="2800" dirty="0">
                <a:solidFill>
                  <a:srgbClr val="00B050"/>
                </a:solidFill>
              </a:rPr>
              <a:t>  </a:t>
            </a:r>
            <a:r>
              <a:rPr lang="zh-CN" altLang="en-US" sz="2800" dirty="0"/>
              <a:t>某些药用泡腾片是将药物与碳酸氢钠、固体酸及一些辅料混在一起压制而成的。泡腾片本身干燥，不含水分，一旦放入水中，立刻产生大量二氧化碳气体。在气体的作用下，泡腾片在水中翻腾，加速了药物的分散和溶解。同时，由于二氧化碳气体溶于水中，使药水喝起来像</a:t>
            </a:r>
            <a:r>
              <a:rPr lang="en-US" altLang="zh-CN" sz="2800" dirty="0"/>
              <a:t>“</a:t>
            </a:r>
            <a:r>
              <a:rPr lang="zh-CN" altLang="en-US" sz="2800" dirty="0"/>
              <a:t>汽水</a:t>
            </a:r>
            <a:r>
              <a:rPr lang="en-US" altLang="zh-CN" sz="2800" dirty="0"/>
              <a:t>”</a:t>
            </a:r>
            <a:r>
              <a:rPr lang="zh-CN" altLang="en-US" sz="2800" dirty="0"/>
              <a:t>，改善了口感。</a:t>
            </a:r>
          </a:p>
          <a:p>
            <a:r>
              <a:rPr lang="zh-CN" altLang="en-US" sz="2800" dirty="0"/>
              <a:t>         为什么固体泡腾片本身不产生气体，放入水中就会立刻释放出二氧化碳气体？这其中发生了什么变化？</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86297" y="812800"/>
            <a:ext cx="8305165" cy="1383665"/>
          </a:xfrm>
          <a:prstGeom prst="rect">
            <a:avLst/>
          </a:prstGeom>
          <a:noFill/>
        </p:spPr>
        <p:txBody>
          <a:bodyPr wrap="square" rtlCol="0">
            <a:spAutoFit/>
          </a:bodyPr>
          <a:lstStyle/>
          <a:p>
            <a:r>
              <a:rPr lang="zh-CN" altLang="en-US" sz="2800" dirty="0" smtClean="0">
                <a:solidFill>
                  <a:srgbClr val="FF0000"/>
                </a:solidFill>
                <a:latin typeface="宋体" panose="02010600030101010101" pitchFamily="2" charset="-122"/>
                <a:sym typeface="+mn-ea"/>
              </a:rPr>
              <a:t>    禁渔期</a:t>
            </a:r>
            <a:r>
              <a:rPr lang="zh-CN" altLang="en-US" sz="2800" dirty="0">
                <a:solidFill>
                  <a:srgbClr val="FF0000"/>
                </a:solidFill>
                <a:latin typeface="宋体" panose="02010600030101010101" pitchFamily="2" charset="-122"/>
                <a:sym typeface="+mn-ea"/>
              </a:rPr>
              <a:t>是指政府规定的禁止或者是限制捕捞海内动物的活动的期间。其目的是保护水生生物的正常生长或繁殖</a:t>
            </a:r>
            <a:r>
              <a:rPr lang="en-US" altLang="zh-CN" sz="2800" dirty="0">
                <a:solidFill>
                  <a:srgbClr val="FF0000"/>
                </a:solidFill>
                <a:latin typeface="宋体" panose="02010600030101010101" pitchFamily="2" charset="-122"/>
                <a:sym typeface="+mn-ea"/>
              </a:rPr>
              <a:t>,</a:t>
            </a:r>
            <a:r>
              <a:rPr lang="zh-CN" altLang="en-US" sz="2800" dirty="0">
                <a:solidFill>
                  <a:srgbClr val="FF0000"/>
                </a:solidFill>
                <a:latin typeface="宋体" panose="02010600030101010101" pitchFamily="2" charset="-122"/>
                <a:sym typeface="+mn-ea"/>
              </a:rPr>
              <a:t>保证鱼类资源得以不断恢复和发展。</a:t>
            </a:r>
          </a:p>
        </p:txBody>
      </p:sp>
      <p:pic>
        <p:nvPicPr>
          <p:cNvPr id="54275" name="201xhxr54.jpg" descr="说明: id:2147506717;FounderCES"/>
          <p:cNvPicPr>
            <a:picLocks noChangeAspect="1"/>
          </p:cNvPicPr>
          <p:nvPr/>
        </p:nvPicPr>
        <p:blipFill>
          <a:blip r:embed="rId2"/>
          <a:stretch>
            <a:fillRect/>
          </a:stretch>
        </p:blipFill>
        <p:spPr>
          <a:xfrm>
            <a:off x="2587334" y="2196465"/>
            <a:ext cx="6751025" cy="1840865"/>
          </a:xfrm>
          <a:prstGeom prst="rect">
            <a:avLst/>
          </a:prstGeom>
          <a:noFill/>
          <a:ln w="9525">
            <a:noFill/>
          </a:ln>
        </p:spPr>
      </p:pic>
      <p:sp>
        <p:nvSpPr>
          <p:cNvPr id="4" name="文本框 3"/>
          <p:cNvSpPr txBox="1"/>
          <p:nvPr/>
        </p:nvSpPr>
        <p:spPr>
          <a:xfrm>
            <a:off x="1513956" y="4266833"/>
            <a:ext cx="9467157" cy="2308324"/>
          </a:xfrm>
          <a:prstGeom prst="rect">
            <a:avLst/>
          </a:prstGeom>
          <a:noFill/>
        </p:spPr>
        <p:txBody>
          <a:bodyPr wrap="square" rtlCol="0">
            <a:spAutoFit/>
            <a:scene3d>
              <a:camera prst="orthographicFront"/>
              <a:lightRig rig="threePt" dir="t"/>
            </a:scene3d>
          </a:bodyPr>
          <a:lstStyle/>
          <a:p>
            <a:pPr eaLnBrk="1" hangingPunct="1">
              <a:lnSpc>
                <a:spcPct val="150000"/>
              </a:lnSpc>
            </a:pPr>
            <a:r>
              <a:rPr lang="zh-CN" altLang="en-US" sz="2400" dirty="0" smtClean="0">
                <a:ln w="22225">
                  <a:solidFill>
                    <a:schemeClr val="accent2"/>
                  </a:solidFill>
                  <a:prstDash val="solid"/>
                </a:ln>
                <a:solidFill>
                  <a:schemeClr val="accent2">
                    <a:lumMod val="40000"/>
                    <a:lumOff val="60000"/>
                  </a:schemeClr>
                </a:solidFill>
                <a:effectLst/>
                <a:latin typeface="宋体" panose="02010600030101010101" pitchFamily="2" charset="-122"/>
                <a:sym typeface="+mn-ea"/>
              </a:rPr>
              <a:t>    社会上</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有些不法分子采用通电的方法捕鱼</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会造成鱼类资源的严重破坏。河水为什么可以导电</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 </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河水是电解质吗</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禁渔期渔政工作人员长期在河道、海洋上工作</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要出很多的汗</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不仅需要补充水分还要补充盐分</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目的是防止肌肉抽筋</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原因是什么</a:t>
            </a:r>
            <a:r>
              <a:rPr lang="en-US" altLang="zh-CN" sz="2400" dirty="0" smtClean="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endPar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楷体_GB2312"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1164" y="972589"/>
            <a:ext cx="10972800" cy="3495906"/>
          </a:xfrm>
        </p:spPr>
        <p:txBody>
          <a:bodyPr>
            <a:normAutofit fontScale="90000"/>
          </a:bodyPr>
          <a:lstStyle/>
          <a:p>
            <a:pPr algn="l"/>
            <a:r>
              <a:rPr lang="zh-CN" altLang="en-US" sz="3600" b="1" dirty="0" smtClean="0"/>
              <a:t>一、电解质</a:t>
            </a:r>
            <a:r>
              <a:rPr lang="en-US" altLang="zh-CN" sz="3600" b="1" dirty="0" smtClean="0">
                <a:solidFill>
                  <a:srgbClr val="FF0000"/>
                </a:solidFill>
              </a:rPr>
              <a:t/>
            </a:r>
            <a:br>
              <a:rPr lang="en-US" altLang="zh-CN" sz="3600" b="1" dirty="0" smtClean="0">
                <a:solidFill>
                  <a:srgbClr val="FF0000"/>
                </a:solidFill>
              </a:rPr>
            </a:br>
            <a:r>
              <a:rPr lang="en-US" altLang="zh-CN" sz="3600" dirty="0">
                <a:solidFill>
                  <a:srgbClr val="FF0000"/>
                </a:solidFill>
              </a:rPr>
              <a:t> </a:t>
            </a:r>
            <a:r>
              <a:rPr lang="en-US" altLang="zh-CN" sz="3600" dirty="0" smtClean="0">
                <a:solidFill>
                  <a:srgbClr val="FF0000"/>
                </a:solidFill>
              </a:rPr>
              <a:t>        </a:t>
            </a:r>
            <a:br>
              <a:rPr lang="en-US" altLang="zh-CN" sz="3600" dirty="0" smtClean="0">
                <a:solidFill>
                  <a:srgbClr val="FF0000"/>
                </a:solidFill>
              </a:rPr>
            </a:br>
            <a:r>
              <a:rPr lang="en-US" altLang="zh-CN" sz="3600" dirty="0">
                <a:solidFill>
                  <a:srgbClr val="FF0000"/>
                </a:solidFill>
              </a:rPr>
              <a:t> </a:t>
            </a:r>
            <a:r>
              <a:rPr lang="en-US" altLang="zh-CN" sz="3600" dirty="0" smtClean="0">
                <a:solidFill>
                  <a:srgbClr val="FF0000"/>
                </a:solidFill>
              </a:rPr>
              <a:t>       </a:t>
            </a:r>
            <a:r>
              <a:rPr lang="zh-CN" altLang="en-US" sz="3600" dirty="0" smtClean="0">
                <a:solidFill>
                  <a:srgbClr val="FF0000"/>
                </a:solidFill>
              </a:rPr>
              <a:t>电解质</a:t>
            </a:r>
            <a:r>
              <a:rPr lang="zh-CN" altLang="en-US" sz="3600" dirty="0">
                <a:solidFill>
                  <a:srgbClr val="FF0000"/>
                </a:solidFill>
              </a:rPr>
              <a:t>是一类重要的化合物，他们在人类的生产和生活中不可或缺</a:t>
            </a:r>
            <a:r>
              <a:rPr lang="zh-CN" altLang="en-US" sz="3600" dirty="0" smtClean="0">
                <a:solidFill>
                  <a:srgbClr val="FF0000"/>
                </a:solidFill>
              </a:rPr>
              <a:t>。</a:t>
            </a:r>
            <a:r>
              <a:rPr lang="zh-CN" altLang="en-US" dirty="0"/>
              <a:t/>
            </a:r>
            <a:br>
              <a:rPr lang="zh-CN" altLang="en-US" dirty="0"/>
            </a:br>
            <a:r>
              <a:rPr lang="en-US" altLang="zh-CN" sz="2800" b="1" dirty="0"/>
              <a:t>1.</a:t>
            </a:r>
            <a:r>
              <a:rPr lang="zh-CN" altLang="en-US" sz="2800" b="1" dirty="0"/>
              <a:t>人体生命活动所需要的各种离子都是通过体液这种电解质溶液输送到人体各个部位的。</a:t>
            </a:r>
            <a:br>
              <a:rPr lang="zh-CN" altLang="en-US" sz="2800" b="1" dirty="0"/>
            </a:br>
            <a:r>
              <a:rPr lang="en-US" altLang="zh-CN" sz="2800" b="1" dirty="0"/>
              <a:t>2.</a:t>
            </a:r>
            <a:r>
              <a:rPr lang="zh-CN" altLang="en-US" sz="2800" b="1" dirty="0"/>
              <a:t>工农业生产中的许多化学反应都是在电解质溶液中进行的。</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69026" y="595112"/>
            <a:ext cx="10363200" cy="1973520"/>
          </a:xfrm>
        </p:spPr>
        <p:txBody>
          <a:bodyPr>
            <a:normAutofit fontScale="90000"/>
            <a:scene3d>
              <a:camera prst="orthographicFront"/>
              <a:lightRig rig="threePt" dir="t"/>
            </a:scene3d>
          </a:bodyPr>
          <a:lstStyle/>
          <a:p>
            <a:pPr algn="l"/>
            <a:r>
              <a:rPr lang="zh-CN" altLang="en-US" sz="3600" dirty="0" smtClean="0">
                <a:ln w="22225">
                  <a:solidFill>
                    <a:schemeClr val="accent2"/>
                  </a:solidFill>
                  <a:prstDash val="solid"/>
                </a:ln>
                <a:solidFill>
                  <a:schemeClr val="accent2">
                    <a:lumMod val="40000"/>
                    <a:lumOff val="60000"/>
                  </a:schemeClr>
                </a:solidFill>
                <a:effectLst/>
                <a:latin typeface="宋体" panose="02010600030101010101" pitchFamily="2" charset="-122"/>
                <a:sym typeface="+mn-ea"/>
              </a:rPr>
              <a:t>    夏天</a:t>
            </a:r>
            <a:r>
              <a:rPr lang="zh-CN" altLang="en-US"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出了很多汗的手不能去接触电器或擦拭电器</a:t>
            </a:r>
            <a:r>
              <a:rPr lang="en-US" altLang="zh-CN"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否则容易发生触电事故</a:t>
            </a:r>
            <a:r>
              <a:rPr lang="en-US" altLang="zh-CN"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如图</a:t>
            </a:r>
            <a:r>
              <a:rPr lang="en-US" altLang="zh-CN"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1)</a:t>
            </a:r>
            <a:r>
              <a:rPr lang="zh-CN" altLang="en-US"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。一旦有人因接触电线发生触电事故</a:t>
            </a:r>
            <a:r>
              <a:rPr lang="en-US" altLang="zh-CN"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在取走电线的时候应该用干燥的木杆或竹竿挑走</a:t>
            </a:r>
            <a:r>
              <a:rPr lang="en-US" altLang="zh-CN"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切不可直接用手拿走</a:t>
            </a:r>
            <a:r>
              <a:rPr lang="en-US" altLang="zh-CN"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r>
              <a:rPr lang="zh-CN" altLang="en-US"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如图</a:t>
            </a:r>
            <a:r>
              <a:rPr lang="en-US" altLang="zh-CN"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2)</a:t>
            </a:r>
            <a:r>
              <a:rPr lang="zh-CN" altLang="en-US" sz="3600" dirty="0">
                <a:ln w="22225">
                  <a:solidFill>
                    <a:schemeClr val="accent2"/>
                  </a:solidFill>
                  <a:prstDash val="solid"/>
                </a:ln>
                <a:solidFill>
                  <a:schemeClr val="accent2">
                    <a:lumMod val="40000"/>
                    <a:lumOff val="60000"/>
                  </a:schemeClr>
                </a:solidFill>
                <a:effectLst/>
                <a:latin typeface="宋体" panose="02010600030101010101" pitchFamily="2" charset="-122"/>
                <a:sym typeface="+mn-ea"/>
              </a:rPr>
              <a:t>。</a:t>
            </a:r>
          </a:p>
        </p:txBody>
      </p:sp>
      <p:pic>
        <p:nvPicPr>
          <p:cNvPr id="15362" name="17hxr135.jpg" descr="说明: id:2147506549;FounderCES"/>
          <p:cNvPicPr>
            <a:picLocks noChangeAspect="1"/>
          </p:cNvPicPr>
          <p:nvPr/>
        </p:nvPicPr>
        <p:blipFill>
          <a:blip r:embed="rId2"/>
          <a:stretch>
            <a:fillRect/>
          </a:stretch>
        </p:blipFill>
        <p:spPr>
          <a:xfrm>
            <a:off x="2732924" y="2568632"/>
            <a:ext cx="5384800" cy="2416175"/>
          </a:xfrm>
          <a:prstGeom prst="rect">
            <a:avLst/>
          </a:prstGeom>
          <a:noFill/>
          <a:ln w="9525">
            <a:noFill/>
          </a:ln>
        </p:spPr>
      </p:pic>
      <p:sp>
        <p:nvSpPr>
          <p:cNvPr id="4" name="矩形 3"/>
          <p:cNvSpPr/>
          <p:nvPr/>
        </p:nvSpPr>
        <p:spPr>
          <a:xfrm>
            <a:off x="986444" y="5112019"/>
            <a:ext cx="4541520" cy="1200329"/>
          </a:xfrm>
          <a:prstGeom prst="rect">
            <a:avLst/>
          </a:prstGeom>
        </p:spPr>
        <p:txBody>
          <a:bodyPr wrap="square">
            <a:spAutoFit/>
          </a:bodyPr>
          <a:lstStyle/>
          <a:p>
            <a:pPr>
              <a:lnSpc>
                <a:spcPct val="150000"/>
              </a:lnSpc>
            </a:pPr>
            <a:r>
              <a:rPr lang="en-US" altLang="zh-CN" sz="2400" dirty="0">
                <a:solidFill>
                  <a:srgbClr val="000000"/>
                </a:solidFill>
                <a:latin typeface="宋体" panose="02010600030101010101" pitchFamily="2" charset="-122"/>
                <a:sym typeface="+mn-ea"/>
              </a:rPr>
              <a:t>(1)</a:t>
            </a:r>
            <a:r>
              <a:rPr lang="zh-CN" altLang="en-US" sz="2400" dirty="0">
                <a:solidFill>
                  <a:srgbClr val="000000"/>
                </a:solidFill>
                <a:latin typeface="宋体" panose="02010600030101010101" pitchFamily="2" charset="-122"/>
                <a:sym typeface="+mn-ea"/>
              </a:rPr>
              <a:t>为什么出了很多汗的手可以导电</a:t>
            </a:r>
            <a:r>
              <a:rPr lang="en-US" altLang="zh-CN" sz="2400" dirty="0">
                <a:solidFill>
                  <a:srgbClr val="000000"/>
                </a:solidFill>
                <a:latin typeface="宋体" panose="02010600030101010101" pitchFamily="2" charset="-122"/>
                <a:sym typeface="+mn-ea"/>
              </a:rPr>
              <a:t>?</a:t>
            </a:r>
            <a:r>
              <a:rPr lang="zh-CN" altLang="en-US" sz="2400" dirty="0">
                <a:solidFill>
                  <a:srgbClr val="000000"/>
                </a:solidFill>
                <a:latin typeface="宋体" panose="02010600030101010101" pitchFamily="2" charset="-122"/>
                <a:sym typeface="+mn-ea"/>
              </a:rPr>
              <a:t>溶液导电的原因是什么</a:t>
            </a:r>
            <a:r>
              <a:rPr lang="en-US" altLang="zh-CN" sz="2400" dirty="0">
                <a:solidFill>
                  <a:srgbClr val="000000"/>
                </a:solidFill>
                <a:latin typeface="宋体" panose="02010600030101010101" pitchFamily="2" charset="-122"/>
                <a:sym typeface="+mn-ea"/>
              </a:rPr>
              <a:t>?</a:t>
            </a:r>
            <a:endParaRPr lang="en-US" altLang="zh-CN" sz="2400" dirty="0">
              <a:solidFill>
                <a:srgbClr val="000000"/>
              </a:solidFill>
              <a:latin typeface="宋体" panose="02010600030101010101" pitchFamily="2" charset="-122"/>
            </a:endParaRPr>
          </a:p>
        </p:txBody>
      </p:sp>
      <p:sp>
        <p:nvSpPr>
          <p:cNvPr id="5" name="矩形 4"/>
          <p:cNvSpPr/>
          <p:nvPr/>
        </p:nvSpPr>
        <p:spPr>
          <a:xfrm>
            <a:off x="5450263" y="5250519"/>
            <a:ext cx="6096000" cy="461665"/>
          </a:xfrm>
          <a:prstGeom prst="rect">
            <a:avLst/>
          </a:prstGeom>
        </p:spPr>
        <p:txBody>
          <a:bodyPr>
            <a:spAutoFit/>
          </a:bodyPr>
          <a:lstStyle/>
          <a:p>
            <a:r>
              <a:rPr lang="en-US" altLang="zh-CN" sz="2400" dirty="0">
                <a:solidFill>
                  <a:srgbClr val="000000"/>
                </a:solidFill>
                <a:latin typeface="宋体" panose="02010600030101010101" pitchFamily="2" charset="-122"/>
                <a:sym typeface="+mn-ea"/>
              </a:rPr>
              <a:t>(2)</a:t>
            </a:r>
            <a:r>
              <a:rPr lang="zh-CN" altLang="en-US" sz="2400" dirty="0">
                <a:solidFill>
                  <a:srgbClr val="000000"/>
                </a:solidFill>
                <a:latin typeface="宋体" panose="02010600030101010101" pitchFamily="2" charset="-122"/>
                <a:sym typeface="+mn-ea"/>
              </a:rPr>
              <a:t>化学中还有哪些物质的溶液可以导电</a:t>
            </a:r>
            <a:r>
              <a:rPr lang="en-US" altLang="zh-CN" sz="2400" dirty="0" smtClean="0">
                <a:solidFill>
                  <a:srgbClr val="000000"/>
                </a:solidFill>
                <a:latin typeface="宋体" panose="02010600030101010101" pitchFamily="2" charset="-122"/>
                <a:sym typeface="+mn-ea"/>
              </a:rPr>
              <a:t>?</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589" y="4406901"/>
            <a:ext cx="8594647" cy="1362075"/>
          </a:xfrm>
        </p:spPr>
        <p:txBody>
          <a:bodyPr>
            <a:normAutofit fontScale="90000"/>
          </a:bodyPr>
          <a:lstStyle/>
          <a:p>
            <a:r>
              <a:rPr lang="zh-CN" altLang="en-US" sz="2800" dirty="0">
                <a:solidFill>
                  <a:srgbClr val="FF0000"/>
                </a:solidFill>
              </a:rPr>
              <a:t>反思：</a:t>
            </a:r>
            <a:r>
              <a:rPr lang="zh-CN" altLang="en-US" sz="2800" dirty="0">
                <a:sym typeface="+mn-ea"/>
              </a:rPr>
              <a:t>固态氯化钠、熔融状态的氯化钠、氯化钠溶液，有的</a:t>
            </a:r>
            <a:br>
              <a:rPr lang="zh-CN" altLang="en-US" sz="2800" dirty="0">
                <a:sym typeface="+mn-ea"/>
              </a:rPr>
            </a:br>
            <a:r>
              <a:rPr lang="zh-CN" altLang="en-US" sz="2800" dirty="0">
                <a:sym typeface="+mn-ea"/>
              </a:rPr>
              <a:t>导电，有的不导电，原因是什么？（提示：导体导电原因是</a:t>
            </a:r>
            <a:br>
              <a:rPr lang="zh-CN" altLang="en-US" sz="2800" dirty="0">
                <a:sym typeface="+mn-ea"/>
              </a:rPr>
            </a:br>
            <a:r>
              <a:rPr lang="zh-CN" altLang="en-US" sz="2800" dirty="0">
                <a:sym typeface="+mn-ea"/>
              </a:rPr>
              <a:t>因为有自由移动的电荷或电子或离子）</a:t>
            </a:r>
          </a:p>
        </p:txBody>
      </p:sp>
      <p:pic>
        <p:nvPicPr>
          <p:cNvPr id="4" name="图片 3" descr="%T][%~YDG]_I6EJY9_AZ09E"/>
          <p:cNvPicPr>
            <a:picLocks noChangeAspect="1"/>
          </p:cNvPicPr>
          <p:nvPr/>
        </p:nvPicPr>
        <p:blipFill>
          <a:blip r:embed="rId2"/>
          <a:stretch>
            <a:fillRect/>
          </a:stretch>
        </p:blipFill>
        <p:spPr>
          <a:xfrm>
            <a:off x="8645236" y="610406"/>
            <a:ext cx="2901142" cy="6171525"/>
          </a:xfrm>
          <a:prstGeom prst="rect">
            <a:avLst/>
          </a:prstGeom>
        </p:spPr>
      </p:pic>
      <p:sp>
        <p:nvSpPr>
          <p:cNvPr id="5" name="文本占位符 4"/>
          <p:cNvSpPr>
            <a:spLocks noGrp="1"/>
          </p:cNvSpPr>
          <p:nvPr>
            <p:ph type="body" idx="1"/>
          </p:nvPr>
        </p:nvSpPr>
        <p:spPr>
          <a:xfrm>
            <a:off x="271261" y="610406"/>
            <a:ext cx="6940646" cy="1923703"/>
          </a:xfrm>
        </p:spPr>
        <p:txBody>
          <a:bodyPr>
            <a:normAutofit lnSpcReduction="10000"/>
          </a:bodyPr>
          <a:lstStyle/>
          <a:p>
            <a:r>
              <a:rPr lang="zh-CN" altLang="en-US" sz="3600" dirty="0" smtClean="0">
                <a:solidFill>
                  <a:srgbClr val="FF0000"/>
                </a:solidFill>
              </a:rPr>
              <a:t>研究</a:t>
            </a:r>
            <a:r>
              <a:rPr lang="zh-CN" altLang="en-US" sz="3600" dirty="0">
                <a:solidFill>
                  <a:srgbClr val="FF0000"/>
                </a:solidFill>
              </a:rPr>
              <a:t>氯化钠的导电性</a:t>
            </a:r>
            <a:endParaRPr lang="zh-CN" altLang="en-US" dirty="0"/>
          </a:p>
          <a:p>
            <a:r>
              <a:rPr lang="zh-CN" altLang="en-US" sz="2800" b="1" dirty="0">
                <a:solidFill>
                  <a:schemeClr val="tx1"/>
                </a:solidFill>
              </a:rPr>
              <a:t>观察固态氯化钠、</a:t>
            </a:r>
            <a:r>
              <a:rPr lang="zh-CN" altLang="en-US" sz="2800" b="1" dirty="0">
                <a:solidFill>
                  <a:schemeClr val="tx1"/>
                </a:solidFill>
                <a:sym typeface="+mn-ea"/>
              </a:rPr>
              <a:t>熔融状态的氯化钠、氯化钠溶液的导电性实验</a:t>
            </a:r>
            <a:r>
              <a:rPr lang="zh-CN" altLang="en-US" sz="2800" b="1" dirty="0" smtClean="0">
                <a:solidFill>
                  <a:schemeClr val="tx1"/>
                </a:solidFill>
                <a:sym typeface="+mn-ea"/>
              </a:rPr>
              <a:t>，认识</a:t>
            </a:r>
            <a:r>
              <a:rPr lang="zh-CN" altLang="en-US" sz="2800" b="1" dirty="0">
                <a:solidFill>
                  <a:schemeClr val="tx1"/>
                </a:solidFill>
                <a:sym typeface="+mn-ea"/>
              </a:rPr>
              <a:t>氯化钠在什么情况下能够导电</a:t>
            </a:r>
            <a:r>
              <a:rPr lang="zh-CN" altLang="en-US" sz="2800" b="1" dirty="0" smtClean="0">
                <a:solidFill>
                  <a:schemeClr val="tx1"/>
                </a:solidFill>
                <a:sym typeface="+mn-ea"/>
              </a:rPr>
              <a:t>。</a:t>
            </a:r>
            <a:endParaRPr lang="zh-CN" altLang="en-US" dirty="0">
              <a:solidFill>
                <a:schemeClr val="tx1"/>
              </a:solidFill>
            </a:endParaRPr>
          </a:p>
        </p:txBody>
      </p:sp>
      <p:graphicFrame>
        <p:nvGraphicFramePr>
          <p:cNvPr id="7" name="表格 6"/>
          <p:cNvGraphicFramePr/>
          <p:nvPr>
            <p:extLst>
              <p:ext uri="{D42A27DB-BD31-4B8C-83A1-F6EECF244321}">
                <p14:modId xmlns:p14="http://schemas.microsoft.com/office/powerpoint/2010/main" val="1220679439"/>
              </p:ext>
            </p:extLst>
          </p:nvPr>
        </p:nvGraphicFramePr>
        <p:xfrm>
          <a:off x="89093" y="2781769"/>
          <a:ext cx="8173758" cy="914400"/>
        </p:xfrm>
        <a:graphic>
          <a:graphicData uri="http://schemas.openxmlformats.org/drawingml/2006/table">
            <a:tbl>
              <a:tblPr firstRow="1" bandRow="1">
                <a:tableStyleId>{5C22544A-7EE6-4342-B048-85BDC9FD1C3A}</a:tableStyleId>
              </a:tblPr>
              <a:tblGrid>
                <a:gridCol w="1539728">
                  <a:extLst>
                    <a:ext uri="{9D8B030D-6E8A-4147-A177-3AD203B41FA5}">
                      <a16:colId xmlns:a16="http://schemas.microsoft.com/office/drawing/2014/main" val="20000"/>
                    </a:ext>
                  </a:extLst>
                </a:gridCol>
                <a:gridCol w="1752229">
                  <a:extLst>
                    <a:ext uri="{9D8B030D-6E8A-4147-A177-3AD203B41FA5}">
                      <a16:colId xmlns:a16="http://schemas.microsoft.com/office/drawing/2014/main" val="20001"/>
                    </a:ext>
                  </a:extLst>
                </a:gridCol>
                <a:gridCol w="2737117">
                  <a:extLst>
                    <a:ext uri="{9D8B030D-6E8A-4147-A177-3AD203B41FA5}">
                      <a16:colId xmlns:a16="http://schemas.microsoft.com/office/drawing/2014/main" val="20002"/>
                    </a:ext>
                  </a:extLst>
                </a:gridCol>
                <a:gridCol w="2144684">
                  <a:extLst>
                    <a:ext uri="{9D8B030D-6E8A-4147-A177-3AD203B41FA5}">
                      <a16:colId xmlns:a16="http://schemas.microsoft.com/office/drawing/2014/main" val="20003"/>
                    </a:ext>
                  </a:extLst>
                </a:gridCol>
              </a:tblGrid>
              <a:tr h="381000">
                <a:tc>
                  <a:txBody>
                    <a:bodyPr/>
                    <a:lstStyle/>
                    <a:p>
                      <a:pPr algn="ctr">
                        <a:buNone/>
                      </a:pPr>
                      <a:r>
                        <a:rPr lang="zh-CN" altLang="en-US"/>
                        <a:t>样品</a:t>
                      </a:r>
                    </a:p>
                  </a:txBody>
                  <a:tcPr/>
                </a:tc>
                <a:tc>
                  <a:txBody>
                    <a:bodyPr/>
                    <a:lstStyle/>
                    <a:p>
                      <a:pPr algn="ctr">
                        <a:buNone/>
                      </a:pPr>
                      <a:r>
                        <a:rPr lang="zh-CN" altLang="en-US"/>
                        <a:t>固态氯化钠</a:t>
                      </a:r>
                    </a:p>
                  </a:txBody>
                  <a:tcPr/>
                </a:tc>
                <a:tc>
                  <a:txBody>
                    <a:bodyPr/>
                    <a:lstStyle/>
                    <a:p>
                      <a:pPr algn="ctr">
                        <a:buNone/>
                      </a:pPr>
                      <a:r>
                        <a:rPr lang="zh-CN" altLang="en-US" dirty="0"/>
                        <a:t>熔融状态的氯化钠</a:t>
                      </a:r>
                    </a:p>
                  </a:txBody>
                  <a:tcPr/>
                </a:tc>
                <a:tc>
                  <a:txBody>
                    <a:bodyPr/>
                    <a:lstStyle/>
                    <a:p>
                      <a:pPr algn="ctr">
                        <a:buNone/>
                      </a:pPr>
                      <a:r>
                        <a:rPr lang="zh-CN" altLang="en-US" dirty="0"/>
                        <a:t>氯化钠溶液</a:t>
                      </a:r>
                    </a:p>
                  </a:txBody>
                  <a:tcPr/>
                </a:tc>
                <a:extLst>
                  <a:ext uri="{0D108BD9-81ED-4DB2-BD59-A6C34878D82A}">
                    <a16:rowId xmlns:a16="http://schemas.microsoft.com/office/drawing/2014/main" val="10000"/>
                  </a:ext>
                </a:extLst>
              </a:tr>
              <a:tr h="381000">
                <a:tc>
                  <a:txBody>
                    <a:bodyPr/>
                    <a:lstStyle/>
                    <a:p>
                      <a:pPr algn="ctr">
                        <a:buNone/>
                      </a:pPr>
                      <a:r>
                        <a:rPr lang="zh-CN" altLang="en-US"/>
                        <a:t>能否导电</a:t>
                      </a:r>
                    </a:p>
                  </a:txBody>
                  <a:tcPr/>
                </a:tc>
                <a:tc>
                  <a:txBody>
                    <a:bodyPr/>
                    <a:lstStyle/>
                    <a:p>
                      <a:pPr algn="ctr">
                        <a:buNone/>
                      </a:pPr>
                      <a:endParaRPr lang="zh-CN" altLang="en-US"/>
                    </a:p>
                  </a:txBody>
                  <a:tcPr/>
                </a:tc>
                <a:tc>
                  <a:txBody>
                    <a:bodyPr/>
                    <a:lstStyle/>
                    <a:p>
                      <a:pPr algn="ctr">
                        <a:buNone/>
                      </a:pPr>
                      <a:endParaRPr lang="zh-CN" altLang="en-US"/>
                    </a:p>
                  </a:txBody>
                  <a:tcPr/>
                </a:tc>
                <a:tc>
                  <a:txBody>
                    <a:bodyPr/>
                    <a:lstStyle/>
                    <a:p>
                      <a:pPr algn="ctr">
                        <a:buNone/>
                      </a:pPr>
                      <a:endParaRPr lang="zh-CN" altLang="en-US" dirty="0"/>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259098" cy="2076210"/>
          </a:xfrm>
        </p:spPr>
        <p:txBody>
          <a:bodyPr>
            <a:normAutofit fontScale="90000"/>
          </a:bodyPr>
          <a:lstStyle/>
          <a:p>
            <a:r>
              <a:rPr lang="zh-CN" altLang="en-US" sz="2800" dirty="0" smtClean="0">
                <a:solidFill>
                  <a:srgbClr val="FF0000"/>
                </a:solidFill>
                <a:sym typeface="+mn-ea"/>
              </a:rPr>
              <a:t>        </a:t>
            </a:r>
            <a:r>
              <a:rPr lang="zh-CN" altLang="en-US" sz="2800" dirty="0" smtClean="0">
                <a:sym typeface="+mn-ea"/>
              </a:rPr>
              <a:t>受热</a:t>
            </a:r>
            <a:r>
              <a:rPr lang="zh-CN" altLang="en-US" sz="2800" dirty="0">
                <a:sym typeface="+mn-ea"/>
              </a:rPr>
              <a:t>熔化时，氯化钠晶体中的钠离子与氯离子之间的相互作用被破坏，形成能够自由移动的离子，故熔融状态的氯化钠可以导电</a:t>
            </a:r>
            <a:r>
              <a:rPr lang="zh-CN" altLang="en-US" sz="2800" dirty="0" smtClean="0">
                <a:sym typeface="+mn-ea"/>
              </a:rPr>
              <a:t>。</a:t>
            </a:r>
            <a:r>
              <a:rPr lang="en-US" altLang="zh-CN" sz="2800" dirty="0" smtClean="0">
                <a:sym typeface="+mn-ea"/>
              </a:rPr>
              <a:t/>
            </a:r>
            <a:br>
              <a:rPr lang="en-US" altLang="zh-CN" sz="2800" dirty="0" smtClean="0">
                <a:sym typeface="+mn-ea"/>
              </a:rPr>
            </a:br>
            <a:r>
              <a:rPr lang="en-US" altLang="zh-CN" sz="2800" dirty="0">
                <a:sym typeface="+mn-ea"/>
              </a:rPr>
              <a:t> </a:t>
            </a:r>
            <a:r>
              <a:rPr lang="en-US" altLang="zh-CN" sz="2800" dirty="0" smtClean="0">
                <a:sym typeface="+mn-ea"/>
              </a:rPr>
              <a:t>       </a:t>
            </a:r>
            <a:r>
              <a:rPr lang="zh-CN" altLang="en-US" sz="2800" dirty="0" smtClean="0">
                <a:sym typeface="+mn-ea"/>
              </a:rPr>
              <a:t>氯化钠</a:t>
            </a:r>
            <a:r>
              <a:rPr lang="zh-CN" altLang="en-US" sz="2800" dirty="0">
                <a:sym typeface="+mn-ea"/>
              </a:rPr>
              <a:t>晶体溶于水时，在水分子的作用下，钠离子和氯离子会逐渐脱离晶体表面进入溶液，成为能够自由移动的离子，在电场作用下定向移动，故氯化钠溶液能导电。</a:t>
            </a:r>
          </a:p>
        </p:txBody>
      </p:sp>
      <p:sp>
        <p:nvSpPr>
          <p:cNvPr id="3" name="文本占位符 2"/>
          <p:cNvSpPr>
            <a:spLocks noGrp="1"/>
          </p:cNvSpPr>
          <p:nvPr>
            <p:ph type="body" idx="1"/>
          </p:nvPr>
        </p:nvSpPr>
        <p:spPr>
          <a:xfrm>
            <a:off x="963084" y="3006408"/>
            <a:ext cx="10134407" cy="1500187"/>
          </a:xfrm>
        </p:spPr>
        <p:txBody>
          <a:bodyPr/>
          <a:lstStyle/>
          <a:p>
            <a:r>
              <a:rPr lang="zh-CN" altLang="en-US" b="1" dirty="0" smtClean="0">
                <a:solidFill>
                  <a:srgbClr val="FF0000"/>
                </a:solidFill>
              </a:rPr>
              <a:t>       </a:t>
            </a:r>
            <a:r>
              <a:rPr lang="zh-CN" altLang="en-US" b="1" dirty="0" smtClean="0">
                <a:solidFill>
                  <a:schemeClr val="tx1"/>
                </a:solidFill>
              </a:rPr>
              <a:t>氯化钠</a:t>
            </a:r>
            <a:r>
              <a:rPr lang="zh-CN" altLang="en-US" b="1" dirty="0">
                <a:solidFill>
                  <a:schemeClr val="tx1"/>
                </a:solidFill>
              </a:rPr>
              <a:t>晶体是由带正电荷的</a:t>
            </a:r>
            <a:r>
              <a:rPr lang="en-US" altLang="zh-CN" b="1" dirty="0">
                <a:solidFill>
                  <a:schemeClr val="tx1"/>
                </a:solidFill>
              </a:rPr>
              <a:t>Na</a:t>
            </a:r>
            <a:r>
              <a:rPr lang="en-US" altLang="zh-CN" b="1" baseline="30000" dirty="0">
                <a:solidFill>
                  <a:schemeClr val="tx1"/>
                </a:solidFill>
              </a:rPr>
              <a:t>+</a:t>
            </a:r>
            <a:r>
              <a:rPr lang="zh-CN" altLang="en-US" b="1" dirty="0">
                <a:solidFill>
                  <a:schemeClr val="tx1"/>
                </a:solidFill>
              </a:rPr>
              <a:t>和带负电的</a:t>
            </a:r>
            <a:r>
              <a:rPr lang="en-US" altLang="zh-CN" b="1" dirty="0">
                <a:solidFill>
                  <a:schemeClr val="tx1"/>
                </a:solidFill>
              </a:rPr>
              <a:t>Cl</a:t>
            </a:r>
            <a:r>
              <a:rPr lang="en-US" altLang="zh-CN" b="1" baseline="30000" dirty="0">
                <a:solidFill>
                  <a:schemeClr val="tx1"/>
                </a:solidFill>
              </a:rPr>
              <a:t>-</a:t>
            </a:r>
            <a:r>
              <a:rPr lang="zh-CN" altLang="en-US" b="1" dirty="0">
                <a:solidFill>
                  <a:schemeClr val="tx1"/>
                </a:solidFill>
              </a:rPr>
              <a:t>，通过静电作用按一定规律紧密排列所形成的，晶体中的离子不能自由移动，因此氯化钠晶体不能导电。</a:t>
            </a:r>
          </a:p>
        </p:txBody>
      </p:sp>
      <p:pic>
        <p:nvPicPr>
          <p:cNvPr id="4" name="图片 3" descr="_~ZSKP9V)$OK[429)_R}QAC"/>
          <p:cNvPicPr>
            <a:picLocks noChangeAspect="1"/>
          </p:cNvPicPr>
          <p:nvPr/>
        </p:nvPicPr>
        <p:blipFill>
          <a:blip r:embed="rId2"/>
          <a:stretch>
            <a:fillRect/>
          </a:stretch>
        </p:blipFill>
        <p:spPr>
          <a:xfrm>
            <a:off x="2466052" y="651669"/>
            <a:ext cx="2857500" cy="2647950"/>
          </a:xfrm>
          <a:prstGeom prst="rect">
            <a:avLst/>
          </a:prstGeom>
        </p:spPr>
      </p:pic>
      <p:pic>
        <p:nvPicPr>
          <p:cNvPr id="5" name="图片 4" descr="S]~9FKCVG0IWSG$7T5HRTAE"/>
          <p:cNvPicPr>
            <a:picLocks noChangeAspect="1"/>
          </p:cNvPicPr>
          <p:nvPr/>
        </p:nvPicPr>
        <p:blipFill>
          <a:blip r:embed="rId3"/>
          <a:stretch>
            <a:fillRect/>
          </a:stretch>
        </p:blipFill>
        <p:spPr>
          <a:xfrm>
            <a:off x="5917218" y="1029892"/>
            <a:ext cx="2957768" cy="2199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54974" y="1606726"/>
            <a:ext cx="10363200" cy="1470025"/>
          </a:xfrm>
        </p:spPr>
        <p:txBody>
          <a:bodyPr>
            <a:normAutofit/>
            <a:scene3d>
              <a:camera prst="orthographicFront"/>
              <a:lightRig rig="threePt" dir="t"/>
            </a:scene3d>
          </a:bodyPr>
          <a:lstStyle/>
          <a:p>
            <a:pPr algn="l"/>
            <a:r>
              <a:rPr lang="zh-CN" altLang="en-US" sz="2800" dirty="0">
                <a:ln w="22225">
                  <a:solidFill>
                    <a:schemeClr val="accent2"/>
                  </a:solidFill>
                  <a:prstDash val="solid"/>
                </a:ln>
                <a:solidFill>
                  <a:schemeClr val="accent2">
                    <a:lumMod val="40000"/>
                    <a:lumOff val="60000"/>
                  </a:schemeClr>
                </a:solidFill>
                <a:effectLst/>
              </a:rPr>
              <a:t>思考：成功研究氯化钠在什么情况导电后，结合其导电原因说说电离的概念。</a:t>
            </a:r>
          </a:p>
        </p:txBody>
      </p:sp>
      <p:sp>
        <p:nvSpPr>
          <p:cNvPr id="3" name="副标题 2"/>
          <p:cNvSpPr>
            <a:spLocks noGrp="1"/>
          </p:cNvSpPr>
          <p:nvPr>
            <p:ph type="subTitle" idx="1"/>
          </p:nvPr>
        </p:nvSpPr>
        <p:spPr>
          <a:xfrm>
            <a:off x="199505" y="2962620"/>
            <a:ext cx="10598726" cy="3571184"/>
          </a:xfrm>
        </p:spPr>
        <p:txBody>
          <a:bodyPr>
            <a:normAutofit fontScale="85000" lnSpcReduction="20000"/>
          </a:bodyPr>
          <a:lstStyle/>
          <a:p>
            <a:pPr algn="l"/>
            <a:r>
              <a:rPr lang="zh-CN" altLang="en-US" sz="4600" b="1" dirty="0" smtClean="0">
                <a:solidFill>
                  <a:schemeClr val="tx1"/>
                </a:solidFill>
              </a:rPr>
              <a:t>二、电离</a:t>
            </a:r>
            <a:endParaRPr lang="en-US" altLang="zh-CN" sz="4600" b="1" dirty="0" smtClean="0">
              <a:solidFill>
                <a:schemeClr val="tx1"/>
              </a:solidFill>
            </a:endParaRPr>
          </a:p>
          <a:p>
            <a:pPr algn="l"/>
            <a:r>
              <a:rPr lang="en-US" altLang="zh-CN" sz="2800" b="1" dirty="0">
                <a:solidFill>
                  <a:schemeClr val="tx1"/>
                </a:solidFill>
              </a:rPr>
              <a:t> </a:t>
            </a:r>
            <a:endParaRPr lang="en-US" altLang="zh-CN" sz="2800" b="1" dirty="0" smtClean="0">
              <a:solidFill>
                <a:schemeClr val="tx1"/>
              </a:solidFill>
            </a:endParaRPr>
          </a:p>
          <a:p>
            <a:pPr algn="l"/>
            <a:endParaRPr lang="en-US" altLang="zh-CN" sz="2800" b="1" dirty="0">
              <a:solidFill>
                <a:schemeClr val="tx1"/>
              </a:solidFill>
            </a:endParaRPr>
          </a:p>
          <a:p>
            <a:pPr algn="l"/>
            <a:r>
              <a:rPr lang="zh-CN" altLang="en-US" sz="3600" b="1" dirty="0" smtClean="0">
                <a:solidFill>
                  <a:schemeClr val="tx1"/>
                </a:solidFill>
              </a:rPr>
              <a:t>电离</a:t>
            </a:r>
            <a:r>
              <a:rPr lang="zh-CN" altLang="en-US" sz="3600" b="1" dirty="0">
                <a:solidFill>
                  <a:schemeClr val="tx1"/>
                </a:solidFill>
              </a:rPr>
              <a:t>：溶于水或受热熔化时解离成能够自由移动的离子的</a:t>
            </a:r>
            <a:r>
              <a:rPr lang="zh-CN" altLang="en-US" sz="3600" b="1" dirty="0" smtClean="0">
                <a:solidFill>
                  <a:schemeClr val="tx1"/>
                </a:solidFill>
              </a:rPr>
              <a:t>过</a:t>
            </a:r>
            <a:endParaRPr lang="en-US" altLang="zh-CN" sz="3600" b="1" dirty="0" smtClean="0">
              <a:solidFill>
                <a:schemeClr val="tx1"/>
              </a:solidFill>
            </a:endParaRPr>
          </a:p>
          <a:p>
            <a:pPr algn="l"/>
            <a:endParaRPr lang="en-US" altLang="zh-CN" sz="3600" b="1" dirty="0">
              <a:solidFill>
                <a:schemeClr val="tx1"/>
              </a:solidFill>
            </a:endParaRPr>
          </a:p>
          <a:p>
            <a:pPr algn="l"/>
            <a:r>
              <a:rPr lang="zh-CN" altLang="en-US" sz="3600" b="1" dirty="0" smtClean="0">
                <a:solidFill>
                  <a:schemeClr val="tx1"/>
                </a:solidFill>
              </a:rPr>
              <a:t>程</a:t>
            </a:r>
            <a:r>
              <a:rPr lang="zh-CN" altLang="en-US" sz="3600" b="1" dirty="0">
                <a:solidFill>
                  <a:schemeClr val="tx1"/>
                </a:solidFill>
              </a:rPr>
              <a:t>叫电离。</a:t>
            </a:r>
          </a:p>
          <a:p>
            <a:pPr algn="ctr"/>
            <a:endParaRPr lang="en-US" altLang="zh-CN"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zh-CN" altLang="en-US" sz="45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反思</a:t>
            </a:r>
            <a:r>
              <a:rPr lang="zh-CN" altLang="en-US" sz="4500" b="1" dirty="0">
                <a:ln w="10160">
                  <a:solidFill>
                    <a:schemeClr val="accent5"/>
                  </a:solidFill>
                  <a:prstDash val="solid"/>
                </a:ln>
                <a:solidFill>
                  <a:schemeClr val="tx1"/>
                </a:solidFill>
                <a:effectLst>
                  <a:outerShdw blurRad="38100" dist="22860" dir="5400000" algn="tl" rotWithShape="0">
                    <a:srgbClr val="000000">
                      <a:alpha val="30000"/>
                    </a:srgbClr>
                  </a:outerShdw>
                </a:effectLst>
              </a:rPr>
              <a:t>：电离的条件是什么？怎么表示？</a:t>
            </a:r>
          </a:p>
        </p:txBody>
      </p:sp>
      <p:sp>
        <p:nvSpPr>
          <p:cNvPr id="4" name="文本框 3"/>
          <p:cNvSpPr txBox="1"/>
          <p:nvPr/>
        </p:nvSpPr>
        <p:spPr>
          <a:xfrm>
            <a:off x="1246908" y="789709"/>
            <a:ext cx="9966960" cy="584775"/>
          </a:xfrm>
          <a:prstGeom prst="rect">
            <a:avLst/>
          </a:prstGeom>
          <a:noFill/>
        </p:spPr>
        <p:txBody>
          <a:bodyPr wrap="square" rtlCol="0">
            <a:spAutoFit/>
          </a:bodyPr>
          <a:lstStyle/>
          <a:p>
            <a:r>
              <a:rPr lang="zh-CN" altLang="en-US" sz="3200" b="1" dirty="0" smtClean="0"/>
              <a:t>电解质：在水溶液中或熔融状态下能够导电的化合物</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4815" y="185249"/>
            <a:ext cx="9044247" cy="1470025"/>
          </a:xfrm>
        </p:spPr>
        <p:txBody>
          <a:bodyPr/>
          <a:lstStyle/>
          <a:p>
            <a:r>
              <a:rPr lang="zh-CN" altLang="en-US" sz="3600" b="1" dirty="0" smtClean="0">
                <a:effectLst>
                  <a:outerShdw blurRad="38100" dist="25400" dir="5400000" algn="ctr" rotWithShape="0">
                    <a:srgbClr val="6E747A">
                      <a:alpha val="43000"/>
                    </a:srgbClr>
                  </a:outerShdw>
                </a:effectLst>
              </a:rPr>
              <a:t>三、电离</a:t>
            </a:r>
            <a:r>
              <a:rPr lang="zh-CN" altLang="en-US" sz="3600" b="1" dirty="0">
                <a:effectLst>
                  <a:outerShdw blurRad="38100" dist="25400" dir="5400000" algn="ctr" rotWithShape="0">
                    <a:srgbClr val="6E747A">
                      <a:alpha val="43000"/>
                    </a:srgbClr>
                  </a:outerShdw>
                </a:effectLst>
              </a:rPr>
              <a:t>方程式：电解质的电离过程的式子</a:t>
            </a:r>
          </a:p>
        </p:txBody>
      </p:sp>
      <p:sp>
        <p:nvSpPr>
          <p:cNvPr id="3" name="副标题 2"/>
          <p:cNvSpPr>
            <a:spLocks noGrp="1"/>
          </p:cNvSpPr>
          <p:nvPr>
            <p:ph type="subTitle" idx="1"/>
          </p:nvPr>
        </p:nvSpPr>
        <p:spPr>
          <a:xfrm>
            <a:off x="1155470" y="1957647"/>
            <a:ext cx="8534400" cy="1752600"/>
          </a:xfrm>
        </p:spPr>
        <p:txBody>
          <a:bodyPr>
            <a:normAutofit fontScale="82500" lnSpcReduction="10000"/>
            <a:scene3d>
              <a:camera prst="orthographicFront"/>
              <a:lightRig rig="threePt" dir="t"/>
            </a:scene3d>
          </a:bodyPr>
          <a:lstStyle/>
          <a:p>
            <a:pPr algn="l"/>
            <a:r>
              <a:rPr lang="en-US" altLang="zh-CN" dirty="0" err="1">
                <a:ln w="22225">
                  <a:solidFill>
                    <a:schemeClr val="accent2"/>
                  </a:solidFill>
                  <a:prstDash val="solid"/>
                </a:ln>
                <a:solidFill>
                  <a:schemeClr val="accent2">
                    <a:lumMod val="40000"/>
                    <a:lumOff val="60000"/>
                  </a:schemeClr>
                </a:solidFill>
                <a:effectLst/>
              </a:rPr>
              <a:t>NaCl</a:t>
            </a:r>
            <a:r>
              <a:rPr lang="en-US" altLang="zh-CN" dirty="0">
                <a:ln w="22225">
                  <a:solidFill>
                    <a:schemeClr val="accent2"/>
                  </a:solidFill>
                  <a:prstDash val="solid"/>
                </a:ln>
                <a:solidFill>
                  <a:schemeClr val="accent2">
                    <a:lumMod val="40000"/>
                    <a:lumOff val="60000"/>
                  </a:schemeClr>
                </a:solidFill>
                <a:effectLst/>
              </a:rPr>
              <a:t>=Na</a:t>
            </a:r>
            <a:r>
              <a:rPr lang="en-US" altLang="zh-CN" baseline="30000" dirty="0">
                <a:ln w="22225">
                  <a:solidFill>
                    <a:schemeClr val="accent2"/>
                  </a:solidFill>
                  <a:prstDash val="solid"/>
                </a:ln>
                <a:solidFill>
                  <a:schemeClr val="accent2">
                    <a:lumMod val="40000"/>
                    <a:lumOff val="60000"/>
                  </a:schemeClr>
                </a:solidFill>
                <a:effectLst/>
              </a:rPr>
              <a:t>+</a:t>
            </a:r>
            <a:r>
              <a:rPr lang="en-US" altLang="zh-CN" dirty="0">
                <a:ln w="22225">
                  <a:solidFill>
                    <a:schemeClr val="accent2"/>
                  </a:solidFill>
                  <a:prstDash val="solid"/>
                </a:ln>
                <a:solidFill>
                  <a:schemeClr val="accent2">
                    <a:lumMod val="40000"/>
                    <a:lumOff val="60000"/>
                  </a:schemeClr>
                </a:solidFill>
                <a:effectLst/>
              </a:rPr>
              <a:t>+Cl</a:t>
            </a:r>
            <a:r>
              <a:rPr lang="en-US" altLang="zh-CN" baseline="30000" dirty="0">
                <a:ln w="22225">
                  <a:solidFill>
                    <a:schemeClr val="accent2"/>
                  </a:solidFill>
                  <a:prstDash val="solid"/>
                </a:ln>
                <a:solidFill>
                  <a:schemeClr val="accent2">
                    <a:lumMod val="40000"/>
                    <a:lumOff val="60000"/>
                  </a:schemeClr>
                </a:solidFill>
                <a:effectLst/>
              </a:rPr>
              <a:t>-                                     </a:t>
            </a:r>
            <a:r>
              <a:rPr lang="en-US" altLang="zh-CN" dirty="0" err="1">
                <a:ln w="22225">
                  <a:solidFill>
                    <a:schemeClr val="accent2"/>
                  </a:solidFill>
                  <a:prstDash val="solid"/>
                </a:ln>
                <a:solidFill>
                  <a:schemeClr val="accent2">
                    <a:lumMod val="40000"/>
                    <a:lumOff val="60000"/>
                  </a:schemeClr>
                </a:solidFill>
                <a:effectLst/>
              </a:rPr>
              <a:t>HCl</a:t>
            </a:r>
            <a:r>
              <a:rPr lang="en-US" altLang="zh-CN" dirty="0">
                <a:ln w="22225">
                  <a:solidFill>
                    <a:schemeClr val="accent2"/>
                  </a:solidFill>
                  <a:prstDash val="solid"/>
                </a:ln>
                <a:solidFill>
                  <a:schemeClr val="accent2">
                    <a:lumMod val="40000"/>
                    <a:lumOff val="60000"/>
                  </a:schemeClr>
                </a:solidFill>
                <a:effectLst/>
              </a:rPr>
              <a:t>=H</a:t>
            </a:r>
            <a:r>
              <a:rPr lang="en-US" altLang="zh-CN" baseline="30000" dirty="0">
                <a:ln w="22225">
                  <a:solidFill>
                    <a:schemeClr val="accent2"/>
                  </a:solidFill>
                  <a:prstDash val="solid"/>
                </a:ln>
                <a:solidFill>
                  <a:schemeClr val="accent2">
                    <a:lumMod val="40000"/>
                    <a:lumOff val="60000"/>
                  </a:schemeClr>
                </a:solidFill>
                <a:effectLst/>
              </a:rPr>
              <a:t>+</a:t>
            </a:r>
            <a:r>
              <a:rPr lang="en-US" altLang="zh-CN" dirty="0">
                <a:ln w="22225">
                  <a:solidFill>
                    <a:schemeClr val="accent2"/>
                  </a:solidFill>
                  <a:prstDash val="solid"/>
                </a:ln>
                <a:solidFill>
                  <a:schemeClr val="accent2">
                    <a:lumMod val="40000"/>
                    <a:lumOff val="60000"/>
                  </a:schemeClr>
                </a:solidFill>
                <a:effectLst/>
              </a:rPr>
              <a:t>+Cl</a:t>
            </a:r>
            <a:r>
              <a:rPr lang="en-US" altLang="zh-CN" baseline="30000" dirty="0">
                <a:ln w="22225">
                  <a:solidFill>
                    <a:schemeClr val="accent2"/>
                  </a:solidFill>
                  <a:prstDash val="solid"/>
                </a:ln>
                <a:solidFill>
                  <a:schemeClr val="accent2">
                    <a:lumMod val="40000"/>
                    <a:lumOff val="60000"/>
                  </a:schemeClr>
                </a:solidFill>
                <a:effectLst/>
              </a:rPr>
              <a:t>-</a:t>
            </a:r>
            <a:endParaRPr lang="en-US" altLang="zh-CN" dirty="0">
              <a:ln w="22225">
                <a:solidFill>
                  <a:schemeClr val="accent2"/>
                </a:solidFill>
                <a:prstDash val="solid"/>
              </a:ln>
              <a:solidFill>
                <a:schemeClr val="accent2">
                  <a:lumMod val="40000"/>
                  <a:lumOff val="60000"/>
                </a:schemeClr>
              </a:solidFill>
              <a:effectLst/>
            </a:endParaRPr>
          </a:p>
          <a:p>
            <a:pPr algn="l"/>
            <a:r>
              <a:rPr lang="en-US" altLang="zh-CN" dirty="0" err="1">
                <a:ln w="22225">
                  <a:solidFill>
                    <a:schemeClr val="accent2"/>
                  </a:solidFill>
                  <a:prstDash val="solid"/>
                </a:ln>
                <a:solidFill>
                  <a:schemeClr val="accent2">
                    <a:lumMod val="40000"/>
                    <a:lumOff val="60000"/>
                  </a:schemeClr>
                </a:solidFill>
                <a:effectLst/>
              </a:rPr>
              <a:t>NaOH</a:t>
            </a:r>
            <a:r>
              <a:rPr lang="en-US" altLang="zh-CN" dirty="0">
                <a:ln w="22225">
                  <a:solidFill>
                    <a:schemeClr val="accent2"/>
                  </a:solidFill>
                  <a:prstDash val="solid"/>
                </a:ln>
                <a:solidFill>
                  <a:schemeClr val="accent2">
                    <a:lumMod val="40000"/>
                    <a:lumOff val="60000"/>
                  </a:schemeClr>
                </a:solidFill>
                <a:effectLst/>
              </a:rPr>
              <a:t>=Na</a:t>
            </a:r>
            <a:r>
              <a:rPr lang="en-US" altLang="zh-CN" baseline="30000" dirty="0">
                <a:ln w="22225">
                  <a:solidFill>
                    <a:schemeClr val="accent2"/>
                  </a:solidFill>
                  <a:prstDash val="solid"/>
                </a:ln>
                <a:solidFill>
                  <a:schemeClr val="accent2">
                    <a:lumMod val="40000"/>
                    <a:lumOff val="60000"/>
                  </a:schemeClr>
                </a:solidFill>
                <a:effectLst/>
              </a:rPr>
              <a:t>+</a:t>
            </a:r>
            <a:r>
              <a:rPr lang="en-US" altLang="zh-CN" dirty="0">
                <a:ln w="22225">
                  <a:solidFill>
                    <a:schemeClr val="accent2"/>
                  </a:solidFill>
                  <a:prstDash val="solid"/>
                </a:ln>
                <a:solidFill>
                  <a:schemeClr val="accent2">
                    <a:lumMod val="40000"/>
                    <a:lumOff val="60000"/>
                  </a:schemeClr>
                </a:solidFill>
                <a:effectLst/>
              </a:rPr>
              <a:t>+OH</a:t>
            </a:r>
            <a:r>
              <a:rPr lang="en-US" altLang="zh-CN" baseline="30000" dirty="0">
                <a:ln w="22225">
                  <a:solidFill>
                    <a:schemeClr val="accent2"/>
                  </a:solidFill>
                  <a:prstDash val="solid"/>
                </a:ln>
                <a:solidFill>
                  <a:schemeClr val="accent2">
                    <a:lumMod val="40000"/>
                    <a:lumOff val="60000"/>
                  </a:schemeClr>
                </a:solidFill>
                <a:effectLst/>
              </a:rPr>
              <a:t>-                             </a:t>
            </a:r>
            <a:r>
              <a:rPr lang="en-US" altLang="zh-CN" dirty="0">
                <a:ln w="22225">
                  <a:solidFill>
                    <a:schemeClr val="accent2"/>
                  </a:solidFill>
                  <a:prstDash val="solid"/>
                </a:ln>
                <a:solidFill>
                  <a:schemeClr val="accent2">
                    <a:lumMod val="40000"/>
                    <a:lumOff val="60000"/>
                  </a:schemeClr>
                </a:solidFill>
                <a:effectLst/>
              </a:rPr>
              <a:t>K</a:t>
            </a:r>
            <a:r>
              <a:rPr lang="en-US" altLang="zh-CN" baseline="-25000" dirty="0">
                <a:ln w="22225">
                  <a:solidFill>
                    <a:schemeClr val="accent2"/>
                  </a:solidFill>
                  <a:prstDash val="solid"/>
                </a:ln>
                <a:solidFill>
                  <a:schemeClr val="accent2">
                    <a:lumMod val="40000"/>
                    <a:lumOff val="60000"/>
                  </a:schemeClr>
                </a:solidFill>
                <a:effectLst/>
              </a:rPr>
              <a:t>2</a:t>
            </a:r>
            <a:r>
              <a:rPr lang="en-US" altLang="zh-CN" dirty="0">
                <a:ln w="22225">
                  <a:solidFill>
                    <a:schemeClr val="accent2"/>
                  </a:solidFill>
                  <a:prstDash val="solid"/>
                </a:ln>
                <a:solidFill>
                  <a:schemeClr val="accent2">
                    <a:lumMod val="40000"/>
                    <a:lumOff val="60000"/>
                  </a:schemeClr>
                </a:solidFill>
                <a:effectLst/>
              </a:rPr>
              <a:t>SO</a:t>
            </a:r>
            <a:r>
              <a:rPr lang="en-US" altLang="zh-CN" baseline="-25000" dirty="0">
                <a:ln w="22225">
                  <a:solidFill>
                    <a:schemeClr val="accent2"/>
                  </a:solidFill>
                  <a:prstDash val="solid"/>
                </a:ln>
                <a:solidFill>
                  <a:schemeClr val="accent2">
                    <a:lumMod val="40000"/>
                    <a:lumOff val="60000"/>
                  </a:schemeClr>
                </a:solidFill>
                <a:effectLst/>
              </a:rPr>
              <a:t>4</a:t>
            </a:r>
            <a:r>
              <a:rPr lang="en-US" altLang="zh-CN" dirty="0">
                <a:ln w="22225">
                  <a:solidFill>
                    <a:schemeClr val="accent2"/>
                  </a:solidFill>
                  <a:prstDash val="solid"/>
                </a:ln>
                <a:solidFill>
                  <a:schemeClr val="accent2">
                    <a:lumMod val="40000"/>
                    <a:lumOff val="60000"/>
                  </a:schemeClr>
                </a:solidFill>
                <a:effectLst/>
              </a:rPr>
              <a:t>=2K</a:t>
            </a:r>
            <a:r>
              <a:rPr lang="en-US" altLang="zh-CN" baseline="30000" dirty="0">
                <a:ln w="22225">
                  <a:solidFill>
                    <a:schemeClr val="accent2"/>
                  </a:solidFill>
                  <a:prstDash val="solid"/>
                </a:ln>
                <a:solidFill>
                  <a:schemeClr val="accent2">
                    <a:lumMod val="40000"/>
                    <a:lumOff val="60000"/>
                  </a:schemeClr>
                </a:solidFill>
                <a:effectLst/>
              </a:rPr>
              <a:t>+</a:t>
            </a:r>
            <a:r>
              <a:rPr lang="en-US" altLang="zh-CN" dirty="0">
                <a:ln w="22225">
                  <a:solidFill>
                    <a:schemeClr val="accent2"/>
                  </a:solidFill>
                  <a:prstDash val="solid"/>
                </a:ln>
                <a:solidFill>
                  <a:schemeClr val="accent2">
                    <a:lumMod val="40000"/>
                    <a:lumOff val="60000"/>
                  </a:schemeClr>
                </a:solidFill>
                <a:effectLst/>
              </a:rPr>
              <a:t>+SO</a:t>
            </a:r>
            <a:r>
              <a:rPr lang="en-US" altLang="zh-CN" baseline="-25000" dirty="0">
                <a:ln w="22225">
                  <a:solidFill>
                    <a:schemeClr val="accent2"/>
                  </a:solidFill>
                  <a:prstDash val="solid"/>
                </a:ln>
                <a:solidFill>
                  <a:schemeClr val="accent2">
                    <a:lumMod val="40000"/>
                    <a:lumOff val="60000"/>
                  </a:schemeClr>
                </a:solidFill>
                <a:effectLst/>
              </a:rPr>
              <a:t>4</a:t>
            </a:r>
            <a:r>
              <a:rPr lang="en-US" altLang="zh-CN" baseline="30000" dirty="0">
                <a:ln w="22225">
                  <a:solidFill>
                    <a:schemeClr val="accent2"/>
                  </a:solidFill>
                  <a:prstDash val="solid"/>
                </a:ln>
                <a:solidFill>
                  <a:schemeClr val="accent2">
                    <a:lumMod val="40000"/>
                    <a:lumOff val="60000"/>
                  </a:schemeClr>
                </a:solidFill>
                <a:effectLst/>
              </a:rPr>
              <a:t>2-</a:t>
            </a:r>
          </a:p>
          <a:p>
            <a:pPr algn="l"/>
            <a:r>
              <a:rPr lang="zh-CN" altLang="en-US" dirty="0">
                <a:ln w="22225">
                  <a:solidFill>
                    <a:schemeClr val="accent2"/>
                  </a:solidFill>
                  <a:prstDash val="solid"/>
                </a:ln>
                <a:solidFill>
                  <a:schemeClr val="accent2">
                    <a:lumMod val="40000"/>
                    <a:lumOff val="60000"/>
                  </a:schemeClr>
                </a:solidFill>
                <a:effectLst/>
              </a:rPr>
              <a:t>思考：电离方程式遵守什么定律？</a:t>
            </a:r>
            <a:endParaRPr lang="zh-CN" altLang="en-US" baseline="30000" dirty="0">
              <a:ln w="22225">
                <a:solidFill>
                  <a:schemeClr val="accent2"/>
                </a:solidFill>
                <a:prstDash val="solid"/>
              </a:ln>
              <a:solidFill>
                <a:schemeClr val="accent2">
                  <a:lumMod val="40000"/>
                  <a:lumOff val="60000"/>
                </a:schemeClr>
              </a:solidFill>
              <a:effectLst/>
            </a:endParaRPr>
          </a:p>
        </p:txBody>
      </p:sp>
      <p:sp>
        <p:nvSpPr>
          <p:cNvPr id="4" name="文本占位符 2"/>
          <p:cNvSpPr txBox="1">
            <a:spLocks/>
          </p:cNvSpPr>
          <p:nvPr/>
        </p:nvSpPr>
        <p:spPr>
          <a:xfrm>
            <a:off x="638888" y="3771237"/>
            <a:ext cx="10363200" cy="1500187"/>
          </a:xfrm>
          <a:prstGeom prst="rect">
            <a:avLst/>
          </a:prstGeom>
        </p:spPr>
        <p:txBody>
          <a:bodyPr vert="horz" lIns="91440" tIns="45720" rIns="91440" bIns="45720" rtlCol="0">
            <a:normAutofit/>
          </a:bodyPr>
          <a:lstStyle>
            <a:lvl1pPr marL="0" indent="0" algn="ctr" defTabSz="1219200" rtl="0" eaLnBrk="1" latinLnBrk="0" hangingPunct="1">
              <a:spcBef>
                <a:spcPts val="130"/>
              </a:spcBef>
              <a:buFont typeface="Arial" panose="020B0604020202020204" pitchFamily="34" charset="0"/>
              <a:buNone/>
              <a:defRPr sz="4265" kern="1200">
                <a:solidFill>
                  <a:schemeClr val="tx1">
                    <a:tint val="75000"/>
                  </a:schemeClr>
                </a:solidFill>
                <a:latin typeface="+mn-lt"/>
                <a:ea typeface="+mn-ea"/>
                <a:cs typeface="+mn-cs"/>
              </a:defRPr>
            </a:lvl1pPr>
            <a:lvl2pPr marL="609600" indent="0" algn="ctr" defTabSz="1219200" rtl="0" eaLnBrk="1" latinLnBrk="0" hangingPunct="1">
              <a:spcBef>
                <a:spcPts val="130"/>
              </a:spcBef>
              <a:buFont typeface="Arial" panose="020B0604020202020204" pitchFamily="34" charset="0"/>
              <a:buNone/>
              <a:defRPr sz="3735" kern="1200">
                <a:solidFill>
                  <a:schemeClr val="tx1">
                    <a:tint val="75000"/>
                  </a:schemeClr>
                </a:solidFill>
                <a:latin typeface="+mn-lt"/>
                <a:ea typeface="+mn-ea"/>
                <a:cs typeface="+mn-cs"/>
              </a:defRPr>
            </a:lvl2pPr>
            <a:lvl3pPr marL="1219200" indent="0" algn="ctr" defTabSz="1219200" rtl="0" eaLnBrk="1" latinLnBrk="0" hangingPunct="1">
              <a:spcBef>
                <a:spcPts val="130"/>
              </a:spcBef>
              <a:buFont typeface="Arial" panose="020B0604020202020204" pitchFamily="34" charset="0"/>
              <a:buNone/>
              <a:defRPr sz="3200" kern="1200">
                <a:solidFill>
                  <a:schemeClr val="tx1">
                    <a:tint val="75000"/>
                  </a:schemeClr>
                </a:solidFill>
                <a:latin typeface="+mn-lt"/>
                <a:ea typeface="+mn-ea"/>
                <a:cs typeface="+mn-cs"/>
              </a:defRPr>
            </a:lvl3pPr>
            <a:lvl4pPr marL="1828800" indent="0" algn="ctr" defTabSz="1219200" rtl="0" eaLnBrk="1" latinLnBrk="0" hangingPunct="1">
              <a:spcBef>
                <a:spcPts val="130"/>
              </a:spcBef>
              <a:buFont typeface="Arial" panose="020B0604020202020204" pitchFamily="34" charset="0"/>
              <a:buNone/>
              <a:defRPr sz="2665" kern="1200">
                <a:solidFill>
                  <a:schemeClr val="tx1">
                    <a:tint val="75000"/>
                  </a:schemeClr>
                </a:solidFill>
                <a:latin typeface="+mn-lt"/>
                <a:ea typeface="+mn-ea"/>
                <a:cs typeface="+mn-cs"/>
              </a:defRPr>
            </a:lvl4pPr>
            <a:lvl5pPr marL="2438400" indent="0" algn="ctr" defTabSz="1219200" rtl="0" eaLnBrk="1" latinLnBrk="0" hangingPunct="1">
              <a:spcBef>
                <a:spcPts val="130"/>
              </a:spcBef>
              <a:buFont typeface="Arial" panose="020B0604020202020204" pitchFamily="34" charset="0"/>
              <a:buNone/>
              <a:defRPr sz="2665" kern="1200">
                <a:solidFill>
                  <a:schemeClr val="tx1">
                    <a:tint val="75000"/>
                  </a:schemeClr>
                </a:solidFill>
                <a:latin typeface="+mn-lt"/>
                <a:ea typeface="+mn-ea"/>
                <a:cs typeface="+mn-cs"/>
              </a:defRPr>
            </a:lvl5pPr>
            <a:lvl6pPr marL="3048000" indent="0" algn="ctr" defTabSz="1219200" rtl="0" eaLnBrk="1" latinLnBrk="0" hangingPunct="1">
              <a:spcBef>
                <a:spcPts val="130"/>
              </a:spcBef>
              <a:buFont typeface="Arial" panose="020B0604020202020204" pitchFamily="34" charset="0"/>
              <a:buNone/>
              <a:defRPr sz="2665" kern="1200">
                <a:solidFill>
                  <a:schemeClr val="tx1">
                    <a:tint val="75000"/>
                  </a:schemeClr>
                </a:solidFill>
                <a:latin typeface="+mn-lt"/>
                <a:ea typeface="+mn-ea"/>
                <a:cs typeface="+mn-cs"/>
              </a:defRPr>
            </a:lvl6pPr>
            <a:lvl7pPr marL="3657600" indent="0" algn="ctr" defTabSz="1219200" rtl="0" eaLnBrk="1" latinLnBrk="0" hangingPunct="1">
              <a:spcBef>
                <a:spcPts val="130"/>
              </a:spcBef>
              <a:buFont typeface="Arial" panose="020B0604020202020204" pitchFamily="34" charset="0"/>
              <a:buNone/>
              <a:defRPr sz="2665" kern="1200">
                <a:solidFill>
                  <a:schemeClr val="tx1">
                    <a:tint val="75000"/>
                  </a:schemeClr>
                </a:solidFill>
                <a:latin typeface="+mn-lt"/>
                <a:ea typeface="+mn-ea"/>
                <a:cs typeface="+mn-cs"/>
              </a:defRPr>
            </a:lvl7pPr>
            <a:lvl8pPr marL="4267200" indent="0" algn="ctr" defTabSz="1219200" rtl="0" eaLnBrk="1" latinLnBrk="0" hangingPunct="1">
              <a:spcBef>
                <a:spcPts val="130"/>
              </a:spcBef>
              <a:buFont typeface="Arial" panose="020B0604020202020204" pitchFamily="34" charset="0"/>
              <a:buNone/>
              <a:defRPr sz="2665" kern="1200">
                <a:solidFill>
                  <a:schemeClr val="tx1">
                    <a:tint val="75000"/>
                  </a:schemeClr>
                </a:solidFill>
                <a:latin typeface="+mn-lt"/>
                <a:ea typeface="+mn-ea"/>
                <a:cs typeface="+mn-cs"/>
              </a:defRPr>
            </a:lvl8pPr>
            <a:lvl9pPr marL="4876800" indent="0" algn="ctr" defTabSz="1219200" rtl="0" eaLnBrk="1" latinLnBrk="0" hangingPunct="1">
              <a:spcBef>
                <a:spcPts val="130"/>
              </a:spcBef>
              <a:buFont typeface="Arial" panose="020B0604020202020204" pitchFamily="34" charset="0"/>
              <a:buNone/>
              <a:defRPr sz="2665" kern="1200">
                <a:solidFill>
                  <a:schemeClr val="tx1">
                    <a:tint val="75000"/>
                  </a:schemeClr>
                </a:solidFill>
                <a:latin typeface="+mn-lt"/>
                <a:ea typeface="+mn-ea"/>
                <a:cs typeface="+mn-cs"/>
              </a:defRPr>
            </a:lvl9pPr>
          </a:lstStyle>
          <a:p>
            <a:r>
              <a:rPr lang="zh-CN" altLang="en-US" sz="3600" smtClean="0">
                <a:ln w="22225">
                  <a:solidFill>
                    <a:schemeClr val="accent2"/>
                  </a:solidFill>
                  <a:prstDash val="solid"/>
                </a:ln>
                <a:solidFill>
                  <a:schemeClr val="accent2">
                    <a:lumMod val="40000"/>
                    <a:lumOff val="60000"/>
                  </a:schemeClr>
                </a:solidFill>
              </a:rPr>
              <a:t>练习：写出下列物质在水溶液中的电离方程式</a:t>
            </a:r>
            <a:endParaRPr lang="zh-CN" altLang="en-US" sz="3600" dirty="0">
              <a:ln w="22225">
                <a:solidFill>
                  <a:schemeClr val="accent2"/>
                </a:solidFill>
                <a:prstDash val="solid"/>
              </a:ln>
              <a:solidFill>
                <a:schemeClr val="accent2">
                  <a:lumMod val="40000"/>
                  <a:lumOff val="60000"/>
                </a:schemeClr>
              </a:solidFill>
            </a:endParaRPr>
          </a:p>
        </p:txBody>
      </p:sp>
      <p:sp>
        <p:nvSpPr>
          <p:cNvPr id="5" name="标题 1"/>
          <p:cNvSpPr txBox="1">
            <a:spLocks/>
          </p:cNvSpPr>
          <p:nvPr/>
        </p:nvSpPr>
        <p:spPr>
          <a:xfrm>
            <a:off x="638888" y="4382568"/>
            <a:ext cx="10363200" cy="1362075"/>
          </a:xfrm>
          <a:prstGeom prst="rect">
            <a:avLst/>
          </a:prstGeom>
        </p:spPr>
        <p:txBody>
          <a:bodyPr vert="horz" lIns="91440" tIns="45720" rIns="91440" bIns="45720" rtlCol="0" anchor="ctr">
            <a:normAutofit/>
          </a:bodyPr>
          <a:lstStyle>
            <a:lvl1pPr algn="ctr" defTabSz="1219200" rtl="0" eaLnBrk="1" latinLnBrk="0" hangingPunct="1">
              <a:spcBef>
                <a:spcPct val="0"/>
              </a:spcBef>
              <a:buNone/>
              <a:defRPr sz="5865" kern="1200">
                <a:solidFill>
                  <a:schemeClr val="tx1"/>
                </a:solidFill>
                <a:latin typeface="+mj-lt"/>
                <a:ea typeface="+mj-ea"/>
                <a:cs typeface="+mj-cs"/>
              </a:defRPr>
            </a:lvl1pPr>
          </a:lstStyle>
          <a:p>
            <a:r>
              <a:rPr lang="en-US" altLang="zh-CN" dirty="0" smtClean="0"/>
              <a:t>KOH    HNO</a:t>
            </a:r>
            <a:r>
              <a:rPr lang="en-US" altLang="zh-CN" baseline="-25000" dirty="0" smtClean="0"/>
              <a:t>3</a:t>
            </a:r>
            <a:r>
              <a:rPr lang="en-US" altLang="zh-CN" dirty="0" smtClean="0"/>
              <a:t>   k</a:t>
            </a:r>
            <a:r>
              <a:rPr lang="en-US" altLang="zh-CN" baseline="-25000" dirty="0" smtClean="0"/>
              <a:t>2</a:t>
            </a:r>
            <a:r>
              <a:rPr lang="en-US" altLang="zh-CN" dirty="0" smtClean="0"/>
              <a:t>CO</a:t>
            </a:r>
            <a:r>
              <a:rPr lang="en-US" altLang="zh-CN" baseline="-25000" dirty="0" smtClean="0"/>
              <a:t>3</a:t>
            </a:r>
            <a:r>
              <a:rPr lang="en-US" altLang="zh-CN" dirty="0" smtClean="0"/>
              <a:t>     kHSO</a:t>
            </a:r>
            <a:r>
              <a:rPr lang="en-US" altLang="zh-CN" baseline="-25000" dirty="0" smtClean="0"/>
              <a:t>4</a:t>
            </a:r>
            <a:endParaRPr lang="en-US" altLang="zh-CN" baseline="-250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916</Words>
  <Application>Microsoft Office PowerPoint</Application>
  <PresentationFormat>宽屏</PresentationFormat>
  <Paragraphs>70</Paragraphs>
  <Slides>16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楷体_GB2312</vt:lpstr>
      <vt:lpstr>宋体</vt:lpstr>
      <vt:lpstr>字魂27号-布丁体</vt:lpstr>
      <vt:lpstr>Arial</vt:lpstr>
      <vt:lpstr>Calibri</vt:lpstr>
      <vt:lpstr>1_Office 主题</vt:lpstr>
      <vt:lpstr>PowerPoint 演示文稿</vt:lpstr>
      <vt:lpstr>PowerPoint 演示文稿</vt:lpstr>
      <vt:lpstr>PowerPoint 演示文稿</vt:lpstr>
      <vt:lpstr>一、电解质                   电解质是一类重要的化合物，他们在人类的生产和生活中不可或缺。 1.人体生命活动所需要的各种离子都是通过体液这种电解质溶液输送到人体各个部位的。 2.工农业生产中的许多化学反应都是在电解质溶液中进行的。</vt:lpstr>
      <vt:lpstr>    夏天出了很多汗的手不能去接触电器或擦拭电器,否则容易发生触电事故(如图1)。一旦有人因接触电线发生触电事故,在取走电线的时候应该用干燥的木杆或竹竿挑走,切不可直接用手拿走(如图2)。</vt:lpstr>
      <vt:lpstr>反思：固态氯化钠、熔融状态的氯化钠、氯化钠溶液，有的 导电，有的不导电，原因是什么？（提示：导体导电原因是 因为有自由移动的电荷或电子或离子）</vt:lpstr>
      <vt:lpstr>        受热熔化时，氯化钠晶体中的钠离子与氯离子之间的相互作用被破坏，形成能够自由移动的离子，故熔融状态的氯化钠可以导电。         氯化钠晶体溶于水时，在水分子的作用下，钠离子和氯离子会逐渐脱离晶体表面进入溶液，成为能够自由移动的离子，在电场作用下定向移动，故氯化钠溶液能导电。</vt:lpstr>
      <vt:lpstr>思考：成功研究氯化钠在什么情况导电后，结合其导电原因说说电离的概念。</vt:lpstr>
      <vt:lpstr>三、电离方程式：电解质的电离过程的式子</vt:lpstr>
      <vt:lpstr>反思：怎么理解“和”这个字？</vt:lpstr>
      <vt:lpstr>电解质与非电解质比较 </vt:lpstr>
      <vt:lpstr>阅读课本P53页拓展视野</vt:lpstr>
      <vt:lpstr>溶液中的酸碱性可以用酸碱指示剂或利用pH计测定。</vt:lpstr>
      <vt:lpstr> 思考：植物营养液你会配吗？原则 是什么？电解质饮料有什么作用？</vt:lpstr>
      <vt:lpstr>(1)判断上述四个烧杯中的溶质的电解质类型。 (2)上述四个烧杯中哪个烧杯中的物质发生了电离?写出硝酸铜和KOH溶液的电离方程式。 (3)小灯泡不亮的原因是什么?怎样才能使灯泡亮起来?</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Administrator</cp:lastModifiedBy>
  <cp:revision>58</cp:revision>
  <dcterms:created xsi:type="dcterms:W3CDTF">2019-01-12T04:39:00Z</dcterms:created>
  <dcterms:modified xsi:type="dcterms:W3CDTF">2019-09-25T02:01:23Z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