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" ContentType="application/msword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329" r:id="rId3"/>
    <p:sldId id="1248" r:id="rId4"/>
    <p:sldId id="1249" r:id="rId5"/>
    <p:sldId id="1250" r:id="rId6"/>
    <p:sldId id="1257" r:id="rId7"/>
    <p:sldId id="1258" r:id="rId8"/>
    <p:sldId id="1261" r:id="rId9"/>
    <p:sldId id="1263" r:id="rId10"/>
    <p:sldId id="1265" r:id="rId11"/>
    <p:sldId id="1266" r:id="rId12"/>
    <p:sldId id="1268" r:id="rId13"/>
    <p:sldId id="1269" r:id="rId14"/>
    <p:sldId id="1270" r:id="rId15"/>
    <p:sldId id="1271" r:id="rId16"/>
    <p:sldId id="1273" r:id="rId17"/>
    <p:sldId id="1274" r:id="rId18"/>
    <p:sldId id="1288" r:id="rId19"/>
    <p:sldId id="1289" r:id="rId20"/>
    <p:sldId id="1290" r:id="rId21"/>
    <p:sldId id="1291" r:id="rId22"/>
    <p:sldId id="1296" r:id="rId23"/>
    <p:sldId id="1297" r:id="rId24"/>
    <p:sldId id="1298" r:id="rId25"/>
    <p:sldId id="1308" r:id="rId26"/>
    <p:sldId id="1309" r:id="rId27"/>
    <p:sldId id="1310" r:id="rId28"/>
    <p:sldId id="1311" r:id="rId29"/>
    <p:sldId id="1312" r:id="rId30"/>
    <p:sldId id="1305" r:id="rId31"/>
    <p:sldId id="1306" r:id="rId32"/>
    <p:sldId id="1307" r:id="rId33"/>
    <p:sldId id="1317" r:id="rId3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卢 政坤" initials="卢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8BAE"/>
    <a:srgbClr val="C1DEF6"/>
    <a:srgbClr val="B4DEFA"/>
    <a:srgbClr val="EA6E7E"/>
    <a:srgbClr val="EFA0A7"/>
    <a:srgbClr val="F3EFEE"/>
    <a:srgbClr val="F5F1EE"/>
    <a:srgbClr val="FCF8F7"/>
    <a:srgbClr val="F1EDEA"/>
    <a:srgbClr val="FBF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9" Type="http://schemas.openxmlformats.org/officeDocument/2006/relationships/commentAuthors" Target="commentAuthors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notesMaster" Target="notesMasters/notesMaster1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8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图片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788" y="247650"/>
            <a:ext cx="1981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3.pn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3.e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2.emf"/><Relationship Id="rId1" Type="http://schemas.openxmlformats.org/officeDocument/2006/relationships/oleObject" Target="../embeddings/Document5.doc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oleObject" Target="../embeddings/Document6.doc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1" Type="http://schemas.openxmlformats.org/officeDocument/2006/relationships/oleObject" Target="../embeddings/Document7.doc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2.xml"/><Relationship Id="rId4" Type="http://schemas.openxmlformats.org/officeDocument/2006/relationships/image" Target="file:///G:\&#24352;&#34164;&#38686;\&#35838;&#20214;\&#25104;&#25165;&#20043;&#36335;\2015&#21516;&#27493;\&#20154;&#25945;A&#29256;&#25968;&#23398;&#24517;&#20462;1\&#26032;&#24314;&#25991;&#20214;&#22841;\C74.TIF" TargetMode="External"/><Relationship Id="rId3" Type="http://schemas.openxmlformats.org/officeDocument/2006/relationships/image" Target="../media/image17.png"/><Relationship Id="rId2" Type="http://schemas.openxmlformats.org/officeDocument/2006/relationships/image" Target="../media/image16.emf"/><Relationship Id="rId1" Type="http://schemas.openxmlformats.org/officeDocument/2006/relationships/oleObject" Target="../embeddings/Document8.doc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0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4.bin"/><Relationship Id="rId4" Type="http://schemas.openxmlformats.org/officeDocument/2006/relationships/image" Target="file:///G:\&#24352;&#34164;&#38686;\&#35838;&#20214;\&#25104;&#25165;&#20043;&#36335;\2015&#21516;&#27493;\&#20154;&#25945;A&#29256;&#25968;&#23398;&#24517;&#20462;1\&#26032;&#24314;&#25991;&#20214;&#22841;\C75.TIF" TargetMode="External"/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oleObject" Target="../embeddings/Document9.doc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1.emf"/><Relationship Id="rId1" Type="http://schemas.openxmlformats.org/officeDocument/2006/relationships/oleObject" Target="../embeddings/Document10.doc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2.emf"/><Relationship Id="rId1" Type="http://schemas.openxmlformats.org/officeDocument/2006/relationships/oleObject" Target="../embeddings/Document11.doc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3.emf"/><Relationship Id="rId1" Type="http://schemas.openxmlformats.org/officeDocument/2006/relationships/oleObject" Target="../embeddings/Document12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4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5.emf"/><Relationship Id="rId1" Type="http://schemas.openxmlformats.org/officeDocument/2006/relationships/oleObject" Target="../embeddings/Document13.doc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6.emf"/><Relationship Id="rId1" Type="http://schemas.openxmlformats.org/officeDocument/2006/relationships/oleObject" Target="../embeddings/Document14.doc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6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7.emf"/><Relationship Id="rId1" Type="http://schemas.openxmlformats.org/officeDocument/2006/relationships/oleObject" Target="../embeddings/Document15.doc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7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9.e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28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8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0.emf"/><Relationship Id="rId1" Type="http://schemas.openxmlformats.org/officeDocument/2006/relationships/oleObject" Target="../embeddings/Document16.doc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9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1.emf"/><Relationship Id="rId1" Type="http://schemas.openxmlformats.org/officeDocument/2006/relationships/oleObject" Target="../embeddings/Document17.doc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0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2.emf"/><Relationship Id="rId1" Type="http://schemas.openxmlformats.org/officeDocument/2006/relationships/oleObject" Target="../embeddings/Document18.doc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3.emf"/><Relationship Id="rId1" Type="http://schemas.openxmlformats.org/officeDocument/2006/relationships/oleObject" Target="../embeddings/Document19.doc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2.vml"/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5.emf"/><Relationship Id="rId2" Type="http://schemas.openxmlformats.org/officeDocument/2006/relationships/oleObject" Target="../embeddings/Document20.doc"/><Relationship Id="rId1" Type="http://schemas.openxmlformats.org/officeDocument/2006/relationships/image" Target="../media/image34.pn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6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1" Type="http://schemas.openxmlformats.org/officeDocument/2006/relationships/oleObject" Target="../embeddings/Document1.doc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emf"/><Relationship Id="rId1" Type="http://schemas.openxmlformats.org/officeDocument/2006/relationships/oleObject" Target="../embeddings/Document2.doc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0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9.emf"/><Relationship Id="rId1" Type="http://schemas.openxmlformats.org/officeDocument/2006/relationships/oleObject" Target="../embeddings/Document3.doc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1" Type="http://schemas.openxmlformats.org/officeDocument/2006/relationships/oleObject" Target="../embeddings/Document4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663709" y="193251"/>
            <a:ext cx="3114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accent1"/>
                </a:solidFill>
              </a:rPr>
              <a:t>人教</a:t>
            </a:r>
            <a:r>
              <a:rPr lang="en-US" altLang="zh-CN" b="1" dirty="0">
                <a:solidFill>
                  <a:schemeClr val="accent1"/>
                </a:solidFill>
              </a:rPr>
              <a:t>2019A</a:t>
            </a:r>
            <a:r>
              <a:rPr lang="zh-CN" altLang="en-US" b="1" dirty="0">
                <a:solidFill>
                  <a:schemeClr val="accent1"/>
                </a:solidFill>
              </a:rPr>
              <a:t>版必修 第一册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32547" y="3113205"/>
            <a:ext cx="10471431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3600" dirty="0" smtClean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ea typeface="字魂27号-布丁体" panose="00000500000000000000" charset="-122"/>
                <a:cs typeface="Times New Roman" panose="02020603050405020304" pitchFamily="18" charset="0"/>
              </a:rPr>
              <a:t>复习与小结</a:t>
            </a:r>
            <a:endParaRPr lang="en-US" altLang="zh-CN" sz="3600" dirty="0" smtClean="0"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ea typeface="字魂27号-布丁体" panose="00000500000000000000" charset="-122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238384" y="1066689"/>
            <a:ext cx="83624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4000" b="1" dirty="0" smtClean="0">
                <a:solidFill>
                  <a:srgbClr val="FF0000"/>
                </a:solidFill>
              </a:rPr>
              <a:t>第</a:t>
            </a:r>
            <a:r>
              <a:rPr lang="zh-CN" altLang="en-US" sz="4000" b="1" dirty="0">
                <a:solidFill>
                  <a:srgbClr val="FF0000"/>
                </a:solidFill>
              </a:rPr>
              <a:t>四</a:t>
            </a:r>
            <a:r>
              <a:rPr lang="zh-CN" altLang="zh-CN" sz="4000" b="1" dirty="0" smtClean="0">
                <a:solidFill>
                  <a:srgbClr val="FF0000"/>
                </a:solidFill>
              </a:rPr>
              <a:t>章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  </a:t>
            </a:r>
            <a:r>
              <a:rPr lang="zh-CN" altLang="en-US" sz="4000" b="1" dirty="0" smtClean="0">
                <a:solidFill>
                  <a:srgbClr val="FF0000"/>
                </a:solidFill>
              </a:rPr>
              <a:t>指数函数与对数函数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409575" y="1160463"/>
          <a:ext cx="10987088" cy="473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89" name="Document" r:id="rId1" imgW="8248015" imgH="3555365" progId="Word.Document.8">
                  <p:embed/>
                </p:oleObj>
              </mc:Choice>
              <mc:Fallback>
                <p:oleObj name="Document" r:id="rId1" imgW="8248015" imgH="3555365" progId="Word.Document.8">
                  <p:embed/>
                  <p:pic>
                    <p:nvPicPr>
                      <p:cNvPr id="0" name="图片 605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575" y="1160463"/>
                        <a:ext cx="10987088" cy="473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/>
        </p:nvGraphicFramePr>
        <p:xfrm>
          <a:off x="588019" y="5868988"/>
          <a:ext cx="11015967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190" name="文档" r:id="rId3" imgW="8252460" imgH="514350" progId="Word.Document.8">
                  <p:embed/>
                </p:oleObj>
              </mc:Choice>
              <mc:Fallback>
                <p:oleObj name="文档" r:id="rId3" imgW="8252460" imgH="514350" progId="Word.Document.8">
                  <p:embed/>
                  <p:pic>
                    <p:nvPicPr>
                      <p:cNvPr id="0" name="图片 605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9" y="5868988"/>
                        <a:ext cx="11015967" cy="512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334019" y="938213"/>
          <a:ext cx="11015967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63" name="Document" r:id="rId1" imgW="8248015" imgH="3228340" progId="Word.Document.8">
                  <p:embed/>
                </p:oleObj>
              </mc:Choice>
              <mc:Fallback>
                <p:oleObj name="Document" r:id="rId1" imgW="8248015" imgH="3228340" progId="Word.Document.8">
                  <p:embed/>
                  <p:pic>
                    <p:nvPicPr>
                      <p:cNvPr id="0" name="图片 604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19" y="938213"/>
                        <a:ext cx="11015967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14325" y="1077913"/>
          <a:ext cx="10985500" cy="391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3139" name="Document" r:id="rId1" imgW="8248015" imgH="2945765" progId="Word.Document.8">
                  <p:embed/>
                </p:oleObj>
              </mc:Choice>
              <mc:Fallback>
                <p:oleObj name="Document" r:id="rId1" imgW="8248015" imgH="2945765" progId="Word.Document.8">
                  <p:embed/>
                  <p:pic>
                    <p:nvPicPr>
                      <p:cNvPr id="0" name="图片 603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1077913"/>
                        <a:ext cx="10985500" cy="391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82575" y="853282"/>
          <a:ext cx="10985500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2114" name="Document" r:id="rId1" imgW="8248015" imgH="1944370" progId="Word.Document.8">
                  <p:embed/>
                </p:oleObj>
              </mc:Choice>
              <mc:Fallback>
                <p:oleObj name="Document" r:id="rId1" imgW="8248015" imgH="1944370" progId="Word.Document.8">
                  <p:embed/>
                  <p:pic>
                    <p:nvPicPr>
                      <p:cNvPr id="0" name="图片 602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853282"/>
                        <a:ext cx="10985500" cy="257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882" y="1912358"/>
            <a:ext cx="184731" cy="46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2400"/>
          </a:p>
        </p:txBody>
      </p:sp>
      <p:pic>
        <p:nvPicPr>
          <p:cNvPr id="22532" name="Picture 4" descr="G:\张蕴霞\课件\成才之路\2015同步\人教A版数学必修1\新建文件夹\C74.TIF"/>
          <p:cNvPicPr>
            <a:picLocks noChangeAspect="1" noChangeArrowheads="1"/>
          </p:cNvPicPr>
          <p:nvPr/>
        </p:nvPicPr>
        <p:blipFill>
          <a:blip r:embed="rId3" r:link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576" y="3652838"/>
            <a:ext cx="3567599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3546" y="871540"/>
            <a:ext cx="11350297" cy="162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000" dirty="0">
                <a:ea typeface="宋体" panose="02010600030101010101" pitchFamily="2" charset="-122"/>
              </a:rPr>
              <a:t> 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(2)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a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b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c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互不相等，不妨设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a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b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.</a:t>
            </a:r>
            <a:endParaRPr lang="en-US" altLang="zh-CN" sz="3000" dirty="0">
              <a:solidFill>
                <a:srgbClr val="FF0000"/>
              </a:solidFill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sz="30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a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b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30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c</a:t>
            </a:r>
            <a:r>
              <a:rPr lang="en-US" altLang="zh-CN" sz="3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30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endParaRPr lang="zh-CN" altLang="en-US" sz="30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则由图象可知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a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1,1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b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10,10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c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＜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12.</a:t>
            </a:r>
            <a:endParaRPr lang="en-US" altLang="zh-CN" sz="2800" dirty="0">
              <a:solidFill>
                <a:srgbClr val="FF0000"/>
              </a:solidFill>
              <a:ea typeface="仿宋_GB2312" pitchFamily="49" charset="-122"/>
              <a:cs typeface="Courier New" panose="02070309020205020404" pitchFamily="49" charset="0"/>
            </a:endParaRP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-99844" y="2774157"/>
          <a:ext cx="11015967" cy="28860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3" name="Document" r:id="rId1" imgW="8248015" imgH="2886075" progId="Word.Document.8">
                  <p:embed/>
                </p:oleObj>
              </mc:Choice>
              <mc:Fallback>
                <p:oleObj name="Document" r:id="rId1" imgW="8248015" imgH="2886075" progId="Word.Document.8">
                  <p:embed/>
                  <p:pic>
                    <p:nvPicPr>
                      <p:cNvPr id="0" name="图片 6010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99844" y="2774157"/>
                        <a:ext cx="11015967" cy="28860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882" y="1821871"/>
            <a:ext cx="184731" cy="46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FB564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sz="2400"/>
          </a:p>
        </p:txBody>
      </p:sp>
      <p:pic>
        <p:nvPicPr>
          <p:cNvPr id="23557" name="Picture 5" descr="G:\张蕴霞\课件\成才之路\2015同步\人教A版数学必修1\新建文件夹\C75.TIF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497140"/>
            <a:ext cx="5713237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3558" name="Object 6"/>
          <p:cNvGraphicFramePr>
            <a:graphicFrameLocks noChangeAspect="1"/>
          </p:cNvGraphicFramePr>
          <p:nvPr/>
        </p:nvGraphicFramePr>
        <p:xfrm>
          <a:off x="600712" y="6070602"/>
          <a:ext cx="1101596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1094" name="文档" r:id="rId5" imgW="8252460" imgH="514350" progId="Word.Document.8">
                  <p:embed/>
                </p:oleObj>
              </mc:Choice>
              <mc:Fallback>
                <p:oleObj name="文档" r:id="rId5" imgW="8252460" imgH="514350" progId="Word.Document.8">
                  <p:embed/>
                  <p:pic>
                    <p:nvPicPr>
                      <p:cNvPr id="0" name="图片 6010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712" y="6070602"/>
                        <a:ext cx="11015967" cy="51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3848" y="1644649"/>
            <a:ext cx="11350297" cy="264795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ea typeface="黑体" panose="02010609060101010101" pitchFamily="2" charset="-122"/>
                <a:cs typeface="Courier New" panose="02070309020205020404" pitchFamily="49" charset="0"/>
              </a:rPr>
              <a:t>[</a:t>
            </a:r>
            <a:r>
              <a:rPr lang="zh-CN" altLang="en-US" sz="2800" dirty="0"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800" dirty="0">
                <a:ea typeface="黑体" panose="02010609060101010101" pitchFamily="2" charset="-122"/>
                <a:cs typeface="Courier New" panose="02070309020205020404" pitchFamily="49" charset="0"/>
              </a:rPr>
              <a:t>5]</a:t>
            </a:r>
            <a:r>
              <a:rPr lang="zh-CN" altLang="en-US" sz="2800" dirty="0"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已知函数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对任意实数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均有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y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lang="en-US" altLang="zh-CN" sz="2800" dirty="0" smtClean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且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&gt;0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时有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)&gt;0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1)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＝－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，求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2,1]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上的值域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．</a:t>
            </a:r>
            <a:endParaRPr lang="zh-CN" altLang="en-US" sz="2800" dirty="0">
              <a:ea typeface="黑体" panose="0201060906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325848" y="717943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专题三　利用模型函数巧解题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3548" y="738188"/>
            <a:ext cx="11350297" cy="52943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2" charset="-122"/>
                <a:cs typeface="Courier New" panose="02070309020205020404" pitchFamily="49" charset="0"/>
              </a:rPr>
              <a:t>[</a:t>
            </a:r>
            <a:r>
              <a:rPr lang="zh-CN" altLang="en-US" sz="2800" dirty="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sz="2800" dirty="0">
                <a:solidFill>
                  <a:srgbClr val="FF0000"/>
                </a:solidFill>
                <a:ea typeface="黑体" panose="02010609060101010101" pitchFamily="2" charset="-122"/>
                <a:cs typeface="Courier New" panose="02070309020205020404" pitchFamily="49" charset="0"/>
              </a:rPr>
              <a:t>]</a:t>
            </a:r>
            <a:r>
              <a:rPr lang="zh-CN" altLang="en-US" sz="2800" dirty="0">
                <a:solidFill>
                  <a:srgbClr val="FF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设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&lt;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&gt;0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∵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&gt;0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时有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)&gt;0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)&gt;0.</a:t>
            </a:r>
            <a:endParaRPr lang="en-US" altLang="zh-CN" sz="28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又对任意实数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均有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endParaRPr lang="zh-CN" altLang="en-US" sz="28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令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，则由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得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(0)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；</a:t>
            </a:r>
            <a:endParaRPr lang="zh-CN" altLang="en-US" sz="28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再令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y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，则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，即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为奇函数．</a:t>
            </a:r>
            <a:endParaRPr lang="zh-CN" altLang="en-US" sz="2800" dirty="0">
              <a:solidFill>
                <a:srgbClr val="FF0000"/>
              </a:solidFill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baseline="-300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)&gt;0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为</a:t>
            </a:r>
            <a:r>
              <a:rPr lang="en-US" altLang="zh-CN" sz="2800" b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R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上的增函数．</a:t>
            </a:r>
            <a:endParaRPr lang="zh-CN" altLang="en-US" sz="28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又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4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(1)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＝－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1)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，</a:t>
            </a:r>
            <a:endParaRPr lang="zh-CN" altLang="en-US" sz="2800" dirty="0">
              <a:solidFill>
                <a:srgbClr val="FF0000"/>
              </a:solidFill>
              <a:latin typeface="宋体" panose="02010600030101010101" pitchFamily="2" charset="-122"/>
              <a:ea typeface="仿宋_GB2312" pitchFamily="49" charset="-122"/>
              <a:cs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∴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当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∈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[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2,1]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时，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f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(</a:t>
            </a:r>
            <a:r>
              <a:rPr lang="en-US" altLang="zh-CN" sz="2800" i="1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x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)</a:t>
            </a:r>
            <a:r>
              <a:rPr lang="en-US" altLang="zh-CN" sz="2800" dirty="0">
                <a:solidFill>
                  <a:srgbClr val="FF0000"/>
                </a:solidFill>
                <a:latin typeface="宋体" panose="02010600030101010101" pitchFamily="2" charset="-122"/>
                <a:ea typeface="仿宋_GB2312" pitchFamily="49" charset="-122"/>
                <a:cs typeface="宋体" panose="02010600030101010101" pitchFamily="2" charset="-122"/>
              </a:rPr>
              <a:t>∈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[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>
                <a:solidFill>
                  <a:srgbClr val="FF0000"/>
                </a:solidFill>
                <a:ea typeface="仿宋_GB2312" pitchFamily="49" charset="-122"/>
                <a:cs typeface="Courier New" panose="02070309020205020404" pitchFamily="49" charset="0"/>
              </a:rPr>
              <a:t>4,2]</a:t>
            </a:r>
            <a:r>
              <a:rPr lang="zh-CN" altLang="en-US" sz="2800" dirty="0">
                <a:solidFill>
                  <a:srgbClr val="FF0000"/>
                </a:solidFill>
                <a:ea typeface="仿宋_GB2312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dirty="0">
              <a:solidFill>
                <a:srgbClr val="FF0000"/>
              </a:solidFill>
              <a:ea typeface="仿宋_GB2312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043148" y="4155682"/>
            <a:ext cx="11350297" cy="111442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ea typeface="黑体" panose="02010609060101010101" pitchFamily="2" charset="-122"/>
                <a:cs typeface="Courier New" panose="02070309020205020404" pitchFamily="49" charset="0"/>
              </a:rPr>
              <a:t>[</a:t>
            </a:r>
            <a:r>
              <a:rPr lang="zh-CN" altLang="en-US" sz="2800" dirty="0">
                <a:ea typeface="黑体" panose="02010609060101010101" pitchFamily="2" charset="-122"/>
                <a:cs typeface="Times New Roman" panose="02020603050405020304" pitchFamily="18" charset="0"/>
              </a:rPr>
              <a:t>分析</a:t>
            </a:r>
            <a:r>
              <a:rPr lang="en-US" altLang="zh-CN" sz="2800" dirty="0" smtClean="0">
                <a:ea typeface="黑体" panose="02010609060101010101" pitchFamily="2" charset="-122"/>
                <a:cs typeface="Courier New" panose="02070309020205020404" pitchFamily="49" charset="0"/>
              </a:rPr>
              <a:t>] 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利用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等式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恒成立确定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的值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endParaRPr lang="en-US" altLang="zh-CN" sz="2800" dirty="0" smtClean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            </a:t>
            </a:r>
            <a:r>
              <a:rPr lang="zh-CN" altLang="en-US" sz="2800" dirty="0" smtClean="0">
                <a:ea typeface="宋体" panose="02010600030101010101" pitchFamily="2" charset="-122"/>
                <a:cs typeface="Times New Roman" panose="02020603050405020304" pitchFamily="18" charset="0"/>
              </a:rPr>
              <a:t>利用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单调性的定义证明函数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800" i="1" dirty="0">
                <a:ea typeface="宋体" panose="0201060003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sz="2800" dirty="0"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ea typeface="宋体" panose="02010600030101010101" pitchFamily="2" charset="-122"/>
                <a:cs typeface="Times New Roman" panose="02020603050405020304" pitchFamily="18" charset="0"/>
              </a:rPr>
              <a:t>是增函数．</a:t>
            </a:r>
            <a:endParaRPr lang="zh-CN" altLang="en-US" sz="2800" dirty="0"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433548" y="1246385"/>
          <a:ext cx="10985500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23" name="Document" r:id="rId1" imgW="8248015" imgH="1859280" progId="Word.Document.8">
                  <p:embed/>
                </p:oleObj>
              </mc:Choice>
              <mc:Fallback>
                <p:oleObj name="Document" r:id="rId1" imgW="8248015" imgH="1859280" progId="Word.Document.8">
                  <p:embed/>
                  <p:pic>
                    <p:nvPicPr>
                      <p:cNvPr id="0" name="图片 5939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8" y="1246385"/>
                        <a:ext cx="10985500" cy="247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44848" y="637179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专题四　函数与方程思想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588019" y="1668463"/>
          <a:ext cx="11015967" cy="3522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2898" name="Document" r:id="rId1" imgW="8248015" imgH="3522345" progId="Word.Document.8">
                  <p:embed/>
                </p:oleObj>
              </mc:Choice>
              <mc:Fallback>
                <p:oleObj name="Document" r:id="rId1" imgW="8248015" imgH="3522345" progId="Word.Document.8">
                  <p:embed/>
                  <p:pic>
                    <p:nvPicPr>
                      <p:cNvPr id="0" name="图片 5928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9" y="1668463"/>
                        <a:ext cx="11015967" cy="3522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587375" y="957263"/>
          <a:ext cx="10985500" cy="5062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1874" name="Document" r:id="rId1" imgW="8248015" imgH="3806825" progId="Word.Document.8">
                  <p:embed/>
                </p:oleObj>
              </mc:Choice>
              <mc:Fallback>
                <p:oleObj name="Document" r:id="rId1" imgW="8248015" imgH="3806825" progId="Word.Document.8">
                  <p:embed/>
                  <p:pic>
                    <p:nvPicPr>
                      <p:cNvPr id="0" name="图片 5918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" y="957263"/>
                        <a:ext cx="10985500" cy="5062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0" name="组合 6149"/>
          <p:cNvGrpSpPr/>
          <p:nvPr/>
        </p:nvGrpSpPr>
        <p:grpSpPr bwMode="auto">
          <a:xfrm>
            <a:off x="1397000" y="1117600"/>
            <a:ext cx="8458200" cy="3581400"/>
            <a:chOff x="0" y="0"/>
            <a:chExt cx="5328" cy="2256"/>
          </a:xfrm>
        </p:grpSpPr>
        <p:sp>
          <p:nvSpPr>
            <p:cNvPr id="7174" name="矩形 6150"/>
            <p:cNvSpPr>
              <a:spLocks noChangeArrowheads="1"/>
            </p:cNvSpPr>
            <p:nvPr/>
          </p:nvSpPr>
          <p:spPr bwMode="auto">
            <a:xfrm>
              <a:off x="0" y="1632"/>
              <a:ext cx="1248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800" b="1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指数与指数</a:t>
              </a:r>
              <a:endParaRPr lang="zh-CN" altLang="en-US" sz="2800" b="1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幂运算</a:t>
              </a:r>
              <a:endParaRPr lang="zh-CN" altLang="en-US" sz="2800" b="1">
                <a:ea typeface="华文新魏" panose="02010800040101010101" pitchFamily="2" charset="-122"/>
              </a:endParaRPr>
            </a:p>
            <a:p>
              <a:pPr algn="ctr"/>
              <a:endParaRPr lang="zh-CN" altLang="en-US" sz="2800" b="1">
                <a:ea typeface="华文新魏" panose="02010800040101010101" pitchFamily="2" charset="-122"/>
              </a:endParaRPr>
            </a:p>
          </p:txBody>
        </p:sp>
        <p:sp>
          <p:nvSpPr>
            <p:cNvPr id="7175" name="矩形 6151"/>
            <p:cNvSpPr>
              <a:spLocks noChangeArrowheads="1"/>
            </p:cNvSpPr>
            <p:nvPr/>
          </p:nvSpPr>
          <p:spPr bwMode="auto">
            <a:xfrm>
              <a:off x="4080" y="1632"/>
              <a:ext cx="1248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800" b="1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对数函数</a:t>
              </a:r>
              <a:endParaRPr lang="zh-CN" altLang="en-US" sz="2800" b="1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及其性质</a:t>
              </a:r>
              <a:endParaRPr lang="zh-CN" altLang="en-US" sz="2800" b="1">
                <a:ea typeface="华文新魏" panose="02010800040101010101" pitchFamily="2" charset="-122"/>
              </a:endParaRPr>
            </a:p>
            <a:p>
              <a:pPr algn="ctr"/>
              <a:endParaRPr lang="zh-CN" altLang="en-US" sz="2800" b="1">
                <a:ea typeface="华文新魏" panose="02010800040101010101" pitchFamily="2" charset="-122"/>
              </a:endParaRPr>
            </a:p>
          </p:txBody>
        </p:sp>
        <p:sp>
          <p:nvSpPr>
            <p:cNvPr id="7176" name="直接连接符 6152"/>
            <p:cNvSpPr>
              <a:spLocks noChangeShapeType="1"/>
            </p:cNvSpPr>
            <p:nvPr/>
          </p:nvSpPr>
          <p:spPr bwMode="auto">
            <a:xfrm>
              <a:off x="672" y="13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7" name="矩形 6153"/>
            <p:cNvSpPr>
              <a:spLocks noChangeArrowheads="1"/>
            </p:cNvSpPr>
            <p:nvPr/>
          </p:nvSpPr>
          <p:spPr bwMode="auto">
            <a:xfrm>
              <a:off x="1680" y="0"/>
              <a:ext cx="1920" cy="38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 dirty="0">
                  <a:latin typeface="Times New Roman" panose="02020603050405020304" pitchFamily="18" charset="0"/>
                  <a:ea typeface="华文新魏" panose="02010800040101010101" pitchFamily="2" charset="-122"/>
                </a:rPr>
                <a:t>基本</a:t>
              </a:r>
              <a:r>
                <a:rPr lang="zh-CN" altLang="en-US" sz="2800" b="1" dirty="0" smtClean="0">
                  <a:latin typeface="Times New Roman" panose="02020603050405020304" pitchFamily="18" charset="0"/>
                  <a:ea typeface="华文新魏" panose="02010800040101010101" pitchFamily="2" charset="-122"/>
                </a:rPr>
                <a:t>初等函数</a:t>
              </a:r>
              <a:endParaRPr lang="en-US" altLang="zh-CN" sz="2800" b="1" dirty="0">
                <a:latin typeface="Times New Roman" panose="02020603050405020304" pitchFamily="18" charset="0"/>
                <a:ea typeface="华文新魏" panose="02010800040101010101" pitchFamily="2" charset="-122"/>
              </a:endParaRPr>
            </a:p>
          </p:txBody>
        </p:sp>
        <p:sp>
          <p:nvSpPr>
            <p:cNvPr id="7178" name="直接连接符 6154"/>
            <p:cNvSpPr>
              <a:spLocks noChangeShapeType="1"/>
            </p:cNvSpPr>
            <p:nvPr/>
          </p:nvSpPr>
          <p:spPr bwMode="auto">
            <a:xfrm>
              <a:off x="2496" y="384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9" name="直接连接符 6155"/>
            <p:cNvSpPr>
              <a:spLocks noChangeShapeType="1"/>
            </p:cNvSpPr>
            <p:nvPr/>
          </p:nvSpPr>
          <p:spPr bwMode="auto">
            <a:xfrm flipH="1">
              <a:off x="960" y="576"/>
              <a:ext cx="15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0" name="直接连接符 6156"/>
            <p:cNvSpPr>
              <a:spLocks noChangeShapeType="1"/>
            </p:cNvSpPr>
            <p:nvPr/>
          </p:nvSpPr>
          <p:spPr bwMode="auto">
            <a:xfrm>
              <a:off x="2496" y="576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1" name="直接连接符 6157"/>
            <p:cNvSpPr>
              <a:spLocks noChangeShapeType="1"/>
            </p:cNvSpPr>
            <p:nvPr/>
          </p:nvSpPr>
          <p:spPr bwMode="auto">
            <a:xfrm>
              <a:off x="960" y="57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2" name="矩形 6158"/>
            <p:cNvSpPr>
              <a:spLocks noChangeArrowheads="1"/>
            </p:cNvSpPr>
            <p:nvPr/>
          </p:nvSpPr>
          <p:spPr bwMode="auto">
            <a:xfrm>
              <a:off x="528" y="864"/>
              <a:ext cx="96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指数函数</a:t>
              </a:r>
              <a:endParaRPr lang="zh-CN" altLang="en-US" sz="2800" b="1">
                <a:ea typeface="华文新魏" panose="02010800040101010101" pitchFamily="2" charset="-122"/>
              </a:endParaRPr>
            </a:p>
          </p:txBody>
        </p:sp>
        <p:sp>
          <p:nvSpPr>
            <p:cNvPr id="7183" name="直接连接符 6159"/>
            <p:cNvSpPr>
              <a:spLocks noChangeShapeType="1"/>
            </p:cNvSpPr>
            <p:nvPr/>
          </p:nvSpPr>
          <p:spPr bwMode="auto">
            <a:xfrm>
              <a:off x="3360" y="57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5" name="矩形 6161"/>
            <p:cNvSpPr>
              <a:spLocks noChangeArrowheads="1"/>
            </p:cNvSpPr>
            <p:nvPr/>
          </p:nvSpPr>
          <p:spPr bwMode="auto">
            <a:xfrm>
              <a:off x="2928" y="864"/>
              <a:ext cx="960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对数函数</a:t>
              </a:r>
              <a:endParaRPr lang="zh-CN" altLang="en-US" sz="2800" b="1">
                <a:ea typeface="华文新魏" panose="02010800040101010101" pitchFamily="2" charset="-122"/>
              </a:endParaRPr>
            </a:p>
          </p:txBody>
        </p:sp>
        <p:sp>
          <p:nvSpPr>
            <p:cNvPr id="7187" name="直接连接符 6163"/>
            <p:cNvSpPr>
              <a:spLocks noChangeShapeType="1"/>
            </p:cNvSpPr>
            <p:nvPr/>
          </p:nvSpPr>
          <p:spPr bwMode="auto">
            <a:xfrm>
              <a:off x="1488" y="1008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88" name="文本框 6164"/>
            <p:cNvSpPr txBox="1">
              <a:spLocks noChangeArrowheads="1"/>
            </p:cNvSpPr>
            <p:nvPr/>
          </p:nvSpPr>
          <p:spPr bwMode="auto">
            <a:xfrm>
              <a:off x="1920" y="720"/>
              <a:ext cx="7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0000"/>
                  </a:solidFill>
                  <a:ea typeface="楷体_GB2312" pitchFamily="1" charset="-122"/>
                </a:rPr>
                <a:t>反函数</a:t>
              </a:r>
              <a:endParaRPr lang="zh-CN" altLang="en-US" sz="2400" b="1">
                <a:solidFill>
                  <a:srgbClr val="FF0000"/>
                </a:solidFill>
                <a:ea typeface="楷体_GB2312" pitchFamily="1" charset="-122"/>
              </a:endParaRPr>
            </a:p>
          </p:txBody>
        </p:sp>
        <p:sp>
          <p:nvSpPr>
            <p:cNvPr id="7189" name="直接连接符 6165"/>
            <p:cNvSpPr>
              <a:spLocks noChangeShapeType="1"/>
            </p:cNvSpPr>
            <p:nvPr/>
          </p:nvSpPr>
          <p:spPr bwMode="auto">
            <a:xfrm>
              <a:off x="960" y="1392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0" name="直接连接符 6166"/>
            <p:cNvSpPr>
              <a:spLocks noChangeShapeType="1"/>
            </p:cNvSpPr>
            <p:nvPr/>
          </p:nvSpPr>
          <p:spPr bwMode="auto">
            <a:xfrm flipH="1">
              <a:off x="672" y="1392"/>
              <a:ext cx="2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1" name="直接连接符 6167"/>
            <p:cNvSpPr>
              <a:spLocks noChangeShapeType="1"/>
            </p:cNvSpPr>
            <p:nvPr/>
          </p:nvSpPr>
          <p:spPr bwMode="auto">
            <a:xfrm>
              <a:off x="1056" y="115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2" name="直接连接符 6168"/>
            <p:cNvSpPr>
              <a:spLocks noChangeShapeType="1"/>
            </p:cNvSpPr>
            <p:nvPr/>
          </p:nvSpPr>
          <p:spPr bwMode="auto">
            <a:xfrm>
              <a:off x="1680" y="13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3" name="直接连接符 6169"/>
            <p:cNvSpPr>
              <a:spLocks noChangeShapeType="1"/>
            </p:cNvSpPr>
            <p:nvPr/>
          </p:nvSpPr>
          <p:spPr bwMode="auto">
            <a:xfrm>
              <a:off x="3216" y="13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4" name="直接连接符 6170"/>
            <p:cNvSpPr>
              <a:spLocks noChangeShapeType="1"/>
            </p:cNvSpPr>
            <p:nvPr/>
          </p:nvSpPr>
          <p:spPr bwMode="auto">
            <a:xfrm>
              <a:off x="3312" y="1392"/>
              <a:ext cx="72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直接连接符 6171"/>
            <p:cNvSpPr>
              <a:spLocks noChangeShapeType="1"/>
            </p:cNvSpPr>
            <p:nvPr/>
          </p:nvSpPr>
          <p:spPr bwMode="auto">
            <a:xfrm>
              <a:off x="3408" y="115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6" name="直接连接符 6172"/>
            <p:cNvSpPr>
              <a:spLocks noChangeShapeType="1"/>
            </p:cNvSpPr>
            <p:nvPr/>
          </p:nvSpPr>
          <p:spPr bwMode="auto">
            <a:xfrm>
              <a:off x="4656" y="1392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7" name="矩形 6173"/>
            <p:cNvSpPr>
              <a:spLocks noChangeArrowheads="1"/>
            </p:cNvSpPr>
            <p:nvPr/>
          </p:nvSpPr>
          <p:spPr bwMode="auto">
            <a:xfrm>
              <a:off x="1296" y="1632"/>
              <a:ext cx="1248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800" b="1" dirty="0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 dirty="0">
                  <a:ea typeface="华文新魏" panose="02010800040101010101" pitchFamily="2" charset="-122"/>
                </a:rPr>
                <a:t>指数函数</a:t>
              </a:r>
              <a:endParaRPr lang="zh-CN" altLang="en-US" sz="2800" b="1" dirty="0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 dirty="0">
                  <a:ea typeface="华文新魏" panose="02010800040101010101" pitchFamily="2" charset="-122"/>
                </a:rPr>
                <a:t>及其性质</a:t>
              </a:r>
              <a:endParaRPr lang="zh-CN" altLang="en-US" sz="2800" b="1" dirty="0">
                <a:ea typeface="华文新魏" panose="02010800040101010101" pitchFamily="2" charset="-122"/>
              </a:endParaRPr>
            </a:p>
            <a:p>
              <a:pPr algn="ctr"/>
              <a:endParaRPr lang="zh-CN" altLang="en-US" sz="2800" b="1" dirty="0">
                <a:ea typeface="华文新魏" panose="02010800040101010101" pitchFamily="2" charset="-122"/>
              </a:endParaRPr>
            </a:p>
          </p:txBody>
        </p:sp>
        <p:sp>
          <p:nvSpPr>
            <p:cNvPr id="7198" name="矩形 6174"/>
            <p:cNvSpPr>
              <a:spLocks noChangeArrowheads="1"/>
            </p:cNvSpPr>
            <p:nvPr/>
          </p:nvSpPr>
          <p:spPr bwMode="auto">
            <a:xfrm>
              <a:off x="2640" y="1632"/>
              <a:ext cx="134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endParaRPr lang="en-US" altLang="zh-CN" sz="2800" b="1">
                <a:ea typeface="华文新魏" panose="02010800040101010101" pitchFamily="2" charset="-122"/>
              </a:endParaRPr>
            </a:p>
            <a:p>
              <a:pPr algn="ctr"/>
              <a:r>
                <a:rPr lang="zh-CN" altLang="en-US" sz="2800" b="1">
                  <a:ea typeface="华文新魏" panose="02010800040101010101" pitchFamily="2" charset="-122"/>
                </a:rPr>
                <a:t>对数及其运算</a:t>
              </a:r>
              <a:endParaRPr lang="zh-CN" altLang="en-US" sz="2800" b="1">
                <a:ea typeface="华文新魏" panose="02010800040101010101" pitchFamily="2" charset="-122"/>
              </a:endParaRPr>
            </a:p>
            <a:p>
              <a:pPr algn="ctr"/>
              <a:endParaRPr lang="zh-CN" altLang="en-US" sz="2800" b="1">
                <a:ea typeface="华文新魏" panose="02010800040101010101" pitchFamily="2" charset="-122"/>
              </a:endParaRPr>
            </a:p>
          </p:txBody>
        </p:sp>
        <p:sp>
          <p:nvSpPr>
            <p:cNvPr id="7199" name="直接连接符 6175"/>
            <p:cNvSpPr>
              <a:spLocks noChangeShapeType="1"/>
            </p:cNvSpPr>
            <p:nvPr/>
          </p:nvSpPr>
          <p:spPr bwMode="auto">
            <a:xfrm flipH="1">
              <a:off x="3216" y="1392"/>
              <a:ext cx="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0" name="直接连接符 6176"/>
            <p:cNvSpPr>
              <a:spLocks noChangeShapeType="1"/>
            </p:cNvSpPr>
            <p:nvPr/>
          </p:nvSpPr>
          <p:spPr bwMode="auto">
            <a:xfrm>
              <a:off x="4032" y="139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4" name="矩形 33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知识框图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8592" y="1740149"/>
            <a:ext cx="10554707" cy="27868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/>
          <a:p>
            <a:pPr indent="0" algn="just">
              <a:lnSpc>
                <a:spcPct val="135000"/>
              </a:lnSpc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Courier New" panose="02070309020205020404" pitchFamily="49" charset="0"/>
              </a:rPr>
              <a:t>7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方程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</a:t>
            </a:r>
            <a:r>
              <a:rPr lang="en-US" altLang="zh-CN" sz="2800" baseline="-30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＝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的解所在的区间是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5000"/>
              </a:lnSpc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　　　	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altLang="zh-CN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35000"/>
              </a:lnSpc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 		D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．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，＋∞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 smtClean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44848" y="637179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</a:t>
            </a: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五</a:t>
            </a: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函数的零点与方程的根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8592" y="3838596"/>
            <a:ext cx="10834107" cy="264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lIns="91440" tIns="45720" rIns="91440" bIns="45720" rtlCol="0">
            <a:normAutofit fontScale="55000" lnSpcReduction="20000"/>
          </a:bodyPr>
          <a:lstStyle>
            <a:lvl1pPr marL="457200" indent="-4572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42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90600" indent="-3810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–"/>
              <a:defRPr sz="373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0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36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–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»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528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20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600" indent="-304800" algn="l" defTabSz="1219200" rtl="0" eaLnBrk="1" latinLnBrk="0" hangingPunct="1">
              <a:spcBef>
                <a:spcPts val="130"/>
              </a:spcBef>
              <a:buFont typeface="Arial" panose="020B0604020202020204" pitchFamily="34" charset="0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lnSpc>
                <a:spcPct val="170000"/>
              </a:lnSpc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解析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令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(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x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＝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log</a:t>
            </a:r>
            <a:r>
              <a:rPr lang="en-US" altLang="zh-CN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3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x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＋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x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，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(2)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＝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log</a:t>
            </a:r>
            <a:r>
              <a:rPr lang="en-US" altLang="zh-CN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3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  <a:cs typeface="Courier New" panose="02070309020205020404" pitchFamily="49" charset="0"/>
              </a:rPr>
              <a:t>2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－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0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(3)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＝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1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＞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0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  <a:ea typeface="楷体_GB2312" pitchFamily="1" charset="-122"/>
              </a:rPr>
              <a:t>∴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(2)</a:t>
            </a:r>
            <a:r>
              <a:rPr lang="en-US" altLang="zh-CN" dirty="0" smtClean="0">
                <a:solidFill>
                  <a:srgbClr val="FF0000"/>
                </a:solidFill>
                <a:latin typeface="Courier New" panose="02070309020205020404"/>
                <a:ea typeface="楷体_GB2312" pitchFamily="1" charset="-122"/>
              </a:rPr>
              <a:t>·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(3)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＜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0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，且函数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x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在定义域内是增函数，</a:t>
            </a:r>
            <a:r>
              <a:rPr lang="zh-CN" altLang="en-US" dirty="0" smtClean="0">
                <a:solidFill>
                  <a:srgbClr val="FF0000"/>
                </a:solidFill>
                <a:latin typeface="宋体" panose="02010600030101010101" pitchFamily="2" charset="-122"/>
                <a:ea typeface="楷体_GB2312" pitchFamily="1" charset="-122"/>
              </a:rPr>
              <a:t>∴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函数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f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x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只有一个零点，且零点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x</a:t>
            </a:r>
            <a:r>
              <a:rPr lang="en-US" altLang="zh-CN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0</a:t>
            </a:r>
            <a:r>
              <a:rPr lang="en-US" altLang="zh-CN" dirty="0" smtClean="0">
                <a:solidFill>
                  <a:srgbClr val="FF0000"/>
                </a:solidFill>
                <a:latin typeface="宋体" panose="02010600030101010101" pitchFamily="2" charset="-122"/>
                <a:ea typeface="楷体_GB2312" pitchFamily="1" charset="-122"/>
              </a:rPr>
              <a:t>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(2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3)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，即方程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log</a:t>
            </a:r>
            <a:r>
              <a:rPr lang="en-US" altLang="zh-CN" baseline="-300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3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x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＋</a:t>
            </a:r>
            <a:r>
              <a:rPr lang="en-US" altLang="zh-CN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x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＝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3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的解所在的区间为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(2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，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3)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．故选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_GB2312" pitchFamily="1" charset="-122"/>
              </a:rPr>
              <a:t>C.</a:t>
            </a:r>
            <a:endParaRPr lang="en-US" altLang="zh-CN" dirty="0" smtClean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  <a:p>
            <a:pPr indent="0" algn="just">
              <a:lnSpc>
                <a:spcPct val="170000"/>
              </a:lnSpc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【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答案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】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　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zh-CN" altLang="en-US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192" y="1498300"/>
            <a:ext cx="10834107" cy="4470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/>
          <a:p>
            <a:pPr indent="0" algn="just">
              <a:lnSpc>
                <a:spcPct val="135000"/>
              </a:lnSpc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Courier New" panose="02070309020205020404" pitchFamily="49" charset="0"/>
              </a:rPr>
              <a:t>8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  <a:cs typeface="Times New Roman" panose="02020603050405020304" pitchFamily="18" charset="0"/>
              </a:rPr>
              <a:t>　要在墙上开一个上部为半圆，下部为</a:t>
            </a:r>
            <a:endParaRPr lang="zh-CN" alt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indent="727710" algn="ctr">
              <a:lnSpc>
                <a:spcPct val="135000"/>
              </a:lnSpc>
            </a:pPr>
            <a:endParaRPr lang="zh-CN" alt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indent="727710" algn="ctr">
              <a:lnSpc>
                <a:spcPct val="135000"/>
              </a:lnSpc>
            </a:pPr>
            <a:endParaRPr lang="zh-CN" alt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indent="727710" algn="ctr">
              <a:lnSpc>
                <a:spcPct val="135000"/>
              </a:lnSpc>
            </a:pPr>
            <a:endParaRPr lang="zh-CN" alt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indent="0" algn="just">
              <a:lnSpc>
                <a:spcPct val="135000"/>
              </a:lnSpc>
              <a:buNone/>
            </a:pPr>
            <a:endParaRPr lang="en-US" altLang="zh-CN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  <a:p>
            <a:pPr indent="0" algn="just">
              <a:lnSpc>
                <a:spcPct val="135000"/>
              </a:lnSpc>
              <a:buNone/>
            </a:pP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矩形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的窗户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(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如右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图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)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，在窗框为定长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l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的条件下，要使窗户透光面积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S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1" charset="-122"/>
              </a:rPr>
              <a:t>最大，窗户应具有怎样的尺寸？</a:t>
            </a:r>
            <a:endParaRPr lang="zh-CN" altLang="en-US" sz="2800" dirty="0" smtClean="0">
              <a:solidFill>
                <a:srgbClr val="000000"/>
              </a:solidFill>
              <a:latin typeface="Times New Roman" panose="02020603050405020304" pitchFamily="18" charset="0"/>
              <a:ea typeface="楷体_GB2312" pitchFamily="1" charset="-122"/>
            </a:endParaRPr>
          </a:p>
        </p:txBody>
      </p:sp>
      <p:pic>
        <p:nvPicPr>
          <p:cNvPr id="775172" name="Picture 4" descr="RJ66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311" y="2401686"/>
            <a:ext cx="1832025" cy="1664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944848" y="637179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专题六</a:t>
            </a: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函数模型的建立与应用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6195" name="Object 3"/>
          <p:cNvGraphicFramePr>
            <a:graphicFrameLocks noChangeAspect="1"/>
          </p:cNvGraphicFramePr>
          <p:nvPr/>
        </p:nvGraphicFramePr>
        <p:xfrm>
          <a:off x="1338263" y="1187450"/>
          <a:ext cx="9566275" cy="386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2355" name="Document" r:id="rId1" imgW="9571990" imgH="3864610" progId="Word.Document.8">
                  <p:embed/>
                </p:oleObj>
              </mc:Choice>
              <mc:Fallback>
                <p:oleObj name="Document" r:id="rId1" imgW="9571990" imgH="3864610" progId="Word.Document.8">
                  <p:embed/>
                  <p:pic>
                    <p:nvPicPr>
                      <p:cNvPr id="0" name="图片 6123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8263" y="1187450"/>
                        <a:ext cx="9566275" cy="3862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6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77219" name="Object 3"/>
          <p:cNvGraphicFramePr>
            <a:graphicFrameLocks noChangeAspect="1"/>
          </p:cNvGraphicFramePr>
          <p:nvPr/>
        </p:nvGraphicFramePr>
        <p:xfrm>
          <a:off x="2143125" y="996950"/>
          <a:ext cx="8174038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379" name="Document" r:id="rId1" imgW="8162290" imgH="4898390" progId="Word.Document.8">
                  <p:embed/>
                </p:oleObj>
              </mc:Choice>
              <mc:Fallback>
                <p:oleObj name="Document" r:id="rId1" imgW="8162290" imgH="4898390" progId="Word.Document.8">
                  <p:embed/>
                  <p:pic>
                    <p:nvPicPr>
                      <p:cNvPr id="0" name="图片 6133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996950"/>
                        <a:ext cx="8174038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0532" name="Object 4"/>
          <p:cNvGraphicFramePr>
            <a:graphicFrameLocks noChangeAspect="1"/>
          </p:cNvGraphicFramePr>
          <p:nvPr/>
        </p:nvGraphicFramePr>
        <p:xfrm>
          <a:off x="647700" y="801688"/>
          <a:ext cx="9336088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42" name="Document" r:id="rId1" imgW="7494905" imgH="3607435" progId="Word.Document.8">
                  <p:embed/>
                </p:oleObj>
              </mc:Choice>
              <mc:Fallback>
                <p:oleObj name="Document" r:id="rId1" imgW="7494905" imgH="3607435" progId="Word.Document.8">
                  <p:embed/>
                  <p:pic>
                    <p:nvPicPr>
                      <p:cNvPr id="0" name="图片 6246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" y="801688"/>
                        <a:ext cx="9336088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1555" name="Picture 3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762" y="939017"/>
            <a:ext cx="2651276" cy="2053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91556" name="Object 4"/>
          <p:cNvGraphicFramePr>
            <a:graphicFrameLocks noChangeAspect="1"/>
          </p:cNvGraphicFramePr>
          <p:nvPr/>
        </p:nvGraphicFramePr>
        <p:xfrm>
          <a:off x="1513720" y="3204120"/>
          <a:ext cx="7615162" cy="2696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666" name="文档" r:id="rId2" imgW="7502525" imgH="2693035" progId="Word.Document.8">
                  <p:embed/>
                </p:oleObj>
              </mc:Choice>
              <mc:Fallback>
                <p:oleObj name="文档" r:id="rId2" imgW="7502525" imgH="2693035" progId="Word.Document.8">
                  <p:embed/>
                  <p:pic>
                    <p:nvPicPr>
                      <p:cNvPr id="0" name="图片 6256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3720" y="3204120"/>
                        <a:ext cx="7615162" cy="26960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2580" name="Object 4"/>
          <p:cNvGraphicFramePr>
            <a:graphicFrameLocks noChangeAspect="1"/>
          </p:cNvGraphicFramePr>
          <p:nvPr/>
        </p:nvGraphicFramePr>
        <p:xfrm>
          <a:off x="1189038" y="1465263"/>
          <a:ext cx="7505700" cy="335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690" name="Document" r:id="rId1" imgW="7494905" imgH="3360420" progId="Word.Document.8">
                  <p:embed/>
                </p:oleObj>
              </mc:Choice>
              <mc:Fallback>
                <p:oleObj name="Document" r:id="rId1" imgW="7494905" imgH="3360420" progId="Word.Document.8">
                  <p:embed/>
                  <p:pic>
                    <p:nvPicPr>
                      <p:cNvPr id="0" name="图片 6266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1465263"/>
                        <a:ext cx="7505700" cy="335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2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3603" name="Object 3"/>
          <p:cNvGraphicFramePr>
            <a:graphicFrameLocks noChangeAspect="1"/>
          </p:cNvGraphicFramePr>
          <p:nvPr/>
        </p:nvGraphicFramePr>
        <p:xfrm>
          <a:off x="2292350" y="1077913"/>
          <a:ext cx="7507288" cy="470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14" name="Document" r:id="rId1" imgW="7494905" imgH="4710430" progId="Word.Document.8">
                  <p:embed/>
                </p:oleObj>
              </mc:Choice>
              <mc:Fallback>
                <p:oleObj name="Document" r:id="rId1" imgW="7494905" imgH="4710430" progId="Word.Document.8">
                  <p:embed/>
                  <p:pic>
                    <p:nvPicPr>
                      <p:cNvPr id="0" name="图片 6277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1077913"/>
                        <a:ext cx="7507288" cy="470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4627" name="Object 3"/>
          <p:cNvGraphicFramePr>
            <a:graphicFrameLocks noChangeAspect="1"/>
          </p:cNvGraphicFramePr>
          <p:nvPr/>
        </p:nvGraphicFramePr>
        <p:xfrm>
          <a:off x="2288420" y="1371918"/>
          <a:ext cx="7615162" cy="18271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738" name="Document" r:id="rId1" imgW="7494905" imgH="1825625" progId="Word.Document.8">
                  <p:embed/>
                </p:oleObj>
              </mc:Choice>
              <mc:Fallback>
                <p:oleObj name="Document" r:id="rId1" imgW="7494905" imgH="1825625" progId="Word.Document.8">
                  <p:embed/>
                  <p:pic>
                    <p:nvPicPr>
                      <p:cNvPr id="0" name="图片 6287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8420" y="1371918"/>
                        <a:ext cx="7615162" cy="182710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9392" y="1695296"/>
            <a:ext cx="9881607" cy="31353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normAutofit/>
          </a:bodyPr>
          <a:lstStyle/>
          <a:p>
            <a:pPr indent="0" algn="just">
              <a:lnSpc>
                <a:spcPct val="135000"/>
              </a:lnSpc>
              <a:buNone/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【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例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Courier New" panose="02070309020205020404" pitchFamily="49" charset="0"/>
              </a:rPr>
              <a:t>10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】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　若关于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x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的方程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x</a:t>
            </a:r>
            <a:r>
              <a:rPr lang="en-US" altLang="zh-CN" sz="2800" baseline="300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2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mx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＋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m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0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有一个正根和一个负根，且负根的绝对值较大，求实数</a:t>
            </a:r>
            <a:r>
              <a:rPr lang="en-US" altLang="zh-CN" sz="28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m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的取值范围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rPr>
              <a:t>．</a:t>
            </a:r>
            <a:endParaRPr lang="zh-CN" altLang="en-US" sz="2800" dirty="0" smtClean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44848" y="637179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专题七</a:t>
            </a: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　</a:t>
            </a:r>
            <a:r>
              <a:rPr lang="zh-CN" altLang="en-US" sz="2400" dirty="0" smtClean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一元二次方程根的分布问题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2616" name="Picture 56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6" y="680172"/>
            <a:ext cx="9669767" cy="457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787400" y="5477614"/>
            <a:ext cx="9461500" cy="870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7710" algn="just"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①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方程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的实数</a:t>
            </a:r>
            <a:r>
              <a:rPr lang="en-US" altLang="zh-CN" i="1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a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u="sng" dirty="0">
                <a:solidFill>
                  <a:srgbClr val="FF0000"/>
                </a:solidFill>
                <a:latin typeface="Courier New" panose="02070309020205020404"/>
                <a:ea typeface="黑体" panose="02010609060101010101" pitchFamily="2" charset="-122"/>
                <a:cs typeface="Times New Roman" panose="02020603050405020304" pitchFamily="18" charset="0"/>
              </a:rPr>
              <a:t>·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b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＜</a:t>
            </a:r>
            <a:r>
              <a:rPr lang="en-US" altLang="zh-CN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③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轴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；④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有零点</a:t>
            </a:r>
            <a:endParaRPr lang="zh-CN" altLang="en-US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  <a:p>
            <a:pPr indent="727710" algn="just">
              <a:lnSpc>
                <a:spcPct val="150000"/>
              </a:lnSpc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⑤</a:t>
            </a:r>
            <a:r>
              <a:rPr lang="zh-CN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二分法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；⑥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方程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0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的</a:t>
            </a:r>
            <a:r>
              <a:rPr lang="zh-CN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根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；⑦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函数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y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＝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f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en-US" altLang="zh-CN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的图象与</a:t>
            </a:r>
            <a:r>
              <a:rPr lang="en-US" altLang="zh-CN" i="1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x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2" charset="-122"/>
                <a:cs typeface="Times New Roman" panose="02020603050405020304" pitchFamily="18" charset="0"/>
              </a:rPr>
              <a:t>轴交点的横坐标</a:t>
            </a:r>
            <a:endParaRPr lang="zh-CN" altLang="en-US" u="sng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知识框图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85411" name="Object 3"/>
          <p:cNvGraphicFramePr>
            <a:graphicFrameLocks noChangeAspect="1"/>
          </p:cNvGraphicFramePr>
          <p:nvPr/>
        </p:nvGraphicFramePr>
        <p:xfrm>
          <a:off x="846138" y="641350"/>
          <a:ext cx="7505700" cy="447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03" name="Document" r:id="rId1" imgW="7494905" imgH="4476115" progId="Word.Document.8">
                  <p:embed/>
                </p:oleObj>
              </mc:Choice>
              <mc:Fallback>
                <p:oleObj name="Document" r:id="rId1" imgW="7494905" imgH="4476115" progId="Word.Document.8">
                  <p:embed/>
                  <p:pic>
                    <p:nvPicPr>
                      <p:cNvPr id="0" name="图片 6144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641350"/>
                        <a:ext cx="7505700" cy="447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6435" name="Picture 3" descr="RJ67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039" y="939017"/>
            <a:ext cx="2120698" cy="1882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86436" name="Object 4"/>
          <p:cNvGraphicFramePr>
            <a:graphicFrameLocks noChangeAspect="1"/>
          </p:cNvGraphicFramePr>
          <p:nvPr/>
        </p:nvGraphicFramePr>
        <p:xfrm>
          <a:off x="2292350" y="3098800"/>
          <a:ext cx="7507288" cy="313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27" name="Document" r:id="rId2" imgW="7494905" imgH="3143885" progId="Word.Document.8">
                  <p:embed/>
                </p:oleObj>
              </mc:Choice>
              <mc:Fallback>
                <p:oleObj name="Document" r:id="rId2" imgW="7494905" imgH="3143885" progId="Word.Document.8">
                  <p:embed/>
                  <p:pic>
                    <p:nvPicPr>
                      <p:cNvPr id="0" name="图片 6154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350" y="3098800"/>
                        <a:ext cx="7507288" cy="313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206752" y="108400"/>
            <a:ext cx="2179209" cy="666115"/>
          </a:xfrm>
          <a:prstGeom prst="rect">
            <a:avLst/>
          </a:prstGeom>
          <a:solidFill>
            <a:srgbClr val="FF8000">
              <a:alpha val="56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glow rad="228600">
              <a:srgbClr val="FFC000">
                <a:alpha val="64000"/>
              </a:srgbClr>
            </a:glow>
            <a:softEdge rad="31750"/>
          </a:effectLst>
          <a:scene3d>
            <a:camera prst="orthographicFront">
              <a:rot lat="0" lon="0" rev="0"/>
            </a:camera>
            <a:lightRig rig="threePt" dir="t"/>
          </a:scene3d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zh-CN" altLang="en-US" sz="3735">
                <a:solidFill>
                  <a:srgbClr val="0000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课后作业</a:t>
            </a:r>
            <a:endParaRPr lang="zh-CN" altLang="en-US" sz="3735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pic>
        <p:nvPicPr>
          <p:cNvPr id="6" name="New picture"/>
          <p:cNvPicPr/>
          <p:nvPr>
            <p:custDataLst>
              <p:tags r:id="rId2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5358533" y="16789400"/>
            <a:ext cx="474133" cy="355600"/>
          </a:xfrm>
          <a:prstGeom prst="cube">
            <a:avLst/>
          </a:prstGeom>
        </p:spPr>
      </p:pic>
      <p:sp>
        <p:nvSpPr>
          <p:cNvPr id="2" name="TextBox 2"/>
          <p:cNvSpPr txBox="1"/>
          <p:nvPr/>
        </p:nvSpPr>
        <p:spPr>
          <a:xfrm>
            <a:off x="278765" y="1442085"/>
            <a:ext cx="8869680" cy="426148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课本：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P155 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第</a:t>
            </a:r>
            <a:r>
              <a:rPr 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6-12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题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预习</a:t>
            </a:r>
            <a:r>
              <a:rPr lang="en-US" altLang="zh-CN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:</a:t>
            </a:r>
            <a:r>
              <a:rPr lang="zh-CN" altLang="en-US" sz="4515" b="1" dirty="0">
                <a:latin typeface="黑体" panose="02010609060101010101" pitchFamily="2" charset="-122"/>
                <a:ea typeface="黑体" panose="02010609060101010101" pitchFamily="2" charset="-122"/>
              </a:rPr>
              <a:t>书本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  <a:sym typeface="宋体" panose="02010600030101010101" pitchFamily="2" charset="-122"/>
              </a:rPr>
              <a:t>P168--171</a:t>
            </a:r>
            <a:endParaRPr lang="en-US" altLang="zh-CN" sz="4515" b="1" dirty="0">
              <a:latin typeface="宋体" panose="02010600030101010101" pitchFamily="2" charset="-122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pPr eaLnBrk="0" hangingPunct="0"/>
            <a:endParaRPr lang="zh-CN" altLang="en-US" sz="4515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eaLnBrk="0" hangingPunct="0"/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练习册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:</a:t>
            </a:r>
            <a:r>
              <a:rPr lang="zh-CN" altLang="en-US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活页</a:t>
            </a:r>
            <a:r>
              <a:rPr lang="en-US" altLang="zh-CN" sz="4515" b="1" dirty="0">
                <a:latin typeface="宋体" panose="02010600030101010101" pitchFamily="2" charset="-122"/>
                <a:ea typeface="宋体" panose="02010600030101010101" pitchFamily="2" charset="-122"/>
              </a:rPr>
              <a:t>P217-218</a:t>
            </a:r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pPr eaLnBrk="0" hangingPunct="0"/>
            <a:endParaRPr lang="zh-CN" altLang="en-US" sz="4515" b="1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8020" name="Picture 4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635" y="1301110"/>
            <a:ext cx="7789333" cy="361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2184400" y="5345685"/>
            <a:ext cx="6096000" cy="46628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727710" algn="just">
              <a:lnSpc>
                <a:spcPct val="135000"/>
              </a:lnSpc>
            </a:pP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⑧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越来越</a:t>
            </a:r>
            <a:r>
              <a:rPr lang="zh-CN" altLang="en-US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慢</a:t>
            </a:r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  ⑨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越来越快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</a:rPr>
              <a:t>，</a:t>
            </a:r>
            <a:r>
              <a:rPr lang="zh-CN" altLang="en-US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爆炸式增长</a:t>
            </a:r>
            <a:endParaRPr lang="zh-CN" altLang="en-US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知识框图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549919" y="1690688"/>
          <a:ext cx="11015967" cy="337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0306" name="文档" r:id="rId1" imgW="8252460" imgH="3373120" progId="Word.Document.8">
                  <p:embed/>
                </p:oleObj>
              </mc:Choice>
              <mc:Fallback>
                <p:oleObj name="文档" r:id="rId1" imgW="8252460" imgH="3373120" progId="Word.Document.8">
                  <p:embed/>
                  <p:pic>
                    <p:nvPicPr>
                      <p:cNvPr id="0" name="图片 6103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9" y="1690688"/>
                        <a:ext cx="11015967" cy="337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008348" y="595314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专题一　指数、对数的运算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353" y="-24248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专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题训练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93713" y="685800"/>
          <a:ext cx="11450637" cy="783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9282" name="Document" r:id="rId1" imgW="8882380" imgH="6073775" progId="Word.Document.8">
                  <p:embed/>
                </p:oleObj>
              </mc:Choice>
              <mc:Fallback>
                <p:oleObj name="Document" r:id="rId1" imgW="8882380" imgH="6073775" progId="Word.Document.8">
                  <p:embed/>
                  <p:pic>
                    <p:nvPicPr>
                      <p:cNvPr id="0" name="图片 6092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713" y="685800"/>
                        <a:ext cx="11450637" cy="783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150813" y="1473200"/>
          <a:ext cx="10985500" cy="637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8258" name="Document" r:id="rId1" imgW="8248015" imgH="4783455" progId="Word.Document.8">
                  <p:embed/>
                </p:oleObj>
              </mc:Choice>
              <mc:Fallback>
                <p:oleObj name="Document" r:id="rId1" imgW="8248015" imgH="4783455" progId="Word.Document.8">
                  <p:embed/>
                  <p:pic>
                    <p:nvPicPr>
                      <p:cNvPr id="0" name="图片 6082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813" y="1473200"/>
                        <a:ext cx="10985500" cy="637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87648" y="641350"/>
            <a:ext cx="11350297" cy="60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indent="829310" algn="just" hangingPunct="0">
              <a:lnSpc>
                <a:spcPct val="140000"/>
              </a:lnSpc>
              <a:buClr>
                <a:schemeClr val="accent1"/>
              </a:buClr>
              <a:tabLst>
                <a:tab pos="5376545" algn="l"/>
              </a:tabLst>
            </a:pPr>
            <a:r>
              <a:rPr lang="zh-CN" altLang="en-US" sz="2400" dirty="0">
                <a:solidFill>
                  <a:srgbClr val="000000"/>
                </a:solidFill>
                <a:ea typeface="黑体" panose="02010609060101010101" pitchFamily="2" charset="-122"/>
                <a:cs typeface="Times New Roman" panose="02020603050405020304" pitchFamily="18" charset="0"/>
              </a:rPr>
              <a:t>专题二　指、对数函数的典型问题及其求解策略</a:t>
            </a:r>
            <a:endParaRPr lang="zh-CN" altLang="en-US" sz="2400" dirty="0">
              <a:solidFill>
                <a:srgbClr val="000000"/>
              </a:solidFill>
              <a:ea typeface="黑体" panose="0201060906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588018" y="985837"/>
          <a:ext cx="11015967" cy="4130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35" name="Document" r:id="rId1" imgW="8248015" imgH="4129405" progId="Word.Document.8">
                  <p:embed/>
                </p:oleObj>
              </mc:Choice>
              <mc:Fallback>
                <p:oleObj name="Document" r:id="rId1" imgW="8248015" imgH="4129405" progId="Word.Document.8">
                  <p:embed/>
                  <p:pic>
                    <p:nvPicPr>
                      <p:cNvPr id="0" name="图片 6072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018" y="985837"/>
                        <a:ext cx="11015967" cy="41306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689619" y="5659438"/>
          <a:ext cx="11015967" cy="514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236" name="文档" r:id="rId3" imgW="8252460" imgH="515620" progId="Word.Document.8">
                  <p:embed/>
                </p:oleObj>
              </mc:Choice>
              <mc:Fallback>
                <p:oleObj name="文档" r:id="rId3" imgW="8252460" imgH="515620" progId="Word.Document.8">
                  <p:embed/>
                  <p:pic>
                    <p:nvPicPr>
                      <p:cNvPr id="0" name="图片 6072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9" y="5659438"/>
                        <a:ext cx="11015967" cy="514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314325" y="873125"/>
          <a:ext cx="10985500" cy="589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11" name="Document" r:id="rId1" imgW="8248015" imgH="4424680" progId="Word.Document.8">
                  <p:embed/>
                </p:oleObj>
              </mc:Choice>
              <mc:Fallback>
                <p:oleObj name="Document" r:id="rId1" imgW="8248015" imgH="4424680" progId="Word.Document.8">
                  <p:embed/>
                  <p:pic>
                    <p:nvPicPr>
                      <p:cNvPr id="0" name="图片 6062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873125"/>
                        <a:ext cx="10985500" cy="5895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3FB564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AS_UNIQUEID" val="21"/>
</p:tagLst>
</file>

<file path=ppt/tags/tag2.xml><?xml version="1.0" encoding="utf-8"?>
<p:tagLst xmlns:p="http://schemas.openxmlformats.org/presentationml/2006/main">
  <p:tag name="AS_UNIQUEID" val="335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1130</Words>
  <Application>WPS 演示</Application>
  <PresentationFormat>宽屏</PresentationFormat>
  <Paragraphs>101</Paragraphs>
  <Slides>32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25</vt:i4>
      </vt:variant>
      <vt:variant>
        <vt:lpstr>幻灯片标题</vt:lpstr>
      </vt:variant>
      <vt:variant>
        <vt:i4>32</vt:i4>
      </vt:variant>
    </vt:vector>
  </HeadingPairs>
  <TitlesOfParts>
    <vt:vector size="75" baseType="lpstr">
      <vt:lpstr>Arial</vt:lpstr>
      <vt:lpstr>宋体</vt:lpstr>
      <vt:lpstr>Wingdings</vt:lpstr>
      <vt:lpstr>Times New Roman</vt:lpstr>
      <vt:lpstr>字魂27号-布丁体</vt:lpstr>
      <vt:lpstr>华文新魏</vt:lpstr>
      <vt:lpstr>楷体_GB2312</vt:lpstr>
      <vt:lpstr>楷体</vt:lpstr>
      <vt:lpstr>黑体</vt:lpstr>
      <vt:lpstr>Courier New</vt:lpstr>
      <vt:lpstr>Calibri</vt:lpstr>
      <vt:lpstr>微软雅黑</vt:lpstr>
      <vt:lpstr>Arial Unicode MS</vt:lpstr>
      <vt:lpstr>仿宋_GB2312</vt:lpstr>
      <vt:lpstr>仿宋</vt:lpstr>
      <vt:lpstr>Courier New</vt:lpstr>
      <vt:lpstr>新宋体</vt:lpstr>
      <vt:lpstr>1_Office 主题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320</cp:revision>
  <dcterms:created xsi:type="dcterms:W3CDTF">2019-01-12T04:39:00Z</dcterms:created>
  <dcterms:modified xsi:type="dcterms:W3CDTF">2020-11-10T01:05:01Z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