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Default Extension="wav" ContentType="audio/x-wav"/>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Java 17.6-->
<p:presentation xmlns:r="http://schemas.openxmlformats.org/officeDocument/2006/relationships" xmlns:a="http://schemas.openxmlformats.org/drawingml/2006/main" xmlns:p="http://schemas.openxmlformats.org/presentationml/2006/main">
  <p:sldMasterIdLst>
    <p:sldMasterId id="2147483648" r:id="rId1"/>
    <p:sldMasterId id="2147483661" r:id="rId2"/>
  </p:sldMasterIdLst>
  <p:sldIdLst>
    <p:sldId id="257" r:id="rId3"/>
    <p:sldId id="259" r:id="rId4"/>
    <p:sldId id="261" r:id="rId5"/>
    <p:sldId id="262" r:id="rId6"/>
    <p:sldId id="265" r:id="rId7"/>
    <p:sldId id="266" r:id="rId8"/>
    <p:sldId id="287" r:id="rId9"/>
    <p:sldId id="276" r:id="rId10"/>
    <p:sldId id="307" r:id="rId11"/>
    <p:sldId id="308" r:id="rId12"/>
    <p:sldId id="283" r:id="rId13"/>
    <p:sldId id="282" r:id="rId14"/>
    <p:sldId id="275" r:id="rId15"/>
    <p:sldId id="280" r:id="rId16"/>
    <p:sldId id="281" r:id="rId17"/>
    <p:sldId id="286" r:id="rId18"/>
    <p:sldId id="284" r:id="rId19"/>
    <p:sldId id="285" r:id="rId20"/>
    <p:sldId id="289" r:id="rId21"/>
  </p:sldIdLst>
  <p:sldSz cx="9144000" cy="6858000" type="screen4x3"/>
  <p:notesSz cx="6858000" cy="9144000"/>
  <p:custDataLst>
    <p:tags r:id="rId22"/>
  </p:custDataLst>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itchFamily="34" charset="0"/>
        <a:ea typeface="宋体"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itchFamily="34" charset="0"/>
        <a:ea typeface="宋体"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itchFamily="34" charset="0"/>
        <a:ea typeface="宋体"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itchFamily="34" charset="0"/>
        <a:ea typeface="宋体"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itchFamily="34" charset="0"/>
        <a:ea typeface="宋体"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itchFamily="34" charset="0"/>
        <a:ea typeface="宋体"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itchFamily="34" charset="0"/>
        <a:ea typeface="宋体"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itchFamily="34" charset="0"/>
        <a:ea typeface="宋体"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itchFamily="34" charset="0"/>
        <a:ea typeface="宋体" pitchFamily="2" charset="-122"/>
        <a:cs typeface="+mn-cs"/>
      </a:defRPr>
    </a:lvl9pPr>
  </p:defaultTextStyle>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65" d="100"/>
          <a:sy n="65" d="100"/>
        </p:scale>
        <p:origin x="-1182" y="-102"/>
      </p:cViewPr>
      <p:guideLst>
        <p:guide orient="horz" pos="2142"/>
        <p:guide pos="2924"/>
      </p:guideLst>
    </p:cSldViewPr>
  </p:slideViewPr>
  <p:notesTextViewPr>
    <p:cViewPr>
      <p:scale>
        <a:sx n="100" d="100"/>
        <a:sy n="100" d="100"/>
      </p:scale>
      <p:origin x="0" y="0"/>
    </p:cViewPr>
  </p:notesTextViewPr>
  <p:notesViewPr>
    <p:cSldViewPr>
      <p:cViewPr>
        <p:scale>
          <a:sx n="1" d="100"/>
          <a:sy n="1" d="100"/>
        </p:scale>
        <p:origin x="0" y="0"/>
      </p:cViewPr>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slide" Target="slides/slide15.xml" /><Relationship Id="rId18" Type="http://schemas.openxmlformats.org/officeDocument/2006/relationships/slide" Target="slides/slide16.xml" /><Relationship Id="rId19" Type="http://schemas.openxmlformats.org/officeDocument/2006/relationships/slide" Target="slides/slide17.xml" /><Relationship Id="rId2" Type="http://schemas.openxmlformats.org/officeDocument/2006/relationships/slideMaster" Target="slideMasters/slideMaster2.xml" /><Relationship Id="rId20" Type="http://schemas.openxmlformats.org/officeDocument/2006/relationships/slide" Target="slides/slide18.xml" /><Relationship Id="rId21" Type="http://schemas.openxmlformats.org/officeDocument/2006/relationships/slide" Target="slides/slide19.xml" /><Relationship Id="rId22" Type="http://schemas.openxmlformats.org/officeDocument/2006/relationships/tags" Target="tags/tag1.xml" /><Relationship Id="rId23" Type="http://schemas.openxmlformats.org/officeDocument/2006/relationships/presProps" Target="presProps.xml" /><Relationship Id="rId24" Type="http://schemas.openxmlformats.org/officeDocument/2006/relationships/viewProps" Target="viewProps.xml" /><Relationship Id="rId25" Type="http://schemas.openxmlformats.org/officeDocument/2006/relationships/theme" Target="theme/theme1.xml" /><Relationship Id="rId26" Type="http://schemas.openxmlformats.org/officeDocument/2006/relationships/tableStyles" Target="tableStyles.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3.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4.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5.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6.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7.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8.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9.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0.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21.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22.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23.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24.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a:endParaRPr lang="zh-CN" altLang="en-US">
              <a:latin typeface="Arial" pitchFamily="34" charset="0"/>
            </a:endParaRPr>
          </a:p>
        </p:txBody>
      </p:sp>
      <p:sp>
        <p:nvSpPr>
          <p:cNvPr id="5" name="页脚占位符 4"/>
          <p:cNvSpPr>
            <a:spLocks noGrp="1"/>
          </p:cNvSpPr>
          <p:nvPr>
            <p:ph type="ftr" sz="quarter" idx="11"/>
          </p:nvPr>
        </p:nvSpPr>
        <p:spPr/>
        <p:txBody>
          <a:bodyPr/>
          <a:lstStyle/>
          <a:p>
            <a:pPr lvl="0"/>
            <a:endParaRPr lang="zh-CN" altLang="en-US">
              <a:latin typeface="Arial"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itchFamily="34" charset="0"/>
              </a:rPr>
              <a:t/>
            </a:fld>
            <a:endParaRPr lang="zh-CN" altLang="en-US">
              <a:latin typeface="Arial" pitchFamily="34" charset="0"/>
            </a:endParaRPr>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itchFamily="34" charset="0"/>
            </a:endParaRPr>
          </a:p>
        </p:txBody>
      </p:sp>
      <p:sp>
        <p:nvSpPr>
          <p:cNvPr id="5" name="页脚占位符 4"/>
          <p:cNvSpPr>
            <a:spLocks noGrp="1"/>
          </p:cNvSpPr>
          <p:nvPr>
            <p:ph type="ftr" sz="quarter" idx="11"/>
          </p:nvPr>
        </p:nvSpPr>
        <p:spPr/>
        <p:txBody>
          <a:bodyPr/>
          <a:lstStyle/>
          <a:p>
            <a:pPr lvl="0"/>
            <a:endParaRPr lang="zh-CN" altLang="en-US">
              <a:latin typeface="Arial"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itchFamily="34" charset="0"/>
              </a:rPr>
              <a:t/>
            </a:fld>
            <a:endParaRPr lang="zh-CN" altLang="en-US">
              <a:latin typeface="Arial" pitchFamily="34" charset="0"/>
            </a:endParaRPr>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vertTitleAndTx" preserve="1">
  <p:cSld name="竖版">
    <p:spTree>
      <p:nvGrpSpPr>
        <p:cNvPr id="1" name=""/>
        <p:cNvGrpSpPr/>
        <p:nvPr/>
      </p:nvGrpSpPr>
      <p:grpSpPr>
        <a:xfrm>
          <a:off x="0" y="0"/>
          <a: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itchFamily="34" charset="0"/>
            </a:endParaRPr>
          </a:p>
        </p:txBody>
      </p:sp>
      <p:sp>
        <p:nvSpPr>
          <p:cNvPr id="5" name="页脚占位符 4"/>
          <p:cNvSpPr>
            <a:spLocks noGrp="1"/>
          </p:cNvSpPr>
          <p:nvPr>
            <p:ph type="ftr" sz="quarter" idx="11"/>
          </p:nvPr>
        </p:nvSpPr>
        <p:spPr/>
        <p:txBody>
          <a:bodyPr/>
          <a:lstStyle/>
          <a:p>
            <a:pPr lvl="0"/>
            <a:endParaRPr lang="zh-CN" altLang="en-US">
              <a:latin typeface="Arial"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itchFamily="34" charset="0"/>
              </a:rPr>
              <a:t/>
            </a:fld>
            <a:endParaRPr lang="zh-CN" altLang="en-US">
              <a:latin typeface="Arial" pitchFamily="34" charset="0"/>
            </a:endParaRPr>
          </a:p>
        </p:txBody>
      </p:sp>
    </p:spTree>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objOnly" preserve="1">
  <p:cSld name="内容">
    <p:spTree>
      <p:nvGrpSpPr>
        <p:cNvPr id="1" name=""/>
        <p:cNvGrpSpPr/>
        <p:nvPr/>
      </p:nvGrpSpPr>
      <p:grpSpPr>
        <a:xfrm>
          <a:off x="0" y="0"/>
          <a:ext cx="0" cy="0"/>
        </a:xfrm>
      </p:grpSpPr>
      <p:sp>
        <p:nvSpPr>
          <p:cNvPr id="2" name="内容占位符 1"/>
          <p:cNvSpPr>
            <a:spLocks noGrp="1"/>
          </p:cNvSpPr>
          <p:nvPr>
            <p:ph/>
          </p:nvPr>
        </p:nvSpPr>
        <p:spPr>
          <a:xfrm>
            <a:off x="457200" y="274638"/>
            <a:ext cx="8229600" cy="585152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3" name="日期占位符 2"/>
          <p:cNvSpPr>
            <a:spLocks noGrp="1"/>
          </p:cNvSpPr>
          <p:nvPr>
            <p:ph type="dt" sz="half" idx="10"/>
          </p:nvPr>
        </p:nvSpPr>
        <p:spPr/>
        <p:txBody>
          <a:bodyPr/>
          <a:lstStyle/>
          <a:p>
            <a:pPr lvl="0"/>
            <a:endParaRPr lang="zh-CN" altLang="en-US">
              <a:latin typeface="Arial" pitchFamily="34" charset="0"/>
            </a:endParaRPr>
          </a:p>
        </p:txBody>
      </p:sp>
      <p:sp>
        <p:nvSpPr>
          <p:cNvPr id="4" name="页脚占位符 3"/>
          <p:cNvSpPr>
            <a:spLocks noGrp="1"/>
          </p:cNvSpPr>
          <p:nvPr>
            <p:ph type="ftr" sz="quarter" idx="11"/>
          </p:nvPr>
        </p:nvSpPr>
        <p:spPr/>
        <p:txBody>
          <a:bodyPr/>
          <a:lstStyle/>
          <a:p>
            <a:pPr lvl="0"/>
            <a:endParaRPr lang="zh-CN" altLang="en-US">
              <a:latin typeface="Arial"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a:latin typeface="Arial" pitchFamily="34" charset="0"/>
              </a:rPr>
              <a:t/>
            </a:fld>
            <a:endParaRPr lang="zh-CN" altLang="en-US">
              <a:latin typeface="Arial" pitchFamily="34" charset="0"/>
            </a:endParaRPr>
          </a:p>
        </p:txBody>
      </p:sp>
    </p:spTree>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a:endParaRPr lang="zh-CN" altLang="en-US">
              <a:latin typeface="Arial" pitchFamily="34" charset="0"/>
            </a:endParaRPr>
          </a:p>
        </p:txBody>
      </p:sp>
      <p:sp>
        <p:nvSpPr>
          <p:cNvPr id="5" name="页脚占位符 4"/>
          <p:cNvSpPr>
            <a:spLocks noGrp="1"/>
          </p:cNvSpPr>
          <p:nvPr>
            <p:ph type="ftr" sz="quarter" idx="11"/>
          </p:nvPr>
        </p:nvSpPr>
        <p:spPr/>
        <p:txBody>
          <a:bodyPr/>
          <a:lstStyle/>
          <a:p>
            <a:pPr lvl="0"/>
            <a:endParaRPr lang="zh-CN" altLang="en-US">
              <a:latin typeface="Arial"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itchFamily="34" charset="0"/>
              </a:rPr>
              <a:t/>
            </a:fld>
            <a:endParaRPr lang="zh-CN" altLang="en-US">
              <a:latin typeface="Arial" pitchFamily="34" charset="0"/>
            </a:endParaRPr>
          </a:p>
        </p:txBody>
      </p:sp>
    </p:spTree>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fld id="{BB962C8B-B14F-4D97-AF65-F5344CB8AC3E}" type="datetime1">
              <a:rPr lang="zh-CN" altLang="en-US">
                <a:latin typeface="Arial" pitchFamily="34" charset="0"/>
              </a:rPr>
              <a:t/>
            </a:fld>
            <a:endParaRPr lang="zh-CN" altLang="en-US">
              <a:latin typeface="Arial" pitchFamily="34" charset="0"/>
            </a:endParaRPr>
          </a:p>
        </p:txBody>
      </p:sp>
      <p:sp>
        <p:nvSpPr>
          <p:cNvPr id="5" name="页脚占位符 4"/>
          <p:cNvSpPr>
            <a:spLocks noGrp="1"/>
          </p:cNvSpPr>
          <p:nvPr>
            <p:ph type="ftr" sz="quarter" idx="11"/>
          </p:nvPr>
        </p:nvSpPr>
        <p:spPr/>
        <p:txBody>
          <a:bodyPr/>
          <a:lstStyle/>
          <a:p>
            <a:pPr lvl="0"/>
            <a:endParaRPr lang="zh-CN" altLang="en-US">
              <a:latin typeface="Arial"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itchFamily="34" charset="0"/>
              </a:rPr>
              <a:t/>
            </a:fld>
            <a:endParaRPr lang="zh-CN" altLang="en-US">
              <a:latin typeface="Arial" pitchFamily="34" charset="0"/>
            </a:endParaRPr>
          </a:p>
        </p:txBody>
      </p:sp>
    </p:spTree>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lvl="0"/>
            <a:endParaRPr lang="zh-CN" altLang="en-US">
              <a:latin typeface="Arial" pitchFamily="34" charset="0"/>
            </a:endParaRPr>
          </a:p>
        </p:txBody>
      </p:sp>
      <p:sp>
        <p:nvSpPr>
          <p:cNvPr id="5" name="页脚占位符 4"/>
          <p:cNvSpPr>
            <a:spLocks noGrp="1"/>
          </p:cNvSpPr>
          <p:nvPr>
            <p:ph type="ftr" sz="quarter" idx="11"/>
          </p:nvPr>
        </p:nvSpPr>
        <p:spPr/>
        <p:txBody>
          <a:bodyPr/>
          <a:lstStyle/>
          <a:p>
            <a:pPr lvl="0"/>
            <a:endParaRPr lang="zh-CN" altLang="en-US">
              <a:latin typeface="Arial"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itchFamily="34" charset="0"/>
              </a:rPr>
              <a:t/>
            </a:fld>
            <a:endParaRPr lang="zh-CN" altLang="en-US">
              <a:latin typeface="Arial" pitchFamily="34" charset="0"/>
            </a:endParaRPr>
          </a:p>
        </p:txBody>
      </p:sp>
    </p:spTree>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504"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54296" y="1600200"/>
            <a:ext cx="4032504"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a:latin typeface="Arial" pitchFamily="34" charset="0"/>
            </a:endParaRPr>
          </a:p>
        </p:txBody>
      </p:sp>
      <p:sp>
        <p:nvSpPr>
          <p:cNvPr id="6" name="页脚占位符 5"/>
          <p:cNvSpPr>
            <a:spLocks noGrp="1"/>
          </p:cNvSpPr>
          <p:nvPr>
            <p:ph type="ftr" sz="quarter" idx="11"/>
          </p:nvPr>
        </p:nvSpPr>
        <p:spPr/>
        <p:txBody>
          <a:bodyPr/>
          <a:lstStyle/>
          <a:p>
            <a:pPr lvl="0"/>
            <a:endParaRPr lang="zh-CN" altLang="en-US">
              <a:latin typeface="Arial"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itchFamily="34" charset="0"/>
              </a:rPr>
              <a:t/>
            </a:fld>
            <a:endParaRPr lang="zh-CN" altLang="en-US">
              <a:latin typeface="Arial" pitchFamily="34" charset="0"/>
            </a:endParaRPr>
          </a:p>
        </p:txBody>
      </p:sp>
    </p:spTree>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a:latin typeface="Arial" pitchFamily="34" charset="0"/>
            </a:endParaRPr>
          </a:p>
        </p:txBody>
      </p:sp>
      <p:sp>
        <p:nvSpPr>
          <p:cNvPr id="8" name="页脚占位符 7"/>
          <p:cNvSpPr>
            <a:spLocks noGrp="1"/>
          </p:cNvSpPr>
          <p:nvPr>
            <p:ph type="ftr" sz="quarter" idx="11"/>
          </p:nvPr>
        </p:nvSpPr>
        <p:spPr/>
        <p:txBody>
          <a:bodyPr/>
          <a:lstStyle/>
          <a:p>
            <a:pPr lvl="0"/>
            <a:endParaRPr lang="zh-CN" altLang="en-US">
              <a:latin typeface="Arial"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a:latin typeface="Arial" pitchFamily="34" charset="0"/>
              </a:rPr>
              <a:t/>
            </a:fld>
            <a:endParaRPr lang="zh-CN" altLang="en-US">
              <a:latin typeface="Arial" pitchFamily="34" charset="0"/>
            </a:endParaRPr>
          </a:p>
        </p:txBody>
      </p:sp>
    </p:spTree>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a:latin typeface="Arial" pitchFamily="34" charset="0"/>
            </a:endParaRPr>
          </a:p>
        </p:txBody>
      </p:sp>
      <p:sp>
        <p:nvSpPr>
          <p:cNvPr id="4" name="页脚占位符 3"/>
          <p:cNvSpPr>
            <a:spLocks noGrp="1"/>
          </p:cNvSpPr>
          <p:nvPr>
            <p:ph type="ftr" sz="quarter" idx="11"/>
          </p:nvPr>
        </p:nvSpPr>
        <p:spPr/>
        <p:txBody>
          <a:bodyPr/>
          <a:lstStyle/>
          <a:p>
            <a:pPr lvl="0"/>
            <a:endParaRPr lang="zh-CN" altLang="en-US">
              <a:latin typeface="Arial"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a:latin typeface="Arial" pitchFamily="34" charset="0"/>
              </a:rPr>
              <a:t/>
            </a:fld>
            <a:endParaRPr lang="zh-CN" altLang="en-US">
              <a:latin typeface="Arial" pitchFamily="34" charset="0"/>
            </a:endParaRPr>
          </a:p>
        </p:txBody>
      </p:sp>
    </p:spTree>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pPr lvl="0"/>
            <a:endParaRPr lang="zh-CN" altLang="en-US">
              <a:latin typeface="Arial" pitchFamily="34" charset="0"/>
            </a:endParaRPr>
          </a:p>
        </p:txBody>
      </p:sp>
      <p:sp>
        <p:nvSpPr>
          <p:cNvPr id="3" name="页脚占位符 2"/>
          <p:cNvSpPr>
            <a:spLocks noGrp="1"/>
          </p:cNvSpPr>
          <p:nvPr>
            <p:ph type="ftr" sz="quarter" idx="11"/>
          </p:nvPr>
        </p:nvSpPr>
        <p:spPr/>
        <p:txBody>
          <a:bodyPr/>
          <a:lstStyle/>
          <a:p>
            <a:pPr lvl="0"/>
            <a:endParaRPr lang="zh-CN" altLang="en-US">
              <a:latin typeface="Arial"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a:latin typeface="Arial" pitchFamily="34" charset="0"/>
              </a:rPr>
              <a:t/>
            </a:fld>
            <a:endParaRPr lang="zh-CN" altLang="en-US">
              <a:latin typeface="Arial" pitchFamily="34" charset="0"/>
            </a:endParaRPr>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fld id="{BB962C8B-B14F-4D97-AF65-F5344CB8AC3E}" type="datetime1">
              <a:rPr lang="zh-CN" altLang="en-US">
                <a:latin typeface="Arial" pitchFamily="34" charset="0"/>
              </a:rPr>
              <a:t/>
            </a:fld>
            <a:endParaRPr lang="zh-CN" altLang="en-US">
              <a:latin typeface="Arial" pitchFamily="34" charset="0"/>
            </a:endParaRPr>
          </a:p>
        </p:txBody>
      </p:sp>
      <p:sp>
        <p:nvSpPr>
          <p:cNvPr id="5" name="页脚占位符 4"/>
          <p:cNvSpPr>
            <a:spLocks noGrp="1"/>
          </p:cNvSpPr>
          <p:nvPr>
            <p:ph type="ftr" sz="quarter" idx="11"/>
          </p:nvPr>
        </p:nvSpPr>
        <p:spPr/>
        <p:txBody>
          <a:bodyPr/>
          <a:lstStyle/>
          <a:p>
            <a:pPr lvl="0"/>
            <a:endParaRPr lang="zh-CN" altLang="en-US">
              <a:latin typeface="Arial"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itchFamily="34" charset="0"/>
              </a:rPr>
              <a:t/>
            </a:fld>
            <a:endParaRPr lang="zh-CN" altLang="en-US">
              <a:latin typeface="Arial" pitchFamily="34" charset="0"/>
            </a:endParaRPr>
          </a:p>
        </p:txBody>
      </p:sp>
    </p:spTree>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lvl="0"/>
            <a:endParaRPr lang="zh-CN" altLang="en-US">
              <a:latin typeface="Arial" pitchFamily="34" charset="0"/>
            </a:endParaRPr>
          </a:p>
        </p:txBody>
      </p:sp>
      <p:sp>
        <p:nvSpPr>
          <p:cNvPr id="6" name="页脚占位符 5"/>
          <p:cNvSpPr>
            <a:spLocks noGrp="1"/>
          </p:cNvSpPr>
          <p:nvPr>
            <p:ph type="ftr" sz="quarter" idx="11"/>
          </p:nvPr>
        </p:nvSpPr>
        <p:spPr/>
        <p:txBody>
          <a:bodyPr/>
          <a:lstStyle/>
          <a:p>
            <a:pPr lvl="0"/>
            <a:endParaRPr lang="zh-CN" altLang="en-US">
              <a:latin typeface="Arial"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itchFamily="34" charset="0"/>
              </a:rPr>
              <a:t/>
            </a:fld>
            <a:endParaRPr lang="zh-CN" altLang="en-US">
              <a:latin typeface="Arial" pitchFamily="34" charset="0"/>
            </a:endParaRPr>
          </a:p>
        </p:txBody>
      </p:sp>
    </p:spTree>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lvl="0"/>
            <a:endParaRPr lang="zh-CN" altLang="en-US">
              <a:latin typeface="Arial" pitchFamily="34" charset="0"/>
            </a:endParaRPr>
          </a:p>
        </p:txBody>
      </p:sp>
      <p:sp>
        <p:nvSpPr>
          <p:cNvPr id="6" name="页脚占位符 5"/>
          <p:cNvSpPr>
            <a:spLocks noGrp="1"/>
          </p:cNvSpPr>
          <p:nvPr>
            <p:ph type="ftr" sz="quarter" idx="11"/>
          </p:nvPr>
        </p:nvSpPr>
        <p:spPr/>
        <p:txBody>
          <a:bodyPr/>
          <a:lstStyle/>
          <a:p>
            <a:pPr lvl="0"/>
            <a:endParaRPr lang="zh-CN" altLang="en-US">
              <a:latin typeface="Arial"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itchFamily="34" charset="0"/>
              </a:rPr>
              <a:t/>
            </a:fld>
            <a:endParaRPr lang="zh-CN" altLang="en-US">
              <a:latin typeface="Arial" pitchFamily="34" charset="0"/>
            </a:endParaRPr>
          </a:p>
        </p:txBody>
      </p:sp>
    </p:spTree>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itchFamily="34" charset="0"/>
            </a:endParaRPr>
          </a:p>
        </p:txBody>
      </p:sp>
      <p:sp>
        <p:nvSpPr>
          <p:cNvPr id="5" name="页脚占位符 4"/>
          <p:cNvSpPr>
            <a:spLocks noGrp="1"/>
          </p:cNvSpPr>
          <p:nvPr>
            <p:ph type="ftr" sz="quarter" idx="11"/>
          </p:nvPr>
        </p:nvSpPr>
        <p:spPr/>
        <p:txBody>
          <a:bodyPr/>
          <a:lstStyle/>
          <a:p>
            <a:pPr lvl="0"/>
            <a:endParaRPr lang="zh-CN" altLang="en-US">
              <a:latin typeface="Arial"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itchFamily="34" charset="0"/>
              </a:rPr>
              <a:t/>
            </a:fld>
            <a:endParaRPr lang="zh-CN" altLang="en-US">
              <a:latin typeface="Arial" pitchFamily="34" charset="0"/>
            </a:endParaRPr>
          </a:p>
        </p:txBody>
      </p:sp>
    </p:spTree>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vertTitleAndTx" preserve="1">
  <p:cSld name="竖版">
    <p:spTree>
      <p:nvGrpSpPr>
        <p:cNvPr id="1" name=""/>
        <p:cNvGrpSpPr/>
        <p:nvPr/>
      </p:nvGrpSpPr>
      <p:grpSpPr>
        <a:xfrm>
          <a:off x="0" y="0"/>
          <a: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itchFamily="34" charset="0"/>
            </a:endParaRPr>
          </a:p>
        </p:txBody>
      </p:sp>
      <p:sp>
        <p:nvSpPr>
          <p:cNvPr id="5" name="页脚占位符 4"/>
          <p:cNvSpPr>
            <a:spLocks noGrp="1"/>
          </p:cNvSpPr>
          <p:nvPr>
            <p:ph type="ftr" sz="quarter" idx="11"/>
          </p:nvPr>
        </p:nvSpPr>
        <p:spPr/>
        <p:txBody>
          <a:bodyPr/>
          <a:lstStyle/>
          <a:p>
            <a:pPr lvl="0"/>
            <a:endParaRPr lang="zh-CN" altLang="en-US">
              <a:latin typeface="Arial"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itchFamily="34" charset="0"/>
              </a:rPr>
              <a:t/>
            </a:fld>
            <a:endParaRPr lang="zh-CN" altLang="en-US">
              <a:latin typeface="Arial" pitchFamily="34" charset="0"/>
            </a:endParaRPr>
          </a:p>
        </p:txBody>
      </p:sp>
    </p:spTree>
  </p:cSld>
  <p:clrMapOvr>
    <a:masterClrMapping/>
  </p:clrMapOvr>
  <p:transition/>
  <p:timing/>
</p:sldLayout>
</file>

<file path=ppt/slideLayouts/slideLayout24.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objOnly" preserve="1">
  <p:cSld name="内容">
    <p:spTree>
      <p:nvGrpSpPr>
        <p:cNvPr id="1" name=""/>
        <p:cNvGrpSpPr/>
        <p:nvPr/>
      </p:nvGrpSpPr>
      <p:grpSpPr>
        <a:xfrm>
          <a:off x="0" y="0"/>
          <a:ext cx="0" cy="0"/>
        </a:xfrm>
      </p:grpSpPr>
      <p:sp>
        <p:nvSpPr>
          <p:cNvPr id="2" name="内容占位符 1"/>
          <p:cNvSpPr>
            <a:spLocks noGrp="1"/>
          </p:cNvSpPr>
          <p:nvPr>
            <p:ph/>
          </p:nvPr>
        </p:nvSpPr>
        <p:spPr>
          <a:xfrm>
            <a:off x="457200" y="274638"/>
            <a:ext cx="8229600" cy="585152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3" name="日期占位符 2"/>
          <p:cNvSpPr>
            <a:spLocks noGrp="1"/>
          </p:cNvSpPr>
          <p:nvPr>
            <p:ph type="dt" sz="half" idx="10"/>
          </p:nvPr>
        </p:nvSpPr>
        <p:spPr/>
        <p:txBody>
          <a:bodyPr/>
          <a:lstStyle/>
          <a:p>
            <a:pPr lvl="0"/>
            <a:endParaRPr lang="zh-CN" altLang="en-US">
              <a:latin typeface="Arial" pitchFamily="34" charset="0"/>
            </a:endParaRPr>
          </a:p>
        </p:txBody>
      </p:sp>
      <p:sp>
        <p:nvSpPr>
          <p:cNvPr id="4" name="页脚占位符 3"/>
          <p:cNvSpPr>
            <a:spLocks noGrp="1"/>
          </p:cNvSpPr>
          <p:nvPr>
            <p:ph type="ftr" sz="quarter" idx="11"/>
          </p:nvPr>
        </p:nvSpPr>
        <p:spPr/>
        <p:txBody>
          <a:bodyPr/>
          <a:lstStyle/>
          <a:p>
            <a:pPr lvl="0"/>
            <a:endParaRPr lang="zh-CN" altLang="en-US">
              <a:latin typeface="Arial"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a:latin typeface="Arial" pitchFamily="34" charset="0"/>
              </a:rPr>
              <a:t/>
            </a:fld>
            <a:endParaRPr lang="zh-CN" altLang="en-US">
              <a:latin typeface="Arial" pitchFamily="34" charset="0"/>
            </a:endParaRPr>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lvl="0"/>
            <a:endParaRPr lang="zh-CN" altLang="en-US">
              <a:latin typeface="Arial" pitchFamily="34" charset="0"/>
            </a:endParaRPr>
          </a:p>
        </p:txBody>
      </p:sp>
      <p:sp>
        <p:nvSpPr>
          <p:cNvPr id="5" name="页脚占位符 4"/>
          <p:cNvSpPr>
            <a:spLocks noGrp="1"/>
          </p:cNvSpPr>
          <p:nvPr>
            <p:ph type="ftr" sz="quarter" idx="11"/>
          </p:nvPr>
        </p:nvSpPr>
        <p:spPr/>
        <p:txBody>
          <a:bodyPr/>
          <a:lstStyle/>
          <a:p>
            <a:pPr lvl="0"/>
            <a:endParaRPr lang="zh-CN" altLang="en-US">
              <a:latin typeface="Arial"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itchFamily="34" charset="0"/>
              </a:rPr>
              <a:t/>
            </a:fld>
            <a:endParaRPr lang="zh-CN" altLang="en-US">
              <a:latin typeface="Arial" pitchFamily="34" charset="0"/>
            </a:endParaRPr>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504"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54296" y="1600200"/>
            <a:ext cx="4032504"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a:latin typeface="Arial" pitchFamily="34" charset="0"/>
            </a:endParaRPr>
          </a:p>
        </p:txBody>
      </p:sp>
      <p:sp>
        <p:nvSpPr>
          <p:cNvPr id="6" name="页脚占位符 5"/>
          <p:cNvSpPr>
            <a:spLocks noGrp="1"/>
          </p:cNvSpPr>
          <p:nvPr>
            <p:ph type="ftr" sz="quarter" idx="11"/>
          </p:nvPr>
        </p:nvSpPr>
        <p:spPr/>
        <p:txBody>
          <a:bodyPr/>
          <a:lstStyle/>
          <a:p>
            <a:pPr lvl="0"/>
            <a:endParaRPr lang="zh-CN" altLang="en-US">
              <a:latin typeface="Arial"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itchFamily="34" charset="0"/>
              </a:rPr>
              <a:t/>
            </a:fld>
            <a:endParaRPr lang="zh-CN" altLang="en-US">
              <a:latin typeface="Arial" pitchFamily="34" charset="0"/>
            </a:endParaRPr>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a:latin typeface="Arial" pitchFamily="34" charset="0"/>
            </a:endParaRPr>
          </a:p>
        </p:txBody>
      </p:sp>
      <p:sp>
        <p:nvSpPr>
          <p:cNvPr id="8" name="页脚占位符 7"/>
          <p:cNvSpPr>
            <a:spLocks noGrp="1"/>
          </p:cNvSpPr>
          <p:nvPr>
            <p:ph type="ftr" sz="quarter" idx="11"/>
          </p:nvPr>
        </p:nvSpPr>
        <p:spPr/>
        <p:txBody>
          <a:bodyPr/>
          <a:lstStyle/>
          <a:p>
            <a:pPr lvl="0"/>
            <a:endParaRPr lang="zh-CN" altLang="en-US">
              <a:latin typeface="Arial"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a:latin typeface="Arial" pitchFamily="34" charset="0"/>
              </a:rPr>
              <a:t/>
            </a:fld>
            <a:endParaRPr lang="zh-CN" altLang="en-US">
              <a:latin typeface="Arial" pitchFamily="34" charset="0"/>
            </a:endParaRPr>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a:latin typeface="Arial" pitchFamily="34" charset="0"/>
            </a:endParaRPr>
          </a:p>
        </p:txBody>
      </p:sp>
      <p:sp>
        <p:nvSpPr>
          <p:cNvPr id="4" name="页脚占位符 3"/>
          <p:cNvSpPr>
            <a:spLocks noGrp="1"/>
          </p:cNvSpPr>
          <p:nvPr>
            <p:ph type="ftr" sz="quarter" idx="11"/>
          </p:nvPr>
        </p:nvSpPr>
        <p:spPr/>
        <p:txBody>
          <a:bodyPr/>
          <a:lstStyle/>
          <a:p>
            <a:pPr lvl="0"/>
            <a:endParaRPr lang="zh-CN" altLang="en-US">
              <a:latin typeface="Arial"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a:latin typeface="Arial" pitchFamily="34" charset="0"/>
              </a:rPr>
              <a:t/>
            </a:fld>
            <a:endParaRPr lang="zh-CN" altLang="en-US">
              <a:latin typeface="Arial" pitchFamily="34" charset="0"/>
            </a:endParaRPr>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pPr lvl="0"/>
            <a:endParaRPr lang="zh-CN" altLang="en-US">
              <a:latin typeface="Arial" pitchFamily="34" charset="0"/>
            </a:endParaRPr>
          </a:p>
        </p:txBody>
      </p:sp>
      <p:sp>
        <p:nvSpPr>
          <p:cNvPr id="3" name="页脚占位符 2"/>
          <p:cNvSpPr>
            <a:spLocks noGrp="1"/>
          </p:cNvSpPr>
          <p:nvPr>
            <p:ph type="ftr" sz="quarter" idx="11"/>
          </p:nvPr>
        </p:nvSpPr>
        <p:spPr/>
        <p:txBody>
          <a:bodyPr/>
          <a:lstStyle/>
          <a:p>
            <a:pPr lvl="0"/>
            <a:endParaRPr lang="zh-CN" altLang="en-US">
              <a:latin typeface="Arial"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a:latin typeface="Arial" pitchFamily="34" charset="0"/>
              </a:rPr>
              <a:t/>
            </a:fld>
            <a:endParaRPr lang="zh-CN" altLang="en-US">
              <a:latin typeface="Arial" pitchFamily="34" charset="0"/>
            </a:endParaRPr>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lvl="0"/>
            <a:endParaRPr lang="zh-CN" altLang="en-US">
              <a:latin typeface="Arial" pitchFamily="34" charset="0"/>
            </a:endParaRPr>
          </a:p>
        </p:txBody>
      </p:sp>
      <p:sp>
        <p:nvSpPr>
          <p:cNvPr id="6" name="页脚占位符 5"/>
          <p:cNvSpPr>
            <a:spLocks noGrp="1"/>
          </p:cNvSpPr>
          <p:nvPr>
            <p:ph type="ftr" sz="quarter" idx="11"/>
          </p:nvPr>
        </p:nvSpPr>
        <p:spPr/>
        <p:txBody>
          <a:bodyPr/>
          <a:lstStyle/>
          <a:p>
            <a:pPr lvl="0"/>
            <a:endParaRPr lang="zh-CN" altLang="en-US">
              <a:latin typeface="Arial"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itchFamily="34" charset="0"/>
              </a:rPr>
              <a:t/>
            </a:fld>
            <a:endParaRPr lang="zh-CN" altLang="en-US">
              <a:latin typeface="Arial" pitchFamily="34" charset="0"/>
            </a:endParaRPr>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lvl="0"/>
            <a:endParaRPr lang="zh-CN" altLang="en-US">
              <a:latin typeface="Arial" pitchFamily="34" charset="0"/>
            </a:endParaRPr>
          </a:p>
        </p:txBody>
      </p:sp>
      <p:sp>
        <p:nvSpPr>
          <p:cNvPr id="6" name="页脚占位符 5"/>
          <p:cNvSpPr>
            <a:spLocks noGrp="1"/>
          </p:cNvSpPr>
          <p:nvPr>
            <p:ph type="ftr" sz="quarter" idx="11"/>
          </p:nvPr>
        </p:nvSpPr>
        <p:spPr/>
        <p:txBody>
          <a:bodyPr/>
          <a:lstStyle/>
          <a:p>
            <a:pPr lvl="0"/>
            <a:endParaRPr lang="zh-CN" altLang="en-US">
              <a:latin typeface="Arial"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itchFamily="34" charset="0"/>
              </a:rPr>
              <a:t/>
            </a:fld>
            <a:endParaRPr lang="zh-CN" altLang="en-US">
              <a:latin typeface="Arial" pitchFamily="34" charset="0"/>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_rels/slideMaster2.xml.rels>&#65279;<?xml version="1.0" encoding="utf-8" standalone="yes"?><Relationships xmlns="http://schemas.openxmlformats.org/package/2006/relationships"><Relationship Id="rId1" Type="http://schemas.openxmlformats.org/officeDocument/2006/relationships/slideLayout" Target="../slideLayouts/slideLayout13.xml" /><Relationship Id="rId10" Type="http://schemas.openxmlformats.org/officeDocument/2006/relationships/slideLayout" Target="../slideLayouts/slideLayout22.xml" /><Relationship Id="rId11" Type="http://schemas.openxmlformats.org/officeDocument/2006/relationships/slideLayout" Target="../slideLayouts/slideLayout23.xml" /><Relationship Id="rId12" Type="http://schemas.openxmlformats.org/officeDocument/2006/relationships/slideLayout" Target="../slideLayouts/slideLayout24.xml" /><Relationship Id="rId13" Type="http://schemas.openxmlformats.org/officeDocument/2006/relationships/theme" Target="../theme/theme2.xml" /><Relationship Id="rId2" Type="http://schemas.openxmlformats.org/officeDocument/2006/relationships/slideLayout" Target="../slideLayouts/slideLayout14.xml" /><Relationship Id="rId3" Type="http://schemas.openxmlformats.org/officeDocument/2006/relationships/slideLayout" Target="../slideLayouts/slideLayout15.xml" /><Relationship Id="rId4" Type="http://schemas.openxmlformats.org/officeDocument/2006/relationships/slideLayout" Target="../slideLayouts/slideLayout16.xml" /><Relationship Id="rId5" Type="http://schemas.openxmlformats.org/officeDocument/2006/relationships/slideLayout" Target="../slideLayouts/slideLayout17.xml" /><Relationship Id="rId6" Type="http://schemas.openxmlformats.org/officeDocument/2006/relationships/slideLayout" Target="../slideLayouts/slideLayout18.xml" /><Relationship Id="rId7" Type="http://schemas.openxmlformats.org/officeDocument/2006/relationships/slideLayout" Target="../slideLayouts/slideLayout19.xml" /><Relationship Id="rId8" Type="http://schemas.openxmlformats.org/officeDocument/2006/relationships/slideLayout" Target="../slideLayouts/slideLayout20.xml" /><Relationship Id="rId9" Type="http://schemas.openxmlformats.org/officeDocument/2006/relationships/slideLayout" Target="../slideLayouts/slideLayout2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bg>
      <p:bgPr>
        <a:solidFill>
          <a:schemeClr val="bg1"/>
        </a:solidFill>
        <a:effectLst/>
      </p:bgPr>
    </p:bg>
    <p:spTree>
      <p:nvGrpSpPr>
        <p:cNvPr id="1" name=""/>
        <p:cNvGrpSpPr/>
        <p:nvPr/>
      </p:nvGrpSpPr>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lstStyle/>
          <a:p>
            <a:pPr lvl="0"/>
            <a:r>
              <a:rPr lang="zh-CN" altLang="en-US"/>
              <a:t>单击此处编辑母版标题样式</a:t>
            </a:r>
          </a:p>
        </p:txBody>
      </p:sp>
      <p:sp>
        <p:nvSpPr>
          <p:cNvPr id="1027" name="文本占位符 1026"/>
          <p:cNvSpPr>
            <a:spLocks noGrp="1"/>
          </p:cNvSpPr>
          <p:nvPr>
            <p:ph type="body" idx="1"/>
          </p:nvPr>
        </p:nvSpPr>
        <p:spPr>
          <a:xfrm>
            <a:off x="457200" y="1600200"/>
            <a:ext cx="8229600" cy="4525963"/>
          </a:xfrm>
          <a:prstGeom prst="rect">
            <a:avLst/>
          </a:prstGeom>
          <a:noFill/>
          <a:ln w="9525">
            <a:noFill/>
          </a:ln>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a:fld id="{BB962C8B-B14F-4D97-AF65-F5344CB8AC3E}" type="datetime1">
              <a:rPr lang="zh-CN" altLang="en-US">
                <a:latin typeface="Arial" pitchFamily="34" charset="0"/>
              </a:rPr>
              <a:t/>
            </a:fld>
            <a:endParaRPr lang="zh-CN" altLang="en-US">
              <a:latin typeface="Arial"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a:endParaRPr lang="zh-CN" altLang="en-US">
              <a:latin typeface="Arial"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a:fld id="{9A0DB2DC-4C9A-4742-B13C-FB6460FD3503}" type="slidenum">
              <a:rPr lang="zh-CN" altLang="en-US">
                <a:latin typeface="Arial" pitchFamily="34" charset="0"/>
              </a:rPr>
              <a:t/>
            </a:fld>
            <a:endParaRPr lang="zh-CN" altLang="en-US">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timing/>
  <p:txStyles>
    <p:titleStyle>
      <a:lvl1pPr marL="0" lvl="0" indent="0" algn="ctr" defTabSz="914400" rtl="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itchFamily="34" charset="0"/>
          <a:ea typeface="宋体"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itchFamily="34" charset="0"/>
          <a:ea typeface="宋体"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itchFamily="34" charset="0"/>
          <a:ea typeface="宋体"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itchFamily="34" charset="0"/>
          <a:ea typeface="宋体"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itchFamily="34" charset="0"/>
          <a:ea typeface="宋体"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itchFamily="34" charset="0"/>
          <a:ea typeface="宋体"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itchFamily="34" charset="0"/>
          <a:ea typeface="宋体"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itchFamily="34" charset="0"/>
          <a:ea typeface="宋体" pitchFamily="2"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bg>
      <p:bgPr>
        <a:solidFill>
          <a:schemeClr val="bg1"/>
        </a:solidFill>
        <a:effectLst/>
      </p:bgPr>
    </p:bg>
    <p:spTree>
      <p:nvGrpSpPr>
        <p:cNvPr id="1" name=""/>
        <p:cNvGrpSpPr/>
        <p:nvPr/>
      </p:nvGrpSpPr>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lstStyle/>
          <a:p>
            <a:pPr lvl="0"/>
            <a:r>
              <a:rPr lang="zh-CN" altLang="en-US"/>
              <a:t>单击此处编辑母版标题样式</a:t>
            </a:r>
          </a:p>
        </p:txBody>
      </p:sp>
      <p:sp>
        <p:nvSpPr>
          <p:cNvPr id="1027" name="文本占位符 1026"/>
          <p:cNvSpPr>
            <a:spLocks noGrp="1"/>
          </p:cNvSpPr>
          <p:nvPr>
            <p:ph type="body" idx="1"/>
          </p:nvPr>
        </p:nvSpPr>
        <p:spPr>
          <a:xfrm>
            <a:off x="457200" y="1600200"/>
            <a:ext cx="8229600" cy="4525963"/>
          </a:xfrm>
          <a:prstGeom prst="rect">
            <a:avLst/>
          </a:prstGeom>
          <a:noFill/>
          <a:ln w="9525">
            <a:noFill/>
          </a:ln>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a:fld id="{BB962C8B-B14F-4D97-AF65-F5344CB8AC3E}" type="datetime1">
              <a:rPr lang="zh-CN" altLang="en-US">
                <a:latin typeface="Arial" pitchFamily="34" charset="0"/>
              </a:rPr>
              <a:t/>
            </a:fld>
            <a:endParaRPr lang="zh-CN" altLang="en-US">
              <a:latin typeface="Arial"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a:endParaRPr lang="zh-CN" altLang="en-US">
              <a:latin typeface="Arial"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a:fld id="{9A0DB2DC-4C9A-4742-B13C-FB6460FD3503}" type="slidenum">
              <a:rPr lang="zh-CN" altLang="en-US">
                <a:latin typeface="Arial" pitchFamily="34" charset="0"/>
              </a:rPr>
              <a:t/>
            </a:fld>
            <a:endParaRPr lang="zh-CN" altLang="en-US">
              <a:latin typeface="Arial" pitchFamily="34" charset="0"/>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ransition/>
  <p:timing/>
  <p:txStyles>
    <p:titleStyle>
      <a:lvl1pPr marL="0" lvl="0" indent="0" algn="ctr" defTabSz="914400" rtl="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itchFamily="34" charset="0"/>
          <a:ea typeface="宋体"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itchFamily="34" charset="0"/>
          <a:ea typeface="宋体"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itchFamily="34" charset="0"/>
          <a:ea typeface="宋体"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itchFamily="34" charset="0"/>
          <a:ea typeface="宋体"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itchFamily="34" charset="0"/>
          <a:ea typeface="宋体"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itchFamily="34" charset="0"/>
          <a:ea typeface="宋体"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itchFamily="34" charset="0"/>
          <a:ea typeface="宋体"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itchFamily="34" charset="0"/>
          <a:ea typeface="宋体" pitchFamily="2" charset="-122"/>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 Id="rId3" Type="http://schemas.openxmlformats.org/officeDocument/2006/relationships/image" Target="../media/image2.jpeg" /><Relationship Id="rId4" Type="http://schemas.openxmlformats.org/officeDocument/2006/relationships/image" Target="../media/image3.png" /><Relationship Id="rId5" Type="http://schemas.openxmlformats.org/officeDocument/2006/relationships/image" Target="../media/image4.jpeg" /><Relationship Id="rId6" Type="http://schemas.openxmlformats.org/officeDocument/2006/relationships/hyperlink" Target="http://www.chinaus.net/newpage55.htm" TargetMode="Externa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19.xml" /><Relationship Id="rId2" Type="http://schemas.openxmlformats.org/officeDocument/2006/relationships/image" Target="../media/image8.jpeg"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7.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audio" Target="../media/media1.wav"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9.jpeg" /><Relationship Id="rId3" Type="http://schemas.openxmlformats.org/officeDocument/2006/relationships/slide" Target="slide8.xml" TargetMode="Interna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slide" Target="slide4.xml" TargetMode="Interna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image" Target="../media/image10.jpeg"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7.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slide" Target="slide14.xml" TargetMode="Interna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audio" Target="../media/media1.wav" /><Relationship Id="rId3" Type="http://schemas.openxmlformats.org/officeDocument/2006/relationships/image" Target="../media/image11.pn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image" Target="../media/image5.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image" Target="../media/image6.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slide" Target="slide8.xml" TargetMode="Internal" /><Relationship Id="rId3" Type="http://schemas.openxmlformats.org/officeDocument/2006/relationships/slide" Target="slide14.xml" TargetMode="Internal" /><Relationship Id="rId4" Type="http://schemas.openxmlformats.org/officeDocument/2006/relationships/slide" Target="slide19.xml" TargetMode="Internal" /><Relationship Id="rId5" Type="http://schemas.openxmlformats.org/officeDocument/2006/relationships/image" Target="../media/image7.pn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slide" Target="slide1.xml" TargetMode="Interna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slide" Target="slide4.xml" TargetMode="Interna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slide" Target="slide5.xml" TargetMode="Interna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slide" Target="slide4.xml" TargetMode="Interna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19.xml" /><Relationship Id="rId2" Type="http://schemas.openxmlformats.org/officeDocument/2006/relationships/image" Target="../media/image3.png" /></Relationships>
</file>

<file path=ppt/slides/slide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pic>
        <p:nvPicPr>
          <p:cNvPr id="3074" name="图片 3073" descr="2009326101219"/>
          <p:cNvPicPr>
            <a:picLocks noChangeAspect="1"/>
          </p:cNvPicPr>
          <p:nvPr/>
        </p:nvPicPr>
        <p:blipFill>
          <a:blip r:embed="rId2"/>
          <a:stretch>
            <a:fillRect/>
          </a:stretch>
        </p:blipFill>
        <p:spPr>
          <a:xfrm>
            <a:off x="2195513" y="1698625"/>
            <a:ext cx="2579687" cy="5159375"/>
          </a:xfrm>
          <a:prstGeom prst="rect">
            <a:avLst/>
          </a:prstGeom>
          <a:noFill/>
          <a:ln w="9525">
            <a:noFill/>
          </a:ln>
        </p:spPr>
      </p:pic>
      <p:pic>
        <p:nvPicPr>
          <p:cNvPr id="3075" name="图片 3074" descr="NewsMedia_120067"/>
          <p:cNvPicPr>
            <a:picLocks noChangeAspect="1"/>
          </p:cNvPicPr>
          <p:nvPr/>
        </p:nvPicPr>
        <p:blipFill>
          <a:blip r:embed="rId3"/>
          <a:stretch>
            <a:fillRect/>
          </a:stretch>
        </p:blipFill>
        <p:spPr>
          <a:xfrm>
            <a:off x="5543550" y="3917950"/>
            <a:ext cx="3600450" cy="2940050"/>
          </a:xfrm>
          <a:prstGeom prst="rect">
            <a:avLst/>
          </a:prstGeom>
          <a:noFill/>
          <a:ln w="9525">
            <a:noFill/>
          </a:ln>
        </p:spPr>
      </p:pic>
      <p:pic>
        <p:nvPicPr>
          <p:cNvPr id="3077" name="图片 3076" descr="194810"/>
          <p:cNvPicPr>
            <a:picLocks noChangeAspect="1"/>
          </p:cNvPicPr>
          <p:nvPr/>
        </p:nvPicPr>
        <p:blipFill>
          <a:blip r:embed="rId4"/>
          <a:stretch>
            <a:fillRect/>
          </a:stretch>
        </p:blipFill>
        <p:spPr>
          <a:xfrm>
            <a:off x="5545138" y="-242887"/>
            <a:ext cx="3779837" cy="2833687"/>
          </a:xfrm>
          <a:prstGeom prst="rect">
            <a:avLst/>
          </a:prstGeom>
          <a:noFill/>
          <a:ln w="9525">
            <a:noFill/>
          </a:ln>
        </p:spPr>
      </p:pic>
      <p:sp>
        <p:nvSpPr>
          <p:cNvPr id="3081" name="文本框 3080"/>
          <p:cNvSpPr txBox="1"/>
          <p:nvPr/>
        </p:nvSpPr>
        <p:spPr>
          <a:xfrm>
            <a:off x="228600" y="2852738"/>
            <a:ext cx="8915400" cy="823912"/>
          </a:xfrm>
          <a:prstGeom prst="rect">
            <a:avLst/>
          </a:prstGeom>
          <a:noFill/>
          <a:ln w="9525">
            <a:noFill/>
          </a:ln>
        </p:spPr>
        <p:txBody>
          <a:bodyPr>
            <a:spAutoFit/>
          </a:bodyPr>
          <a:lstStyle/>
          <a:p>
            <a:pPr>
              <a:spcBef>
                <a:spcPct val="50000"/>
              </a:spcBef>
            </a:pPr>
            <a:r>
              <a:rPr lang="en-US" altLang="zh-CN" sz="4800" b="1">
                <a:latin typeface="华文行楷" pitchFamily="2" charset="-122"/>
                <a:ea typeface="华文行楷" pitchFamily="2" charset="-122"/>
              </a:rPr>
              <a:t>  </a:t>
            </a:r>
            <a:r>
              <a:rPr lang="zh-CN" altLang="en-US" sz="4800" b="1">
                <a:solidFill>
                  <a:srgbClr val="FF0000"/>
                </a:solidFill>
                <a:latin typeface="华文行楷" pitchFamily="2" charset="-122"/>
                <a:ea typeface="华文行楷" pitchFamily="2" charset="-122"/>
              </a:rPr>
              <a:t>专题三：</a:t>
            </a:r>
            <a:r>
              <a:rPr lang="en-US" altLang="zh-CN" sz="4800" b="1">
                <a:latin typeface="华文行楷" pitchFamily="2" charset="-122"/>
                <a:ea typeface="华文行楷" pitchFamily="2" charset="-122"/>
              </a:rPr>
              <a:t>4</a:t>
            </a:r>
            <a:r>
              <a:rPr lang="zh-CN" altLang="en-US" sz="4800" b="1">
                <a:latin typeface="华文行楷" pitchFamily="2" charset="-122"/>
                <a:ea typeface="华文行楷" pitchFamily="2" charset="-122"/>
              </a:rPr>
              <a:t>、美国的利益集团</a:t>
            </a:r>
          </a:p>
        </p:txBody>
      </p:sp>
      <p:pic>
        <p:nvPicPr>
          <p:cNvPr id="3082" name="图片 3081" descr="uaflag">
            <a:hlinkClick r:id="rId6"/>
          </p:cNvPr>
          <p:cNvPicPr>
            <a:picLocks noChangeAspect="1"/>
          </p:cNvPicPr>
          <p:nvPr/>
        </p:nvPicPr>
        <p:blipFill>
          <a:blip r:embed="rId5"/>
          <a:stretch>
            <a:fillRect/>
          </a:stretch>
        </p:blipFill>
        <p:spPr>
          <a:xfrm>
            <a:off x="0" y="0"/>
            <a:ext cx="2592388" cy="1598613"/>
          </a:xfrm>
          <a:prstGeom prst="rect">
            <a:avLst/>
          </a:prstGeom>
          <a:noFill/>
          <a:ln w="9525">
            <a:noFill/>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081">
                                            <p:txEl>
                                              <p:pRg st="0" end="0"/>
                                            </p:txEl>
                                          </p:spTgt>
                                        </p:tgtEl>
                                        <p:attrNameLst>
                                          <p:attrName>style.visibility</p:attrName>
                                        </p:attrNameLst>
                                      </p:cBhvr>
                                      <p:to>
                                        <p:strVal val="visible"/>
                                      </p:to>
                                    </p:set>
                                    <p:animEffect transition="in" filter="slide(fromBottom)">
                                      <p:cBhvr>
                                        <p:cTn id="7" dur="500"/>
                                        <p:tgtEl>
                                          <p:spTgt spid="308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1" grpId="0" build="p"/>
    </p:bldLst>
  </p:timing>
</p:sld>
</file>

<file path=ppt/slides/slide1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4580" name="文本框 24579"/>
          <p:cNvSpPr txBox="1"/>
          <p:nvPr/>
        </p:nvSpPr>
        <p:spPr>
          <a:xfrm>
            <a:off x="0" y="900113"/>
            <a:ext cx="8893175" cy="1520825"/>
          </a:xfrm>
          <a:prstGeom prst="rect">
            <a:avLst/>
          </a:prstGeom>
          <a:solidFill>
            <a:schemeClr val="bg1"/>
          </a:solidFill>
          <a:ln w="34925">
            <a:noFill/>
          </a:ln>
        </p:spPr>
        <p:txBody>
          <a:bodyPr>
            <a:spAutoFit/>
          </a:bodyPr>
          <a:lstStyle/>
          <a:p>
            <a:pPr>
              <a:lnSpc>
                <a:spcPct val="120000"/>
              </a:lnSpc>
              <a:spcBef>
                <a:spcPct val="50000"/>
              </a:spcBef>
            </a:pPr>
            <a:r>
              <a:rPr lang="en-US" altLang="zh-CN" sz="2600" b="1">
                <a:latin typeface="黑体" panose="02010609060101010101" pitchFamily="49" charset="-122"/>
                <a:ea typeface="黑体" panose="02010609060101010101" pitchFamily="49" charset="-122"/>
              </a:rPr>
              <a:t>    </a:t>
            </a:r>
            <a:r>
              <a:rPr lang="zh-CN" altLang="en-US" sz="2600" b="1">
                <a:latin typeface="黑体" panose="02010609060101010101" pitchFamily="49" charset="-122"/>
                <a:ea typeface="黑体" panose="02010609060101010101" pitchFamily="49" charset="-122"/>
              </a:rPr>
              <a:t>美国的思想库大多是由大公司赞助的，它们的人员到国会作证，向议员提供</a:t>
            </a:r>
            <a:r>
              <a:rPr lang="zh-CN" altLang="en-US" sz="2600" b="1">
                <a:solidFill>
                  <a:srgbClr val="0000FF"/>
                </a:solidFill>
                <a:latin typeface="黑体" panose="02010609060101010101" pitchFamily="49" charset="-122"/>
                <a:ea typeface="黑体" panose="02010609060101010101" pitchFamily="49" charset="-122"/>
              </a:rPr>
              <a:t>专业知识</a:t>
            </a:r>
            <a:r>
              <a:rPr lang="zh-CN" altLang="en-US" sz="2600" b="1">
                <a:latin typeface="黑体" panose="02010609060101010101" pitchFamily="49" charset="-122"/>
                <a:ea typeface="黑体" panose="02010609060101010101" pitchFamily="49" charset="-122"/>
              </a:rPr>
              <a:t>，也发表</a:t>
            </a:r>
            <a:r>
              <a:rPr lang="zh-CN" altLang="en-US" sz="2600" b="1">
                <a:solidFill>
                  <a:srgbClr val="0000FF"/>
                </a:solidFill>
                <a:latin typeface="黑体" panose="02010609060101010101" pitchFamily="49" charset="-122"/>
                <a:ea typeface="黑体" panose="02010609060101010101" pitchFamily="49" charset="-122"/>
              </a:rPr>
              <a:t>研究成果</a:t>
            </a:r>
            <a:r>
              <a:rPr lang="zh-CN" altLang="en-US" sz="2600" b="1">
                <a:latin typeface="黑体" panose="02010609060101010101" pitchFamily="49" charset="-122"/>
                <a:ea typeface="黑体" panose="02010609060101010101" pitchFamily="49" charset="-122"/>
              </a:rPr>
              <a:t>，影响公众观点。传统基金会，就是美国一家保守的思想库。</a:t>
            </a:r>
          </a:p>
        </p:txBody>
      </p:sp>
      <p:sp>
        <p:nvSpPr>
          <p:cNvPr id="24581" name="文本框 24580"/>
          <p:cNvSpPr txBox="1"/>
          <p:nvPr/>
        </p:nvSpPr>
        <p:spPr>
          <a:xfrm>
            <a:off x="0" y="2349500"/>
            <a:ext cx="8893175" cy="2473325"/>
          </a:xfrm>
          <a:prstGeom prst="rect">
            <a:avLst/>
          </a:prstGeom>
          <a:solidFill>
            <a:schemeClr val="bg1"/>
          </a:solidFill>
          <a:ln w="34925">
            <a:noFill/>
          </a:ln>
        </p:spPr>
        <p:txBody>
          <a:bodyPr>
            <a:spAutoFit/>
          </a:bodyPr>
          <a:lstStyle/>
          <a:p>
            <a:pPr>
              <a:lnSpc>
                <a:spcPct val="120000"/>
              </a:lnSpc>
              <a:spcBef>
                <a:spcPct val="50000"/>
              </a:spcBef>
            </a:pPr>
            <a:r>
              <a:rPr lang="en-US" altLang="zh-CN" sz="2600" b="1">
                <a:latin typeface="黑体" panose="02010609060101010101" pitchFamily="49" charset="-122"/>
                <a:ea typeface="黑体" panose="02010609060101010101" pitchFamily="49" charset="-122"/>
              </a:rPr>
              <a:t>    </a:t>
            </a:r>
            <a:r>
              <a:rPr lang="zh-CN" altLang="en-US" sz="2600" b="1">
                <a:solidFill>
                  <a:srgbClr val="0000FF"/>
                </a:solidFill>
                <a:latin typeface="黑体" panose="02010609060101010101" pitchFamily="49" charset="-122"/>
                <a:ea typeface="黑体" panose="02010609060101010101" pitchFamily="49" charset="-122"/>
              </a:rPr>
              <a:t>兰德公司</a:t>
            </a:r>
            <a:r>
              <a:rPr lang="zh-CN" altLang="en-US" sz="2600" b="1">
                <a:latin typeface="黑体" panose="02010609060101010101" pitchFamily="49" charset="-122"/>
                <a:ea typeface="黑体" panose="02010609060101010101" pitchFamily="49" charset="-122"/>
              </a:rPr>
              <a:t>是美国最重要的以军事为主的综合性战略研究机构。它先以</a:t>
            </a:r>
            <a:r>
              <a:rPr lang="zh-CN" altLang="en-US" sz="2600" b="1">
                <a:solidFill>
                  <a:srgbClr val="0000FF"/>
                </a:solidFill>
                <a:latin typeface="黑体" panose="02010609060101010101" pitchFamily="49" charset="-122"/>
                <a:ea typeface="黑体" panose="02010609060101010101" pitchFamily="49" charset="-122"/>
              </a:rPr>
              <a:t>研究军事尖端科学技术和重大军事战略</a:t>
            </a:r>
            <a:r>
              <a:rPr lang="zh-CN" altLang="en-US" sz="2600" b="1">
                <a:latin typeface="黑体" panose="02010609060101010101" pitchFamily="49" charset="-122"/>
                <a:ea typeface="黑体" panose="02010609060101010101" pitchFamily="49" charset="-122"/>
              </a:rPr>
              <a:t>而著称于世，继而又扩展到</a:t>
            </a:r>
            <a:r>
              <a:rPr lang="zh-CN" altLang="en-US" sz="2600" b="1">
                <a:solidFill>
                  <a:srgbClr val="0000FF"/>
                </a:solidFill>
                <a:latin typeface="黑体" panose="02010609060101010101" pitchFamily="49" charset="-122"/>
                <a:ea typeface="黑体" panose="02010609060101010101" pitchFamily="49" charset="-122"/>
              </a:rPr>
              <a:t>内外政策</a:t>
            </a:r>
            <a:r>
              <a:rPr lang="zh-CN" altLang="en-US" sz="2600" b="1">
                <a:latin typeface="黑体" panose="02010609060101010101" pitchFamily="49" charset="-122"/>
                <a:ea typeface="黑体" panose="02010609060101010101" pitchFamily="49" charset="-122"/>
              </a:rPr>
              <a:t>各方面，逐渐发展成为一个研究政治、军事、经济科技、社会等各方面的</a:t>
            </a:r>
            <a:r>
              <a:rPr lang="zh-CN" altLang="en-US" sz="2600" b="1">
                <a:solidFill>
                  <a:srgbClr val="0000FF"/>
                </a:solidFill>
                <a:latin typeface="黑体" panose="02010609060101010101" pitchFamily="49" charset="-122"/>
                <a:ea typeface="黑体" panose="02010609060101010101" pitchFamily="49" charset="-122"/>
              </a:rPr>
              <a:t>综合性思想库</a:t>
            </a:r>
            <a:r>
              <a:rPr lang="zh-CN" altLang="en-US" sz="2600" b="1">
                <a:latin typeface="黑体" panose="02010609060101010101" pitchFamily="49" charset="-122"/>
                <a:ea typeface="黑体" panose="02010609060101010101" pitchFamily="49" charset="-122"/>
              </a:rPr>
              <a:t>，它可以说是当今美国乃至世界最负盛名的</a:t>
            </a:r>
            <a:r>
              <a:rPr lang="zh-CN" altLang="en-US" sz="2600" b="1">
                <a:solidFill>
                  <a:srgbClr val="0000FF"/>
                </a:solidFill>
                <a:latin typeface="黑体" panose="02010609060101010101" pitchFamily="49" charset="-122"/>
                <a:ea typeface="黑体" panose="02010609060101010101" pitchFamily="49" charset="-122"/>
              </a:rPr>
              <a:t>决策咨询机构</a:t>
            </a:r>
            <a:r>
              <a:rPr lang="zh-CN" altLang="en-US" sz="2600" b="1">
                <a:latin typeface="黑体" panose="02010609060101010101" pitchFamily="49" charset="-122"/>
                <a:ea typeface="黑体" panose="02010609060101010101" pitchFamily="49" charset="-122"/>
              </a:rPr>
              <a:t>。</a:t>
            </a:r>
          </a:p>
        </p:txBody>
      </p:sp>
      <p:sp>
        <p:nvSpPr>
          <p:cNvPr id="24583" name="文本框 24582"/>
          <p:cNvSpPr txBox="1"/>
          <p:nvPr/>
        </p:nvSpPr>
        <p:spPr>
          <a:xfrm>
            <a:off x="179388" y="5373688"/>
            <a:ext cx="5832475" cy="1117600"/>
          </a:xfrm>
          <a:prstGeom prst="rect">
            <a:avLst/>
          </a:prstGeom>
          <a:solidFill>
            <a:srgbClr val="FFFF99"/>
          </a:solidFill>
          <a:ln w="9525">
            <a:noFill/>
          </a:ln>
        </p:spPr>
        <p:txBody>
          <a:bodyPr>
            <a:spAutoFit/>
          </a:bodyPr>
          <a:lstStyle/>
          <a:p>
            <a:pPr>
              <a:lnSpc>
                <a:spcPct val="120000"/>
              </a:lnSpc>
            </a:pPr>
            <a:r>
              <a:rPr lang="zh-CN" altLang="en-US" sz="2800" b="1">
                <a:latin typeface="宋体" pitchFamily="2" charset="-122"/>
                <a:ea typeface="黑体" panose="02010609060101010101" pitchFamily="49" charset="-122"/>
              </a:rPr>
              <a:t>利益集团</a:t>
            </a:r>
            <a:r>
              <a:rPr lang="zh-CN" altLang="en-US" sz="2800" b="1">
                <a:latin typeface="Arial" pitchFamily="34" charset="0"/>
                <a:ea typeface="黑体" panose="02010609060101010101" pitchFamily="49" charset="-122"/>
              </a:rPr>
              <a:t>影响美国政治的途径之：</a:t>
            </a:r>
          </a:p>
          <a:p>
            <a:pPr>
              <a:lnSpc>
                <a:spcPct val="120000"/>
              </a:lnSpc>
            </a:pPr>
            <a:r>
              <a:rPr lang="zh-CN" altLang="en-US" sz="2800" b="1">
                <a:latin typeface="Arial" pitchFamily="34" charset="0"/>
                <a:ea typeface="黑体" panose="02010609060101010101" pitchFamily="49" charset="-122"/>
              </a:rPr>
              <a:t>提供</a:t>
            </a:r>
            <a:r>
              <a:rPr lang="zh-CN" altLang="en-US" sz="2800" b="1">
                <a:solidFill>
                  <a:srgbClr val="FF0000"/>
                </a:solidFill>
                <a:latin typeface="Arial" pitchFamily="34" charset="0"/>
                <a:ea typeface="黑体" panose="02010609060101010101" pitchFamily="49" charset="-122"/>
              </a:rPr>
              <a:t>知识</a:t>
            </a:r>
            <a:r>
              <a:rPr lang="zh-CN" altLang="en-US" sz="2800" b="1">
                <a:latin typeface="Arial" pitchFamily="34" charset="0"/>
                <a:ea typeface="黑体" panose="02010609060101010101" pitchFamily="49" charset="-122"/>
              </a:rPr>
              <a:t>影响法案</a:t>
            </a:r>
          </a:p>
        </p:txBody>
      </p:sp>
      <p:pic>
        <p:nvPicPr>
          <p:cNvPr id="24585" name="图片 24584" descr="3342005"/>
          <p:cNvPicPr>
            <a:picLocks noChangeAspect="1"/>
          </p:cNvPicPr>
          <p:nvPr/>
        </p:nvPicPr>
        <p:blipFill>
          <a:blip r:embed="rId2"/>
          <a:stretch>
            <a:fillRect/>
          </a:stretch>
        </p:blipFill>
        <p:spPr>
          <a:xfrm>
            <a:off x="7031038" y="4868863"/>
            <a:ext cx="1644650" cy="1919287"/>
          </a:xfrm>
          <a:prstGeom prst="rect">
            <a:avLst/>
          </a:prstGeom>
          <a:noFill/>
          <a:ln w="9525">
            <a:noFill/>
          </a:ln>
        </p:spPr>
      </p:pic>
      <p:sp>
        <p:nvSpPr>
          <p:cNvPr id="24586" name="文本框 24585"/>
          <p:cNvSpPr txBox="1"/>
          <p:nvPr/>
        </p:nvSpPr>
        <p:spPr>
          <a:xfrm>
            <a:off x="177800" y="188913"/>
            <a:ext cx="4465638" cy="604837"/>
          </a:xfrm>
          <a:prstGeom prst="rect">
            <a:avLst/>
          </a:prstGeom>
          <a:solidFill>
            <a:srgbClr val="FFFF99"/>
          </a:solidFill>
          <a:ln w="9525">
            <a:noFill/>
          </a:ln>
        </p:spPr>
        <p:txBody>
          <a:bodyPr>
            <a:spAutoFit/>
          </a:bodyPr>
          <a:lstStyle/>
          <a:p>
            <a:pPr>
              <a:lnSpc>
                <a:spcPct val="120000"/>
              </a:lnSpc>
            </a:pPr>
            <a:r>
              <a:rPr lang="zh-CN" altLang="en-US" sz="2800" b="1">
                <a:latin typeface="宋体" pitchFamily="2" charset="-122"/>
              </a:rPr>
              <a:t>利益集团</a:t>
            </a:r>
            <a:r>
              <a:rPr lang="zh-CN" altLang="en-US" sz="2800" b="1">
                <a:latin typeface="Arial" pitchFamily="34" charset="0"/>
              </a:rPr>
              <a:t>影响政治的途径：</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4580"/>
                                        </p:tgtEl>
                                        <p:attrNameLst>
                                          <p:attrName>style.visibility</p:attrName>
                                        </p:attrNameLst>
                                      </p:cBhvr>
                                      <p:to>
                                        <p:strVal val="visible"/>
                                      </p:to>
                                    </p:set>
                                    <p:animEffect transition="in" filter="blinds(horizontal)">
                                      <p:cBhvr>
                                        <p:cTn id="7" dur="500"/>
                                        <p:tgtEl>
                                          <p:spTgt spid="24580"/>
                                        </p:tgtEl>
                                      </p:cBhvr>
                                    </p:animEffect>
                                  </p:childTnLst>
                                </p:cTn>
                              </p:par>
                            </p:childTnLst>
                          </p:cTn>
                        </p:par>
                      </p:childTnLst>
                    </p:cTn>
                  </p:par>
                  <p:par>
                    <p:cTn id="8" fill="hold" nodeType="clickPar">
                      <p:stCondLst>
                        <p:cond delay="indefinite"/>
                      </p:stCondLst>
                      <p:childTnLst>
                        <p:par>
                          <p:cTn id="9" fill="hold" nodeType="withGroup">
                            <p:stCondLst>
                              <p:cond delay="indefinite"/>
                            </p:stCondLst>
                          </p:cTn>
                        </p:par>
                        <p:par>
                          <p:cTn id="10" fill="hold" nodeType="afterGroup">
                            <p:stCondLst>
                              <p:cond delay="0"/>
                            </p:stCondLst>
                            <p:childTnLst>
                              <p:par>
                                <p:cTn id="11" presetID="3" presetClass="entr" presetSubtype="10" fill="hold" grpId="1" nodeType="clickEffect">
                                  <p:stCondLst>
                                    <p:cond delay="0"/>
                                  </p:stCondLst>
                                  <p:childTnLst>
                                    <p:set>
                                      <p:cBhvr>
                                        <p:cTn id="12" dur="1" fill="hold">
                                          <p:stCondLst>
                                            <p:cond delay="0"/>
                                          </p:stCondLst>
                                        </p:cTn>
                                        <p:tgtEl>
                                          <p:spTgt spid="24581"/>
                                        </p:tgtEl>
                                        <p:attrNameLst>
                                          <p:attrName>style.visibility</p:attrName>
                                        </p:attrNameLst>
                                      </p:cBhvr>
                                      <p:to>
                                        <p:strVal val="visible"/>
                                      </p:to>
                                    </p:set>
                                    <p:animEffect transition="in" filter="blinds(horizontal)">
                                      <p:cBhvr>
                                        <p:cTn id="13" dur="500"/>
                                        <p:tgtEl>
                                          <p:spTgt spid="24581"/>
                                        </p:tgtEl>
                                      </p:cBhvr>
                                    </p:animEffect>
                                  </p:childTnLst>
                                </p:cTn>
                              </p:par>
                            </p:childTnLst>
                          </p:cTn>
                        </p:par>
                      </p:childTnLst>
                    </p:cTn>
                  </p:par>
                  <p:par>
                    <p:cTn id="14" fill="hold" nodeType="clickPar">
                      <p:stCondLst>
                        <p:cond delay="indefinite"/>
                      </p:stCondLst>
                      <p:childTnLst>
                        <p:par>
                          <p:cTn id="15" fill="hold" nodeType="withGroup">
                            <p:stCondLst>
                              <p:cond delay="indefinite"/>
                            </p:stCondLst>
                          </p:cTn>
                        </p:par>
                        <p:par>
                          <p:cTn id="16" fill="hold" nodeType="afterGroup">
                            <p:stCondLst>
                              <p:cond delay="0"/>
                            </p:stCondLst>
                            <p:childTnLst>
                              <p:par>
                                <p:cTn id="17" presetID="3" presetClass="entr" presetSubtype="10" fill="hold" nodeType="clickEffect">
                                  <p:stCondLst>
                                    <p:cond delay="0"/>
                                  </p:stCondLst>
                                  <p:childTnLst>
                                    <p:set>
                                      <p:cBhvr>
                                        <p:cTn id="18" dur="1" fill="hold">
                                          <p:stCondLst>
                                            <p:cond delay="0"/>
                                          </p:stCondLst>
                                        </p:cTn>
                                        <p:tgtEl>
                                          <p:spTgt spid="24585"/>
                                        </p:tgtEl>
                                        <p:attrNameLst>
                                          <p:attrName>style.visibility</p:attrName>
                                        </p:attrNameLst>
                                      </p:cBhvr>
                                      <p:to>
                                        <p:strVal val="visible"/>
                                      </p:to>
                                    </p:set>
                                    <p:animEffect transition="in" filter="blinds(horizontal)">
                                      <p:cBhvr>
                                        <p:cTn id="19" dur="500"/>
                                        <p:tgtEl>
                                          <p:spTgt spid="24585"/>
                                        </p:tgtEl>
                                      </p:cBhvr>
                                    </p:animEffect>
                                  </p:childTnLst>
                                </p:cTn>
                              </p:par>
                            </p:childTnLst>
                          </p:cTn>
                        </p:par>
                      </p:childTnLst>
                    </p:cTn>
                  </p:par>
                  <p:par>
                    <p:cTn id="20" fill="hold" nodeType="clickPar">
                      <p:stCondLst>
                        <p:cond delay="indefinite"/>
                      </p:stCondLst>
                      <p:childTnLst>
                        <p:par>
                          <p:cTn id="21" fill="hold" nodeType="withGroup">
                            <p:stCondLst>
                              <p:cond delay="indefinite"/>
                            </p:stCondLst>
                          </p:cTn>
                        </p:par>
                        <p:par>
                          <p:cTn id="22" fill="hold" nodeType="afterGroup">
                            <p:stCondLst>
                              <p:cond delay="0"/>
                            </p:stCondLst>
                            <p:childTnLst>
                              <p:par>
                                <p:cTn id="23" presetID="3" presetClass="entr" presetSubtype="10" fill="hold" grpId="2" nodeType="clickEffect">
                                  <p:stCondLst>
                                    <p:cond delay="0"/>
                                  </p:stCondLst>
                                  <p:childTnLst>
                                    <p:set>
                                      <p:cBhvr>
                                        <p:cTn id="24" dur="1" fill="hold">
                                          <p:stCondLst>
                                            <p:cond delay="0"/>
                                          </p:stCondLst>
                                        </p:cTn>
                                        <p:tgtEl>
                                          <p:spTgt spid="24583"/>
                                        </p:tgtEl>
                                        <p:attrNameLst>
                                          <p:attrName>style.visibility</p:attrName>
                                        </p:attrNameLst>
                                      </p:cBhvr>
                                      <p:to>
                                        <p:strVal val="visible"/>
                                      </p:to>
                                    </p:set>
                                    <p:animEffect transition="in" filter="blinds(horizontal)">
                                      <p:cBhvr>
                                        <p:cTn id="25" dur="500"/>
                                        <p:tgtEl>
                                          <p:spTgt spid="245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0" grpId="0"/>
      <p:bldP spid="24581" grpId="1"/>
      <p:bldP spid="24583" grpId="2"/>
    </p:bldLst>
  </p:timing>
</p:sld>
</file>

<file path=ppt/slides/slide1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8194" name="矩形 1"/>
          <p:cNvSpPr>
            <a:spLocks noChangeArrowheads="1"/>
          </p:cNvSpPr>
          <p:nvPr/>
        </p:nvSpPr>
        <p:spPr bwMode="auto">
          <a:xfrm>
            <a:off x="142875" y="0"/>
            <a:ext cx="9001125" cy="6802438"/>
          </a:xfrm>
          <a:prstGeom prst="rect">
            <a:avLst/>
          </a:prstGeom>
          <a:noFill/>
          <a:ln w="9525">
            <a:noFill/>
            <a:miter lim="800000"/>
          </a:ln>
          <a:extLst>
            <a:ext uri="{909E8E84-426E-40DD-AFC4-6F175D3DCCD1}">
              <a14:hiddenFill xmlns:a14="http://schemas.microsoft.com/office/drawing/2010/main">
                <a:solidFill>
                  <a:srgbClr val="FFFFFF"/>
                </a:solidFill>
              </a14:hiddenFill>
            </a:ext>
          </a:extLst>
        </p:spPr>
        <p:txBody>
          <a:bodyPr>
            <a:spAutoFit/>
          </a:bodyPr>
          <a:lstStyle/>
          <a:p>
            <a:pPr fontAlgn="base">
              <a:spcBef>
                <a:spcPct val="50000"/>
              </a:spcBef>
              <a:spcAft>
                <a:spcPct val="0"/>
              </a:spcAft>
            </a:pPr>
            <a:r>
              <a:rPr kumimoji="1" lang="zh-CN" altLang="en-US" sz="2000" b="1" smtClean="0">
                <a:solidFill>
                  <a:srgbClr val="000000"/>
                </a:solidFill>
              </a:rPr>
              <a:t>镜头一：全国有色人种协会在美国人权运动中曾发挥过重要作用。从</a:t>
            </a:r>
            <a:r>
              <a:rPr kumimoji="1" lang="en-US" altLang="zh-CN" sz="2000" b="1" smtClean="0">
                <a:solidFill>
                  <a:srgbClr val="000000"/>
                </a:solidFill>
              </a:rPr>
              <a:t>20</a:t>
            </a:r>
            <a:r>
              <a:rPr kumimoji="1" lang="zh-CN" altLang="en-US" sz="2000" b="1" smtClean="0">
                <a:solidFill>
                  <a:srgbClr val="000000"/>
                </a:solidFill>
              </a:rPr>
              <a:t>世纪</a:t>
            </a:r>
            <a:r>
              <a:rPr kumimoji="1" lang="en-US" altLang="zh-CN" sz="2000" b="1" smtClean="0">
                <a:solidFill>
                  <a:srgbClr val="000000"/>
                </a:solidFill>
              </a:rPr>
              <a:t>30</a:t>
            </a:r>
            <a:r>
              <a:rPr kumimoji="1" lang="zh-CN" altLang="en-US" sz="2000" b="1" smtClean="0">
                <a:solidFill>
                  <a:srgbClr val="000000"/>
                </a:solidFill>
              </a:rPr>
              <a:t>年代开始，全国有色人种协会不断向法院提起诉讼，控告一些州的种族隔离法违宪，</a:t>
            </a:r>
            <a:r>
              <a:rPr kumimoji="1" lang="en-US" altLang="zh-CN" sz="2000" b="1" smtClean="0">
                <a:solidFill>
                  <a:srgbClr val="000000"/>
                </a:solidFill>
              </a:rPr>
              <a:t>1954</a:t>
            </a:r>
            <a:r>
              <a:rPr kumimoji="1" lang="zh-CN" altLang="en-US" sz="2000" b="1" smtClean="0">
                <a:solidFill>
                  <a:srgbClr val="000000"/>
                </a:solidFill>
              </a:rPr>
              <a:t>年终于取得决定性胜利。当年，最高法院在布朗案中，裁决种族隔离法违反宪法。</a:t>
            </a:r>
            <a:endParaRPr kumimoji="1" lang="en-US" altLang="zh-CN" sz="2000" b="1" smtClean="0">
              <a:solidFill>
                <a:srgbClr val="000000"/>
              </a:solidFill>
            </a:endParaRPr>
          </a:p>
          <a:p>
            <a:pPr fontAlgn="base">
              <a:spcBef>
                <a:spcPct val="50000"/>
              </a:spcBef>
              <a:spcAft>
                <a:spcPct val="0"/>
              </a:spcAft>
            </a:pPr>
            <a:endParaRPr kumimoji="1" lang="zh-CN" altLang="en-US" sz="2000" smtClean="0">
              <a:solidFill>
                <a:srgbClr val="000000"/>
              </a:solidFill>
            </a:endParaRPr>
          </a:p>
          <a:p>
            <a:pPr fontAlgn="base">
              <a:spcBef>
                <a:spcPct val="50000"/>
              </a:spcBef>
              <a:spcAft>
                <a:spcPct val="0"/>
              </a:spcAft>
            </a:pPr>
            <a:r>
              <a:rPr kumimoji="1" lang="zh-CN" altLang="en-US" sz="2000" b="1" smtClean="0">
                <a:solidFill>
                  <a:srgbClr val="000000"/>
                </a:solidFill>
              </a:rPr>
              <a:t>  镜头二：</a:t>
            </a:r>
            <a:r>
              <a:rPr kumimoji="1" lang="en-US" altLang="zh-CN" sz="2000" b="1" smtClean="0">
                <a:solidFill>
                  <a:srgbClr val="000000"/>
                </a:solidFill>
              </a:rPr>
              <a:t>2000</a:t>
            </a:r>
            <a:r>
              <a:rPr kumimoji="1" lang="zh-CN" altLang="en-US" sz="2000" b="1" smtClean="0">
                <a:solidFill>
                  <a:srgbClr val="000000"/>
                </a:solidFill>
              </a:rPr>
              <a:t>年</a:t>
            </a:r>
            <a:r>
              <a:rPr kumimoji="1" lang="en-US" altLang="zh-CN" sz="2000" b="1" smtClean="0">
                <a:solidFill>
                  <a:srgbClr val="000000"/>
                </a:solidFill>
              </a:rPr>
              <a:t>5</a:t>
            </a:r>
            <a:r>
              <a:rPr kumimoji="1" lang="zh-CN" altLang="en-US" sz="2000" b="1" smtClean="0">
                <a:solidFill>
                  <a:srgbClr val="000000"/>
                </a:solidFill>
              </a:rPr>
              <a:t>月</a:t>
            </a:r>
            <a:r>
              <a:rPr kumimoji="1" lang="en-US" altLang="zh-CN" sz="2000" b="1" smtClean="0">
                <a:solidFill>
                  <a:srgbClr val="000000"/>
                </a:solidFill>
              </a:rPr>
              <a:t>14</a:t>
            </a:r>
            <a:r>
              <a:rPr kumimoji="1" lang="zh-CN" altLang="en-US" sz="2000" b="1" smtClean="0">
                <a:solidFill>
                  <a:srgbClr val="000000"/>
                </a:solidFill>
              </a:rPr>
              <a:t>日“母亲节”这天，在一个名为“百万母亲”团体的民权运动的领袖们挽臂并肩举行游行组织下，美国成千上万的母亲及其支持者参加了在首都华盛顿和其他六十多个城市举行的“百万母亲大游行”活动，呼吁美国国会尽快通过更加严格的控制枪支法案，以遏制猖獗的枪支犯罪，还孩子们一个安全和平的社区环境和学习环境。</a:t>
            </a:r>
            <a:endParaRPr kumimoji="1" lang="en-US" altLang="zh-CN" sz="2000" b="1" smtClean="0">
              <a:solidFill>
                <a:srgbClr val="000000"/>
              </a:solidFill>
            </a:endParaRPr>
          </a:p>
          <a:p>
            <a:pPr fontAlgn="base">
              <a:spcBef>
                <a:spcPct val="50000"/>
              </a:spcBef>
              <a:spcAft>
                <a:spcPct val="0"/>
              </a:spcAft>
            </a:pPr>
            <a:endParaRPr kumimoji="1" lang="zh-CN" altLang="en-US" sz="2000" smtClean="0">
              <a:solidFill>
                <a:srgbClr val="000000"/>
              </a:solidFill>
            </a:endParaRPr>
          </a:p>
          <a:p>
            <a:pPr fontAlgn="base">
              <a:spcBef>
                <a:spcPct val="50000"/>
              </a:spcBef>
              <a:spcAft>
                <a:spcPct val="0"/>
              </a:spcAft>
            </a:pPr>
            <a:r>
              <a:rPr kumimoji="1" lang="zh-CN" altLang="en-US" sz="2000" b="1" smtClean="0">
                <a:solidFill>
                  <a:srgbClr val="000000"/>
                </a:solidFill>
              </a:rPr>
              <a:t>    镜头三：金钱永远是利益集团影响政治人物的重要手段。</a:t>
            </a:r>
            <a:r>
              <a:rPr kumimoji="1" lang="en-US" altLang="zh-CN" sz="2000" b="1" smtClean="0">
                <a:solidFill>
                  <a:srgbClr val="000000"/>
                </a:solidFill>
              </a:rPr>
              <a:t>2012</a:t>
            </a:r>
            <a:r>
              <a:rPr kumimoji="1" lang="zh-CN" altLang="en-US" sz="2000" b="1" smtClean="0">
                <a:solidFill>
                  <a:srgbClr val="000000"/>
                </a:solidFill>
              </a:rPr>
              <a:t>年。全国步枪协会用于政治捐款</a:t>
            </a:r>
            <a:r>
              <a:rPr kumimoji="1" lang="en-US" altLang="zh-CN" sz="2000" b="1" smtClean="0">
                <a:solidFill>
                  <a:srgbClr val="000000"/>
                </a:solidFill>
              </a:rPr>
              <a:t>159</a:t>
            </a:r>
            <a:r>
              <a:rPr kumimoji="1" lang="zh-CN" altLang="en-US" sz="2000" b="1" smtClean="0">
                <a:solidFill>
                  <a:srgbClr val="000000"/>
                </a:solidFill>
              </a:rPr>
              <a:t>万美元，游说费用达</a:t>
            </a:r>
            <a:r>
              <a:rPr kumimoji="1" lang="en-US" altLang="zh-CN" sz="2000" b="1" smtClean="0">
                <a:solidFill>
                  <a:srgbClr val="000000"/>
                </a:solidFill>
              </a:rPr>
              <a:t>298</a:t>
            </a:r>
            <a:r>
              <a:rPr kumimoji="1" lang="zh-CN" altLang="en-US" sz="2000" b="1" smtClean="0">
                <a:solidFill>
                  <a:srgbClr val="000000"/>
                </a:solidFill>
              </a:rPr>
              <a:t>万美元。</a:t>
            </a:r>
            <a:endParaRPr kumimoji="1" lang="en-US" altLang="zh-CN" sz="2000" b="1" smtClean="0">
              <a:solidFill>
                <a:srgbClr val="000000"/>
              </a:solidFill>
            </a:endParaRPr>
          </a:p>
          <a:p>
            <a:pPr fontAlgn="base">
              <a:spcBef>
                <a:spcPct val="50000"/>
              </a:spcBef>
              <a:spcAft>
                <a:spcPct val="0"/>
              </a:spcAft>
            </a:pPr>
            <a:endParaRPr kumimoji="1" lang="en-US" altLang="zh-CN" sz="2000" b="1" smtClean="0">
              <a:solidFill>
                <a:srgbClr val="000000"/>
              </a:solidFill>
            </a:endParaRPr>
          </a:p>
          <a:p>
            <a:pPr fontAlgn="base">
              <a:spcBef>
                <a:spcPct val="50000"/>
              </a:spcBef>
              <a:spcAft>
                <a:spcPct val="0"/>
              </a:spcAft>
            </a:pPr>
            <a:r>
              <a:rPr kumimoji="1" lang="zh-CN" altLang="en-US" sz="2000" b="1" smtClean="0">
                <a:solidFill>
                  <a:srgbClr val="000000"/>
                </a:solidFill>
              </a:rPr>
              <a:t>    镜头四：美国的思想库大多是由大公司赞助的，它们的人员到国会作证，向议员提供专业知识，也发表研究成果，影响公众观点。传统基金会，就是美国一家保守的思想库。</a:t>
            </a:r>
            <a:endParaRPr kumimoji="1" lang="zh-CN" altLang="en-US" sz="2000" smtClean="0">
              <a:solidFill>
                <a:srgbClr val="000000"/>
              </a:solidFill>
            </a:endParaRPr>
          </a:p>
          <a:p>
            <a:pPr algn="ctr" fontAlgn="base">
              <a:spcBef>
                <a:spcPct val="50000"/>
              </a:spcBef>
              <a:spcAft>
                <a:spcPct val="0"/>
              </a:spcAft>
            </a:pPr>
            <a:r>
              <a:rPr kumimoji="1" lang="zh-CN" altLang="en-US" sz="2400" b="1" smtClean="0">
                <a:solidFill>
                  <a:srgbClr val="0000FF"/>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rPr>
              <a:t>联系上述材料，说说利益集团是通过什么方式影响</a:t>
            </a:r>
            <a:r>
              <a:rPr kumimoji="1" lang="zh-CN" altLang="en-US" sz="2400" b="1" smtClean="0">
                <a:solidFill>
                  <a:srgbClr val="FF0000"/>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rPr>
              <a:t>政府决策</a:t>
            </a:r>
            <a:r>
              <a:rPr kumimoji="1" lang="zh-CN" altLang="en-US" sz="2400" b="1" smtClean="0">
                <a:solidFill>
                  <a:srgbClr val="0000FF"/>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rPr>
              <a:t>的。</a:t>
            </a:r>
            <a:endParaRPr kumimoji="1" lang="zh-CN" altLang="en-US" sz="2400" smtClean="0">
              <a:solidFill>
                <a:srgbClr val="0000FF"/>
              </a:solidFill>
              <a:effectLst>
                <a:outerShdw blurRad="38100" dist="38100" dir="2700000" algn="tl">
                  <a:srgbClr val="000000">
                    <a:alpha val="43137"/>
                  </a:srgbClr>
                </a:outerShdw>
              </a:effectLst>
              <a:latin typeface="黑体" panose="02010609060101010101" pitchFamily="49" charset="-122"/>
              <a:ea typeface="黑体" panose="02010609060101010101" pitchFamily="49" charset="-122"/>
            </a:endParaRPr>
          </a:p>
        </p:txBody>
      </p:sp>
      <p:cxnSp>
        <p:nvCxnSpPr>
          <p:cNvPr id="2" name="直接连接符 1"/>
          <p:cNvCxnSpPr/>
          <p:nvPr/>
        </p:nvCxnSpPr>
        <p:spPr>
          <a:xfrm>
            <a:off x="4140835" y="620395"/>
            <a:ext cx="1871345" cy="0"/>
          </a:xfrm>
          <a:prstGeom prst="line">
            <a:avLst/>
          </a:prstGeom>
          <a:ln w="412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 name="直接连接符 2"/>
          <p:cNvCxnSpPr/>
          <p:nvPr/>
        </p:nvCxnSpPr>
        <p:spPr>
          <a:xfrm>
            <a:off x="5481320" y="2793365"/>
            <a:ext cx="1871345" cy="0"/>
          </a:xfrm>
          <a:prstGeom prst="line">
            <a:avLst/>
          </a:prstGeom>
          <a:ln w="412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 name="直接连接符 3"/>
          <p:cNvCxnSpPr/>
          <p:nvPr/>
        </p:nvCxnSpPr>
        <p:spPr>
          <a:xfrm>
            <a:off x="1332865" y="4275455"/>
            <a:ext cx="791210" cy="17780"/>
          </a:xfrm>
          <a:prstGeom prst="line">
            <a:avLst/>
          </a:prstGeom>
          <a:ln w="412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a:off x="640715" y="5883275"/>
            <a:ext cx="1871345" cy="0"/>
          </a:xfrm>
          <a:prstGeom prst="line">
            <a:avLst/>
          </a:prstGeom>
          <a:ln w="41275">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indefinite"/>
                            </p:stCondLst>
                          </p:cTn>
                        </p:par>
                        <p:par>
                          <p:cTn id="11" fill="hold" nodeType="afterGroup">
                            <p:stCondLst>
                              <p:cond delay="0"/>
                            </p:stCondLst>
                            <p:childTnLst>
                              <p:par>
                                <p:cTn id="12" presetID="2" presetClass="entr" presetSubtype="4"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additive="base">
                                        <p:cTn id="14" dur="500" fill="hold"/>
                                        <p:tgtEl>
                                          <p:spTgt spid="3"/>
                                        </p:tgtEl>
                                        <p:attrNameLst>
                                          <p:attrName>ppt_x</p:attrName>
                                        </p:attrNameLst>
                                      </p:cBhvr>
                                      <p:tavLst>
                                        <p:tav tm="0">
                                          <p:val>
                                            <p:strVal val="#ppt_x"/>
                                          </p:val>
                                        </p:tav>
                                        <p:tav tm="100000">
                                          <p:val>
                                            <p:strVal val="#ppt_x"/>
                                          </p:val>
                                        </p:tav>
                                      </p:tavLst>
                                    </p:anim>
                                    <p:anim calcmode="lin" valueType="num">
                                      <p:cBhvr additive="base">
                                        <p:cTn id="15"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indefinite"/>
                            </p:stCondLst>
                          </p:cTn>
                        </p:par>
                        <p:par>
                          <p:cTn id="18" fill="hold" nodeType="afterGroup">
                            <p:stCondLst>
                              <p:cond delay="0"/>
                            </p:stCondLst>
                            <p:childTnLst>
                              <p:par>
                                <p:cTn id="19" presetID="2" presetClass="entr" presetSubtype="4"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additive="base">
                                        <p:cTn id="21" dur="500" fill="hold"/>
                                        <p:tgtEl>
                                          <p:spTgt spid="4"/>
                                        </p:tgtEl>
                                        <p:attrNameLst>
                                          <p:attrName>ppt_x</p:attrName>
                                        </p:attrNameLst>
                                      </p:cBhvr>
                                      <p:tavLst>
                                        <p:tav tm="0">
                                          <p:val>
                                            <p:strVal val="#ppt_x"/>
                                          </p:val>
                                        </p:tav>
                                        <p:tav tm="100000">
                                          <p:val>
                                            <p:strVal val="#ppt_x"/>
                                          </p:val>
                                        </p:tav>
                                      </p:tavLst>
                                    </p:anim>
                                    <p:anim calcmode="lin" valueType="num">
                                      <p:cBhvr additive="base">
                                        <p:cTn id="2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indefinite"/>
                            </p:stCondLst>
                          </p:cTn>
                        </p:par>
                        <p:par>
                          <p:cTn id="25" fill="hold" nodeType="afterGroup">
                            <p:stCondLst>
                              <p:cond delay="0"/>
                            </p:stCondLst>
                            <p:childTnLst>
                              <p:par>
                                <p:cTn id="26" presetID="2" presetClass="entr" presetSubtype="4" fill="hold" nodeType="clickEffect">
                                  <p:stCondLst>
                                    <p:cond delay="0"/>
                                  </p:stCondLst>
                                  <p:childTnLst>
                                    <p:set>
                                      <p:cBhvr>
                                        <p:cTn id="27" dur="1" fill="hold">
                                          <p:stCondLst>
                                            <p:cond delay="0"/>
                                          </p:stCondLst>
                                        </p:cTn>
                                        <p:tgtEl>
                                          <p:spTgt spid="5"/>
                                        </p:tgtEl>
                                        <p:attrNameLst>
                                          <p:attrName>style.visibility</p:attrName>
                                        </p:attrNameLst>
                                      </p:cBhvr>
                                      <p:to>
                                        <p:strVal val="visible"/>
                                      </p:to>
                                    </p:set>
                                    <p:anim calcmode="lin" valueType="num">
                                      <p:cBhvr additive="base">
                                        <p:cTn id="28" dur="500" fill="hold"/>
                                        <p:tgtEl>
                                          <p:spTgt spid="5"/>
                                        </p:tgtEl>
                                        <p:attrNameLst>
                                          <p:attrName>ppt_x</p:attrName>
                                        </p:attrNameLst>
                                      </p:cBhvr>
                                      <p:tavLst>
                                        <p:tav tm="0">
                                          <p:val>
                                            <p:strVal val="#ppt_x"/>
                                          </p:val>
                                        </p:tav>
                                        <p:tav tm="100000">
                                          <p:val>
                                            <p:strVal val="#ppt_x"/>
                                          </p:val>
                                        </p:tav>
                                      </p:tavLst>
                                    </p:anim>
                                    <p:anim calcmode="lin" valueType="num">
                                      <p:cBhvr additive="base">
                                        <p:cTn id="2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8676" name="文本框 28675"/>
          <p:cNvSpPr txBox="1"/>
          <p:nvPr/>
        </p:nvSpPr>
        <p:spPr>
          <a:xfrm>
            <a:off x="250825" y="1073150"/>
            <a:ext cx="8610600" cy="2720975"/>
          </a:xfrm>
          <a:prstGeom prst="rect">
            <a:avLst/>
          </a:prstGeom>
          <a:noFill/>
          <a:ln w="57150">
            <a:noFill/>
          </a:ln>
        </p:spPr>
        <p:txBody>
          <a:bodyPr>
            <a:spAutoFit/>
          </a:bodyPr>
          <a:lstStyle/>
          <a:p>
            <a:pPr>
              <a:lnSpc>
                <a:spcPct val="120000"/>
              </a:lnSpc>
              <a:spcBef>
                <a:spcPct val="50000"/>
              </a:spcBef>
            </a:pPr>
            <a:r>
              <a:rPr lang="en-US" altLang="zh-CN" sz="2400" b="1">
                <a:latin typeface="黑体" panose="02010609060101010101" pitchFamily="49" charset="-122"/>
                <a:ea typeface="黑体" panose="02010609060101010101" pitchFamily="49" charset="-122"/>
              </a:rPr>
              <a:t>    </a:t>
            </a:r>
            <a:r>
              <a:rPr lang="zh-CN" altLang="en-US" sz="2400" b="1">
                <a:latin typeface="黑体" panose="02010609060101010101" pitchFamily="49" charset="-122"/>
                <a:ea typeface="黑体" panose="02010609060101010101" pitchFamily="49" charset="-122"/>
              </a:rPr>
              <a:t>在美国</a:t>
            </a:r>
            <a:r>
              <a:rPr lang="en-US" altLang="zh-CN" sz="2400" b="1">
                <a:latin typeface="黑体" panose="02010609060101010101" pitchFamily="49" charset="-122"/>
                <a:ea typeface="黑体" panose="02010609060101010101" pitchFamily="49" charset="-122"/>
              </a:rPr>
              <a:t>,</a:t>
            </a:r>
            <a:r>
              <a:rPr lang="zh-CN" altLang="en-US" sz="2400" b="1">
                <a:latin typeface="黑体" panose="02010609060101010101" pitchFamily="49" charset="-122"/>
                <a:ea typeface="黑体" panose="02010609060101010101" pitchFamily="49" charset="-122"/>
              </a:rPr>
              <a:t>最早对人民币汇率不满的是传统制造行业</a:t>
            </a:r>
            <a:r>
              <a:rPr lang="en-US" altLang="zh-CN" sz="2400" b="1">
                <a:latin typeface="黑体" panose="02010609060101010101" pitchFamily="49" charset="-122"/>
                <a:ea typeface="黑体" panose="02010609060101010101" pitchFamily="49" charset="-122"/>
              </a:rPr>
              <a:t>.</a:t>
            </a:r>
            <a:r>
              <a:rPr lang="zh-CN" altLang="en-US" sz="2400" b="1">
                <a:latin typeface="黑体" panose="02010609060101010101" pitchFamily="49" charset="-122"/>
                <a:ea typeface="黑体" panose="02010609060101010101" pitchFamily="49" charset="-122"/>
              </a:rPr>
              <a:t>据美国媒体报道</a:t>
            </a:r>
            <a:r>
              <a:rPr lang="en-US" altLang="zh-CN" sz="2400" b="1">
                <a:latin typeface="黑体" panose="02010609060101010101" pitchFamily="49" charset="-122"/>
                <a:ea typeface="黑体" panose="02010609060101010101" pitchFamily="49" charset="-122"/>
              </a:rPr>
              <a:t>,</a:t>
            </a:r>
            <a:r>
              <a:rPr lang="zh-CN" altLang="en-US" sz="2400" b="1">
                <a:latin typeface="黑体" panose="02010609060101010101" pitchFamily="49" charset="-122"/>
                <a:ea typeface="黑体" panose="02010609060101010101" pitchFamily="49" charset="-122"/>
              </a:rPr>
              <a:t>美制造业就业大军占全美总就业人口的</a:t>
            </a:r>
            <a:r>
              <a:rPr lang="en-US" altLang="zh-CN" sz="2400" b="1">
                <a:latin typeface="黑体" panose="02010609060101010101" pitchFamily="49" charset="-122"/>
                <a:ea typeface="黑体" panose="02010609060101010101" pitchFamily="49" charset="-122"/>
              </a:rPr>
              <a:t>14%.</a:t>
            </a:r>
            <a:r>
              <a:rPr lang="zh-CN" altLang="en-US" sz="2400" b="1">
                <a:latin typeface="黑体" panose="02010609060101010101" pitchFamily="49" charset="-122"/>
                <a:ea typeface="黑体" panose="02010609060101010101" pitchFamily="49" charset="-122"/>
              </a:rPr>
              <a:t>经济不景气</a:t>
            </a:r>
            <a:r>
              <a:rPr lang="en-US" altLang="zh-CN" sz="2400" b="1">
                <a:latin typeface="黑体" panose="02010609060101010101" pitchFamily="49" charset="-122"/>
                <a:ea typeface="黑体" panose="02010609060101010101" pitchFamily="49" charset="-122"/>
              </a:rPr>
              <a:t>,</a:t>
            </a:r>
            <a:r>
              <a:rPr lang="zh-CN" altLang="en-US" sz="2400" b="1">
                <a:latin typeface="黑体" panose="02010609060101010101" pitchFamily="49" charset="-122"/>
                <a:ea typeface="黑体" panose="02010609060101010101" pitchFamily="49" charset="-122"/>
              </a:rPr>
              <a:t>失业率上升</a:t>
            </a:r>
            <a:r>
              <a:rPr lang="en-US" altLang="zh-CN" sz="2400" b="1">
                <a:latin typeface="黑体" panose="02010609060101010101" pitchFamily="49" charset="-122"/>
                <a:ea typeface="黑体" panose="02010609060101010101" pitchFamily="49" charset="-122"/>
              </a:rPr>
              <a:t>,</a:t>
            </a:r>
            <a:r>
              <a:rPr lang="zh-CN" altLang="en-US" sz="2400" b="1">
                <a:latin typeface="黑体" panose="02010609060101010101" pitchFamily="49" charset="-122"/>
                <a:ea typeface="黑体" panose="02010609060101010101" pitchFamily="49" charset="-122"/>
              </a:rPr>
              <a:t>制造业首当其冲。为此</a:t>
            </a:r>
            <a:r>
              <a:rPr lang="en-US" altLang="zh-CN" sz="2400" b="1">
                <a:latin typeface="黑体" panose="02010609060101010101" pitchFamily="49" charset="-122"/>
                <a:ea typeface="黑体" panose="02010609060101010101" pitchFamily="49" charset="-122"/>
              </a:rPr>
              <a:t>,</a:t>
            </a:r>
            <a:r>
              <a:rPr lang="zh-CN" altLang="en-US" sz="2400" b="1">
                <a:solidFill>
                  <a:srgbClr val="0000FF"/>
                </a:solidFill>
                <a:latin typeface="黑体" panose="02010609060101010101" pitchFamily="49" charset="-122"/>
                <a:ea typeface="黑体" panose="02010609060101010101" pitchFamily="49" charset="-122"/>
              </a:rPr>
              <a:t>美国制造业协会和制造业者</a:t>
            </a:r>
            <a:r>
              <a:rPr lang="zh-CN" altLang="en-US" sz="2400" b="1">
                <a:latin typeface="黑体" panose="02010609060101010101" pitchFamily="49" charset="-122"/>
                <a:ea typeface="黑体" panose="02010609060101010101" pitchFamily="49" charset="-122"/>
              </a:rPr>
              <a:t>成立的各种利益组织</a:t>
            </a:r>
            <a:r>
              <a:rPr lang="en-US" altLang="zh-CN" sz="2400" b="1">
                <a:latin typeface="黑体" panose="02010609060101010101" pitchFamily="49" charset="-122"/>
                <a:ea typeface="黑体" panose="02010609060101010101" pitchFamily="49" charset="-122"/>
              </a:rPr>
              <a:t>,</a:t>
            </a:r>
            <a:r>
              <a:rPr lang="zh-CN" altLang="en-US" sz="2400" b="1">
                <a:latin typeface="黑体" panose="02010609060101010101" pitchFamily="49" charset="-122"/>
                <a:ea typeface="黑体" panose="02010609060101010101" pitchFamily="49" charset="-122"/>
              </a:rPr>
              <a:t>如“拯救美国制造业”等，面对大量价廉物美的中国商品，</a:t>
            </a:r>
            <a:r>
              <a:rPr lang="zh-CN" altLang="en-US" sz="2400" b="1">
                <a:solidFill>
                  <a:srgbClr val="0000FF"/>
                </a:solidFill>
                <a:latin typeface="黑体" panose="02010609060101010101" pitchFamily="49" charset="-122"/>
                <a:ea typeface="黑体" panose="02010609060101010101" pitchFamily="49" charset="-122"/>
              </a:rPr>
              <a:t>不断游说政府和国会，要求采取贸易保护主义措施</a:t>
            </a:r>
            <a:r>
              <a:rPr lang="zh-CN" altLang="en-US" sz="2400" b="1">
                <a:latin typeface="黑体" panose="02010609060101010101" pitchFamily="49" charset="-122"/>
                <a:ea typeface="黑体" panose="02010609060101010101" pitchFamily="49" charset="-122"/>
              </a:rPr>
              <a:t>。     </a:t>
            </a:r>
          </a:p>
        </p:txBody>
      </p:sp>
      <p:sp>
        <p:nvSpPr>
          <p:cNvPr id="28677" name="矩形 28676"/>
          <p:cNvSpPr/>
          <p:nvPr/>
        </p:nvSpPr>
        <p:spPr>
          <a:xfrm>
            <a:off x="250825" y="3954463"/>
            <a:ext cx="8642350" cy="2282825"/>
          </a:xfrm>
          <a:prstGeom prst="rect">
            <a:avLst/>
          </a:prstGeom>
          <a:noFill/>
          <a:ln w="57150">
            <a:noFill/>
          </a:ln>
        </p:spPr>
        <p:txBody>
          <a:bodyPr>
            <a:spAutoFit/>
          </a:bodyPr>
          <a:lstStyle/>
          <a:p>
            <a:pPr>
              <a:lnSpc>
                <a:spcPct val="120000"/>
              </a:lnSpc>
              <a:spcBef>
                <a:spcPct val="50000"/>
              </a:spcBef>
            </a:pPr>
            <a:r>
              <a:rPr lang="en-US" altLang="zh-CN" sz="2400" b="1">
                <a:latin typeface="黑体" panose="02010609060101010101" pitchFamily="49" charset="-122"/>
                <a:ea typeface="黑体" panose="02010609060101010101" pitchFamily="49" charset="-122"/>
              </a:rPr>
              <a:t>    《</a:t>
            </a:r>
            <a:r>
              <a:rPr lang="zh-CN" altLang="en-US" sz="2400" b="1">
                <a:latin typeface="黑体" panose="02010609060101010101" pitchFamily="49" charset="-122"/>
                <a:ea typeface="黑体" panose="02010609060101010101" pitchFamily="49" charset="-122"/>
              </a:rPr>
              <a:t>美州人间佛报</a:t>
            </a:r>
            <a:r>
              <a:rPr lang="en-US" altLang="zh-CN" sz="2400" b="1">
                <a:latin typeface="黑体" panose="02010609060101010101" pitchFamily="49" charset="-122"/>
                <a:ea typeface="黑体" panose="02010609060101010101" pitchFamily="49" charset="-122"/>
              </a:rPr>
              <a:t>》</a:t>
            </a:r>
            <a:r>
              <a:rPr lang="zh-CN" altLang="en-US" sz="2400" b="1">
                <a:latin typeface="黑体" panose="02010609060101010101" pitchFamily="49" charset="-122"/>
                <a:ea typeface="黑体" panose="02010609060101010101" pitchFamily="49" charset="-122"/>
              </a:rPr>
              <a:t>报道：说客的背后实际上是拥有特殊利益的压力集团</a:t>
            </a:r>
            <a:r>
              <a:rPr lang="en-US" altLang="zh-CN" sz="2400" b="1">
                <a:latin typeface="黑体" panose="02010609060101010101" pitchFamily="49" charset="-122"/>
                <a:ea typeface="黑体" panose="02010609060101010101" pitchFamily="49" charset="-122"/>
              </a:rPr>
              <a:t>,</a:t>
            </a:r>
            <a:r>
              <a:rPr lang="zh-CN" altLang="en-US" sz="2400" b="1">
                <a:latin typeface="黑体" panose="02010609060101010101" pitchFamily="49" charset="-122"/>
                <a:ea typeface="黑体" panose="02010609060101010101" pitchFamily="49" charset="-122"/>
              </a:rPr>
              <a:t>每个集团都有自己的特殊利益</a:t>
            </a:r>
            <a:r>
              <a:rPr lang="en-US" altLang="zh-CN" sz="2400" b="1">
                <a:latin typeface="黑体" panose="02010609060101010101" pitchFamily="49" charset="-122"/>
                <a:ea typeface="黑体" panose="02010609060101010101" pitchFamily="49" charset="-122"/>
              </a:rPr>
              <a:t>,</a:t>
            </a:r>
            <a:r>
              <a:rPr lang="zh-CN" altLang="en-US" sz="2400" b="1">
                <a:latin typeface="黑体" panose="02010609060101010101" pitchFamily="49" charset="-122"/>
                <a:ea typeface="黑体" panose="02010609060101010101" pitchFamily="49" charset="-122"/>
              </a:rPr>
              <a:t>而利益都要靠自己去争取。</a:t>
            </a:r>
            <a:r>
              <a:rPr lang="zh-CN" altLang="en-US" sz="2400" b="1">
                <a:solidFill>
                  <a:srgbClr val="0000FF"/>
                </a:solidFill>
                <a:latin typeface="黑体" panose="02010609060101010101" pitchFamily="49" charset="-122"/>
                <a:ea typeface="黑体" panose="02010609060101010101" pitchFamily="49" charset="-122"/>
              </a:rPr>
              <a:t>当政府的政策不符合他们的利益时</a:t>
            </a:r>
            <a:r>
              <a:rPr lang="zh-CN" altLang="en-US" sz="2400" b="1">
                <a:latin typeface="黑体" panose="02010609060101010101" pitchFamily="49" charset="-122"/>
                <a:ea typeface="黑体" panose="02010609060101010101" pitchFamily="49" charset="-122"/>
              </a:rPr>
              <a:t>，他们发动强大攻势阻挠</a:t>
            </a:r>
            <a:r>
              <a:rPr lang="en-US" altLang="zh-CN" sz="2400" b="1">
                <a:latin typeface="黑体" panose="02010609060101010101" pitchFamily="49" charset="-122"/>
                <a:ea typeface="黑体" panose="02010609060101010101" pitchFamily="49" charset="-122"/>
              </a:rPr>
              <a:t>,</a:t>
            </a:r>
            <a:r>
              <a:rPr lang="zh-CN" altLang="en-US" sz="2400" b="1">
                <a:latin typeface="黑体" panose="02010609060101010101" pitchFamily="49" charset="-122"/>
                <a:ea typeface="黑体" panose="02010609060101010101" pitchFamily="49" charset="-122"/>
              </a:rPr>
              <a:t>向政府和有关国际会议</a:t>
            </a:r>
            <a:r>
              <a:rPr lang="zh-CN" altLang="en-US" sz="2400" b="1">
                <a:solidFill>
                  <a:srgbClr val="0000FF"/>
                </a:solidFill>
                <a:latin typeface="黑体" panose="02010609060101010101" pitchFamily="49" charset="-122"/>
                <a:ea typeface="黑体" panose="02010609060101010101" pitchFamily="49" charset="-122"/>
              </a:rPr>
              <a:t>游行示威</a:t>
            </a:r>
            <a:r>
              <a:rPr lang="en-US" altLang="zh-CN" sz="2400" b="1">
                <a:latin typeface="黑体" panose="02010609060101010101" pitchFamily="49" charset="-122"/>
                <a:ea typeface="黑体" panose="02010609060101010101" pitchFamily="49" charset="-122"/>
              </a:rPr>
              <a:t>,</a:t>
            </a:r>
            <a:r>
              <a:rPr lang="zh-CN" altLang="en-US" sz="2400" b="1">
                <a:latin typeface="黑体" panose="02010609060101010101" pitchFamily="49" charset="-122"/>
                <a:ea typeface="黑体" panose="02010609060101010101" pitchFamily="49" charset="-122"/>
              </a:rPr>
              <a:t>对议员实行地毯式轰炸</a:t>
            </a:r>
            <a:r>
              <a:rPr lang="en-US" altLang="zh-CN" sz="2400" b="1">
                <a:latin typeface="黑体" panose="02010609060101010101" pitchFamily="49" charset="-122"/>
                <a:ea typeface="黑体" panose="02010609060101010101" pitchFamily="49" charset="-122"/>
              </a:rPr>
              <a:t>:</a:t>
            </a:r>
            <a:r>
              <a:rPr lang="zh-CN" altLang="en-US" sz="2400" b="1">
                <a:solidFill>
                  <a:srgbClr val="0000FF"/>
                </a:solidFill>
                <a:latin typeface="黑体" panose="02010609060101010101" pitchFamily="49" charset="-122"/>
                <a:ea typeface="黑体" panose="02010609060101010101" pitchFamily="49" charset="-122"/>
              </a:rPr>
              <a:t>电话、写信、电子邮件、到议员家中</a:t>
            </a:r>
            <a:r>
              <a:rPr lang="zh-CN" altLang="en-US" sz="2400" b="1">
                <a:latin typeface="黑体" panose="02010609060101010101" pitchFamily="49" charset="-122"/>
                <a:ea typeface="黑体" panose="02010609060101010101" pitchFamily="49" charset="-122"/>
              </a:rPr>
              <a:t>等。</a:t>
            </a:r>
          </a:p>
        </p:txBody>
      </p:sp>
      <p:sp>
        <p:nvSpPr>
          <p:cNvPr id="28679" name="文本框 28678"/>
          <p:cNvSpPr txBox="1"/>
          <p:nvPr/>
        </p:nvSpPr>
        <p:spPr>
          <a:xfrm>
            <a:off x="177800" y="188913"/>
            <a:ext cx="4465638" cy="604837"/>
          </a:xfrm>
          <a:prstGeom prst="rect">
            <a:avLst/>
          </a:prstGeom>
          <a:solidFill>
            <a:srgbClr val="FFFF99"/>
          </a:solidFill>
          <a:ln w="9525">
            <a:noFill/>
          </a:ln>
        </p:spPr>
        <p:txBody>
          <a:bodyPr>
            <a:spAutoFit/>
          </a:bodyPr>
          <a:lstStyle/>
          <a:p>
            <a:pPr>
              <a:lnSpc>
                <a:spcPct val="120000"/>
              </a:lnSpc>
            </a:pPr>
            <a:r>
              <a:rPr lang="zh-CN" altLang="en-US" sz="2800" b="1">
                <a:latin typeface="宋体" pitchFamily="2" charset="-122"/>
              </a:rPr>
              <a:t>利益集团</a:t>
            </a:r>
            <a:r>
              <a:rPr lang="zh-CN" altLang="en-US" sz="2800" b="1">
                <a:latin typeface="Arial" pitchFamily="34" charset="0"/>
              </a:rPr>
              <a:t>影响政府的手段：</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2" nodeType="clickEffect">
                                  <p:stCondLst>
                                    <p:cond delay="0"/>
                                  </p:stCondLst>
                                  <p:iterate type="lt">
                                    <p:tmPct val="0"/>
                                  </p:iterate>
                                  <p:childTnLst>
                                    <p:set>
                                      <p:cBhvr>
                                        <p:cTn id="6" dur="1" fill="hold">
                                          <p:stCondLst>
                                            <p:cond delay="0"/>
                                          </p:stCondLst>
                                        </p:cTn>
                                        <p:tgtEl>
                                          <p:spTgt spid="28679"/>
                                        </p:tgtEl>
                                        <p:attrNameLst>
                                          <p:attrName>style.visibility</p:attrName>
                                        </p:attrNameLst>
                                      </p:cBhvr>
                                      <p:to>
                                        <p:strVal val="visible"/>
                                      </p:to>
                                    </p:set>
                                    <p:animEffect transition="in" filter="blinds(horizontal)">
                                      <p:cBhvr>
                                        <p:cTn id="7" dur="500"/>
                                        <p:tgtEl>
                                          <p:spTgt spid="28679"/>
                                        </p:tgtEl>
                                      </p:cBhvr>
                                    </p:animEffect>
                                  </p:childTnLst>
                                  <p:subTnLst>
                                    <p:audio>
                                      <p:cMediaNode>
                                        <p:cTn display="0" masterRel="sameClick">
                                          <p:stCondLst>
                                            <p:cond evt="begin" delay="0">
                                              <p:tn val="5"/>
                                            </p:cond>
                                          </p:stCondLst>
                                          <p:endCondLst>
                                            <p:cond evt="onStopAudio" delay="0">
                                              <p:tgtEl>
                                                <p:sldTgt/>
                                              </p:tgtEl>
                                            </p:cond>
                                          </p:endCondLst>
                                        </p:cTn>
                                        <p:tgtEl>
                                          <p:sndTgt r:embed="rId2" name="type.wav"/>
                                        </p:tgtEl>
                                      </p:cMediaNode>
                                    </p:audio>
                                  </p:subTnLst>
                                </p:cTn>
                              </p:par>
                            </p:childTnLst>
                          </p:cTn>
                        </p:par>
                      </p:childTnLst>
                    </p:cTn>
                  </p:par>
                  <p:par>
                    <p:cTn id="8" fill="hold" nodeType="clickPar">
                      <p:stCondLst>
                        <p:cond delay="indefinite"/>
                      </p:stCondLst>
                      <p:childTnLst>
                        <p:par>
                          <p:cTn id="9" fill="hold" nodeType="withGroup">
                            <p:stCondLst>
                              <p:cond delay="indefinite"/>
                            </p:stCondLst>
                          </p:cTn>
                        </p:par>
                        <p:par>
                          <p:cTn id="10" fill="hold" nodeType="afterGroup">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28676"/>
                                        </p:tgtEl>
                                        <p:attrNameLst>
                                          <p:attrName>style.visibility</p:attrName>
                                        </p:attrNameLst>
                                      </p:cBhvr>
                                      <p:to>
                                        <p:strVal val="visible"/>
                                      </p:to>
                                    </p:set>
                                    <p:animEffect transition="in" filter="blinds(horizontal)">
                                      <p:cBhvr>
                                        <p:cTn id="13" dur="500"/>
                                        <p:tgtEl>
                                          <p:spTgt spid="28676"/>
                                        </p:tgtEl>
                                      </p:cBhvr>
                                    </p:animEffect>
                                  </p:childTnLst>
                                </p:cTn>
                              </p:par>
                            </p:childTnLst>
                          </p:cTn>
                        </p:par>
                      </p:childTnLst>
                    </p:cTn>
                  </p:par>
                  <p:par>
                    <p:cTn id="14" fill="hold" nodeType="clickPar">
                      <p:stCondLst>
                        <p:cond delay="indefinite"/>
                      </p:stCondLst>
                      <p:childTnLst>
                        <p:par>
                          <p:cTn id="15" fill="hold" nodeType="withGroup">
                            <p:stCondLst>
                              <p:cond delay="indefinite"/>
                            </p:stCondLst>
                          </p:cTn>
                        </p:par>
                        <p:par>
                          <p:cTn id="16" fill="hold" nodeType="afterGroup">
                            <p:stCondLst>
                              <p:cond delay="0"/>
                            </p:stCondLst>
                            <p:childTnLst>
                              <p:par>
                                <p:cTn id="17" presetID="3" presetClass="entr" presetSubtype="10" fill="hold" grpId="1" nodeType="clickEffect">
                                  <p:stCondLst>
                                    <p:cond delay="0"/>
                                  </p:stCondLst>
                                  <p:childTnLst>
                                    <p:set>
                                      <p:cBhvr>
                                        <p:cTn id="18" dur="1" fill="hold">
                                          <p:stCondLst>
                                            <p:cond delay="0"/>
                                          </p:stCondLst>
                                        </p:cTn>
                                        <p:tgtEl>
                                          <p:spTgt spid="28677"/>
                                        </p:tgtEl>
                                        <p:attrNameLst>
                                          <p:attrName>style.visibility</p:attrName>
                                        </p:attrNameLst>
                                      </p:cBhvr>
                                      <p:to>
                                        <p:strVal val="visible"/>
                                      </p:to>
                                    </p:set>
                                    <p:animEffect transition="in" filter="blinds(horizontal)">
                                      <p:cBhvr>
                                        <p:cTn id="19" dur="500"/>
                                        <p:tgtEl>
                                          <p:spTgt spid="286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6" grpId="0"/>
      <p:bldP spid="28677" grpId="1"/>
      <p:bldP spid="28679" grpId="2"/>
    </p:bldLst>
  </p:timing>
</p:sld>
</file>

<file path=ppt/slides/slide1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1506" name="文本框 21505"/>
          <p:cNvSpPr txBox="1"/>
          <p:nvPr/>
        </p:nvSpPr>
        <p:spPr>
          <a:xfrm>
            <a:off x="6372225" y="2347913"/>
            <a:ext cx="2519363" cy="739775"/>
          </a:xfrm>
          <a:prstGeom prst="rect">
            <a:avLst/>
          </a:prstGeom>
          <a:noFill/>
          <a:ln w="38100" cap="flat" cmpd="sng">
            <a:solidFill>
              <a:srgbClr val="FF5050"/>
            </a:solidFill>
            <a:prstDash val="solid"/>
            <a:miter/>
            <a:headEnd type="none" w="med" len="med"/>
            <a:tailEnd type="none" w="med" len="med"/>
          </a:ln>
        </p:spPr>
        <p:txBody>
          <a:bodyPr>
            <a:spAutoFit/>
          </a:bodyPr>
          <a:lstStyle/>
          <a:p>
            <a:pPr algn="ctr">
              <a:spcBef>
                <a:spcPct val="50000"/>
              </a:spcBef>
            </a:pPr>
            <a:r>
              <a:rPr lang="zh-CN" altLang="en-US" sz="4000" b="1">
                <a:latin typeface="Arial" pitchFamily="34" charset="0"/>
                <a:ea typeface="黑体" panose="02010609060101010101" pitchFamily="49" charset="-122"/>
              </a:rPr>
              <a:t>最高法院</a:t>
            </a:r>
          </a:p>
        </p:txBody>
      </p:sp>
      <p:sp>
        <p:nvSpPr>
          <p:cNvPr id="21507" name="矩形 21506"/>
          <p:cNvSpPr/>
          <p:nvPr/>
        </p:nvSpPr>
        <p:spPr>
          <a:xfrm>
            <a:off x="6372225" y="3932238"/>
            <a:ext cx="2519363" cy="739775"/>
          </a:xfrm>
          <a:prstGeom prst="rect">
            <a:avLst/>
          </a:prstGeom>
          <a:noFill/>
          <a:ln w="38100" cap="flat" cmpd="sng">
            <a:solidFill>
              <a:srgbClr val="FF5050"/>
            </a:solidFill>
            <a:prstDash val="solid"/>
            <a:miter/>
            <a:headEnd type="none" w="med" len="med"/>
            <a:tailEnd type="none" w="med" len="med"/>
          </a:ln>
        </p:spPr>
        <p:txBody>
          <a:bodyPr>
            <a:spAutoFit/>
          </a:bodyPr>
          <a:lstStyle/>
          <a:p>
            <a:pPr algn="ctr"/>
            <a:r>
              <a:rPr lang="zh-CN" altLang="en-US" sz="4000" b="1">
                <a:latin typeface="Arial" pitchFamily="34" charset="0"/>
                <a:ea typeface="黑体" panose="02010609060101010101" pitchFamily="49" charset="-122"/>
              </a:rPr>
              <a:t>国  会</a:t>
            </a:r>
          </a:p>
        </p:txBody>
      </p:sp>
      <p:sp>
        <p:nvSpPr>
          <p:cNvPr id="21508" name="矩形 21507"/>
          <p:cNvSpPr/>
          <p:nvPr/>
        </p:nvSpPr>
        <p:spPr>
          <a:xfrm>
            <a:off x="6372225" y="3140075"/>
            <a:ext cx="2519363" cy="739775"/>
          </a:xfrm>
          <a:prstGeom prst="rect">
            <a:avLst/>
          </a:prstGeom>
          <a:noFill/>
          <a:ln w="38100" cap="flat" cmpd="sng">
            <a:solidFill>
              <a:srgbClr val="FF5050"/>
            </a:solidFill>
            <a:prstDash val="solid"/>
            <a:miter/>
            <a:headEnd type="none" w="med" len="med"/>
            <a:tailEnd type="none" w="med" len="med"/>
          </a:ln>
        </p:spPr>
        <p:txBody>
          <a:bodyPr>
            <a:spAutoFit/>
          </a:bodyPr>
          <a:lstStyle/>
          <a:p>
            <a:pPr algn="ctr"/>
            <a:r>
              <a:rPr lang="zh-CN" altLang="en-US" sz="4000" b="1">
                <a:latin typeface="Arial" pitchFamily="34" charset="0"/>
                <a:ea typeface="黑体" panose="02010609060101010101" pitchFamily="49" charset="-122"/>
              </a:rPr>
              <a:t>总  统</a:t>
            </a:r>
          </a:p>
        </p:txBody>
      </p:sp>
      <p:sp>
        <p:nvSpPr>
          <p:cNvPr id="21509" name="矩形 21508"/>
          <p:cNvSpPr/>
          <p:nvPr/>
        </p:nvSpPr>
        <p:spPr>
          <a:xfrm>
            <a:off x="179388" y="3427413"/>
            <a:ext cx="3024187" cy="952500"/>
          </a:xfrm>
          <a:prstGeom prst="rect">
            <a:avLst/>
          </a:prstGeom>
          <a:noFill/>
          <a:ln w="38100" cap="flat" cmpd="sng">
            <a:solidFill>
              <a:srgbClr val="FF5050"/>
            </a:solidFill>
            <a:prstDash val="solid"/>
            <a:miter/>
            <a:headEnd type="none" w="med" len="med"/>
            <a:tailEnd type="none" w="med" len="med"/>
          </a:ln>
        </p:spPr>
        <p:txBody>
          <a:bodyPr>
            <a:spAutoFit/>
          </a:bodyPr>
          <a:lstStyle/>
          <a:p>
            <a:pPr algn="ctr"/>
            <a:r>
              <a:rPr lang="zh-CN" altLang="en-US" sz="5400" b="1">
                <a:solidFill>
                  <a:srgbClr val="0000FF"/>
                </a:solidFill>
                <a:latin typeface="Arial" pitchFamily="34" charset="0"/>
                <a:ea typeface="黑体" panose="02010609060101010101" pitchFamily="49" charset="-122"/>
              </a:rPr>
              <a:t>利益集团</a:t>
            </a:r>
          </a:p>
        </p:txBody>
      </p:sp>
      <p:sp>
        <p:nvSpPr>
          <p:cNvPr id="21510" name="文本框 21509"/>
          <p:cNvSpPr txBox="1"/>
          <p:nvPr/>
        </p:nvSpPr>
        <p:spPr>
          <a:xfrm>
            <a:off x="6372225" y="4724400"/>
            <a:ext cx="2519363" cy="739775"/>
          </a:xfrm>
          <a:prstGeom prst="rect">
            <a:avLst/>
          </a:prstGeom>
          <a:noFill/>
          <a:ln w="38100" cap="flat" cmpd="sng">
            <a:solidFill>
              <a:srgbClr val="FF5050"/>
            </a:solidFill>
            <a:prstDash val="solid"/>
            <a:miter/>
            <a:headEnd type="none" w="med" len="med"/>
            <a:tailEnd type="none" w="med" len="med"/>
          </a:ln>
        </p:spPr>
        <p:txBody>
          <a:bodyPr>
            <a:spAutoFit/>
          </a:bodyPr>
          <a:lstStyle/>
          <a:p>
            <a:pPr algn="ctr">
              <a:spcBef>
                <a:spcPct val="50000"/>
              </a:spcBef>
            </a:pPr>
            <a:r>
              <a:rPr lang="zh-CN" altLang="en-US" sz="4000" b="1">
                <a:latin typeface="Arial" pitchFamily="34" charset="0"/>
                <a:ea typeface="黑体" panose="02010609060101010101" pitchFamily="49" charset="-122"/>
              </a:rPr>
              <a:t>政  党</a:t>
            </a:r>
          </a:p>
        </p:txBody>
      </p:sp>
      <p:sp>
        <p:nvSpPr>
          <p:cNvPr id="21511" name="直接连接符 21510"/>
          <p:cNvSpPr/>
          <p:nvPr/>
        </p:nvSpPr>
        <p:spPr>
          <a:xfrm>
            <a:off x="3132138" y="3571875"/>
            <a:ext cx="3240087" cy="0"/>
          </a:xfrm>
          <a:prstGeom prst="line">
            <a:avLst/>
          </a:prstGeom>
          <a:ln w="63500" cap="flat" cmpd="sng">
            <a:solidFill>
              <a:srgbClr val="0000FF"/>
            </a:solidFill>
            <a:prstDash val="solid"/>
            <a:headEnd type="none" w="med" len="med"/>
            <a:tailEnd type="triangle" w="med" len="med"/>
          </a:ln>
        </p:spPr>
        <p:txBody>
          <a:bodyPr/>
          <a:lstStyle/>
          <a:p/>
        </p:txBody>
      </p:sp>
      <p:sp>
        <p:nvSpPr>
          <p:cNvPr id="21512" name="直接连接符 21511"/>
          <p:cNvSpPr/>
          <p:nvPr/>
        </p:nvSpPr>
        <p:spPr>
          <a:xfrm>
            <a:off x="3132138" y="4292600"/>
            <a:ext cx="3240087" cy="0"/>
          </a:xfrm>
          <a:prstGeom prst="line">
            <a:avLst/>
          </a:prstGeom>
          <a:ln w="63500" cap="flat" cmpd="sng">
            <a:solidFill>
              <a:srgbClr val="0000FF"/>
            </a:solidFill>
            <a:prstDash val="solid"/>
            <a:headEnd type="none" w="med" len="med"/>
            <a:tailEnd type="triangle" w="med" len="med"/>
          </a:ln>
        </p:spPr>
        <p:txBody>
          <a:bodyPr/>
          <a:lstStyle/>
          <a:p/>
        </p:txBody>
      </p:sp>
      <p:grpSp>
        <p:nvGrpSpPr>
          <p:cNvPr id="21513" name="组合 21512"/>
          <p:cNvGrpSpPr/>
          <p:nvPr/>
        </p:nvGrpSpPr>
        <p:grpSpPr>
          <a:xfrm>
            <a:off x="2268538" y="2708275"/>
            <a:ext cx="4103687" cy="719138"/>
            <a:chOff x="1429" y="1389"/>
            <a:chExt cx="2585" cy="453"/>
          </a:xfrm>
        </p:grpSpPr>
        <p:sp>
          <p:nvSpPr>
            <p:cNvPr id="21514" name="直接连接符 21513"/>
            <p:cNvSpPr/>
            <p:nvPr/>
          </p:nvSpPr>
          <p:spPr>
            <a:xfrm>
              <a:off x="1429" y="1389"/>
              <a:ext cx="2585" cy="0"/>
            </a:xfrm>
            <a:prstGeom prst="line">
              <a:avLst/>
            </a:prstGeom>
            <a:ln w="63500" cap="flat" cmpd="sng">
              <a:solidFill>
                <a:srgbClr val="0000FF"/>
              </a:solidFill>
              <a:prstDash val="solid"/>
              <a:headEnd type="none" w="med" len="med"/>
              <a:tailEnd type="triangle" w="med" len="med"/>
            </a:ln>
          </p:spPr>
          <p:txBody>
            <a:bodyPr/>
            <a:lstStyle/>
            <a:p/>
          </p:txBody>
        </p:sp>
        <p:sp>
          <p:nvSpPr>
            <p:cNvPr id="21515" name="直接连接符 21514"/>
            <p:cNvSpPr/>
            <p:nvPr/>
          </p:nvSpPr>
          <p:spPr>
            <a:xfrm flipH="1">
              <a:off x="1429" y="1389"/>
              <a:ext cx="0" cy="453"/>
            </a:xfrm>
            <a:prstGeom prst="line">
              <a:avLst/>
            </a:prstGeom>
            <a:ln w="63500" cap="flat" cmpd="sng">
              <a:solidFill>
                <a:srgbClr val="0000FF"/>
              </a:solidFill>
              <a:prstDash val="solid"/>
              <a:headEnd type="none" w="med" len="med"/>
              <a:tailEnd type="none" w="med" len="med"/>
            </a:ln>
          </p:spPr>
          <p:txBody>
            <a:bodyPr/>
            <a:lstStyle/>
            <a:p/>
          </p:txBody>
        </p:sp>
      </p:grpSp>
      <p:grpSp>
        <p:nvGrpSpPr>
          <p:cNvPr id="21516" name="组合 21515"/>
          <p:cNvGrpSpPr/>
          <p:nvPr/>
        </p:nvGrpSpPr>
        <p:grpSpPr>
          <a:xfrm>
            <a:off x="2195513" y="4364038"/>
            <a:ext cx="4176712" cy="720725"/>
            <a:chOff x="1383" y="2432"/>
            <a:chExt cx="2631" cy="454"/>
          </a:xfrm>
        </p:grpSpPr>
        <p:sp>
          <p:nvSpPr>
            <p:cNvPr id="21517" name="直接连接符 21516"/>
            <p:cNvSpPr/>
            <p:nvPr/>
          </p:nvSpPr>
          <p:spPr>
            <a:xfrm>
              <a:off x="1383" y="2886"/>
              <a:ext cx="2631" cy="0"/>
            </a:xfrm>
            <a:prstGeom prst="line">
              <a:avLst/>
            </a:prstGeom>
            <a:ln w="63500" cap="flat" cmpd="sng">
              <a:solidFill>
                <a:srgbClr val="0000FF"/>
              </a:solidFill>
              <a:prstDash val="solid"/>
              <a:headEnd type="none" w="med" len="med"/>
              <a:tailEnd type="triangle" w="med" len="med"/>
            </a:ln>
          </p:spPr>
          <p:txBody>
            <a:bodyPr/>
            <a:lstStyle/>
            <a:p/>
          </p:txBody>
        </p:sp>
        <p:sp>
          <p:nvSpPr>
            <p:cNvPr id="21518" name="直接连接符 21517"/>
            <p:cNvSpPr/>
            <p:nvPr/>
          </p:nvSpPr>
          <p:spPr>
            <a:xfrm flipH="1">
              <a:off x="1383" y="2432"/>
              <a:ext cx="0" cy="453"/>
            </a:xfrm>
            <a:prstGeom prst="line">
              <a:avLst/>
            </a:prstGeom>
            <a:ln w="63500" cap="flat" cmpd="sng">
              <a:solidFill>
                <a:srgbClr val="0000FF"/>
              </a:solidFill>
              <a:prstDash val="solid"/>
              <a:headEnd type="none" w="med" len="med"/>
              <a:tailEnd type="none" w="med" len="med"/>
            </a:ln>
          </p:spPr>
          <p:txBody>
            <a:bodyPr/>
            <a:lstStyle/>
            <a:p/>
          </p:txBody>
        </p:sp>
      </p:grpSp>
      <p:sp>
        <p:nvSpPr>
          <p:cNvPr id="21519" name="文本框 21518"/>
          <p:cNvSpPr txBox="1"/>
          <p:nvPr/>
        </p:nvSpPr>
        <p:spPr>
          <a:xfrm>
            <a:off x="2916238" y="2060575"/>
            <a:ext cx="3097212" cy="641350"/>
          </a:xfrm>
          <a:prstGeom prst="rect">
            <a:avLst/>
          </a:prstGeom>
          <a:noFill/>
          <a:ln w="38100">
            <a:noFill/>
          </a:ln>
        </p:spPr>
        <p:txBody>
          <a:bodyPr>
            <a:spAutoFit/>
          </a:bodyPr>
          <a:lstStyle/>
          <a:p>
            <a:pPr algn="ctr">
              <a:spcBef>
                <a:spcPct val="50000"/>
              </a:spcBef>
            </a:pPr>
            <a:r>
              <a:rPr lang="zh-CN" altLang="en-US" sz="3600" b="1">
                <a:latin typeface="黑体" panose="02010609060101010101" pitchFamily="49" charset="-122"/>
                <a:ea typeface="黑体" panose="02010609060101010101" pitchFamily="49" charset="-122"/>
              </a:rPr>
              <a:t>承担法庭诉讼</a:t>
            </a:r>
          </a:p>
        </p:txBody>
      </p:sp>
      <p:sp>
        <p:nvSpPr>
          <p:cNvPr id="21520" name="文本框 21519"/>
          <p:cNvSpPr txBox="1"/>
          <p:nvPr/>
        </p:nvSpPr>
        <p:spPr>
          <a:xfrm>
            <a:off x="2987675" y="2924175"/>
            <a:ext cx="3384550" cy="641350"/>
          </a:xfrm>
          <a:prstGeom prst="rect">
            <a:avLst/>
          </a:prstGeom>
          <a:noFill/>
          <a:ln w="38100">
            <a:noFill/>
          </a:ln>
        </p:spPr>
        <p:txBody>
          <a:bodyPr>
            <a:spAutoFit/>
          </a:bodyPr>
          <a:lstStyle/>
          <a:p>
            <a:pPr algn="ctr">
              <a:spcBef>
                <a:spcPct val="50000"/>
              </a:spcBef>
            </a:pPr>
            <a:r>
              <a:rPr lang="zh-CN" altLang="en-US" sz="3600" b="1">
                <a:latin typeface="黑体" panose="02010609060101010101" pitchFamily="49" charset="-122"/>
                <a:ea typeface="黑体" panose="02010609060101010101" pitchFamily="49" charset="-122"/>
              </a:rPr>
              <a:t>游说影响</a:t>
            </a:r>
            <a:r>
              <a:rPr lang="zh-CN" altLang="en-US" sz="3600" b="1">
                <a:latin typeface="Arial" pitchFamily="34" charset="0"/>
                <a:ea typeface="黑体" panose="02010609060101010101" pitchFamily="49" charset="-122"/>
              </a:rPr>
              <a:t>竞选</a:t>
            </a:r>
          </a:p>
        </p:txBody>
      </p:sp>
      <p:sp>
        <p:nvSpPr>
          <p:cNvPr id="21521" name="文本框 21520"/>
          <p:cNvSpPr txBox="1"/>
          <p:nvPr/>
        </p:nvSpPr>
        <p:spPr>
          <a:xfrm>
            <a:off x="2987675" y="3644900"/>
            <a:ext cx="3313113" cy="641350"/>
          </a:xfrm>
          <a:prstGeom prst="rect">
            <a:avLst/>
          </a:prstGeom>
          <a:noFill/>
          <a:ln w="38100">
            <a:noFill/>
          </a:ln>
        </p:spPr>
        <p:txBody>
          <a:bodyPr>
            <a:spAutoFit/>
          </a:bodyPr>
          <a:lstStyle/>
          <a:p>
            <a:pPr algn="ctr">
              <a:spcBef>
                <a:spcPct val="50000"/>
              </a:spcBef>
            </a:pPr>
            <a:r>
              <a:rPr lang="zh-CN" altLang="en-US" sz="3600" b="1">
                <a:latin typeface="黑体" panose="02010609060101010101" pitchFamily="49" charset="-122"/>
                <a:ea typeface="黑体" panose="02010609060101010101" pitchFamily="49" charset="-122"/>
              </a:rPr>
              <a:t>游说影响</a:t>
            </a:r>
            <a:r>
              <a:rPr lang="zh-CN" altLang="en-US" sz="3600" b="1">
                <a:latin typeface="Arial" pitchFamily="34" charset="0"/>
                <a:ea typeface="黑体" panose="02010609060101010101" pitchFamily="49" charset="-122"/>
              </a:rPr>
              <a:t>竞选</a:t>
            </a:r>
          </a:p>
        </p:txBody>
      </p:sp>
      <p:sp>
        <p:nvSpPr>
          <p:cNvPr id="21522" name="文本框 21521"/>
          <p:cNvSpPr txBox="1"/>
          <p:nvPr/>
        </p:nvSpPr>
        <p:spPr>
          <a:xfrm>
            <a:off x="2700338" y="4437063"/>
            <a:ext cx="3671887" cy="641350"/>
          </a:xfrm>
          <a:prstGeom prst="rect">
            <a:avLst/>
          </a:prstGeom>
          <a:noFill/>
          <a:ln w="38100">
            <a:noFill/>
          </a:ln>
        </p:spPr>
        <p:txBody>
          <a:bodyPr>
            <a:spAutoFit/>
          </a:bodyPr>
          <a:lstStyle/>
          <a:p>
            <a:pPr algn="ctr">
              <a:spcBef>
                <a:spcPct val="50000"/>
              </a:spcBef>
            </a:pPr>
            <a:r>
              <a:rPr lang="zh-CN" altLang="en-US" sz="3600" b="1">
                <a:latin typeface="黑体" panose="02010609060101010101" pitchFamily="49" charset="-122"/>
                <a:ea typeface="黑体" panose="02010609060101010101" pitchFamily="49" charset="-122"/>
              </a:rPr>
              <a:t>支持或反对</a:t>
            </a:r>
          </a:p>
        </p:txBody>
      </p:sp>
      <p:sp>
        <p:nvSpPr>
          <p:cNvPr id="21523" name="矩形 21522"/>
          <p:cNvSpPr/>
          <p:nvPr/>
        </p:nvSpPr>
        <p:spPr>
          <a:xfrm>
            <a:off x="395288" y="333375"/>
            <a:ext cx="8353425" cy="1150938"/>
          </a:xfrm>
          <a:prstGeom prst="rect">
            <a:avLst/>
          </a:prstGeom>
        </p:spPr>
        <p:txBody>
          <a:bodyPr wrap="none" fromWordArt="1">
            <a:prstTxWarp prst="textPlain">
              <a:avLst>
                <a:gd name="adj" fmla="val 50000"/>
              </a:avLst>
            </a:prstTxWarp>
            <a:normAutofit/>
          </a:bodyPr>
          <a:lstStyle/>
          <a:p>
            <a:pPr algn="ctr"/>
            <a:r>
              <a:rPr lang="zh-CN" altLang="en-US" sz="4000" b="1">
                <a:ln w="19050" cap="flat" cmpd="sng">
                  <a:solidFill>
                    <a:srgbClr val="99CCFF"/>
                  </a:solidFill>
                  <a:prstDash val="solid"/>
                  <a:headEnd type="none" w="med" len="med"/>
                  <a:tailEnd type="none" w="med" len="med"/>
                </a:ln>
                <a:solidFill>
                  <a:srgbClr val="0066CC"/>
                </a:solidFill>
                <a:effectLst>
                  <a:outerShdw dist="35921" dir="2699999" algn="ctr" rotWithShape="0">
                    <a:srgbClr val="990000"/>
                  </a:outerShdw>
                </a:effectLst>
                <a:latin typeface="宋体" pitchFamily="2" charset="-122"/>
                <a:ea typeface="宋体" pitchFamily="2" charset="-122"/>
              </a:rPr>
              <a:t>利益集团如何参与美国政治运作</a:t>
            </a:r>
            <a:endParaRPr lang="zh-CN" altLang="en-US" sz="4000" b="1">
              <a:ln w="19050" cap="flat" cmpd="sng">
                <a:solidFill>
                  <a:srgbClr val="99CCFF"/>
                </a:solidFill>
                <a:prstDash val="solid"/>
                <a:headEnd type="none" w="med" len="med"/>
                <a:tailEnd type="none" w="med" len="med"/>
              </a:ln>
              <a:solidFill>
                <a:srgbClr val="0066CC"/>
              </a:solidFill>
              <a:effectLst>
                <a:outerShdw dist="35921" dir="2699999" algn="ctr" rotWithShape="0">
                  <a:srgbClr val="990000"/>
                </a:outerShdw>
              </a:effectLst>
              <a:latin typeface="宋体" pitchFamily="2" charset="-122"/>
              <a:ea typeface="宋体" pitchFamily="2" charset="-122"/>
            </a:endParaRPr>
          </a:p>
        </p:txBody>
      </p:sp>
      <p:pic>
        <p:nvPicPr>
          <p:cNvPr id="21524" name="图片 21523" descr="6310198a-0d93-440d-ab94-44d6f3d41d15"/>
          <p:cNvPicPr>
            <a:picLocks noChangeAspect="1"/>
          </p:cNvPicPr>
          <p:nvPr/>
        </p:nvPicPr>
        <p:blipFill>
          <a:blip r:embed="rId2"/>
          <a:stretch>
            <a:fillRect/>
          </a:stretch>
        </p:blipFill>
        <p:spPr>
          <a:xfrm>
            <a:off x="0" y="5299075"/>
            <a:ext cx="2339975" cy="1558925"/>
          </a:xfrm>
          <a:prstGeom prst="rect">
            <a:avLst/>
          </a:prstGeom>
          <a:noFill/>
          <a:ln w="9525">
            <a:noFill/>
          </a:ln>
        </p:spPr>
      </p:pic>
      <p:sp>
        <p:nvSpPr>
          <p:cNvPr id="21525" name="动作按钮: 后退或前一项 21524">
            <a:hlinkClick r:id="rId3" action="ppaction://hlinksldjump"/>
          </p:cNvPr>
          <p:cNvSpPr/>
          <p:nvPr/>
        </p:nvSpPr>
        <p:spPr>
          <a:xfrm>
            <a:off x="8172450" y="6308725"/>
            <a:ext cx="647700" cy="360363"/>
          </a:xfrm>
          <a:prstGeom prst="actionButtonBackPrevious">
            <a:avLst/>
          </a:prstGeom>
          <a:solidFill>
            <a:schemeClr val="accent1"/>
          </a:solidFill>
          <a:ln w="9525">
            <a:noFill/>
          </a:ln>
        </p:spPr>
        <p:txBody>
          <a:bodyPr/>
          <a:lstStyle/>
          <a:p>
            <a:endParaRPr lang="zh-CN"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3" nodeType="clickEffect">
                                  <p:stCondLst>
                                    <p:cond delay="0"/>
                                  </p:stCondLst>
                                  <p:childTnLst>
                                    <p:set>
                                      <p:cBhvr>
                                        <p:cTn id="6" dur="1" fill="hold">
                                          <p:stCondLst>
                                            <p:cond delay="0"/>
                                          </p:stCondLst>
                                        </p:cTn>
                                        <p:tgtEl>
                                          <p:spTgt spid="21509"/>
                                        </p:tgtEl>
                                        <p:attrNameLst>
                                          <p:attrName>style.visibility</p:attrName>
                                        </p:attrNameLst>
                                      </p:cBhvr>
                                      <p:to>
                                        <p:strVal val="visible"/>
                                      </p:to>
                                    </p:set>
                                    <p:anim calcmode="lin" valueType="num">
                                      <p:cBhvr additive="base">
                                        <p:cTn id="7" dur="500" fill="hold"/>
                                        <p:tgtEl>
                                          <p:spTgt spid="21509"/>
                                        </p:tgtEl>
                                        <p:attrNameLst>
                                          <p:attrName>ppt_x</p:attrName>
                                        </p:attrNameLst>
                                      </p:cBhvr>
                                      <p:tavLst>
                                        <p:tav tm="0">
                                          <p:val>
                                            <p:strVal val="#ppt_x"/>
                                          </p:val>
                                        </p:tav>
                                        <p:tav tm="100000">
                                          <p:val>
                                            <p:strVal val="#ppt_x"/>
                                          </p:val>
                                        </p:tav>
                                      </p:tavLst>
                                    </p:anim>
                                    <p:anim calcmode="lin" valueType="num">
                                      <p:cBhvr additive="base">
                                        <p:cTn id="8" dur="500" fill="hold"/>
                                        <p:tgtEl>
                                          <p:spTgt spid="21509"/>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1506"/>
                                        </p:tgtEl>
                                        <p:attrNameLst>
                                          <p:attrName>style.visibility</p:attrName>
                                        </p:attrNameLst>
                                      </p:cBhvr>
                                      <p:to>
                                        <p:strVal val="visible"/>
                                      </p:to>
                                    </p:set>
                                    <p:anim calcmode="lin" valueType="num">
                                      <p:cBhvr additive="base">
                                        <p:cTn id="11" dur="500" fill="hold"/>
                                        <p:tgtEl>
                                          <p:spTgt spid="21506"/>
                                        </p:tgtEl>
                                        <p:attrNameLst>
                                          <p:attrName>ppt_x</p:attrName>
                                        </p:attrNameLst>
                                      </p:cBhvr>
                                      <p:tavLst>
                                        <p:tav tm="0">
                                          <p:val>
                                            <p:strVal val="#ppt_x"/>
                                          </p:val>
                                        </p:tav>
                                        <p:tav tm="100000">
                                          <p:val>
                                            <p:strVal val="#ppt_x"/>
                                          </p:val>
                                        </p:tav>
                                      </p:tavLst>
                                    </p:anim>
                                    <p:anim calcmode="lin" valueType="num">
                                      <p:cBhvr additive="base">
                                        <p:cTn id="12" dur="500" fill="hold"/>
                                        <p:tgtEl>
                                          <p:spTgt spid="21506"/>
                                        </p:tgtEl>
                                        <p:attrNameLst>
                                          <p:attrName>ppt_y</p:attrName>
                                        </p:attrNameLst>
                                      </p:cBhvr>
                                      <p:tavLst>
                                        <p:tav tm="0">
                                          <p:val>
                                            <p:strVal val="1+#ppt_h/2"/>
                                          </p:val>
                                        </p:tav>
                                        <p:tav tm="100000">
                                          <p:val>
                                            <p:strVal val="#ppt_y"/>
                                          </p:val>
                                        </p:tav>
                                      </p:tavLst>
                                    </p:anim>
                                  </p:childTnLst>
                                </p:cTn>
                              </p:par>
                              <p:par>
                                <p:cTn id="13" presetID="2" presetClass="entr" presetSubtype="4" fill="hold" grpId="2" nodeType="withEffect">
                                  <p:stCondLst>
                                    <p:cond delay="0"/>
                                  </p:stCondLst>
                                  <p:childTnLst>
                                    <p:set>
                                      <p:cBhvr>
                                        <p:cTn id="14" dur="1" fill="hold">
                                          <p:stCondLst>
                                            <p:cond delay="0"/>
                                          </p:stCondLst>
                                        </p:cTn>
                                        <p:tgtEl>
                                          <p:spTgt spid="21508"/>
                                        </p:tgtEl>
                                        <p:attrNameLst>
                                          <p:attrName>style.visibility</p:attrName>
                                        </p:attrNameLst>
                                      </p:cBhvr>
                                      <p:to>
                                        <p:strVal val="visible"/>
                                      </p:to>
                                    </p:set>
                                    <p:anim calcmode="lin" valueType="num">
                                      <p:cBhvr additive="base">
                                        <p:cTn id="15" dur="500" fill="hold"/>
                                        <p:tgtEl>
                                          <p:spTgt spid="21508"/>
                                        </p:tgtEl>
                                        <p:attrNameLst>
                                          <p:attrName>ppt_x</p:attrName>
                                        </p:attrNameLst>
                                      </p:cBhvr>
                                      <p:tavLst>
                                        <p:tav tm="0">
                                          <p:val>
                                            <p:strVal val="#ppt_x"/>
                                          </p:val>
                                        </p:tav>
                                        <p:tav tm="100000">
                                          <p:val>
                                            <p:strVal val="#ppt_x"/>
                                          </p:val>
                                        </p:tav>
                                      </p:tavLst>
                                    </p:anim>
                                    <p:anim calcmode="lin" valueType="num">
                                      <p:cBhvr additive="base">
                                        <p:cTn id="16" dur="500" fill="hold"/>
                                        <p:tgtEl>
                                          <p:spTgt spid="21508"/>
                                        </p:tgtEl>
                                        <p:attrNameLst>
                                          <p:attrName>ppt_y</p:attrName>
                                        </p:attrNameLst>
                                      </p:cBhvr>
                                      <p:tavLst>
                                        <p:tav tm="0">
                                          <p:val>
                                            <p:strVal val="1+#ppt_h/2"/>
                                          </p:val>
                                        </p:tav>
                                        <p:tav tm="100000">
                                          <p:val>
                                            <p:strVal val="#ppt_y"/>
                                          </p:val>
                                        </p:tav>
                                      </p:tavLst>
                                    </p:anim>
                                  </p:childTnLst>
                                </p:cTn>
                              </p:par>
                              <p:par>
                                <p:cTn id="17" presetID="2" presetClass="entr" presetSubtype="4" fill="hold" grpId="1" nodeType="withEffect">
                                  <p:stCondLst>
                                    <p:cond delay="0"/>
                                  </p:stCondLst>
                                  <p:childTnLst>
                                    <p:set>
                                      <p:cBhvr>
                                        <p:cTn id="18" dur="1" fill="hold">
                                          <p:stCondLst>
                                            <p:cond delay="0"/>
                                          </p:stCondLst>
                                        </p:cTn>
                                        <p:tgtEl>
                                          <p:spTgt spid="21507"/>
                                        </p:tgtEl>
                                        <p:attrNameLst>
                                          <p:attrName>style.visibility</p:attrName>
                                        </p:attrNameLst>
                                      </p:cBhvr>
                                      <p:to>
                                        <p:strVal val="visible"/>
                                      </p:to>
                                    </p:set>
                                    <p:anim calcmode="lin" valueType="num">
                                      <p:cBhvr additive="base">
                                        <p:cTn id="19" dur="500" fill="hold"/>
                                        <p:tgtEl>
                                          <p:spTgt spid="21507"/>
                                        </p:tgtEl>
                                        <p:attrNameLst>
                                          <p:attrName>ppt_x</p:attrName>
                                        </p:attrNameLst>
                                      </p:cBhvr>
                                      <p:tavLst>
                                        <p:tav tm="0">
                                          <p:val>
                                            <p:strVal val="#ppt_x"/>
                                          </p:val>
                                        </p:tav>
                                        <p:tav tm="100000">
                                          <p:val>
                                            <p:strVal val="#ppt_x"/>
                                          </p:val>
                                        </p:tav>
                                      </p:tavLst>
                                    </p:anim>
                                    <p:anim calcmode="lin" valueType="num">
                                      <p:cBhvr additive="base">
                                        <p:cTn id="20" dur="500" fill="hold"/>
                                        <p:tgtEl>
                                          <p:spTgt spid="21507"/>
                                        </p:tgtEl>
                                        <p:attrNameLst>
                                          <p:attrName>ppt_y</p:attrName>
                                        </p:attrNameLst>
                                      </p:cBhvr>
                                      <p:tavLst>
                                        <p:tav tm="0">
                                          <p:val>
                                            <p:strVal val="1+#ppt_h/2"/>
                                          </p:val>
                                        </p:tav>
                                        <p:tav tm="100000">
                                          <p:val>
                                            <p:strVal val="#ppt_y"/>
                                          </p:val>
                                        </p:tav>
                                      </p:tavLst>
                                    </p:anim>
                                  </p:childTnLst>
                                </p:cTn>
                              </p:par>
                              <p:par>
                                <p:cTn id="21" presetID="2" presetClass="entr" presetSubtype="4" fill="hold" grpId="4" nodeType="withEffect">
                                  <p:stCondLst>
                                    <p:cond delay="0"/>
                                  </p:stCondLst>
                                  <p:childTnLst>
                                    <p:set>
                                      <p:cBhvr>
                                        <p:cTn id="22" dur="1" fill="hold">
                                          <p:stCondLst>
                                            <p:cond delay="0"/>
                                          </p:stCondLst>
                                        </p:cTn>
                                        <p:tgtEl>
                                          <p:spTgt spid="21510"/>
                                        </p:tgtEl>
                                        <p:attrNameLst>
                                          <p:attrName>style.visibility</p:attrName>
                                        </p:attrNameLst>
                                      </p:cBhvr>
                                      <p:to>
                                        <p:strVal val="visible"/>
                                      </p:to>
                                    </p:set>
                                    <p:anim calcmode="lin" valueType="num">
                                      <p:cBhvr additive="base">
                                        <p:cTn id="23" dur="500" fill="hold"/>
                                        <p:tgtEl>
                                          <p:spTgt spid="21510"/>
                                        </p:tgtEl>
                                        <p:attrNameLst>
                                          <p:attrName>ppt_x</p:attrName>
                                        </p:attrNameLst>
                                      </p:cBhvr>
                                      <p:tavLst>
                                        <p:tav tm="0">
                                          <p:val>
                                            <p:strVal val="#ppt_x"/>
                                          </p:val>
                                        </p:tav>
                                        <p:tav tm="100000">
                                          <p:val>
                                            <p:strVal val="#ppt_x"/>
                                          </p:val>
                                        </p:tav>
                                      </p:tavLst>
                                    </p:anim>
                                    <p:anim calcmode="lin" valueType="num">
                                      <p:cBhvr additive="base">
                                        <p:cTn id="24" dur="500" fill="hold"/>
                                        <p:tgtEl>
                                          <p:spTgt spid="21510"/>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indefinite"/>
                            </p:stCondLst>
                          </p:cTn>
                        </p:par>
                        <p:par>
                          <p:cTn id="27" fill="hold" nodeType="afterGroup">
                            <p:stCondLst>
                              <p:cond delay="0"/>
                            </p:stCondLst>
                            <p:childTnLst>
                              <p:par>
                                <p:cTn id="28" presetID="22" presetClass="entr" presetSubtype="8" fill="hold" grpId="6" nodeType="clickEffect">
                                  <p:stCondLst>
                                    <p:cond delay="0"/>
                                  </p:stCondLst>
                                  <p:childTnLst>
                                    <p:set>
                                      <p:cBhvr>
                                        <p:cTn id="29" dur="1" fill="hold">
                                          <p:stCondLst>
                                            <p:cond delay="0"/>
                                          </p:stCondLst>
                                        </p:cTn>
                                        <p:tgtEl>
                                          <p:spTgt spid="21520"/>
                                        </p:tgtEl>
                                        <p:attrNameLst>
                                          <p:attrName>style.visibility</p:attrName>
                                        </p:attrNameLst>
                                      </p:cBhvr>
                                      <p:to>
                                        <p:strVal val="visible"/>
                                      </p:to>
                                    </p:set>
                                    <p:animEffect transition="in" filter="wipe(left)">
                                      <p:cBhvr>
                                        <p:cTn id="30" dur="500"/>
                                        <p:tgtEl>
                                          <p:spTgt spid="21520"/>
                                        </p:tgtEl>
                                      </p:cBhvr>
                                    </p:animEffect>
                                  </p:childTnLst>
                                </p:cTn>
                              </p:par>
                              <p:par>
                                <p:cTn id="31" presetID="22" presetClass="entr" presetSubtype="8" fill="hold" nodeType="withEffect">
                                  <p:stCondLst>
                                    <p:cond delay="0"/>
                                  </p:stCondLst>
                                  <p:childTnLst>
                                    <p:set>
                                      <p:cBhvr>
                                        <p:cTn id="32" dur="1" fill="hold">
                                          <p:stCondLst>
                                            <p:cond delay="0"/>
                                          </p:stCondLst>
                                        </p:cTn>
                                        <p:tgtEl>
                                          <p:spTgt spid="21511"/>
                                        </p:tgtEl>
                                        <p:attrNameLst>
                                          <p:attrName>style.visibility</p:attrName>
                                        </p:attrNameLst>
                                      </p:cBhvr>
                                      <p:to>
                                        <p:strVal val="visible"/>
                                      </p:to>
                                    </p:set>
                                    <p:animEffect transition="in" filter="wipe(left)">
                                      <p:cBhvr>
                                        <p:cTn id="33" dur="500"/>
                                        <p:tgtEl>
                                          <p:spTgt spid="21511"/>
                                        </p:tgtEl>
                                      </p:cBhvr>
                                    </p:animEffect>
                                  </p:childTnLst>
                                </p:cTn>
                              </p:par>
                            </p:childTnLst>
                          </p:cTn>
                        </p:par>
                      </p:childTnLst>
                    </p:cTn>
                  </p:par>
                  <p:par>
                    <p:cTn id="34" fill="hold" nodeType="clickPar">
                      <p:stCondLst>
                        <p:cond delay="indefinite"/>
                      </p:stCondLst>
                      <p:childTnLst>
                        <p:par>
                          <p:cTn id="35" fill="hold" nodeType="withGroup">
                            <p:stCondLst>
                              <p:cond delay="indefinite"/>
                            </p:stCondLst>
                          </p:cTn>
                        </p:par>
                        <p:par>
                          <p:cTn id="36" fill="hold" nodeType="afterGroup">
                            <p:stCondLst>
                              <p:cond delay="0"/>
                            </p:stCondLst>
                            <p:childTnLst>
                              <p:par>
                                <p:cTn id="37" presetID="22" presetClass="entr" presetSubtype="8" fill="hold" grpId="7" nodeType="clickEffect">
                                  <p:stCondLst>
                                    <p:cond delay="0"/>
                                  </p:stCondLst>
                                  <p:childTnLst>
                                    <p:set>
                                      <p:cBhvr>
                                        <p:cTn id="38" dur="1" fill="hold">
                                          <p:stCondLst>
                                            <p:cond delay="0"/>
                                          </p:stCondLst>
                                        </p:cTn>
                                        <p:tgtEl>
                                          <p:spTgt spid="21521"/>
                                        </p:tgtEl>
                                        <p:attrNameLst>
                                          <p:attrName>style.visibility</p:attrName>
                                        </p:attrNameLst>
                                      </p:cBhvr>
                                      <p:to>
                                        <p:strVal val="visible"/>
                                      </p:to>
                                    </p:set>
                                    <p:animEffect transition="in" filter="wipe(left)">
                                      <p:cBhvr>
                                        <p:cTn id="39" dur="500"/>
                                        <p:tgtEl>
                                          <p:spTgt spid="21521"/>
                                        </p:tgtEl>
                                      </p:cBhvr>
                                    </p:animEffect>
                                  </p:childTnLst>
                                </p:cTn>
                              </p:par>
                              <p:par>
                                <p:cTn id="40" presetID="22" presetClass="entr" presetSubtype="8" fill="hold" nodeType="withEffect">
                                  <p:stCondLst>
                                    <p:cond delay="0"/>
                                  </p:stCondLst>
                                  <p:childTnLst>
                                    <p:set>
                                      <p:cBhvr>
                                        <p:cTn id="41" dur="1" fill="hold">
                                          <p:stCondLst>
                                            <p:cond delay="0"/>
                                          </p:stCondLst>
                                        </p:cTn>
                                        <p:tgtEl>
                                          <p:spTgt spid="21512"/>
                                        </p:tgtEl>
                                        <p:attrNameLst>
                                          <p:attrName>style.visibility</p:attrName>
                                        </p:attrNameLst>
                                      </p:cBhvr>
                                      <p:to>
                                        <p:strVal val="visible"/>
                                      </p:to>
                                    </p:set>
                                    <p:animEffect transition="in" filter="wipe(left)">
                                      <p:cBhvr>
                                        <p:cTn id="42" dur="500"/>
                                        <p:tgtEl>
                                          <p:spTgt spid="21512"/>
                                        </p:tgtEl>
                                      </p:cBhvr>
                                    </p:animEffect>
                                  </p:childTnLst>
                                </p:cTn>
                              </p:par>
                            </p:childTnLst>
                          </p:cTn>
                        </p:par>
                      </p:childTnLst>
                    </p:cTn>
                  </p:par>
                  <p:par>
                    <p:cTn id="43" fill="hold" nodeType="clickPar">
                      <p:stCondLst>
                        <p:cond delay="indefinite"/>
                      </p:stCondLst>
                      <p:childTnLst>
                        <p:par>
                          <p:cTn id="44" fill="hold" nodeType="withGroup">
                            <p:stCondLst>
                              <p:cond delay="indefinite"/>
                            </p:stCondLst>
                          </p:cTn>
                        </p:par>
                        <p:par>
                          <p:cTn id="45" fill="hold" nodeType="afterGroup">
                            <p:stCondLst>
                              <p:cond delay="0"/>
                            </p:stCondLst>
                            <p:childTnLst>
                              <p:par>
                                <p:cTn id="46" presetID="22" presetClass="entr" presetSubtype="4" fill="hold" nodeType="clickEffect">
                                  <p:stCondLst>
                                    <p:cond delay="0"/>
                                  </p:stCondLst>
                                  <p:childTnLst>
                                    <p:set>
                                      <p:cBhvr>
                                        <p:cTn id="47" dur="1" fill="hold">
                                          <p:stCondLst>
                                            <p:cond delay="0"/>
                                          </p:stCondLst>
                                        </p:cTn>
                                        <p:tgtEl>
                                          <p:spTgt spid="21513"/>
                                        </p:tgtEl>
                                        <p:attrNameLst>
                                          <p:attrName>style.visibility</p:attrName>
                                        </p:attrNameLst>
                                      </p:cBhvr>
                                      <p:to>
                                        <p:strVal val="visible"/>
                                      </p:to>
                                    </p:set>
                                    <p:animEffect transition="in" filter="wipe(down)">
                                      <p:cBhvr>
                                        <p:cTn id="48" dur="500"/>
                                        <p:tgtEl>
                                          <p:spTgt spid="21513"/>
                                        </p:tgtEl>
                                      </p:cBhvr>
                                    </p:animEffect>
                                  </p:childTnLst>
                                </p:cTn>
                              </p:par>
                              <p:par>
                                <p:cTn id="49" presetID="22" presetClass="entr" presetSubtype="8" fill="hold" grpId="5" nodeType="withEffect">
                                  <p:stCondLst>
                                    <p:cond delay="0"/>
                                  </p:stCondLst>
                                  <p:childTnLst>
                                    <p:set>
                                      <p:cBhvr>
                                        <p:cTn id="50" dur="1" fill="hold">
                                          <p:stCondLst>
                                            <p:cond delay="0"/>
                                          </p:stCondLst>
                                        </p:cTn>
                                        <p:tgtEl>
                                          <p:spTgt spid="21519"/>
                                        </p:tgtEl>
                                        <p:attrNameLst>
                                          <p:attrName>style.visibility</p:attrName>
                                        </p:attrNameLst>
                                      </p:cBhvr>
                                      <p:to>
                                        <p:strVal val="visible"/>
                                      </p:to>
                                    </p:set>
                                    <p:animEffect transition="in" filter="wipe(left)">
                                      <p:cBhvr>
                                        <p:cTn id="51" dur="500"/>
                                        <p:tgtEl>
                                          <p:spTgt spid="21519"/>
                                        </p:tgtEl>
                                      </p:cBhvr>
                                    </p:animEffect>
                                  </p:childTnLst>
                                </p:cTn>
                              </p:par>
                            </p:childTnLst>
                          </p:cTn>
                        </p:par>
                      </p:childTnLst>
                    </p:cTn>
                  </p:par>
                  <p:par>
                    <p:cTn id="52" fill="hold" nodeType="clickPar">
                      <p:stCondLst>
                        <p:cond delay="indefinite"/>
                      </p:stCondLst>
                      <p:childTnLst>
                        <p:par>
                          <p:cTn id="53" fill="hold" nodeType="withGroup">
                            <p:stCondLst>
                              <p:cond delay="indefinite"/>
                            </p:stCondLst>
                          </p:cTn>
                        </p:par>
                        <p:par>
                          <p:cTn id="54" fill="hold" nodeType="afterGroup">
                            <p:stCondLst>
                              <p:cond delay="0"/>
                            </p:stCondLst>
                            <p:childTnLst>
                              <p:par>
                                <p:cTn id="55" presetID="22" presetClass="entr" presetSubtype="8" fill="hold" grpId="8" nodeType="clickEffect">
                                  <p:stCondLst>
                                    <p:cond delay="0"/>
                                  </p:stCondLst>
                                  <p:childTnLst>
                                    <p:set>
                                      <p:cBhvr>
                                        <p:cTn id="56" dur="1" fill="hold">
                                          <p:stCondLst>
                                            <p:cond delay="0"/>
                                          </p:stCondLst>
                                        </p:cTn>
                                        <p:tgtEl>
                                          <p:spTgt spid="21522"/>
                                        </p:tgtEl>
                                        <p:attrNameLst>
                                          <p:attrName>style.visibility</p:attrName>
                                        </p:attrNameLst>
                                      </p:cBhvr>
                                      <p:to>
                                        <p:strVal val="visible"/>
                                      </p:to>
                                    </p:set>
                                    <p:animEffect transition="in" filter="wipe(left)">
                                      <p:cBhvr>
                                        <p:cTn id="57" dur="500"/>
                                        <p:tgtEl>
                                          <p:spTgt spid="21522"/>
                                        </p:tgtEl>
                                      </p:cBhvr>
                                    </p:animEffect>
                                  </p:childTnLst>
                                </p:cTn>
                              </p:par>
                              <p:par>
                                <p:cTn id="58" presetID="22" presetClass="entr" presetSubtype="1" fill="hold" nodeType="withEffect">
                                  <p:stCondLst>
                                    <p:cond delay="0"/>
                                  </p:stCondLst>
                                  <p:childTnLst>
                                    <p:set>
                                      <p:cBhvr>
                                        <p:cTn id="59" dur="1" fill="hold">
                                          <p:stCondLst>
                                            <p:cond delay="0"/>
                                          </p:stCondLst>
                                        </p:cTn>
                                        <p:tgtEl>
                                          <p:spTgt spid="21516"/>
                                        </p:tgtEl>
                                        <p:attrNameLst>
                                          <p:attrName>style.visibility</p:attrName>
                                        </p:attrNameLst>
                                      </p:cBhvr>
                                      <p:to>
                                        <p:strVal val="visible"/>
                                      </p:to>
                                    </p:set>
                                    <p:animEffect transition="in" filter="wipe(up)">
                                      <p:cBhvr>
                                        <p:cTn id="60" dur="500"/>
                                        <p:tgtEl>
                                          <p:spTgt spid="215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1"/>
      <p:bldP spid="21508" grpId="2"/>
      <p:bldP spid="21509" grpId="3"/>
      <p:bldP spid="21510" grpId="4"/>
      <p:bldP spid="21519" grpId="5"/>
      <p:bldP spid="21520" grpId="6"/>
      <p:bldP spid="21521" grpId="7"/>
      <p:bldP spid="21522" grpId="8"/>
    </p:bldLst>
  </p:timing>
</p:sld>
</file>

<file path=ppt/slides/slide1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6628" name="文本框 26627"/>
          <p:cNvSpPr txBox="1"/>
          <p:nvPr/>
        </p:nvSpPr>
        <p:spPr>
          <a:xfrm>
            <a:off x="0" y="115888"/>
            <a:ext cx="8305800" cy="641350"/>
          </a:xfrm>
          <a:prstGeom prst="rect">
            <a:avLst/>
          </a:prstGeom>
          <a:noFill/>
          <a:ln w="9525">
            <a:noFill/>
          </a:ln>
        </p:spPr>
        <p:txBody>
          <a:bodyPr>
            <a:spAutoFit/>
          </a:bodyPr>
          <a:lstStyle/>
          <a:p>
            <a:r>
              <a:rPr lang="zh-CN" altLang="en-US" sz="3600" b="1">
                <a:latin typeface="黑体" panose="02010609060101010101" pitchFamily="49" charset="-122"/>
                <a:ea typeface="黑体" panose="02010609060101010101" pitchFamily="49" charset="-122"/>
              </a:rPr>
              <a:t>三、利益集团的政治作用</a:t>
            </a:r>
          </a:p>
        </p:txBody>
      </p:sp>
      <p:sp>
        <p:nvSpPr>
          <p:cNvPr id="26629" name="矩形 26628"/>
          <p:cNvSpPr/>
          <p:nvPr/>
        </p:nvSpPr>
        <p:spPr>
          <a:xfrm>
            <a:off x="395288" y="765175"/>
            <a:ext cx="4298950" cy="519113"/>
          </a:xfrm>
          <a:prstGeom prst="rect">
            <a:avLst/>
          </a:prstGeom>
          <a:noFill/>
          <a:ln w="9525">
            <a:noFill/>
          </a:ln>
        </p:spPr>
        <p:txBody>
          <a:bodyPr>
            <a:spAutoFit/>
          </a:bodyPr>
          <a:lstStyle/>
          <a:p>
            <a:pPr>
              <a:spcBef>
                <a:spcPct val="50000"/>
              </a:spcBef>
            </a:pPr>
            <a:r>
              <a:rPr lang="en-US" altLang="zh-CN" sz="2800" b="1">
                <a:solidFill>
                  <a:srgbClr val="0000FF"/>
                </a:solidFill>
                <a:latin typeface="黑体" panose="02010609060101010101" pitchFamily="49" charset="-122"/>
                <a:ea typeface="黑体" panose="02010609060101010101" pitchFamily="49" charset="-122"/>
              </a:rPr>
              <a:t>1</a:t>
            </a:r>
            <a:r>
              <a:rPr lang="zh-CN" altLang="en-US" sz="2800" b="1">
                <a:solidFill>
                  <a:srgbClr val="0000FF"/>
                </a:solidFill>
                <a:latin typeface="黑体" panose="02010609060101010101" pitchFamily="49" charset="-122"/>
                <a:ea typeface="黑体" panose="02010609060101010101" pitchFamily="49" charset="-122"/>
              </a:rPr>
              <a:t>、积极作用：</a:t>
            </a:r>
          </a:p>
        </p:txBody>
      </p:sp>
      <p:sp>
        <p:nvSpPr>
          <p:cNvPr id="26630" name="文本框 26629"/>
          <p:cNvSpPr txBox="1"/>
          <p:nvPr/>
        </p:nvSpPr>
        <p:spPr>
          <a:xfrm>
            <a:off x="395288" y="2781300"/>
            <a:ext cx="6324600" cy="519113"/>
          </a:xfrm>
          <a:prstGeom prst="rect">
            <a:avLst/>
          </a:prstGeom>
          <a:noFill/>
          <a:ln w="9525">
            <a:noFill/>
          </a:ln>
        </p:spPr>
        <p:txBody>
          <a:bodyPr>
            <a:spAutoFit/>
          </a:bodyPr>
          <a:lstStyle/>
          <a:p>
            <a:pPr>
              <a:spcBef>
                <a:spcPct val="50000"/>
              </a:spcBef>
            </a:pPr>
            <a:r>
              <a:rPr lang="en-US" altLang="zh-CN" sz="2800" b="1">
                <a:solidFill>
                  <a:srgbClr val="0000FF"/>
                </a:solidFill>
                <a:latin typeface="黑体" panose="02010609060101010101" pitchFamily="49" charset="-122"/>
                <a:ea typeface="黑体" panose="02010609060101010101" pitchFamily="49" charset="-122"/>
              </a:rPr>
              <a:t>2</a:t>
            </a:r>
            <a:r>
              <a:rPr lang="zh-CN" altLang="en-US" sz="2800" b="1">
                <a:solidFill>
                  <a:srgbClr val="0000FF"/>
                </a:solidFill>
                <a:latin typeface="黑体" panose="02010609060101010101" pitchFamily="49" charset="-122"/>
                <a:ea typeface="黑体" panose="02010609060101010101" pitchFamily="49" charset="-122"/>
              </a:rPr>
              <a:t>、利益集团的虚伪性和消极作用：</a:t>
            </a:r>
          </a:p>
        </p:txBody>
      </p:sp>
      <p:sp>
        <p:nvSpPr>
          <p:cNvPr id="26631" name="文本框 26630"/>
          <p:cNvSpPr txBox="1"/>
          <p:nvPr/>
        </p:nvSpPr>
        <p:spPr>
          <a:xfrm>
            <a:off x="250825" y="1196975"/>
            <a:ext cx="8713788" cy="1406525"/>
          </a:xfrm>
          <a:prstGeom prst="rect">
            <a:avLst/>
          </a:prstGeom>
          <a:solidFill>
            <a:schemeClr val="bg1"/>
          </a:solidFill>
          <a:ln w="9525">
            <a:noFill/>
          </a:ln>
        </p:spPr>
        <p:txBody>
          <a:bodyPr>
            <a:spAutoFit/>
          </a:bodyPr>
          <a:lstStyle/>
          <a:p>
            <a:pPr>
              <a:lnSpc>
                <a:spcPct val="120000"/>
              </a:lnSpc>
            </a:pPr>
            <a:r>
              <a:rPr lang="en-US" altLang="zh-CN" sz="2400" b="1">
                <a:latin typeface="宋体" pitchFamily="2" charset="-122"/>
              </a:rPr>
              <a:t>    </a:t>
            </a:r>
            <a:r>
              <a:rPr lang="zh-CN" altLang="en-US" sz="2400" b="1">
                <a:latin typeface="宋体" pitchFamily="2" charset="-122"/>
              </a:rPr>
              <a:t>利益集团在美国政治中起着</a:t>
            </a:r>
            <a:r>
              <a:rPr lang="zh-CN" altLang="en-US" sz="2400" b="1">
                <a:solidFill>
                  <a:srgbClr val="FF0000"/>
                </a:solidFill>
                <a:latin typeface="宋体" pitchFamily="2" charset="-122"/>
              </a:rPr>
              <a:t>充当公民与政府间桥梁</a:t>
            </a:r>
            <a:r>
              <a:rPr lang="zh-CN" altLang="en-US" sz="2400" b="1">
                <a:latin typeface="宋体" pitchFamily="2" charset="-122"/>
              </a:rPr>
              <a:t>的作用。资产阶级各派及其代理人通过利益集团竞争和分享国家权力，相互制衡，</a:t>
            </a:r>
            <a:r>
              <a:rPr lang="zh-CN" altLang="en-US" sz="2400" b="1">
                <a:solidFill>
                  <a:srgbClr val="FF0000"/>
                </a:solidFill>
                <a:latin typeface="宋体" pitchFamily="2" charset="-122"/>
              </a:rPr>
              <a:t>有助于维护美国资本主义制度</a:t>
            </a:r>
            <a:r>
              <a:rPr lang="zh-CN" altLang="en-US" sz="2400" b="1">
                <a:latin typeface="宋体" pitchFamily="2" charset="-122"/>
              </a:rPr>
              <a:t>。 </a:t>
            </a:r>
          </a:p>
        </p:txBody>
      </p:sp>
      <p:sp>
        <p:nvSpPr>
          <p:cNvPr id="26632" name="文本框 26631"/>
          <p:cNvSpPr txBox="1"/>
          <p:nvPr/>
        </p:nvSpPr>
        <p:spPr>
          <a:xfrm>
            <a:off x="0" y="3573463"/>
            <a:ext cx="9144000" cy="3159125"/>
          </a:xfrm>
          <a:prstGeom prst="rect">
            <a:avLst/>
          </a:prstGeom>
          <a:solidFill>
            <a:schemeClr val="bg1"/>
          </a:solidFill>
          <a:ln w="9525">
            <a:noFill/>
          </a:ln>
        </p:spPr>
        <p:txBody>
          <a:bodyPr>
            <a:spAutoFit/>
          </a:bodyPr>
          <a:lstStyle/>
          <a:p>
            <a:pPr marL="808355" indent="-808355">
              <a:lnSpc>
                <a:spcPct val="120000"/>
              </a:lnSpc>
            </a:pPr>
            <a:r>
              <a:rPr lang="zh-CN" altLang="en-US" sz="2400" b="1">
                <a:latin typeface="宋体" pitchFamily="2" charset="-122"/>
              </a:rPr>
              <a:t>（</a:t>
            </a:r>
            <a:r>
              <a:rPr lang="en-US" altLang="zh-CN" sz="2400" b="1">
                <a:latin typeface="宋体" pitchFamily="2" charset="-122"/>
              </a:rPr>
              <a:t>1</a:t>
            </a:r>
            <a:r>
              <a:rPr lang="zh-CN" altLang="en-US" sz="2400" b="1">
                <a:latin typeface="宋体" pitchFamily="2" charset="-122"/>
              </a:rPr>
              <a:t>）</a:t>
            </a:r>
            <a:r>
              <a:rPr lang="zh-CN" altLang="en-US" sz="2400" b="1">
                <a:solidFill>
                  <a:srgbClr val="0000FF"/>
                </a:solidFill>
                <a:latin typeface="宋体" pitchFamily="2" charset="-122"/>
              </a:rPr>
              <a:t>从利益集团对国家决策的影响看</a:t>
            </a:r>
            <a:r>
              <a:rPr lang="zh-CN" altLang="en-US" sz="2400" b="1">
                <a:latin typeface="宋体" pitchFamily="2" charset="-122"/>
              </a:rPr>
              <a:t>：</a:t>
            </a:r>
          </a:p>
          <a:p>
            <a:pPr marL="808355" indent="-808355">
              <a:lnSpc>
                <a:spcPct val="120000"/>
              </a:lnSpc>
            </a:pPr>
            <a:r>
              <a:rPr lang="zh-CN" altLang="en-US" sz="2400" b="1">
                <a:latin typeface="宋体" pitchFamily="2" charset="-122"/>
              </a:rPr>
              <a:t>     </a:t>
            </a:r>
            <a:r>
              <a:rPr lang="zh-CN" altLang="en-US" sz="2400" b="1">
                <a:solidFill>
                  <a:srgbClr val="FF0000"/>
                </a:solidFill>
                <a:latin typeface="宋体" pitchFamily="2" charset="-122"/>
              </a:rPr>
              <a:t>只有少数</a:t>
            </a:r>
            <a:r>
              <a:rPr lang="zh-CN" altLang="en-US" sz="2400" b="1">
                <a:latin typeface="宋体" pitchFamily="2" charset="-122"/>
              </a:rPr>
              <a:t>利益集团对国家决策产生</a:t>
            </a:r>
            <a:r>
              <a:rPr lang="zh-CN" altLang="en-US" sz="2400" b="1">
                <a:solidFill>
                  <a:srgbClr val="FF0000"/>
                </a:solidFill>
                <a:latin typeface="宋体" pitchFamily="2" charset="-122"/>
              </a:rPr>
              <a:t>决定性</a:t>
            </a:r>
            <a:r>
              <a:rPr lang="zh-CN" altLang="en-US" sz="2400" b="1">
                <a:latin typeface="宋体" pitchFamily="2" charset="-122"/>
              </a:rPr>
              <a:t>作用。</a:t>
            </a:r>
          </a:p>
          <a:p>
            <a:pPr marL="808355" indent="-808355">
              <a:lnSpc>
                <a:spcPct val="120000"/>
              </a:lnSpc>
            </a:pPr>
            <a:r>
              <a:rPr lang="zh-CN" altLang="en-US" sz="2400" b="1">
                <a:latin typeface="宋体" pitchFamily="2" charset="-122"/>
              </a:rPr>
              <a:t>（</a:t>
            </a:r>
            <a:r>
              <a:rPr lang="en-US" altLang="zh-CN" sz="2400" b="1">
                <a:latin typeface="宋体" pitchFamily="2" charset="-122"/>
              </a:rPr>
              <a:t>2</a:t>
            </a:r>
            <a:r>
              <a:rPr lang="zh-CN" altLang="en-US" sz="2400" b="1">
                <a:latin typeface="宋体" pitchFamily="2" charset="-122"/>
              </a:rPr>
              <a:t>）</a:t>
            </a:r>
            <a:r>
              <a:rPr lang="zh-CN" altLang="en-US" sz="2400" b="1">
                <a:solidFill>
                  <a:srgbClr val="0000FF"/>
                </a:solidFill>
                <a:latin typeface="宋体" pitchFamily="2" charset="-122"/>
              </a:rPr>
              <a:t>从利益集团与公民的关系看</a:t>
            </a:r>
            <a:r>
              <a:rPr lang="zh-CN" altLang="en-US" sz="2400" b="1">
                <a:latin typeface="宋体" pitchFamily="2" charset="-122"/>
              </a:rPr>
              <a:t>：</a:t>
            </a:r>
          </a:p>
          <a:p>
            <a:pPr marL="808355" indent="-808355">
              <a:lnSpc>
                <a:spcPct val="120000"/>
              </a:lnSpc>
            </a:pPr>
            <a:r>
              <a:rPr lang="zh-CN" altLang="en-US" sz="2400" b="1">
                <a:latin typeface="宋体" pitchFamily="2" charset="-122"/>
              </a:rPr>
              <a:t>     利益集团作为公众参与政治的“中间人”，</a:t>
            </a:r>
            <a:r>
              <a:rPr lang="zh-CN" altLang="en-US" sz="2400" b="1">
                <a:solidFill>
                  <a:srgbClr val="FF0000"/>
                </a:solidFill>
                <a:latin typeface="宋体" pitchFamily="2" charset="-122"/>
              </a:rPr>
              <a:t>垄断了公众接近 政府权力的途径。</a:t>
            </a:r>
          </a:p>
          <a:p>
            <a:pPr marL="808355" indent="-808355">
              <a:lnSpc>
                <a:spcPct val="120000"/>
              </a:lnSpc>
            </a:pPr>
            <a:r>
              <a:rPr lang="zh-CN" altLang="en-US" sz="2400" b="1">
                <a:latin typeface="宋体" pitchFamily="2" charset="-122"/>
              </a:rPr>
              <a:t>（</a:t>
            </a:r>
            <a:r>
              <a:rPr lang="en-US" altLang="zh-CN" sz="2400" b="1">
                <a:latin typeface="宋体" pitchFamily="2" charset="-122"/>
              </a:rPr>
              <a:t>3</a:t>
            </a:r>
            <a:r>
              <a:rPr lang="zh-CN" altLang="en-US" sz="2400" b="1">
                <a:latin typeface="宋体" pitchFamily="2" charset="-122"/>
              </a:rPr>
              <a:t>）</a:t>
            </a:r>
            <a:r>
              <a:rPr lang="zh-CN" altLang="en-US" sz="2400" b="1">
                <a:solidFill>
                  <a:srgbClr val="0000FF"/>
                </a:solidFill>
                <a:latin typeface="宋体" pitchFamily="2" charset="-122"/>
              </a:rPr>
              <a:t>从利益集团对政府的负面影响看：</a:t>
            </a:r>
          </a:p>
          <a:p>
            <a:pPr marL="808355" indent="-808355">
              <a:lnSpc>
                <a:spcPct val="120000"/>
              </a:lnSpc>
            </a:pPr>
            <a:r>
              <a:rPr lang="zh-CN" altLang="en-US" sz="2400" b="1">
                <a:latin typeface="宋体" pitchFamily="2" charset="-122"/>
              </a:rPr>
              <a:t>     利益集团为政府</a:t>
            </a:r>
            <a:r>
              <a:rPr lang="zh-CN" altLang="en-US" sz="2400" b="1">
                <a:solidFill>
                  <a:srgbClr val="FF0000"/>
                </a:solidFill>
                <a:latin typeface="宋体" pitchFamily="2" charset="-122"/>
              </a:rPr>
              <a:t>腐败</a:t>
            </a:r>
            <a:r>
              <a:rPr lang="zh-CN" altLang="en-US" sz="2400" b="1">
                <a:latin typeface="宋体" pitchFamily="2" charset="-122"/>
              </a:rPr>
              <a:t>提供了肥沃的土壤。</a:t>
            </a:r>
          </a:p>
        </p:txBody>
      </p:sp>
      <p:sp>
        <p:nvSpPr>
          <p:cNvPr id="26633" name="动作按钮: 前进或下一项 26632">
            <a:hlinkClick action="ppaction://hlinkshowjump?jump=nextslide"/>
          </p:cNvPr>
          <p:cNvSpPr/>
          <p:nvPr/>
        </p:nvSpPr>
        <p:spPr>
          <a:xfrm>
            <a:off x="5508625" y="333375"/>
            <a:ext cx="503238" cy="287338"/>
          </a:xfrm>
          <a:prstGeom prst="actionButtonForwardNext">
            <a:avLst/>
          </a:prstGeom>
          <a:solidFill>
            <a:schemeClr val="accent1"/>
          </a:solidFill>
          <a:ln w="9525">
            <a:noFill/>
          </a:ln>
        </p:spPr>
        <p:txBody>
          <a:bodyPr/>
          <a:lstStyle/>
          <a:p>
            <a:endParaRPr lang="zh-CN" altLang="en-US"/>
          </a:p>
        </p:txBody>
      </p:sp>
      <p:sp>
        <p:nvSpPr>
          <p:cNvPr id="26634" name="动作按钮: 后退或前一项 26633">
            <a:hlinkClick r:id="rId2" action="ppaction://hlinksldjump"/>
          </p:cNvPr>
          <p:cNvSpPr/>
          <p:nvPr/>
        </p:nvSpPr>
        <p:spPr>
          <a:xfrm>
            <a:off x="7885113" y="6092825"/>
            <a:ext cx="719137" cy="431800"/>
          </a:xfrm>
          <a:prstGeom prst="actionButtonBackPrevious">
            <a:avLst/>
          </a:prstGeom>
          <a:solidFill>
            <a:schemeClr val="accent1"/>
          </a:solidFill>
          <a:ln w="9525">
            <a:noFill/>
          </a:ln>
        </p:spPr>
        <p:txBody>
          <a:bodyPr/>
          <a:lstStyle/>
          <a:p>
            <a:endParaRPr lang="zh-CN"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6629"/>
                                        </p:tgtEl>
                                        <p:attrNameLst>
                                          <p:attrName>style.visibility</p:attrName>
                                        </p:attrNameLst>
                                      </p:cBhvr>
                                      <p:to>
                                        <p:strVal val="visible"/>
                                      </p:to>
                                    </p:set>
                                    <p:animEffect transition="in" filter="blinds(horizontal)">
                                      <p:cBhvr>
                                        <p:cTn id="7" dur="500"/>
                                        <p:tgtEl>
                                          <p:spTgt spid="26629"/>
                                        </p:tgtEl>
                                      </p:cBhvr>
                                    </p:animEffect>
                                  </p:childTnLst>
                                </p:cTn>
                              </p:par>
                            </p:childTnLst>
                          </p:cTn>
                        </p:par>
                      </p:childTnLst>
                    </p:cTn>
                  </p:par>
                  <p:par>
                    <p:cTn id="8" fill="hold" nodeType="clickPar">
                      <p:stCondLst>
                        <p:cond delay="indefinite"/>
                      </p:stCondLst>
                      <p:childTnLst>
                        <p:par>
                          <p:cTn id="9" fill="hold" nodeType="withGroup">
                            <p:stCondLst>
                              <p:cond delay="indefinite"/>
                            </p:stCondLst>
                          </p:cTn>
                        </p:par>
                        <p:par>
                          <p:cTn id="10" fill="hold" nodeType="afterGroup">
                            <p:stCondLst>
                              <p:cond delay="0"/>
                            </p:stCondLst>
                            <p:childTnLst>
                              <p:par>
                                <p:cTn id="11" presetID="3" presetClass="entr" presetSubtype="10" fill="hold" grpId="2" nodeType="clickEffect">
                                  <p:stCondLst>
                                    <p:cond delay="0"/>
                                  </p:stCondLst>
                                  <p:childTnLst>
                                    <p:set>
                                      <p:cBhvr>
                                        <p:cTn id="12" dur="1" fill="hold">
                                          <p:stCondLst>
                                            <p:cond delay="0"/>
                                          </p:stCondLst>
                                        </p:cTn>
                                        <p:tgtEl>
                                          <p:spTgt spid="26631"/>
                                        </p:tgtEl>
                                        <p:attrNameLst>
                                          <p:attrName>style.visibility</p:attrName>
                                        </p:attrNameLst>
                                      </p:cBhvr>
                                      <p:to>
                                        <p:strVal val="visible"/>
                                      </p:to>
                                    </p:set>
                                    <p:animEffect transition="in" filter="blinds(horizontal)">
                                      <p:cBhvr>
                                        <p:cTn id="13" dur="500"/>
                                        <p:tgtEl>
                                          <p:spTgt spid="26631"/>
                                        </p:tgtEl>
                                      </p:cBhvr>
                                    </p:animEffect>
                                  </p:childTnLst>
                                </p:cTn>
                              </p:par>
                            </p:childTnLst>
                          </p:cTn>
                        </p:par>
                      </p:childTnLst>
                    </p:cTn>
                  </p:par>
                  <p:par>
                    <p:cTn id="14" fill="hold" nodeType="clickPar">
                      <p:stCondLst>
                        <p:cond delay="indefinite"/>
                      </p:stCondLst>
                      <p:childTnLst>
                        <p:par>
                          <p:cTn id="15" fill="hold" nodeType="withGroup">
                            <p:stCondLst>
                              <p:cond delay="indefinite"/>
                            </p:stCondLst>
                          </p:cTn>
                        </p:par>
                        <p:par>
                          <p:cTn id="16" fill="hold" nodeType="afterGroup">
                            <p:stCondLst>
                              <p:cond delay="0"/>
                            </p:stCondLst>
                            <p:childTnLst>
                              <p:par>
                                <p:cTn id="17" presetID="3" presetClass="entr" presetSubtype="10" fill="hold" grpId="1" nodeType="clickEffect">
                                  <p:stCondLst>
                                    <p:cond delay="0"/>
                                  </p:stCondLst>
                                  <p:childTnLst>
                                    <p:set>
                                      <p:cBhvr>
                                        <p:cTn id="18" dur="1" fill="hold">
                                          <p:stCondLst>
                                            <p:cond delay="0"/>
                                          </p:stCondLst>
                                        </p:cTn>
                                        <p:tgtEl>
                                          <p:spTgt spid="26630"/>
                                        </p:tgtEl>
                                        <p:attrNameLst>
                                          <p:attrName>style.visibility</p:attrName>
                                        </p:attrNameLst>
                                      </p:cBhvr>
                                      <p:to>
                                        <p:strVal val="visible"/>
                                      </p:to>
                                    </p:set>
                                    <p:animEffect transition="in" filter="blinds(horizontal)">
                                      <p:cBhvr>
                                        <p:cTn id="19" dur="500"/>
                                        <p:tgtEl>
                                          <p:spTgt spid="26630"/>
                                        </p:tgtEl>
                                      </p:cBhvr>
                                    </p:animEffect>
                                  </p:childTnLst>
                                </p:cTn>
                              </p:par>
                            </p:childTnLst>
                          </p:cTn>
                        </p:par>
                      </p:childTnLst>
                    </p:cTn>
                  </p:par>
                  <p:par>
                    <p:cTn id="20" fill="hold" nodeType="clickPar">
                      <p:stCondLst>
                        <p:cond delay="indefinite"/>
                      </p:stCondLst>
                      <p:childTnLst>
                        <p:par>
                          <p:cTn id="21" fill="hold" nodeType="withGroup">
                            <p:stCondLst>
                              <p:cond delay="indefinite"/>
                            </p:stCondLst>
                          </p:cTn>
                        </p:par>
                        <p:par>
                          <p:cTn id="22" fill="hold" nodeType="afterGroup">
                            <p:stCondLst>
                              <p:cond delay="0"/>
                            </p:stCondLst>
                            <p:childTnLst>
                              <p:par>
                                <p:cTn id="23" presetID="3" presetClass="entr" presetSubtype="10" fill="hold" grpId="3" nodeType="clickEffect">
                                  <p:stCondLst>
                                    <p:cond delay="0"/>
                                  </p:stCondLst>
                                  <p:childTnLst>
                                    <p:set>
                                      <p:cBhvr>
                                        <p:cTn id="24" dur="1" fill="hold">
                                          <p:stCondLst>
                                            <p:cond delay="0"/>
                                          </p:stCondLst>
                                        </p:cTn>
                                        <p:tgtEl>
                                          <p:spTgt spid="26632"/>
                                        </p:tgtEl>
                                        <p:attrNameLst>
                                          <p:attrName>style.visibility</p:attrName>
                                        </p:attrNameLst>
                                      </p:cBhvr>
                                      <p:to>
                                        <p:strVal val="visible"/>
                                      </p:to>
                                    </p:set>
                                    <p:animEffect transition="in" filter="blinds(horizontal)">
                                      <p:cBhvr>
                                        <p:cTn id="25" dur="500"/>
                                        <p:tgtEl>
                                          <p:spTgt spid="266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9" grpId="0"/>
      <p:bldP spid="26630" grpId="1"/>
      <p:bldP spid="26631" grpId="2"/>
      <p:bldP spid="26632" grpId="3"/>
    </p:bldLst>
  </p:timing>
</p:sld>
</file>

<file path=ppt/slides/slide1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pic>
        <p:nvPicPr>
          <p:cNvPr id="27653" name="图片 27652" descr="0019@128017"/>
          <p:cNvPicPr>
            <a:picLocks noChangeAspect="1"/>
          </p:cNvPicPr>
          <p:nvPr/>
        </p:nvPicPr>
        <p:blipFill>
          <a:blip r:embed="rId2"/>
          <a:stretch>
            <a:fillRect/>
          </a:stretch>
        </p:blipFill>
        <p:spPr>
          <a:xfrm>
            <a:off x="3781425" y="4365625"/>
            <a:ext cx="5111750" cy="2349500"/>
          </a:xfrm>
          <a:prstGeom prst="rect">
            <a:avLst/>
          </a:prstGeom>
          <a:noFill/>
          <a:ln w="9525">
            <a:noFill/>
          </a:ln>
        </p:spPr>
      </p:pic>
      <p:sp>
        <p:nvSpPr>
          <p:cNvPr id="27654" name="矩形 27653"/>
          <p:cNvSpPr/>
          <p:nvPr/>
        </p:nvSpPr>
        <p:spPr>
          <a:xfrm>
            <a:off x="179388" y="260350"/>
            <a:ext cx="3816350" cy="604838"/>
          </a:xfrm>
          <a:prstGeom prst="rect">
            <a:avLst/>
          </a:prstGeom>
          <a:solidFill>
            <a:srgbClr val="FFFF99"/>
          </a:solidFill>
          <a:ln w="9525">
            <a:noFill/>
          </a:ln>
        </p:spPr>
        <p:txBody>
          <a:bodyPr>
            <a:spAutoFit/>
          </a:bodyPr>
          <a:lstStyle/>
          <a:p>
            <a:pPr>
              <a:lnSpc>
                <a:spcPct val="120000"/>
              </a:lnSpc>
            </a:pPr>
            <a:r>
              <a:rPr lang="zh-CN" altLang="en-US" sz="2800" b="1">
                <a:latin typeface="Arial" pitchFamily="34" charset="0"/>
              </a:rPr>
              <a:t>利益集团的积极作用：</a:t>
            </a:r>
          </a:p>
        </p:txBody>
      </p:sp>
      <p:sp>
        <p:nvSpPr>
          <p:cNvPr id="27655" name="矩形 27654"/>
          <p:cNvSpPr/>
          <p:nvPr/>
        </p:nvSpPr>
        <p:spPr>
          <a:xfrm>
            <a:off x="106363" y="981075"/>
            <a:ext cx="8786812" cy="3159125"/>
          </a:xfrm>
          <a:prstGeom prst="rect">
            <a:avLst/>
          </a:prstGeom>
          <a:noFill/>
          <a:ln w="57150">
            <a:noFill/>
          </a:ln>
        </p:spPr>
        <p:txBody>
          <a:bodyPr>
            <a:spAutoFit/>
          </a:bodyPr>
          <a:lstStyle/>
          <a:p>
            <a:pPr>
              <a:lnSpc>
                <a:spcPct val="120000"/>
              </a:lnSpc>
              <a:spcBef>
                <a:spcPct val="50000"/>
              </a:spcBef>
            </a:pPr>
            <a:r>
              <a:rPr lang="en-US" altLang="zh-CN" sz="2400" b="1">
                <a:latin typeface="黑体" panose="02010609060101010101" pitchFamily="49" charset="-122"/>
                <a:ea typeface="黑体" panose="02010609060101010101" pitchFamily="49" charset="-122"/>
              </a:rPr>
              <a:t>    </a:t>
            </a:r>
            <a:r>
              <a:rPr lang="zh-CN" altLang="en-US" sz="2400" b="1">
                <a:latin typeface="黑体" panose="02010609060101010101" pitchFamily="49" charset="-122"/>
                <a:ea typeface="黑体" panose="02010609060101010101" pitchFamily="49" charset="-122"/>
              </a:rPr>
              <a:t>美国有成千上万个利益集团，这些集团之间有共同的利益和要求，也存在着相互对立的关系。因而在政府和国会活动期间，这些利益集团都要将总统府的门挤破，把国会山给踏平了。而</a:t>
            </a:r>
            <a:r>
              <a:rPr lang="zh-CN" altLang="en-US" sz="2400" b="1">
                <a:solidFill>
                  <a:srgbClr val="FF0000"/>
                </a:solidFill>
                <a:latin typeface="黑体" panose="02010609060101010101" pitchFamily="49" charset="-122"/>
                <a:ea typeface="黑体" panose="02010609060101010101" pitchFamily="49" charset="-122"/>
              </a:rPr>
              <a:t>这些不同的利益集团之间相互排斥、相互监督、相互制衡。使政府的决策不能只偏向某一个，从而保证了政策的大众化，公正性。</a:t>
            </a:r>
            <a:r>
              <a:rPr lang="zh-CN" altLang="en-US" sz="2400" b="1">
                <a:latin typeface="黑体" panose="02010609060101010101" pitchFamily="49" charset="-122"/>
                <a:ea typeface="黑体" panose="02010609060101010101" pitchFamily="49" charset="-122"/>
              </a:rPr>
              <a:t>如反华利益集团与援华利益集团，在国会山上不停地决斗，从而使国会时而通过有利中美关系的政策，时而又搞僵中美关系。</a:t>
            </a:r>
          </a:p>
        </p:txBody>
      </p:sp>
      <p:sp>
        <p:nvSpPr>
          <p:cNvPr id="27656" name="文本框 27655"/>
          <p:cNvSpPr txBox="1"/>
          <p:nvPr/>
        </p:nvSpPr>
        <p:spPr>
          <a:xfrm>
            <a:off x="34925" y="4437063"/>
            <a:ext cx="3673475" cy="2282825"/>
          </a:xfrm>
          <a:prstGeom prst="rect">
            <a:avLst/>
          </a:prstGeom>
          <a:solidFill>
            <a:srgbClr val="FFFF99"/>
          </a:solidFill>
          <a:ln w="9525">
            <a:noFill/>
          </a:ln>
        </p:spPr>
        <p:txBody>
          <a:bodyPr>
            <a:spAutoFit/>
          </a:bodyPr>
          <a:lstStyle/>
          <a:p>
            <a:pPr>
              <a:lnSpc>
                <a:spcPct val="120000"/>
              </a:lnSpc>
            </a:pPr>
            <a:r>
              <a:rPr lang="en-US" altLang="zh-CN" sz="2400" b="1">
                <a:latin typeface="宋体" pitchFamily="2" charset="-122"/>
              </a:rPr>
              <a:t>   </a:t>
            </a:r>
            <a:r>
              <a:rPr lang="zh-CN" altLang="en-US" sz="2400" b="1">
                <a:latin typeface="宋体" pitchFamily="2" charset="-122"/>
              </a:rPr>
              <a:t>资产阶级各派及其代理人通过利益集团</a:t>
            </a:r>
            <a:r>
              <a:rPr lang="zh-CN" altLang="en-US" sz="2400" b="1">
                <a:solidFill>
                  <a:srgbClr val="FF0000"/>
                </a:solidFill>
                <a:latin typeface="宋体" pitchFamily="2" charset="-122"/>
              </a:rPr>
              <a:t>竞争和分享国家权力，相互制衡，有助于维护美国资本主义制度</a:t>
            </a:r>
            <a:r>
              <a:rPr lang="zh-CN" altLang="en-US" sz="2400" b="1">
                <a:latin typeface="宋体" pitchFamily="2" charset="-122"/>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7655"/>
                                        </p:tgtEl>
                                        <p:attrNameLst>
                                          <p:attrName>style.visibility</p:attrName>
                                        </p:attrNameLst>
                                      </p:cBhvr>
                                      <p:to>
                                        <p:strVal val="visible"/>
                                      </p:to>
                                    </p:set>
                                    <p:animEffect transition="in" filter="blinds(horizontal)">
                                      <p:cBhvr>
                                        <p:cTn id="7" dur="500"/>
                                        <p:tgtEl>
                                          <p:spTgt spid="27655"/>
                                        </p:tgtEl>
                                      </p:cBhvr>
                                    </p:animEffect>
                                  </p:childTnLst>
                                </p:cTn>
                              </p:par>
                            </p:childTnLst>
                          </p:cTn>
                        </p:par>
                      </p:childTnLst>
                    </p:cTn>
                  </p:par>
                  <p:par>
                    <p:cTn id="8" fill="hold" nodeType="clickPar">
                      <p:stCondLst>
                        <p:cond delay="indefinite"/>
                      </p:stCondLst>
                      <p:childTnLst>
                        <p:par>
                          <p:cTn id="9" fill="hold" nodeType="withGroup">
                            <p:stCondLst>
                              <p:cond delay="indefinite"/>
                            </p:stCondLst>
                          </p:cTn>
                        </p:par>
                        <p:par>
                          <p:cTn id="10" fill="hold" nodeType="afterGroup">
                            <p:stCondLst>
                              <p:cond delay="0"/>
                            </p:stCondLst>
                            <p:childTnLst>
                              <p:par>
                                <p:cTn id="11" presetID="3" presetClass="entr" presetSubtype="10" fill="hold" nodeType="clickEffect">
                                  <p:stCondLst>
                                    <p:cond delay="0"/>
                                  </p:stCondLst>
                                  <p:childTnLst>
                                    <p:set>
                                      <p:cBhvr>
                                        <p:cTn id="12" dur="1" fill="hold">
                                          <p:stCondLst>
                                            <p:cond delay="0"/>
                                          </p:stCondLst>
                                        </p:cTn>
                                        <p:tgtEl>
                                          <p:spTgt spid="27653"/>
                                        </p:tgtEl>
                                        <p:attrNameLst>
                                          <p:attrName>style.visibility</p:attrName>
                                        </p:attrNameLst>
                                      </p:cBhvr>
                                      <p:to>
                                        <p:strVal val="visible"/>
                                      </p:to>
                                    </p:set>
                                    <p:animEffect transition="in" filter="blinds(horizontal)">
                                      <p:cBhvr>
                                        <p:cTn id="13" dur="500"/>
                                        <p:tgtEl>
                                          <p:spTgt spid="27653"/>
                                        </p:tgtEl>
                                      </p:cBhvr>
                                    </p:animEffect>
                                  </p:childTnLst>
                                </p:cTn>
                              </p:par>
                            </p:childTnLst>
                          </p:cTn>
                        </p:par>
                      </p:childTnLst>
                    </p:cTn>
                  </p:par>
                  <p:par>
                    <p:cTn id="14" fill="hold" nodeType="clickPar">
                      <p:stCondLst>
                        <p:cond delay="indefinite"/>
                      </p:stCondLst>
                      <p:childTnLst>
                        <p:par>
                          <p:cTn id="15" fill="hold" nodeType="withGroup">
                            <p:stCondLst>
                              <p:cond delay="indefinite"/>
                            </p:stCondLst>
                          </p:cTn>
                        </p:par>
                        <p:par>
                          <p:cTn id="16" fill="hold" nodeType="afterGroup">
                            <p:stCondLst>
                              <p:cond delay="0"/>
                            </p:stCondLst>
                            <p:childTnLst>
                              <p:par>
                                <p:cTn id="17" presetID="3" presetClass="entr" presetSubtype="10" fill="hold" grpId="1" nodeType="clickEffect">
                                  <p:stCondLst>
                                    <p:cond delay="0"/>
                                  </p:stCondLst>
                                  <p:childTnLst>
                                    <p:set>
                                      <p:cBhvr>
                                        <p:cTn id="18" dur="1" fill="hold">
                                          <p:stCondLst>
                                            <p:cond delay="0"/>
                                          </p:stCondLst>
                                        </p:cTn>
                                        <p:tgtEl>
                                          <p:spTgt spid="27656"/>
                                        </p:tgtEl>
                                        <p:attrNameLst>
                                          <p:attrName>style.visibility</p:attrName>
                                        </p:attrNameLst>
                                      </p:cBhvr>
                                      <p:to>
                                        <p:strVal val="visible"/>
                                      </p:to>
                                    </p:set>
                                    <p:animEffect transition="in" filter="blinds(horizontal)">
                                      <p:cBhvr>
                                        <p:cTn id="19" dur="500"/>
                                        <p:tgtEl>
                                          <p:spTgt spid="276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5" grpId="0"/>
      <p:bldP spid="27656" grpId="1"/>
    </p:bldLst>
  </p:timing>
</p:sld>
</file>

<file path=ppt/slides/slide1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34818" name="文本框 34817"/>
          <p:cNvSpPr txBox="1"/>
          <p:nvPr/>
        </p:nvSpPr>
        <p:spPr>
          <a:xfrm>
            <a:off x="250825" y="971550"/>
            <a:ext cx="8570913" cy="4473575"/>
          </a:xfrm>
          <a:prstGeom prst="rect">
            <a:avLst/>
          </a:prstGeom>
          <a:noFill/>
          <a:ln w="57150">
            <a:noFill/>
          </a:ln>
        </p:spPr>
        <p:txBody>
          <a:bodyPr>
            <a:spAutoFit/>
          </a:bodyPr>
          <a:lstStyle/>
          <a:p>
            <a:pPr>
              <a:lnSpc>
                <a:spcPct val="120000"/>
              </a:lnSpc>
              <a:spcBef>
                <a:spcPct val="50000"/>
              </a:spcBef>
            </a:pPr>
            <a:r>
              <a:rPr lang="zh-CN" altLang="en-US" sz="2400" b="1">
                <a:latin typeface="黑体" panose="02010609060101010101" pitchFamily="49" charset="-122"/>
                <a:ea typeface="黑体" panose="02010609060101010101" pitchFamily="49" charset="-122"/>
              </a:rPr>
              <a:t>在中美纺织品贸易摩擦中关于出口配额问题上，美国国内形成泾渭分明的两大利益集团阵营：一个是美国纺织品进口商、分销商、零售商和普通消费者，姑且称其为</a:t>
            </a:r>
            <a:r>
              <a:rPr lang="zh-CN" altLang="en-US" sz="2400" b="1">
                <a:solidFill>
                  <a:srgbClr val="0000FF"/>
                </a:solidFill>
                <a:latin typeface="黑体" panose="02010609060101010101" pitchFamily="49" charset="-122"/>
                <a:ea typeface="黑体" panose="02010609060101010101" pitchFamily="49" charset="-122"/>
              </a:rPr>
              <a:t>“消费者阵营”。</a:t>
            </a:r>
            <a:r>
              <a:rPr lang="zh-CN" altLang="en-US" sz="2400" b="1">
                <a:latin typeface="黑体" panose="02010609060101010101" pitchFamily="49" charset="-122"/>
                <a:ea typeface="黑体" panose="02010609060101010101" pitchFamily="49" charset="-122"/>
              </a:rPr>
              <a:t> “消费者阵营”举双手</a:t>
            </a:r>
            <a:r>
              <a:rPr lang="zh-CN" altLang="en-US" sz="2400" b="1">
                <a:solidFill>
                  <a:srgbClr val="0000FF"/>
                </a:solidFill>
                <a:latin typeface="黑体" panose="02010609060101010101" pitchFamily="49" charset="-122"/>
                <a:ea typeface="黑体" panose="02010609060101010101" pitchFamily="49" charset="-122"/>
              </a:rPr>
              <a:t>赞成取消配额</a:t>
            </a:r>
            <a:r>
              <a:rPr lang="zh-CN" altLang="en-US" sz="2400" b="1">
                <a:latin typeface="黑体" panose="02010609060101010101" pitchFamily="49" charset="-122"/>
                <a:ea typeface="黑体" panose="02010609060101010101" pitchFamily="49" charset="-122"/>
              </a:rPr>
              <a:t>，因为这会给他们带来更多的利润空间和实惠。但该阵营游说美国国会和美国政府的能力比较差，主要原因是他们的力量过于分散，很难形成合力，并且普通消费者很难有采取行动的能力。另一个是</a:t>
            </a:r>
            <a:r>
              <a:rPr lang="zh-CN" altLang="en-US" sz="2400" b="1">
                <a:solidFill>
                  <a:srgbClr val="0000FF"/>
                </a:solidFill>
                <a:latin typeface="黑体" panose="02010609060101010101" pitchFamily="49" charset="-122"/>
                <a:ea typeface="黑体" panose="02010609060101010101" pitchFamily="49" charset="-122"/>
              </a:rPr>
              <a:t>“纺织品制造商阵营”。</a:t>
            </a:r>
            <a:r>
              <a:rPr lang="zh-CN" altLang="en-US" sz="2400" b="1">
                <a:latin typeface="黑体" panose="02010609060101010101" pitchFamily="49" charset="-122"/>
                <a:ea typeface="黑体" panose="02010609060101010101" pitchFamily="49" charset="-122"/>
              </a:rPr>
              <a:t>他们知道，失去配额保护伞之后，凭借实力很难同中国同行竞争，因而他们</a:t>
            </a:r>
            <a:r>
              <a:rPr lang="zh-CN" altLang="en-US" sz="2400" b="1">
                <a:solidFill>
                  <a:srgbClr val="0000FF"/>
                </a:solidFill>
                <a:latin typeface="黑体" panose="02010609060101010101" pitchFamily="49" charset="-122"/>
                <a:ea typeface="黑体" panose="02010609060101010101" pitchFamily="49" charset="-122"/>
              </a:rPr>
              <a:t>坚决反对取消配额</a:t>
            </a:r>
            <a:r>
              <a:rPr lang="zh-CN" altLang="en-US" sz="2400" b="1">
                <a:latin typeface="黑体" panose="02010609060101010101" pitchFamily="49" charset="-122"/>
                <a:ea typeface="黑体" panose="02010609060101010101" pitchFamily="49" charset="-122"/>
              </a:rPr>
              <a:t>。</a:t>
            </a:r>
            <a:r>
              <a:rPr lang="zh-CN" altLang="en-US" sz="2400" b="1">
                <a:solidFill>
                  <a:srgbClr val="0000FF"/>
                </a:solidFill>
                <a:latin typeface="黑体" panose="02010609060101010101" pitchFamily="49" charset="-122"/>
                <a:ea typeface="黑体" panose="02010609060101010101" pitchFamily="49" charset="-122"/>
              </a:rPr>
              <a:t>在游说国会和白宫方面更舍得金钱投入，影响力比“消费者阵营”大得多。</a:t>
            </a:r>
          </a:p>
        </p:txBody>
      </p:sp>
      <p:sp>
        <p:nvSpPr>
          <p:cNvPr id="34821" name="矩形 34820"/>
          <p:cNvSpPr/>
          <p:nvPr/>
        </p:nvSpPr>
        <p:spPr>
          <a:xfrm>
            <a:off x="395288" y="260350"/>
            <a:ext cx="3816350" cy="604838"/>
          </a:xfrm>
          <a:prstGeom prst="rect">
            <a:avLst/>
          </a:prstGeom>
          <a:solidFill>
            <a:srgbClr val="FFFF99"/>
          </a:solidFill>
          <a:ln w="9525">
            <a:noFill/>
          </a:ln>
        </p:spPr>
        <p:txBody>
          <a:bodyPr>
            <a:spAutoFit/>
          </a:bodyPr>
          <a:lstStyle/>
          <a:p>
            <a:pPr>
              <a:lnSpc>
                <a:spcPct val="120000"/>
              </a:lnSpc>
            </a:pPr>
            <a:r>
              <a:rPr lang="zh-CN" altLang="en-US" sz="2800" b="1">
                <a:latin typeface="Arial" pitchFamily="34" charset="0"/>
              </a:rPr>
              <a:t>利益集团的消极作用：</a:t>
            </a:r>
          </a:p>
        </p:txBody>
      </p:sp>
      <p:sp>
        <p:nvSpPr>
          <p:cNvPr id="34822" name="矩形 34821"/>
          <p:cNvSpPr/>
          <p:nvPr/>
        </p:nvSpPr>
        <p:spPr>
          <a:xfrm>
            <a:off x="395288" y="5699125"/>
            <a:ext cx="8208962" cy="625475"/>
          </a:xfrm>
          <a:prstGeom prst="rect">
            <a:avLst/>
          </a:prstGeom>
          <a:solidFill>
            <a:srgbClr val="FFFF99"/>
          </a:solidFill>
          <a:ln w="9525">
            <a:noFill/>
          </a:ln>
        </p:spPr>
        <p:txBody>
          <a:bodyPr>
            <a:spAutoFit/>
          </a:bodyPr>
          <a:lstStyle/>
          <a:p>
            <a:pPr>
              <a:lnSpc>
                <a:spcPct val="125000"/>
              </a:lnSpc>
            </a:pPr>
            <a:r>
              <a:rPr lang="zh-CN" altLang="en-US" sz="2800" b="1">
                <a:latin typeface="Arial" pitchFamily="34" charset="0"/>
                <a:ea typeface="黑体" panose="02010609060101010101" pitchFamily="49" charset="-122"/>
              </a:rPr>
              <a:t>只有</a:t>
            </a:r>
            <a:r>
              <a:rPr lang="zh-CN" altLang="en-US" sz="2800" b="1">
                <a:solidFill>
                  <a:srgbClr val="0000FF"/>
                </a:solidFill>
                <a:latin typeface="Arial" pitchFamily="34" charset="0"/>
                <a:ea typeface="黑体" panose="02010609060101010101" pitchFamily="49" charset="-122"/>
              </a:rPr>
              <a:t>少数</a:t>
            </a:r>
            <a:r>
              <a:rPr lang="zh-CN" altLang="en-US" sz="2800" b="1">
                <a:latin typeface="Arial" pitchFamily="34" charset="0"/>
                <a:ea typeface="黑体" panose="02010609060101010101" pitchFamily="49" charset="-122"/>
              </a:rPr>
              <a:t>利益集团对国家决策产生</a:t>
            </a:r>
            <a:r>
              <a:rPr lang="zh-CN" altLang="en-US" sz="2800" b="1">
                <a:solidFill>
                  <a:srgbClr val="0000FF"/>
                </a:solidFill>
                <a:latin typeface="Arial" pitchFamily="34" charset="0"/>
                <a:ea typeface="黑体" panose="02010609060101010101" pitchFamily="49" charset="-122"/>
              </a:rPr>
              <a:t>决定性</a:t>
            </a:r>
            <a:r>
              <a:rPr lang="zh-CN" altLang="en-US" sz="2800" b="1">
                <a:latin typeface="Arial" pitchFamily="34" charset="0"/>
                <a:ea typeface="黑体" panose="02010609060101010101" pitchFamily="49" charset="-122"/>
              </a:rPr>
              <a:t>作用。</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1" nodeType="clickEffect">
                                  <p:stCondLst>
                                    <p:cond delay="0"/>
                                  </p:stCondLst>
                                  <p:childTnLst>
                                    <p:set>
                                      <p:cBhvr>
                                        <p:cTn id="6" dur="1" fill="hold">
                                          <p:stCondLst>
                                            <p:cond delay="0"/>
                                          </p:stCondLst>
                                        </p:cTn>
                                        <p:tgtEl>
                                          <p:spTgt spid="34821"/>
                                        </p:tgtEl>
                                        <p:attrNameLst>
                                          <p:attrName>style.visibility</p:attrName>
                                        </p:attrNameLst>
                                      </p:cBhvr>
                                      <p:to>
                                        <p:strVal val="visible"/>
                                      </p:to>
                                    </p:set>
                                    <p:animEffect transition="in" filter="blinds(horizontal)">
                                      <p:cBhvr>
                                        <p:cTn id="7" dur="500"/>
                                        <p:tgtEl>
                                          <p:spTgt spid="34821"/>
                                        </p:tgtEl>
                                      </p:cBhvr>
                                    </p:animEffect>
                                  </p:childTnLst>
                                </p:cTn>
                              </p:par>
                            </p:childTnLst>
                          </p:cTn>
                        </p:par>
                      </p:childTnLst>
                    </p:cTn>
                  </p:par>
                  <p:par>
                    <p:cTn id="8" fill="hold" nodeType="clickPar">
                      <p:stCondLst>
                        <p:cond delay="indefinite"/>
                      </p:stCondLst>
                      <p:childTnLst>
                        <p:par>
                          <p:cTn id="9" fill="hold" nodeType="withGroup">
                            <p:stCondLst>
                              <p:cond delay="indefinite"/>
                            </p:stCondLst>
                          </p:cTn>
                        </p:par>
                        <p:par>
                          <p:cTn id="10" fill="hold" nodeType="afterGroup">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34818"/>
                                        </p:tgtEl>
                                        <p:attrNameLst>
                                          <p:attrName>style.visibility</p:attrName>
                                        </p:attrNameLst>
                                      </p:cBhvr>
                                      <p:to>
                                        <p:strVal val="visible"/>
                                      </p:to>
                                    </p:set>
                                    <p:animEffect transition="in" filter="blinds(horizontal)">
                                      <p:cBhvr>
                                        <p:cTn id="13" dur="500"/>
                                        <p:tgtEl>
                                          <p:spTgt spid="34818"/>
                                        </p:tgtEl>
                                      </p:cBhvr>
                                    </p:animEffect>
                                  </p:childTnLst>
                                </p:cTn>
                              </p:par>
                            </p:childTnLst>
                          </p:cTn>
                        </p:par>
                      </p:childTnLst>
                    </p:cTn>
                  </p:par>
                  <p:par>
                    <p:cTn id="14" fill="hold" nodeType="clickPar">
                      <p:stCondLst>
                        <p:cond delay="indefinite"/>
                      </p:stCondLst>
                      <p:childTnLst>
                        <p:par>
                          <p:cTn id="15" fill="hold" nodeType="withGroup">
                            <p:stCondLst>
                              <p:cond delay="indefinite"/>
                            </p:stCondLst>
                          </p:cTn>
                        </p:par>
                        <p:par>
                          <p:cTn id="16" fill="hold" nodeType="afterGroup">
                            <p:stCondLst>
                              <p:cond delay="0"/>
                            </p:stCondLst>
                            <p:childTnLst>
                              <p:par>
                                <p:cTn id="17" presetID="3" presetClass="entr" presetSubtype="10" fill="hold" grpId="2" nodeType="clickEffect">
                                  <p:stCondLst>
                                    <p:cond delay="0"/>
                                  </p:stCondLst>
                                  <p:childTnLst>
                                    <p:set>
                                      <p:cBhvr>
                                        <p:cTn id="18" dur="1" fill="hold">
                                          <p:stCondLst>
                                            <p:cond delay="0"/>
                                          </p:stCondLst>
                                        </p:cTn>
                                        <p:tgtEl>
                                          <p:spTgt spid="34822"/>
                                        </p:tgtEl>
                                        <p:attrNameLst>
                                          <p:attrName>style.visibility</p:attrName>
                                        </p:attrNameLst>
                                      </p:cBhvr>
                                      <p:to>
                                        <p:strVal val="visible"/>
                                      </p:to>
                                    </p:set>
                                    <p:animEffect transition="in" filter="blinds(horizontal)">
                                      <p:cBhvr>
                                        <p:cTn id="19" dur="500"/>
                                        <p:tgtEl>
                                          <p:spTgt spid="348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p:bldP spid="34821" grpId="1"/>
      <p:bldP spid="34822" grpId="2"/>
    </p:bldLst>
  </p:timing>
</p:sld>
</file>

<file path=ppt/slides/slide1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32770" name="矩形 32769"/>
          <p:cNvSpPr/>
          <p:nvPr/>
        </p:nvSpPr>
        <p:spPr>
          <a:xfrm>
            <a:off x="179388" y="1204913"/>
            <a:ext cx="8713787" cy="2655887"/>
          </a:xfrm>
          <a:prstGeom prst="rect">
            <a:avLst/>
          </a:prstGeom>
          <a:noFill/>
          <a:ln w="57150">
            <a:noFill/>
          </a:ln>
        </p:spPr>
        <p:txBody>
          <a:bodyPr>
            <a:spAutoFit/>
          </a:bodyPr>
          <a:lstStyle/>
          <a:p>
            <a:pPr>
              <a:lnSpc>
                <a:spcPct val="120000"/>
              </a:lnSpc>
              <a:spcBef>
                <a:spcPct val="50000"/>
              </a:spcBef>
            </a:pPr>
            <a:r>
              <a:rPr lang="en-US" altLang="zh-CN" sz="2800" b="1">
                <a:latin typeface="黑体" panose="02010609060101010101" pitchFamily="49" charset="-122"/>
                <a:ea typeface="黑体" panose="02010609060101010101" pitchFamily="49" charset="-122"/>
              </a:rPr>
              <a:t>    </a:t>
            </a:r>
            <a:r>
              <a:rPr lang="zh-CN" altLang="en-US" sz="2800" b="1">
                <a:latin typeface="黑体" panose="02010609060101010101" pitchFamily="49" charset="-122"/>
                <a:ea typeface="黑体" panose="02010609060101010101" pitchFamily="49" charset="-122"/>
              </a:rPr>
              <a:t>美国</a:t>
            </a:r>
            <a:r>
              <a:rPr lang="en-US" altLang="zh-CN" sz="2800" b="1">
                <a:latin typeface="黑体" panose="02010609060101010101" pitchFamily="49" charset="-122"/>
                <a:ea typeface="黑体" panose="02010609060101010101" pitchFamily="49" charset="-122"/>
              </a:rPr>
              <a:t>《</a:t>
            </a:r>
            <a:r>
              <a:rPr lang="zh-CN" altLang="en-US" sz="2800" b="1">
                <a:latin typeface="黑体" panose="02010609060101010101" pitchFamily="49" charset="-122"/>
                <a:ea typeface="黑体" panose="02010609060101010101" pitchFamily="49" charset="-122"/>
              </a:rPr>
              <a:t>时代周刊</a:t>
            </a:r>
            <a:r>
              <a:rPr lang="en-US" altLang="zh-CN" sz="2800" b="1">
                <a:latin typeface="黑体" panose="02010609060101010101" pitchFamily="49" charset="-122"/>
                <a:ea typeface="黑体" panose="02010609060101010101" pitchFamily="49" charset="-122"/>
              </a:rPr>
              <a:t>》</a:t>
            </a:r>
            <a:r>
              <a:rPr lang="zh-CN" altLang="en-US" sz="2800" b="1">
                <a:latin typeface="黑体" panose="02010609060101010101" pitchFamily="49" charset="-122"/>
                <a:ea typeface="黑体" panose="02010609060101010101" pitchFamily="49" charset="-122"/>
              </a:rPr>
              <a:t>在讲述美国公民是如何参加国家活动时指出：“美国人政治参与意识比较强，大多数人积极地参与政治活动，但</a:t>
            </a:r>
            <a:r>
              <a:rPr lang="zh-CN" altLang="en-US" sz="2800" b="1">
                <a:solidFill>
                  <a:srgbClr val="FF0000"/>
                </a:solidFill>
                <a:latin typeface="黑体" panose="02010609060101010101" pitchFamily="49" charset="-122"/>
                <a:ea typeface="黑体" panose="02010609060101010101" pitchFamily="49" charset="-122"/>
              </a:rPr>
              <a:t>并不是每个人都能直接参与到政策制定的核心，而他们的利益和要求或多或少地都是通过其所在的利益集团所反映的</a:t>
            </a:r>
            <a:r>
              <a:rPr lang="zh-CN" altLang="en-US" sz="2800" b="1">
                <a:latin typeface="黑体" panose="02010609060101010101" pitchFamily="49" charset="-122"/>
                <a:ea typeface="黑体" panose="02010609060101010101" pitchFamily="49" charset="-122"/>
              </a:rPr>
              <a:t>。” 。</a:t>
            </a:r>
          </a:p>
        </p:txBody>
      </p:sp>
      <p:sp>
        <p:nvSpPr>
          <p:cNvPr id="32771" name="矩形 32770"/>
          <p:cNvSpPr/>
          <p:nvPr/>
        </p:nvSpPr>
        <p:spPr>
          <a:xfrm>
            <a:off x="395288" y="333375"/>
            <a:ext cx="3816350" cy="604838"/>
          </a:xfrm>
          <a:prstGeom prst="rect">
            <a:avLst/>
          </a:prstGeom>
          <a:solidFill>
            <a:srgbClr val="FFFF99"/>
          </a:solidFill>
          <a:ln w="9525">
            <a:noFill/>
          </a:ln>
        </p:spPr>
        <p:txBody>
          <a:bodyPr>
            <a:spAutoFit/>
          </a:bodyPr>
          <a:lstStyle/>
          <a:p>
            <a:pPr>
              <a:lnSpc>
                <a:spcPct val="120000"/>
              </a:lnSpc>
            </a:pPr>
            <a:r>
              <a:rPr lang="zh-CN" altLang="en-US" sz="2800" b="1">
                <a:latin typeface="Arial" pitchFamily="34" charset="0"/>
              </a:rPr>
              <a:t>利益集团的消极作用：</a:t>
            </a:r>
          </a:p>
        </p:txBody>
      </p:sp>
      <p:sp>
        <p:nvSpPr>
          <p:cNvPr id="32772" name="文本框 32771"/>
          <p:cNvSpPr txBox="1"/>
          <p:nvPr/>
        </p:nvSpPr>
        <p:spPr>
          <a:xfrm>
            <a:off x="468313" y="4292600"/>
            <a:ext cx="8137525" cy="1158875"/>
          </a:xfrm>
          <a:prstGeom prst="rect">
            <a:avLst/>
          </a:prstGeom>
          <a:solidFill>
            <a:srgbClr val="FFFF99"/>
          </a:solidFill>
          <a:ln w="9525">
            <a:noFill/>
          </a:ln>
        </p:spPr>
        <p:txBody>
          <a:bodyPr>
            <a:spAutoFit/>
          </a:bodyPr>
          <a:lstStyle/>
          <a:p>
            <a:pPr>
              <a:lnSpc>
                <a:spcPct val="125000"/>
              </a:lnSpc>
            </a:pPr>
            <a:r>
              <a:rPr lang="zh-CN" altLang="en-US" sz="2800" b="1">
                <a:latin typeface="Arial" pitchFamily="34" charset="0"/>
                <a:ea typeface="黑体" panose="02010609060101010101" pitchFamily="49" charset="-122"/>
              </a:rPr>
              <a:t>利益集团作为公众参与政治的“中间人”，</a:t>
            </a:r>
            <a:r>
              <a:rPr lang="zh-CN" altLang="en-US" sz="2800" b="1">
                <a:solidFill>
                  <a:srgbClr val="0000FF"/>
                </a:solidFill>
                <a:latin typeface="Arial" pitchFamily="34" charset="0"/>
                <a:ea typeface="黑体" panose="02010609060101010101" pitchFamily="49" charset="-122"/>
              </a:rPr>
              <a:t>垄断了公众接近政府权力的途径</a:t>
            </a:r>
            <a:r>
              <a:rPr lang="zh-CN" altLang="en-US" sz="2800" b="1">
                <a:latin typeface="Arial" pitchFamily="34" charset="0"/>
                <a:ea typeface="黑体" panose="02010609060101010101" pitchFamily="49" charset="-122"/>
              </a:rPr>
              <a:t>。</a:t>
            </a:r>
            <a:endParaRPr lang="zh-CN" altLang="en-US" sz="2800">
              <a:latin typeface="Arial" pitchFamily="34" charset="0"/>
              <a:ea typeface="黑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2770"/>
                                        </p:tgtEl>
                                        <p:attrNameLst>
                                          <p:attrName>style.visibility</p:attrName>
                                        </p:attrNameLst>
                                      </p:cBhvr>
                                      <p:to>
                                        <p:strVal val="visible"/>
                                      </p:to>
                                    </p:set>
                                    <p:animEffect transition="in" filter="blinds(horizontal)">
                                      <p:cBhvr>
                                        <p:cTn id="7" dur="500"/>
                                        <p:tgtEl>
                                          <p:spTgt spid="32770"/>
                                        </p:tgtEl>
                                      </p:cBhvr>
                                    </p:animEffect>
                                  </p:childTnLst>
                                </p:cTn>
                              </p:par>
                            </p:childTnLst>
                          </p:cTn>
                        </p:par>
                      </p:childTnLst>
                    </p:cTn>
                  </p:par>
                  <p:par>
                    <p:cTn id="8" fill="hold" nodeType="clickPar">
                      <p:stCondLst>
                        <p:cond delay="indefinite"/>
                      </p:stCondLst>
                      <p:childTnLst>
                        <p:par>
                          <p:cTn id="9" fill="hold" nodeType="withGroup">
                            <p:stCondLst>
                              <p:cond delay="indefinite"/>
                            </p:stCondLst>
                          </p:cTn>
                        </p:par>
                        <p:par>
                          <p:cTn id="10" fill="hold" nodeType="afterGroup">
                            <p:stCondLst>
                              <p:cond delay="0"/>
                            </p:stCondLst>
                            <p:childTnLst>
                              <p:par>
                                <p:cTn id="11" presetID="3" presetClass="entr" presetSubtype="10" fill="hold" grpId="1" nodeType="clickEffect">
                                  <p:stCondLst>
                                    <p:cond delay="0"/>
                                  </p:stCondLst>
                                  <p:childTnLst>
                                    <p:set>
                                      <p:cBhvr>
                                        <p:cTn id="12" dur="1" fill="hold">
                                          <p:stCondLst>
                                            <p:cond delay="0"/>
                                          </p:stCondLst>
                                        </p:cTn>
                                        <p:tgtEl>
                                          <p:spTgt spid="32772"/>
                                        </p:tgtEl>
                                        <p:attrNameLst>
                                          <p:attrName>style.visibility</p:attrName>
                                        </p:attrNameLst>
                                      </p:cBhvr>
                                      <p:to>
                                        <p:strVal val="visible"/>
                                      </p:to>
                                    </p:set>
                                    <p:animEffect transition="in" filter="blinds(horizontal)">
                                      <p:cBhvr>
                                        <p:cTn id="13" dur="500"/>
                                        <p:tgtEl>
                                          <p:spTgt spid="327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p:bldP spid="32772" grpId="1"/>
    </p:bldLst>
  </p:timing>
</p:sld>
</file>

<file path=ppt/slides/slide1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33795" name="矩形 33794"/>
          <p:cNvSpPr/>
          <p:nvPr/>
        </p:nvSpPr>
        <p:spPr>
          <a:xfrm>
            <a:off x="215900" y="731838"/>
            <a:ext cx="8748713" cy="5005387"/>
          </a:xfrm>
          <a:prstGeom prst="rect">
            <a:avLst/>
          </a:prstGeom>
          <a:noFill/>
          <a:ln w="57150">
            <a:noFill/>
          </a:ln>
        </p:spPr>
        <p:txBody>
          <a:bodyPr>
            <a:spAutoFit/>
          </a:bodyPr>
          <a:lstStyle/>
          <a:p>
            <a:pPr>
              <a:lnSpc>
                <a:spcPct val="110000"/>
              </a:lnSpc>
              <a:spcBef>
                <a:spcPct val="50000"/>
              </a:spcBef>
            </a:pPr>
            <a:r>
              <a:rPr lang="en-US" altLang="zh-CN" sz="2800" b="1">
                <a:latin typeface="黑体" panose="02010609060101010101" pitchFamily="49" charset="-122"/>
                <a:ea typeface="黑体" panose="02010609060101010101" pitchFamily="49" charset="-122"/>
              </a:rPr>
              <a:t>    </a:t>
            </a:r>
            <a:r>
              <a:rPr lang="zh-CN" altLang="en-US" sz="2800" b="1">
                <a:latin typeface="黑体" panose="02010609060101010101" pitchFamily="49" charset="-122"/>
                <a:ea typeface="黑体" panose="02010609060101010101" pitchFamily="49" charset="-122"/>
              </a:rPr>
              <a:t>由于游说政治的需要，美国政治制度中发展出一种特殊的机制</a:t>
            </a:r>
            <a:r>
              <a:rPr lang="en-US" altLang="zh-CN" sz="2800" b="1">
                <a:latin typeface="黑体" panose="02010609060101010101" pitchFamily="49" charset="-122"/>
                <a:ea typeface="黑体" panose="02010609060101010101" pitchFamily="49" charset="-122"/>
              </a:rPr>
              <a:t>――</a:t>
            </a:r>
            <a:r>
              <a:rPr lang="zh-CN" altLang="en-US" sz="2800" b="1">
                <a:latin typeface="黑体" panose="02010609060101010101" pitchFamily="49" charset="-122"/>
                <a:ea typeface="黑体" panose="02010609060101010101" pitchFamily="49" charset="-122"/>
              </a:rPr>
              <a:t>政治活动委员会制度（</a:t>
            </a:r>
            <a:r>
              <a:rPr lang="en-US" altLang="zh-CN" sz="2800" b="1">
                <a:latin typeface="黑体" panose="02010609060101010101" pitchFamily="49" charset="-122"/>
                <a:ea typeface="黑体" panose="02010609060101010101" pitchFamily="49" charset="-122"/>
              </a:rPr>
              <a:t>Political Action Committee</a:t>
            </a:r>
            <a:r>
              <a:rPr lang="zh-CN" altLang="en-US" sz="2800" b="1">
                <a:latin typeface="黑体" panose="02010609060101010101" pitchFamily="49" charset="-122"/>
                <a:ea typeface="黑体" panose="02010609060101010101" pitchFamily="49" charset="-122"/>
              </a:rPr>
              <a:t>），简称</a:t>
            </a:r>
            <a:r>
              <a:rPr lang="en-US" altLang="zh-CN" sz="2800" b="1">
                <a:latin typeface="黑体" panose="02010609060101010101" pitchFamily="49" charset="-122"/>
                <a:ea typeface="黑体" panose="02010609060101010101" pitchFamily="49" charset="-122"/>
              </a:rPr>
              <a:t>PAC</a:t>
            </a:r>
            <a:r>
              <a:rPr lang="zh-CN" altLang="en-US" sz="2800" b="1">
                <a:latin typeface="黑体" panose="02010609060101010101" pitchFamily="49" charset="-122"/>
                <a:ea typeface="黑体" panose="02010609060101010101" pitchFamily="49" charset="-122"/>
              </a:rPr>
              <a:t>。这是由各行业团体、专业团体、商会、贸易商会、工会等组成的组织。他们向利益团体收取会费，统筹捐款给议员候选人，</a:t>
            </a:r>
            <a:r>
              <a:rPr lang="zh-CN" altLang="en-US" sz="2800" b="1">
                <a:solidFill>
                  <a:srgbClr val="0000FF"/>
                </a:solidFill>
                <a:latin typeface="黑体" panose="02010609060101010101" pitchFamily="49" charset="-122"/>
                <a:ea typeface="黑体" panose="02010609060101010101" pitchFamily="49" charset="-122"/>
              </a:rPr>
              <a:t>换取他们在当选后以其职务上的权限来回馈捐款团体</a:t>
            </a:r>
            <a:r>
              <a:rPr lang="zh-CN" altLang="en-US" sz="2800" b="1">
                <a:latin typeface="黑体" panose="02010609060101010101" pitchFamily="49" charset="-122"/>
                <a:ea typeface="黑体" panose="02010609060101010101" pitchFamily="49" charset="-122"/>
              </a:rPr>
              <a:t>。也就是说，</a:t>
            </a:r>
            <a:r>
              <a:rPr lang="zh-CN" altLang="en-US" sz="2800" b="1">
                <a:solidFill>
                  <a:srgbClr val="0000FF"/>
                </a:solidFill>
                <a:latin typeface="黑体" panose="02010609060101010101" pitchFamily="49" charset="-122"/>
                <a:ea typeface="黑体" panose="02010609060101010101" pitchFamily="49" charset="-122"/>
              </a:rPr>
              <a:t>用金钱购买对立法的影响力</a:t>
            </a:r>
            <a:r>
              <a:rPr lang="zh-CN" altLang="en-US" sz="2800" b="1">
                <a:latin typeface="黑体" panose="02010609060101010101" pitchFamily="49" charset="-122"/>
                <a:ea typeface="黑体" panose="02010609060101010101" pitchFamily="49" charset="-122"/>
              </a:rPr>
              <a:t>。</a:t>
            </a:r>
          </a:p>
          <a:p>
            <a:pPr>
              <a:lnSpc>
                <a:spcPct val="110000"/>
              </a:lnSpc>
              <a:spcBef>
                <a:spcPct val="50000"/>
              </a:spcBef>
            </a:pPr>
            <a:r>
              <a:rPr lang="zh-CN" altLang="en-US" sz="2800" b="1">
                <a:latin typeface="黑体" panose="02010609060101010101" pitchFamily="49" charset="-122"/>
                <a:ea typeface="黑体" panose="02010609060101010101" pitchFamily="49" charset="-122"/>
              </a:rPr>
              <a:t>    由于总统选举需要大量的捐款经费，对行政当局的游说和渗透十分明显，总统</a:t>
            </a:r>
            <a:r>
              <a:rPr lang="zh-CN" altLang="en-US" sz="2800" b="1">
                <a:solidFill>
                  <a:srgbClr val="0000FF"/>
                </a:solidFill>
                <a:latin typeface="黑体" panose="02010609060101010101" pitchFamily="49" charset="-122"/>
                <a:ea typeface="黑体" panose="02010609060101010101" pitchFamily="49" charset="-122"/>
              </a:rPr>
              <a:t>接受非法政治献金</a:t>
            </a:r>
            <a:r>
              <a:rPr lang="zh-CN" altLang="en-US" sz="2800" b="1">
                <a:latin typeface="黑体" panose="02010609060101010101" pitchFamily="49" charset="-122"/>
                <a:ea typeface="黑体" panose="02010609060101010101" pitchFamily="49" charset="-122"/>
              </a:rPr>
              <a:t>的事也有所闻。 </a:t>
            </a:r>
          </a:p>
        </p:txBody>
      </p:sp>
      <p:sp>
        <p:nvSpPr>
          <p:cNvPr id="33796" name="矩形 33795"/>
          <p:cNvSpPr/>
          <p:nvPr/>
        </p:nvSpPr>
        <p:spPr>
          <a:xfrm>
            <a:off x="179388" y="115888"/>
            <a:ext cx="3816350" cy="604837"/>
          </a:xfrm>
          <a:prstGeom prst="rect">
            <a:avLst/>
          </a:prstGeom>
          <a:solidFill>
            <a:srgbClr val="FFFF99"/>
          </a:solidFill>
          <a:ln w="9525">
            <a:noFill/>
          </a:ln>
        </p:spPr>
        <p:txBody>
          <a:bodyPr>
            <a:spAutoFit/>
          </a:bodyPr>
          <a:lstStyle/>
          <a:p>
            <a:pPr>
              <a:lnSpc>
                <a:spcPct val="120000"/>
              </a:lnSpc>
            </a:pPr>
            <a:r>
              <a:rPr lang="zh-CN" altLang="en-US" sz="2800" b="1">
                <a:latin typeface="Arial" pitchFamily="34" charset="0"/>
              </a:rPr>
              <a:t>利益集团的消极作用：</a:t>
            </a:r>
          </a:p>
        </p:txBody>
      </p:sp>
      <p:sp>
        <p:nvSpPr>
          <p:cNvPr id="33797" name="文本框 33796"/>
          <p:cNvSpPr txBox="1"/>
          <p:nvPr/>
        </p:nvSpPr>
        <p:spPr>
          <a:xfrm>
            <a:off x="395288" y="5949950"/>
            <a:ext cx="6913562" cy="625475"/>
          </a:xfrm>
          <a:prstGeom prst="rect">
            <a:avLst/>
          </a:prstGeom>
          <a:solidFill>
            <a:srgbClr val="FFFF99"/>
          </a:solidFill>
          <a:ln w="9525">
            <a:noFill/>
          </a:ln>
        </p:spPr>
        <p:txBody>
          <a:bodyPr>
            <a:spAutoFit/>
          </a:bodyPr>
          <a:lstStyle/>
          <a:p>
            <a:pPr>
              <a:lnSpc>
                <a:spcPct val="125000"/>
              </a:lnSpc>
            </a:pPr>
            <a:r>
              <a:rPr lang="zh-CN" altLang="en-US" sz="2800" b="1">
                <a:latin typeface="Arial" pitchFamily="34" charset="0"/>
                <a:ea typeface="黑体" panose="02010609060101010101" pitchFamily="49" charset="-122"/>
              </a:rPr>
              <a:t>利益集团</a:t>
            </a:r>
            <a:r>
              <a:rPr lang="zh-CN" altLang="en-US" sz="2800" b="1">
                <a:solidFill>
                  <a:srgbClr val="0000FF"/>
                </a:solidFill>
                <a:latin typeface="Arial" pitchFamily="34" charset="0"/>
                <a:ea typeface="黑体" panose="02010609060101010101" pitchFamily="49" charset="-122"/>
              </a:rPr>
              <a:t>为政府腐败提供了肥沃的土壤</a:t>
            </a:r>
            <a:r>
              <a:rPr lang="zh-CN" altLang="en-US" sz="2800" b="1">
                <a:latin typeface="Arial" pitchFamily="34" charset="0"/>
                <a:ea typeface="黑体" panose="02010609060101010101" pitchFamily="49" charset="-122"/>
              </a:rPr>
              <a:t>。</a:t>
            </a:r>
          </a:p>
        </p:txBody>
      </p:sp>
      <p:sp>
        <p:nvSpPr>
          <p:cNvPr id="33798" name="动作按钮: 后退或前一项 33797">
            <a:hlinkClick r:id="rId2" action="ppaction://hlinksldjump"/>
          </p:cNvPr>
          <p:cNvSpPr/>
          <p:nvPr/>
        </p:nvSpPr>
        <p:spPr>
          <a:xfrm>
            <a:off x="7956550" y="6092825"/>
            <a:ext cx="719138" cy="431800"/>
          </a:xfrm>
          <a:prstGeom prst="actionButtonBackPrevious">
            <a:avLst/>
          </a:prstGeom>
          <a:solidFill>
            <a:schemeClr val="accent1"/>
          </a:solidFill>
          <a:ln w="9525">
            <a:noFill/>
          </a:ln>
        </p:spPr>
        <p:txBody>
          <a:bodyPr/>
          <a:lstStyle/>
          <a:p>
            <a:endParaRPr lang="zh-CN"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3795"/>
                                        </p:tgtEl>
                                        <p:attrNameLst>
                                          <p:attrName>style.visibility</p:attrName>
                                        </p:attrNameLst>
                                      </p:cBhvr>
                                      <p:to>
                                        <p:strVal val="visible"/>
                                      </p:to>
                                    </p:set>
                                    <p:animEffect transition="in" filter="blinds(horizontal)">
                                      <p:cBhvr>
                                        <p:cTn id="7" dur="500"/>
                                        <p:tgtEl>
                                          <p:spTgt spid="33795"/>
                                        </p:tgtEl>
                                      </p:cBhvr>
                                    </p:animEffect>
                                  </p:childTnLst>
                                </p:cTn>
                              </p:par>
                            </p:childTnLst>
                          </p:cTn>
                        </p:par>
                      </p:childTnLst>
                    </p:cTn>
                  </p:par>
                  <p:par>
                    <p:cTn id="8" fill="hold" nodeType="clickPar">
                      <p:stCondLst>
                        <p:cond delay="indefinite"/>
                      </p:stCondLst>
                      <p:childTnLst>
                        <p:par>
                          <p:cTn id="9" fill="hold" nodeType="withGroup">
                            <p:stCondLst>
                              <p:cond delay="indefinite"/>
                            </p:stCondLst>
                          </p:cTn>
                        </p:par>
                        <p:par>
                          <p:cTn id="10" fill="hold" nodeType="afterGroup">
                            <p:stCondLst>
                              <p:cond delay="0"/>
                            </p:stCondLst>
                            <p:childTnLst>
                              <p:par>
                                <p:cTn id="11" presetID="3" presetClass="entr" presetSubtype="10" fill="hold" grpId="1" nodeType="clickEffect">
                                  <p:stCondLst>
                                    <p:cond delay="0"/>
                                  </p:stCondLst>
                                  <p:childTnLst>
                                    <p:set>
                                      <p:cBhvr>
                                        <p:cTn id="12" dur="1" fill="hold">
                                          <p:stCondLst>
                                            <p:cond delay="0"/>
                                          </p:stCondLst>
                                        </p:cTn>
                                        <p:tgtEl>
                                          <p:spTgt spid="33797"/>
                                        </p:tgtEl>
                                        <p:attrNameLst>
                                          <p:attrName>style.visibility</p:attrName>
                                        </p:attrNameLst>
                                      </p:cBhvr>
                                      <p:to>
                                        <p:strVal val="visible"/>
                                      </p:to>
                                    </p:set>
                                    <p:animEffect transition="in" filter="blinds(horizontal)">
                                      <p:cBhvr>
                                        <p:cTn id="13" dur="500"/>
                                        <p:tgtEl>
                                          <p:spTgt spid="337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p:bldP spid="33797" grpId="1"/>
    </p:bldLst>
  </p:timing>
</p:sld>
</file>

<file path=ppt/slides/slide1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37890" name="文本框 37889"/>
          <p:cNvSpPr txBox="1"/>
          <p:nvPr/>
        </p:nvSpPr>
        <p:spPr>
          <a:xfrm>
            <a:off x="4427538" y="260350"/>
            <a:ext cx="3313112" cy="519113"/>
          </a:xfrm>
          <a:prstGeom prst="rect">
            <a:avLst/>
          </a:prstGeom>
          <a:noFill/>
          <a:ln w="9525">
            <a:noFill/>
          </a:ln>
        </p:spPr>
        <p:txBody>
          <a:bodyPr>
            <a:spAutoFit/>
          </a:bodyPr>
          <a:lstStyle/>
          <a:p>
            <a:r>
              <a:rPr lang="zh-CN" altLang="en-US" sz="2800" b="1">
                <a:solidFill>
                  <a:srgbClr val="0000FF"/>
                </a:solidFill>
                <a:latin typeface="黑体" panose="02010609060101010101" pitchFamily="49" charset="-122"/>
                <a:ea typeface="黑体" panose="02010609060101010101" pitchFamily="49" charset="-122"/>
              </a:rPr>
              <a:t>谁在统治着美国</a:t>
            </a:r>
            <a:r>
              <a:rPr lang="zh-CN" altLang="en-US" sz="2800">
                <a:solidFill>
                  <a:srgbClr val="0000FF"/>
                </a:solidFill>
                <a:latin typeface="黑体" panose="02010609060101010101" pitchFamily="49" charset="-122"/>
                <a:ea typeface="黑体" panose="02010609060101010101" pitchFamily="49" charset="-122"/>
              </a:rPr>
              <a:t> ？</a:t>
            </a:r>
          </a:p>
        </p:txBody>
      </p:sp>
      <p:sp>
        <p:nvSpPr>
          <p:cNvPr id="37891" name="文本框 37890"/>
          <p:cNvSpPr txBox="1"/>
          <p:nvPr/>
        </p:nvSpPr>
        <p:spPr>
          <a:xfrm>
            <a:off x="323850" y="836613"/>
            <a:ext cx="8497888" cy="5934075"/>
          </a:xfrm>
          <a:prstGeom prst="rect">
            <a:avLst/>
          </a:prstGeom>
          <a:solidFill>
            <a:schemeClr val="bg1"/>
          </a:solidFill>
          <a:ln w="9525">
            <a:noFill/>
          </a:ln>
        </p:spPr>
        <p:txBody>
          <a:bodyPr>
            <a:spAutoFit/>
          </a:bodyPr>
          <a:lstStyle/>
          <a:p>
            <a:r>
              <a:rPr lang="en-US" altLang="zh-CN" sz="2400" b="1">
                <a:latin typeface="黑体" panose="02010609060101010101" pitchFamily="49" charset="-122"/>
                <a:ea typeface="黑体" panose="02010609060101010101" pitchFamily="49" charset="-122"/>
              </a:rPr>
              <a:t>    </a:t>
            </a:r>
            <a:r>
              <a:rPr lang="zh-CN" altLang="en-US" sz="2400" b="1">
                <a:latin typeface="黑体" panose="02010609060101010101" pitchFamily="49" charset="-122"/>
                <a:ea typeface="黑体" panose="02010609060101010101" pitchFamily="49" charset="-122"/>
              </a:rPr>
              <a:t>美国政治是在利益集团影响下的政治，特别是“军火商</a:t>
            </a:r>
            <a:r>
              <a:rPr lang="en-US" altLang="zh-CN" sz="2400" b="1">
                <a:latin typeface="黑体" panose="02010609060101010101" pitchFamily="49" charset="-122"/>
                <a:ea typeface="黑体" panose="02010609060101010101" pitchFamily="49" charset="-122"/>
              </a:rPr>
              <a:t>—</a:t>
            </a:r>
            <a:r>
              <a:rPr lang="zh-CN" altLang="en-US" sz="2400" b="1">
                <a:latin typeface="黑体" panose="02010609060101010101" pitchFamily="49" charset="-122"/>
                <a:ea typeface="黑体" panose="02010609060101010101" pitchFamily="49" charset="-122"/>
              </a:rPr>
              <a:t>军人</a:t>
            </a:r>
            <a:r>
              <a:rPr lang="en-US" altLang="zh-CN" sz="2400" b="1">
                <a:latin typeface="黑体" panose="02010609060101010101" pitchFamily="49" charset="-122"/>
                <a:ea typeface="黑体" panose="02010609060101010101" pitchFamily="49" charset="-122"/>
              </a:rPr>
              <a:t>—</a:t>
            </a:r>
            <a:r>
              <a:rPr lang="zh-CN" altLang="en-US" sz="2400" b="1">
                <a:latin typeface="黑体" panose="02010609060101010101" pitchFamily="49" charset="-122"/>
                <a:ea typeface="黑体" panose="02010609060101010101" pitchFamily="49" charset="-122"/>
              </a:rPr>
              <a:t>情报机关</a:t>
            </a:r>
            <a:r>
              <a:rPr lang="en-US" altLang="zh-CN" sz="2400" b="1">
                <a:latin typeface="黑体" panose="02010609060101010101" pitchFamily="49" charset="-122"/>
                <a:ea typeface="黑体" panose="02010609060101010101" pitchFamily="49" charset="-122"/>
              </a:rPr>
              <a:t>—</a:t>
            </a:r>
            <a:r>
              <a:rPr lang="zh-CN" altLang="en-US" sz="2400" b="1">
                <a:latin typeface="黑体" panose="02010609060101010101" pitchFamily="49" charset="-122"/>
                <a:ea typeface="黑体" panose="02010609060101010101" pitchFamily="49" charset="-122"/>
              </a:rPr>
              <a:t>政客”组成的利益集团占有很大优势。 </a:t>
            </a:r>
          </a:p>
          <a:p>
            <a:r>
              <a:rPr lang="zh-CN" altLang="en-US" sz="2400" b="1">
                <a:latin typeface="黑体" panose="02010609060101010101" pitchFamily="49" charset="-122"/>
                <a:ea typeface="黑体" panose="02010609060101010101" pitchFamily="49" charset="-122"/>
              </a:rPr>
              <a:t>    这些利益集团一般是用金钱来左右美国政客为他们服务。有时利益集团也制造丑闻对付不听话的政客，比如尼克松；个别情况下利益集团甚至采取极端手段，最典型的例子就是肯尼迪，他反对扩大越南战争，不让军火商发财，结果被军火商利益集团公开枪毙示众。前几年，唯一一个公开反对小布什发动第</a:t>
            </a:r>
            <a:r>
              <a:rPr lang="en-US" altLang="zh-CN" sz="2400" b="1">
                <a:latin typeface="黑体" panose="02010609060101010101" pitchFamily="49" charset="-122"/>
                <a:ea typeface="黑体" panose="02010609060101010101" pitchFamily="49" charset="-122"/>
              </a:rPr>
              <a:t>2</a:t>
            </a:r>
            <a:r>
              <a:rPr lang="zh-CN" altLang="en-US" sz="2400" b="1">
                <a:latin typeface="黑体" panose="02010609060101010101" pitchFamily="49" charset="-122"/>
                <a:ea typeface="黑体" panose="02010609060101010101" pitchFamily="49" charset="-122"/>
              </a:rPr>
              <a:t>次海湾战争的民主党参议员保罗</a:t>
            </a:r>
            <a:r>
              <a:rPr lang="en-US" altLang="zh-CN" sz="2400" b="1">
                <a:latin typeface="黑体" panose="02010609060101010101" pitchFamily="49" charset="-122"/>
                <a:ea typeface="黑体" panose="02010609060101010101" pitchFamily="49" charset="-122"/>
              </a:rPr>
              <a:t>.</a:t>
            </a:r>
            <a:r>
              <a:rPr lang="zh-CN" altLang="en-US" sz="2400" b="1">
                <a:latin typeface="黑体" panose="02010609060101010101" pitchFamily="49" charset="-122"/>
                <a:ea typeface="黑体" panose="02010609060101010101" pitchFamily="49" charset="-122"/>
              </a:rPr>
              <a:t>威尔斯通及其全家又不幸遇到了“飞机失事”。他在参议院对授权布什动武的决议投了反对票，几天后他乘坐的小飞机就摔在了地上。</a:t>
            </a:r>
          </a:p>
          <a:p>
            <a:r>
              <a:rPr lang="zh-CN" altLang="en-US" sz="2400" b="1">
                <a:latin typeface="黑体" panose="02010609060101010101" pitchFamily="49" charset="-122"/>
                <a:ea typeface="黑体" panose="02010609060101010101" pitchFamily="49" charset="-122"/>
              </a:rPr>
              <a:t>    一般的规律是：美国商人们需要什么原料，政客们就要为他们占领这个原料的产地；美国商人们造什么产品，政客们就要为他们创造市场。如果美国商人们需要石油，那么中东就不会太平，如果美国商人们制造了炸弹，美国政客们就得发动战争。而且为了维持炸弹生产线的运转，每隔几年就得再发动一次战争。</a:t>
            </a:r>
          </a:p>
        </p:txBody>
      </p:sp>
      <p:sp>
        <p:nvSpPr>
          <p:cNvPr id="37892" name="文本框 37891"/>
          <p:cNvSpPr txBox="1"/>
          <p:nvPr/>
        </p:nvSpPr>
        <p:spPr>
          <a:xfrm>
            <a:off x="611188" y="2852738"/>
            <a:ext cx="7848600" cy="2428875"/>
          </a:xfrm>
          <a:prstGeom prst="rect">
            <a:avLst/>
          </a:prstGeom>
          <a:solidFill>
            <a:srgbClr val="FFFF99"/>
          </a:solidFill>
          <a:ln w="9525">
            <a:noFill/>
          </a:ln>
        </p:spPr>
        <p:txBody>
          <a:bodyPr>
            <a:spAutoFit/>
          </a:bodyPr>
          <a:lstStyle/>
          <a:p>
            <a:pPr>
              <a:lnSpc>
                <a:spcPct val="120000"/>
              </a:lnSpc>
              <a:spcBef>
                <a:spcPct val="50000"/>
              </a:spcBef>
            </a:pPr>
            <a:r>
              <a:rPr lang="zh-CN" altLang="en-US" sz="3200">
                <a:latin typeface="Arial" pitchFamily="34" charset="0"/>
                <a:ea typeface="黑体" panose="02010609060101010101" pitchFamily="49" charset="-122"/>
              </a:rPr>
              <a:t>表面上看，利益集团是所谓的“民意代表”，向政府反映各阶层、群体的观点和利益，</a:t>
            </a:r>
            <a:r>
              <a:rPr lang="zh-CN" altLang="en-US" sz="3200">
                <a:solidFill>
                  <a:srgbClr val="FF0000"/>
                </a:solidFill>
                <a:latin typeface="Arial" pitchFamily="34" charset="0"/>
                <a:ea typeface="黑体" panose="02010609060101010101" pitchFamily="49" charset="-122"/>
              </a:rPr>
              <a:t>实质</a:t>
            </a:r>
            <a:r>
              <a:rPr lang="zh-CN" altLang="en-US" sz="3200">
                <a:latin typeface="Arial" pitchFamily="34" charset="0"/>
                <a:ea typeface="黑体" panose="02010609060101010101" pitchFamily="49" charset="-122"/>
              </a:rPr>
              <a:t>上是资产阶级在“民意”的幌子下控制权力。</a:t>
            </a:r>
          </a:p>
        </p:txBody>
      </p:sp>
      <p:sp>
        <p:nvSpPr>
          <p:cNvPr id="37893" name="矩形 37892"/>
          <p:cNvSpPr/>
          <p:nvPr/>
        </p:nvSpPr>
        <p:spPr>
          <a:xfrm>
            <a:off x="179388" y="115888"/>
            <a:ext cx="3816350" cy="604837"/>
          </a:xfrm>
          <a:prstGeom prst="rect">
            <a:avLst/>
          </a:prstGeom>
          <a:solidFill>
            <a:srgbClr val="FFFF99"/>
          </a:solidFill>
          <a:ln w="9525">
            <a:noFill/>
          </a:ln>
        </p:spPr>
        <p:txBody>
          <a:bodyPr>
            <a:spAutoFit/>
          </a:bodyPr>
          <a:lstStyle/>
          <a:p>
            <a:pPr>
              <a:lnSpc>
                <a:spcPct val="120000"/>
              </a:lnSpc>
            </a:pPr>
            <a:r>
              <a:rPr lang="zh-CN" altLang="en-US" sz="2800" b="1">
                <a:latin typeface="Arial" pitchFamily="34" charset="0"/>
              </a:rPr>
              <a:t>利益集团的实质：</a:t>
            </a:r>
          </a:p>
        </p:txBody>
      </p:sp>
      <p:pic>
        <p:nvPicPr>
          <p:cNvPr id="37894" name="New picture" hidden="1"/>
          <p:cNvPicPr/>
          <p:nvPr/>
        </p:nvPicPr>
        <p:blipFill>
          <a:blip r:embed="rId3"/>
          <a:stretch>
            <a:fillRect/>
          </a:stretch>
        </p:blipFill>
        <p:spPr>
          <a:xfrm>
            <a:off x="12306300" y="12649200"/>
            <a:ext cx="457200" cy="495300"/>
          </a:xfrm>
          <a:prstGeom prst="cube">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7890"/>
                                        </p:tgtEl>
                                        <p:attrNameLst>
                                          <p:attrName>style.visibility</p:attrName>
                                        </p:attrNameLst>
                                      </p:cBhvr>
                                      <p:to>
                                        <p:strVal val="visible"/>
                                      </p:to>
                                    </p:set>
                                    <p:anim calcmode="lin" valueType="num">
                                      <p:cBhvr additive="base">
                                        <p:cTn id="7" dur="500" fill="hold"/>
                                        <p:tgtEl>
                                          <p:spTgt spid="37890"/>
                                        </p:tgtEl>
                                        <p:attrNameLst>
                                          <p:attrName>ppt_x</p:attrName>
                                        </p:attrNameLst>
                                      </p:cBhvr>
                                      <p:tavLst>
                                        <p:tav tm="0">
                                          <p:val>
                                            <p:strVal val="0-#ppt_w/2"/>
                                          </p:val>
                                        </p:tav>
                                        <p:tav tm="100000">
                                          <p:val>
                                            <p:strVal val="#ppt_x"/>
                                          </p:val>
                                        </p:tav>
                                      </p:tavLst>
                                    </p:anim>
                                    <p:anim calcmode="lin" valueType="num">
                                      <p:cBhvr additive="base">
                                        <p:cTn id="8" dur="500" fill="hold"/>
                                        <p:tgtEl>
                                          <p:spTgt spid="37890"/>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type.wav"/>
                                        </p:tgtEl>
                                      </p:cMediaNode>
                                    </p:audio>
                                  </p:subTnLst>
                                </p:cTn>
                              </p:par>
                            </p:childTnLst>
                          </p:cTn>
                        </p:par>
                      </p:childTnLst>
                    </p:cTn>
                  </p:par>
                  <p:par>
                    <p:cTn id="9" fill="hold" nodeType="clickPar">
                      <p:stCondLst>
                        <p:cond delay="indefinite"/>
                      </p:stCondLst>
                      <p:childTnLst>
                        <p:par>
                          <p:cTn id="10" fill="hold" nodeType="withGroup">
                            <p:stCondLst>
                              <p:cond delay="indefinite"/>
                            </p:stCondLst>
                          </p:cTn>
                        </p:par>
                        <p:par>
                          <p:cTn id="11" fill="hold" nodeType="afterGroup">
                            <p:stCondLst>
                              <p:cond delay="0"/>
                            </p:stCondLst>
                            <p:childTnLst>
                              <p:par>
                                <p:cTn id="12" presetID="2" presetClass="entr" presetSubtype="8" fill="hold" grpId="1" nodeType="clickEffect">
                                  <p:stCondLst>
                                    <p:cond delay="0"/>
                                  </p:stCondLst>
                                  <p:childTnLst>
                                    <p:set>
                                      <p:cBhvr>
                                        <p:cTn id="13" dur="1" fill="hold">
                                          <p:stCondLst>
                                            <p:cond delay="0"/>
                                          </p:stCondLst>
                                        </p:cTn>
                                        <p:tgtEl>
                                          <p:spTgt spid="37891"/>
                                        </p:tgtEl>
                                        <p:attrNameLst>
                                          <p:attrName>style.visibility</p:attrName>
                                        </p:attrNameLst>
                                      </p:cBhvr>
                                      <p:to>
                                        <p:strVal val="visible"/>
                                      </p:to>
                                    </p:set>
                                    <p:anim calcmode="lin" valueType="num">
                                      <p:cBhvr additive="base">
                                        <p:cTn id="14" dur="500" fill="hold"/>
                                        <p:tgtEl>
                                          <p:spTgt spid="37891"/>
                                        </p:tgtEl>
                                        <p:attrNameLst>
                                          <p:attrName>ppt_x</p:attrName>
                                        </p:attrNameLst>
                                      </p:cBhvr>
                                      <p:tavLst>
                                        <p:tav tm="0">
                                          <p:val>
                                            <p:strVal val="0-#ppt_w/2"/>
                                          </p:val>
                                        </p:tav>
                                        <p:tav tm="100000">
                                          <p:val>
                                            <p:strVal val="#ppt_x"/>
                                          </p:val>
                                        </p:tav>
                                      </p:tavLst>
                                    </p:anim>
                                    <p:anim calcmode="lin" valueType="num">
                                      <p:cBhvr additive="base">
                                        <p:cTn id="15" dur="500" fill="hold"/>
                                        <p:tgtEl>
                                          <p:spTgt spid="37891"/>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2"/>
                                            </p:cond>
                                          </p:stCondLst>
                                          <p:endCondLst>
                                            <p:cond evt="onStopAudio" delay="0">
                                              <p:tgtEl>
                                                <p:sldTgt/>
                                              </p:tgtEl>
                                            </p:cond>
                                          </p:endCondLst>
                                        </p:cTn>
                                        <p:tgtEl>
                                          <p:sndTgt r:embed="rId2" name="type.wav"/>
                                        </p:tgtEl>
                                      </p:cMediaNode>
                                    </p:audio>
                                  </p:subTnLst>
                                </p:cTn>
                              </p:par>
                            </p:childTnLst>
                          </p:cTn>
                        </p:par>
                      </p:childTnLst>
                    </p:cTn>
                  </p:par>
                  <p:par>
                    <p:cTn id="16" fill="hold" nodeType="clickPar">
                      <p:stCondLst>
                        <p:cond delay="indefinite"/>
                      </p:stCondLst>
                      <p:childTnLst>
                        <p:par>
                          <p:cTn id="17" fill="hold" nodeType="withGroup">
                            <p:stCondLst>
                              <p:cond delay="indefinite"/>
                            </p:stCondLst>
                          </p:cTn>
                        </p:par>
                        <p:par>
                          <p:cTn id="18" fill="hold" nodeType="afterGroup">
                            <p:stCondLst>
                              <p:cond delay="0"/>
                            </p:stCondLst>
                            <p:childTnLst>
                              <p:par>
                                <p:cTn id="19" presetID="3" presetClass="entr" presetSubtype="10" fill="hold" grpId="2" nodeType="clickEffect">
                                  <p:stCondLst>
                                    <p:cond delay="0"/>
                                  </p:stCondLst>
                                  <p:childTnLst>
                                    <p:set>
                                      <p:cBhvr>
                                        <p:cTn id="20" dur="1" fill="hold">
                                          <p:stCondLst>
                                            <p:cond delay="0"/>
                                          </p:stCondLst>
                                        </p:cTn>
                                        <p:tgtEl>
                                          <p:spTgt spid="37892"/>
                                        </p:tgtEl>
                                        <p:attrNameLst>
                                          <p:attrName>style.visibility</p:attrName>
                                        </p:attrNameLst>
                                      </p:cBhvr>
                                      <p:to>
                                        <p:strVal val="visible"/>
                                      </p:to>
                                    </p:set>
                                    <p:animEffect transition="in" filter="blinds(horizontal)">
                                      <p:cBhvr>
                                        <p:cTn id="21" dur="500"/>
                                        <p:tgtEl>
                                          <p:spTgt spid="378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p:bldP spid="37891" grpId="1"/>
      <p:bldP spid="37892" grpId="2"/>
    </p:bldLst>
  </p:timing>
</p:sld>
</file>

<file path=ppt/slides/slide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5123" name="矩形 5122"/>
          <p:cNvSpPr/>
          <p:nvPr/>
        </p:nvSpPr>
        <p:spPr>
          <a:xfrm>
            <a:off x="0" y="217488"/>
            <a:ext cx="9144000" cy="4997450"/>
          </a:xfrm>
          <a:prstGeom prst="rect">
            <a:avLst/>
          </a:prstGeom>
          <a:noFill/>
          <a:ln w="38100">
            <a:noFill/>
          </a:ln>
        </p:spPr>
        <p:txBody>
          <a:bodyPr anchor="ctr">
            <a:spAutoFit/>
          </a:bodyPr>
          <a:lstStyle/>
          <a:p>
            <a:pPr>
              <a:lnSpc>
                <a:spcPct val="115000"/>
              </a:lnSpc>
            </a:pPr>
            <a:r>
              <a:rPr lang="en-US" altLang="zh-CN" sz="2800" b="1">
                <a:latin typeface="黑体" panose="02010609060101010101" pitchFamily="49" charset="-122"/>
                <a:ea typeface="黑体" panose="02010609060101010101" pitchFamily="49" charset="-122"/>
              </a:rPr>
              <a:t>    </a:t>
            </a:r>
            <a:r>
              <a:rPr lang="zh-CN" altLang="en-US" sz="2800" b="1">
                <a:latin typeface="黑体" panose="02010609060101010101" pitchFamily="49" charset="-122"/>
                <a:ea typeface="黑体" panose="02010609060101010101" pitchFamily="49" charset="-122"/>
              </a:rPr>
              <a:t>奥巴马上台后曾在许多公开场合强调美国坚决反对贸易保护主义，然而具体到中国输美轮胎特保案，却最终自食其言。奥巴马为何言行不一呢？分析人士认为，</a:t>
            </a:r>
            <a:r>
              <a:rPr lang="zh-CN" altLang="en-US" sz="2800" b="1">
                <a:solidFill>
                  <a:srgbClr val="0000FF"/>
                </a:solidFill>
                <a:latin typeface="黑体" panose="02010609060101010101" pitchFamily="49" charset="-122"/>
                <a:ea typeface="黑体" panose="02010609060101010101" pitchFamily="49" charset="-122"/>
              </a:rPr>
              <a:t>首先，这次特保案起诉方是美国</a:t>
            </a:r>
            <a:r>
              <a:rPr lang="zh-CN" altLang="en-US" sz="2800" b="1">
                <a:solidFill>
                  <a:srgbClr val="FF0000"/>
                </a:solidFill>
                <a:latin typeface="黑体" panose="02010609060101010101" pitchFamily="49" charset="-122"/>
                <a:ea typeface="黑体" panose="02010609060101010101" pitchFamily="49" charset="-122"/>
              </a:rPr>
              <a:t>钢铁工人联合会</a:t>
            </a:r>
            <a:r>
              <a:rPr lang="zh-CN" altLang="en-US" sz="2800" b="1">
                <a:latin typeface="黑体" panose="02010609060101010101" pitchFamily="49" charset="-122"/>
                <a:ea typeface="黑体" panose="02010609060101010101" pitchFamily="49" charset="-122"/>
              </a:rPr>
              <a:t>，</a:t>
            </a:r>
            <a:r>
              <a:rPr lang="zh-CN" altLang="en-US" sz="2800" b="1">
                <a:solidFill>
                  <a:srgbClr val="FF0000"/>
                </a:solidFill>
                <a:latin typeface="黑体" panose="02010609060101010101" pitchFamily="49" charset="-122"/>
                <a:ea typeface="黑体" panose="02010609060101010101" pitchFamily="49" charset="-122"/>
              </a:rPr>
              <a:t>劳工团体一直是奥巴马的铁杆支持者。</a:t>
            </a:r>
            <a:r>
              <a:rPr lang="zh-CN" altLang="en-US" sz="2800" b="1">
                <a:latin typeface="黑体" panose="02010609060101010101" pitchFamily="49" charset="-122"/>
                <a:ea typeface="黑体" panose="02010609060101010101" pitchFamily="49" charset="-122"/>
              </a:rPr>
              <a:t>美国失业率的攀升对奥巴马形成的压力越来越大。因此，奥巴马不愿因坚持自由贸易而开罪劳工团体。</a:t>
            </a:r>
            <a:r>
              <a:rPr lang="zh-CN" altLang="en-US" sz="2800" b="1">
                <a:solidFill>
                  <a:srgbClr val="0000FF"/>
                </a:solidFill>
                <a:latin typeface="黑体" panose="02010609060101010101" pitchFamily="49" charset="-122"/>
                <a:ea typeface="黑体" panose="02010609060101010101" pitchFamily="49" charset="-122"/>
              </a:rPr>
              <a:t>其次，随着美国贸易保护主义抬头，“中国制造”正成为主要靶子。</a:t>
            </a:r>
            <a:r>
              <a:rPr lang="zh-CN" altLang="en-US" sz="2800" b="1">
                <a:latin typeface="黑体" panose="02010609060101010101" pitchFamily="49" charset="-122"/>
                <a:ea typeface="黑体" panose="02010609060101010101" pitchFamily="49" charset="-122"/>
              </a:rPr>
              <a:t>一些政客在其中不断搬弄是非以捞取政治好处，而在医疗改革等重大问题上，</a:t>
            </a:r>
            <a:r>
              <a:rPr lang="zh-CN" altLang="en-US" sz="2800" b="1">
                <a:solidFill>
                  <a:srgbClr val="FF0000"/>
                </a:solidFill>
                <a:latin typeface="黑体" panose="02010609060101010101" pitchFamily="49" charset="-122"/>
                <a:ea typeface="黑体" panose="02010609060101010101" pitchFamily="49" charset="-122"/>
              </a:rPr>
              <a:t>奥巴马需要这些政客的支持</a:t>
            </a:r>
            <a:r>
              <a:rPr lang="zh-CN" altLang="en-US" sz="2800" b="1">
                <a:latin typeface="黑体" panose="02010609060101010101" pitchFamily="49" charset="-122"/>
                <a:ea typeface="黑体" panose="02010609060101010101" pitchFamily="49" charset="-122"/>
              </a:rPr>
              <a:t>。</a:t>
            </a:r>
          </a:p>
        </p:txBody>
      </p:sp>
      <p:sp>
        <p:nvSpPr>
          <p:cNvPr id="5124" name="矩形 5123"/>
          <p:cNvSpPr/>
          <p:nvPr/>
        </p:nvSpPr>
        <p:spPr>
          <a:xfrm>
            <a:off x="107950" y="5445125"/>
            <a:ext cx="5903913" cy="1190625"/>
          </a:xfrm>
          <a:prstGeom prst="rect">
            <a:avLst/>
          </a:prstGeom>
          <a:noFill/>
          <a:ln w="38100">
            <a:noFill/>
          </a:ln>
        </p:spPr>
        <p:txBody>
          <a:bodyPr>
            <a:spAutoFit/>
          </a:bodyPr>
          <a:lstStyle/>
          <a:p>
            <a:r>
              <a:rPr lang="zh-CN" altLang="en-US" sz="3600" b="1">
                <a:solidFill>
                  <a:srgbClr val="0000FF"/>
                </a:solidFill>
                <a:latin typeface="Arial" pitchFamily="34" charset="0"/>
                <a:ea typeface="黑体" panose="02010609060101010101" pitchFamily="49" charset="-122"/>
              </a:rPr>
              <a:t>奥巴马为什么不愿因坚持自由贸易而开罪劳工团体？</a:t>
            </a:r>
          </a:p>
        </p:txBody>
      </p:sp>
      <p:pic>
        <p:nvPicPr>
          <p:cNvPr id="5125" name="图片 5124" descr="ea85a945a6c3860acffca3bc"/>
          <p:cNvPicPr>
            <a:picLocks noChangeAspect="1"/>
          </p:cNvPicPr>
          <p:nvPr/>
        </p:nvPicPr>
        <p:blipFill>
          <a:blip r:embed="rId2"/>
          <a:stretch>
            <a:fillRect/>
          </a:stretch>
        </p:blipFill>
        <p:spPr>
          <a:xfrm>
            <a:off x="6011863" y="4797425"/>
            <a:ext cx="2808287" cy="1868488"/>
          </a:xfrm>
          <a:prstGeom prst="rect">
            <a:avLst/>
          </a:prstGeom>
          <a:noFill/>
          <a:ln w="9525">
            <a:noFill/>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124"/>
                                        </p:tgtEl>
                                        <p:attrNameLst>
                                          <p:attrName>style.visibility</p:attrName>
                                        </p:attrNameLst>
                                      </p:cBhvr>
                                      <p:to>
                                        <p:strVal val="visible"/>
                                      </p:to>
                                    </p:set>
                                    <p:animEffect transition="in" filter="blinds(horizontal)">
                                      <p:cBhvr>
                                        <p:cTn id="7" dur="500"/>
                                        <p:tgtEl>
                                          <p:spTgt spid="5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p:bldLst>
  </p:timing>
</p:sld>
</file>

<file path=ppt/slides/slide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pic>
        <p:nvPicPr>
          <p:cNvPr id="7170" name="图片 7169" descr="图片88"/>
          <p:cNvPicPr>
            <a:picLocks noChangeAspect="1"/>
          </p:cNvPicPr>
          <p:nvPr/>
        </p:nvPicPr>
        <p:blipFill>
          <a:blip r:embed="rId2"/>
          <a:stretch>
            <a:fillRect/>
          </a:stretch>
        </p:blipFill>
        <p:spPr>
          <a:xfrm>
            <a:off x="0" y="6021388"/>
            <a:ext cx="9144000" cy="836612"/>
          </a:xfrm>
          <a:prstGeom prst="rect">
            <a:avLst/>
          </a:prstGeom>
          <a:noFill/>
          <a:ln w="9525">
            <a:noFill/>
          </a:ln>
        </p:spPr>
      </p:pic>
      <p:sp>
        <p:nvSpPr>
          <p:cNvPr id="7171" name="文本框 7170"/>
          <p:cNvSpPr txBox="1"/>
          <p:nvPr/>
        </p:nvSpPr>
        <p:spPr>
          <a:xfrm>
            <a:off x="287338" y="1196975"/>
            <a:ext cx="8677275" cy="2555875"/>
          </a:xfrm>
          <a:prstGeom prst="rect">
            <a:avLst/>
          </a:prstGeom>
          <a:noFill/>
          <a:ln w="25400" cap="flat" cmpd="sng">
            <a:solidFill>
              <a:srgbClr val="009900"/>
            </a:solidFill>
            <a:prstDash val="solid"/>
            <a:miter/>
            <a:headEnd type="none" w="med" len="med"/>
            <a:tailEnd type="none" w="med" len="med"/>
          </a:ln>
        </p:spPr>
        <p:txBody>
          <a:bodyPr>
            <a:spAutoFit/>
          </a:bodyPr>
          <a:lstStyle/>
          <a:p>
            <a:pPr>
              <a:spcBef>
                <a:spcPct val="50000"/>
              </a:spcBef>
            </a:pPr>
            <a:r>
              <a:rPr lang="en-US" altLang="zh-CN" sz="4000" b="1">
                <a:latin typeface="黑体" panose="02010609060101010101" pitchFamily="49" charset="-122"/>
                <a:ea typeface="黑体" panose="02010609060101010101" pitchFamily="49" charset="-122"/>
              </a:rPr>
              <a:t>    </a:t>
            </a:r>
            <a:r>
              <a:rPr lang="zh-CN" altLang="en-US" sz="4000" b="1">
                <a:solidFill>
                  <a:srgbClr val="FF5050"/>
                </a:solidFill>
                <a:latin typeface="黑体" panose="02010609060101010101" pitchFamily="49" charset="-122"/>
                <a:ea typeface="黑体" panose="02010609060101010101" pitchFamily="49" charset="-122"/>
              </a:rPr>
              <a:t>利益集团</a:t>
            </a:r>
            <a:r>
              <a:rPr lang="zh-CN" altLang="en-US" sz="4000" b="1">
                <a:latin typeface="Arial" pitchFamily="34" charset="0"/>
                <a:ea typeface="黑体" panose="02010609060101010101" pitchFamily="49" charset="-122"/>
              </a:rPr>
              <a:t>也叫压力集团、院外集团，</a:t>
            </a:r>
            <a:r>
              <a:rPr lang="zh-CN" altLang="en-US" sz="4000" b="1">
                <a:latin typeface="黑体" panose="02010609060101010101" pitchFamily="49" charset="-122"/>
                <a:ea typeface="黑体" panose="02010609060101010101" pitchFamily="49" charset="-122"/>
              </a:rPr>
              <a:t>是指以共同利益为基础，为实现共同的目标而力图影响政府的一种社会团体。</a:t>
            </a:r>
          </a:p>
        </p:txBody>
      </p:sp>
      <p:graphicFrame>
        <p:nvGraphicFramePr>
          <p:cNvPr id="7172" name="内容占位符 7171"/>
          <p:cNvGraphicFramePr>
            <a:graphicFrameLocks noGrp="1"/>
          </p:cNvGraphicFramePr>
          <p:nvPr>
            <p:ph idx="4294967295"/>
          </p:nvPr>
        </p:nvGraphicFramePr>
        <p:xfrm>
          <a:off x="179388" y="476250"/>
          <a:ext cx="8785225" cy="3640138"/>
        </p:xfrm>
        <a:graphic>
          <a:graphicData uri="http://schemas.openxmlformats.org/drawingml/2006/table">
            <a:tbl>
              <a:tblPr/>
              <a:tblGrid>
                <a:gridCol w="981075"/>
                <a:gridCol w="957263"/>
                <a:gridCol w="958850"/>
                <a:gridCol w="955675"/>
                <a:gridCol w="1031875"/>
                <a:gridCol w="955675"/>
                <a:gridCol w="958850"/>
                <a:gridCol w="1028700"/>
                <a:gridCol w="957262"/>
              </a:tblGrid>
              <a:tr h="1798638">
                <a:tc>
                  <a:txBody>
                    <a:bodyPr vert="horz" wrap="square"/>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itchFamily="34" charset="0"/>
                          <a:ea typeface="宋体"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itchFamily="34" charset="0"/>
                          <a:ea typeface="宋体"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itchFamily="34" charset="0"/>
                          <a:ea typeface="宋体"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itchFamily="34" charset="0"/>
                          <a:ea typeface="宋体"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itchFamily="34" charset="0"/>
                          <a:ea typeface="宋体" pitchFamily="2" charset="-122"/>
                        </a:defRPr>
                      </a:lvl5pPr>
                    </a:lstStyle>
                    <a:p>
                      <a:pPr marL="0" lvl="0" indent="0">
                        <a:buNone/>
                      </a:pPr>
                      <a:r>
                        <a:rPr lang="zh-CN" altLang="en-US" b="1">
                          <a:solidFill>
                            <a:srgbClr val="FF5050"/>
                          </a:solidFill>
                          <a:ea typeface="黑体" panose="02010609060101010101" pitchFamily="49" charset="-122"/>
                        </a:rPr>
                        <a:t>利益集团</a:t>
                      </a: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bg1"/>
                    </a:solidFill>
                  </a:tcPr>
                </a:tc>
                <a:tc>
                  <a:txBody>
                    <a:bodyPr vert="horz" wrap="square"/>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itchFamily="34" charset="0"/>
                          <a:ea typeface="宋体"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itchFamily="34" charset="0"/>
                          <a:ea typeface="宋体"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itchFamily="34" charset="0"/>
                          <a:ea typeface="宋体"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itchFamily="34" charset="0"/>
                          <a:ea typeface="宋体"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itchFamily="34" charset="0"/>
                          <a:ea typeface="宋体" pitchFamily="2" charset="-122"/>
                        </a:defRPr>
                      </a:lvl5pPr>
                    </a:lstStyle>
                    <a:p>
                      <a:pPr marL="0" lvl="0" indent="0">
                        <a:buNone/>
                      </a:pPr>
                      <a:r>
                        <a:rPr lang="zh-CN" altLang="en-US" b="1">
                          <a:ea typeface="黑体" panose="02010609060101010101" pitchFamily="49" charset="-122"/>
                        </a:rPr>
                        <a:t>美国商会</a:t>
                      </a: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bg1"/>
                    </a:solidFill>
                  </a:tcPr>
                </a:tc>
                <a:tc>
                  <a:txBody>
                    <a:bodyPr vert="horz" wrap="square"/>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itchFamily="34" charset="0"/>
                          <a:ea typeface="宋体"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itchFamily="34" charset="0"/>
                          <a:ea typeface="宋体"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itchFamily="34" charset="0"/>
                          <a:ea typeface="宋体"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itchFamily="34" charset="0"/>
                          <a:ea typeface="宋体"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itchFamily="34" charset="0"/>
                          <a:ea typeface="宋体" pitchFamily="2" charset="-122"/>
                        </a:defRPr>
                      </a:lvl5pPr>
                    </a:lstStyle>
                    <a:p>
                      <a:pPr marL="0" lvl="0" indent="0">
                        <a:buNone/>
                      </a:pPr>
                      <a:r>
                        <a:rPr lang="zh-CN" altLang="en-US" b="1">
                          <a:ea typeface="黑体" panose="02010609060101010101" pitchFamily="49" charset="-122"/>
                        </a:rPr>
                        <a:t>全国步枪协会</a:t>
                      </a: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bg1"/>
                    </a:solidFill>
                  </a:tcPr>
                </a:tc>
                <a:tc>
                  <a:txBody>
                    <a:bodyPr vert="horz" wrap="square"/>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itchFamily="34" charset="0"/>
                          <a:ea typeface="宋体"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itchFamily="34" charset="0"/>
                          <a:ea typeface="宋体"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itchFamily="34" charset="0"/>
                          <a:ea typeface="宋体"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itchFamily="34" charset="0"/>
                          <a:ea typeface="宋体"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itchFamily="34" charset="0"/>
                          <a:ea typeface="宋体" pitchFamily="2" charset="-122"/>
                        </a:defRPr>
                      </a:lvl5pPr>
                    </a:lstStyle>
                    <a:p>
                      <a:pPr marL="0" lvl="0" indent="0">
                        <a:buNone/>
                      </a:pPr>
                      <a:r>
                        <a:rPr lang="zh-CN" altLang="en-US" b="1">
                          <a:ea typeface="黑体" panose="02010609060101010101" pitchFamily="49" charset="-122"/>
                        </a:rPr>
                        <a:t>全国农场主联盟</a:t>
                      </a: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bg1"/>
                    </a:solidFill>
                  </a:tcPr>
                </a:tc>
                <a:tc>
                  <a:txBody>
                    <a:bodyPr vert="horz" wrap="square"/>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itchFamily="34" charset="0"/>
                          <a:ea typeface="宋体"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itchFamily="34" charset="0"/>
                          <a:ea typeface="宋体"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itchFamily="34" charset="0"/>
                          <a:ea typeface="宋体"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itchFamily="34" charset="0"/>
                          <a:ea typeface="宋体"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itchFamily="34" charset="0"/>
                          <a:ea typeface="宋体" pitchFamily="2" charset="-122"/>
                        </a:defRPr>
                      </a:lvl5pPr>
                    </a:lstStyle>
                    <a:p>
                      <a:pPr marL="0" lvl="0" indent="0">
                        <a:buNone/>
                      </a:pPr>
                      <a:r>
                        <a:rPr lang="zh-CN" altLang="en-US" b="1">
                          <a:ea typeface="黑体" panose="02010609060101010101" pitchFamily="49" charset="-122"/>
                        </a:rPr>
                        <a:t>全美有色人种协会</a:t>
                      </a: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bg1"/>
                    </a:solidFill>
                  </a:tcPr>
                </a:tc>
                <a:tc>
                  <a:txBody>
                    <a:bodyPr vert="horz" wrap="square"/>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itchFamily="34" charset="0"/>
                          <a:ea typeface="宋体"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itchFamily="34" charset="0"/>
                          <a:ea typeface="宋体"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itchFamily="34" charset="0"/>
                          <a:ea typeface="宋体"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itchFamily="34" charset="0"/>
                          <a:ea typeface="宋体"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itchFamily="34" charset="0"/>
                          <a:ea typeface="宋体" pitchFamily="2" charset="-122"/>
                        </a:defRPr>
                      </a:lvl5pPr>
                    </a:lstStyle>
                    <a:p>
                      <a:pPr marL="0" lvl="0" indent="0">
                        <a:buNone/>
                      </a:pPr>
                      <a:r>
                        <a:rPr lang="zh-CN" altLang="en-US" b="1">
                          <a:ea typeface="黑体" panose="02010609060101010101" pitchFamily="49" charset="-122"/>
                        </a:rPr>
                        <a:t>美国医学会</a:t>
                      </a: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bg1"/>
                    </a:solidFill>
                  </a:tcPr>
                </a:tc>
                <a:tc>
                  <a:txBody>
                    <a:bodyPr vert="horz" wrap="square"/>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itchFamily="34" charset="0"/>
                          <a:ea typeface="宋体"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itchFamily="34" charset="0"/>
                          <a:ea typeface="宋体"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itchFamily="34" charset="0"/>
                          <a:ea typeface="宋体"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itchFamily="34" charset="0"/>
                          <a:ea typeface="宋体"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itchFamily="34" charset="0"/>
                          <a:ea typeface="宋体" pitchFamily="2" charset="-122"/>
                        </a:defRPr>
                      </a:lvl5pPr>
                    </a:lstStyle>
                    <a:p>
                      <a:pPr marL="0" lvl="0" indent="0">
                        <a:buNone/>
                      </a:pPr>
                      <a:r>
                        <a:rPr lang="zh-CN" altLang="en-US" b="1">
                          <a:ea typeface="黑体" panose="02010609060101010101" pitchFamily="49" charset="-122"/>
                        </a:rPr>
                        <a:t>全国妇女组织</a:t>
                      </a: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bg1"/>
                    </a:solidFill>
                  </a:tcPr>
                </a:tc>
                <a:tc>
                  <a:txBody>
                    <a:bodyPr vert="horz" wrap="square"/>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itchFamily="34" charset="0"/>
                          <a:ea typeface="宋体"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itchFamily="34" charset="0"/>
                          <a:ea typeface="宋体"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itchFamily="34" charset="0"/>
                          <a:ea typeface="宋体"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itchFamily="34" charset="0"/>
                          <a:ea typeface="宋体"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itchFamily="34" charset="0"/>
                          <a:ea typeface="宋体" pitchFamily="2" charset="-122"/>
                        </a:defRPr>
                      </a:lvl5pPr>
                    </a:lstStyle>
                    <a:p>
                      <a:pPr marL="0" lvl="0" indent="0">
                        <a:buNone/>
                      </a:pPr>
                      <a:r>
                        <a:rPr lang="zh-CN" altLang="en-US" b="1">
                          <a:ea typeface="黑体" panose="02010609060101010101" pitchFamily="49" charset="-122"/>
                        </a:rPr>
                        <a:t>美国劳工联合会</a:t>
                      </a: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bg1"/>
                    </a:solidFill>
                  </a:tcPr>
                </a:tc>
                <a:tc>
                  <a:txBody>
                    <a:bodyPr vert="horz" wrap="square"/>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itchFamily="34" charset="0"/>
                          <a:ea typeface="宋体"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itchFamily="34" charset="0"/>
                          <a:ea typeface="宋体"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itchFamily="34" charset="0"/>
                          <a:ea typeface="宋体"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itchFamily="34" charset="0"/>
                          <a:ea typeface="宋体"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itchFamily="34" charset="0"/>
                          <a:ea typeface="宋体" pitchFamily="2" charset="-122"/>
                        </a:defRPr>
                      </a:lvl5pPr>
                    </a:lstStyle>
                    <a:p>
                      <a:pPr marL="0" lvl="0" indent="0">
                        <a:buNone/>
                      </a:pPr>
                      <a:r>
                        <a:rPr lang="zh-CN" altLang="en-US" b="1">
                          <a:ea typeface="黑体" panose="02010609060101010101" pitchFamily="49" charset="-122"/>
                        </a:rPr>
                        <a:t>消费者联合会</a:t>
                      </a: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bg1"/>
                    </a:solidFill>
                  </a:tcPr>
                </a:tc>
              </a:tr>
              <a:tr h="1841500">
                <a:tc>
                  <a:txBody>
                    <a:bodyPr vert="horz" wrap="square"/>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itchFamily="34" charset="0"/>
                          <a:ea typeface="宋体"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itchFamily="34" charset="0"/>
                          <a:ea typeface="宋体"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itchFamily="34" charset="0"/>
                          <a:ea typeface="宋体"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itchFamily="34" charset="0"/>
                          <a:ea typeface="宋体"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itchFamily="34" charset="0"/>
                          <a:ea typeface="宋体" pitchFamily="2" charset="-122"/>
                        </a:defRPr>
                      </a:lvl5pPr>
                    </a:lstStyle>
                    <a:p>
                      <a:pPr marL="0" lvl="0" indent="0">
                        <a:buNone/>
                      </a:pPr>
                      <a:r>
                        <a:rPr lang="zh-CN" altLang="en-US" b="1">
                          <a:solidFill>
                            <a:srgbClr val="FF5050"/>
                          </a:solidFill>
                          <a:ea typeface="黑体" panose="02010609060101010101" pitchFamily="49" charset="-122"/>
                        </a:rPr>
                        <a:t>代表哪些人的利益</a:t>
                      </a: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solidFill>
                      <a:schemeClr val="bg1"/>
                    </a:solidFill>
                  </a:tcPr>
                </a:tc>
                <a:tc>
                  <a:txBody>
                    <a:bodyPr vert="horz" wrap="square"/>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itchFamily="34" charset="0"/>
                          <a:ea typeface="宋体"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itchFamily="34" charset="0"/>
                          <a:ea typeface="宋体"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itchFamily="34" charset="0"/>
                          <a:ea typeface="宋体"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itchFamily="34" charset="0"/>
                          <a:ea typeface="宋体"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itchFamily="34" charset="0"/>
                          <a:ea typeface="宋体" pitchFamily="2" charset="-122"/>
                        </a:defRPr>
                      </a:lvl5pPr>
                    </a:lstStyle>
                    <a:p>
                      <a:pPr marL="0" lvl="0" indent="0">
                        <a:buNone/>
                      </a:pPr>
                      <a:r>
                        <a:rPr lang="zh-CN" altLang="en-US" b="1">
                          <a:ea typeface="黑体" panose="02010609060101010101" pitchFamily="49" charset="-122"/>
                        </a:rPr>
                        <a:t>工商企业家</a:t>
                      </a: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solidFill>
                      <a:schemeClr val="bg1"/>
                    </a:solidFill>
                  </a:tcPr>
                </a:tc>
                <a:tc>
                  <a:txBody>
                    <a:bodyPr vert="horz" wrap="square"/>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itchFamily="34" charset="0"/>
                          <a:ea typeface="宋体"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itchFamily="34" charset="0"/>
                          <a:ea typeface="宋体"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itchFamily="34" charset="0"/>
                          <a:ea typeface="宋体"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itchFamily="34" charset="0"/>
                          <a:ea typeface="宋体"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itchFamily="34" charset="0"/>
                          <a:ea typeface="宋体" pitchFamily="2" charset="-122"/>
                        </a:defRPr>
                      </a:lvl5pPr>
                    </a:lstStyle>
                    <a:p>
                      <a:pPr marL="0" lvl="0" indent="0">
                        <a:buNone/>
                      </a:pPr>
                      <a:r>
                        <a:rPr lang="zh-CN" altLang="en-US" b="1">
                          <a:ea typeface="黑体" panose="02010609060101010101" pitchFamily="49" charset="-122"/>
                        </a:rPr>
                        <a:t>军火商人</a:t>
                      </a: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solidFill>
                      <a:schemeClr val="bg1"/>
                    </a:solidFill>
                  </a:tcPr>
                </a:tc>
                <a:tc>
                  <a:txBody>
                    <a:bodyPr vert="horz" wrap="square"/>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itchFamily="34" charset="0"/>
                          <a:ea typeface="宋体"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itchFamily="34" charset="0"/>
                          <a:ea typeface="宋体"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itchFamily="34" charset="0"/>
                          <a:ea typeface="宋体"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itchFamily="34" charset="0"/>
                          <a:ea typeface="宋体"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itchFamily="34" charset="0"/>
                          <a:ea typeface="宋体" pitchFamily="2" charset="-122"/>
                        </a:defRPr>
                      </a:lvl5pPr>
                    </a:lstStyle>
                    <a:p>
                      <a:pPr marL="0" lvl="0" indent="0">
                        <a:buNone/>
                      </a:pPr>
                      <a:r>
                        <a:rPr lang="zh-CN" altLang="en-US" b="1">
                          <a:ea typeface="黑体" panose="02010609060101010101" pitchFamily="49" charset="-122"/>
                        </a:rPr>
                        <a:t>农场主</a:t>
                      </a: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solidFill>
                      <a:schemeClr val="bg1"/>
                    </a:solidFill>
                  </a:tcPr>
                </a:tc>
                <a:tc>
                  <a:txBody>
                    <a:bodyPr vert="horz" wrap="square"/>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itchFamily="34" charset="0"/>
                          <a:ea typeface="宋体"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itchFamily="34" charset="0"/>
                          <a:ea typeface="宋体"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itchFamily="34" charset="0"/>
                          <a:ea typeface="宋体"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itchFamily="34" charset="0"/>
                          <a:ea typeface="宋体"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itchFamily="34" charset="0"/>
                          <a:ea typeface="宋体" pitchFamily="2" charset="-122"/>
                        </a:defRPr>
                      </a:lvl5pPr>
                    </a:lstStyle>
                    <a:p>
                      <a:pPr marL="0" lvl="0" indent="0">
                        <a:buNone/>
                      </a:pPr>
                      <a:r>
                        <a:rPr lang="zh-CN" altLang="en-US" b="1">
                          <a:ea typeface="黑体" panose="02010609060101010101" pitchFamily="49" charset="-122"/>
                        </a:rPr>
                        <a:t>白人以外的所有人</a:t>
                      </a: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solidFill>
                      <a:schemeClr val="bg1"/>
                    </a:solidFill>
                  </a:tcPr>
                </a:tc>
                <a:tc>
                  <a:txBody>
                    <a:bodyPr vert="horz" wrap="square"/>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itchFamily="34" charset="0"/>
                          <a:ea typeface="宋体"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itchFamily="34" charset="0"/>
                          <a:ea typeface="宋体"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itchFamily="34" charset="0"/>
                          <a:ea typeface="宋体"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itchFamily="34" charset="0"/>
                          <a:ea typeface="宋体"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itchFamily="34" charset="0"/>
                          <a:ea typeface="宋体" pitchFamily="2" charset="-122"/>
                        </a:defRPr>
                      </a:lvl5pPr>
                    </a:lstStyle>
                    <a:p>
                      <a:pPr marL="0" lvl="0" indent="0">
                        <a:buNone/>
                      </a:pPr>
                      <a:r>
                        <a:rPr lang="zh-CN" altLang="en-US" b="1">
                          <a:ea typeface="黑体" panose="02010609060101010101" pitchFamily="49" charset="-122"/>
                        </a:rPr>
                        <a:t>医生</a:t>
                      </a: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solidFill>
                      <a:schemeClr val="bg1"/>
                    </a:solidFill>
                  </a:tcPr>
                </a:tc>
                <a:tc>
                  <a:txBody>
                    <a:bodyPr vert="horz" wrap="square"/>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itchFamily="34" charset="0"/>
                          <a:ea typeface="宋体"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itchFamily="34" charset="0"/>
                          <a:ea typeface="宋体"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itchFamily="34" charset="0"/>
                          <a:ea typeface="宋体"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itchFamily="34" charset="0"/>
                          <a:ea typeface="宋体"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itchFamily="34" charset="0"/>
                          <a:ea typeface="宋体" pitchFamily="2" charset="-122"/>
                        </a:defRPr>
                      </a:lvl5pPr>
                    </a:lstStyle>
                    <a:p>
                      <a:pPr marL="0" lvl="0" indent="0">
                        <a:buNone/>
                      </a:pPr>
                      <a:r>
                        <a:rPr lang="zh-CN" altLang="en-US" b="1">
                          <a:ea typeface="黑体" panose="02010609060101010101" pitchFamily="49" charset="-122"/>
                        </a:rPr>
                        <a:t>妇女</a:t>
                      </a: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solidFill>
                      <a:schemeClr val="bg1"/>
                    </a:solidFill>
                  </a:tcPr>
                </a:tc>
                <a:tc>
                  <a:txBody>
                    <a:bodyPr vert="horz" wrap="square"/>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itchFamily="34" charset="0"/>
                          <a:ea typeface="宋体"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itchFamily="34" charset="0"/>
                          <a:ea typeface="宋体"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itchFamily="34" charset="0"/>
                          <a:ea typeface="宋体"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itchFamily="34" charset="0"/>
                          <a:ea typeface="宋体"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itchFamily="34" charset="0"/>
                          <a:ea typeface="宋体" pitchFamily="2" charset="-122"/>
                        </a:defRPr>
                      </a:lvl5pPr>
                    </a:lstStyle>
                    <a:p>
                      <a:pPr marL="0" lvl="0" indent="0">
                        <a:buNone/>
                      </a:pPr>
                      <a:r>
                        <a:rPr lang="zh-CN" altLang="en-US" b="1">
                          <a:ea typeface="黑体" panose="02010609060101010101" pitchFamily="49" charset="-122"/>
                        </a:rPr>
                        <a:t>劳动人民</a:t>
                      </a: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solidFill>
                      <a:schemeClr val="bg1"/>
                    </a:solidFill>
                  </a:tcPr>
                </a:tc>
                <a:tc>
                  <a:txBody>
                    <a:bodyPr vert="horz" wrap="square"/>
                    <a:lstStyle>
                      <a:lvl1pPr marL="342900" lvl="0" indent="-342900" algn="l" defTabSz="914400" rtl="0" eaLnBrk="1" fontAlgn="base" latinLnBrk="0" hangingPunct="1">
                        <a:lnSpc>
                          <a:spcPct val="100000"/>
                        </a:lnSpc>
                        <a:spcBef>
                          <a:spcPct val="20000"/>
                        </a:spcBef>
                        <a:spcAft>
                          <a:spcPct val="0"/>
                        </a:spcAft>
                        <a:buClrTx/>
                        <a:buSzTx/>
                        <a:buFontTx/>
                        <a:buChar char="•"/>
                        <a:defRPr sz="2800" u="none" kern="1200" baseline="0">
                          <a:solidFill>
                            <a:schemeClr val="tx1"/>
                          </a:solidFill>
                          <a:latin typeface="Arial" pitchFamily="34" charset="0"/>
                          <a:ea typeface="宋体"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itchFamily="34" charset="0"/>
                          <a:ea typeface="宋体"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Arial" pitchFamily="34" charset="0"/>
                          <a:ea typeface="宋体"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itchFamily="34" charset="0"/>
                          <a:ea typeface="宋体"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itchFamily="34" charset="0"/>
                          <a:ea typeface="宋体" pitchFamily="2" charset="-122"/>
                        </a:defRPr>
                      </a:lvl5pPr>
                    </a:lstStyle>
                    <a:p>
                      <a:pPr marL="0" lvl="0" indent="0">
                        <a:buNone/>
                      </a:pPr>
                      <a:r>
                        <a:rPr lang="zh-CN" altLang="en-US" b="1">
                          <a:ea typeface="黑体" panose="02010609060101010101" pitchFamily="49" charset="-122"/>
                        </a:rPr>
                        <a:t>消费者</a:t>
                      </a: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solidFill>
                      <a:schemeClr val="bg1"/>
                    </a:solidFill>
                  </a:tcPr>
                </a:tc>
              </a:tr>
            </a:tbl>
          </a:graphicData>
        </a:graphic>
      </p:graphicFrame>
      <p:sp>
        <p:nvSpPr>
          <p:cNvPr id="7204" name="矩形 7203"/>
          <p:cNvSpPr/>
          <p:nvPr/>
        </p:nvSpPr>
        <p:spPr>
          <a:xfrm>
            <a:off x="0" y="4581525"/>
            <a:ext cx="9144000" cy="1554163"/>
          </a:xfrm>
          <a:prstGeom prst="rect">
            <a:avLst/>
          </a:prstGeom>
          <a:noFill/>
          <a:ln w="38100">
            <a:noFill/>
          </a:ln>
        </p:spPr>
        <p:txBody>
          <a:bodyPr>
            <a:spAutoFit/>
          </a:bodyPr>
          <a:lstStyle/>
          <a:p>
            <a:r>
              <a:rPr lang="en-US" altLang="zh-CN" sz="3200" b="1">
                <a:solidFill>
                  <a:srgbClr val="0000FF"/>
                </a:solidFill>
                <a:latin typeface="黑体" panose="02010609060101010101" pitchFamily="49" charset="-122"/>
                <a:ea typeface="黑体" panose="02010609060101010101" pitchFamily="49" charset="-122"/>
              </a:rPr>
              <a:t>   </a:t>
            </a:r>
            <a:r>
              <a:rPr lang="zh-CN" altLang="en-US" sz="3200" b="1">
                <a:solidFill>
                  <a:srgbClr val="0000FF"/>
                </a:solidFill>
                <a:latin typeface="黑体" panose="02010609060101010101" pitchFamily="49" charset="-122"/>
                <a:ea typeface="黑体" panose="02010609060101010101" pitchFamily="49" charset="-122"/>
              </a:rPr>
              <a:t>据统计美国有</a:t>
            </a:r>
            <a:r>
              <a:rPr lang="en-US" altLang="zh-CN" sz="3200" b="1">
                <a:solidFill>
                  <a:srgbClr val="0000FF"/>
                </a:solidFill>
                <a:latin typeface="黑体" panose="02010609060101010101" pitchFamily="49" charset="-122"/>
                <a:ea typeface="黑体" panose="02010609060101010101" pitchFamily="49" charset="-122"/>
              </a:rPr>
              <a:t>17644</a:t>
            </a:r>
            <a:r>
              <a:rPr lang="zh-CN" altLang="en-US" sz="3200" b="1">
                <a:solidFill>
                  <a:srgbClr val="0000FF"/>
                </a:solidFill>
                <a:latin typeface="黑体" panose="02010609060101010101" pitchFamily="49" charset="-122"/>
                <a:ea typeface="黑体" panose="02010609060101010101" pitchFamily="49" charset="-122"/>
              </a:rPr>
              <a:t>个全国性利益集团，</a:t>
            </a:r>
            <a:r>
              <a:rPr lang="en-US" altLang="zh-CN" sz="3200" b="1">
                <a:solidFill>
                  <a:srgbClr val="0000FF"/>
                </a:solidFill>
                <a:latin typeface="黑体" panose="02010609060101010101" pitchFamily="49" charset="-122"/>
                <a:ea typeface="黑体" panose="02010609060101010101" pitchFamily="49" charset="-122"/>
              </a:rPr>
              <a:t>60%</a:t>
            </a:r>
            <a:r>
              <a:rPr lang="zh-CN" altLang="en-US" sz="3200" b="1">
                <a:solidFill>
                  <a:srgbClr val="0000FF"/>
                </a:solidFill>
                <a:latin typeface="黑体" panose="02010609060101010101" pitchFamily="49" charset="-122"/>
                <a:ea typeface="黑体" panose="02010609060101010101" pitchFamily="49" charset="-122"/>
              </a:rPr>
              <a:t>以上的美国成年人至少参加一个社团。利益集团是透视美国政治结构的一扇窗户！</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7172"/>
                                        </p:tgtEl>
                                        <p:attrNameLst>
                                          <p:attrName>style.visibility</p:attrName>
                                        </p:attrNameLst>
                                      </p:cBhvr>
                                      <p:to>
                                        <p:strVal val="visible"/>
                                      </p:to>
                                    </p:set>
                                    <p:anim calcmode="lin" valueType="num">
                                      <p:cBhvr additive="base">
                                        <p:cTn id="7" dur="500" fill="hold"/>
                                        <p:tgtEl>
                                          <p:spTgt spid="7172"/>
                                        </p:tgtEl>
                                        <p:attrNameLst>
                                          <p:attrName>ppt_x</p:attrName>
                                        </p:attrNameLst>
                                      </p:cBhvr>
                                      <p:tavLst>
                                        <p:tav tm="0">
                                          <p:val>
                                            <p:strVal val="#ppt_x"/>
                                          </p:val>
                                        </p:tav>
                                        <p:tav tm="100000">
                                          <p:val>
                                            <p:strVal val="#ppt_x"/>
                                          </p:val>
                                        </p:tav>
                                      </p:tavLst>
                                    </p:anim>
                                    <p:anim calcmode="lin" valueType="num">
                                      <p:cBhvr additive="base">
                                        <p:cTn id="8" dur="500" fill="hold"/>
                                        <p:tgtEl>
                                          <p:spTgt spid="717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indefinite"/>
                            </p:stCondLst>
                          </p:cTn>
                        </p:par>
                        <p:par>
                          <p:cTn id="11" fill="hold" nodeType="afterGroup">
                            <p:stCondLst>
                              <p:cond delay="0"/>
                            </p:stCondLst>
                            <p:childTnLst>
                              <p:par>
                                <p:cTn id="12" presetID="2" presetClass="entr" presetSubtype="4" fill="hold" nodeType="clickEffect">
                                  <p:stCondLst>
                                    <p:cond delay="0"/>
                                  </p:stCondLst>
                                  <p:childTnLst>
                                    <p:set>
                                      <p:cBhvr>
                                        <p:cTn id="13" dur="1" fill="hold">
                                          <p:stCondLst>
                                            <p:cond delay="0"/>
                                          </p:stCondLst>
                                        </p:cTn>
                                        <p:tgtEl>
                                          <p:spTgt spid="7204">
                                            <p:txEl>
                                              <p:pRg st="0" end="0"/>
                                            </p:txEl>
                                          </p:spTgt>
                                        </p:tgtEl>
                                        <p:attrNameLst>
                                          <p:attrName>style.visibility</p:attrName>
                                        </p:attrNameLst>
                                      </p:cBhvr>
                                      <p:to>
                                        <p:strVal val="visible"/>
                                      </p:to>
                                    </p:set>
                                    <p:anim calcmode="lin" valueType="num">
                                      <p:cBhvr additive="base">
                                        <p:cTn id="14" dur="500" fill="hold"/>
                                        <p:tgtEl>
                                          <p:spTgt spid="7204">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720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8194" name="文本框 8193"/>
          <p:cNvSpPr txBox="1"/>
          <p:nvPr/>
        </p:nvSpPr>
        <p:spPr>
          <a:xfrm>
            <a:off x="0" y="771525"/>
            <a:ext cx="7848600" cy="641350"/>
          </a:xfrm>
          <a:prstGeom prst="rect">
            <a:avLst/>
          </a:prstGeom>
          <a:noFill/>
          <a:ln w="9525">
            <a:noFill/>
          </a:ln>
        </p:spPr>
        <p:txBody>
          <a:bodyPr>
            <a:spAutoFit/>
          </a:bodyPr>
          <a:lstStyle/>
          <a:p>
            <a:r>
              <a:rPr lang="zh-CN" altLang="en-US" sz="3600" b="1">
                <a:latin typeface="黑体" panose="02010609060101010101" pitchFamily="49" charset="-122"/>
                <a:ea typeface="黑体" panose="02010609060101010101" pitchFamily="49" charset="-122"/>
              </a:rPr>
              <a:t>一、名目繁多的利益集团</a:t>
            </a:r>
          </a:p>
        </p:txBody>
      </p:sp>
      <p:sp>
        <p:nvSpPr>
          <p:cNvPr id="8199" name="文本框 8198"/>
          <p:cNvSpPr txBox="1"/>
          <p:nvPr/>
        </p:nvSpPr>
        <p:spPr>
          <a:xfrm>
            <a:off x="1116013" y="96838"/>
            <a:ext cx="6516687" cy="641350"/>
          </a:xfrm>
          <a:prstGeom prst="rect">
            <a:avLst/>
          </a:prstGeom>
          <a:noFill/>
          <a:ln w="9525">
            <a:noFill/>
          </a:ln>
        </p:spPr>
        <p:txBody>
          <a:bodyPr>
            <a:spAutoFit/>
          </a:bodyPr>
          <a:lstStyle/>
          <a:p>
            <a:pPr>
              <a:spcBef>
                <a:spcPct val="50000"/>
              </a:spcBef>
            </a:pPr>
            <a:r>
              <a:rPr lang="en-US" altLang="zh-CN" sz="3600" b="1">
                <a:latin typeface="华文行楷" pitchFamily="2" charset="-122"/>
                <a:ea typeface="华文行楷" pitchFamily="2" charset="-122"/>
              </a:rPr>
              <a:t>  </a:t>
            </a:r>
            <a:r>
              <a:rPr lang="zh-CN" altLang="en-US" sz="3600" b="1">
                <a:solidFill>
                  <a:srgbClr val="FF0000"/>
                </a:solidFill>
                <a:latin typeface="华文行楷" pitchFamily="2" charset="-122"/>
                <a:ea typeface="华文行楷" pitchFamily="2" charset="-122"/>
              </a:rPr>
              <a:t>专题三：</a:t>
            </a:r>
            <a:r>
              <a:rPr lang="en-US" altLang="zh-CN" sz="3600" b="1">
                <a:latin typeface="华文行楷" pitchFamily="2" charset="-122"/>
                <a:ea typeface="华文行楷" pitchFamily="2" charset="-122"/>
              </a:rPr>
              <a:t>4</a:t>
            </a:r>
            <a:r>
              <a:rPr lang="zh-CN" altLang="en-US" sz="3600" b="1">
                <a:latin typeface="华文行楷" pitchFamily="2" charset="-122"/>
                <a:ea typeface="华文行楷" pitchFamily="2" charset="-122"/>
              </a:rPr>
              <a:t>、美国的利益集团</a:t>
            </a:r>
          </a:p>
        </p:txBody>
      </p:sp>
      <p:sp>
        <p:nvSpPr>
          <p:cNvPr id="8200" name="矩形 8199"/>
          <p:cNvSpPr/>
          <p:nvPr/>
        </p:nvSpPr>
        <p:spPr>
          <a:xfrm>
            <a:off x="250825" y="1470025"/>
            <a:ext cx="8893175" cy="519113"/>
          </a:xfrm>
          <a:prstGeom prst="rect">
            <a:avLst/>
          </a:prstGeom>
          <a:noFill/>
          <a:ln w="9525">
            <a:noFill/>
          </a:ln>
        </p:spPr>
        <p:txBody>
          <a:bodyPr>
            <a:spAutoFit/>
          </a:bodyPr>
          <a:lstStyle/>
          <a:p>
            <a:pPr>
              <a:spcBef>
                <a:spcPct val="50000"/>
              </a:spcBef>
            </a:pPr>
            <a:r>
              <a:rPr lang="zh-CN" altLang="en-US" sz="2800" b="1">
                <a:solidFill>
                  <a:srgbClr val="0000FF"/>
                </a:solidFill>
                <a:latin typeface="黑体" panose="02010609060101010101" pitchFamily="49" charset="-122"/>
                <a:ea typeface="黑体" panose="02010609060101010101" pitchFamily="49" charset="-122"/>
              </a:rPr>
              <a:t>利益集团在美国政治生活中的地位及其产生和影响</a:t>
            </a:r>
          </a:p>
        </p:txBody>
      </p:sp>
      <p:sp>
        <p:nvSpPr>
          <p:cNvPr id="8201" name="文本框 8200"/>
          <p:cNvSpPr txBox="1"/>
          <p:nvPr/>
        </p:nvSpPr>
        <p:spPr>
          <a:xfrm>
            <a:off x="0" y="2205038"/>
            <a:ext cx="7620000" cy="641350"/>
          </a:xfrm>
          <a:prstGeom prst="rect">
            <a:avLst/>
          </a:prstGeom>
          <a:noFill/>
          <a:ln w="9525">
            <a:noFill/>
          </a:ln>
        </p:spPr>
        <p:txBody>
          <a:bodyPr>
            <a:spAutoFit/>
          </a:bodyPr>
          <a:lstStyle/>
          <a:p>
            <a:r>
              <a:rPr lang="zh-CN" altLang="en-US" sz="3600" b="1">
                <a:latin typeface="黑体" panose="02010609060101010101" pitchFamily="49" charset="-122"/>
                <a:ea typeface="黑体" panose="02010609060101010101" pitchFamily="49" charset="-122"/>
              </a:rPr>
              <a:t>二、利益集团的活动方式</a:t>
            </a:r>
          </a:p>
        </p:txBody>
      </p:sp>
      <p:sp>
        <p:nvSpPr>
          <p:cNvPr id="8202" name="文本框 8201"/>
          <p:cNvSpPr txBox="1"/>
          <p:nvPr/>
        </p:nvSpPr>
        <p:spPr>
          <a:xfrm>
            <a:off x="0" y="4221163"/>
            <a:ext cx="8305800" cy="641350"/>
          </a:xfrm>
          <a:prstGeom prst="rect">
            <a:avLst/>
          </a:prstGeom>
          <a:noFill/>
          <a:ln w="9525">
            <a:noFill/>
          </a:ln>
        </p:spPr>
        <p:txBody>
          <a:bodyPr>
            <a:spAutoFit/>
          </a:bodyPr>
          <a:lstStyle/>
          <a:p>
            <a:r>
              <a:rPr lang="zh-CN" altLang="en-US" sz="3600" b="1">
                <a:latin typeface="黑体" panose="02010609060101010101" pitchFamily="49" charset="-122"/>
                <a:ea typeface="黑体" panose="02010609060101010101" pitchFamily="49" charset="-122"/>
              </a:rPr>
              <a:t>三、利益集团的政治作用</a:t>
            </a:r>
          </a:p>
        </p:txBody>
      </p:sp>
      <p:sp>
        <p:nvSpPr>
          <p:cNvPr id="8203" name="矩形 8202"/>
          <p:cNvSpPr/>
          <p:nvPr/>
        </p:nvSpPr>
        <p:spPr>
          <a:xfrm>
            <a:off x="323850" y="2924175"/>
            <a:ext cx="8081963" cy="519113"/>
          </a:xfrm>
          <a:prstGeom prst="rect">
            <a:avLst/>
          </a:prstGeom>
          <a:noFill/>
          <a:ln w="9525">
            <a:noFill/>
          </a:ln>
        </p:spPr>
        <p:txBody>
          <a:bodyPr>
            <a:spAutoFit/>
          </a:bodyPr>
          <a:lstStyle/>
          <a:p>
            <a:pPr>
              <a:spcBef>
                <a:spcPct val="50000"/>
              </a:spcBef>
            </a:pPr>
            <a:r>
              <a:rPr lang="en-US" altLang="zh-CN" sz="2800" b="1">
                <a:solidFill>
                  <a:srgbClr val="0000FF"/>
                </a:solidFill>
                <a:latin typeface="黑体" panose="02010609060101010101" pitchFamily="49" charset="-122"/>
                <a:ea typeface="黑体" panose="02010609060101010101" pitchFamily="49" charset="-122"/>
              </a:rPr>
              <a:t>1</a:t>
            </a:r>
            <a:r>
              <a:rPr lang="zh-CN" altLang="en-US" sz="2800" b="1">
                <a:solidFill>
                  <a:srgbClr val="0000FF"/>
                </a:solidFill>
                <a:latin typeface="黑体" panose="02010609060101010101" pitchFamily="49" charset="-122"/>
                <a:ea typeface="黑体" panose="02010609060101010101" pitchFamily="49" charset="-122"/>
              </a:rPr>
              <a:t>、利益集团影响美国政治的途径</a:t>
            </a:r>
          </a:p>
        </p:txBody>
      </p:sp>
      <p:sp>
        <p:nvSpPr>
          <p:cNvPr id="8204" name="矩形 8203"/>
          <p:cNvSpPr/>
          <p:nvPr/>
        </p:nvSpPr>
        <p:spPr>
          <a:xfrm>
            <a:off x="387350" y="3486150"/>
            <a:ext cx="7064375" cy="519113"/>
          </a:xfrm>
          <a:prstGeom prst="rect">
            <a:avLst/>
          </a:prstGeom>
          <a:noFill/>
          <a:ln w="9525">
            <a:noFill/>
          </a:ln>
        </p:spPr>
        <p:txBody>
          <a:bodyPr>
            <a:spAutoFit/>
          </a:bodyPr>
          <a:lstStyle/>
          <a:p>
            <a:pPr>
              <a:spcBef>
                <a:spcPct val="50000"/>
              </a:spcBef>
            </a:pPr>
            <a:r>
              <a:rPr lang="en-US" altLang="zh-CN" sz="2800" b="1">
                <a:solidFill>
                  <a:srgbClr val="0000FF"/>
                </a:solidFill>
                <a:latin typeface="黑体" panose="02010609060101010101" pitchFamily="49" charset="-122"/>
                <a:ea typeface="黑体" panose="02010609060101010101" pitchFamily="49" charset="-122"/>
              </a:rPr>
              <a:t>2</a:t>
            </a:r>
            <a:r>
              <a:rPr lang="zh-CN" altLang="en-US" sz="2800" b="1">
                <a:solidFill>
                  <a:srgbClr val="0000FF"/>
                </a:solidFill>
                <a:latin typeface="黑体" panose="02010609060101010101" pitchFamily="49" charset="-122"/>
                <a:ea typeface="黑体" panose="02010609060101010101" pitchFamily="49" charset="-122"/>
              </a:rPr>
              <a:t>、利益集团影响政府的手段</a:t>
            </a:r>
          </a:p>
        </p:txBody>
      </p:sp>
      <p:sp>
        <p:nvSpPr>
          <p:cNvPr id="8205" name="矩形 8204"/>
          <p:cNvSpPr/>
          <p:nvPr/>
        </p:nvSpPr>
        <p:spPr>
          <a:xfrm>
            <a:off x="395288" y="4926013"/>
            <a:ext cx="4298950" cy="519112"/>
          </a:xfrm>
          <a:prstGeom prst="rect">
            <a:avLst/>
          </a:prstGeom>
          <a:noFill/>
          <a:ln w="9525">
            <a:noFill/>
          </a:ln>
        </p:spPr>
        <p:txBody>
          <a:bodyPr>
            <a:spAutoFit/>
          </a:bodyPr>
          <a:lstStyle/>
          <a:p>
            <a:pPr>
              <a:spcBef>
                <a:spcPct val="50000"/>
              </a:spcBef>
            </a:pPr>
            <a:r>
              <a:rPr lang="en-US" altLang="zh-CN" sz="2800" b="1">
                <a:solidFill>
                  <a:srgbClr val="0000FF"/>
                </a:solidFill>
                <a:latin typeface="黑体" panose="02010609060101010101" pitchFamily="49" charset="-122"/>
                <a:ea typeface="黑体" panose="02010609060101010101" pitchFamily="49" charset="-122"/>
              </a:rPr>
              <a:t>1</a:t>
            </a:r>
            <a:r>
              <a:rPr lang="zh-CN" altLang="en-US" sz="2800" b="1">
                <a:solidFill>
                  <a:srgbClr val="0000FF"/>
                </a:solidFill>
                <a:latin typeface="黑体" panose="02010609060101010101" pitchFamily="49" charset="-122"/>
                <a:ea typeface="黑体" panose="02010609060101010101" pitchFamily="49" charset="-122"/>
              </a:rPr>
              <a:t>、积极作用：</a:t>
            </a:r>
          </a:p>
        </p:txBody>
      </p:sp>
      <p:sp>
        <p:nvSpPr>
          <p:cNvPr id="8206" name="文本框 8205"/>
          <p:cNvSpPr txBox="1"/>
          <p:nvPr/>
        </p:nvSpPr>
        <p:spPr>
          <a:xfrm>
            <a:off x="395288" y="5445125"/>
            <a:ext cx="6324600" cy="519113"/>
          </a:xfrm>
          <a:prstGeom prst="rect">
            <a:avLst/>
          </a:prstGeom>
          <a:noFill/>
          <a:ln w="9525">
            <a:noFill/>
          </a:ln>
        </p:spPr>
        <p:txBody>
          <a:bodyPr>
            <a:spAutoFit/>
          </a:bodyPr>
          <a:lstStyle/>
          <a:p>
            <a:pPr>
              <a:spcBef>
                <a:spcPct val="50000"/>
              </a:spcBef>
            </a:pPr>
            <a:r>
              <a:rPr lang="en-US" altLang="zh-CN" sz="2800" b="1">
                <a:solidFill>
                  <a:srgbClr val="0000FF"/>
                </a:solidFill>
                <a:latin typeface="黑体" panose="02010609060101010101" pitchFamily="49" charset="-122"/>
                <a:ea typeface="黑体" panose="02010609060101010101" pitchFamily="49" charset="-122"/>
              </a:rPr>
              <a:t>2</a:t>
            </a:r>
            <a:r>
              <a:rPr lang="zh-CN" altLang="en-US" sz="2800" b="1">
                <a:solidFill>
                  <a:srgbClr val="0000FF"/>
                </a:solidFill>
                <a:latin typeface="黑体" panose="02010609060101010101" pitchFamily="49" charset="-122"/>
                <a:ea typeface="黑体" panose="02010609060101010101" pitchFamily="49" charset="-122"/>
              </a:rPr>
              <a:t>、利益集团的虚伪性和消极作用：</a:t>
            </a:r>
          </a:p>
        </p:txBody>
      </p:sp>
      <p:sp>
        <p:nvSpPr>
          <p:cNvPr id="8207" name="动作按钮: 前进或下一项 8206">
            <a:hlinkClick action="ppaction://hlinkshowjump?jump=nextslide"/>
          </p:cNvPr>
          <p:cNvSpPr/>
          <p:nvPr/>
        </p:nvSpPr>
        <p:spPr>
          <a:xfrm>
            <a:off x="5508625" y="981075"/>
            <a:ext cx="503238" cy="360363"/>
          </a:xfrm>
          <a:prstGeom prst="actionButtonForwardNext">
            <a:avLst/>
          </a:prstGeom>
          <a:solidFill>
            <a:schemeClr val="accent1"/>
          </a:solidFill>
          <a:ln w="9525">
            <a:noFill/>
          </a:ln>
        </p:spPr>
        <p:txBody>
          <a:bodyPr/>
          <a:lstStyle/>
          <a:p>
            <a:endParaRPr lang="zh-CN" altLang="en-US"/>
          </a:p>
        </p:txBody>
      </p:sp>
      <p:sp>
        <p:nvSpPr>
          <p:cNvPr id="8208" name="动作按钮: 前进或下一项 8207">
            <a:hlinkClick r:id="rId2" action="ppaction://hlinksldjump"/>
          </p:cNvPr>
          <p:cNvSpPr/>
          <p:nvPr/>
        </p:nvSpPr>
        <p:spPr>
          <a:xfrm>
            <a:off x="5508625" y="2349500"/>
            <a:ext cx="503238" cy="358775"/>
          </a:xfrm>
          <a:prstGeom prst="actionButtonForwardNext">
            <a:avLst/>
          </a:prstGeom>
          <a:solidFill>
            <a:schemeClr val="accent1"/>
          </a:solidFill>
          <a:ln w="9525">
            <a:noFill/>
          </a:ln>
        </p:spPr>
        <p:txBody>
          <a:bodyPr/>
          <a:lstStyle/>
          <a:p>
            <a:endParaRPr lang="zh-CN" altLang="en-US"/>
          </a:p>
        </p:txBody>
      </p:sp>
      <p:sp>
        <p:nvSpPr>
          <p:cNvPr id="8209" name="动作按钮: 前进或下一项 8208">
            <a:hlinkClick r:id="rId3" action="ppaction://hlinksldjump"/>
          </p:cNvPr>
          <p:cNvSpPr/>
          <p:nvPr/>
        </p:nvSpPr>
        <p:spPr>
          <a:xfrm>
            <a:off x="5435600" y="4365625"/>
            <a:ext cx="504825" cy="287338"/>
          </a:xfrm>
          <a:prstGeom prst="actionButtonForwardNext">
            <a:avLst/>
          </a:prstGeom>
          <a:solidFill>
            <a:schemeClr val="accent1"/>
          </a:solidFill>
          <a:ln w="9525">
            <a:noFill/>
          </a:ln>
        </p:spPr>
        <p:txBody>
          <a:bodyPr/>
          <a:lstStyle/>
          <a:p>
            <a:endParaRPr lang="zh-CN" altLang="en-US"/>
          </a:p>
        </p:txBody>
      </p:sp>
      <p:sp>
        <p:nvSpPr>
          <p:cNvPr id="8210" name="矩形 8209"/>
          <p:cNvSpPr/>
          <p:nvPr/>
        </p:nvSpPr>
        <p:spPr>
          <a:xfrm>
            <a:off x="395288" y="5949950"/>
            <a:ext cx="4608512" cy="519113"/>
          </a:xfrm>
          <a:prstGeom prst="rect">
            <a:avLst/>
          </a:prstGeom>
          <a:noFill/>
          <a:ln w="9525">
            <a:noFill/>
          </a:ln>
        </p:spPr>
        <p:txBody>
          <a:bodyPr>
            <a:spAutoFit/>
          </a:bodyPr>
          <a:lstStyle/>
          <a:p>
            <a:pPr>
              <a:spcBef>
                <a:spcPct val="50000"/>
              </a:spcBef>
            </a:pPr>
            <a:r>
              <a:rPr lang="en-US" altLang="zh-CN" sz="2800" b="1">
                <a:solidFill>
                  <a:srgbClr val="0000FF"/>
                </a:solidFill>
                <a:latin typeface="黑体" panose="02010609060101010101" pitchFamily="49" charset="-122"/>
                <a:ea typeface="黑体" panose="02010609060101010101" pitchFamily="49" charset="-122"/>
              </a:rPr>
              <a:t>3</a:t>
            </a:r>
            <a:r>
              <a:rPr lang="zh-CN" altLang="en-US" sz="2800" b="1">
                <a:solidFill>
                  <a:srgbClr val="0000FF"/>
                </a:solidFill>
                <a:latin typeface="黑体" panose="02010609060101010101" pitchFamily="49" charset="-122"/>
                <a:ea typeface="黑体" panose="02010609060101010101" pitchFamily="49" charset="-122"/>
              </a:rPr>
              <a:t>、利益集团的实质：</a:t>
            </a:r>
          </a:p>
        </p:txBody>
      </p:sp>
      <p:sp>
        <p:nvSpPr>
          <p:cNvPr id="8211" name="动作按钮: 前进或下一项 8210">
            <a:hlinkClick r:id="rId4" action="ppaction://hlinksldjump"/>
          </p:cNvPr>
          <p:cNvSpPr/>
          <p:nvPr/>
        </p:nvSpPr>
        <p:spPr>
          <a:xfrm>
            <a:off x="3924300" y="6092825"/>
            <a:ext cx="503238" cy="288925"/>
          </a:xfrm>
          <a:prstGeom prst="actionButtonForwardNext">
            <a:avLst/>
          </a:prstGeom>
          <a:solidFill>
            <a:schemeClr val="accent1"/>
          </a:solidFill>
          <a:ln w="9525">
            <a:noFill/>
          </a:ln>
        </p:spPr>
        <p:txBody>
          <a:bodyPr/>
          <a:lstStyle/>
          <a:p>
            <a:endParaRPr lang="zh-CN" altLang="en-US"/>
          </a:p>
        </p:txBody>
      </p:sp>
      <p:pic>
        <p:nvPicPr>
          <p:cNvPr id="8212" name="New picture"/>
          <p:cNvPicPr/>
          <p:nvPr/>
        </p:nvPicPr>
        <p:blipFill>
          <a:blip r:embed="rId5"/>
          <a:stretch>
            <a:fillRect/>
          </a:stretch>
        </p:blipFill>
        <p:spPr>
          <a:xfrm>
            <a:off x="11226800" y="12166600"/>
            <a:ext cx="355600" cy="266700"/>
          </a:xfrm>
          <a:prstGeom prst="cube">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200"/>
                                        </p:tgtEl>
                                        <p:attrNameLst>
                                          <p:attrName>style.visibility</p:attrName>
                                        </p:attrNameLst>
                                      </p:cBhvr>
                                      <p:to>
                                        <p:strVal val="visible"/>
                                      </p:to>
                                    </p:set>
                                    <p:animEffect transition="in" filter="blinds(horizontal)">
                                      <p:cBhvr>
                                        <p:cTn id="7" dur="500"/>
                                        <p:tgtEl>
                                          <p:spTgt spid="8200"/>
                                        </p:tgtEl>
                                      </p:cBhvr>
                                    </p:animEffect>
                                  </p:childTnLst>
                                </p:cTn>
                              </p:par>
                            </p:childTnLst>
                          </p:cTn>
                        </p:par>
                      </p:childTnLst>
                    </p:cTn>
                  </p:par>
                  <p:par>
                    <p:cTn id="8" fill="hold" nodeType="clickPar">
                      <p:stCondLst>
                        <p:cond delay="indefinite"/>
                      </p:stCondLst>
                      <p:childTnLst>
                        <p:par>
                          <p:cTn id="9" fill="hold" nodeType="withGroup">
                            <p:stCondLst>
                              <p:cond delay="indefinite"/>
                            </p:stCondLst>
                          </p:cTn>
                        </p:par>
                        <p:par>
                          <p:cTn id="10" fill="hold" nodeType="afterGroup">
                            <p:stCondLst>
                              <p:cond delay="0"/>
                            </p:stCondLst>
                            <p:childTnLst>
                              <p:par>
                                <p:cTn id="11" presetID="3" presetClass="entr" presetSubtype="10" fill="hold" grpId="1" nodeType="clickEffect">
                                  <p:stCondLst>
                                    <p:cond delay="0"/>
                                  </p:stCondLst>
                                  <p:childTnLst>
                                    <p:set>
                                      <p:cBhvr>
                                        <p:cTn id="12" dur="1" fill="hold">
                                          <p:stCondLst>
                                            <p:cond delay="0"/>
                                          </p:stCondLst>
                                        </p:cTn>
                                        <p:tgtEl>
                                          <p:spTgt spid="8203"/>
                                        </p:tgtEl>
                                        <p:attrNameLst>
                                          <p:attrName>style.visibility</p:attrName>
                                        </p:attrNameLst>
                                      </p:cBhvr>
                                      <p:to>
                                        <p:strVal val="visible"/>
                                      </p:to>
                                    </p:set>
                                    <p:animEffect transition="in" filter="blinds(horizontal)">
                                      <p:cBhvr>
                                        <p:cTn id="13" dur="500"/>
                                        <p:tgtEl>
                                          <p:spTgt spid="8203"/>
                                        </p:tgtEl>
                                      </p:cBhvr>
                                    </p:animEffect>
                                  </p:childTnLst>
                                </p:cTn>
                              </p:par>
                            </p:childTnLst>
                          </p:cTn>
                        </p:par>
                      </p:childTnLst>
                    </p:cTn>
                  </p:par>
                  <p:par>
                    <p:cTn id="14" fill="hold" nodeType="clickPar">
                      <p:stCondLst>
                        <p:cond delay="indefinite"/>
                      </p:stCondLst>
                      <p:childTnLst>
                        <p:par>
                          <p:cTn id="15" fill="hold" nodeType="withGroup">
                            <p:stCondLst>
                              <p:cond delay="indefinite"/>
                            </p:stCondLst>
                          </p:cTn>
                        </p:par>
                        <p:par>
                          <p:cTn id="16" fill="hold" nodeType="afterGroup">
                            <p:stCondLst>
                              <p:cond delay="0"/>
                            </p:stCondLst>
                            <p:childTnLst>
                              <p:par>
                                <p:cTn id="17" presetID="3" presetClass="entr" presetSubtype="10" fill="hold" grpId="2" nodeType="clickEffect">
                                  <p:stCondLst>
                                    <p:cond delay="0"/>
                                  </p:stCondLst>
                                  <p:childTnLst>
                                    <p:set>
                                      <p:cBhvr>
                                        <p:cTn id="18" dur="1" fill="hold">
                                          <p:stCondLst>
                                            <p:cond delay="0"/>
                                          </p:stCondLst>
                                        </p:cTn>
                                        <p:tgtEl>
                                          <p:spTgt spid="8204"/>
                                        </p:tgtEl>
                                        <p:attrNameLst>
                                          <p:attrName>style.visibility</p:attrName>
                                        </p:attrNameLst>
                                      </p:cBhvr>
                                      <p:to>
                                        <p:strVal val="visible"/>
                                      </p:to>
                                    </p:set>
                                    <p:animEffect transition="in" filter="blinds(horizontal)">
                                      <p:cBhvr>
                                        <p:cTn id="19" dur="500"/>
                                        <p:tgtEl>
                                          <p:spTgt spid="8204"/>
                                        </p:tgtEl>
                                      </p:cBhvr>
                                    </p:animEffect>
                                  </p:childTnLst>
                                </p:cTn>
                              </p:par>
                            </p:childTnLst>
                          </p:cTn>
                        </p:par>
                      </p:childTnLst>
                    </p:cTn>
                  </p:par>
                  <p:par>
                    <p:cTn id="20" fill="hold" nodeType="clickPar">
                      <p:stCondLst>
                        <p:cond delay="indefinite"/>
                      </p:stCondLst>
                      <p:childTnLst>
                        <p:par>
                          <p:cTn id="21" fill="hold" nodeType="withGroup">
                            <p:stCondLst>
                              <p:cond delay="indefinite"/>
                            </p:stCondLst>
                          </p:cTn>
                        </p:par>
                        <p:par>
                          <p:cTn id="22" fill="hold" nodeType="afterGroup">
                            <p:stCondLst>
                              <p:cond delay="0"/>
                            </p:stCondLst>
                            <p:childTnLst>
                              <p:par>
                                <p:cTn id="23" presetID="3" presetClass="entr" presetSubtype="10" fill="hold" grpId="3" nodeType="clickEffect">
                                  <p:stCondLst>
                                    <p:cond delay="0"/>
                                  </p:stCondLst>
                                  <p:childTnLst>
                                    <p:set>
                                      <p:cBhvr>
                                        <p:cTn id="24" dur="1" fill="hold">
                                          <p:stCondLst>
                                            <p:cond delay="0"/>
                                          </p:stCondLst>
                                        </p:cTn>
                                        <p:tgtEl>
                                          <p:spTgt spid="8205"/>
                                        </p:tgtEl>
                                        <p:attrNameLst>
                                          <p:attrName>style.visibility</p:attrName>
                                        </p:attrNameLst>
                                      </p:cBhvr>
                                      <p:to>
                                        <p:strVal val="visible"/>
                                      </p:to>
                                    </p:set>
                                    <p:animEffect transition="in" filter="blinds(horizontal)">
                                      <p:cBhvr>
                                        <p:cTn id="25" dur="500"/>
                                        <p:tgtEl>
                                          <p:spTgt spid="8205"/>
                                        </p:tgtEl>
                                      </p:cBhvr>
                                    </p:animEffect>
                                  </p:childTnLst>
                                </p:cTn>
                              </p:par>
                            </p:childTnLst>
                          </p:cTn>
                        </p:par>
                      </p:childTnLst>
                    </p:cTn>
                  </p:par>
                  <p:par>
                    <p:cTn id="26" fill="hold" nodeType="clickPar">
                      <p:stCondLst>
                        <p:cond delay="indefinite"/>
                      </p:stCondLst>
                      <p:childTnLst>
                        <p:par>
                          <p:cTn id="27" fill="hold" nodeType="withGroup">
                            <p:stCondLst>
                              <p:cond delay="indefinite"/>
                            </p:stCondLst>
                          </p:cTn>
                        </p:par>
                        <p:par>
                          <p:cTn id="28" fill="hold" nodeType="afterGroup">
                            <p:stCondLst>
                              <p:cond delay="0"/>
                            </p:stCondLst>
                            <p:childTnLst>
                              <p:par>
                                <p:cTn id="29" presetID="3" presetClass="entr" presetSubtype="10" fill="hold" grpId="4" nodeType="clickEffect">
                                  <p:stCondLst>
                                    <p:cond delay="0"/>
                                  </p:stCondLst>
                                  <p:childTnLst>
                                    <p:set>
                                      <p:cBhvr>
                                        <p:cTn id="30" dur="1" fill="hold">
                                          <p:stCondLst>
                                            <p:cond delay="0"/>
                                          </p:stCondLst>
                                        </p:cTn>
                                        <p:tgtEl>
                                          <p:spTgt spid="8206"/>
                                        </p:tgtEl>
                                        <p:attrNameLst>
                                          <p:attrName>style.visibility</p:attrName>
                                        </p:attrNameLst>
                                      </p:cBhvr>
                                      <p:to>
                                        <p:strVal val="visible"/>
                                      </p:to>
                                    </p:set>
                                    <p:animEffect transition="in" filter="blinds(horizontal)">
                                      <p:cBhvr>
                                        <p:cTn id="31" dur="500"/>
                                        <p:tgtEl>
                                          <p:spTgt spid="8206"/>
                                        </p:tgtEl>
                                      </p:cBhvr>
                                    </p:animEffect>
                                  </p:childTnLst>
                                </p:cTn>
                              </p:par>
                            </p:childTnLst>
                          </p:cTn>
                        </p:par>
                      </p:childTnLst>
                    </p:cTn>
                  </p:par>
                  <p:par>
                    <p:cTn id="32" fill="hold" nodeType="clickPar">
                      <p:stCondLst>
                        <p:cond delay="indefinite"/>
                      </p:stCondLst>
                      <p:childTnLst>
                        <p:par>
                          <p:cTn id="33" fill="hold" nodeType="withGroup">
                            <p:stCondLst>
                              <p:cond delay="indefinite"/>
                            </p:stCondLst>
                          </p:cTn>
                        </p:par>
                        <p:par>
                          <p:cTn id="34" fill="hold" nodeType="afterGroup">
                            <p:stCondLst>
                              <p:cond delay="0"/>
                            </p:stCondLst>
                            <p:childTnLst>
                              <p:par>
                                <p:cTn id="35" presetID="3" presetClass="entr" presetSubtype="10" fill="hold" grpId="5" nodeType="clickEffect">
                                  <p:stCondLst>
                                    <p:cond delay="0"/>
                                  </p:stCondLst>
                                  <p:childTnLst>
                                    <p:set>
                                      <p:cBhvr>
                                        <p:cTn id="36" dur="1" fill="hold">
                                          <p:stCondLst>
                                            <p:cond delay="0"/>
                                          </p:stCondLst>
                                        </p:cTn>
                                        <p:tgtEl>
                                          <p:spTgt spid="8210"/>
                                        </p:tgtEl>
                                        <p:attrNameLst>
                                          <p:attrName>style.visibility</p:attrName>
                                        </p:attrNameLst>
                                      </p:cBhvr>
                                      <p:to>
                                        <p:strVal val="visible"/>
                                      </p:to>
                                    </p:set>
                                    <p:animEffect transition="in" filter="blinds(horizontal)">
                                      <p:cBhvr>
                                        <p:cTn id="37" dur="500"/>
                                        <p:tgtEl>
                                          <p:spTgt spid="82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0" grpId="0"/>
      <p:bldP spid="8203" grpId="1"/>
      <p:bldP spid="8204" grpId="2"/>
      <p:bldP spid="8205" grpId="3"/>
      <p:bldP spid="8206" grpId="4"/>
      <p:bldP spid="8210" grpId="5"/>
    </p:bldLst>
  </p:timing>
</p:sld>
</file>

<file path=ppt/slides/slide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11267" name="矩形 11266"/>
          <p:cNvSpPr/>
          <p:nvPr/>
        </p:nvSpPr>
        <p:spPr>
          <a:xfrm>
            <a:off x="468313" y="2060575"/>
            <a:ext cx="2879725" cy="519113"/>
          </a:xfrm>
          <a:prstGeom prst="rect">
            <a:avLst/>
          </a:prstGeom>
          <a:noFill/>
          <a:ln w="9525">
            <a:noFill/>
          </a:ln>
        </p:spPr>
        <p:txBody>
          <a:bodyPr>
            <a:spAutoFit/>
          </a:bodyPr>
          <a:lstStyle/>
          <a:p>
            <a:pPr>
              <a:spcBef>
                <a:spcPct val="50000"/>
              </a:spcBef>
            </a:pPr>
            <a:r>
              <a:rPr lang="en-US" altLang="zh-CN" sz="2800" b="1">
                <a:solidFill>
                  <a:srgbClr val="0000FF"/>
                </a:solidFill>
                <a:latin typeface="黑体" panose="02010609060101010101" pitchFamily="49" charset="-122"/>
                <a:ea typeface="黑体" panose="02010609060101010101" pitchFamily="49" charset="-122"/>
              </a:rPr>
              <a:t>2</a:t>
            </a:r>
            <a:r>
              <a:rPr lang="zh-CN" altLang="en-US" sz="2800" b="1">
                <a:solidFill>
                  <a:srgbClr val="0000FF"/>
                </a:solidFill>
                <a:latin typeface="黑体" panose="02010609060101010101" pitchFamily="49" charset="-122"/>
                <a:ea typeface="黑体" panose="02010609060101010101" pitchFamily="49" charset="-122"/>
              </a:rPr>
              <a:t>、地位： </a:t>
            </a:r>
          </a:p>
        </p:txBody>
      </p:sp>
      <p:sp>
        <p:nvSpPr>
          <p:cNvPr id="11269" name="矩形 11268"/>
          <p:cNvSpPr/>
          <p:nvPr/>
        </p:nvSpPr>
        <p:spPr>
          <a:xfrm>
            <a:off x="539750" y="4781550"/>
            <a:ext cx="1970088" cy="519113"/>
          </a:xfrm>
          <a:prstGeom prst="rect">
            <a:avLst/>
          </a:prstGeom>
          <a:noFill/>
          <a:ln w="9525">
            <a:noFill/>
          </a:ln>
        </p:spPr>
        <p:txBody>
          <a:bodyPr>
            <a:spAutoFit/>
          </a:bodyPr>
          <a:lstStyle/>
          <a:p>
            <a:pPr>
              <a:spcBef>
                <a:spcPct val="50000"/>
              </a:spcBef>
            </a:pPr>
            <a:r>
              <a:rPr lang="en-US" altLang="zh-CN" sz="2800" b="1">
                <a:solidFill>
                  <a:srgbClr val="0000FF"/>
                </a:solidFill>
                <a:latin typeface="黑体" panose="02010609060101010101" pitchFamily="49" charset="-122"/>
                <a:ea typeface="黑体" panose="02010609060101010101" pitchFamily="49" charset="-122"/>
              </a:rPr>
              <a:t>3</a:t>
            </a:r>
            <a:r>
              <a:rPr lang="zh-CN" altLang="en-US" sz="2800" b="1">
                <a:solidFill>
                  <a:srgbClr val="0000FF"/>
                </a:solidFill>
                <a:latin typeface="黑体" panose="02010609060101010101" pitchFamily="49" charset="-122"/>
                <a:ea typeface="黑体" panose="02010609060101010101" pitchFamily="49" charset="-122"/>
              </a:rPr>
              <a:t>、影响： </a:t>
            </a:r>
          </a:p>
        </p:txBody>
      </p:sp>
      <p:sp>
        <p:nvSpPr>
          <p:cNvPr id="11270" name="矩形 11269"/>
          <p:cNvSpPr/>
          <p:nvPr/>
        </p:nvSpPr>
        <p:spPr>
          <a:xfrm>
            <a:off x="900113" y="2492375"/>
            <a:ext cx="8243887" cy="2143125"/>
          </a:xfrm>
          <a:prstGeom prst="rect">
            <a:avLst/>
          </a:prstGeom>
          <a:noFill/>
          <a:ln w="9525">
            <a:noFill/>
          </a:ln>
        </p:spPr>
        <p:txBody>
          <a:bodyPr>
            <a:spAutoFit/>
          </a:bodyPr>
          <a:lstStyle/>
          <a:p>
            <a:pPr indent="716280">
              <a:lnSpc>
                <a:spcPct val="120000"/>
              </a:lnSpc>
            </a:pPr>
            <a:r>
              <a:rPr lang="zh-CN" altLang="en-US" sz="2800" b="1">
                <a:latin typeface="Arial" pitchFamily="34" charset="0"/>
              </a:rPr>
              <a:t>渗入美国行政机构、国会和司法系统之中，甚至</a:t>
            </a:r>
            <a:r>
              <a:rPr lang="zh-CN" altLang="en-US" sz="2800" b="1">
                <a:solidFill>
                  <a:srgbClr val="FF0000"/>
                </a:solidFill>
                <a:latin typeface="Arial" pitchFamily="34" charset="0"/>
              </a:rPr>
              <a:t>与政党、政府共同成为美国政治的三大支柱。利益集团是美国政治制度的产物，是维护资本主义制度的有效形式</a:t>
            </a:r>
            <a:r>
              <a:rPr lang="zh-CN" altLang="en-US" sz="2800" b="1">
                <a:latin typeface="Arial" pitchFamily="34" charset="0"/>
              </a:rPr>
              <a:t>，是透视美国政治结构的一扇窗户。</a:t>
            </a:r>
          </a:p>
        </p:txBody>
      </p:sp>
      <p:sp>
        <p:nvSpPr>
          <p:cNvPr id="11272" name="矩形 11271"/>
          <p:cNvSpPr/>
          <p:nvPr/>
        </p:nvSpPr>
        <p:spPr>
          <a:xfrm>
            <a:off x="900113" y="5229225"/>
            <a:ext cx="8064500" cy="1117600"/>
          </a:xfrm>
          <a:prstGeom prst="rect">
            <a:avLst/>
          </a:prstGeom>
          <a:noFill/>
          <a:ln w="9525">
            <a:noFill/>
          </a:ln>
        </p:spPr>
        <p:txBody>
          <a:bodyPr>
            <a:spAutoFit/>
          </a:bodyPr>
          <a:lstStyle/>
          <a:p>
            <a:pPr indent="716280">
              <a:lnSpc>
                <a:spcPct val="120000"/>
              </a:lnSpc>
            </a:pPr>
            <a:r>
              <a:rPr lang="zh-CN" altLang="en-US" sz="2800" b="1">
                <a:latin typeface="Arial" pitchFamily="34" charset="0"/>
              </a:rPr>
              <a:t>少数人利益凌驾于多数人利益之上的各种政策出台，常常同利益集团的游说活动直接相关。</a:t>
            </a:r>
          </a:p>
        </p:txBody>
      </p:sp>
      <p:sp>
        <p:nvSpPr>
          <p:cNvPr id="11273" name="矩形 11272"/>
          <p:cNvSpPr/>
          <p:nvPr/>
        </p:nvSpPr>
        <p:spPr>
          <a:xfrm>
            <a:off x="395288" y="981075"/>
            <a:ext cx="2160587" cy="519113"/>
          </a:xfrm>
          <a:prstGeom prst="rect">
            <a:avLst/>
          </a:prstGeom>
          <a:noFill/>
          <a:ln w="9525">
            <a:noFill/>
          </a:ln>
        </p:spPr>
        <p:txBody>
          <a:bodyPr>
            <a:spAutoFit/>
          </a:bodyPr>
          <a:lstStyle/>
          <a:p>
            <a:pPr>
              <a:spcBef>
                <a:spcPct val="50000"/>
              </a:spcBef>
            </a:pPr>
            <a:r>
              <a:rPr lang="en-US" altLang="zh-CN" sz="2800" b="1">
                <a:solidFill>
                  <a:srgbClr val="0000FF"/>
                </a:solidFill>
                <a:latin typeface="黑体" panose="02010609060101010101" pitchFamily="49" charset="-122"/>
                <a:ea typeface="黑体" panose="02010609060101010101" pitchFamily="49" charset="-122"/>
              </a:rPr>
              <a:t>1</a:t>
            </a:r>
            <a:r>
              <a:rPr lang="zh-CN" altLang="en-US" sz="2800" b="1">
                <a:solidFill>
                  <a:srgbClr val="0000FF"/>
                </a:solidFill>
                <a:latin typeface="黑体" panose="02010609060101010101" pitchFamily="49" charset="-122"/>
                <a:ea typeface="黑体" panose="02010609060101010101" pitchFamily="49" charset="-122"/>
              </a:rPr>
              <a:t>、含义：</a:t>
            </a:r>
          </a:p>
        </p:txBody>
      </p:sp>
      <p:sp>
        <p:nvSpPr>
          <p:cNvPr id="11274" name="矩形 11273"/>
          <p:cNvSpPr/>
          <p:nvPr/>
        </p:nvSpPr>
        <p:spPr>
          <a:xfrm>
            <a:off x="1908175" y="950913"/>
            <a:ext cx="4113213" cy="519112"/>
          </a:xfrm>
          <a:prstGeom prst="rect">
            <a:avLst/>
          </a:prstGeom>
          <a:noFill/>
          <a:ln w="9525">
            <a:noFill/>
          </a:ln>
        </p:spPr>
        <p:txBody>
          <a:bodyPr wrap="none" anchor="ctr">
            <a:spAutoFit/>
          </a:bodyPr>
          <a:lstStyle/>
          <a:p>
            <a:r>
              <a:rPr lang="zh-CN" altLang="en-US" sz="2800" b="1">
                <a:latin typeface="Arial" pitchFamily="34" charset="0"/>
              </a:rPr>
              <a:t>（</a:t>
            </a:r>
            <a:r>
              <a:rPr lang="zh-CN" altLang="en-US" sz="2800" b="1">
                <a:solidFill>
                  <a:srgbClr val="FF5050"/>
                </a:solidFill>
                <a:latin typeface="Arial" pitchFamily="34" charset="0"/>
              </a:rPr>
              <a:t>压力集团，院外集团</a:t>
            </a:r>
            <a:r>
              <a:rPr lang="zh-CN" altLang="en-US" sz="2800" b="1">
                <a:latin typeface="Arial" pitchFamily="34" charset="0"/>
              </a:rPr>
              <a:t>）</a:t>
            </a:r>
          </a:p>
        </p:txBody>
      </p:sp>
      <p:sp>
        <p:nvSpPr>
          <p:cNvPr id="11275" name="矩形 11274"/>
          <p:cNvSpPr/>
          <p:nvPr/>
        </p:nvSpPr>
        <p:spPr>
          <a:xfrm>
            <a:off x="957263" y="1484313"/>
            <a:ext cx="8042275" cy="519112"/>
          </a:xfrm>
          <a:prstGeom prst="rect">
            <a:avLst/>
          </a:prstGeom>
          <a:noFill/>
          <a:ln w="9525">
            <a:noFill/>
          </a:ln>
        </p:spPr>
        <p:txBody>
          <a:bodyPr wrap="none" anchor="t">
            <a:spAutoFit/>
          </a:bodyPr>
          <a:lstStyle/>
          <a:p>
            <a:r>
              <a:rPr lang="zh-CN" altLang="en-US" sz="2800" b="1">
                <a:latin typeface="Arial" pitchFamily="34" charset="0"/>
              </a:rPr>
              <a:t>利益集团是拥有共同利益的人或组织组成的团体。</a:t>
            </a:r>
          </a:p>
        </p:txBody>
      </p:sp>
      <p:sp>
        <p:nvSpPr>
          <p:cNvPr id="11276" name="文本框 11275"/>
          <p:cNvSpPr txBox="1"/>
          <p:nvPr/>
        </p:nvSpPr>
        <p:spPr>
          <a:xfrm>
            <a:off x="0" y="195263"/>
            <a:ext cx="7848600" cy="641350"/>
          </a:xfrm>
          <a:prstGeom prst="rect">
            <a:avLst/>
          </a:prstGeom>
          <a:noFill/>
          <a:ln w="9525">
            <a:noFill/>
          </a:ln>
        </p:spPr>
        <p:txBody>
          <a:bodyPr>
            <a:spAutoFit/>
          </a:bodyPr>
          <a:lstStyle/>
          <a:p>
            <a:r>
              <a:rPr lang="zh-CN" altLang="en-US" sz="3600" b="1">
                <a:latin typeface="黑体" panose="02010609060101010101" pitchFamily="49" charset="-122"/>
                <a:ea typeface="黑体" panose="02010609060101010101" pitchFamily="49" charset="-122"/>
              </a:rPr>
              <a:t>一、名目繁多的利益集团</a:t>
            </a:r>
          </a:p>
        </p:txBody>
      </p:sp>
      <p:sp>
        <p:nvSpPr>
          <p:cNvPr id="11279" name="动作按钮: 前进或下一项 11278">
            <a:hlinkClick r:id="rId2" action="ppaction://hlinksldjump"/>
          </p:cNvPr>
          <p:cNvSpPr/>
          <p:nvPr/>
        </p:nvSpPr>
        <p:spPr>
          <a:xfrm>
            <a:off x="5364163" y="404813"/>
            <a:ext cx="431800" cy="287337"/>
          </a:xfrm>
          <a:prstGeom prst="actionButtonForwardNext">
            <a:avLst/>
          </a:prstGeom>
          <a:solidFill>
            <a:schemeClr val="accent1"/>
          </a:solidFill>
          <a:ln w="9525">
            <a:noFill/>
          </a:ln>
        </p:spPr>
        <p:txBody>
          <a:bodyPr/>
          <a:lstStyle/>
          <a:p>
            <a:endParaRPr lang="zh-CN"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4" nodeType="clickEffect">
                                  <p:stCondLst>
                                    <p:cond delay="0"/>
                                  </p:stCondLst>
                                  <p:childTnLst>
                                    <p:set>
                                      <p:cBhvr>
                                        <p:cTn id="6" dur="1" fill="hold">
                                          <p:stCondLst>
                                            <p:cond delay="0"/>
                                          </p:stCondLst>
                                        </p:cTn>
                                        <p:tgtEl>
                                          <p:spTgt spid="11273"/>
                                        </p:tgtEl>
                                        <p:attrNameLst>
                                          <p:attrName>style.visibility</p:attrName>
                                        </p:attrNameLst>
                                      </p:cBhvr>
                                      <p:to>
                                        <p:strVal val="visible"/>
                                      </p:to>
                                    </p:set>
                                    <p:animEffect transition="in" filter="blinds(horizontal)">
                                      <p:cBhvr>
                                        <p:cTn id="7" dur="500"/>
                                        <p:tgtEl>
                                          <p:spTgt spid="11273"/>
                                        </p:tgtEl>
                                      </p:cBhvr>
                                    </p:animEffect>
                                  </p:childTnLst>
                                </p:cTn>
                              </p:par>
                            </p:childTnLst>
                          </p:cTn>
                        </p:par>
                      </p:childTnLst>
                    </p:cTn>
                  </p:par>
                  <p:par>
                    <p:cTn id="8" fill="hold" nodeType="clickPar">
                      <p:stCondLst>
                        <p:cond delay="indefinite"/>
                      </p:stCondLst>
                      <p:childTnLst>
                        <p:par>
                          <p:cTn id="9" fill="hold" nodeType="withGroup">
                            <p:stCondLst>
                              <p:cond delay="indefinite"/>
                            </p:stCondLst>
                          </p:cTn>
                        </p:par>
                        <p:par>
                          <p:cTn id="10" fill="hold" nodeType="afterGroup">
                            <p:stCondLst>
                              <p:cond delay="0"/>
                            </p:stCondLst>
                            <p:childTnLst>
                              <p:par>
                                <p:cTn id="11" presetID="3" presetClass="entr" presetSubtype="10" fill="hold" grpId="5" nodeType="clickEffect">
                                  <p:stCondLst>
                                    <p:cond delay="0"/>
                                  </p:stCondLst>
                                  <p:childTnLst>
                                    <p:set>
                                      <p:cBhvr>
                                        <p:cTn id="12" dur="1" fill="hold">
                                          <p:stCondLst>
                                            <p:cond delay="0"/>
                                          </p:stCondLst>
                                        </p:cTn>
                                        <p:tgtEl>
                                          <p:spTgt spid="11274"/>
                                        </p:tgtEl>
                                        <p:attrNameLst>
                                          <p:attrName>style.visibility</p:attrName>
                                        </p:attrNameLst>
                                      </p:cBhvr>
                                      <p:to>
                                        <p:strVal val="visible"/>
                                      </p:to>
                                    </p:set>
                                    <p:animEffect transition="in" filter="blinds(horizontal)">
                                      <p:cBhvr>
                                        <p:cTn id="13" dur="500"/>
                                        <p:tgtEl>
                                          <p:spTgt spid="11274"/>
                                        </p:tgtEl>
                                      </p:cBhvr>
                                    </p:animEffect>
                                  </p:childTnLst>
                                </p:cTn>
                              </p:par>
                            </p:childTnLst>
                          </p:cTn>
                        </p:par>
                      </p:childTnLst>
                    </p:cTn>
                  </p:par>
                  <p:par>
                    <p:cTn id="14" fill="hold" nodeType="clickPar">
                      <p:stCondLst>
                        <p:cond delay="indefinite"/>
                      </p:stCondLst>
                      <p:childTnLst>
                        <p:par>
                          <p:cTn id="15" fill="hold" nodeType="withGroup">
                            <p:stCondLst>
                              <p:cond delay="indefinite"/>
                            </p:stCondLst>
                          </p:cTn>
                        </p:par>
                        <p:par>
                          <p:cTn id="16" fill="hold" nodeType="afterGroup">
                            <p:stCondLst>
                              <p:cond delay="0"/>
                            </p:stCondLst>
                            <p:childTnLst>
                              <p:par>
                                <p:cTn id="17" presetID="3" presetClass="entr" presetSubtype="10" fill="hold" grpId="6" nodeType="clickEffect">
                                  <p:stCondLst>
                                    <p:cond delay="0"/>
                                  </p:stCondLst>
                                  <p:childTnLst>
                                    <p:set>
                                      <p:cBhvr>
                                        <p:cTn id="18" dur="1" fill="hold">
                                          <p:stCondLst>
                                            <p:cond delay="0"/>
                                          </p:stCondLst>
                                        </p:cTn>
                                        <p:tgtEl>
                                          <p:spTgt spid="11275"/>
                                        </p:tgtEl>
                                        <p:attrNameLst>
                                          <p:attrName>style.visibility</p:attrName>
                                        </p:attrNameLst>
                                      </p:cBhvr>
                                      <p:to>
                                        <p:strVal val="visible"/>
                                      </p:to>
                                    </p:set>
                                    <p:animEffect transition="in" filter="blinds(horizontal)">
                                      <p:cBhvr>
                                        <p:cTn id="19" dur="500"/>
                                        <p:tgtEl>
                                          <p:spTgt spid="11275"/>
                                        </p:tgtEl>
                                      </p:cBhvr>
                                    </p:animEffect>
                                  </p:childTnLst>
                                </p:cTn>
                              </p:par>
                            </p:childTnLst>
                          </p:cTn>
                        </p:par>
                      </p:childTnLst>
                    </p:cTn>
                  </p:par>
                  <p:par>
                    <p:cTn id="20" fill="hold" nodeType="clickPar">
                      <p:stCondLst>
                        <p:cond delay="indefinite"/>
                      </p:stCondLst>
                      <p:childTnLst>
                        <p:par>
                          <p:cTn id="21" fill="hold" nodeType="withGroup">
                            <p:stCondLst>
                              <p:cond delay="indefinite"/>
                            </p:stCondLst>
                          </p:cTn>
                        </p:par>
                        <p:par>
                          <p:cTn id="22" fill="hold" nodeType="afterGroup">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11267"/>
                                        </p:tgtEl>
                                        <p:attrNameLst>
                                          <p:attrName>style.visibility</p:attrName>
                                        </p:attrNameLst>
                                      </p:cBhvr>
                                      <p:to>
                                        <p:strVal val="visible"/>
                                      </p:to>
                                    </p:set>
                                    <p:animEffect transition="in" filter="blinds(horizontal)">
                                      <p:cBhvr>
                                        <p:cTn id="25" dur="500"/>
                                        <p:tgtEl>
                                          <p:spTgt spid="11267"/>
                                        </p:tgtEl>
                                      </p:cBhvr>
                                    </p:animEffect>
                                  </p:childTnLst>
                                </p:cTn>
                              </p:par>
                            </p:childTnLst>
                          </p:cTn>
                        </p:par>
                      </p:childTnLst>
                    </p:cTn>
                  </p:par>
                  <p:par>
                    <p:cTn id="26" fill="hold" nodeType="clickPar">
                      <p:stCondLst>
                        <p:cond delay="indefinite"/>
                      </p:stCondLst>
                      <p:childTnLst>
                        <p:par>
                          <p:cTn id="27" fill="hold" nodeType="withGroup">
                            <p:stCondLst>
                              <p:cond delay="indefinite"/>
                            </p:stCondLst>
                          </p:cTn>
                        </p:par>
                        <p:par>
                          <p:cTn id="28" fill="hold" nodeType="afterGroup">
                            <p:stCondLst>
                              <p:cond delay="0"/>
                            </p:stCondLst>
                            <p:childTnLst>
                              <p:par>
                                <p:cTn id="29" presetID="3" presetClass="entr" presetSubtype="10" fill="hold" grpId="2" nodeType="clickEffect">
                                  <p:stCondLst>
                                    <p:cond delay="0"/>
                                  </p:stCondLst>
                                  <p:childTnLst>
                                    <p:set>
                                      <p:cBhvr>
                                        <p:cTn id="30" dur="1" fill="hold">
                                          <p:stCondLst>
                                            <p:cond delay="0"/>
                                          </p:stCondLst>
                                        </p:cTn>
                                        <p:tgtEl>
                                          <p:spTgt spid="11270"/>
                                        </p:tgtEl>
                                        <p:attrNameLst>
                                          <p:attrName>style.visibility</p:attrName>
                                        </p:attrNameLst>
                                      </p:cBhvr>
                                      <p:to>
                                        <p:strVal val="visible"/>
                                      </p:to>
                                    </p:set>
                                    <p:animEffect transition="in" filter="blinds(horizontal)">
                                      <p:cBhvr>
                                        <p:cTn id="31" dur="500"/>
                                        <p:tgtEl>
                                          <p:spTgt spid="11270"/>
                                        </p:tgtEl>
                                      </p:cBhvr>
                                    </p:animEffect>
                                  </p:childTnLst>
                                </p:cTn>
                              </p:par>
                            </p:childTnLst>
                          </p:cTn>
                        </p:par>
                      </p:childTnLst>
                    </p:cTn>
                  </p:par>
                  <p:par>
                    <p:cTn id="32" fill="hold" nodeType="clickPar">
                      <p:stCondLst>
                        <p:cond delay="indefinite"/>
                      </p:stCondLst>
                      <p:childTnLst>
                        <p:par>
                          <p:cTn id="33" fill="hold" nodeType="withGroup">
                            <p:stCondLst>
                              <p:cond delay="indefinite"/>
                            </p:stCondLst>
                          </p:cTn>
                        </p:par>
                        <p:par>
                          <p:cTn id="34" fill="hold" nodeType="afterGroup">
                            <p:stCondLst>
                              <p:cond delay="0"/>
                            </p:stCondLst>
                            <p:childTnLst>
                              <p:par>
                                <p:cTn id="35" presetID="3" presetClass="entr" presetSubtype="10" fill="hold" grpId="1" nodeType="clickEffect">
                                  <p:stCondLst>
                                    <p:cond delay="0"/>
                                  </p:stCondLst>
                                  <p:childTnLst>
                                    <p:set>
                                      <p:cBhvr>
                                        <p:cTn id="36" dur="1" fill="hold">
                                          <p:stCondLst>
                                            <p:cond delay="0"/>
                                          </p:stCondLst>
                                        </p:cTn>
                                        <p:tgtEl>
                                          <p:spTgt spid="11269"/>
                                        </p:tgtEl>
                                        <p:attrNameLst>
                                          <p:attrName>style.visibility</p:attrName>
                                        </p:attrNameLst>
                                      </p:cBhvr>
                                      <p:to>
                                        <p:strVal val="visible"/>
                                      </p:to>
                                    </p:set>
                                    <p:animEffect transition="in" filter="blinds(horizontal)">
                                      <p:cBhvr>
                                        <p:cTn id="37" dur="500"/>
                                        <p:tgtEl>
                                          <p:spTgt spid="11269"/>
                                        </p:tgtEl>
                                      </p:cBhvr>
                                    </p:animEffect>
                                  </p:childTnLst>
                                </p:cTn>
                              </p:par>
                            </p:childTnLst>
                          </p:cTn>
                        </p:par>
                      </p:childTnLst>
                    </p:cTn>
                  </p:par>
                  <p:par>
                    <p:cTn id="38" fill="hold" nodeType="clickPar">
                      <p:stCondLst>
                        <p:cond delay="indefinite"/>
                      </p:stCondLst>
                      <p:childTnLst>
                        <p:par>
                          <p:cTn id="39" fill="hold" nodeType="withGroup">
                            <p:stCondLst>
                              <p:cond delay="indefinite"/>
                            </p:stCondLst>
                          </p:cTn>
                        </p:par>
                        <p:par>
                          <p:cTn id="40" fill="hold" nodeType="afterGroup">
                            <p:stCondLst>
                              <p:cond delay="0"/>
                            </p:stCondLst>
                            <p:childTnLst>
                              <p:par>
                                <p:cTn id="41" presetID="3" presetClass="entr" presetSubtype="10" fill="hold" grpId="3" nodeType="clickEffect">
                                  <p:stCondLst>
                                    <p:cond delay="0"/>
                                  </p:stCondLst>
                                  <p:childTnLst>
                                    <p:set>
                                      <p:cBhvr>
                                        <p:cTn id="42" dur="1" fill="hold">
                                          <p:stCondLst>
                                            <p:cond delay="0"/>
                                          </p:stCondLst>
                                        </p:cTn>
                                        <p:tgtEl>
                                          <p:spTgt spid="11272"/>
                                        </p:tgtEl>
                                        <p:attrNameLst>
                                          <p:attrName>style.visibility</p:attrName>
                                        </p:attrNameLst>
                                      </p:cBhvr>
                                      <p:to>
                                        <p:strVal val="visible"/>
                                      </p:to>
                                    </p:set>
                                    <p:animEffect transition="in" filter="blinds(horizontal)">
                                      <p:cBhvr>
                                        <p:cTn id="43" dur="500"/>
                                        <p:tgtEl>
                                          <p:spTgt spid="112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p:bldP spid="11269" grpId="1"/>
      <p:bldP spid="11270" grpId="2"/>
      <p:bldP spid="11272" grpId="3"/>
      <p:bldP spid="11273" grpId="4"/>
      <p:bldP spid="11274" grpId="5"/>
      <p:bldP spid="11275" grpId="6"/>
    </p:bldLst>
  </p:timing>
</p:sld>
</file>

<file path=ppt/slides/slide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12290" name="矩形 12289"/>
          <p:cNvSpPr/>
          <p:nvPr/>
        </p:nvSpPr>
        <p:spPr>
          <a:xfrm>
            <a:off x="4479925" y="3857625"/>
            <a:ext cx="184150" cy="519113"/>
          </a:xfrm>
          <a:prstGeom prst="rect">
            <a:avLst/>
          </a:prstGeom>
          <a:noFill/>
          <a:ln w="9525">
            <a:noFill/>
          </a:ln>
        </p:spPr>
        <p:txBody>
          <a:bodyPr wrap="none" anchor="t">
            <a:spAutoFit/>
          </a:bodyPr>
          <a:lstStyle/>
          <a:p>
            <a:pPr algn="ctr"/>
            <a:endParaRPr sz="2800">
              <a:solidFill>
                <a:schemeClr val="tx2"/>
              </a:solidFill>
              <a:latin typeface="华文新魏" pitchFamily="2" charset="-122"/>
              <a:ea typeface="华文新魏" pitchFamily="2" charset="-122"/>
            </a:endParaRPr>
          </a:p>
        </p:txBody>
      </p:sp>
      <p:sp>
        <p:nvSpPr>
          <p:cNvPr id="12291" name="矩形 12290"/>
          <p:cNvSpPr/>
          <p:nvPr/>
        </p:nvSpPr>
        <p:spPr>
          <a:xfrm>
            <a:off x="4479925" y="3857625"/>
            <a:ext cx="184150" cy="519113"/>
          </a:xfrm>
          <a:prstGeom prst="rect">
            <a:avLst/>
          </a:prstGeom>
          <a:noFill/>
          <a:ln w="9525">
            <a:noFill/>
          </a:ln>
        </p:spPr>
        <p:txBody>
          <a:bodyPr wrap="none" anchor="t">
            <a:spAutoFit/>
          </a:bodyPr>
          <a:lstStyle/>
          <a:p>
            <a:pPr algn="ctr"/>
            <a:endParaRPr sz="2800">
              <a:solidFill>
                <a:schemeClr val="tx2"/>
              </a:solidFill>
              <a:latin typeface="华文新魏" pitchFamily="2" charset="-122"/>
              <a:ea typeface="华文新魏" pitchFamily="2" charset="-122"/>
            </a:endParaRPr>
          </a:p>
        </p:txBody>
      </p:sp>
      <p:sp>
        <p:nvSpPr>
          <p:cNvPr id="12293" name="矩形 12292"/>
          <p:cNvSpPr/>
          <p:nvPr/>
        </p:nvSpPr>
        <p:spPr>
          <a:xfrm>
            <a:off x="395288" y="476250"/>
            <a:ext cx="2684462" cy="519113"/>
          </a:xfrm>
          <a:prstGeom prst="rect">
            <a:avLst/>
          </a:prstGeom>
          <a:noFill/>
          <a:ln w="9525">
            <a:noFill/>
          </a:ln>
        </p:spPr>
        <p:txBody>
          <a:bodyPr>
            <a:spAutoFit/>
          </a:bodyPr>
          <a:lstStyle/>
          <a:p>
            <a:pPr>
              <a:spcBef>
                <a:spcPct val="50000"/>
              </a:spcBef>
            </a:pPr>
            <a:r>
              <a:rPr lang="en-US" altLang="zh-CN" sz="2800" b="1">
                <a:solidFill>
                  <a:srgbClr val="0000FF"/>
                </a:solidFill>
                <a:latin typeface="黑体" panose="02010609060101010101" pitchFamily="49" charset="-122"/>
                <a:ea typeface="黑体" panose="02010609060101010101" pitchFamily="49" charset="-122"/>
              </a:rPr>
              <a:t>4</a:t>
            </a:r>
            <a:r>
              <a:rPr lang="zh-CN" altLang="en-US" sz="2800" b="1">
                <a:solidFill>
                  <a:srgbClr val="0000FF"/>
                </a:solidFill>
                <a:latin typeface="黑体" panose="02010609060101010101" pitchFamily="49" charset="-122"/>
                <a:ea typeface="黑体" panose="02010609060101010101" pitchFamily="49" charset="-122"/>
              </a:rPr>
              <a:t>、产生原因： </a:t>
            </a:r>
          </a:p>
        </p:txBody>
      </p:sp>
      <p:sp>
        <p:nvSpPr>
          <p:cNvPr id="12294" name="矩形 12293"/>
          <p:cNvSpPr/>
          <p:nvPr/>
        </p:nvSpPr>
        <p:spPr>
          <a:xfrm>
            <a:off x="468313" y="3559175"/>
            <a:ext cx="1943100" cy="519113"/>
          </a:xfrm>
          <a:prstGeom prst="rect">
            <a:avLst/>
          </a:prstGeom>
          <a:noFill/>
          <a:ln w="9525">
            <a:noFill/>
          </a:ln>
        </p:spPr>
        <p:txBody>
          <a:bodyPr>
            <a:spAutoFit/>
          </a:bodyPr>
          <a:lstStyle/>
          <a:p>
            <a:pPr>
              <a:spcBef>
                <a:spcPct val="50000"/>
              </a:spcBef>
            </a:pPr>
            <a:r>
              <a:rPr lang="en-US" altLang="zh-CN" sz="2800" b="1">
                <a:solidFill>
                  <a:srgbClr val="0000FF"/>
                </a:solidFill>
                <a:latin typeface="黑体" panose="02010609060101010101" pitchFamily="49" charset="-122"/>
                <a:ea typeface="黑体" panose="02010609060101010101" pitchFamily="49" charset="-122"/>
              </a:rPr>
              <a:t>5</a:t>
            </a:r>
            <a:r>
              <a:rPr lang="zh-CN" altLang="en-US" sz="2800" b="1">
                <a:solidFill>
                  <a:srgbClr val="0000FF"/>
                </a:solidFill>
                <a:latin typeface="黑体" panose="02010609060101010101" pitchFamily="49" charset="-122"/>
                <a:ea typeface="黑体" panose="02010609060101010101" pitchFamily="49" charset="-122"/>
              </a:rPr>
              <a:t>、类型：</a:t>
            </a:r>
          </a:p>
        </p:txBody>
      </p:sp>
      <p:sp>
        <p:nvSpPr>
          <p:cNvPr id="12295" name="矩形 12294"/>
          <p:cNvSpPr/>
          <p:nvPr/>
        </p:nvSpPr>
        <p:spPr>
          <a:xfrm>
            <a:off x="611188" y="998538"/>
            <a:ext cx="8066087" cy="2143125"/>
          </a:xfrm>
          <a:prstGeom prst="rect">
            <a:avLst/>
          </a:prstGeom>
          <a:noFill/>
          <a:ln w="9525">
            <a:noFill/>
          </a:ln>
        </p:spPr>
        <p:txBody>
          <a:bodyPr anchor="ctr">
            <a:spAutoFit/>
          </a:bodyPr>
          <a:lstStyle/>
          <a:p>
            <a:pPr indent="266700">
              <a:lnSpc>
                <a:spcPct val="120000"/>
              </a:lnSpc>
            </a:pPr>
            <a:r>
              <a:rPr lang="en-US" altLang="zh-CN" sz="2800" b="1">
                <a:latin typeface="宋体" pitchFamily="2" charset="-122"/>
              </a:rPr>
              <a:t>  </a:t>
            </a:r>
            <a:r>
              <a:rPr lang="zh-CN" altLang="en-US" sz="2800" b="1">
                <a:latin typeface="宋体" pitchFamily="2" charset="-122"/>
              </a:rPr>
              <a:t>在美国，相对于国家决策体系而言，一个人、一家公司的力量太弱小，没有足够的能量影响政府。于是，利益相同、思想接近的人组织起来，形成一个个集团，影响政府决策，维护自身利益。</a:t>
            </a:r>
          </a:p>
        </p:txBody>
      </p:sp>
      <p:sp>
        <p:nvSpPr>
          <p:cNvPr id="12298" name="左大括号 12297"/>
          <p:cNvSpPr/>
          <p:nvPr/>
        </p:nvSpPr>
        <p:spPr>
          <a:xfrm>
            <a:off x="684213" y="4437063"/>
            <a:ext cx="215900" cy="1208087"/>
          </a:xfrm>
          <a:prstGeom prst="leftBrace">
            <a:avLst>
              <a:gd name="adj1" fmla="val 46629"/>
              <a:gd name="adj2" fmla="val 50000"/>
            </a:avLst>
          </a:prstGeom>
          <a:noFill/>
          <a:ln w="38100" cap="flat" cmpd="sng">
            <a:solidFill>
              <a:schemeClr val="tx1"/>
            </a:solidFill>
            <a:prstDash val="solid"/>
            <a:headEnd type="none" w="med" len="med"/>
            <a:tailEnd type="none" w="med" len="med"/>
          </a:ln>
        </p:spPr>
        <p:txBody>
          <a:bodyPr/>
          <a:lstStyle/>
          <a:p>
            <a:endParaRPr lang="zh-CN" altLang="en-US"/>
          </a:p>
        </p:txBody>
      </p:sp>
      <p:sp>
        <p:nvSpPr>
          <p:cNvPr id="12299" name="矩形 12298"/>
          <p:cNvSpPr/>
          <p:nvPr/>
        </p:nvSpPr>
        <p:spPr>
          <a:xfrm>
            <a:off x="2051050" y="4149725"/>
            <a:ext cx="6048375" cy="604838"/>
          </a:xfrm>
          <a:prstGeom prst="rect">
            <a:avLst/>
          </a:prstGeom>
          <a:noFill/>
          <a:ln w="9525">
            <a:noFill/>
          </a:ln>
        </p:spPr>
        <p:txBody>
          <a:bodyPr anchor="ctr">
            <a:spAutoFit/>
          </a:bodyPr>
          <a:lstStyle/>
          <a:p>
            <a:pPr indent="266700">
              <a:lnSpc>
                <a:spcPct val="120000"/>
              </a:lnSpc>
            </a:pPr>
            <a:r>
              <a:rPr lang="zh-CN" altLang="en-US" sz="2800" b="1">
                <a:latin typeface="宋体" pitchFamily="2" charset="-122"/>
              </a:rPr>
              <a:t>完全私营、公共性 、公私兼有                       </a:t>
            </a:r>
          </a:p>
        </p:txBody>
      </p:sp>
      <p:sp>
        <p:nvSpPr>
          <p:cNvPr id="12300" name="矩形 12299"/>
          <p:cNvSpPr/>
          <p:nvPr/>
        </p:nvSpPr>
        <p:spPr>
          <a:xfrm>
            <a:off x="2124075" y="5114925"/>
            <a:ext cx="5832475" cy="604838"/>
          </a:xfrm>
          <a:prstGeom prst="rect">
            <a:avLst/>
          </a:prstGeom>
          <a:noFill/>
          <a:ln w="9525">
            <a:noFill/>
          </a:ln>
        </p:spPr>
        <p:txBody>
          <a:bodyPr anchor="ctr">
            <a:spAutoFit/>
          </a:bodyPr>
          <a:lstStyle/>
          <a:p>
            <a:pPr indent="266700">
              <a:lnSpc>
                <a:spcPct val="120000"/>
              </a:lnSpc>
            </a:pPr>
            <a:r>
              <a:rPr lang="zh-CN" altLang="en-US" sz="2800" b="1">
                <a:latin typeface="宋体" pitchFamily="2" charset="-122"/>
              </a:rPr>
              <a:t>政治利益、经济利益、社会公益</a:t>
            </a:r>
          </a:p>
        </p:txBody>
      </p:sp>
      <p:sp>
        <p:nvSpPr>
          <p:cNvPr id="12301" name="矩形 12300"/>
          <p:cNvSpPr/>
          <p:nvPr/>
        </p:nvSpPr>
        <p:spPr>
          <a:xfrm>
            <a:off x="971550" y="4278313"/>
            <a:ext cx="1255713" cy="519112"/>
          </a:xfrm>
          <a:prstGeom prst="rect">
            <a:avLst/>
          </a:prstGeom>
          <a:solidFill>
            <a:srgbClr val="0000FF"/>
          </a:solidFill>
          <a:ln w="9525">
            <a:noFill/>
          </a:ln>
        </p:spPr>
        <p:txBody>
          <a:bodyPr wrap="none" anchor="t">
            <a:spAutoFit/>
          </a:bodyPr>
          <a:lstStyle/>
          <a:p>
            <a:r>
              <a:rPr lang="zh-CN" altLang="en-US" sz="2800" b="1">
                <a:solidFill>
                  <a:schemeClr val="bg1"/>
                </a:solidFill>
                <a:latin typeface="Arial" pitchFamily="34" charset="0"/>
                <a:ea typeface="黑体" panose="02010609060101010101" pitchFamily="49" charset="-122"/>
              </a:rPr>
              <a:t>性质：</a:t>
            </a:r>
          </a:p>
        </p:txBody>
      </p:sp>
      <p:sp>
        <p:nvSpPr>
          <p:cNvPr id="12302" name="矩形 12301"/>
          <p:cNvSpPr/>
          <p:nvPr/>
        </p:nvSpPr>
        <p:spPr>
          <a:xfrm>
            <a:off x="1042988" y="5157788"/>
            <a:ext cx="1255712" cy="519112"/>
          </a:xfrm>
          <a:prstGeom prst="rect">
            <a:avLst/>
          </a:prstGeom>
          <a:solidFill>
            <a:srgbClr val="0000FF"/>
          </a:solidFill>
          <a:ln w="9525">
            <a:noFill/>
          </a:ln>
        </p:spPr>
        <p:txBody>
          <a:bodyPr wrap="none" anchor="t">
            <a:spAutoFit/>
          </a:bodyPr>
          <a:lstStyle/>
          <a:p>
            <a:r>
              <a:rPr lang="zh-CN" altLang="en-US" sz="2800" b="1">
                <a:solidFill>
                  <a:schemeClr val="bg1"/>
                </a:solidFill>
                <a:latin typeface="Arial" pitchFamily="34" charset="0"/>
                <a:ea typeface="黑体" panose="02010609060101010101" pitchFamily="49" charset="-122"/>
              </a:rPr>
              <a:t>目的：</a:t>
            </a:r>
          </a:p>
        </p:txBody>
      </p:sp>
      <p:sp>
        <p:nvSpPr>
          <p:cNvPr id="12303" name="动作按钮: 后退或前一项 12302">
            <a:hlinkClick r:id="rId2" action="ppaction://hlinksldjump"/>
          </p:cNvPr>
          <p:cNvSpPr/>
          <p:nvPr/>
        </p:nvSpPr>
        <p:spPr>
          <a:xfrm>
            <a:off x="7812088" y="6237288"/>
            <a:ext cx="647700" cy="360362"/>
          </a:xfrm>
          <a:prstGeom prst="actionButtonBackPrevious">
            <a:avLst/>
          </a:prstGeom>
          <a:solidFill>
            <a:schemeClr val="accent1"/>
          </a:solidFill>
          <a:ln w="9525">
            <a:noFill/>
          </a:ln>
        </p:spPr>
        <p:txBody>
          <a:bodyPr/>
          <a:lstStyle/>
          <a:p>
            <a:endParaRPr lang="zh-CN"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295"/>
                                        </p:tgtEl>
                                        <p:attrNameLst>
                                          <p:attrName>style.visibility</p:attrName>
                                        </p:attrNameLst>
                                      </p:cBhvr>
                                      <p:to>
                                        <p:strVal val="visible"/>
                                      </p:to>
                                    </p:set>
                                    <p:anim calcmode="lin" valueType="num">
                                      <p:cBhvr additive="base">
                                        <p:cTn id="7" dur="500" fill="hold"/>
                                        <p:tgtEl>
                                          <p:spTgt spid="12295"/>
                                        </p:tgtEl>
                                        <p:attrNameLst>
                                          <p:attrName>ppt_x</p:attrName>
                                        </p:attrNameLst>
                                      </p:cBhvr>
                                      <p:tavLst>
                                        <p:tav tm="0">
                                          <p:val>
                                            <p:strVal val="#ppt_x"/>
                                          </p:val>
                                        </p:tav>
                                        <p:tav tm="100000">
                                          <p:val>
                                            <p:strVal val="#ppt_x"/>
                                          </p:val>
                                        </p:tav>
                                      </p:tavLst>
                                    </p:anim>
                                    <p:anim calcmode="lin" valueType="num">
                                      <p:cBhvr additive="base">
                                        <p:cTn id="8" dur="500" fill="hold"/>
                                        <p:tgtEl>
                                          <p:spTgt spid="12295"/>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indefinite"/>
                            </p:stCondLst>
                          </p:cTn>
                        </p:par>
                        <p:par>
                          <p:cTn id="11" fill="hold" nodeType="afterGroup">
                            <p:stCondLst>
                              <p:cond delay="0"/>
                            </p:stCondLst>
                            <p:childTnLst>
                              <p:par>
                                <p:cTn id="12" presetID="8" presetClass="entr" presetSubtype="16" fill="hold" nodeType="clickEffect">
                                  <p:stCondLst>
                                    <p:cond delay="0"/>
                                  </p:stCondLst>
                                  <p:childTnLst>
                                    <p:set>
                                      <p:cBhvr>
                                        <p:cTn id="13" dur="1" fill="hold">
                                          <p:stCondLst>
                                            <p:cond delay="0"/>
                                          </p:stCondLst>
                                        </p:cTn>
                                        <p:tgtEl>
                                          <p:spTgt spid="12298"/>
                                        </p:tgtEl>
                                        <p:attrNameLst>
                                          <p:attrName>style.visibility</p:attrName>
                                        </p:attrNameLst>
                                      </p:cBhvr>
                                      <p:to>
                                        <p:strVal val="visible"/>
                                      </p:to>
                                    </p:set>
                                    <p:animEffect transition="in" filter="diamond(in)">
                                      <p:cBhvr>
                                        <p:cTn id="14" dur="2000"/>
                                        <p:tgtEl>
                                          <p:spTgt spid="12298"/>
                                        </p:tgtEl>
                                      </p:cBhvr>
                                    </p:animEffect>
                                  </p:childTnLst>
                                </p:cTn>
                              </p:par>
                            </p:childTnLst>
                          </p:cTn>
                        </p:par>
                      </p:childTnLst>
                    </p:cTn>
                  </p:par>
                  <p:par>
                    <p:cTn id="15" fill="hold" nodeType="clickPar">
                      <p:stCondLst>
                        <p:cond delay="indefinite"/>
                      </p:stCondLst>
                      <p:childTnLst>
                        <p:par>
                          <p:cTn id="16" fill="hold" nodeType="withGroup">
                            <p:stCondLst>
                              <p:cond delay="indefinite"/>
                            </p:stCondLst>
                          </p:cTn>
                        </p:par>
                        <p:par>
                          <p:cTn id="17" fill="hold" nodeType="afterGroup">
                            <p:stCondLst>
                              <p:cond delay="0"/>
                            </p:stCondLst>
                            <p:childTnLst>
                              <p:par>
                                <p:cTn id="18" presetID="3" presetClass="entr" presetSubtype="10" fill="hold" grpId="3" nodeType="clickEffect">
                                  <p:stCondLst>
                                    <p:cond delay="0"/>
                                  </p:stCondLst>
                                  <p:childTnLst>
                                    <p:set>
                                      <p:cBhvr>
                                        <p:cTn id="19" dur="1" fill="hold">
                                          <p:stCondLst>
                                            <p:cond delay="0"/>
                                          </p:stCondLst>
                                        </p:cTn>
                                        <p:tgtEl>
                                          <p:spTgt spid="12301"/>
                                        </p:tgtEl>
                                        <p:attrNameLst>
                                          <p:attrName>style.visibility</p:attrName>
                                        </p:attrNameLst>
                                      </p:cBhvr>
                                      <p:to>
                                        <p:strVal val="visible"/>
                                      </p:to>
                                    </p:set>
                                    <p:animEffect transition="in" filter="blinds(horizontal)">
                                      <p:cBhvr>
                                        <p:cTn id="20" dur="500"/>
                                        <p:tgtEl>
                                          <p:spTgt spid="12301"/>
                                        </p:tgtEl>
                                      </p:cBhvr>
                                    </p:animEffect>
                                  </p:childTnLst>
                                </p:cTn>
                              </p:par>
                            </p:childTnLst>
                          </p:cTn>
                        </p:par>
                      </p:childTnLst>
                    </p:cTn>
                  </p:par>
                  <p:par>
                    <p:cTn id="21" fill="hold" nodeType="clickPar">
                      <p:stCondLst>
                        <p:cond delay="indefinite"/>
                      </p:stCondLst>
                      <p:childTnLst>
                        <p:par>
                          <p:cTn id="22" fill="hold" nodeType="withGroup">
                            <p:stCondLst>
                              <p:cond delay="indefinite"/>
                            </p:stCondLst>
                          </p:cTn>
                        </p:par>
                        <p:par>
                          <p:cTn id="23" fill="hold" nodeType="afterGroup">
                            <p:stCondLst>
                              <p:cond delay="0"/>
                            </p:stCondLst>
                            <p:childTnLst>
                              <p:par>
                                <p:cTn id="24" presetID="3" presetClass="entr" presetSubtype="10" fill="hold" grpId="4" nodeType="clickEffect">
                                  <p:stCondLst>
                                    <p:cond delay="0"/>
                                  </p:stCondLst>
                                  <p:childTnLst>
                                    <p:set>
                                      <p:cBhvr>
                                        <p:cTn id="25" dur="1" fill="hold">
                                          <p:stCondLst>
                                            <p:cond delay="0"/>
                                          </p:stCondLst>
                                        </p:cTn>
                                        <p:tgtEl>
                                          <p:spTgt spid="12302"/>
                                        </p:tgtEl>
                                        <p:attrNameLst>
                                          <p:attrName>style.visibility</p:attrName>
                                        </p:attrNameLst>
                                      </p:cBhvr>
                                      <p:to>
                                        <p:strVal val="visible"/>
                                      </p:to>
                                    </p:set>
                                    <p:animEffect transition="in" filter="blinds(horizontal)">
                                      <p:cBhvr>
                                        <p:cTn id="26" dur="500"/>
                                        <p:tgtEl>
                                          <p:spTgt spid="12302"/>
                                        </p:tgtEl>
                                      </p:cBhvr>
                                    </p:animEffect>
                                  </p:childTnLst>
                                </p:cTn>
                              </p:par>
                            </p:childTnLst>
                          </p:cTn>
                        </p:par>
                      </p:childTnLst>
                    </p:cTn>
                  </p:par>
                  <p:par>
                    <p:cTn id="27" fill="hold" nodeType="clickPar">
                      <p:stCondLst>
                        <p:cond delay="indefinite"/>
                      </p:stCondLst>
                      <p:childTnLst>
                        <p:par>
                          <p:cTn id="28" fill="hold" nodeType="withGroup">
                            <p:stCondLst>
                              <p:cond delay="indefinite"/>
                            </p:stCondLst>
                          </p:cTn>
                        </p:par>
                        <p:par>
                          <p:cTn id="29" fill="hold" nodeType="afterGroup">
                            <p:stCondLst>
                              <p:cond delay="0"/>
                            </p:stCondLst>
                            <p:childTnLst>
                              <p:par>
                                <p:cTn id="30" presetID="2" presetClass="entr" presetSubtype="8" fill="hold" grpId="1" nodeType="clickEffect">
                                  <p:stCondLst>
                                    <p:cond delay="0"/>
                                  </p:stCondLst>
                                  <p:childTnLst>
                                    <p:set>
                                      <p:cBhvr>
                                        <p:cTn id="31" dur="1" fill="hold">
                                          <p:stCondLst>
                                            <p:cond delay="0"/>
                                          </p:stCondLst>
                                        </p:cTn>
                                        <p:tgtEl>
                                          <p:spTgt spid="12299"/>
                                        </p:tgtEl>
                                        <p:attrNameLst>
                                          <p:attrName>style.visibility</p:attrName>
                                        </p:attrNameLst>
                                      </p:cBhvr>
                                      <p:to>
                                        <p:strVal val="visible"/>
                                      </p:to>
                                    </p:set>
                                    <p:anim calcmode="lin" valueType="num">
                                      <p:cBhvr additive="base">
                                        <p:cTn id="32" dur="500" fill="hold"/>
                                        <p:tgtEl>
                                          <p:spTgt spid="12299"/>
                                        </p:tgtEl>
                                        <p:attrNameLst>
                                          <p:attrName>ppt_x</p:attrName>
                                        </p:attrNameLst>
                                      </p:cBhvr>
                                      <p:tavLst>
                                        <p:tav tm="0">
                                          <p:val>
                                            <p:strVal val="0-#ppt_w/2"/>
                                          </p:val>
                                        </p:tav>
                                        <p:tav tm="100000">
                                          <p:val>
                                            <p:strVal val="#ppt_x"/>
                                          </p:val>
                                        </p:tav>
                                      </p:tavLst>
                                    </p:anim>
                                    <p:anim calcmode="lin" valueType="num">
                                      <p:cBhvr additive="base">
                                        <p:cTn id="33" dur="500" fill="hold"/>
                                        <p:tgtEl>
                                          <p:spTgt spid="12299"/>
                                        </p:tgtEl>
                                        <p:attrNameLst>
                                          <p:attrName>ppt_y</p:attrName>
                                        </p:attrNameLst>
                                      </p:cBhvr>
                                      <p:tavLst>
                                        <p:tav tm="0">
                                          <p:val>
                                            <p:strVal val="#ppt_y"/>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indefinite"/>
                            </p:stCondLst>
                          </p:cTn>
                        </p:par>
                        <p:par>
                          <p:cTn id="36" fill="hold" nodeType="afterGroup">
                            <p:stCondLst>
                              <p:cond delay="0"/>
                            </p:stCondLst>
                            <p:childTnLst>
                              <p:par>
                                <p:cTn id="37" presetID="2" presetClass="entr" presetSubtype="2" fill="hold" grpId="2" nodeType="clickEffect">
                                  <p:stCondLst>
                                    <p:cond delay="0"/>
                                  </p:stCondLst>
                                  <p:childTnLst>
                                    <p:set>
                                      <p:cBhvr>
                                        <p:cTn id="38" dur="1" fill="hold">
                                          <p:stCondLst>
                                            <p:cond delay="0"/>
                                          </p:stCondLst>
                                        </p:cTn>
                                        <p:tgtEl>
                                          <p:spTgt spid="12300"/>
                                        </p:tgtEl>
                                        <p:attrNameLst>
                                          <p:attrName>style.visibility</p:attrName>
                                        </p:attrNameLst>
                                      </p:cBhvr>
                                      <p:to>
                                        <p:strVal val="visible"/>
                                      </p:to>
                                    </p:set>
                                    <p:anim calcmode="lin" valueType="num">
                                      <p:cBhvr additive="base">
                                        <p:cTn id="39" dur="500" fill="hold"/>
                                        <p:tgtEl>
                                          <p:spTgt spid="12300"/>
                                        </p:tgtEl>
                                        <p:attrNameLst>
                                          <p:attrName>ppt_x</p:attrName>
                                        </p:attrNameLst>
                                      </p:cBhvr>
                                      <p:tavLst>
                                        <p:tav tm="0">
                                          <p:val>
                                            <p:strVal val="1+#ppt_w/2"/>
                                          </p:val>
                                        </p:tav>
                                        <p:tav tm="100000">
                                          <p:val>
                                            <p:strVal val="#ppt_x"/>
                                          </p:val>
                                        </p:tav>
                                      </p:tavLst>
                                    </p:anim>
                                    <p:anim calcmode="lin" valueType="num">
                                      <p:cBhvr additive="base">
                                        <p:cTn id="40" dur="500" fill="hold"/>
                                        <p:tgtEl>
                                          <p:spTgt spid="1230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5" grpId="0"/>
      <p:bldP spid="12299" grpId="1"/>
      <p:bldP spid="12300" grpId="2"/>
      <p:bldP spid="12301" grpId="3"/>
      <p:bldP spid="12302" grpId="4"/>
    </p:bldLst>
  </p:timing>
</p:sld>
</file>

<file path=ppt/slides/slide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35844" name="矩形 35843"/>
          <p:cNvSpPr/>
          <p:nvPr/>
        </p:nvSpPr>
        <p:spPr>
          <a:xfrm>
            <a:off x="0" y="692150"/>
            <a:ext cx="9144000" cy="5861050"/>
          </a:xfrm>
          <a:prstGeom prst="rect">
            <a:avLst/>
          </a:prstGeom>
          <a:noFill/>
          <a:ln w="38100">
            <a:noFill/>
          </a:ln>
        </p:spPr>
        <p:txBody>
          <a:bodyPr>
            <a:spAutoFit/>
          </a:bodyPr>
          <a:lstStyle/>
          <a:p>
            <a:pPr>
              <a:lnSpc>
                <a:spcPct val="120000"/>
              </a:lnSpc>
            </a:pPr>
            <a:r>
              <a:rPr lang="en-US" altLang="zh-CN" sz="2400" b="1">
                <a:latin typeface="黑体" panose="02010609060101010101" pitchFamily="49" charset="-122"/>
                <a:ea typeface="黑体" panose="02010609060101010101" pitchFamily="49" charset="-122"/>
              </a:rPr>
              <a:t>    </a:t>
            </a:r>
            <a:r>
              <a:rPr lang="zh-CN" altLang="en-US" sz="2400" b="1">
                <a:latin typeface="黑体" panose="02010609060101010101" pitchFamily="49" charset="-122"/>
                <a:ea typeface="黑体" panose="02010609060101010101" pitchFamily="49" charset="-122"/>
              </a:rPr>
              <a:t>全美步枪协会被公认为是美国社会中最为强大的单一问题利益集团。它具有数量庞大的会员，组织严密，凝聚力强，具有枪支管制组织所难以企及的</a:t>
            </a:r>
            <a:r>
              <a:rPr lang="zh-CN" altLang="en-US" sz="2400" b="1">
                <a:solidFill>
                  <a:srgbClr val="FF0000"/>
                </a:solidFill>
                <a:latin typeface="黑体" panose="02010609060101010101" pitchFamily="49" charset="-122"/>
                <a:ea typeface="黑体" panose="02010609060101010101" pitchFamily="49" charset="-122"/>
              </a:rPr>
              <a:t>游说资源，对于国会具有巨大的影响力</a:t>
            </a:r>
            <a:r>
              <a:rPr lang="zh-CN" altLang="en-US" sz="2400" b="1">
                <a:latin typeface="黑体" panose="02010609060101010101" pitchFamily="49" charset="-122"/>
                <a:ea typeface="黑体" panose="02010609060101010101" pitchFamily="49" charset="-122"/>
              </a:rPr>
              <a:t>。在历次国会枪支立法的过程中，全美步枪协会都扮演了核心角色。美国民主党和共和党在枪支管制问题上存在分歧，民主党主张加强管制，但共和党反对。美国前总统小布什更是</a:t>
            </a:r>
            <a:r>
              <a:rPr lang="en-US" altLang="zh-CN" sz="2400" b="1">
                <a:latin typeface="黑体" panose="02010609060101010101" pitchFamily="49" charset="-122"/>
                <a:ea typeface="黑体" panose="02010609060101010101" pitchFamily="49" charset="-122"/>
              </a:rPr>
              <a:t>NRA</a:t>
            </a:r>
            <a:r>
              <a:rPr lang="zh-CN" altLang="en-US" sz="2400" b="1">
                <a:latin typeface="黑体" panose="02010609060101010101" pitchFamily="49" charset="-122"/>
                <a:ea typeface="黑体" panose="02010609060101010101" pitchFamily="49" charset="-122"/>
              </a:rPr>
              <a:t>的会员，在</a:t>
            </a:r>
            <a:r>
              <a:rPr lang="en-US" altLang="zh-CN" sz="2400" b="1">
                <a:latin typeface="黑体" panose="02010609060101010101" pitchFamily="49" charset="-122"/>
                <a:ea typeface="黑体" panose="02010609060101010101" pitchFamily="49" charset="-122"/>
              </a:rPr>
              <a:t>2008</a:t>
            </a:r>
            <a:r>
              <a:rPr lang="zh-CN" altLang="en-US" sz="2400" b="1">
                <a:latin typeface="黑体" panose="02010609060101010101" pitchFamily="49" charset="-122"/>
                <a:ea typeface="黑体" panose="02010609060101010101" pitchFamily="49" charset="-122"/>
              </a:rPr>
              <a:t>年美国总统大选中，</a:t>
            </a:r>
            <a:r>
              <a:rPr lang="en-US" altLang="zh-CN" sz="2400" b="1">
                <a:latin typeface="黑体" panose="02010609060101010101" pitchFamily="49" charset="-122"/>
                <a:ea typeface="黑体" panose="02010609060101010101" pitchFamily="49" charset="-122"/>
              </a:rPr>
              <a:t>NRA</a:t>
            </a:r>
            <a:r>
              <a:rPr lang="zh-CN" altLang="en-US" sz="2400" b="1">
                <a:latin typeface="黑体" panose="02010609060101010101" pitchFamily="49" charset="-122"/>
                <a:ea typeface="黑体" panose="02010609060101010101" pitchFamily="49" charset="-122"/>
              </a:rPr>
              <a:t>为共和党捐献了</a:t>
            </a:r>
            <a:r>
              <a:rPr lang="en-US" altLang="zh-CN" sz="2400" b="1">
                <a:latin typeface="黑体" panose="02010609060101010101" pitchFamily="49" charset="-122"/>
                <a:ea typeface="黑体" panose="02010609060101010101" pitchFamily="49" charset="-122"/>
              </a:rPr>
              <a:t>1000</a:t>
            </a:r>
            <a:r>
              <a:rPr lang="zh-CN" altLang="en-US" sz="2400" b="1">
                <a:latin typeface="黑体" panose="02010609060101010101" pitchFamily="49" charset="-122"/>
                <a:ea typeface="黑体" panose="02010609060101010101" pitchFamily="49" charset="-122"/>
              </a:rPr>
              <a:t>万美元。</a:t>
            </a:r>
          </a:p>
          <a:p>
            <a:pPr>
              <a:lnSpc>
                <a:spcPct val="120000"/>
              </a:lnSpc>
              <a:spcBef>
                <a:spcPct val="20000"/>
              </a:spcBef>
            </a:pPr>
            <a:r>
              <a:rPr lang="zh-CN" altLang="en-US" sz="2400" b="1">
                <a:latin typeface="黑体" panose="02010609060101010101" pitchFamily="49" charset="-122"/>
                <a:ea typeface="黑体" panose="02010609060101010101" pitchFamily="49" charset="-122"/>
              </a:rPr>
              <a:t>    虽然民意测验表明</a:t>
            </a:r>
            <a:r>
              <a:rPr lang="en-US" altLang="zh-CN" sz="2400" b="1">
                <a:solidFill>
                  <a:srgbClr val="FF0000"/>
                </a:solidFill>
                <a:latin typeface="黑体" panose="02010609060101010101" pitchFamily="49" charset="-122"/>
                <a:ea typeface="黑体" panose="02010609060101010101" pitchFamily="49" charset="-122"/>
              </a:rPr>
              <a:t>60%</a:t>
            </a:r>
            <a:r>
              <a:rPr lang="zh-CN" altLang="en-US" sz="2400" b="1">
                <a:solidFill>
                  <a:srgbClr val="FF0000"/>
                </a:solidFill>
                <a:latin typeface="黑体" panose="02010609060101010101" pitchFamily="49" charset="-122"/>
                <a:ea typeface="黑体" panose="02010609060101010101" pitchFamily="49" charset="-122"/>
              </a:rPr>
              <a:t>的美国人赞成制订法律控制枪支</a:t>
            </a:r>
            <a:r>
              <a:rPr lang="zh-CN" altLang="en-US" sz="2400" b="1">
                <a:latin typeface="黑体" panose="02010609060101010101" pitchFamily="49" charset="-122"/>
                <a:ea typeface="黑体" panose="02010609060101010101" pitchFamily="49" charset="-122"/>
              </a:rPr>
              <a:t>，但是就在这一问题上，步枪协会多次压倒了所有的对立面，</a:t>
            </a:r>
            <a:r>
              <a:rPr lang="zh-CN" altLang="en-US" sz="2400" b="1">
                <a:solidFill>
                  <a:srgbClr val="FF0000"/>
                </a:solidFill>
                <a:latin typeface="黑体" panose="02010609060101010101" pitchFamily="49" charset="-122"/>
                <a:ea typeface="黑体" panose="02010609060101010101" pitchFamily="49" charset="-122"/>
              </a:rPr>
              <a:t>使有关枪支控制的立法迟迟不能通过</a:t>
            </a:r>
            <a:r>
              <a:rPr lang="zh-CN" altLang="en-US" sz="2400" b="1">
                <a:latin typeface="黑体" panose="02010609060101010101" pitchFamily="49" charset="-122"/>
                <a:ea typeface="黑体" panose="02010609060101010101" pitchFamily="49" charset="-122"/>
              </a:rPr>
              <a:t>。作为一个特殊利益集团的步枪协会在这一问题上的获胜有两个重要原因：一是宪法规定公民携带武器的权利，二是协会的团结程度、目标的单一和明确、游说技巧。如果</a:t>
            </a:r>
            <a:r>
              <a:rPr lang="zh-CN" altLang="en-US" sz="2400" b="1">
                <a:solidFill>
                  <a:srgbClr val="FF0000"/>
                </a:solidFill>
                <a:latin typeface="黑体" panose="02010609060101010101" pitchFamily="49" charset="-122"/>
                <a:ea typeface="黑体" panose="02010609060101010101" pitchFamily="49" charset="-122"/>
              </a:rPr>
              <a:t>从深层次上看，大军工企业对它的支持也绝对不容忽视</a:t>
            </a:r>
            <a:r>
              <a:rPr lang="zh-CN" altLang="en-US" sz="2400" b="1">
                <a:latin typeface="黑体" panose="02010609060101010101" pitchFamily="49" charset="-122"/>
                <a:ea typeface="黑体" panose="02010609060101010101" pitchFamily="49" charset="-122"/>
              </a:rPr>
              <a:t>。</a:t>
            </a:r>
          </a:p>
        </p:txBody>
      </p:sp>
      <p:sp>
        <p:nvSpPr>
          <p:cNvPr id="35845" name="矩形 35844"/>
          <p:cNvSpPr/>
          <p:nvPr/>
        </p:nvSpPr>
        <p:spPr>
          <a:xfrm>
            <a:off x="179388" y="115888"/>
            <a:ext cx="3313112" cy="604837"/>
          </a:xfrm>
          <a:prstGeom prst="rect">
            <a:avLst/>
          </a:prstGeom>
          <a:solidFill>
            <a:srgbClr val="FFFF99"/>
          </a:solidFill>
          <a:ln w="9525">
            <a:noFill/>
          </a:ln>
        </p:spPr>
        <p:txBody>
          <a:bodyPr>
            <a:spAutoFit/>
          </a:bodyPr>
          <a:lstStyle/>
          <a:p>
            <a:pPr>
              <a:lnSpc>
                <a:spcPct val="120000"/>
              </a:lnSpc>
            </a:pPr>
            <a:r>
              <a:rPr lang="zh-CN" altLang="en-US" sz="2800" b="1">
                <a:latin typeface="Arial" pitchFamily="34" charset="0"/>
              </a:rPr>
              <a:t>利益集团的影响：</a:t>
            </a:r>
          </a:p>
        </p:txBody>
      </p:sp>
      <p:sp>
        <p:nvSpPr>
          <p:cNvPr id="35846" name="动作按钮: 后退或前一项 35845">
            <a:hlinkClick r:id="rId2" action="ppaction://hlinksldjump"/>
          </p:cNvPr>
          <p:cNvSpPr/>
          <p:nvPr/>
        </p:nvSpPr>
        <p:spPr>
          <a:xfrm>
            <a:off x="7956550" y="260350"/>
            <a:ext cx="576263" cy="360363"/>
          </a:xfrm>
          <a:prstGeom prst="actionButtonBackPrevious">
            <a:avLst/>
          </a:prstGeom>
          <a:solidFill>
            <a:schemeClr val="accent1"/>
          </a:solidFill>
          <a:ln w="9525">
            <a:noFill/>
          </a:ln>
        </p:spPr>
        <p:txBody>
          <a:bodyPr/>
          <a:lstStyle/>
          <a:p>
            <a:endParaRPr lang="zh-CN"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Tn>
                        </p:par>
                        <p:par>
                          <p:cTn id="5" fill="hold" nodeType="afterGroup">
                            <p:stCondLst>
                              <p:cond delay="0"/>
                            </p:stCondLst>
                            <p:childTnLst>
                              <p:par>
                                <p:cTn id="6" presetID="3" presetClass="entr" presetSubtype="10" fill="hold" grpId="0" nodeType="afterEffect">
                                  <p:stCondLst>
                                    <p:cond delay="0"/>
                                  </p:stCondLst>
                                  <p:childTnLst>
                                    <p:set>
                                      <p:cBhvr>
                                        <p:cTn id="7" dur="1" fill="hold">
                                          <p:stCondLst>
                                            <p:cond delay="0"/>
                                          </p:stCondLst>
                                        </p:cTn>
                                        <p:tgtEl>
                                          <p:spTgt spid="35844"/>
                                        </p:tgtEl>
                                        <p:attrNameLst>
                                          <p:attrName>style.visibility</p:attrName>
                                        </p:attrNameLst>
                                      </p:cBhvr>
                                      <p:to>
                                        <p:strVal val="visible"/>
                                      </p:to>
                                    </p:set>
                                    <p:animEffect transition="in" filter="blinds(horizontal)">
                                      <p:cBhvr>
                                        <p:cTn id="8" dur="1000"/>
                                        <p:tgtEl>
                                          <p:spTgt spid="358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4" grpId="0"/>
    </p:bldLst>
  </p:timing>
</p:sld>
</file>

<file path=ppt/slides/slide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2532" name="文本框 22531"/>
          <p:cNvSpPr txBox="1"/>
          <p:nvPr/>
        </p:nvSpPr>
        <p:spPr>
          <a:xfrm>
            <a:off x="0" y="188913"/>
            <a:ext cx="7620000" cy="641350"/>
          </a:xfrm>
          <a:prstGeom prst="rect">
            <a:avLst/>
          </a:prstGeom>
          <a:noFill/>
          <a:ln w="9525">
            <a:noFill/>
          </a:ln>
        </p:spPr>
        <p:txBody>
          <a:bodyPr>
            <a:spAutoFit/>
          </a:bodyPr>
          <a:lstStyle/>
          <a:p>
            <a:r>
              <a:rPr lang="zh-CN" altLang="en-US" sz="3600" b="1">
                <a:latin typeface="黑体" panose="02010609060101010101" pitchFamily="49" charset="-122"/>
                <a:ea typeface="黑体" panose="02010609060101010101" pitchFamily="49" charset="-122"/>
              </a:rPr>
              <a:t>二、利益集团的活动方式</a:t>
            </a:r>
          </a:p>
        </p:txBody>
      </p:sp>
      <p:sp>
        <p:nvSpPr>
          <p:cNvPr id="22533" name="矩形 22532"/>
          <p:cNvSpPr/>
          <p:nvPr/>
        </p:nvSpPr>
        <p:spPr>
          <a:xfrm>
            <a:off x="323850" y="908050"/>
            <a:ext cx="8081963" cy="519113"/>
          </a:xfrm>
          <a:prstGeom prst="rect">
            <a:avLst/>
          </a:prstGeom>
          <a:noFill/>
          <a:ln w="9525">
            <a:noFill/>
          </a:ln>
        </p:spPr>
        <p:txBody>
          <a:bodyPr>
            <a:spAutoFit/>
          </a:bodyPr>
          <a:lstStyle/>
          <a:p>
            <a:pPr>
              <a:spcBef>
                <a:spcPct val="50000"/>
              </a:spcBef>
            </a:pPr>
            <a:r>
              <a:rPr lang="en-US" altLang="zh-CN" sz="2800" b="1">
                <a:solidFill>
                  <a:srgbClr val="0000FF"/>
                </a:solidFill>
                <a:latin typeface="黑体" panose="02010609060101010101" pitchFamily="49" charset="-122"/>
                <a:ea typeface="黑体" panose="02010609060101010101" pitchFamily="49" charset="-122"/>
              </a:rPr>
              <a:t>1</a:t>
            </a:r>
            <a:r>
              <a:rPr lang="zh-CN" altLang="en-US" sz="2800" b="1">
                <a:solidFill>
                  <a:srgbClr val="0000FF"/>
                </a:solidFill>
                <a:latin typeface="黑体" panose="02010609060101010101" pitchFamily="49" charset="-122"/>
                <a:ea typeface="黑体" panose="02010609060101010101" pitchFamily="49" charset="-122"/>
              </a:rPr>
              <a:t>、利益集团影响美国政治的途径</a:t>
            </a:r>
          </a:p>
        </p:txBody>
      </p:sp>
      <p:sp>
        <p:nvSpPr>
          <p:cNvPr id="22534" name="矩形 22533"/>
          <p:cNvSpPr/>
          <p:nvPr/>
        </p:nvSpPr>
        <p:spPr>
          <a:xfrm>
            <a:off x="395288" y="3414713"/>
            <a:ext cx="7064375" cy="519112"/>
          </a:xfrm>
          <a:prstGeom prst="rect">
            <a:avLst/>
          </a:prstGeom>
          <a:noFill/>
          <a:ln w="9525">
            <a:noFill/>
          </a:ln>
        </p:spPr>
        <p:txBody>
          <a:bodyPr>
            <a:spAutoFit/>
          </a:bodyPr>
          <a:lstStyle/>
          <a:p>
            <a:pPr>
              <a:spcBef>
                <a:spcPct val="50000"/>
              </a:spcBef>
            </a:pPr>
            <a:r>
              <a:rPr lang="en-US" altLang="zh-CN" sz="2800" b="1">
                <a:solidFill>
                  <a:srgbClr val="0000FF"/>
                </a:solidFill>
                <a:latin typeface="黑体" panose="02010609060101010101" pitchFamily="49" charset="-122"/>
                <a:ea typeface="黑体" panose="02010609060101010101" pitchFamily="49" charset="-122"/>
              </a:rPr>
              <a:t>2</a:t>
            </a:r>
            <a:r>
              <a:rPr lang="zh-CN" altLang="en-US" sz="2800" b="1">
                <a:solidFill>
                  <a:srgbClr val="0000FF"/>
                </a:solidFill>
                <a:latin typeface="黑体" panose="02010609060101010101" pitchFamily="49" charset="-122"/>
                <a:ea typeface="黑体" panose="02010609060101010101" pitchFamily="49" charset="-122"/>
              </a:rPr>
              <a:t>、利益集团影响政府的手段</a:t>
            </a:r>
          </a:p>
        </p:txBody>
      </p:sp>
      <p:sp>
        <p:nvSpPr>
          <p:cNvPr id="22535" name="文本框 22534"/>
          <p:cNvSpPr txBox="1"/>
          <p:nvPr/>
        </p:nvSpPr>
        <p:spPr>
          <a:xfrm>
            <a:off x="755650" y="1484630"/>
            <a:ext cx="5788660" cy="1641475"/>
          </a:xfrm>
          <a:prstGeom prst="rect">
            <a:avLst/>
          </a:prstGeom>
          <a:solidFill>
            <a:schemeClr val="bg1"/>
          </a:solidFill>
          <a:ln w="9525">
            <a:noFill/>
          </a:ln>
        </p:spPr>
        <p:txBody>
          <a:bodyPr wrap="square">
            <a:spAutoFit/>
          </a:bodyPr>
          <a:lstStyle/>
          <a:p>
            <a:pPr>
              <a:lnSpc>
                <a:spcPct val="120000"/>
              </a:lnSpc>
            </a:pPr>
            <a:r>
              <a:rPr lang="zh-CN" altLang="en-US" sz="2800" b="1">
                <a:latin typeface="宋体" pitchFamily="2" charset="-122"/>
              </a:rPr>
              <a:t>依靠</a:t>
            </a:r>
            <a:r>
              <a:rPr lang="zh-CN" altLang="en-US" sz="2800" b="1">
                <a:solidFill>
                  <a:srgbClr val="FF0000"/>
                </a:solidFill>
                <a:latin typeface="宋体" pitchFamily="2" charset="-122"/>
              </a:rPr>
              <a:t>金钱</a:t>
            </a:r>
            <a:r>
              <a:rPr lang="en-US" altLang="zh-CN" sz="2800" b="1">
                <a:solidFill>
                  <a:srgbClr val="FF0000"/>
                </a:solidFill>
                <a:latin typeface="宋体" pitchFamily="2" charset="-122"/>
              </a:rPr>
              <a:t>----</a:t>
            </a:r>
            <a:r>
              <a:rPr lang="zh-CN" altLang="en-US" sz="2800" b="1">
                <a:latin typeface="宋体" pitchFamily="2" charset="-122"/>
              </a:rPr>
              <a:t>干预政治；</a:t>
            </a:r>
          </a:p>
          <a:p>
            <a:pPr>
              <a:lnSpc>
                <a:spcPct val="120000"/>
              </a:lnSpc>
            </a:pPr>
            <a:r>
              <a:rPr lang="zh-CN" altLang="en-US" sz="2800" b="1">
                <a:latin typeface="宋体" pitchFamily="2" charset="-122"/>
              </a:rPr>
              <a:t>利用</a:t>
            </a:r>
            <a:r>
              <a:rPr lang="zh-CN" altLang="en-US" sz="2800" b="1">
                <a:solidFill>
                  <a:srgbClr val="FF0000"/>
                </a:solidFill>
                <a:latin typeface="宋体" pitchFamily="2" charset="-122"/>
              </a:rPr>
              <a:t>人数</a:t>
            </a:r>
            <a:r>
              <a:rPr lang="en-US" altLang="zh-CN" sz="2800" b="1">
                <a:solidFill>
                  <a:srgbClr val="FF0000"/>
                </a:solidFill>
                <a:latin typeface="宋体" pitchFamily="2" charset="-122"/>
              </a:rPr>
              <a:t>----</a:t>
            </a:r>
            <a:r>
              <a:rPr lang="zh-CN" altLang="en-US" sz="2800" b="1">
                <a:latin typeface="宋体" pitchFamily="2" charset="-122"/>
              </a:rPr>
              <a:t>影响选票；</a:t>
            </a:r>
          </a:p>
          <a:p>
            <a:pPr>
              <a:lnSpc>
                <a:spcPct val="120000"/>
              </a:lnSpc>
            </a:pPr>
            <a:r>
              <a:rPr lang="zh-CN" altLang="en-US" sz="2800" b="1">
                <a:latin typeface="宋体" pitchFamily="2" charset="-122"/>
              </a:rPr>
              <a:t>提供</a:t>
            </a:r>
            <a:r>
              <a:rPr lang="zh-CN" altLang="en-US" sz="2800" b="1">
                <a:solidFill>
                  <a:srgbClr val="FF0000"/>
                </a:solidFill>
                <a:latin typeface="宋体" pitchFamily="2" charset="-122"/>
              </a:rPr>
              <a:t>知识</a:t>
            </a:r>
            <a:r>
              <a:rPr lang="en-US" altLang="zh-CN" sz="2800" b="1">
                <a:solidFill>
                  <a:srgbClr val="FF0000"/>
                </a:solidFill>
                <a:latin typeface="宋体" pitchFamily="2" charset="-122"/>
              </a:rPr>
              <a:t>----</a:t>
            </a:r>
            <a:r>
              <a:rPr lang="zh-CN" altLang="en-US" sz="2800" b="1">
                <a:latin typeface="宋体" pitchFamily="2" charset="-122"/>
              </a:rPr>
              <a:t>影响法案。</a:t>
            </a:r>
          </a:p>
        </p:txBody>
      </p:sp>
      <p:sp>
        <p:nvSpPr>
          <p:cNvPr id="22536" name="文本框 22535"/>
          <p:cNvSpPr txBox="1"/>
          <p:nvPr/>
        </p:nvSpPr>
        <p:spPr>
          <a:xfrm>
            <a:off x="323850" y="4005263"/>
            <a:ext cx="8569325" cy="2143125"/>
          </a:xfrm>
          <a:prstGeom prst="rect">
            <a:avLst/>
          </a:prstGeom>
          <a:solidFill>
            <a:schemeClr val="bg1"/>
          </a:solidFill>
          <a:ln w="9525">
            <a:noFill/>
          </a:ln>
        </p:spPr>
        <p:txBody>
          <a:bodyPr>
            <a:spAutoFit/>
          </a:bodyPr>
          <a:lstStyle/>
          <a:p>
            <a:pPr>
              <a:lnSpc>
                <a:spcPct val="120000"/>
              </a:lnSpc>
            </a:pPr>
            <a:r>
              <a:rPr lang="en-US" altLang="zh-CN" sz="2800" b="1">
                <a:latin typeface="宋体" pitchFamily="2" charset="-122"/>
              </a:rPr>
              <a:t>    </a:t>
            </a:r>
            <a:r>
              <a:rPr lang="zh-CN" altLang="en-US" sz="2800" b="1">
                <a:latin typeface="宋体" pitchFamily="2" charset="-122"/>
              </a:rPr>
              <a:t>合法手段主要有</a:t>
            </a:r>
            <a:r>
              <a:rPr lang="zh-CN" altLang="en-US" sz="2800" b="1">
                <a:solidFill>
                  <a:srgbClr val="FF0000"/>
                </a:solidFill>
                <a:latin typeface="宋体" pitchFamily="2" charset="-122"/>
              </a:rPr>
              <a:t>直接游说、间接游说、游行示威、影响选举和承担法庭诉讼</a:t>
            </a:r>
            <a:r>
              <a:rPr lang="zh-CN" altLang="en-US" sz="2800" b="1">
                <a:latin typeface="宋体" pitchFamily="2" charset="-122"/>
              </a:rPr>
              <a:t>等。其中，直接游说是指利益集团直接对国会议员、政府官员表达其观点，以图影响政策；间接游说是指通过影响选民来影响决策者。 </a:t>
            </a:r>
          </a:p>
        </p:txBody>
      </p:sp>
      <p:sp>
        <p:nvSpPr>
          <p:cNvPr id="22537" name="动作按钮: 前进或下一项 22536">
            <a:hlinkClick action="ppaction://hlinkshowjump?jump=nextslide"/>
          </p:cNvPr>
          <p:cNvSpPr/>
          <p:nvPr/>
        </p:nvSpPr>
        <p:spPr>
          <a:xfrm>
            <a:off x="5508625" y="333375"/>
            <a:ext cx="719138" cy="358775"/>
          </a:xfrm>
          <a:prstGeom prst="actionButtonForwardNext">
            <a:avLst/>
          </a:prstGeom>
          <a:solidFill>
            <a:schemeClr val="accent1"/>
          </a:solidFill>
          <a:ln w="9525">
            <a:noFill/>
          </a:ln>
        </p:spPr>
        <p:txBody>
          <a:bodyPr/>
          <a:lstStyle/>
          <a:p>
            <a:endParaRPr lang="zh-CN" altLang="en-US"/>
          </a:p>
        </p:txBody>
      </p:sp>
      <p:sp>
        <p:nvSpPr>
          <p:cNvPr id="22538" name="动作按钮: 后退或前一项 22537">
            <a:hlinkClick r:id="rId2" action="ppaction://hlinksldjump"/>
          </p:cNvPr>
          <p:cNvSpPr/>
          <p:nvPr/>
        </p:nvSpPr>
        <p:spPr>
          <a:xfrm>
            <a:off x="8101013" y="6381750"/>
            <a:ext cx="719137" cy="476250"/>
          </a:xfrm>
          <a:prstGeom prst="actionButtonBackPrevious">
            <a:avLst/>
          </a:prstGeom>
          <a:solidFill>
            <a:schemeClr val="accent1"/>
          </a:solidFill>
          <a:ln w="9525">
            <a:noFill/>
          </a:ln>
        </p:spPr>
        <p:txBody>
          <a:bodyPr/>
          <a:lstStyle/>
          <a:p>
            <a:endParaRPr lang="zh-CN"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2533"/>
                                        </p:tgtEl>
                                        <p:attrNameLst>
                                          <p:attrName>style.visibility</p:attrName>
                                        </p:attrNameLst>
                                      </p:cBhvr>
                                      <p:to>
                                        <p:strVal val="visible"/>
                                      </p:to>
                                    </p:set>
                                    <p:animEffect transition="in" filter="blinds(horizontal)">
                                      <p:cBhvr>
                                        <p:cTn id="7" dur="500"/>
                                        <p:tgtEl>
                                          <p:spTgt spid="22533"/>
                                        </p:tgtEl>
                                      </p:cBhvr>
                                    </p:animEffect>
                                  </p:childTnLst>
                                </p:cTn>
                              </p:par>
                            </p:childTnLst>
                          </p:cTn>
                        </p:par>
                      </p:childTnLst>
                    </p:cTn>
                  </p:par>
                  <p:par>
                    <p:cTn id="8" fill="hold" nodeType="clickPar">
                      <p:stCondLst>
                        <p:cond delay="indefinite"/>
                      </p:stCondLst>
                      <p:childTnLst>
                        <p:par>
                          <p:cTn id="9" fill="hold" nodeType="withGroup">
                            <p:stCondLst>
                              <p:cond delay="indefinite"/>
                            </p:stCondLst>
                          </p:cTn>
                        </p:par>
                        <p:par>
                          <p:cTn id="10" fill="hold" nodeType="afterGroup">
                            <p:stCondLst>
                              <p:cond delay="0"/>
                            </p:stCondLst>
                            <p:childTnLst>
                              <p:par>
                                <p:cTn id="11" presetID="3" presetClass="entr" presetSubtype="10" fill="hold" grpId="2" nodeType="clickEffect">
                                  <p:stCondLst>
                                    <p:cond delay="0"/>
                                  </p:stCondLst>
                                  <p:childTnLst>
                                    <p:set>
                                      <p:cBhvr>
                                        <p:cTn id="12" dur="1" fill="hold">
                                          <p:stCondLst>
                                            <p:cond delay="0"/>
                                          </p:stCondLst>
                                        </p:cTn>
                                        <p:tgtEl>
                                          <p:spTgt spid="22535"/>
                                        </p:tgtEl>
                                        <p:attrNameLst>
                                          <p:attrName>style.visibility</p:attrName>
                                        </p:attrNameLst>
                                      </p:cBhvr>
                                      <p:to>
                                        <p:strVal val="visible"/>
                                      </p:to>
                                    </p:set>
                                    <p:animEffect transition="in" filter="blinds(horizontal)">
                                      <p:cBhvr>
                                        <p:cTn id="13" dur="500"/>
                                        <p:tgtEl>
                                          <p:spTgt spid="22535"/>
                                        </p:tgtEl>
                                      </p:cBhvr>
                                    </p:animEffect>
                                  </p:childTnLst>
                                </p:cTn>
                              </p:par>
                            </p:childTnLst>
                          </p:cTn>
                        </p:par>
                      </p:childTnLst>
                    </p:cTn>
                  </p:par>
                  <p:par>
                    <p:cTn id="14" fill="hold" nodeType="clickPar">
                      <p:stCondLst>
                        <p:cond delay="indefinite"/>
                      </p:stCondLst>
                      <p:childTnLst>
                        <p:par>
                          <p:cTn id="15" fill="hold" nodeType="withGroup">
                            <p:stCondLst>
                              <p:cond delay="indefinite"/>
                            </p:stCondLst>
                          </p:cTn>
                        </p:par>
                        <p:par>
                          <p:cTn id="16" fill="hold" nodeType="afterGroup">
                            <p:stCondLst>
                              <p:cond delay="0"/>
                            </p:stCondLst>
                            <p:childTnLst>
                              <p:par>
                                <p:cTn id="17" presetID="3" presetClass="entr" presetSubtype="10" fill="hold" grpId="1" nodeType="clickEffect">
                                  <p:stCondLst>
                                    <p:cond delay="0"/>
                                  </p:stCondLst>
                                  <p:childTnLst>
                                    <p:set>
                                      <p:cBhvr>
                                        <p:cTn id="18" dur="1" fill="hold">
                                          <p:stCondLst>
                                            <p:cond delay="0"/>
                                          </p:stCondLst>
                                        </p:cTn>
                                        <p:tgtEl>
                                          <p:spTgt spid="22534"/>
                                        </p:tgtEl>
                                        <p:attrNameLst>
                                          <p:attrName>style.visibility</p:attrName>
                                        </p:attrNameLst>
                                      </p:cBhvr>
                                      <p:to>
                                        <p:strVal val="visible"/>
                                      </p:to>
                                    </p:set>
                                    <p:animEffect transition="in" filter="blinds(horizontal)">
                                      <p:cBhvr>
                                        <p:cTn id="19" dur="500"/>
                                        <p:tgtEl>
                                          <p:spTgt spid="22534"/>
                                        </p:tgtEl>
                                      </p:cBhvr>
                                    </p:animEffect>
                                  </p:childTnLst>
                                </p:cTn>
                              </p:par>
                            </p:childTnLst>
                          </p:cTn>
                        </p:par>
                      </p:childTnLst>
                    </p:cTn>
                  </p:par>
                  <p:par>
                    <p:cTn id="20" fill="hold" nodeType="clickPar">
                      <p:stCondLst>
                        <p:cond delay="indefinite"/>
                      </p:stCondLst>
                      <p:childTnLst>
                        <p:par>
                          <p:cTn id="21" fill="hold" nodeType="withGroup">
                            <p:stCondLst>
                              <p:cond delay="indefinite"/>
                            </p:stCondLst>
                          </p:cTn>
                        </p:par>
                        <p:par>
                          <p:cTn id="22" fill="hold" nodeType="afterGroup">
                            <p:stCondLst>
                              <p:cond delay="0"/>
                            </p:stCondLst>
                            <p:childTnLst>
                              <p:par>
                                <p:cTn id="23" presetID="3" presetClass="entr" presetSubtype="10" fill="hold" grpId="3" nodeType="clickEffect">
                                  <p:stCondLst>
                                    <p:cond delay="0"/>
                                  </p:stCondLst>
                                  <p:childTnLst>
                                    <p:set>
                                      <p:cBhvr>
                                        <p:cTn id="24" dur="1" fill="hold">
                                          <p:stCondLst>
                                            <p:cond delay="0"/>
                                          </p:stCondLst>
                                        </p:cTn>
                                        <p:tgtEl>
                                          <p:spTgt spid="22536"/>
                                        </p:tgtEl>
                                        <p:attrNameLst>
                                          <p:attrName>style.visibility</p:attrName>
                                        </p:attrNameLst>
                                      </p:cBhvr>
                                      <p:to>
                                        <p:strVal val="visible"/>
                                      </p:to>
                                    </p:set>
                                    <p:animEffect transition="in" filter="blinds(horizontal)">
                                      <p:cBhvr>
                                        <p:cTn id="25" dur="500"/>
                                        <p:tgtEl>
                                          <p:spTgt spid="225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3" grpId="0"/>
      <p:bldP spid="22534" grpId="1"/>
      <p:bldP spid="22535" grpId="2"/>
      <p:bldP spid="22536" grpId="3"/>
    </p:bldLst>
  </p:timing>
</p:sld>
</file>

<file path=ppt/slides/slide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3556" name="文本框 23555"/>
          <p:cNvSpPr txBox="1"/>
          <p:nvPr/>
        </p:nvSpPr>
        <p:spPr>
          <a:xfrm>
            <a:off x="250825" y="801688"/>
            <a:ext cx="8713788" cy="3851275"/>
          </a:xfrm>
          <a:prstGeom prst="rect">
            <a:avLst/>
          </a:prstGeom>
          <a:solidFill>
            <a:schemeClr val="bg1"/>
          </a:solidFill>
          <a:ln w="34925">
            <a:noFill/>
          </a:ln>
        </p:spPr>
        <p:txBody>
          <a:bodyPr>
            <a:spAutoFit/>
          </a:bodyPr>
          <a:lstStyle/>
          <a:p>
            <a:pPr>
              <a:lnSpc>
                <a:spcPct val="110000"/>
              </a:lnSpc>
              <a:spcBef>
                <a:spcPct val="50000"/>
              </a:spcBef>
            </a:pPr>
            <a:r>
              <a:rPr lang="en-US" altLang="zh-CN" sz="2800" b="1">
                <a:latin typeface="黑体" panose="02010609060101010101" pitchFamily="49" charset="-122"/>
                <a:ea typeface="黑体" panose="02010609060101010101" pitchFamily="49" charset="-122"/>
              </a:rPr>
              <a:t>    </a:t>
            </a:r>
            <a:r>
              <a:rPr lang="zh-CN" altLang="en-US" sz="2800" b="1">
                <a:latin typeface="黑体" panose="02010609060101010101" pitchFamily="49" charset="-122"/>
                <a:ea typeface="黑体" panose="02010609060101010101" pitchFamily="49" charset="-122"/>
              </a:rPr>
              <a:t>美国</a:t>
            </a:r>
            <a:r>
              <a:rPr lang="en-US" altLang="zh-CN" sz="2800" b="1">
                <a:latin typeface="黑体" panose="02010609060101010101" pitchFamily="49" charset="-122"/>
                <a:ea typeface="黑体" panose="02010609060101010101" pitchFamily="49" charset="-122"/>
              </a:rPr>
              <a:t>《</a:t>
            </a:r>
            <a:r>
              <a:rPr lang="zh-CN" altLang="en-US" sz="2800" b="1">
                <a:latin typeface="黑体" panose="02010609060101010101" pitchFamily="49" charset="-122"/>
                <a:ea typeface="黑体" panose="02010609060101010101" pitchFamily="49" charset="-122"/>
              </a:rPr>
              <a:t>财富</a:t>
            </a:r>
            <a:r>
              <a:rPr lang="en-US" altLang="zh-CN" sz="2800" b="1">
                <a:latin typeface="黑体" panose="02010609060101010101" pitchFamily="49" charset="-122"/>
                <a:ea typeface="黑体" panose="02010609060101010101" pitchFamily="49" charset="-122"/>
              </a:rPr>
              <a:t>》</a:t>
            </a:r>
            <a:r>
              <a:rPr lang="zh-CN" altLang="en-US" sz="2800" b="1">
                <a:latin typeface="黑体" panose="02010609060101010101" pitchFamily="49" charset="-122"/>
                <a:ea typeface="黑体" panose="02010609060101010101" pitchFamily="49" charset="-122"/>
              </a:rPr>
              <a:t>杂志于</a:t>
            </a:r>
            <a:r>
              <a:rPr lang="en-US" altLang="zh-CN" sz="2800" b="1">
                <a:latin typeface="黑体" panose="02010609060101010101" pitchFamily="49" charset="-122"/>
                <a:ea typeface="黑体" panose="02010609060101010101" pitchFamily="49" charset="-122"/>
              </a:rPr>
              <a:t>1999</a:t>
            </a:r>
            <a:r>
              <a:rPr lang="zh-CN" altLang="en-US" sz="2800" b="1">
                <a:latin typeface="黑体" panose="02010609060101010101" pitchFamily="49" charset="-122"/>
                <a:ea typeface="黑体" panose="02010609060101010101" pitchFamily="49" charset="-122"/>
              </a:rPr>
              <a:t>年的一项调查显示，</a:t>
            </a:r>
            <a:r>
              <a:rPr lang="en-US" altLang="zh-CN" sz="2800" b="1">
                <a:latin typeface="黑体" panose="02010609060101010101" pitchFamily="49" charset="-122"/>
                <a:ea typeface="黑体" panose="02010609060101010101" pitchFamily="49" charset="-122"/>
              </a:rPr>
              <a:t>NRA</a:t>
            </a:r>
            <a:r>
              <a:rPr lang="zh-CN" altLang="en-US" sz="2800" b="1">
                <a:latin typeface="黑体" panose="02010609060101010101" pitchFamily="49" charset="-122"/>
                <a:ea typeface="黑体" panose="02010609060101010101" pitchFamily="49" charset="-122"/>
              </a:rPr>
              <a:t>是美国最有影响力的院外游说组织 。</a:t>
            </a:r>
            <a:r>
              <a:rPr lang="zh-CN" altLang="en-US" sz="2800" b="1">
                <a:solidFill>
                  <a:srgbClr val="0000FF"/>
                </a:solidFill>
                <a:latin typeface="黑体" panose="02010609060101010101" pitchFamily="49" charset="-122"/>
                <a:ea typeface="黑体" panose="02010609060101010101" pitchFamily="49" charset="-122"/>
              </a:rPr>
              <a:t>与枪支生产与经销商有密切联系，握有大量资金，目前其拥有会员数近</a:t>
            </a:r>
            <a:r>
              <a:rPr lang="en-US" altLang="zh-CN" sz="2800" b="1">
                <a:solidFill>
                  <a:srgbClr val="0000FF"/>
                </a:solidFill>
                <a:latin typeface="黑体" panose="02010609060101010101" pitchFamily="49" charset="-122"/>
                <a:ea typeface="黑体" panose="02010609060101010101" pitchFamily="49" charset="-122"/>
              </a:rPr>
              <a:t>400</a:t>
            </a:r>
            <a:r>
              <a:rPr lang="zh-CN" altLang="en-US" sz="2800" b="1">
                <a:solidFill>
                  <a:srgbClr val="0000FF"/>
                </a:solidFill>
                <a:latin typeface="黑体" panose="02010609060101010101" pitchFamily="49" charset="-122"/>
                <a:ea typeface="黑体" panose="02010609060101010101" pitchFamily="49" charset="-122"/>
              </a:rPr>
              <a:t>万人，足以左右部分选举。</a:t>
            </a:r>
            <a:r>
              <a:rPr lang="zh-CN" altLang="en-US" sz="2800" b="1">
                <a:latin typeface="黑体" panose="02010609060101010101" pitchFamily="49" charset="-122"/>
                <a:ea typeface="黑体" panose="02010609060101010101" pitchFamily="49" charset="-122"/>
              </a:rPr>
              <a:t>在美国国会选举中，</a:t>
            </a:r>
            <a:r>
              <a:rPr lang="en-US" altLang="zh-CN" sz="2800" b="1">
                <a:latin typeface="黑体" panose="02010609060101010101" pitchFamily="49" charset="-122"/>
                <a:ea typeface="黑体" panose="02010609060101010101" pitchFamily="49" charset="-122"/>
              </a:rPr>
              <a:t>NRA</a:t>
            </a:r>
            <a:r>
              <a:rPr lang="zh-CN" altLang="en-US" sz="2800" b="1">
                <a:latin typeface="黑体" panose="02010609060101010101" pitchFamily="49" charset="-122"/>
                <a:ea typeface="黑体" panose="02010609060101010101" pitchFamily="49" charset="-122"/>
              </a:rPr>
              <a:t>的选票只投向拥护</a:t>
            </a:r>
            <a:r>
              <a:rPr lang="en-US" altLang="zh-CN" sz="2800" b="1">
                <a:latin typeface="黑体" panose="02010609060101010101" pitchFamily="49" charset="-122"/>
                <a:ea typeface="黑体" panose="02010609060101010101" pitchFamily="49" charset="-122"/>
              </a:rPr>
              <a:t>《</a:t>
            </a:r>
            <a:r>
              <a:rPr lang="zh-CN" altLang="en-US" sz="2800" b="1">
                <a:latin typeface="黑体" panose="02010609060101010101" pitchFamily="49" charset="-122"/>
                <a:ea typeface="黑体" panose="02010609060101010101" pitchFamily="49" charset="-122"/>
              </a:rPr>
              <a:t>第二修正案</a:t>
            </a:r>
            <a:r>
              <a:rPr lang="en-US" altLang="zh-CN" sz="2800" b="1">
                <a:latin typeface="黑体" panose="02010609060101010101" pitchFamily="49" charset="-122"/>
                <a:ea typeface="黑体" panose="02010609060101010101" pitchFamily="49" charset="-122"/>
              </a:rPr>
              <a:t>》</a:t>
            </a:r>
            <a:r>
              <a:rPr lang="zh-CN" altLang="en-US" sz="2800" b="1">
                <a:latin typeface="黑体" panose="02010609060101010101" pitchFamily="49" charset="-122"/>
                <a:ea typeface="黑体" panose="02010609060101010101" pitchFamily="49" charset="-122"/>
              </a:rPr>
              <a:t>的候选人。在</a:t>
            </a:r>
            <a:r>
              <a:rPr lang="en-US" altLang="zh-CN" sz="2800" b="1">
                <a:latin typeface="黑体" panose="02010609060101010101" pitchFamily="49" charset="-122"/>
                <a:ea typeface="黑体" panose="02010609060101010101" pitchFamily="49" charset="-122"/>
              </a:rPr>
              <a:t>2000</a:t>
            </a:r>
            <a:r>
              <a:rPr lang="zh-CN" altLang="en-US" sz="2800" b="1">
                <a:latin typeface="黑体" panose="02010609060101010101" pitchFamily="49" charset="-122"/>
                <a:ea typeface="黑体" panose="02010609060101010101" pitchFamily="49" charset="-122"/>
              </a:rPr>
              <a:t>年的国会中期选举中，有</a:t>
            </a:r>
            <a:r>
              <a:rPr lang="en-US" altLang="zh-CN" sz="2800" b="1">
                <a:latin typeface="黑体" panose="02010609060101010101" pitchFamily="49" charset="-122"/>
                <a:ea typeface="黑体" panose="02010609060101010101" pitchFamily="49" charset="-122"/>
              </a:rPr>
              <a:t>99%NRA</a:t>
            </a:r>
            <a:r>
              <a:rPr lang="zh-CN" altLang="en-US" sz="2800" b="1">
                <a:latin typeface="黑体" panose="02010609060101010101" pitchFamily="49" charset="-122"/>
                <a:ea typeface="黑体" panose="02010609060101010101" pitchFamily="49" charset="-122"/>
              </a:rPr>
              <a:t>支持的选举人赢得了最后的胜利。自</a:t>
            </a:r>
            <a:r>
              <a:rPr lang="en-US" altLang="zh-CN" sz="2800" b="1">
                <a:latin typeface="黑体" panose="02010609060101010101" pitchFamily="49" charset="-122"/>
                <a:ea typeface="黑体" panose="02010609060101010101" pitchFamily="49" charset="-122"/>
              </a:rPr>
              <a:t>1977</a:t>
            </a:r>
            <a:r>
              <a:rPr lang="zh-CN" altLang="en-US" sz="2800" b="1">
                <a:latin typeface="黑体" panose="02010609060101010101" pitchFamily="49" charset="-122"/>
                <a:ea typeface="黑体" panose="02010609060101010101" pitchFamily="49" charset="-122"/>
              </a:rPr>
              <a:t>年开始，</a:t>
            </a:r>
            <a:r>
              <a:rPr lang="en-US" altLang="zh-CN" sz="2800" b="1">
                <a:latin typeface="黑体" panose="02010609060101010101" pitchFamily="49" charset="-122"/>
                <a:ea typeface="黑体" panose="02010609060101010101" pitchFamily="49" charset="-122"/>
              </a:rPr>
              <a:t>NRA</a:t>
            </a:r>
            <a:r>
              <a:rPr lang="zh-CN" altLang="en-US" sz="2800" b="1">
                <a:latin typeface="黑体" panose="02010609060101010101" pitchFamily="49" charset="-122"/>
                <a:ea typeface="黑体" panose="02010609060101010101" pitchFamily="49" charset="-122"/>
              </a:rPr>
              <a:t>每年都会在其电台或电视台中支持反枪支管制的总统竞选人。 </a:t>
            </a:r>
          </a:p>
        </p:txBody>
      </p:sp>
      <p:pic>
        <p:nvPicPr>
          <p:cNvPr id="23557" name="图片 23556" descr="194810"/>
          <p:cNvPicPr>
            <a:picLocks noChangeAspect="1"/>
          </p:cNvPicPr>
          <p:nvPr/>
        </p:nvPicPr>
        <p:blipFill>
          <a:blip r:embed="rId2"/>
          <a:stretch>
            <a:fillRect/>
          </a:stretch>
        </p:blipFill>
        <p:spPr>
          <a:xfrm>
            <a:off x="5940425" y="4592638"/>
            <a:ext cx="3024188" cy="2265362"/>
          </a:xfrm>
          <a:prstGeom prst="rect">
            <a:avLst/>
          </a:prstGeom>
          <a:noFill/>
          <a:ln w="9525">
            <a:noFill/>
          </a:ln>
        </p:spPr>
      </p:pic>
      <p:sp>
        <p:nvSpPr>
          <p:cNvPr id="23558" name="文本框 23557"/>
          <p:cNvSpPr txBox="1"/>
          <p:nvPr/>
        </p:nvSpPr>
        <p:spPr>
          <a:xfrm>
            <a:off x="179388" y="5013325"/>
            <a:ext cx="5832475" cy="1630363"/>
          </a:xfrm>
          <a:prstGeom prst="rect">
            <a:avLst/>
          </a:prstGeom>
          <a:solidFill>
            <a:srgbClr val="FFFF99"/>
          </a:solidFill>
          <a:ln w="9525">
            <a:noFill/>
          </a:ln>
        </p:spPr>
        <p:txBody>
          <a:bodyPr>
            <a:spAutoFit/>
          </a:bodyPr>
          <a:lstStyle/>
          <a:p>
            <a:pPr>
              <a:lnSpc>
                <a:spcPct val="120000"/>
              </a:lnSpc>
            </a:pPr>
            <a:r>
              <a:rPr lang="zh-CN" altLang="en-US" sz="2800" b="1">
                <a:latin typeface="宋体" pitchFamily="2" charset="-122"/>
                <a:ea typeface="黑体" panose="02010609060101010101" pitchFamily="49" charset="-122"/>
              </a:rPr>
              <a:t>利益集团</a:t>
            </a:r>
            <a:r>
              <a:rPr lang="zh-CN" altLang="en-US" sz="2800" b="1">
                <a:latin typeface="Arial" pitchFamily="34" charset="0"/>
                <a:ea typeface="黑体" panose="02010609060101010101" pitchFamily="49" charset="-122"/>
              </a:rPr>
              <a:t>影响美国政治的途径之：</a:t>
            </a:r>
          </a:p>
          <a:p>
            <a:pPr>
              <a:lnSpc>
                <a:spcPct val="120000"/>
              </a:lnSpc>
            </a:pPr>
            <a:r>
              <a:rPr lang="zh-CN" altLang="en-US" sz="2800" b="1">
                <a:latin typeface="宋体" pitchFamily="2" charset="-122"/>
                <a:ea typeface="黑体" panose="02010609060101010101" pitchFamily="49" charset="-122"/>
              </a:rPr>
              <a:t>依靠</a:t>
            </a:r>
            <a:r>
              <a:rPr lang="zh-CN" altLang="en-US" sz="2800" b="1">
                <a:solidFill>
                  <a:srgbClr val="FF0000"/>
                </a:solidFill>
                <a:latin typeface="宋体" pitchFamily="2" charset="-122"/>
                <a:ea typeface="黑体" panose="02010609060101010101" pitchFamily="49" charset="-122"/>
              </a:rPr>
              <a:t>金钱</a:t>
            </a:r>
            <a:r>
              <a:rPr lang="zh-CN" altLang="en-US" sz="2800" b="1">
                <a:latin typeface="宋体" pitchFamily="2" charset="-122"/>
                <a:ea typeface="黑体" panose="02010609060101010101" pitchFamily="49" charset="-122"/>
              </a:rPr>
              <a:t>干预政治；利用</a:t>
            </a:r>
            <a:r>
              <a:rPr lang="zh-CN" altLang="en-US" sz="2800" b="1">
                <a:solidFill>
                  <a:srgbClr val="FF0000"/>
                </a:solidFill>
                <a:latin typeface="宋体" pitchFamily="2" charset="-122"/>
                <a:ea typeface="黑体" panose="02010609060101010101" pitchFamily="49" charset="-122"/>
              </a:rPr>
              <a:t>人数</a:t>
            </a:r>
            <a:r>
              <a:rPr lang="zh-CN" altLang="en-US" sz="2800" b="1">
                <a:latin typeface="宋体" pitchFamily="2" charset="-122"/>
                <a:ea typeface="黑体" panose="02010609060101010101" pitchFamily="49" charset="-122"/>
              </a:rPr>
              <a:t>影响选票；</a:t>
            </a:r>
          </a:p>
        </p:txBody>
      </p:sp>
      <p:sp>
        <p:nvSpPr>
          <p:cNvPr id="23559" name="文本框 23558"/>
          <p:cNvSpPr txBox="1"/>
          <p:nvPr/>
        </p:nvSpPr>
        <p:spPr>
          <a:xfrm>
            <a:off x="177800" y="188913"/>
            <a:ext cx="4465638" cy="604837"/>
          </a:xfrm>
          <a:prstGeom prst="rect">
            <a:avLst/>
          </a:prstGeom>
          <a:solidFill>
            <a:srgbClr val="FFFF99"/>
          </a:solidFill>
          <a:ln w="9525">
            <a:noFill/>
          </a:ln>
        </p:spPr>
        <p:txBody>
          <a:bodyPr>
            <a:spAutoFit/>
          </a:bodyPr>
          <a:lstStyle/>
          <a:p>
            <a:pPr>
              <a:lnSpc>
                <a:spcPct val="120000"/>
              </a:lnSpc>
            </a:pPr>
            <a:r>
              <a:rPr lang="zh-CN" altLang="en-US" sz="2800" b="1">
                <a:latin typeface="宋体" pitchFamily="2" charset="-122"/>
              </a:rPr>
              <a:t>利益集团</a:t>
            </a:r>
            <a:r>
              <a:rPr lang="zh-CN" altLang="en-US" sz="2800" b="1">
                <a:latin typeface="Arial" pitchFamily="34" charset="0"/>
              </a:rPr>
              <a:t>影响政治的途径：</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3556"/>
                                        </p:tgtEl>
                                        <p:attrNameLst>
                                          <p:attrName>style.visibility</p:attrName>
                                        </p:attrNameLst>
                                      </p:cBhvr>
                                      <p:to>
                                        <p:strVal val="visible"/>
                                      </p:to>
                                    </p:set>
                                    <p:animEffect transition="in" filter="blinds(horizontal)">
                                      <p:cBhvr>
                                        <p:cTn id="7" dur="500"/>
                                        <p:tgtEl>
                                          <p:spTgt spid="23556"/>
                                        </p:tgtEl>
                                      </p:cBhvr>
                                    </p:animEffect>
                                  </p:childTnLst>
                                </p:cTn>
                              </p:par>
                            </p:childTnLst>
                          </p:cTn>
                        </p:par>
                      </p:childTnLst>
                    </p:cTn>
                  </p:par>
                  <p:par>
                    <p:cTn id="8" fill="hold" nodeType="clickPar">
                      <p:stCondLst>
                        <p:cond delay="indefinite"/>
                      </p:stCondLst>
                      <p:childTnLst>
                        <p:par>
                          <p:cTn id="9" fill="hold" nodeType="withGroup">
                            <p:stCondLst>
                              <p:cond delay="indefinite"/>
                            </p:stCondLst>
                          </p:cTn>
                        </p:par>
                        <p:par>
                          <p:cTn id="10" fill="hold" nodeType="afterGroup">
                            <p:stCondLst>
                              <p:cond delay="0"/>
                            </p:stCondLst>
                            <p:childTnLst>
                              <p:par>
                                <p:cTn id="11" presetID="3" presetClass="entr" presetSubtype="10" fill="hold" grpId="1" nodeType="clickEffect">
                                  <p:stCondLst>
                                    <p:cond delay="0"/>
                                  </p:stCondLst>
                                  <p:childTnLst>
                                    <p:set>
                                      <p:cBhvr>
                                        <p:cTn id="12" dur="1" fill="hold">
                                          <p:stCondLst>
                                            <p:cond delay="0"/>
                                          </p:stCondLst>
                                        </p:cTn>
                                        <p:tgtEl>
                                          <p:spTgt spid="23558"/>
                                        </p:tgtEl>
                                        <p:attrNameLst>
                                          <p:attrName>style.visibility</p:attrName>
                                        </p:attrNameLst>
                                      </p:cBhvr>
                                      <p:to>
                                        <p:strVal val="visible"/>
                                      </p:to>
                                    </p:set>
                                    <p:animEffect transition="in" filter="blinds(horizontal)">
                                      <p:cBhvr>
                                        <p:cTn id="13" dur="500"/>
                                        <p:tgtEl>
                                          <p:spTgt spid="235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6" grpId="0"/>
      <p:bldP spid="23558" grpId="1"/>
    </p:bldLst>
  </p:timing>
</p:sld>
</file>

<file path=ppt/tags/tag1.xml><?xml version="1.0" encoding="utf-8"?>
<p:tagLst xmlns:p="http://schemas.openxmlformats.org/presentationml/2006/main">
  <p:tag name="AS_NET" val="4.0.30319.42000"/>
  <p:tag name="AS_OS" val="Unix 3.10 unknown"/>
  <p:tag name="AS_RELEASE_DATE" val="2017.06.20"/>
  <p:tag name="AS_TITLE" val="Aspose.Slides for Java"/>
  <p:tag name="AS_VERSION" val="17.6"/>
</p:tagLst>
</file>

<file path=ppt/theme/theme1.xml><?xml version="1.0" encoding="utf-8"?>
<a:theme xmlns:r="http://schemas.openxmlformats.org/officeDocument/2006/relationships"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charset="-122"/>
        <a:cs typeface="Arial"/>
      </a:majorFont>
      <a:minorFont>
        <a:latin typeface="Arial"/>
        <a:ea typeface="宋体" charset="-122"/>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3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charset="-122"/>
        <a:cs typeface="Arial"/>
      </a:majorFont>
      <a:minorFont>
        <a:latin typeface="Arial"/>
        <a:ea typeface="宋体" charset="-122"/>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学科网</Company>
  <PresentationFormat>On-screen Show (4:3)</PresentationFormat>
  <Paragraphs>96</Paragraphs>
  <Slides>19</Slides>
  <Notes>0</Notes>
  <TotalTime>0</TotalTime>
  <HiddenSlides>0</HiddenSlides>
  <MMClips>0</MMClips>
  <ScaleCrop>0</ScaleCrop>
  <HeadingPairs>
    <vt:vector baseType="variant" size="4">
      <vt:variant>
        <vt:lpstr>Theme</vt:lpstr>
      </vt:variant>
      <vt:variant>
        <vt:i4>1</vt:i4>
      </vt:variant>
      <vt:variant>
        <vt:lpstr>Slide Titles</vt:lpstr>
      </vt:variant>
      <vt:variant>
        <vt:i4>19</vt:i4>
      </vt:variant>
    </vt:vector>
  </HeadingPairs>
  <TitlesOfParts>
    <vt:vector baseType="lpstr" size="20">
      <vt:lpstr>默认设计模板</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LinksUpToDate>0</LinksUpToDate>
  <SharedDoc>0</SharedDoc>
  <HyperlinksChanged>0</HyperlinksChanged>
  <Application>Aspose.Slides for Java</Application>
  <AppVersion>17.0600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creator>rbm.xkw.com</dc:creator>
  <cp:revision>1</cp:revision>
  <cp:lastPrinted>2020-10-19T08:49:17.775</cp:lastPrinted>
  <dcterms:created xsi:type="dcterms:W3CDTF">2020-10-19T08:49:17Z</dcterms:created>
  <dcterms:modified xsi:type="dcterms:W3CDTF">2020-10-19T00:49:18Z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