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9"/>
  </p:notesMasterIdLst>
  <p:sldIdLst>
    <p:sldId id="377" r:id="rId4"/>
    <p:sldId id="402" r:id="rId5"/>
    <p:sldId id="319" r:id="rId6"/>
    <p:sldId id="344" r:id="rId7"/>
    <p:sldId id="356" r:id="rId8"/>
    <p:sldId id="343" r:id="rId9"/>
    <p:sldId id="346" r:id="rId10"/>
    <p:sldId id="353" r:id="rId11"/>
    <p:sldId id="351" r:id="rId12"/>
    <p:sldId id="354" r:id="rId13"/>
    <p:sldId id="355" r:id="rId14"/>
    <p:sldId id="352" r:id="rId15"/>
    <p:sldId id="335" r:id="rId16"/>
    <p:sldId id="357" r:id="rId17"/>
    <p:sldId id="358" r:id="rId18"/>
    <p:sldId id="360" r:id="rId19"/>
    <p:sldId id="361" r:id="rId20"/>
    <p:sldId id="364" r:id="rId21"/>
    <p:sldId id="365" r:id="rId22"/>
    <p:sldId id="366" r:id="rId23"/>
    <p:sldId id="367" r:id="rId24"/>
    <p:sldId id="368" r:id="rId25"/>
    <p:sldId id="339" r:id="rId26"/>
    <p:sldId id="340" r:id="rId27"/>
    <p:sldId id="341" r:id="rId28"/>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FF3300"/>
    <a:srgbClr val="003300"/>
    <a:srgbClr val="008000"/>
    <a:srgbClr val="66FF33"/>
    <a:srgbClr val="CC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7134"/>
    <p:restoredTop sz="94660"/>
  </p:normalViewPr>
  <p:slideViewPr>
    <p:cSldViewPr showGuides="1">
      <p:cViewPr varScale="1">
        <p:scale>
          <a:sx n="68" d="100"/>
          <a:sy n="68" d="100"/>
        </p:scale>
        <p:origin x="-654" y="-90"/>
      </p:cViewPr>
      <p:guideLst>
        <p:guide orient="horz" pos="2160"/>
        <p:guide pos="2926"/>
      </p:guideLst>
    </p:cSldViewPr>
  </p:slideViewPr>
  <p:notesTextViewPr>
    <p:cViewPr>
      <p:scale>
        <a:sx n="100" d="100"/>
        <a:sy n="100" d="100"/>
      </p:scale>
      <p:origin x="0" y="0"/>
    </p:cViewPr>
  </p:notesTextViewPr>
  <p:sorterViewPr showFormatting="0">
    <p:cViewPr>
      <p:scale>
        <a:sx n="66" d="100"/>
        <a:sy n="66" d="100"/>
      </p:scale>
      <p:origin x="0" y="246"/>
    </p:cViewPr>
  </p:sorterViewPr>
  <p:gridSpacing cx="76320" cy="7632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Master" Target="slideMasters/slideMaster2.xml"/><Relationship Id="rId29" Type="http://schemas.openxmlformats.org/officeDocument/2006/relationships/notesMaster" Target="notesMasters/notesMaster1.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grpSp>
        <p:nvGrpSpPr>
          <p:cNvPr id="7170" name="组合 7169"/>
          <p:cNvGrpSpPr/>
          <p:nvPr/>
        </p:nvGrpSpPr>
        <p:grpSpPr>
          <a:xfrm>
            <a:off x="0" y="2438400"/>
            <a:ext cx="9009063" cy="1052513"/>
            <a:chOff x="0" y="1536"/>
            <a:chExt cx="5675" cy="663"/>
          </a:xfrm>
        </p:grpSpPr>
        <p:grpSp>
          <p:nvGrpSpPr>
            <p:cNvPr id="7171" name="组合 7170"/>
            <p:cNvGrpSpPr/>
            <p:nvPr/>
          </p:nvGrpSpPr>
          <p:grpSpPr>
            <a:xfrm>
              <a:off x="183" y="1604"/>
              <a:ext cx="448" cy="299"/>
              <a:chOff x="720" y="336"/>
              <a:chExt cx="624" cy="432"/>
            </a:xfrm>
          </p:grpSpPr>
          <p:sp>
            <p:nvSpPr>
              <p:cNvPr id="7172" name="矩形 7171"/>
              <p:cNvSpPr/>
              <p:nvPr/>
            </p:nvSpPr>
            <p:spPr>
              <a:xfrm>
                <a:off x="720" y="336"/>
                <a:ext cx="384" cy="432"/>
              </a:xfrm>
              <a:prstGeom prst="rect">
                <a:avLst/>
              </a:prstGeom>
              <a:solidFill>
                <a:schemeClr val="folHlink"/>
              </a:solidFill>
              <a:ln w="9525">
                <a:noFill/>
              </a:ln>
            </p:spPr>
            <p:txBody>
              <a:bodyPr/>
              <a:p>
                <a:endParaRPr lang="zh-CN" altLang="en-US"/>
              </a:p>
            </p:txBody>
          </p:sp>
          <p:sp>
            <p:nvSpPr>
              <p:cNvPr id="7173" name="矩形 7172"/>
              <p:cNvSpPr/>
              <p:nvPr/>
            </p:nvSpPr>
            <p:spPr>
              <a:xfrm>
                <a:off x="1056" y="336"/>
                <a:ext cx="288" cy="432"/>
              </a:xfrm>
              <a:prstGeom prst="rect">
                <a:avLst/>
              </a:prstGeom>
              <a:gradFill rotWithShape="0">
                <a:gsLst>
                  <a:gs pos="0">
                    <a:schemeClr val="folHlink"/>
                  </a:gs>
                  <a:gs pos="100000">
                    <a:schemeClr val="bg1"/>
                  </a:gs>
                </a:gsLst>
                <a:lin ang="0" scaled="1"/>
                <a:tileRect/>
              </a:gradFill>
              <a:ln w="9525">
                <a:noFill/>
              </a:ln>
            </p:spPr>
            <p:txBody>
              <a:bodyPr/>
              <a:p>
                <a:endParaRPr lang="zh-CN" altLang="en-US"/>
              </a:p>
            </p:txBody>
          </p:sp>
        </p:grpSp>
        <p:grpSp>
          <p:nvGrpSpPr>
            <p:cNvPr id="7174" name="组合 7173"/>
            <p:cNvGrpSpPr/>
            <p:nvPr/>
          </p:nvGrpSpPr>
          <p:grpSpPr>
            <a:xfrm>
              <a:off x="261" y="1870"/>
              <a:ext cx="465" cy="299"/>
              <a:chOff x="912" y="2640"/>
              <a:chExt cx="672" cy="432"/>
            </a:xfrm>
          </p:grpSpPr>
          <p:sp>
            <p:nvSpPr>
              <p:cNvPr id="7175" name="矩形 7174"/>
              <p:cNvSpPr/>
              <p:nvPr/>
            </p:nvSpPr>
            <p:spPr>
              <a:xfrm>
                <a:off x="912" y="2640"/>
                <a:ext cx="384" cy="432"/>
              </a:xfrm>
              <a:prstGeom prst="rect">
                <a:avLst/>
              </a:prstGeom>
              <a:solidFill>
                <a:schemeClr val="accent2"/>
              </a:solidFill>
              <a:ln w="9525">
                <a:noFill/>
              </a:ln>
            </p:spPr>
            <p:txBody>
              <a:bodyPr/>
              <a:p>
                <a:endParaRPr lang="zh-CN" altLang="en-US"/>
              </a:p>
            </p:txBody>
          </p:sp>
          <p:sp>
            <p:nvSpPr>
              <p:cNvPr id="7176" name="矩形 7175"/>
              <p:cNvSpPr/>
              <p:nvPr/>
            </p:nvSpPr>
            <p:spPr>
              <a:xfrm>
                <a:off x="1248" y="2640"/>
                <a:ext cx="336" cy="432"/>
              </a:xfrm>
              <a:prstGeom prst="rect">
                <a:avLst/>
              </a:prstGeom>
              <a:gradFill rotWithShape="0">
                <a:gsLst>
                  <a:gs pos="0">
                    <a:schemeClr val="accent2"/>
                  </a:gs>
                  <a:gs pos="100000">
                    <a:schemeClr val="bg1"/>
                  </a:gs>
                </a:gsLst>
                <a:lin ang="0" scaled="1"/>
                <a:tileRect/>
              </a:gradFill>
              <a:ln w="9525">
                <a:noFill/>
              </a:ln>
            </p:spPr>
            <p:txBody>
              <a:bodyPr/>
              <a:p>
                <a:endParaRPr lang="zh-CN" altLang="en-US"/>
              </a:p>
            </p:txBody>
          </p:sp>
        </p:grpSp>
        <p:sp>
          <p:nvSpPr>
            <p:cNvPr id="7177" name="矩形 7176"/>
            <p:cNvSpPr/>
            <p:nvPr/>
          </p:nvSpPr>
          <p:spPr>
            <a:xfrm>
              <a:off x="0" y="1824"/>
              <a:ext cx="353" cy="266"/>
            </a:xfrm>
            <a:prstGeom prst="rect">
              <a:avLst/>
            </a:prstGeom>
            <a:gradFill rotWithShape="0">
              <a:gsLst>
                <a:gs pos="0">
                  <a:schemeClr val="bg1"/>
                </a:gs>
                <a:gs pos="100000">
                  <a:schemeClr val="hlink"/>
                </a:gs>
              </a:gsLst>
              <a:lin ang="18900000" scaled="1"/>
              <a:tileRect/>
            </a:gradFill>
            <a:ln w="9525">
              <a:noFill/>
            </a:ln>
          </p:spPr>
          <p:txBody>
            <a:bodyPr/>
            <a:p>
              <a:endParaRPr lang="zh-CN" altLang="en-US"/>
            </a:p>
          </p:txBody>
        </p:sp>
        <p:sp>
          <p:nvSpPr>
            <p:cNvPr id="7178" name="矩形 7177"/>
            <p:cNvSpPr/>
            <p:nvPr/>
          </p:nvSpPr>
          <p:spPr>
            <a:xfrm>
              <a:off x="400" y="1536"/>
              <a:ext cx="20" cy="663"/>
            </a:xfrm>
            <a:prstGeom prst="rect">
              <a:avLst/>
            </a:prstGeom>
            <a:solidFill>
              <a:schemeClr val="bg2"/>
            </a:solidFill>
            <a:ln w="9525">
              <a:noFill/>
            </a:ln>
          </p:spPr>
          <p:txBody>
            <a:bodyPr/>
            <a:p>
              <a:endParaRPr lang="zh-CN" altLang="en-US"/>
            </a:p>
          </p:txBody>
        </p:sp>
        <p:sp>
          <p:nvSpPr>
            <p:cNvPr id="7179" name="矩形 7178"/>
            <p:cNvSpPr/>
            <p:nvPr/>
          </p:nvSpPr>
          <p:spPr>
            <a:xfrm flipV="1">
              <a:off x="199" y="2054"/>
              <a:ext cx="5476" cy="35"/>
            </a:xfrm>
            <a:prstGeom prst="rect">
              <a:avLst/>
            </a:prstGeom>
            <a:gradFill rotWithShape="0">
              <a:gsLst>
                <a:gs pos="0">
                  <a:schemeClr val="bg2"/>
                </a:gs>
                <a:gs pos="100000">
                  <a:schemeClr val="bg1"/>
                </a:gs>
              </a:gsLst>
              <a:lin ang="0" scaled="1"/>
              <a:tileRect/>
            </a:gradFill>
            <a:ln w="9525">
              <a:noFill/>
            </a:ln>
          </p:spPr>
          <p:txBody>
            <a:bodyPr/>
            <a:p>
              <a:endParaRPr lang="zh-CN" altLang="en-US"/>
            </a:p>
          </p:txBody>
        </p:sp>
      </p:grpSp>
      <p:sp>
        <p:nvSpPr>
          <p:cNvPr id="7180" name="标题 7179"/>
          <p:cNvSpPr>
            <a:spLocks noGrp="1"/>
          </p:cNvSpPr>
          <p:nvPr>
            <p:ph type="ctrTitle"/>
          </p:nvPr>
        </p:nvSpPr>
        <p:spPr>
          <a:xfrm>
            <a:off x="990600" y="1676400"/>
            <a:ext cx="7772400" cy="1462088"/>
          </a:xfrm>
          <a:prstGeom prst="rect">
            <a:avLst/>
          </a:prstGeom>
          <a:noFill/>
          <a:ln w="9525">
            <a:noFill/>
          </a:ln>
        </p:spPr>
        <p:txBody>
          <a:bodyPr anchor="b"/>
          <a:lstStyle>
            <a:lvl1pPr lvl="0">
              <a:buClrTx/>
              <a:buSzTx/>
              <a:buFontTx/>
              <a:defRPr/>
            </a:lvl1pPr>
          </a:lstStyle>
          <a:p>
            <a:pPr lvl="0"/>
            <a:r>
              <a:rPr lang="zh-CN" altLang="en-US" dirty="0"/>
              <a:t>单击此处编辑母版标题样式</a:t>
            </a:r>
            <a:endParaRPr lang="zh-CN" altLang="en-US" dirty="0"/>
          </a:p>
        </p:txBody>
      </p:sp>
      <p:sp>
        <p:nvSpPr>
          <p:cNvPr id="7181" name="副标题 7180"/>
          <p:cNvSpPr>
            <a:spLocks noGrp="1"/>
          </p:cNvSpPr>
          <p:nvPr>
            <p:ph type="subTitle" idx="1"/>
          </p:nvPr>
        </p:nvSpPr>
        <p:spPr>
          <a:xfrm>
            <a:off x="1371600" y="3886200"/>
            <a:ext cx="6400800" cy="1752600"/>
          </a:xfrm>
          <a:prstGeom prst="rect">
            <a:avLst/>
          </a:prstGeom>
          <a:noFill/>
          <a:ln w="9525">
            <a:noFill/>
          </a:ln>
        </p:spPr>
        <p:txBody>
          <a:bodyPr anchor="t"/>
          <a:lstStyle>
            <a:lvl1pPr marL="0" lvl="0" indent="0" algn="ctr">
              <a:buClr>
                <a:schemeClr val="folHlink"/>
              </a:buClr>
              <a:buSzPct val="60000"/>
              <a:buFont typeface="Wingdings" panose="05000000000000000000" pitchFamily="2" charset="2"/>
              <a:buNone/>
              <a:defRPr/>
            </a:lvl1pPr>
            <a:lvl2pPr marL="457200" lvl="1" indent="0" algn="ctr">
              <a:buClr>
                <a:schemeClr val="hlink"/>
              </a:buClr>
              <a:buSzPct val="55000"/>
              <a:buFont typeface="Wingdings" panose="05000000000000000000" pitchFamily="2" charset="2"/>
              <a:buNone/>
              <a:defRPr/>
            </a:lvl2pPr>
            <a:lvl3pPr marL="914400" lvl="2" indent="0" algn="ctr">
              <a:buClr>
                <a:schemeClr val="folHlink"/>
              </a:buClr>
              <a:buSzPct val="50000"/>
              <a:buFont typeface="Wingdings" panose="05000000000000000000" pitchFamily="2" charset="2"/>
              <a:buNone/>
              <a:defRPr/>
            </a:lvl3pPr>
            <a:lvl4pPr marL="1371600" lvl="3" indent="0" algn="ctr">
              <a:buClr>
                <a:schemeClr val="accent2"/>
              </a:buClr>
              <a:buSzPct val="55000"/>
              <a:buFont typeface="Wingdings" panose="05000000000000000000" pitchFamily="2" charset="2"/>
              <a:buNone/>
              <a:defRPr/>
            </a:lvl4pPr>
            <a:lvl5pPr marL="1828800" lvl="4" indent="0" algn="ctr">
              <a:buClr>
                <a:schemeClr val="accent1"/>
              </a:buClr>
              <a:buSzPct val="50000"/>
              <a:buFont typeface="Wingdings" panose="05000000000000000000" pitchFamily="2" charset="2"/>
              <a:buNone/>
              <a:defRPr/>
            </a:lvl5pPr>
          </a:lstStyle>
          <a:p>
            <a:pPr lvl="0"/>
            <a:r>
              <a:rPr lang="zh-CN" altLang="en-US" dirty="0"/>
              <a:t>单击此处编辑母版副标题样式</a:t>
            </a:r>
            <a:endParaRPr lang="zh-CN" altLang="en-US" dirty="0"/>
          </a:p>
        </p:txBody>
      </p:sp>
      <p:sp>
        <p:nvSpPr>
          <p:cNvPr id="7182" name="日期占位符 7181"/>
          <p:cNvSpPr>
            <a:spLocks noGrp="1"/>
          </p:cNvSpPr>
          <p:nvPr>
            <p:ph type="dt" sz="half" idx="2"/>
          </p:nvPr>
        </p:nvSpPr>
        <p:spPr>
          <a:xfrm>
            <a:off x="990600" y="6248400"/>
            <a:ext cx="1905000" cy="457200"/>
          </a:xfrm>
          <a:prstGeom prst="rect">
            <a:avLst/>
          </a:prstGeom>
          <a:noFill/>
          <a:ln w="9525">
            <a:noFill/>
          </a:ln>
        </p:spPr>
        <p:txBody>
          <a:bodyPr anchor="b"/>
          <a:lstStyle>
            <a:lvl1pPr>
              <a:defRPr sz="1400">
                <a:solidFill>
                  <a:schemeClr val="bg2"/>
                </a:solidFill>
                <a:latin typeface="Tahoma" panose="020B0604030504040204" pitchFamily="34" charset="0"/>
              </a:defRPr>
            </a:lvl1pPr>
          </a:lstStyle>
          <a:p>
            <a:endParaRPr lang="zh-CN" altLang="en-US" dirty="0">
              <a:latin typeface="Arial" panose="020B0604020202020204" pitchFamily="34" charset="0"/>
            </a:endParaRPr>
          </a:p>
        </p:txBody>
      </p:sp>
      <p:sp>
        <p:nvSpPr>
          <p:cNvPr id="7183" name="页脚占位符 7182"/>
          <p:cNvSpPr>
            <a:spLocks noGrp="1"/>
          </p:cNvSpPr>
          <p:nvPr>
            <p:ph type="ftr" sz="quarter" idx="3"/>
          </p:nvPr>
        </p:nvSpPr>
        <p:spPr>
          <a:xfrm>
            <a:off x="3429000" y="6248400"/>
            <a:ext cx="2895600" cy="457200"/>
          </a:xfrm>
          <a:prstGeom prst="rect">
            <a:avLst/>
          </a:prstGeom>
          <a:noFill/>
          <a:ln w="9525">
            <a:noFill/>
          </a:ln>
        </p:spPr>
        <p:txBody>
          <a:bodyPr anchor="b"/>
          <a:lstStyle>
            <a:lvl1pPr algn="ctr">
              <a:defRPr sz="1400">
                <a:solidFill>
                  <a:schemeClr val="bg2"/>
                </a:solidFill>
                <a:latin typeface="Tahoma" panose="020B0604030504040204" pitchFamily="34" charset="0"/>
              </a:defRPr>
            </a:lvl1pPr>
          </a:lstStyle>
          <a:p>
            <a:endParaRPr lang="zh-CN" altLang="en-US" dirty="0"/>
          </a:p>
        </p:txBody>
      </p:sp>
      <p:sp>
        <p:nvSpPr>
          <p:cNvPr id="7184" name="灯片编号占位符 7183"/>
          <p:cNvSpPr>
            <a:spLocks noGrp="1"/>
          </p:cNvSpPr>
          <p:nvPr>
            <p:ph type="sldNum" sz="quarter" idx="4"/>
          </p:nvPr>
        </p:nvSpPr>
        <p:spPr>
          <a:xfrm>
            <a:off x="6858000" y="6248400"/>
            <a:ext cx="1905000" cy="457200"/>
          </a:xfrm>
          <a:prstGeom prst="rect">
            <a:avLst/>
          </a:prstGeom>
          <a:noFill/>
          <a:ln w="9525">
            <a:noFill/>
          </a:ln>
        </p:spPr>
        <p:txBody>
          <a:bodyPr anchor="b"/>
          <a:lstStyle>
            <a:lvl1pPr algn="r">
              <a:defRPr sz="1400">
                <a:solidFill>
                  <a:schemeClr val="bg2"/>
                </a:solidFill>
                <a:latin typeface="Tahoma" panose="020B0604030504040204" pitchFamily="34" charset="0"/>
              </a:defRPr>
            </a:lvl1pPr>
          </a:lstStyle>
          <a:p>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051" y="214313"/>
            <a:ext cx="1951038" cy="5918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150938" y="214313"/>
            <a:ext cx="5740009" cy="59182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pattFill prst="ltHorz">
          <a:fgClr>
            <a:schemeClr val="bg2"/>
          </a:fgClr>
          <a:bgClr>
            <a:schemeClr val="bg1"/>
          </a:bgClr>
        </a:pattFill>
        <a:effectLst/>
      </p:bgPr>
    </p:bg>
    <p:spTree>
      <p:nvGrpSpPr>
        <p:cNvPr id="1" name=""/>
        <p:cNvGrpSpPr/>
        <p:nvPr/>
      </p:nvGrpSpPr>
      <p:grpSpPr/>
      <p:sp>
        <p:nvSpPr>
          <p:cNvPr id="152578" name="标题 152577"/>
          <p:cNvSpPr>
            <a:spLocks noGrp="1"/>
          </p:cNvSpPr>
          <p:nvPr>
            <p:ph type="ctrTitle"/>
          </p:nvPr>
        </p:nvSpPr>
        <p:spPr>
          <a:xfrm>
            <a:off x="685800" y="990600"/>
            <a:ext cx="7772400" cy="1371600"/>
          </a:xfrm>
          <a:prstGeom prst="rect">
            <a:avLst/>
          </a:prstGeom>
          <a:noFill/>
          <a:ln w="9525">
            <a:noFill/>
          </a:ln>
        </p:spPr>
        <p:txBody>
          <a:bodyPr anchor="b"/>
          <a:lstStyle>
            <a:lvl1pPr lvl="0">
              <a:buClrTx/>
              <a:buSzTx/>
              <a:buFontTx/>
              <a:defRPr sz="4000"/>
            </a:lvl1pPr>
          </a:lstStyle>
          <a:p>
            <a:pPr lvl="0"/>
            <a:r>
              <a:rPr lang="zh-CN" altLang="en-US" dirty="0"/>
              <a:t>单击此处编辑母版标题样式</a:t>
            </a:r>
            <a:endParaRPr lang="zh-CN" altLang="en-US" dirty="0"/>
          </a:p>
        </p:txBody>
      </p:sp>
      <p:sp>
        <p:nvSpPr>
          <p:cNvPr id="152579" name="副标题 152578"/>
          <p:cNvSpPr>
            <a:spLocks noGrp="1"/>
          </p:cNvSpPr>
          <p:nvPr>
            <p:ph type="subTitle" idx="1"/>
          </p:nvPr>
        </p:nvSpPr>
        <p:spPr>
          <a:xfrm>
            <a:off x="1447800" y="3429000"/>
            <a:ext cx="7010400" cy="1600200"/>
          </a:xfrm>
          <a:prstGeom prst="rect">
            <a:avLst/>
          </a:prstGeom>
          <a:noFill/>
          <a:ln w="9525">
            <a:noFill/>
          </a:ln>
        </p:spPr>
        <p:txBody>
          <a:bodyPr anchor="t"/>
          <a:lstStyle>
            <a:lvl1pPr marL="0" lvl="0" indent="0">
              <a:buClr>
                <a:schemeClr val="accent2"/>
              </a:buClr>
              <a:buSzTx/>
              <a:buFont typeface="Wingdings" panose="05000000000000000000" pitchFamily="2" charset="2"/>
              <a:buNone/>
              <a:defRPr sz="2800"/>
            </a:lvl1pPr>
            <a:lvl2pPr marL="457200" lvl="1" indent="14605" algn="ctr">
              <a:buClr>
                <a:schemeClr val="accent2"/>
              </a:buClr>
              <a:buSzTx/>
              <a:buFont typeface="Wingdings" panose="05000000000000000000" pitchFamily="2" charset="2"/>
              <a:buNone/>
              <a:defRPr sz="2800"/>
            </a:lvl2pPr>
            <a:lvl3pPr marL="909955" lvl="2" indent="0" algn="ctr">
              <a:buClr>
                <a:schemeClr val="accent2"/>
              </a:buClr>
              <a:buSzTx/>
              <a:buFont typeface="Wingdings" panose="05000000000000000000" pitchFamily="2" charset="2"/>
              <a:buNone/>
              <a:defRPr sz="2800"/>
            </a:lvl3pPr>
            <a:lvl4pPr marL="1306830" lvl="3" indent="0" algn="ctr">
              <a:buClr>
                <a:schemeClr val="accent2"/>
              </a:buClr>
              <a:buSzTx/>
              <a:buFont typeface="Wingdings" panose="05000000000000000000" pitchFamily="2" charset="2"/>
              <a:buNone/>
              <a:defRPr sz="2800"/>
            </a:lvl4pPr>
            <a:lvl5pPr marL="1695450" lvl="4" indent="0" algn="ctr">
              <a:buClr>
                <a:schemeClr val="accent2"/>
              </a:buClr>
              <a:buSzTx/>
              <a:buFont typeface="Wingdings" panose="05000000000000000000" pitchFamily="2" charset="2"/>
              <a:buNone/>
              <a:defRPr sz="2800"/>
            </a:lvl5pPr>
          </a:lstStyle>
          <a:p>
            <a:pPr lvl="0"/>
            <a:r>
              <a:rPr lang="zh-CN" altLang="en-US" dirty="0"/>
              <a:t>单击此处编辑母版副标题样式</a:t>
            </a:r>
            <a:endParaRPr lang="zh-CN" altLang="en-US" dirty="0"/>
          </a:p>
        </p:txBody>
      </p:sp>
      <p:sp>
        <p:nvSpPr>
          <p:cNvPr id="152580" name="日期占位符 152579"/>
          <p:cNvSpPr>
            <a:spLocks noGrp="1"/>
          </p:cNvSpPr>
          <p:nvPr>
            <p:ph type="dt" sz="half" idx="2"/>
          </p:nvPr>
        </p:nvSpPr>
        <p:spPr>
          <a:xfrm>
            <a:off x="685800" y="6248400"/>
            <a:ext cx="1905000" cy="457200"/>
          </a:xfrm>
          <a:prstGeom prst="rect">
            <a:avLst/>
          </a:prstGeom>
          <a:noFill/>
          <a:ln w="9525">
            <a:noFill/>
          </a:ln>
        </p:spPr>
        <p:txBody>
          <a:bodyPr anchor="t"/>
          <a:lstStyle>
            <a:lvl1pPr>
              <a:defRPr sz="1200">
                <a:latin typeface="Verdana" panose="020B0604030504040204" pitchFamily="34" charset="0"/>
              </a:defRPr>
            </a:lvl1pPr>
          </a:lstStyle>
          <a:p>
            <a:endParaRPr lang="zh-CN" altLang="en-US" dirty="0">
              <a:latin typeface="Arial" panose="020B0604020202020204" pitchFamily="34" charset="0"/>
            </a:endParaRPr>
          </a:p>
        </p:txBody>
      </p:sp>
      <p:sp>
        <p:nvSpPr>
          <p:cNvPr id="152581" name="页脚占位符 152580"/>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200">
                <a:latin typeface="Verdana" panose="020B0604030504040204" pitchFamily="34" charset="0"/>
              </a:defRPr>
            </a:lvl1pPr>
          </a:lstStyle>
          <a:p>
            <a:endParaRPr lang="zh-CN" altLang="en-US" dirty="0"/>
          </a:p>
        </p:txBody>
      </p:sp>
      <p:sp>
        <p:nvSpPr>
          <p:cNvPr id="152582" name="灯片编号占位符 152581"/>
          <p:cNvSpPr>
            <a:spLocks noGrp="1"/>
          </p:cNvSpPr>
          <p:nvPr>
            <p:ph type="sldNum" sz="quarter" idx="4"/>
          </p:nvPr>
        </p:nvSpPr>
        <p:spPr>
          <a:xfrm>
            <a:off x="6553200" y="6248400"/>
            <a:ext cx="1905000" cy="457200"/>
          </a:xfrm>
          <a:prstGeom prst="rect">
            <a:avLst/>
          </a:prstGeom>
          <a:noFill/>
          <a:ln w="9525">
            <a:noFill/>
          </a:ln>
        </p:spPr>
        <p:txBody>
          <a:bodyPr anchor="t"/>
          <a:lstStyle>
            <a:lvl1pPr algn="r">
              <a:defRPr sz="1200">
                <a:latin typeface="Verdana" panose="020B0604030504040204" pitchFamily="34" charset="0"/>
              </a:defRPr>
            </a:lvl1pPr>
          </a:lstStyle>
          <a:p>
            <a:fld id="{9A0DB2DC-4C9A-4742-B13C-FB6460FD3503}" type="slidenum">
              <a:rPr lang="zh-CN" altLang="en-US" dirty="0"/>
            </a:fld>
            <a:endParaRPr lang="zh-CN" altLang="en-US" dirty="0">
              <a:latin typeface="Arial" panose="020B0604020202020204" pitchFamily="34" charset="0"/>
            </a:endParaRPr>
          </a:p>
        </p:txBody>
      </p:sp>
      <p:sp>
        <p:nvSpPr>
          <p:cNvPr id="152583" name="任意多边形 152582"/>
          <p:cNvSpPr/>
          <p:nvPr/>
        </p:nvSpPr>
        <p:spPr>
          <a:xfrm>
            <a:off x="685800" y="2393950"/>
            <a:ext cx="7772400" cy="109538"/>
          </a:xfrm>
          <a:custGeom>
            <a:avLst/>
            <a:gdLst>
              <a:gd name="A1" fmla="val 618"/>
              <a:gd name="A3" fmla="val 0"/>
              <a:gd name="G0" fmla="+- A1 0 0"/>
            </a:gdLst>
            <a:ahLst/>
            <a:cxnLst/>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cap="flat" cmpd="sng">
            <a:solidFill>
              <a:schemeClr val="accent2"/>
            </a:solidFill>
            <a:prstDash val="solid"/>
            <a:round/>
            <a:headEnd type="none" w="med" len="med"/>
            <a:tailEnd type="none" w="med" len="med"/>
          </a:ln>
        </p:spPr>
        <p:txBody>
          <a:bodyPr/>
          <a:p>
            <a:pPr lvl="0"/>
            <a:endParaRPr sz="2400" dirty="0">
              <a:latin typeface="Times New Roman" panose="02020603050405020304" pitchFamily="18" charset="0"/>
            </a:endParaRP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66738" y="1752600"/>
            <a:ext cx="3920490" cy="4267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7248" y="1752600"/>
            <a:ext cx="3920490" cy="4267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441" y="304800"/>
            <a:ext cx="2002234" cy="5715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66738" y="304800"/>
            <a:ext cx="5890631" cy="57150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182688" y="2017713"/>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146612" y="2017713"/>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6" name="矩形 6145"/>
          <p:cNvSpPr/>
          <p:nvPr/>
        </p:nvSpPr>
        <p:spPr>
          <a:xfrm>
            <a:off x="417513" y="1098550"/>
            <a:ext cx="438150" cy="474663"/>
          </a:xfrm>
          <a:prstGeom prst="rect">
            <a:avLst/>
          </a:prstGeom>
          <a:solidFill>
            <a:schemeClr val="accent2"/>
          </a:solidFill>
          <a:ln w="9525">
            <a:noFill/>
          </a:ln>
        </p:spPr>
        <p:txBody>
          <a:bodyPr wrap="none" anchor="ctr"/>
          <a:p>
            <a:pPr lvl="0" algn="ctr"/>
            <a:endParaRPr sz="2400" dirty="0">
              <a:latin typeface="Tahoma" panose="020B0604030504040204" pitchFamily="34" charset="0"/>
            </a:endParaRPr>
          </a:p>
        </p:txBody>
      </p:sp>
      <p:sp>
        <p:nvSpPr>
          <p:cNvPr id="6147" name="矩形 6146"/>
          <p:cNvSpPr/>
          <p:nvPr/>
        </p:nvSpPr>
        <p:spPr>
          <a:xfrm>
            <a:off x="800100" y="1098550"/>
            <a:ext cx="328613" cy="474663"/>
          </a:xfrm>
          <a:prstGeom prst="rect">
            <a:avLst/>
          </a:prstGeom>
          <a:gradFill rotWithShape="0">
            <a:gsLst>
              <a:gs pos="0">
                <a:schemeClr val="accent2"/>
              </a:gs>
              <a:gs pos="100000">
                <a:schemeClr val="bg1"/>
              </a:gs>
            </a:gsLst>
            <a:lin ang="0" scaled="1"/>
            <a:tileRect/>
          </a:gradFill>
          <a:ln w="9525">
            <a:noFill/>
          </a:ln>
        </p:spPr>
        <p:txBody>
          <a:bodyPr wrap="none" anchor="ctr"/>
          <a:p>
            <a:pPr lvl="0" algn="ctr"/>
            <a:endParaRPr sz="2400" dirty="0">
              <a:latin typeface="Tahoma" panose="020B0604030504040204" pitchFamily="34" charset="0"/>
            </a:endParaRPr>
          </a:p>
        </p:txBody>
      </p:sp>
      <p:sp>
        <p:nvSpPr>
          <p:cNvPr id="6148" name="矩形 6147"/>
          <p:cNvSpPr/>
          <p:nvPr/>
        </p:nvSpPr>
        <p:spPr>
          <a:xfrm>
            <a:off x="541338" y="1520825"/>
            <a:ext cx="422275" cy="474663"/>
          </a:xfrm>
          <a:prstGeom prst="rect">
            <a:avLst/>
          </a:prstGeom>
          <a:solidFill>
            <a:schemeClr val="folHlink"/>
          </a:solidFill>
          <a:ln w="9525">
            <a:noFill/>
          </a:ln>
        </p:spPr>
        <p:txBody>
          <a:bodyPr wrap="none" anchor="ctr"/>
          <a:p>
            <a:pPr lvl="0" algn="ctr"/>
            <a:endParaRPr sz="2400" dirty="0">
              <a:latin typeface="Tahoma" panose="020B0604030504040204" pitchFamily="34" charset="0"/>
            </a:endParaRPr>
          </a:p>
        </p:txBody>
      </p:sp>
      <p:sp>
        <p:nvSpPr>
          <p:cNvPr id="6149" name="矩形 6148"/>
          <p:cNvSpPr/>
          <p:nvPr/>
        </p:nvSpPr>
        <p:spPr>
          <a:xfrm>
            <a:off x="911225" y="1520825"/>
            <a:ext cx="368300" cy="474663"/>
          </a:xfrm>
          <a:prstGeom prst="rect">
            <a:avLst/>
          </a:prstGeom>
          <a:gradFill rotWithShape="0">
            <a:gsLst>
              <a:gs pos="0">
                <a:schemeClr val="folHlink"/>
              </a:gs>
              <a:gs pos="100000">
                <a:schemeClr val="bg1"/>
              </a:gs>
            </a:gsLst>
            <a:lin ang="0" scaled="1"/>
            <a:tileRect/>
          </a:gradFill>
          <a:ln w="9525">
            <a:noFill/>
          </a:ln>
        </p:spPr>
        <p:txBody>
          <a:bodyPr wrap="none" anchor="ctr"/>
          <a:p>
            <a:pPr lvl="0" algn="ctr"/>
            <a:endParaRPr sz="2400" dirty="0">
              <a:latin typeface="Tahoma" panose="020B0604030504040204" pitchFamily="34" charset="0"/>
            </a:endParaRPr>
          </a:p>
        </p:txBody>
      </p:sp>
      <p:sp>
        <p:nvSpPr>
          <p:cNvPr id="6150" name="矩形 6149"/>
          <p:cNvSpPr/>
          <p:nvPr/>
        </p:nvSpPr>
        <p:spPr>
          <a:xfrm>
            <a:off x="127000" y="1447800"/>
            <a:ext cx="560388" cy="422275"/>
          </a:xfrm>
          <a:prstGeom prst="rect">
            <a:avLst/>
          </a:prstGeom>
          <a:gradFill rotWithShape="0">
            <a:gsLst>
              <a:gs pos="0">
                <a:schemeClr val="bg1"/>
              </a:gs>
              <a:gs pos="100000">
                <a:schemeClr val="hlink"/>
              </a:gs>
            </a:gsLst>
            <a:lin ang="18900000" scaled="1"/>
            <a:tileRect/>
          </a:gradFill>
          <a:ln w="9525">
            <a:noFill/>
          </a:ln>
        </p:spPr>
        <p:txBody>
          <a:bodyPr wrap="none" anchor="ctr"/>
          <a:p>
            <a:pPr lvl="0" algn="ctr"/>
            <a:endParaRPr sz="2400" dirty="0">
              <a:latin typeface="Tahoma" panose="020B0604030504040204" pitchFamily="34" charset="0"/>
            </a:endParaRPr>
          </a:p>
        </p:txBody>
      </p:sp>
      <p:sp>
        <p:nvSpPr>
          <p:cNvPr id="6151" name="矩形 6150"/>
          <p:cNvSpPr/>
          <p:nvPr/>
        </p:nvSpPr>
        <p:spPr>
          <a:xfrm>
            <a:off x="762000" y="990600"/>
            <a:ext cx="31750" cy="1052513"/>
          </a:xfrm>
          <a:prstGeom prst="rect">
            <a:avLst/>
          </a:prstGeom>
          <a:solidFill>
            <a:schemeClr val="bg2"/>
          </a:solidFill>
          <a:ln w="9525">
            <a:noFill/>
          </a:ln>
        </p:spPr>
        <p:txBody>
          <a:bodyPr wrap="none" anchor="ctr"/>
          <a:p>
            <a:pPr lvl="0" algn="ctr"/>
            <a:endParaRPr sz="2400" dirty="0">
              <a:latin typeface="Tahoma" panose="020B0604030504040204" pitchFamily="34" charset="0"/>
            </a:endParaRPr>
          </a:p>
        </p:txBody>
      </p:sp>
      <p:sp>
        <p:nvSpPr>
          <p:cNvPr id="6152" name="矩形 6151"/>
          <p:cNvSpPr/>
          <p:nvPr/>
        </p:nvSpPr>
        <p:spPr>
          <a:xfrm>
            <a:off x="442913" y="1781175"/>
            <a:ext cx="8226425" cy="31750"/>
          </a:xfrm>
          <a:prstGeom prst="rect">
            <a:avLst/>
          </a:prstGeom>
          <a:gradFill rotWithShape="0">
            <a:gsLst>
              <a:gs pos="0">
                <a:schemeClr val="bg2"/>
              </a:gs>
              <a:gs pos="100000">
                <a:schemeClr val="bg1"/>
              </a:gs>
            </a:gsLst>
            <a:lin ang="0" scaled="1"/>
            <a:tileRect/>
          </a:gradFill>
          <a:ln w="9525">
            <a:noFill/>
          </a:ln>
        </p:spPr>
        <p:txBody>
          <a:bodyPr wrap="none" anchor="ctr"/>
          <a:p>
            <a:pPr lvl="0" algn="ctr"/>
            <a:endParaRPr sz="2400" dirty="0">
              <a:latin typeface="Tahoma" panose="020B0604030504040204" pitchFamily="34" charset="0"/>
            </a:endParaRPr>
          </a:p>
        </p:txBody>
      </p:sp>
      <p:sp>
        <p:nvSpPr>
          <p:cNvPr id="6153" name="标题 6152"/>
          <p:cNvSpPr>
            <a:spLocks noGrp="1"/>
          </p:cNvSpPr>
          <p:nvPr>
            <p:ph type="title"/>
          </p:nvPr>
        </p:nvSpPr>
        <p:spPr>
          <a:xfrm>
            <a:off x="1150938" y="214313"/>
            <a:ext cx="7793037" cy="1462087"/>
          </a:xfrm>
          <a:prstGeom prst="rect">
            <a:avLst/>
          </a:prstGeom>
          <a:noFill/>
          <a:ln w="9525">
            <a:noFill/>
          </a:ln>
        </p:spPr>
        <p:txBody>
          <a:bodyPr anchor="b"/>
          <a:p>
            <a:pPr lvl="0"/>
            <a:r>
              <a:rPr lang="zh-CN" altLang="en-US" dirty="0"/>
              <a:t>单击此处编辑母版标题样式</a:t>
            </a:r>
            <a:endParaRPr lang="zh-CN" altLang="en-US" dirty="0"/>
          </a:p>
        </p:txBody>
      </p:sp>
      <p:sp>
        <p:nvSpPr>
          <p:cNvPr id="6154" name="文本占位符 6153"/>
          <p:cNvSpPr>
            <a:spLocks noGrp="1"/>
          </p:cNvSpPr>
          <p:nvPr>
            <p:ph type="body" idx="1"/>
          </p:nvPr>
        </p:nvSpPr>
        <p:spPr>
          <a:xfrm>
            <a:off x="1182688" y="2017713"/>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155" name="日期占位符 6154"/>
          <p:cNvSpPr>
            <a:spLocks noGrp="1"/>
          </p:cNvSpPr>
          <p:nvPr>
            <p:ph type="dt" sz="half" idx="2"/>
          </p:nvPr>
        </p:nvSpPr>
        <p:spPr>
          <a:xfrm>
            <a:off x="1162050" y="6243638"/>
            <a:ext cx="1905000" cy="457200"/>
          </a:xfrm>
          <a:prstGeom prst="rect">
            <a:avLst/>
          </a:prstGeom>
          <a:noFill/>
          <a:ln w="9525">
            <a:noFill/>
          </a:ln>
        </p:spPr>
        <p:txBody>
          <a:bodyPr anchor="b"/>
          <a:lstStyle>
            <a:lvl1pPr>
              <a:defRPr sz="1400">
                <a:latin typeface="Tahoma" panose="020B0604030504040204" pitchFamily="34" charset="0"/>
              </a:defRPr>
            </a:lvl1pPr>
          </a:lstStyle>
          <a:p>
            <a:pPr lvl="0"/>
            <a:endParaRPr lang="zh-CN" altLang="en-US" dirty="0">
              <a:latin typeface="Arial" panose="020B0604020202020204" pitchFamily="34" charset="0"/>
            </a:endParaRPr>
          </a:p>
        </p:txBody>
      </p:sp>
      <p:sp>
        <p:nvSpPr>
          <p:cNvPr id="6156" name="页脚占位符 6155"/>
          <p:cNvSpPr>
            <a:spLocks noGrp="1"/>
          </p:cNvSpPr>
          <p:nvPr>
            <p:ph type="ftr" sz="quarter" idx="3"/>
          </p:nvPr>
        </p:nvSpPr>
        <p:spPr>
          <a:xfrm>
            <a:off x="3657600" y="6243638"/>
            <a:ext cx="2895600" cy="457200"/>
          </a:xfrm>
          <a:prstGeom prst="rect">
            <a:avLst/>
          </a:prstGeom>
          <a:noFill/>
          <a:ln w="9525">
            <a:noFill/>
          </a:ln>
        </p:spPr>
        <p:txBody>
          <a:bodyPr anchor="b"/>
          <a:lstStyle>
            <a:lvl1pPr algn="ctr">
              <a:defRPr sz="1400">
                <a:latin typeface="Tahoma" panose="020B0604030504040204" pitchFamily="34" charset="0"/>
              </a:defRPr>
            </a:lvl1pPr>
          </a:lstStyle>
          <a:p>
            <a:pPr lvl="0"/>
            <a:endParaRPr lang="zh-CN" altLang="en-US" dirty="0"/>
          </a:p>
        </p:txBody>
      </p:sp>
      <p:sp>
        <p:nvSpPr>
          <p:cNvPr id="6157" name="灯片编号占位符 6156"/>
          <p:cNvSpPr>
            <a:spLocks noGrp="1"/>
          </p:cNvSpPr>
          <p:nvPr>
            <p:ph type="sldNum" sz="quarter" idx="4"/>
          </p:nvPr>
        </p:nvSpPr>
        <p:spPr>
          <a:xfrm>
            <a:off x="7042150" y="6243638"/>
            <a:ext cx="1905000" cy="457200"/>
          </a:xfrm>
          <a:prstGeom prst="rect">
            <a:avLst/>
          </a:prstGeom>
          <a:noFill/>
          <a:ln w="9525">
            <a:noFill/>
          </a:ln>
        </p:spPr>
        <p:txBody>
          <a:bodyPr anchor="b"/>
          <a:lstStyle>
            <a:lvl1pPr algn="r">
              <a:defRPr sz="1400">
                <a:latin typeface="Tahoma" panose="020B0604030504040204" pitchFamily="34" charset="0"/>
              </a:defRPr>
            </a:lvl1pPr>
          </a:lstStyle>
          <a:p>
            <a:pPr lvl="0"/>
            <a:fld id="{9A0DB2DC-4C9A-4742-B13C-FB6460FD3503}" type="slidenum">
              <a:rPr lang="zh-CN" altLang="en-US" dirty="0"/>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p:sp>
        <p:nvSpPr>
          <p:cNvPr id="151554" name="标题 151553"/>
          <p:cNvSpPr>
            <a:spLocks noGrp="1"/>
          </p:cNvSpPr>
          <p:nvPr>
            <p:ph type="title"/>
          </p:nvPr>
        </p:nvSpPr>
        <p:spPr>
          <a:xfrm>
            <a:off x="574675" y="304800"/>
            <a:ext cx="8001000" cy="1216025"/>
          </a:xfrm>
          <a:prstGeom prst="rect">
            <a:avLst/>
          </a:prstGeom>
          <a:noFill/>
          <a:ln w="9525">
            <a:noFill/>
          </a:ln>
        </p:spPr>
        <p:txBody>
          <a:bodyPr anchor="b"/>
          <a:p>
            <a:pPr lvl="0"/>
            <a:r>
              <a:rPr lang="zh-CN" altLang="en-US" dirty="0"/>
              <a:t>单击此处编辑母版标题样式</a:t>
            </a:r>
            <a:endParaRPr lang="zh-CN" altLang="en-US" dirty="0"/>
          </a:p>
        </p:txBody>
      </p:sp>
      <p:sp>
        <p:nvSpPr>
          <p:cNvPr id="151555" name="文本占位符 151554"/>
          <p:cNvSpPr>
            <a:spLocks noGrp="1"/>
          </p:cNvSpPr>
          <p:nvPr>
            <p:ph type="body" idx="1"/>
          </p:nvPr>
        </p:nvSpPr>
        <p:spPr>
          <a:xfrm>
            <a:off x="566738" y="1752600"/>
            <a:ext cx="8001000" cy="42672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51556" name="任意多边形 151555"/>
          <p:cNvSpPr/>
          <p:nvPr/>
        </p:nvSpPr>
        <p:spPr>
          <a:xfrm>
            <a:off x="609600" y="1566863"/>
            <a:ext cx="7958138" cy="109537"/>
          </a:xfrm>
          <a:custGeom>
            <a:avLst/>
            <a:gdLst>
              <a:gd name="A1" fmla="val 585"/>
              <a:gd name="A3" fmla="val 0"/>
              <a:gd name="G0" fmla="+- A1 0 0"/>
            </a:gdLst>
            <a:ahLst/>
            <a:cxnLst/>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cap="flat" cmpd="sng">
            <a:solidFill>
              <a:schemeClr val="accent2"/>
            </a:solidFill>
            <a:prstDash val="solid"/>
            <a:round/>
            <a:headEnd type="none" w="med" len="med"/>
            <a:tailEnd type="none" w="med" len="med"/>
          </a:ln>
        </p:spPr>
        <p:txBody>
          <a:bodyPr/>
          <a:p>
            <a:pPr lvl="0"/>
            <a:endParaRPr sz="2400" dirty="0">
              <a:latin typeface="Times New Roman" panose="02020603050405020304" pitchFamily="18" charset="0"/>
            </a:endParaRPr>
          </a:p>
        </p:txBody>
      </p:sp>
      <p:sp>
        <p:nvSpPr>
          <p:cNvPr id="151557" name="直接连接符 151556"/>
          <p:cNvSpPr/>
          <p:nvPr/>
        </p:nvSpPr>
        <p:spPr>
          <a:xfrm flipV="1">
            <a:off x="609600" y="6172200"/>
            <a:ext cx="7924800" cy="0"/>
          </a:xfrm>
          <a:prstGeom prst="line">
            <a:avLst/>
          </a:prstGeom>
          <a:ln w="3175" cap="flat" cmpd="sng">
            <a:solidFill>
              <a:schemeClr val="accent2"/>
            </a:solidFill>
            <a:prstDash val="solid"/>
            <a:headEnd type="none" w="med" len="med"/>
            <a:tailEnd type="none" w="med" len="med"/>
          </a:ln>
        </p:spPr>
      </p:sp>
      <p:sp>
        <p:nvSpPr>
          <p:cNvPr id="151558" name="日期占位符 151557"/>
          <p:cNvSpPr>
            <a:spLocks noGrp="1"/>
          </p:cNvSpPr>
          <p:nvPr>
            <p:ph type="dt" sz="half" idx="2"/>
          </p:nvPr>
        </p:nvSpPr>
        <p:spPr>
          <a:xfrm>
            <a:off x="609600" y="6245225"/>
            <a:ext cx="1981200" cy="476250"/>
          </a:xfrm>
          <a:prstGeom prst="rect">
            <a:avLst/>
          </a:prstGeom>
          <a:noFill/>
          <a:ln w="9525">
            <a:noFill/>
          </a:ln>
        </p:spPr>
        <p:txBody>
          <a:bodyPr/>
          <a:lstStyle>
            <a:lvl1pPr>
              <a:defRPr sz="1200">
                <a:latin typeface="Verdana" panose="020B0604030504040204" pitchFamily="34" charset="0"/>
              </a:defRPr>
            </a:lvl1pPr>
          </a:lstStyle>
          <a:p>
            <a:pPr lvl="0"/>
            <a:endParaRPr lang="zh-CN" altLang="en-US" dirty="0">
              <a:latin typeface="Arial" panose="020B0604020202020204" pitchFamily="34" charset="0"/>
            </a:endParaRPr>
          </a:p>
        </p:txBody>
      </p:sp>
      <p:sp>
        <p:nvSpPr>
          <p:cNvPr id="151559" name="页脚占位符 151558"/>
          <p:cNvSpPr>
            <a:spLocks noGrp="1"/>
          </p:cNvSpPr>
          <p:nvPr>
            <p:ph type="ftr" sz="quarter" idx="3"/>
          </p:nvPr>
        </p:nvSpPr>
        <p:spPr>
          <a:xfrm>
            <a:off x="3124200" y="6245225"/>
            <a:ext cx="2895600" cy="476250"/>
          </a:xfrm>
          <a:prstGeom prst="rect">
            <a:avLst/>
          </a:prstGeom>
          <a:noFill/>
          <a:ln w="9525">
            <a:noFill/>
          </a:ln>
        </p:spPr>
        <p:txBody>
          <a:bodyPr/>
          <a:lstStyle>
            <a:lvl1pPr algn="ctr">
              <a:defRPr sz="1200">
                <a:latin typeface="Verdana" panose="020B0604030504040204" pitchFamily="34" charset="0"/>
              </a:defRPr>
            </a:lvl1pPr>
          </a:lstStyle>
          <a:p>
            <a:pPr lvl="0"/>
            <a:endParaRPr lang="zh-CN" altLang="en-US" dirty="0"/>
          </a:p>
        </p:txBody>
      </p:sp>
      <p:sp>
        <p:nvSpPr>
          <p:cNvPr id="151560" name="灯片编号占位符 151559"/>
          <p:cNvSpPr>
            <a:spLocks noGrp="1"/>
          </p:cNvSpPr>
          <p:nvPr>
            <p:ph type="sldNum" sz="quarter" idx="4"/>
          </p:nvPr>
        </p:nvSpPr>
        <p:spPr>
          <a:xfrm>
            <a:off x="6553200" y="6245225"/>
            <a:ext cx="1981200" cy="476250"/>
          </a:xfrm>
          <a:prstGeom prst="rect">
            <a:avLst/>
          </a:prstGeom>
          <a:noFill/>
          <a:ln w="9525">
            <a:noFill/>
          </a:ln>
        </p:spPr>
        <p:txBody>
          <a:bodyPr/>
          <a:lstStyle>
            <a:lvl1pPr algn="r">
              <a:defRPr sz="1200">
                <a:latin typeface="Verdana" panose="020B0604030504040204" pitchFamily="34" charset="0"/>
              </a:defRPr>
            </a:lvl1pPr>
          </a:lstStyle>
          <a:p>
            <a:pPr lvl="0"/>
            <a:fld id="{9A0DB2DC-4C9A-4742-B13C-FB6460FD3503}" type="slidenum">
              <a:rPr lang="zh-CN" altLang="en-US" dirty="0"/>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l" defTabSz="914400" rtl="0" eaLnBrk="1" fontAlgn="base" latinLnBrk="0" hangingPunct="1">
        <a:lnSpc>
          <a:spcPct val="100000"/>
        </a:lnSpc>
        <a:spcBef>
          <a:spcPct val="0"/>
        </a:spcBef>
        <a:spcAft>
          <a:spcPct val="0"/>
        </a:spcAft>
        <a:buNone/>
        <a:defRPr sz="3800" b="0" i="0" u="none" kern="1200" baseline="0">
          <a:solidFill>
            <a:schemeClr val="tx2"/>
          </a:solidFill>
          <a:latin typeface="+mj-lt"/>
          <a:ea typeface="+mj-ea"/>
          <a:cs typeface="+mj-cs"/>
        </a:defRPr>
      </a:lvl1pPr>
    </p:titleStyle>
    <p:body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b="0" i="0" u="none" kern="1200" baseline="0">
          <a:solidFill>
            <a:schemeClr val="tx1"/>
          </a:solidFill>
          <a:latin typeface="+mn-lt"/>
          <a:ea typeface="+mn-ea"/>
          <a:cs typeface="+mn-cs"/>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mn-lt"/>
          <a:ea typeface="+mn-ea"/>
          <a:cs typeface="+mn-cs"/>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mn-lt"/>
          <a:ea typeface="+mn-ea"/>
          <a:cs typeface="+mn-cs"/>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mn-lt"/>
          <a:ea typeface="+mn-ea"/>
          <a:cs typeface="+mn-cs"/>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1.w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18.xml"/><Relationship Id="rId2" Type="http://schemas.openxmlformats.org/officeDocument/2006/relationships/image" Target="../media/image2.png"/><Relationship Id="rId1"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image" Target="../media/image6.jpeg"/><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7.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0242" name="对象 10241"/>
          <p:cNvGraphicFramePr/>
          <p:nvPr/>
        </p:nvGraphicFramePr>
        <p:xfrm>
          <a:off x="0" y="0"/>
          <a:ext cx="5580063" cy="6858000"/>
        </p:xfrm>
        <a:graphic>
          <a:graphicData uri="http://schemas.openxmlformats.org/presentationml/2006/ole">
            <mc:AlternateContent xmlns:mc="http://schemas.openxmlformats.org/markup-compatibility/2006">
              <mc:Choice xmlns:v="urn:schemas-microsoft-com:vml" Requires="v">
                <p:oleObj spid="_x0000_s3076" name="" r:id="rId1" imgW="1463040" imgH="2099310" progId="Flash.Movie">
                  <p:embed/>
                </p:oleObj>
              </mc:Choice>
              <mc:Fallback>
                <p:oleObj name="" r:id="rId1" imgW="1463040" imgH="2099310" progId="Flash.Movie">
                  <p:embed/>
                  <p:pic>
                    <p:nvPicPr>
                      <p:cNvPr id="0" name="图片 3075"/>
                      <p:cNvPicPr/>
                      <p:nvPr/>
                    </p:nvPicPr>
                    <p:blipFill>
                      <a:blip r:embed="rId2"/>
                      <a:stretch>
                        <a:fillRect/>
                      </a:stretch>
                    </p:blipFill>
                    <p:spPr>
                      <a:xfrm>
                        <a:off x="0" y="0"/>
                        <a:ext cx="5580063" cy="6858000"/>
                      </a:xfrm>
                      <a:prstGeom prst="rect">
                        <a:avLst/>
                      </a:prstGeom>
                      <a:noFill/>
                      <a:ln w="38100">
                        <a:noFill/>
                        <a:miter/>
                      </a:ln>
                    </p:spPr>
                  </p:pic>
                </p:oleObj>
              </mc:Fallback>
            </mc:AlternateContent>
          </a:graphicData>
        </a:graphic>
      </p:graphicFrame>
      <p:sp>
        <p:nvSpPr>
          <p:cNvPr id="10244" name="矩形 10243"/>
          <p:cNvSpPr/>
          <p:nvPr/>
        </p:nvSpPr>
        <p:spPr>
          <a:xfrm>
            <a:off x="1507490" y="200025"/>
            <a:ext cx="7636510" cy="521970"/>
          </a:xfrm>
          <a:prstGeom prst="rect">
            <a:avLst/>
          </a:prstGeom>
          <a:noFill/>
          <a:ln w="9525">
            <a:noFill/>
          </a:ln>
        </p:spPr>
        <p:txBody>
          <a:bodyPr wrap="square">
            <a:spAutoFit/>
          </a:bodyPr>
          <a:p>
            <a:r>
              <a:rPr lang="en-US" altLang="zh-CN" sz="2800">
                <a:latin typeface="黑体" panose="02010609060101010101" pitchFamily="2" charset="-122"/>
                <a:ea typeface="黑体" panose="02010609060101010101" pitchFamily="2" charset="-122"/>
              </a:rPr>
              <a:t>  </a:t>
            </a:r>
            <a:r>
              <a:rPr lang="zh-CN" altLang="en-US" sz="2800">
                <a:latin typeface="黑体" panose="02010609060101010101" pitchFamily="2" charset="-122"/>
                <a:ea typeface="黑体" panose="02010609060101010101" pitchFamily="2" charset="-122"/>
              </a:rPr>
              <a:t>第二章第三节配位</a:t>
            </a:r>
            <a:r>
              <a:rPr lang="zh-CN" altLang="en-US" sz="2800" b="1" dirty="0">
                <a:solidFill>
                  <a:srgbClr val="FF00FF"/>
                </a:solidFill>
                <a:latin typeface="Times New Roman" panose="02020603050405020304" pitchFamily="18" charset="0"/>
                <a:ea typeface="黑体" panose="02010609060101010101" pitchFamily="2" charset="-122"/>
              </a:rPr>
              <a:t>键的形成</a:t>
            </a:r>
            <a:endParaRPr lang="zh-CN" altLang="en-US" sz="2800" b="1" dirty="0">
              <a:solidFill>
                <a:srgbClr val="FF00FF"/>
              </a:solidFill>
              <a:latin typeface="Times New Roman" panose="02020603050405020304" pitchFamily="18" charset="0"/>
              <a:ea typeface="黑体" panose="02010609060101010101" pitchFamily="2" charset="-122"/>
            </a:endParaRPr>
          </a:p>
        </p:txBody>
      </p:sp>
      <p:sp>
        <p:nvSpPr>
          <p:cNvPr id="2" name="矩形 1"/>
          <p:cNvSpPr/>
          <p:nvPr/>
        </p:nvSpPr>
        <p:spPr>
          <a:xfrm>
            <a:off x="5683885" y="2862580"/>
            <a:ext cx="3176270" cy="398780"/>
          </a:xfrm>
          <a:prstGeom prst="rect">
            <a:avLst/>
          </a:prstGeom>
          <a:noFill/>
          <a:ln w="9525">
            <a:noFill/>
          </a:ln>
        </p:spPr>
        <p:txBody>
          <a:bodyPr wrap="square">
            <a:spAutoFit/>
          </a:bodyPr>
          <a:p>
            <a:r>
              <a:rPr lang="en-US" altLang="zh-CN" sz="2000" b="1">
                <a:solidFill>
                  <a:srgbClr val="FF00FF"/>
                </a:solidFill>
                <a:latin typeface="Times New Roman" panose="02020603050405020304" pitchFamily="18" charset="0"/>
                <a:ea typeface="黑体" panose="02010609060101010101" pitchFamily="2" charset="-122"/>
              </a:rPr>
              <a:t>    </a:t>
            </a:r>
            <a:r>
              <a:rPr lang="zh-CN" altLang="en-US" sz="2000" b="1">
                <a:solidFill>
                  <a:srgbClr val="FF00FF"/>
                </a:solidFill>
                <a:latin typeface="Times New Roman" panose="02020603050405020304" pitchFamily="18" charset="0"/>
                <a:ea typeface="黑体" panose="02010609060101010101" pitchFamily="2" charset="-122"/>
              </a:rPr>
              <a:t>清流县第一中学林建苍</a:t>
            </a:r>
            <a:endParaRPr lang="zh-CN" altLang="en-US" sz="2000" b="1">
              <a:solidFill>
                <a:srgbClr val="FF00FF"/>
              </a:solidFill>
              <a:latin typeface="Times New Roman" panose="02020603050405020304" pitchFamily="18" charset="0"/>
              <a:ea typeface="黑体" panose="02010609060101010101" pitchFamily="2" charset="-122"/>
            </a:endParaRPr>
          </a:p>
        </p:txBody>
      </p:sp>
    </p:spTree>
  </p:cSld>
  <p:clrMapOvr>
    <a:masterClrMapping/>
  </p:clrMapOvr>
  <p:transition advTm="234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1250" name="文本框 181249"/>
          <p:cNvSpPr txBox="1"/>
          <p:nvPr/>
        </p:nvSpPr>
        <p:spPr>
          <a:xfrm>
            <a:off x="685800" y="304800"/>
            <a:ext cx="8229600" cy="829945"/>
          </a:xfrm>
          <a:prstGeom prst="rect">
            <a:avLst/>
          </a:prstGeom>
          <a:noFill/>
          <a:ln w="9525">
            <a:noFill/>
          </a:ln>
        </p:spPr>
        <p:txBody>
          <a:bodyPr>
            <a:spAutoFit/>
          </a:bodyPr>
          <a:p>
            <a:pPr>
              <a:spcBef>
                <a:spcPct val="50000"/>
              </a:spcBef>
            </a:pPr>
            <a:r>
              <a:rPr lang="zh-CN" altLang="en-US" sz="4800" b="1" dirty="0">
                <a:solidFill>
                  <a:schemeClr val="folHlink"/>
                </a:solidFill>
                <a:latin typeface="Tahoma" panose="020B0604030504040204" pitchFamily="34" charset="0"/>
                <a:ea typeface="楷体_GB2312" pitchFamily="49" charset="-122"/>
              </a:rPr>
              <a:t>分析下列是否是配合物</a:t>
            </a:r>
            <a:endParaRPr lang="zh-CN" altLang="en-US" sz="4800" b="1">
              <a:solidFill>
                <a:schemeClr val="folHlink"/>
              </a:solidFill>
              <a:latin typeface="Tahoma" panose="020B0604030504040204" pitchFamily="34" charset="0"/>
              <a:ea typeface="楷体_GB2312" pitchFamily="49" charset="-122"/>
            </a:endParaRPr>
          </a:p>
        </p:txBody>
      </p:sp>
      <p:sp>
        <p:nvSpPr>
          <p:cNvPr id="181251" name="文本框 181250"/>
          <p:cNvSpPr txBox="1"/>
          <p:nvPr/>
        </p:nvSpPr>
        <p:spPr>
          <a:xfrm>
            <a:off x="1447800" y="1447800"/>
            <a:ext cx="4724400" cy="3046730"/>
          </a:xfrm>
          <a:prstGeom prst="rect">
            <a:avLst/>
          </a:prstGeom>
          <a:noFill/>
          <a:ln w="9525">
            <a:noFill/>
          </a:ln>
        </p:spPr>
        <p:txBody>
          <a:bodyPr lIns="0" tIns="0" rIns="0" bIns="0">
            <a:spAutoFit/>
          </a:bodyPr>
          <a:p>
            <a:pPr>
              <a:spcBef>
                <a:spcPct val="50000"/>
              </a:spcBef>
            </a:pPr>
            <a:r>
              <a:rPr lang="en-US" altLang="zh-CN" sz="3600" b="1">
                <a:latin typeface="Times New Roman" panose="02020603050405020304" pitchFamily="18" charset="0"/>
              </a:rPr>
              <a:t>[Ag(NH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]OH</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[Co(NH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6</a:t>
            </a:r>
            <a:r>
              <a:rPr lang="en-US" altLang="zh-CN" sz="3600" b="1">
                <a:latin typeface="Times New Roman" panose="02020603050405020304" pitchFamily="18" charset="0"/>
              </a:rPr>
              <a:t>]Cl</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 </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K</a:t>
            </a:r>
            <a:r>
              <a:rPr lang="en-US" altLang="zh-CN" sz="3600" b="1" baseline="-25000">
                <a:latin typeface="Times New Roman" panose="02020603050405020304" pitchFamily="18" charset="0"/>
              </a:rPr>
              <a:t>4</a:t>
            </a:r>
            <a:r>
              <a:rPr lang="en-US" altLang="zh-CN" sz="3600" b="1">
                <a:latin typeface="Times New Roman" panose="02020603050405020304" pitchFamily="18" charset="0"/>
              </a:rPr>
              <a:t>[Fe(CN)</a:t>
            </a:r>
            <a:r>
              <a:rPr lang="en-US" altLang="zh-CN" sz="3600" b="1" baseline="-25000">
                <a:latin typeface="Times New Roman" panose="02020603050405020304" pitchFamily="18" charset="0"/>
              </a:rPr>
              <a:t>6</a:t>
            </a:r>
            <a:r>
              <a:rPr lang="en-US" altLang="zh-CN" sz="3600" b="1">
                <a:latin typeface="Times New Roman" panose="02020603050405020304" pitchFamily="18" charset="0"/>
              </a:rPr>
              <a:t>] </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[Cr(H</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a:t>
            </a:r>
            <a:r>
              <a:rPr lang="en-US" altLang="zh-CN" sz="3600" b="1" baseline="-25000">
                <a:latin typeface="Times New Roman" panose="02020603050405020304" pitchFamily="18" charset="0"/>
              </a:rPr>
              <a:t>5</a:t>
            </a:r>
            <a:r>
              <a:rPr lang="en-US" altLang="zh-CN" sz="3600" b="1">
                <a:latin typeface="Times New Roman" panose="02020603050405020304" pitchFamily="18" charset="0"/>
              </a:rPr>
              <a:t>Cl]Cl</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·H</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a:t>
            </a:r>
            <a:r>
              <a:rPr lang="en-US" altLang="zh-CN" sz="3600">
                <a:latin typeface="Times New Roman" panose="02020603050405020304" pitchFamily="18" charset="0"/>
              </a:rPr>
              <a:t> </a:t>
            </a:r>
            <a:r>
              <a:rPr lang="en-US" altLang="zh-CN" sz="3600" b="1">
                <a:latin typeface="Times New Roman" panose="02020603050405020304" pitchFamily="18" charset="0"/>
              </a:rPr>
              <a:t> </a:t>
            </a:r>
            <a:endParaRPr lang="en-US" altLang="zh-CN" sz="3600" b="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1251"/>
                                        </p:tgtEl>
                                        <p:attrNameLst>
                                          <p:attrName>style.visibility</p:attrName>
                                        </p:attrNameLst>
                                      </p:cBhvr>
                                      <p:to>
                                        <p:strVal val="visible"/>
                                      </p:to>
                                    </p:set>
                                    <p:animEffect transition="in" filter="diamond(in)">
                                      <p:cBhvr>
                                        <p:cTn id="7" dur="2000"/>
                                        <p:tgtEl>
                                          <p:spTgt spid="181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61794" name="对象 161793"/>
          <p:cNvGraphicFramePr/>
          <p:nvPr/>
        </p:nvGraphicFramePr>
        <p:xfrm>
          <a:off x="1600200" y="2133600"/>
          <a:ext cx="4562475" cy="3219450"/>
        </p:xfrm>
        <a:graphic>
          <a:graphicData uri="http://schemas.openxmlformats.org/presentationml/2006/ole">
            <mc:AlternateContent xmlns:mc="http://schemas.openxmlformats.org/markup-compatibility/2006">
              <mc:Choice xmlns:v="urn:schemas-microsoft-com:vml" Requires="v">
                <p:oleObj spid="_x0000_s3076" name="" r:id="rId1" imgW="4562475" imgH="3219450" progId="Paint.Picture">
                  <p:embed/>
                </p:oleObj>
              </mc:Choice>
              <mc:Fallback>
                <p:oleObj name="" r:id="rId1" imgW="4562475" imgH="3219450" progId="Paint.Picture">
                  <p:embed/>
                  <p:pic>
                    <p:nvPicPr>
                      <p:cNvPr id="0" name="图片 3075"/>
                      <p:cNvPicPr/>
                      <p:nvPr/>
                    </p:nvPicPr>
                    <p:blipFill>
                      <a:blip r:embed="rId2"/>
                      <a:stretch>
                        <a:fillRect/>
                      </a:stretch>
                    </p:blipFill>
                    <p:spPr>
                      <a:xfrm>
                        <a:off x="1600200" y="2133600"/>
                        <a:ext cx="4562475" cy="3219450"/>
                      </a:xfrm>
                      <a:prstGeom prst="rect">
                        <a:avLst/>
                      </a:prstGeom>
                      <a:noFill/>
                      <a:ln w="38100">
                        <a:noFill/>
                        <a:miter/>
                      </a:ln>
                    </p:spPr>
                  </p:pic>
                </p:oleObj>
              </mc:Fallback>
            </mc:AlternateContent>
          </a:graphicData>
        </a:graphic>
      </p:graphicFrame>
      <p:sp>
        <p:nvSpPr>
          <p:cNvPr id="161795" name="PubOvalCallout"/>
          <p:cNvSpPr>
            <a:spLocks noEditPoints="1"/>
          </p:cNvSpPr>
          <p:nvPr/>
        </p:nvSpPr>
        <p:spPr>
          <a:xfrm rot="-40999">
            <a:off x="2644775" y="3181350"/>
            <a:ext cx="1962150" cy="1093788"/>
          </a:xfrm>
          <a:custGeom>
            <a:avLst/>
            <a:gdLst>
              <a:gd name="A1" fmla="val 10766"/>
              <a:gd name="G0" fmla="+- 0 0 0"/>
              <a:gd name="G1" fmla="+- A1 0 0"/>
              <a:gd name="txL" fmla="*/ 3163 w 21600"/>
              <a:gd name="txT" fmla="*/ 2374 h 21600"/>
              <a:gd name="txR" fmla="*/ 18437 w 21600"/>
              <a:gd name="txB" fmla="*/ 13836 h 21600"/>
            </a:gdLst>
            <a:ahLst/>
            <a:cxnLst>
              <a:cxn ang="17694720">
                <a:pos x="10800" y="0"/>
              </a:cxn>
              <a:cxn ang="11796480">
                <a:pos x="0" y="8105"/>
              </a:cxn>
              <a:cxn ang="5898240">
                <a:pos x="G1" y="21600"/>
              </a:cxn>
              <a:cxn ang="5898240">
                <a:pos x="10800" y="16210"/>
              </a:cxn>
              <a:cxn ang="0">
                <a:pos x="21600" y="8105"/>
              </a:cxn>
            </a:cxnLst>
            <a:rect l="txL" t="txT" r="txR" b="txB"/>
            <a:pathLst>
              <a:path w="21600" h="21600">
                <a:moveTo>
                  <a:pt x="G1" y="21600"/>
                </a:moveTo>
                <a:lnTo>
                  <a:pt x="9596" y="16121"/>
                </a:lnTo>
                <a:arcTo wR="10800" hR="8105" stAng="-15687483" swAng="-19304424"/>
                <a:close/>
              </a:path>
            </a:pathLst>
          </a:custGeom>
          <a:gradFill rotWithShape="0">
            <a:gsLst>
              <a:gs pos="0">
                <a:srgbClr val="3366FF"/>
              </a:gs>
              <a:gs pos="100000">
                <a:srgbClr val="FFFFFF"/>
              </a:gs>
            </a:gsLst>
            <a:lin ang="5400000" scaled="1"/>
            <a:tileRect/>
          </a:gradFill>
          <a:ln w="9525" cap="flat" cmpd="sng">
            <a:solidFill>
              <a:srgbClr val="000000"/>
            </a:solidFill>
            <a:prstDash val="solid"/>
            <a:miter/>
            <a:headEnd type="none" w="med" len="med"/>
            <a:tailEnd type="none" w="med" len="med"/>
          </a:ln>
          <a:effectLst>
            <a:outerShdw dist="107763" dir="2699999" algn="ctr" rotWithShape="0">
              <a:srgbClr val="808080"/>
            </a:outerShdw>
          </a:effectLst>
        </p:spPr>
        <p:txBody>
          <a:bodyPr/>
          <a:p>
            <a:pPr algn="ctr" eaLnBrk="0" hangingPunct="0"/>
            <a:r>
              <a:rPr lang="zh-CN" altLang="en-US" sz="1400" b="1" dirty="0">
                <a:solidFill>
                  <a:srgbClr val="D00054"/>
                </a:solidFill>
                <a:latin typeface="Times New Roman" panose="02020603050405020304" pitchFamily="18" charset="0"/>
                <a:ea typeface="黑体" panose="02010609060101010101" pitchFamily="2" charset="-122"/>
              </a:rPr>
              <a:t>配体有孤电子对</a:t>
            </a:r>
            <a:endParaRPr lang="zh-CN" altLang="en-US" sz="1400" b="1" dirty="0">
              <a:solidFill>
                <a:srgbClr val="D00054"/>
              </a:solidFill>
              <a:latin typeface="Times New Roman" panose="02020603050405020304" pitchFamily="18" charset="0"/>
              <a:ea typeface="黑体" panose="02010609060101010101" pitchFamily="2" charset="-122"/>
            </a:endParaRPr>
          </a:p>
        </p:txBody>
      </p:sp>
      <p:grpSp>
        <p:nvGrpSpPr>
          <p:cNvPr id="161796" name="组合 161795"/>
          <p:cNvGrpSpPr/>
          <p:nvPr/>
        </p:nvGrpSpPr>
        <p:grpSpPr>
          <a:xfrm>
            <a:off x="2911475" y="3146425"/>
            <a:ext cx="1339850" cy="1184275"/>
            <a:chOff x="2896" y="1934"/>
            <a:chExt cx="844" cy="746"/>
          </a:xfrm>
        </p:grpSpPr>
        <p:sp>
          <p:nvSpPr>
            <p:cNvPr id="161797" name="右箭头 161796"/>
            <p:cNvSpPr/>
            <p:nvPr/>
          </p:nvSpPr>
          <p:spPr>
            <a:xfrm>
              <a:off x="2896" y="2279"/>
              <a:ext cx="275" cy="56"/>
            </a:xfrm>
            <a:prstGeom prst="rightArrow">
              <a:avLst>
                <a:gd name="adj1" fmla="val 50000"/>
                <a:gd name="adj2" fmla="val 122767"/>
              </a:avLst>
            </a:prstGeom>
            <a:solidFill>
              <a:srgbClr val="C31111"/>
            </a:solidFill>
            <a:ln w="9525" cap="flat" cmpd="sng">
              <a:solidFill>
                <a:srgbClr val="F10F3A"/>
              </a:solidFill>
              <a:prstDash val="solid"/>
              <a:miter/>
              <a:headEnd type="none" w="med" len="med"/>
              <a:tailEnd type="none" w="med" len="med"/>
            </a:ln>
          </p:spPr>
          <p:txBody>
            <a:bodyPr/>
            <a:p>
              <a:endParaRPr lang="zh-CN" altLang="en-US"/>
            </a:p>
          </p:txBody>
        </p:sp>
        <p:sp>
          <p:nvSpPr>
            <p:cNvPr id="161798" name="右箭头 161797"/>
            <p:cNvSpPr/>
            <p:nvPr/>
          </p:nvSpPr>
          <p:spPr>
            <a:xfrm rot="-5400000">
              <a:off x="3182" y="2514"/>
              <a:ext cx="275" cy="56"/>
            </a:xfrm>
            <a:prstGeom prst="rightArrow">
              <a:avLst>
                <a:gd name="adj1" fmla="val 50000"/>
                <a:gd name="adj2" fmla="val 122767"/>
              </a:avLst>
            </a:prstGeom>
            <a:solidFill>
              <a:srgbClr val="C31111"/>
            </a:solidFill>
            <a:ln w="9525" cap="flat" cmpd="sng">
              <a:solidFill>
                <a:srgbClr val="F10F3A"/>
              </a:solidFill>
              <a:prstDash val="solid"/>
              <a:miter/>
              <a:headEnd type="none" w="med" len="med"/>
              <a:tailEnd type="none" w="med" len="med"/>
            </a:ln>
          </p:spPr>
          <p:txBody>
            <a:bodyPr/>
            <a:p>
              <a:endParaRPr lang="zh-CN" altLang="en-US"/>
            </a:p>
          </p:txBody>
        </p:sp>
        <p:sp>
          <p:nvSpPr>
            <p:cNvPr id="161799" name="右箭头 161798"/>
            <p:cNvSpPr/>
            <p:nvPr/>
          </p:nvSpPr>
          <p:spPr>
            <a:xfrm rot="-10776788">
              <a:off x="3465" y="2279"/>
              <a:ext cx="275" cy="56"/>
            </a:xfrm>
            <a:prstGeom prst="rightArrow">
              <a:avLst>
                <a:gd name="adj1" fmla="val 50000"/>
                <a:gd name="adj2" fmla="val 122767"/>
              </a:avLst>
            </a:prstGeom>
            <a:solidFill>
              <a:srgbClr val="C31111"/>
            </a:solidFill>
            <a:ln w="9525" cap="flat" cmpd="sng">
              <a:solidFill>
                <a:srgbClr val="F10F3A"/>
              </a:solidFill>
              <a:prstDash val="solid"/>
              <a:miter/>
              <a:headEnd type="none" w="med" len="med"/>
              <a:tailEnd type="none" w="med" len="med"/>
            </a:ln>
          </p:spPr>
          <p:txBody>
            <a:bodyPr/>
            <a:p>
              <a:endParaRPr lang="zh-CN" altLang="en-US"/>
            </a:p>
          </p:txBody>
        </p:sp>
        <p:sp>
          <p:nvSpPr>
            <p:cNvPr id="161800" name="右箭头 161799"/>
            <p:cNvSpPr/>
            <p:nvPr/>
          </p:nvSpPr>
          <p:spPr>
            <a:xfrm rot="5400000">
              <a:off x="3182" y="2043"/>
              <a:ext cx="275" cy="56"/>
            </a:xfrm>
            <a:prstGeom prst="rightArrow">
              <a:avLst>
                <a:gd name="adj1" fmla="val 50000"/>
                <a:gd name="adj2" fmla="val 122767"/>
              </a:avLst>
            </a:prstGeom>
            <a:solidFill>
              <a:srgbClr val="C31111"/>
            </a:solidFill>
            <a:ln w="9525" cap="flat" cmpd="sng">
              <a:solidFill>
                <a:srgbClr val="F10F3A"/>
              </a:solidFill>
              <a:prstDash val="solid"/>
              <a:miter/>
              <a:headEnd type="none" w="med" len="med"/>
              <a:tailEnd type="none" w="med" len="med"/>
            </a:ln>
          </p:spPr>
          <p:txBody>
            <a:bodyPr/>
            <a:p>
              <a:endParaRPr lang="zh-CN" altLang="en-US"/>
            </a:p>
          </p:txBody>
        </p:sp>
      </p:grpSp>
      <p:sp>
        <p:nvSpPr>
          <p:cNvPr id="161801" name="PubOvalCallout"/>
          <p:cNvSpPr>
            <a:spLocks noEditPoints="1"/>
          </p:cNvSpPr>
          <p:nvPr/>
        </p:nvSpPr>
        <p:spPr>
          <a:xfrm rot="35868">
            <a:off x="2471738" y="2659063"/>
            <a:ext cx="1922462" cy="962025"/>
          </a:xfrm>
          <a:custGeom>
            <a:avLst/>
            <a:gdLst>
              <a:gd name="A1" fmla="val 10766"/>
              <a:gd name="G0" fmla="+- 0 0 0"/>
              <a:gd name="G1" fmla="+- A1 0 0"/>
              <a:gd name="txL" fmla="*/ 3163 w 21600"/>
              <a:gd name="txT" fmla="*/ 2374 h 21600"/>
              <a:gd name="txR" fmla="*/ 18437 w 21600"/>
              <a:gd name="txB" fmla="*/ 13836 h 21600"/>
            </a:gdLst>
            <a:ahLst/>
            <a:cxnLst>
              <a:cxn ang="17694720">
                <a:pos x="10800" y="0"/>
              </a:cxn>
              <a:cxn ang="11796480">
                <a:pos x="0" y="8105"/>
              </a:cxn>
              <a:cxn ang="5898240">
                <a:pos x="G1" y="21600"/>
              </a:cxn>
              <a:cxn ang="5898240">
                <a:pos x="10800" y="16210"/>
              </a:cxn>
              <a:cxn ang="0">
                <a:pos x="21600" y="8105"/>
              </a:cxn>
            </a:cxnLst>
            <a:rect l="txL" t="txT" r="txR" b="txB"/>
            <a:pathLst>
              <a:path w="21600" h="21600">
                <a:moveTo>
                  <a:pt x="G1" y="21600"/>
                </a:moveTo>
                <a:lnTo>
                  <a:pt x="9596" y="16121"/>
                </a:lnTo>
                <a:arcTo wR="10800" hR="8105" stAng="-15687483" swAng="-19304424"/>
                <a:close/>
              </a:path>
            </a:pathLst>
          </a:custGeom>
          <a:gradFill rotWithShape="0">
            <a:gsLst>
              <a:gs pos="0">
                <a:srgbClr val="3366FF"/>
              </a:gs>
              <a:gs pos="100000">
                <a:srgbClr val="FFFFFF"/>
              </a:gs>
            </a:gsLst>
            <a:lin ang="5400000" scaled="1"/>
            <a:tileRect/>
          </a:gradFill>
          <a:ln w="9525" cap="flat" cmpd="sng">
            <a:solidFill>
              <a:srgbClr val="000000"/>
            </a:solidFill>
            <a:prstDash val="solid"/>
            <a:miter/>
            <a:headEnd type="none" w="med" len="med"/>
            <a:tailEnd type="none" w="med" len="med"/>
          </a:ln>
          <a:effectLst>
            <a:outerShdw dist="107763" dir="2699999" algn="ctr" rotWithShape="0">
              <a:srgbClr val="808080"/>
            </a:outerShdw>
          </a:effectLst>
        </p:spPr>
        <p:txBody>
          <a:bodyPr/>
          <a:p>
            <a:pPr algn="ctr" eaLnBrk="0" hangingPunct="0"/>
            <a:r>
              <a:rPr lang="zh-CN" altLang="en-US" sz="1400" b="1" dirty="0">
                <a:solidFill>
                  <a:srgbClr val="D00054"/>
                </a:solidFill>
                <a:latin typeface="Times New Roman" panose="02020603050405020304" pitchFamily="18" charset="0"/>
                <a:ea typeface="黑体" panose="02010609060101010101" pitchFamily="2" charset="-122"/>
              </a:rPr>
              <a:t>中心离子</a:t>
            </a:r>
            <a:endParaRPr lang="zh-CN" altLang="en-US" sz="1400" b="1" dirty="0">
              <a:solidFill>
                <a:srgbClr val="D00054"/>
              </a:solidFill>
              <a:latin typeface="Times New Roman" panose="02020603050405020304" pitchFamily="18" charset="0"/>
              <a:ea typeface="黑体" panose="02010609060101010101" pitchFamily="2" charset="-122"/>
            </a:endParaRPr>
          </a:p>
          <a:p>
            <a:pPr algn="ctr" eaLnBrk="0" hangingPunct="0"/>
            <a:r>
              <a:rPr lang="zh-CN" altLang="en-US" sz="1400" b="1" dirty="0">
                <a:solidFill>
                  <a:srgbClr val="D00054"/>
                </a:solidFill>
                <a:latin typeface="Times New Roman" panose="02020603050405020304" pitchFamily="18" charset="0"/>
                <a:ea typeface="黑体" panose="02010609060101010101" pitchFamily="2" charset="-122"/>
              </a:rPr>
              <a:t>有空轨道</a:t>
            </a:r>
            <a:endParaRPr lang="zh-CN" altLang="en-US" sz="1400" b="1" dirty="0">
              <a:solidFill>
                <a:srgbClr val="D00054"/>
              </a:solidFill>
              <a:latin typeface="Times New Roman" panose="02020603050405020304" pitchFamily="18" charset="0"/>
              <a:ea typeface="黑体" panose="02010609060101010101" pitchFamily="2" charset="-122"/>
            </a:endParaRPr>
          </a:p>
        </p:txBody>
      </p:sp>
      <p:sp>
        <p:nvSpPr>
          <p:cNvPr id="161802" name="文本框 161801"/>
          <p:cNvSpPr txBox="1"/>
          <p:nvPr/>
        </p:nvSpPr>
        <p:spPr>
          <a:xfrm>
            <a:off x="103188" y="5616575"/>
            <a:ext cx="8839200" cy="579438"/>
          </a:xfrm>
          <a:prstGeom prst="rect">
            <a:avLst/>
          </a:prstGeom>
          <a:noFill/>
          <a:ln w="9525">
            <a:noFill/>
          </a:ln>
        </p:spPr>
        <p:txBody>
          <a:bodyPr>
            <a:spAutoFit/>
          </a:bodyPr>
          <a:p>
            <a:pPr algn="ctr" eaLnBrk="0" hangingPunct="0">
              <a:spcBef>
                <a:spcPct val="50000"/>
              </a:spcBef>
            </a:pPr>
            <a:r>
              <a:rPr lang="zh-CN" altLang="en-US" sz="3200" b="1" dirty="0">
                <a:solidFill>
                  <a:srgbClr val="BF0D2B"/>
                </a:solidFill>
                <a:latin typeface="Times New Roman" panose="02020603050405020304" pitchFamily="18" charset="0"/>
                <a:ea typeface="黑体" panose="02010609060101010101" pitchFamily="2" charset="-122"/>
              </a:rPr>
              <a:t>配位键</a:t>
            </a:r>
            <a:r>
              <a:rPr lang="zh-CN" altLang="en-US" sz="3200" b="1" dirty="0">
                <a:solidFill>
                  <a:srgbClr val="000000"/>
                </a:solidFill>
                <a:latin typeface="Times New Roman" panose="02020603050405020304" pitchFamily="18" charset="0"/>
                <a:ea typeface="黑体" panose="02010609060101010101" pitchFamily="2" charset="-122"/>
              </a:rPr>
              <a:t>的存在是配合物与其它物质最本质的区别</a:t>
            </a:r>
            <a:endParaRPr lang="zh-CN" altLang="en-US" sz="3200" b="1" dirty="0">
              <a:solidFill>
                <a:srgbClr val="000000"/>
              </a:solidFill>
              <a:latin typeface="Times New Roman" panose="02020603050405020304" pitchFamily="18" charset="0"/>
              <a:ea typeface="黑体" panose="02010609060101010101" pitchFamily="2" charset="-122"/>
            </a:endParaRPr>
          </a:p>
        </p:txBody>
      </p:sp>
      <p:sp>
        <p:nvSpPr>
          <p:cNvPr id="161803" name="矩形 161802"/>
          <p:cNvSpPr/>
          <p:nvPr/>
        </p:nvSpPr>
        <p:spPr>
          <a:xfrm>
            <a:off x="574675" y="304800"/>
            <a:ext cx="8001000" cy="1216025"/>
          </a:xfrm>
          <a:prstGeom prst="rect">
            <a:avLst/>
          </a:prstGeom>
          <a:noFill/>
          <a:ln w="9525">
            <a:noFill/>
          </a:ln>
        </p:spPr>
        <p:txBody>
          <a:bodyPr anchor="b"/>
          <a:lstStyle>
            <a:lvl1pPr marL="0" lvl="0" indent="0" algn="l" defTabSz="914400" rtl="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34" charset="0"/>
                <a:ea typeface="宋体" panose="02010600030101010101" pitchFamily="2" charset="-122"/>
              </a:defRPr>
            </a:lvl1pPr>
          </a:lstStyle>
          <a:p>
            <a:pPr lvl="0"/>
            <a:r>
              <a:rPr lang="zh-CN" altLang="en-US" b="1" dirty="0"/>
              <a:t>配合物的概念</a:t>
            </a:r>
            <a:endParaRPr lang="zh-CN" alt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617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161801"/>
                                        </p:tgtEl>
                                        <p:attrNameLst>
                                          <p:attrName>style.visibility</p:attrName>
                                        </p:attrNameLst>
                                      </p:cBhvr>
                                      <p:to>
                                        <p:strVal val="visible"/>
                                      </p:to>
                                    </p:set>
                                    <p:animEffect transition="in" filter="dissolve">
                                      <p:cBhvr>
                                        <p:cTn id="11" dur="500"/>
                                        <p:tgtEl>
                                          <p:spTgt spid="161801"/>
                                        </p:tgtEl>
                                      </p:cBhvr>
                                    </p:animEffect>
                                  </p:childTnLst>
                                  <p:subTnLst>
                                    <p:set>
                                      <p:cBhvr override="childStyle">
                                        <p:cTn dur="1" fill="hold" display="0" masterRel="nextClick" afterEffect="1"/>
                                        <p:tgtEl>
                                          <p:spTgt spid="161801"/>
                                        </p:tgtEl>
                                        <p:attrNameLst>
                                          <p:attrName>style.visibility</p:attrName>
                                        </p:attrNameLst>
                                      </p:cBhvr>
                                      <p:to>
                                        <p:strVal val="hidden"/>
                                      </p:to>
                                    </p:set>
                                  </p:sub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61795"/>
                                        </p:tgtEl>
                                        <p:attrNameLst>
                                          <p:attrName>style.visibility</p:attrName>
                                        </p:attrNameLst>
                                      </p:cBhvr>
                                      <p:to>
                                        <p:strVal val="visible"/>
                                      </p:to>
                                    </p:set>
                                    <p:animEffect transition="in" filter="dissolve">
                                      <p:cBhvr>
                                        <p:cTn id="16" dur="500"/>
                                        <p:tgtEl>
                                          <p:spTgt spid="161795"/>
                                        </p:tgtEl>
                                      </p:cBhvr>
                                    </p:animEffect>
                                  </p:childTnLst>
                                  <p:subTnLst>
                                    <p:set>
                                      <p:cBhvr override="childStyle">
                                        <p:cTn dur="1" fill="hold" display="0" masterRel="nextClick" afterEffect="1"/>
                                        <p:tgtEl>
                                          <p:spTgt spid="161795"/>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16" presetClass="entr" presetSubtype="26" fill="hold" nodeType="clickEffect">
                                  <p:stCondLst>
                                    <p:cond delay="0"/>
                                  </p:stCondLst>
                                  <p:childTnLst>
                                    <p:set>
                                      <p:cBhvr>
                                        <p:cTn id="20" dur="1" fill="hold">
                                          <p:stCondLst>
                                            <p:cond delay="0"/>
                                          </p:stCondLst>
                                        </p:cTn>
                                        <p:tgtEl>
                                          <p:spTgt spid="161796"/>
                                        </p:tgtEl>
                                        <p:attrNameLst>
                                          <p:attrName>style.visibility</p:attrName>
                                        </p:attrNameLst>
                                      </p:cBhvr>
                                      <p:to>
                                        <p:strVal val="visible"/>
                                      </p:to>
                                    </p:set>
                                    <p:animEffect transition="in" filter="barn(inHorizontal)">
                                      <p:cBhvr>
                                        <p:cTn id="21" dur="500"/>
                                        <p:tgtEl>
                                          <p:spTgt spid="161796"/>
                                        </p:tgtEl>
                                      </p:cBhvr>
                                    </p:animEffect>
                                  </p:childTnLst>
                                </p:cTn>
                              </p:par>
                            </p:childTnLst>
                          </p:cTn>
                        </p:par>
                      </p:childTnLst>
                    </p:cTn>
                  </p:par>
                  <p:par>
                    <p:cTn id="22" fill="hold">
                      <p:stCondLst>
                        <p:cond delay="indefinite"/>
                      </p:stCondLst>
                      <p:childTnLst>
                        <p:par>
                          <p:cTn id="23" fill="hold">
                            <p:stCondLst>
                              <p:cond delay="0"/>
                            </p:stCondLst>
                            <p:childTnLst>
                              <p:par>
                                <p:cTn id="24" presetID="17" presetClass="entr" presetSubtype="10" fill="hold" grpId="0" nodeType="clickEffect">
                                  <p:stCondLst>
                                    <p:cond delay="0"/>
                                  </p:stCondLst>
                                  <p:childTnLst>
                                    <p:set>
                                      <p:cBhvr>
                                        <p:cTn id="25" dur="1" fill="hold">
                                          <p:stCondLst>
                                            <p:cond delay="0"/>
                                          </p:stCondLst>
                                        </p:cTn>
                                        <p:tgtEl>
                                          <p:spTgt spid="161802"/>
                                        </p:tgtEl>
                                        <p:attrNameLst>
                                          <p:attrName>style.visibility</p:attrName>
                                        </p:attrNameLst>
                                      </p:cBhvr>
                                      <p:to>
                                        <p:strVal val="visible"/>
                                      </p:to>
                                    </p:set>
                                    <p:anim calcmode="lin" valueType="num">
                                      <p:cBhvr>
                                        <p:cTn id="26" dur="500" fill="hold"/>
                                        <p:tgtEl>
                                          <p:spTgt spid="161802"/>
                                        </p:tgtEl>
                                        <p:attrNameLst>
                                          <p:attrName>ppt_w</p:attrName>
                                        </p:attrNameLst>
                                      </p:cBhvr>
                                      <p:tavLst>
                                        <p:tav tm="0">
                                          <p:val>
                                            <p:fltVal val="0.000000"/>
                                          </p:val>
                                        </p:tav>
                                        <p:tav tm="100000">
                                          <p:val>
                                            <p:strVal val="#ppt_w"/>
                                          </p:val>
                                        </p:tav>
                                      </p:tavLst>
                                    </p:anim>
                                    <p:anim calcmode="lin" valueType="num">
                                      <p:cBhvr>
                                        <p:cTn id="27" dur="500" fill="hold"/>
                                        <p:tgtEl>
                                          <p:spTgt spid="16180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ldLvl="0" animBg="1"/>
      <p:bldP spid="161801" grpId="0" bldLvl="0" animBg="1"/>
      <p:bldP spid="16180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4" name="文本框 74753"/>
          <p:cNvSpPr txBox="1"/>
          <p:nvPr/>
        </p:nvSpPr>
        <p:spPr>
          <a:xfrm>
            <a:off x="971550" y="323850"/>
            <a:ext cx="6934200" cy="914400"/>
          </a:xfrm>
          <a:prstGeom prst="rect">
            <a:avLst/>
          </a:prstGeom>
          <a:noFill/>
          <a:ln w="9525">
            <a:noFill/>
          </a:ln>
        </p:spPr>
        <p:txBody>
          <a:bodyPr>
            <a:spAutoFit/>
          </a:bodyPr>
          <a:p>
            <a:pPr>
              <a:spcBef>
                <a:spcPct val="50000"/>
              </a:spcBef>
            </a:pPr>
            <a:r>
              <a:rPr lang="zh-CN" altLang="en-US" sz="5400" b="1" dirty="0">
                <a:solidFill>
                  <a:schemeClr val="folHlink"/>
                </a:solidFill>
                <a:latin typeface="Tahoma" panose="020B0604030504040204" pitchFamily="34" charset="0"/>
                <a:ea typeface="楷体_GB2312" pitchFamily="49" charset="-122"/>
              </a:rPr>
              <a:t>配合物的组成</a:t>
            </a:r>
            <a:endParaRPr lang="zh-CN" altLang="en-US" sz="5400" b="1" dirty="0">
              <a:solidFill>
                <a:schemeClr val="folHlink"/>
              </a:solidFill>
              <a:latin typeface="Tahoma" panose="020B0604030504040204" pitchFamily="34" charset="0"/>
              <a:ea typeface="楷体_GB2312" pitchFamily="49" charset="-122"/>
            </a:endParaRPr>
          </a:p>
        </p:txBody>
      </p:sp>
      <p:sp>
        <p:nvSpPr>
          <p:cNvPr id="74761" name="文本框 74760"/>
          <p:cNvSpPr txBox="1"/>
          <p:nvPr/>
        </p:nvSpPr>
        <p:spPr>
          <a:xfrm>
            <a:off x="766763" y="1828800"/>
            <a:ext cx="6181725" cy="1006475"/>
          </a:xfrm>
          <a:prstGeom prst="rect">
            <a:avLst/>
          </a:prstGeom>
          <a:noFill/>
          <a:ln w="9525">
            <a:noFill/>
          </a:ln>
        </p:spPr>
        <p:txBody>
          <a:bodyPr>
            <a:spAutoFit/>
          </a:bodyPr>
          <a:p>
            <a:r>
              <a:rPr lang="en-US" altLang="en-US" sz="6000" b="1">
                <a:latin typeface="Times New Roman" panose="02020603050405020304" pitchFamily="18" charset="0"/>
                <a:sym typeface="Symbol" panose="05050102010706020507" pitchFamily="18" charset="2"/>
              </a:rPr>
              <a:t>[Cu</a:t>
            </a:r>
            <a:r>
              <a:rPr lang="en-US" altLang="zh-CN" sz="6000" b="1">
                <a:latin typeface="Times New Roman" panose="02020603050405020304" pitchFamily="18" charset="0"/>
                <a:sym typeface="Symbol" panose="05050102010706020507" pitchFamily="18" charset="2"/>
              </a:rPr>
              <a:t>(</a:t>
            </a:r>
            <a:r>
              <a:rPr lang="en-US" altLang="en-US" sz="6000" b="1">
                <a:latin typeface="Times New Roman" panose="02020603050405020304" pitchFamily="18" charset="0"/>
              </a:rPr>
              <a:t>NH</a:t>
            </a:r>
            <a:r>
              <a:rPr lang="en-US" altLang="en-US" sz="6000" b="1" baseline="-25000">
                <a:latin typeface="Times New Roman" panose="02020603050405020304" pitchFamily="18" charset="0"/>
              </a:rPr>
              <a:t>3</a:t>
            </a:r>
            <a:r>
              <a:rPr lang="en-US" altLang="zh-CN" sz="6000" b="1">
                <a:latin typeface="Times New Roman" panose="02020603050405020304" pitchFamily="18" charset="0"/>
              </a:rPr>
              <a:t>)</a:t>
            </a:r>
            <a:r>
              <a:rPr lang="en-US" altLang="en-US" sz="6000" b="1" baseline="-25000">
                <a:latin typeface="Times New Roman" panose="02020603050405020304" pitchFamily="18" charset="0"/>
              </a:rPr>
              <a:t>4</a:t>
            </a:r>
            <a:r>
              <a:rPr lang="en-US" altLang="en-US" sz="6000" b="1">
                <a:latin typeface="Times New Roman" panose="02020603050405020304" pitchFamily="18" charset="0"/>
              </a:rPr>
              <a:t>]</a:t>
            </a:r>
            <a:r>
              <a:rPr lang="en-US" altLang="zh-CN" sz="6000" b="1" baseline="30000">
                <a:latin typeface="Times New Roman" panose="02020603050405020304" pitchFamily="18" charset="0"/>
              </a:rPr>
              <a:t>    </a:t>
            </a:r>
            <a:r>
              <a:rPr lang="en-US" altLang="en-US" sz="6000" b="1">
                <a:latin typeface="Times New Roman" panose="02020603050405020304" pitchFamily="18" charset="0"/>
              </a:rPr>
              <a:t>SO</a:t>
            </a:r>
            <a:r>
              <a:rPr lang="en-US" altLang="en-US" sz="6000" b="1" baseline="-25000">
                <a:latin typeface="Times New Roman" panose="02020603050405020304" pitchFamily="18" charset="0"/>
              </a:rPr>
              <a:t>4</a:t>
            </a:r>
            <a:endParaRPr lang="en-US" altLang="zh-CN" sz="6000" b="1" baseline="-25000">
              <a:latin typeface="Times New Roman" panose="02020603050405020304" pitchFamily="18" charset="0"/>
            </a:endParaRPr>
          </a:p>
        </p:txBody>
      </p:sp>
      <p:grpSp>
        <p:nvGrpSpPr>
          <p:cNvPr id="74762" name="组合 74761"/>
          <p:cNvGrpSpPr/>
          <p:nvPr/>
        </p:nvGrpSpPr>
        <p:grpSpPr>
          <a:xfrm>
            <a:off x="614363" y="2895600"/>
            <a:ext cx="1749425" cy="1628775"/>
            <a:chOff x="2160" y="576"/>
            <a:chExt cx="624" cy="627"/>
          </a:xfrm>
        </p:grpSpPr>
        <p:sp>
          <p:nvSpPr>
            <p:cNvPr id="74763" name="直接连接符 74762"/>
            <p:cNvSpPr/>
            <p:nvPr/>
          </p:nvSpPr>
          <p:spPr>
            <a:xfrm>
              <a:off x="2496" y="576"/>
              <a:ext cx="0" cy="240"/>
            </a:xfrm>
            <a:prstGeom prst="line">
              <a:avLst/>
            </a:prstGeom>
            <a:ln w="15875" cap="flat" cmpd="sng">
              <a:solidFill>
                <a:srgbClr val="000000"/>
              </a:solidFill>
              <a:prstDash val="solid"/>
              <a:headEnd type="none" w="med" len="med"/>
              <a:tailEnd type="triangle" w="sm" len="med"/>
            </a:ln>
          </p:spPr>
        </p:sp>
        <p:sp>
          <p:nvSpPr>
            <p:cNvPr id="74764" name="文本框 74763"/>
            <p:cNvSpPr txBox="1"/>
            <p:nvPr/>
          </p:nvSpPr>
          <p:spPr>
            <a:xfrm>
              <a:off x="2160" y="816"/>
              <a:ext cx="624" cy="387"/>
            </a:xfrm>
            <a:prstGeom prst="rect">
              <a:avLst/>
            </a:prstGeom>
            <a:noFill/>
            <a:ln w="9525">
              <a:noFill/>
            </a:ln>
          </p:spPr>
          <p:txBody>
            <a:bodyPr>
              <a:spAutoFit/>
            </a:bodyPr>
            <a:p>
              <a:pPr algn="ctr">
                <a:spcBef>
                  <a:spcPct val="50000"/>
                </a:spcBef>
              </a:pPr>
              <a:r>
                <a:rPr lang="zh-CN" altLang="en-US" sz="2400" b="1" dirty="0">
                  <a:solidFill>
                    <a:srgbClr val="0101FF"/>
                  </a:solidFill>
                  <a:latin typeface="Times New Roman" panose="02020603050405020304" pitchFamily="18" charset="0"/>
                </a:rPr>
                <a:t>中心离子</a:t>
              </a:r>
              <a:endParaRPr lang="zh-CN" altLang="en-US" sz="2400" b="1" dirty="0">
                <a:solidFill>
                  <a:srgbClr val="0101FF"/>
                </a:solidFill>
                <a:latin typeface="Times New Roman" panose="02020603050405020304" pitchFamily="18" charset="0"/>
              </a:endParaRPr>
            </a:p>
            <a:p>
              <a:pPr algn="ctr">
                <a:spcBef>
                  <a:spcPct val="50000"/>
                </a:spcBef>
              </a:pPr>
              <a:endParaRPr lang="zh-CN" altLang="en-US" sz="2400" b="1" dirty="0">
                <a:solidFill>
                  <a:srgbClr val="0101FF"/>
                </a:solidFill>
                <a:latin typeface="Times New Roman" panose="02020603050405020304" pitchFamily="18" charset="0"/>
              </a:endParaRPr>
            </a:p>
          </p:txBody>
        </p:sp>
      </p:grpSp>
      <p:grpSp>
        <p:nvGrpSpPr>
          <p:cNvPr id="74765" name="组合 74764"/>
          <p:cNvGrpSpPr/>
          <p:nvPr/>
        </p:nvGrpSpPr>
        <p:grpSpPr>
          <a:xfrm>
            <a:off x="2103438" y="2811463"/>
            <a:ext cx="1292225" cy="1160462"/>
            <a:chOff x="2160" y="576"/>
            <a:chExt cx="624" cy="396"/>
          </a:xfrm>
        </p:grpSpPr>
        <p:sp>
          <p:nvSpPr>
            <p:cNvPr id="74766" name="直接连接符 74765"/>
            <p:cNvSpPr/>
            <p:nvPr/>
          </p:nvSpPr>
          <p:spPr>
            <a:xfrm>
              <a:off x="2496" y="576"/>
              <a:ext cx="0" cy="240"/>
            </a:xfrm>
            <a:prstGeom prst="line">
              <a:avLst/>
            </a:prstGeom>
            <a:ln w="15875" cap="flat" cmpd="sng">
              <a:solidFill>
                <a:srgbClr val="000000"/>
              </a:solidFill>
              <a:prstDash val="solid"/>
              <a:headEnd type="none" w="med" len="med"/>
              <a:tailEnd type="triangle" w="sm" len="med"/>
            </a:ln>
          </p:spPr>
        </p:sp>
        <p:sp>
          <p:nvSpPr>
            <p:cNvPr id="74767" name="文本框 74766"/>
            <p:cNvSpPr txBox="1"/>
            <p:nvPr/>
          </p:nvSpPr>
          <p:spPr>
            <a:xfrm>
              <a:off x="2160" y="816"/>
              <a:ext cx="624" cy="156"/>
            </a:xfrm>
            <a:prstGeom prst="rect">
              <a:avLst/>
            </a:prstGeom>
            <a:noFill/>
            <a:ln w="9525">
              <a:noFill/>
            </a:ln>
          </p:spPr>
          <p:txBody>
            <a:bodyPr>
              <a:spAutoFit/>
            </a:bodyPr>
            <a:p>
              <a:pPr algn="ctr">
                <a:spcBef>
                  <a:spcPct val="50000"/>
                </a:spcBef>
              </a:pPr>
              <a:r>
                <a:rPr lang="zh-CN" altLang="en-US" sz="2400" b="1" dirty="0">
                  <a:solidFill>
                    <a:srgbClr val="0101FF"/>
                  </a:solidFill>
                  <a:latin typeface="Times New Roman" panose="02020603050405020304" pitchFamily="18" charset="0"/>
                </a:rPr>
                <a:t>配位体</a:t>
              </a:r>
              <a:endParaRPr lang="zh-CN" altLang="en-US" sz="2400" b="1" dirty="0">
                <a:solidFill>
                  <a:srgbClr val="0101FF"/>
                </a:solidFill>
                <a:latin typeface="Times New Roman" panose="02020603050405020304" pitchFamily="18" charset="0"/>
              </a:endParaRPr>
            </a:p>
          </p:txBody>
        </p:sp>
      </p:grpSp>
      <p:grpSp>
        <p:nvGrpSpPr>
          <p:cNvPr id="74768" name="组合 74767"/>
          <p:cNvGrpSpPr/>
          <p:nvPr/>
        </p:nvGrpSpPr>
        <p:grpSpPr>
          <a:xfrm>
            <a:off x="3343275" y="2865438"/>
            <a:ext cx="1724025" cy="1116012"/>
            <a:chOff x="3312" y="576"/>
            <a:chExt cx="528" cy="407"/>
          </a:xfrm>
        </p:grpSpPr>
        <p:sp>
          <p:nvSpPr>
            <p:cNvPr id="74769" name="直接连接符 74768"/>
            <p:cNvSpPr/>
            <p:nvPr/>
          </p:nvSpPr>
          <p:spPr>
            <a:xfrm>
              <a:off x="3552" y="576"/>
              <a:ext cx="0" cy="240"/>
            </a:xfrm>
            <a:prstGeom prst="line">
              <a:avLst/>
            </a:prstGeom>
            <a:ln w="15875" cap="flat" cmpd="sng">
              <a:solidFill>
                <a:srgbClr val="000000"/>
              </a:solidFill>
              <a:prstDash val="solid"/>
              <a:headEnd type="none" w="med" len="med"/>
              <a:tailEnd type="triangle" w="sm" len="med"/>
            </a:ln>
          </p:spPr>
        </p:sp>
        <p:sp>
          <p:nvSpPr>
            <p:cNvPr id="74770" name="文本框 74769"/>
            <p:cNvSpPr txBox="1"/>
            <p:nvPr/>
          </p:nvSpPr>
          <p:spPr>
            <a:xfrm>
              <a:off x="3312" y="816"/>
              <a:ext cx="528" cy="167"/>
            </a:xfrm>
            <a:prstGeom prst="rect">
              <a:avLst/>
            </a:prstGeom>
            <a:noFill/>
            <a:ln w="9525">
              <a:noFill/>
            </a:ln>
          </p:spPr>
          <p:txBody>
            <a:bodyPr>
              <a:spAutoFit/>
            </a:bodyPr>
            <a:p>
              <a:pPr algn="ctr">
                <a:spcBef>
                  <a:spcPct val="50000"/>
                </a:spcBef>
              </a:pPr>
              <a:r>
                <a:rPr lang="zh-CN" altLang="en-US" sz="2400" b="1" dirty="0">
                  <a:solidFill>
                    <a:srgbClr val="0101FF"/>
                  </a:solidFill>
                  <a:latin typeface="Times New Roman" panose="02020603050405020304" pitchFamily="18" charset="0"/>
                </a:rPr>
                <a:t>配位数</a:t>
              </a:r>
              <a:endParaRPr lang="zh-CN" altLang="en-US" sz="2400" b="1" dirty="0">
                <a:solidFill>
                  <a:srgbClr val="0101FF"/>
                </a:solidFill>
                <a:latin typeface="Times New Roman" panose="02020603050405020304" pitchFamily="18" charset="0"/>
              </a:endParaRPr>
            </a:p>
          </p:txBody>
        </p:sp>
      </p:grpSp>
      <p:grpSp>
        <p:nvGrpSpPr>
          <p:cNvPr id="74771" name="组合 74770"/>
          <p:cNvGrpSpPr/>
          <p:nvPr/>
        </p:nvGrpSpPr>
        <p:grpSpPr>
          <a:xfrm>
            <a:off x="4692650" y="2959100"/>
            <a:ext cx="1708150" cy="1044575"/>
            <a:chOff x="3840" y="576"/>
            <a:chExt cx="624" cy="426"/>
          </a:xfrm>
        </p:grpSpPr>
        <p:sp>
          <p:nvSpPr>
            <p:cNvPr id="74772" name="直接连接符 74771"/>
            <p:cNvSpPr/>
            <p:nvPr/>
          </p:nvSpPr>
          <p:spPr>
            <a:xfrm>
              <a:off x="4176" y="576"/>
              <a:ext cx="0" cy="240"/>
            </a:xfrm>
            <a:prstGeom prst="line">
              <a:avLst/>
            </a:prstGeom>
            <a:ln w="15875" cap="flat" cmpd="sng">
              <a:solidFill>
                <a:srgbClr val="000000"/>
              </a:solidFill>
              <a:prstDash val="solid"/>
              <a:headEnd type="none" w="med" len="med"/>
              <a:tailEnd type="triangle" w="sm" len="med"/>
            </a:ln>
          </p:spPr>
        </p:sp>
        <p:sp>
          <p:nvSpPr>
            <p:cNvPr id="74773" name="文本框 74772"/>
            <p:cNvSpPr txBox="1"/>
            <p:nvPr/>
          </p:nvSpPr>
          <p:spPr>
            <a:xfrm>
              <a:off x="3840" y="816"/>
              <a:ext cx="624" cy="186"/>
            </a:xfrm>
            <a:prstGeom prst="rect">
              <a:avLst/>
            </a:prstGeom>
            <a:noFill/>
            <a:ln w="9525">
              <a:noFill/>
            </a:ln>
          </p:spPr>
          <p:txBody>
            <a:bodyPr>
              <a:spAutoFit/>
            </a:bodyPr>
            <a:p>
              <a:pPr algn="ctr">
                <a:spcBef>
                  <a:spcPct val="50000"/>
                </a:spcBef>
              </a:pPr>
              <a:r>
                <a:rPr lang="en-US" altLang="zh-CN" sz="2400" b="1" dirty="0">
                  <a:latin typeface="Times New Roman" panose="02020603050405020304" pitchFamily="18" charset="0"/>
                </a:rPr>
                <a:t> </a:t>
              </a:r>
              <a:r>
                <a:rPr lang="zh-CN" altLang="en-US" sz="2400" b="1" dirty="0">
                  <a:solidFill>
                    <a:srgbClr val="0101FF"/>
                  </a:solidFill>
                  <a:latin typeface="Times New Roman" panose="02020603050405020304" pitchFamily="18" charset="0"/>
                </a:rPr>
                <a:t>外界离子</a:t>
              </a:r>
              <a:endParaRPr lang="zh-CN" altLang="en-US" sz="2400" b="1" dirty="0">
                <a:solidFill>
                  <a:srgbClr val="0101FF"/>
                </a:solidFill>
                <a:latin typeface="Times New Roman" panose="02020603050405020304" pitchFamily="18" charset="0"/>
              </a:endParaRPr>
            </a:p>
          </p:txBody>
        </p:sp>
      </p:grpSp>
      <p:grpSp>
        <p:nvGrpSpPr>
          <p:cNvPr id="74774" name="组合 74773"/>
          <p:cNvGrpSpPr/>
          <p:nvPr/>
        </p:nvGrpSpPr>
        <p:grpSpPr>
          <a:xfrm>
            <a:off x="1681163" y="4191000"/>
            <a:ext cx="2514600" cy="781050"/>
            <a:chOff x="2784" y="826"/>
            <a:chExt cx="1008" cy="492"/>
          </a:xfrm>
        </p:grpSpPr>
        <p:sp>
          <p:nvSpPr>
            <p:cNvPr id="74775" name="左大括号 74774"/>
            <p:cNvSpPr/>
            <p:nvPr/>
          </p:nvSpPr>
          <p:spPr>
            <a:xfrm rot="-5400000">
              <a:off x="3187" y="423"/>
              <a:ext cx="202" cy="1008"/>
            </a:xfrm>
            <a:prstGeom prst="leftBrace">
              <a:avLst>
                <a:gd name="adj1" fmla="val 41584"/>
                <a:gd name="adj2" fmla="val 50000"/>
              </a:avLst>
            </a:prstGeom>
            <a:noFill/>
            <a:ln w="19050" cap="flat" cmpd="sng">
              <a:solidFill>
                <a:srgbClr val="000000"/>
              </a:solidFill>
              <a:prstDash val="solid"/>
              <a:headEnd type="none" w="med" len="med"/>
              <a:tailEnd type="none" w="med" len="med"/>
            </a:ln>
          </p:spPr>
          <p:txBody>
            <a:bodyPr/>
            <a:p>
              <a:endParaRPr lang="zh-CN" altLang="en-US"/>
            </a:p>
          </p:txBody>
        </p:sp>
        <p:sp>
          <p:nvSpPr>
            <p:cNvPr id="74776" name="文本框 74775"/>
            <p:cNvSpPr txBox="1"/>
            <p:nvPr/>
          </p:nvSpPr>
          <p:spPr>
            <a:xfrm>
              <a:off x="2784" y="1028"/>
              <a:ext cx="947" cy="290"/>
            </a:xfrm>
            <a:prstGeom prst="rect">
              <a:avLst/>
            </a:prstGeom>
            <a:noFill/>
            <a:ln w="9525">
              <a:noFill/>
            </a:ln>
          </p:spPr>
          <p:txBody>
            <a:bodyPr wrap="square">
              <a:spAutoFit/>
            </a:bodyPr>
            <a:p>
              <a:pPr algn="ctr">
                <a:spcBef>
                  <a:spcPct val="50000"/>
                </a:spcBef>
              </a:pPr>
              <a:r>
                <a:rPr lang="zh-CN" altLang="en-US" sz="2400" b="1" dirty="0">
                  <a:solidFill>
                    <a:srgbClr val="421E7C"/>
                  </a:solidFill>
                  <a:latin typeface="Times New Roman" panose="02020603050405020304" pitchFamily="18" charset="0"/>
                </a:rPr>
                <a:t>配位络合离子</a:t>
              </a:r>
              <a:endParaRPr lang="zh-CN" altLang="en-US" sz="2400" b="1" dirty="0">
                <a:solidFill>
                  <a:srgbClr val="421E7C"/>
                </a:solidFill>
                <a:latin typeface="Times New Roman" panose="02020603050405020304" pitchFamily="18" charset="0"/>
              </a:endParaRPr>
            </a:p>
          </p:txBody>
        </p:sp>
      </p:grpSp>
      <p:grpSp>
        <p:nvGrpSpPr>
          <p:cNvPr id="74777" name="组合 74776"/>
          <p:cNvGrpSpPr/>
          <p:nvPr/>
        </p:nvGrpSpPr>
        <p:grpSpPr>
          <a:xfrm>
            <a:off x="5083175" y="4178300"/>
            <a:ext cx="1193800" cy="762000"/>
            <a:chOff x="4128" y="836"/>
            <a:chExt cx="576" cy="480"/>
          </a:xfrm>
        </p:grpSpPr>
        <p:sp>
          <p:nvSpPr>
            <p:cNvPr id="74778" name="左大括号 74777"/>
            <p:cNvSpPr/>
            <p:nvPr/>
          </p:nvSpPr>
          <p:spPr>
            <a:xfrm rot="-5400000">
              <a:off x="4320" y="644"/>
              <a:ext cx="192" cy="576"/>
            </a:xfrm>
            <a:prstGeom prst="leftBrace">
              <a:avLst>
                <a:gd name="adj1" fmla="val 25000"/>
                <a:gd name="adj2" fmla="val 50000"/>
              </a:avLst>
            </a:prstGeom>
            <a:noFill/>
            <a:ln w="19050" cap="flat" cmpd="sng">
              <a:solidFill>
                <a:srgbClr val="000000"/>
              </a:solidFill>
              <a:prstDash val="solid"/>
              <a:headEnd type="none" w="med" len="med"/>
              <a:tailEnd type="none" w="med" len="med"/>
            </a:ln>
          </p:spPr>
          <p:txBody>
            <a:bodyPr/>
            <a:p>
              <a:endParaRPr lang="zh-CN" altLang="en-US"/>
            </a:p>
          </p:txBody>
        </p:sp>
        <p:sp>
          <p:nvSpPr>
            <p:cNvPr id="74779" name="文本框 74778"/>
            <p:cNvSpPr txBox="1"/>
            <p:nvPr/>
          </p:nvSpPr>
          <p:spPr>
            <a:xfrm>
              <a:off x="4128" y="1028"/>
              <a:ext cx="576" cy="288"/>
            </a:xfrm>
            <a:prstGeom prst="rect">
              <a:avLst/>
            </a:prstGeom>
            <a:noFill/>
            <a:ln w="9525">
              <a:noFill/>
            </a:ln>
          </p:spPr>
          <p:txBody>
            <a:bodyPr>
              <a:spAutoFit/>
            </a:bodyPr>
            <a:p>
              <a:pPr algn="ctr">
                <a:spcBef>
                  <a:spcPct val="50000"/>
                </a:spcBef>
              </a:pPr>
              <a:r>
                <a:rPr lang="zh-CN" altLang="en-US" sz="2400" b="1" dirty="0">
                  <a:solidFill>
                    <a:srgbClr val="421E7C"/>
                  </a:solidFill>
                  <a:latin typeface="Times New Roman" panose="02020603050405020304" pitchFamily="18" charset="0"/>
                </a:rPr>
                <a:t>外  界</a:t>
              </a:r>
              <a:endParaRPr lang="zh-CN" altLang="en-US" sz="2400" b="1" dirty="0">
                <a:solidFill>
                  <a:srgbClr val="421E7C"/>
                </a:solidFill>
                <a:latin typeface="Times New Roman" panose="02020603050405020304" pitchFamily="18" charset="0"/>
              </a:endParaRPr>
            </a:p>
          </p:txBody>
        </p:sp>
      </p:grpSp>
      <p:grpSp>
        <p:nvGrpSpPr>
          <p:cNvPr id="74780" name="组合 74779"/>
          <p:cNvGrpSpPr/>
          <p:nvPr/>
        </p:nvGrpSpPr>
        <p:grpSpPr>
          <a:xfrm>
            <a:off x="2949575" y="5022850"/>
            <a:ext cx="2644775" cy="777875"/>
            <a:chOff x="3360" y="1240"/>
            <a:chExt cx="1008" cy="490"/>
          </a:xfrm>
        </p:grpSpPr>
        <p:sp>
          <p:nvSpPr>
            <p:cNvPr id="74781" name="左大括号 74780"/>
            <p:cNvSpPr/>
            <p:nvPr/>
          </p:nvSpPr>
          <p:spPr>
            <a:xfrm rot="-5400000">
              <a:off x="3763" y="837"/>
              <a:ext cx="202" cy="1008"/>
            </a:xfrm>
            <a:prstGeom prst="leftBrace">
              <a:avLst>
                <a:gd name="adj1" fmla="val 41584"/>
                <a:gd name="adj2" fmla="val 50000"/>
              </a:avLst>
            </a:prstGeom>
            <a:noFill/>
            <a:ln w="19050" cap="flat" cmpd="sng">
              <a:solidFill>
                <a:srgbClr val="000000"/>
              </a:solidFill>
              <a:prstDash val="solid"/>
              <a:headEnd type="none" w="med" len="med"/>
              <a:tailEnd type="none" w="med" len="med"/>
            </a:ln>
          </p:spPr>
          <p:txBody>
            <a:bodyPr/>
            <a:p>
              <a:endParaRPr lang="zh-CN" altLang="en-US"/>
            </a:p>
          </p:txBody>
        </p:sp>
        <p:sp>
          <p:nvSpPr>
            <p:cNvPr id="74782" name="文本框 74781"/>
            <p:cNvSpPr txBox="1"/>
            <p:nvPr/>
          </p:nvSpPr>
          <p:spPr>
            <a:xfrm>
              <a:off x="3552" y="1442"/>
              <a:ext cx="720" cy="288"/>
            </a:xfrm>
            <a:prstGeom prst="rect">
              <a:avLst/>
            </a:prstGeom>
            <a:noFill/>
            <a:ln w="9525">
              <a:noFill/>
            </a:ln>
          </p:spPr>
          <p:txBody>
            <a:bodyPr>
              <a:spAutoFit/>
            </a:bodyPr>
            <a:p>
              <a:pPr algn="ctr">
                <a:spcBef>
                  <a:spcPct val="50000"/>
                </a:spcBef>
              </a:pPr>
              <a:r>
                <a:rPr lang="zh-CN" altLang="en-US" sz="2400" b="1" dirty="0">
                  <a:solidFill>
                    <a:srgbClr val="0000DC"/>
                  </a:solidFill>
                  <a:effectLst>
                    <a:outerShdw blurRad="38100" dist="38100" dir="2700000">
                      <a:srgbClr val="C0C0C0"/>
                    </a:outerShdw>
                  </a:effectLst>
                  <a:latin typeface="黑体" panose="02010609060101010101" pitchFamily="2" charset="-122"/>
                  <a:ea typeface="黑体" panose="02010609060101010101" pitchFamily="2" charset="-122"/>
                </a:rPr>
                <a:t>配 合 物</a:t>
              </a:r>
              <a:endParaRPr lang="zh-CN" altLang="en-US" sz="2400" b="1" dirty="0">
                <a:solidFill>
                  <a:srgbClr val="0000DC"/>
                </a:solidFill>
                <a:effectLst>
                  <a:outerShdw blurRad="38100" dist="38100" dir="2700000">
                    <a:srgbClr val="C0C0C0"/>
                  </a:outerShdw>
                </a:effectLst>
                <a:latin typeface="黑体" panose="02010609060101010101" pitchFamily="2" charset="-122"/>
                <a:ea typeface="黑体" panose="02010609060101010101" pitchFamily="2" charset="-122"/>
              </a:endParaRPr>
            </a:p>
          </p:txBody>
        </p:sp>
      </p:grpSp>
      <p:sp>
        <p:nvSpPr>
          <p:cNvPr id="74783" name="文本框 74782"/>
          <p:cNvSpPr txBox="1"/>
          <p:nvPr/>
        </p:nvSpPr>
        <p:spPr>
          <a:xfrm>
            <a:off x="762000" y="6019800"/>
            <a:ext cx="5029200" cy="641350"/>
          </a:xfrm>
          <a:prstGeom prst="rect">
            <a:avLst/>
          </a:prstGeom>
          <a:noFill/>
          <a:ln w="9525">
            <a:noFill/>
          </a:ln>
        </p:spPr>
        <p:txBody>
          <a:bodyPr>
            <a:spAutoFit/>
          </a:bodyPr>
          <a:p>
            <a:pPr>
              <a:spcBef>
                <a:spcPct val="50000"/>
              </a:spcBef>
            </a:pPr>
            <a:r>
              <a:rPr lang="en-US" altLang="zh-CN" sz="3600" b="1">
                <a:solidFill>
                  <a:schemeClr val="hlink"/>
                </a:solidFill>
                <a:latin typeface="Times New Roman" panose="02020603050405020304" pitchFamily="18" charset="0"/>
                <a:ea typeface="楷体_GB2312" pitchFamily="49" charset="-122"/>
              </a:rPr>
              <a:t>NH</a:t>
            </a:r>
            <a:r>
              <a:rPr lang="en-US" altLang="zh-CN" sz="3600" b="1" baseline="-25000">
                <a:solidFill>
                  <a:schemeClr val="hlink"/>
                </a:solidFill>
                <a:latin typeface="Times New Roman" panose="02020603050405020304" pitchFamily="18" charset="0"/>
                <a:ea typeface="楷体_GB2312" pitchFamily="49" charset="-122"/>
              </a:rPr>
              <a:t>3</a:t>
            </a:r>
            <a:r>
              <a:rPr lang="zh-CN" altLang="en-US" sz="3600" b="1" dirty="0">
                <a:solidFill>
                  <a:schemeClr val="hlink"/>
                </a:solidFill>
                <a:latin typeface="Times New Roman" panose="02020603050405020304" pitchFamily="18" charset="0"/>
                <a:ea typeface="楷体_GB2312" pitchFamily="49" charset="-122"/>
              </a:rPr>
              <a:t>中的</a:t>
            </a:r>
            <a:r>
              <a:rPr lang="en-US" altLang="zh-CN" sz="3600" b="1" dirty="0">
                <a:solidFill>
                  <a:schemeClr val="hlink"/>
                </a:solidFill>
                <a:latin typeface="Times New Roman" panose="02020603050405020304" pitchFamily="18" charset="0"/>
                <a:ea typeface="楷体_GB2312" pitchFamily="49" charset="-122"/>
              </a:rPr>
              <a:t>N</a:t>
            </a:r>
            <a:r>
              <a:rPr lang="zh-CN" altLang="en-US" sz="3600" b="1" dirty="0">
                <a:solidFill>
                  <a:schemeClr val="hlink"/>
                </a:solidFill>
                <a:latin typeface="Times New Roman" panose="02020603050405020304" pitchFamily="18" charset="0"/>
                <a:ea typeface="楷体_GB2312" pitchFamily="49" charset="-122"/>
              </a:rPr>
              <a:t>为配位原子</a:t>
            </a:r>
            <a:endParaRPr lang="zh-CN" altLang="en-US" sz="3600" b="1" dirty="0">
              <a:solidFill>
                <a:schemeClr val="hlink"/>
              </a:solidFill>
              <a:latin typeface="Times New Roman" panose="02020603050405020304" pitchFamily="18" charset="0"/>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47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7" presetClass="entr" presetSubtype="1" fill="hold" nodeType="clickEffect">
                                  <p:stCondLst>
                                    <p:cond delay="0"/>
                                  </p:stCondLst>
                                  <p:childTnLst>
                                    <p:set>
                                      <p:cBhvr>
                                        <p:cTn id="10" dur="1" fill="hold">
                                          <p:stCondLst>
                                            <p:cond delay="0"/>
                                          </p:stCondLst>
                                        </p:cTn>
                                        <p:tgtEl>
                                          <p:spTgt spid="74762"/>
                                        </p:tgtEl>
                                        <p:attrNameLst>
                                          <p:attrName>style.visibility</p:attrName>
                                        </p:attrNameLst>
                                      </p:cBhvr>
                                      <p:to>
                                        <p:strVal val="visible"/>
                                      </p:to>
                                    </p:set>
                                    <p:anim calcmode="lin" valueType="num">
                                      <p:cBhvr>
                                        <p:cTn id="11" dur="500" fill="hold"/>
                                        <p:tgtEl>
                                          <p:spTgt spid="74762"/>
                                        </p:tgtEl>
                                        <p:attrNameLst>
                                          <p:attrName>ppt_x</p:attrName>
                                        </p:attrNameLst>
                                      </p:cBhvr>
                                      <p:tavLst>
                                        <p:tav tm="0">
                                          <p:val>
                                            <p:strVal val="#ppt_x"/>
                                          </p:val>
                                        </p:tav>
                                        <p:tav tm="100000">
                                          <p:val>
                                            <p:strVal val="#ppt_x"/>
                                          </p:val>
                                        </p:tav>
                                      </p:tavLst>
                                    </p:anim>
                                    <p:anim calcmode="lin" valueType="num">
                                      <p:cBhvr>
                                        <p:cTn id="12" dur="500" fill="hold"/>
                                        <p:tgtEl>
                                          <p:spTgt spid="74762"/>
                                        </p:tgtEl>
                                        <p:attrNameLst>
                                          <p:attrName>ppt_y</p:attrName>
                                        </p:attrNameLst>
                                      </p:cBhvr>
                                      <p:tavLst>
                                        <p:tav tm="0">
                                          <p:val>
                                            <p:strVal val="#ppt_y-#ppt_h/2"/>
                                          </p:val>
                                        </p:tav>
                                        <p:tav tm="100000">
                                          <p:val>
                                            <p:strVal val="#ppt_y"/>
                                          </p:val>
                                        </p:tav>
                                      </p:tavLst>
                                    </p:anim>
                                    <p:anim calcmode="lin" valueType="num">
                                      <p:cBhvr>
                                        <p:cTn id="13" dur="500" fill="hold"/>
                                        <p:tgtEl>
                                          <p:spTgt spid="74762"/>
                                        </p:tgtEl>
                                        <p:attrNameLst>
                                          <p:attrName>ppt_w</p:attrName>
                                        </p:attrNameLst>
                                      </p:cBhvr>
                                      <p:tavLst>
                                        <p:tav tm="0">
                                          <p:val>
                                            <p:strVal val="#ppt_w"/>
                                          </p:val>
                                        </p:tav>
                                        <p:tav tm="100000">
                                          <p:val>
                                            <p:strVal val="#ppt_w"/>
                                          </p:val>
                                        </p:tav>
                                      </p:tavLst>
                                    </p:anim>
                                    <p:anim calcmode="lin" valueType="num">
                                      <p:cBhvr>
                                        <p:cTn id="14" dur="500" fill="hold"/>
                                        <p:tgtEl>
                                          <p:spTgt spid="74762"/>
                                        </p:tgtEl>
                                        <p:attrNameLst>
                                          <p:attrName>ppt_h</p:attrName>
                                        </p:attrNameLst>
                                      </p:cBhvr>
                                      <p:tavLst>
                                        <p:tav tm="0">
                                          <p:val>
                                            <p:fltVal val="0.00000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 fill="hold" nodeType="clickEffect">
                                  <p:stCondLst>
                                    <p:cond delay="0"/>
                                  </p:stCondLst>
                                  <p:childTnLst>
                                    <p:set>
                                      <p:cBhvr>
                                        <p:cTn id="18" dur="1" fill="hold">
                                          <p:stCondLst>
                                            <p:cond delay="0"/>
                                          </p:stCondLst>
                                        </p:cTn>
                                        <p:tgtEl>
                                          <p:spTgt spid="74765"/>
                                        </p:tgtEl>
                                        <p:attrNameLst>
                                          <p:attrName>style.visibility</p:attrName>
                                        </p:attrNameLst>
                                      </p:cBhvr>
                                      <p:to>
                                        <p:strVal val="visible"/>
                                      </p:to>
                                    </p:set>
                                    <p:anim calcmode="lin" valueType="num">
                                      <p:cBhvr>
                                        <p:cTn id="19" dur="500" fill="hold"/>
                                        <p:tgtEl>
                                          <p:spTgt spid="74765"/>
                                        </p:tgtEl>
                                        <p:attrNameLst>
                                          <p:attrName>ppt_x</p:attrName>
                                        </p:attrNameLst>
                                      </p:cBhvr>
                                      <p:tavLst>
                                        <p:tav tm="0">
                                          <p:val>
                                            <p:strVal val="#ppt_x"/>
                                          </p:val>
                                        </p:tav>
                                        <p:tav tm="100000">
                                          <p:val>
                                            <p:strVal val="#ppt_x"/>
                                          </p:val>
                                        </p:tav>
                                      </p:tavLst>
                                    </p:anim>
                                    <p:anim calcmode="lin" valueType="num">
                                      <p:cBhvr>
                                        <p:cTn id="20" dur="500" fill="hold"/>
                                        <p:tgtEl>
                                          <p:spTgt spid="74765"/>
                                        </p:tgtEl>
                                        <p:attrNameLst>
                                          <p:attrName>ppt_y</p:attrName>
                                        </p:attrNameLst>
                                      </p:cBhvr>
                                      <p:tavLst>
                                        <p:tav tm="0">
                                          <p:val>
                                            <p:strVal val="#ppt_y-#ppt_h/2"/>
                                          </p:val>
                                        </p:tav>
                                        <p:tav tm="100000">
                                          <p:val>
                                            <p:strVal val="#ppt_y"/>
                                          </p:val>
                                        </p:tav>
                                      </p:tavLst>
                                    </p:anim>
                                    <p:anim calcmode="lin" valueType="num">
                                      <p:cBhvr>
                                        <p:cTn id="21" dur="500" fill="hold"/>
                                        <p:tgtEl>
                                          <p:spTgt spid="74765"/>
                                        </p:tgtEl>
                                        <p:attrNameLst>
                                          <p:attrName>ppt_w</p:attrName>
                                        </p:attrNameLst>
                                      </p:cBhvr>
                                      <p:tavLst>
                                        <p:tav tm="0">
                                          <p:val>
                                            <p:strVal val="#ppt_w"/>
                                          </p:val>
                                        </p:tav>
                                        <p:tav tm="100000">
                                          <p:val>
                                            <p:strVal val="#ppt_w"/>
                                          </p:val>
                                        </p:tav>
                                      </p:tavLst>
                                    </p:anim>
                                    <p:anim calcmode="lin" valueType="num">
                                      <p:cBhvr>
                                        <p:cTn id="22" dur="500" fill="hold"/>
                                        <p:tgtEl>
                                          <p:spTgt spid="74765"/>
                                        </p:tgtEl>
                                        <p:attrNameLst>
                                          <p:attrName>ppt_h</p:attrName>
                                        </p:attrNameLst>
                                      </p:cBhvr>
                                      <p:tavLst>
                                        <p:tav tm="0">
                                          <p:val>
                                            <p:fltVal val="0.00000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1" fill="hold" nodeType="clickEffect">
                                  <p:stCondLst>
                                    <p:cond delay="0"/>
                                  </p:stCondLst>
                                  <p:childTnLst>
                                    <p:set>
                                      <p:cBhvr>
                                        <p:cTn id="26" dur="1" fill="hold">
                                          <p:stCondLst>
                                            <p:cond delay="0"/>
                                          </p:stCondLst>
                                        </p:cTn>
                                        <p:tgtEl>
                                          <p:spTgt spid="74768"/>
                                        </p:tgtEl>
                                        <p:attrNameLst>
                                          <p:attrName>style.visibility</p:attrName>
                                        </p:attrNameLst>
                                      </p:cBhvr>
                                      <p:to>
                                        <p:strVal val="visible"/>
                                      </p:to>
                                    </p:set>
                                    <p:anim calcmode="lin" valueType="num">
                                      <p:cBhvr>
                                        <p:cTn id="27" dur="500" fill="hold"/>
                                        <p:tgtEl>
                                          <p:spTgt spid="74768"/>
                                        </p:tgtEl>
                                        <p:attrNameLst>
                                          <p:attrName>ppt_x</p:attrName>
                                        </p:attrNameLst>
                                      </p:cBhvr>
                                      <p:tavLst>
                                        <p:tav tm="0">
                                          <p:val>
                                            <p:strVal val="#ppt_x"/>
                                          </p:val>
                                        </p:tav>
                                        <p:tav tm="100000">
                                          <p:val>
                                            <p:strVal val="#ppt_x"/>
                                          </p:val>
                                        </p:tav>
                                      </p:tavLst>
                                    </p:anim>
                                    <p:anim calcmode="lin" valueType="num">
                                      <p:cBhvr>
                                        <p:cTn id="28" dur="500" fill="hold"/>
                                        <p:tgtEl>
                                          <p:spTgt spid="74768"/>
                                        </p:tgtEl>
                                        <p:attrNameLst>
                                          <p:attrName>ppt_y</p:attrName>
                                        </p:attrNameLst>
                                      </p:cBhvr>
                                      <p:tavLst>
                                        <p:tav tm="0">
                                          <p:val>
                                            <p:strVal val="#ppt_y-#ppt_h/2"/>
                                          </p:val>
                                        </p:tav>
                                        <p:tav tm="100000">
                                          <p:val>
                                            <p:strVal val="#ppt_y"/>
                                          </p:val>
                                        </p:tav>
                                      </p:tavLst>
                                    </p:anim>
                                    <p:anim calcmode="lin" valueType="num">
                                      <p:cBhvr>
                                        <p:cTn id="29" dur="500" fill="hold"/>
                                        <p:tgtEl>
                                          <p:spTgt spid="74768"/>
                                        </p:tgtEl>
                                        <p:attrNameLst>
                                          <p:attrName>ppt_w</p:attrName>
                                        </p:attrNameLst>
                                      </p:cBhvr>
                                      <p:tavLst>
                                        <p:tav tm="0">
                                          <p:val>
                                            <p:strVal val="#ppt_w"/>
                                          </p:val>
                                        </p:tav>
                                        <p:tav tm="100000">
                                          <p:val>
                                            <p:strVal val="#ppt_w"/>
                                          </p:val>
                                        </p:tav>
                                      </p:tavLst>
                                    </p:anim>
                                    <p:anim calcmode="lin" valueType="num">
                                      <p:cBhvr>
                                        <p:cTn id="30" dur="500" fill="hold"/>
                                        <p:tgtEl>
                                          <p:spTgt spid="74768"/>
                                        </p:tgtEl>
                                        <p:attrNameLst>
                                          <p:attrName>ppt_h</p:attrName>
                                        </p:attrNameLst>
                                      </p:cBhvr>
                                      <p:tavLst>
                                        <p:tav tm="0">
                                          <p:val>
                                            <p:fltVal val="0.00000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74774"/>
                                        </p:tgtEl>
                                        <p:attrNameLst>
                                          <p:attrName>style.visibility</p:attrName>
                                        </p:attrNameLst>
                                      </p:cBhvr>
                                      <p:to>
                                        <p:strVal val="visible"/>
                                      </p:to>
                                    </p:set>
                                    <p:animEffect transition="in" filter="blinds(horizontal)">
                                      <p:cBhvr>
                                        <p:cTn id="35" dur="500"/>
                                        <p:tgtEl>
                                          <p:spTgt spid="74774"/>
                                        </p:tgtEl>
                                      </p:cBhvr>
                                    </p:animEffect>
                                  </p:childTnLst>
                                </p:cTn>
                              </p:par>
                            </p:childTnLst>
                          </p:cTn>
                        </p:par>
                      </p:childTnLst>
                    </p:cTn>
                  </p:par>
                  <p:par>
                    <p:cTn id="36" fill="hold">
                      <p:stCondLst>
                        <p:cond delay="indefinite"/>
                      </p:stCondLst>
                      <p:childTnLst>
                        <p:par>
                          <p:cTn id="37" fill="hold">
                            <p:stCondLst>
                              <p:cond delay="0"/>
                            </p:stCondLst>
                            <p:childTnLst>
                              <p:par>
                                <p:cTn id="38" presetID="17" presetClass="entr" presetSubtype="1" fill="hold" nodeType="clickEffect">
                                  <p:stCondLst>
                                    <p:cond delay="0"/>
                                  </p:stCondLst>
                                  <p:childTnLst>
                                    <p:set>
                                      <p:cBhvr>
                                        <p:cTn id="39" dur="1" fill="hold">
                                          <p:stCondLst>
                                            <p:cond delay="0"/>
                                          </p:stCondLst>
                                        </p:cTn>
                                        <p:tgtEl>
                                          <p:spTgt spid="74771"/>
                                        </p:tgtEl>
                                        <p:attrNameLst>
                                          <p:attrName>style.visibility</p:attrName>
                                        </p:attrNameLst>
                                      </p:cBhvr>
                                      <p:to>
                                        <p:strVal val="visible"/>
                                      </p:to>
                                    </p:set>
                                    <p:anim calcmode="lin" valueType="num">
                                      <p:cBhvr>
                                        <p:cTn id="40" dur="500" fill="hold"/>
                                        <p:tgtEl>
                                          <p:spTgt spid="74771"/>
                                        </p:tgtEl>
                                        <p:attrNameLst>
                                          <p:attrName>ppt_x</p:attrName>
                                        </p:attrNameLst>
                                      </p:cBhvr>
                                      <p:tavLst>
                                        <p:tav tm="0">
                                          <p:val>
                                            <p:strVal val="#ppt_x"/>
                                          </p:val>
                                        </p:tav>
                                        <p:tav tm="100000">
                                          <p:val>
                                            <p:strVal val="#ppt_x"/>
                                          </p:val>
                                        </p:tav>
                                      </p:tavLst>
                                    </p:anim>
                                    <p:anim calcmode="lin" valueType="num">
                                      <p:cBhvr>
                                        <p:cTn id="41" dur="500" fill="hold"/>
                                        <p:tgtEl>
                                          <p:spTgt spid="74771"/>
                                        </p:tgtEl>
                                        <p:attrNameLst>
                                          <p:attrName>ppt_y</p:attrName>
                                        </p:attrNameLst>
                                      </p:cBhvr>
                                      <p:tavLst>
                                        <p:tav tm="0">
                                          <p:val>
                                            <p:strVal val="#ppt_y-#ppt_h/2"/>
                                          </p:val>
                                        </p:tav>
                                        <p:tav tm="100000">
                                          <p:val>
                                            <p:strVal val="#ppt_y"/>
                                          </p:val>
                                        </p:tav>
                                      </p:tavLst>
                                    </p:anim>
                                    <p:anim calcmode="lin" valueType="num">
                                      <p:cBhvr>
                                        <p:cTn id="42" dur="500" fill="hold"/>
                                        <p:tgtEl>
                                          <p:spTgt spid="74771"/>
                                        </p:tgtEl>
                                        <p:attrNameLst>
                                          <p:attrName>ppt_w</p:attrName>
                                        </p:attrNameLst>
                                      </p:cBhvr>
                                      <p:tavLst>
                                        <p:tav tm="0">
                                          <p:val>
                                            <p:strVal val="#ppt_w"/>
                                          </p:val>
                                        </p:tav>
                                        <p:tav tm="100000">
                                          <p:val>
                                            <p:strVal val="#ppt_w"/>
                                          </p:val>
                                        </p:tav>
                                      </p:tavLst>
                                    </p:anim>
                                    <p:anim calcmode="lin" valueType="num">
                                      <p:cBhvr>
                                        <p:cTn id="43" dur="500" fill="hold"/>
                                        <p:tgtEl>
                                          <p:spTgt spid="74771"/>
                                        </p:tgtEl>
                                        <p:attrNameLst>
                                          <p:attrName>ppt_h</p:attrName>
                                        </p:attrNameLst>
                                      </p:cBhvr>
                                      <p:tavLst>
                                        <p:tav tm="0">
                                          <p:val>
                                            <p:fltVal val="0.00000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3" presetClass="entr" presetSubtype="5" fill="hold" nodeType="clickEffect">
                                  <p:stCondLst>
                                    <p:cond delay="0"/>
                                  </p:stCondLst>
                                  <p:childTnLst>
                                    <p:set>
                                      <p:cBhvr>
                                        <p:cTn id="47" dur="1" fill="hold">
                                          <p:stCondLst>
                                            <p:cond delay="0"/>
                                          </p:stCondLst>
                                        </p:cTn>
                                        <p:tgtEl>
                                          <p:spTgt spid="74777"/>
                                        </p:tgtEl>
                                        <p:attrNameLst>
                                          <p:attrName>style.visibility</p:attrName>
                                        </p:attrNameLst>
                                      </p:cBhvr>
                                      <p:to>
                                        <p:strVal val="visible"/>
                                      </p:to>
                                    </p:set>
                                    <p:animEffect transition="in" filter="blinds(vertical)">
                                      <p:cBhvr>
                                        <p:cTn id="48" dur="500"/>
                                        <p:tgtEl>
                                          <p:spTgt spid="74777"/>
                                        </p:tgtEl>
                                      </p:cBhvr>
                                    </p:animEffect>
                                  </p:childTnLst>
                                </p:cTn>
                              </p:par>
                            </p:childTnLst>
                          </p:cTn>
                        </p:par>
                      </p:childTnLst>
                    </p:cTn>
                  </p:par>
                  <p:par>
                    <p:cTn id="49" fill="hold">
                      <p:stCondLst>
                        <p:cond delay="indefinite"/>
                      </p:stCondLst>
                      <p:childTnLst>
                        <p:par>
                          <p:cTn id="50" fill="hold">
                            <p:stCondLst>
                              <p:cond delay="0"/>
                            </p:stCondLst>
                            <p:childTnLst>
                              <p:par>
                                <p:cTn id="51" presetID="12" presetClass="entr" presetSubtype="4" fill="hold" nodeType="clickEffect">
                                  <p:stCondLst>
                                    <p:cond delay="0"/>
                                  </p:stCondLst>
                                  <p:childTnLst>
                                    <p:set>
                                      <p:cBhvr>
                                        <p:cTn id="52" dur="1" fill="hold">
                                          <p:stCondLst>
                                            <p:cond delay="0"/>
                                          </p:stCondLst>
                                        </p:cTn>
                                        <p:tgtEl>
                                          <p:spTgt spid="74780"/>
                                        </p:tgtEl>
                                        <p:attrNameLst>
                                          <p:attrName>style.visibility</p:attrName>
                                        </p:attrNameLst>
                                      </p:cBhvr>
                                      <p:to>
                                        <p:strVal val="visible"/>
                                      </p:to>
                                    </p:set>
                                    <p:animEffect transition="in" filter="slide(fromBottom)">
                                      <p:cBhvr>
                                        <p:cTn id="53" dur="500"/>
                                        <p:tgtEl>
                                          <p:spTgt spid="74780"/>
                                        </p:tgtEl>
                                      </p:cBhvr>
                                    </p:animEffect>
                                  </p:childTnLst>
                                </p:cTn>
                              </p:par>
                            </p:childTnLst>
                          </p:cTn>
                        </p:par>
                      </p:childTnLst>
                    </p:cTn>
                  </p:par>
                  <p:par>
                    <p:cTn id="54" fill="hold">
                      <p:stCondLst>
                        <p:cond delay="indefinite"/>
                      </p:stCondLst>
                      <p:childTnLst>
                        <p:par>
                          <p:cTn id="55" fill="hold">
                            <p:stCondLst>
                              <p:cond delay="0"/>
                            </p:stCondLst>
                            <p:childTnLst>
                              <p:par>
                                <p:cTn id="56" presetID="8" presetClass="entr" presetSubtype="16" fill="hold" grpId="0" nodeType="clickEffect">
                                  <p:stCondLst>
                                    <p:cond delay="0"/>
                                  </p:stCondLst>
                                  <p:childTnLst>
                                    <p:set>
                                      <p:cBhvr>
                                        <p:cTn id="57" dur="1" fill="hold">
                                          <p:stCondLst>
                                            <p:cond delay="0"/>
                                          </p:stCondLst>
                                        </p:cTn>
                                        <p:tgtEl>
                                          <p:spTgt spid="74783"/>
                                        </p:tgtEl>
                                        <p:attrNameLst>
                                          <p:attrName>style.visibility</p:attrName>
                                        </p:attrNameLst>
                                      </p:cBhvr>
                                      <p:to>
                                        <p:strVal val="visible"/>
                                      </p:to>
                                    </p:set>
                                    <p:animEffect transition="in" filter="diamond(in)">
                                      <p:cBhvr>
                                        <p:cTn id="58" dur="2000"/>
                                        <p:tgtEl>
                                          <p:spTgt spid="74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1" grpId="0"/>
      <p:bldP spid="7478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7938" name="标题 167937"/>
          <p:cNvSpPr>
            <a:spLocks noGrp="1"/>
          </p:cNvSpPr>
          <p:nvPr>
            <p:ph type="title"/>
          </p:nvPr>
        </p:nvSpPr>
        <p:spPr/>
        <p:txBody>
          <a:bodyPr anchor="b"/>
          <a:p>
            <a:r>
              <a:rPr lang="zh-CN" altLang="en-US" b="1" dirty="0"/>
              <a:t>问题解决</a:t>
            </a:r>
            <a:endParaRPr lang="zh-CN" altLang="en-US" b="1" dirty="0"/>
          </a:p>
        </p:txBody>
      </p:sp>
      <p:sp>
        <p:nvSpPr>
          <p:cNvPr id="167939" name="文本占位符 167938"/>
          <p:cNvSpPr>
            <a:spLocks noGrp="1"/>
          </p:cNvSpPr>
          <p:nvPr>
            <p:ph type="body" idx="1"/>
          </p:nvPr>
        </p:nvSpPr>
        <p:spPr>
          <a:xfrm>
            <a:off x="566738" y="1752600"/>
            <a:ext cx="8001000" cy="1747838"/>
          </a:xfrm>
        </p:spPr>
        <p:txBody>
          <a:bodyPr/>
          <a:p>
            <a:r>
              <a:rPr lang="zh-CN" altLang="en-US" b="1" dirty="0"/>
              <a:t>在</a:t>
            </a:r>
            <a:r>
              <a:rPr lang="en-US" altLang="zh-CN" b="1"/>
              <a:t>Fe</a:t>
            </a:r>
            <a:r>
              <a:rPr lang="en-US" altLang="zh-CN" b="1" baseline="30000"/>
              <a:t>3+</a:t>
            </a:r>
            <a:r>
              <a:rPr lang="zh-CN" altLang="en-US" b="1" dirty="0"/>
              <a:t>、</a:t>
            </a:r>
            <a:r>
              <a:rPr lang="en-US" altLang="zh-CN" b="1"/>
              <a:t>Cu</a:t>
            </a:r>
            <a:r>
              <a:rPr lang="en-US" altLang="zh-CN" b="1" baseline="30000"/>
              <a:t>2+</a:t>
            </a:r>
            <a:r>
              <a:rPr lang="zh-CN" altLang="en-US" b="1" dirty="0"/>
              <a:t>、</a:t>
            </a:r>
            <a:r>
              <a:rPr lang="en-US" altLang="zh-CN" b="1"/>
              <a:t>Zn</a:t>
            </a:r>
            <a:r>
              <a:rPr lang="en-US" altLang="zh-CN" b="1" baseline="30000"/>
              <a:t>2+</a:t>
            </a:r>
            <a:r>
              <a:rPr lang="zh-CN" altLang="en-US" b="1" dirty="0"/>
              <a:t>、</a:t>
            </a:r>
            <a:r>
              <a:rPr lang="en-US" altLang="zh-CN" b="1"/>
              <a:t>Ag</a:t>
            </a:r>
            <a:r>
              <a:rPr lang="en-US" altLang="zh-CN" b="1" baseline="30000"/>
              <a:t>+</a:t>
            </a:r>
            <a:r>
              <a:rPr lang="zh-CN" altLang="en-US" b="1" dirty="0"/>
              <a:t>、</a:t>
            </a:r>
            <a:r>
              <a:rPr lang="en-US" altLang="zh-CN" b="1"/>
              <a:t>H</a:t>
            </a:r>
            <a:r>
              <a:rPr lang="en-US" altLang="zh-CN" b="1" baseline="-25000"/>
              <a:t>2</a:t>
            </a:r>
            <a:r>
              <a:rPr lang="en-US" altLang="zh-CN" b="1" dirty="0"/>
              <a:t>O</a:t>
            </a:r>
            <a:r>
              <a:rPr lang="zh-CN" altLang="en-US" b="1" dirty="0"/>
              <a:t>、</a:t>
            </a:r>
            <a:r>
              <a:rPr lang="en-US" altLang="zh-CN" b="1"/>
              <a:t>NH</a:t>
            </a:r>
            <a:r>
              <a:rPr lang="en-US" altLang="zh-CN" b="1" baseline="-25000"/>
              <a:t>3</a:t>
            </a:r>
            <a:r>
              <a:rPr lang="zh-CN" altLang="en-US" b="1" dirty="0"/>
              <a:t>、</a:t>
            </a:r>
            <a:r>
              <a:rPr lang="en-US" altLang="zh-CN" b="1"/>
              <a:t>F</a:t>
            </a:r>
            <a:r>
              <a:rPr lang="en-US" altLang="zh-CN" b="1" baseline="30000"/>
              <a:t>-</a:t>
            </a:r>
            <a:r>
              <a:rPr lang="zh-CN" altLang="en-US" b="1" dirty="0"/>
              <a:t>、</a:t>
            </a:r>
            <a:r>
              <a:rPr lang="en-US" altLang="zh-CN" b="1"/>
              <a:t>CN</a:t>
            </a:r>
            <a:r>
              <a:rPr lang="en-US" altLang="zh-CN" b="1" baseline="30000"/>
              <a:t>-</a:t>
            </a:r>
            <a:r>
              <a:rPr lang="zh-CN" altLang="en-US" b="1" dirty="0"/>
              <a:t>、</a:t>
            </a:r>
            <a:r>
              <a:rPr lang="en-US" altLang="zh-CN" b="1" dirty="0"/>
              <a:t>CO</a:t>
            </a:r>
            <a:r>
              <a:rPr lang="zh-CN" altLang="en-US" b="1" dirty="0"/>
              <a:t>中，哪些可以作为中心原子？哪些可以作为配位体？</a:t>
            </a:r>
            <a:endParaRPr lang="zh-CN" altLang="en-US" b="1" dirty="0"/>
          </a:p>
        </p:txBody>
      </p:sp>
      <p:sp>
        <p:nvSpPr>
          <p:cNvPr id="167940" name="矩形 167939"/>
          <p:cNvSpPr/>
          <p:nvPr/>
        </p:nvSpPr>
        <p:spPr>
          <a:xfrm>
            <a:off x="539750" y="3913188"/>
            <a:ext cx="8001000" cy="1100137"/>
          </a:xfrm>
          <a:prstGeom prst="rect">
            <a:avLst/>
          </a:prstGeom>
          <a:solidFill>
            <a:srgbClr val="FFFF99"/>
          </a:solidFill>
          <a:ln w="9525" cap="flat" cmpd="sng">
            <a:solidFill>
              <a:schemeClr val="tx1"/>
            </a:solidFill>
            <a:prstDash val="solid"/>
            <a:miter/>
            <a:headEnd type="none" w="med" len="med"/>
            <a:tailEnd type="none" w="med" len="med"/>
          </a:ln>
          <a:effectLst>
            <a:outerShdw dist="107763" dir="2699999" algn="ctr" rotWithShape="0">
              <a:schemeClr val="bg2">
                <a:alpha val="50000"/>
              </a:schemeClr>
            </a:outerShdw>
          </a:effectLst>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r>
              <a:rPr lang="zh-CN" altLang="en-US" b="1" dirty="0"/>
              <a:t>中心原子：</a:t>
            </a:r>
            <a:r>
              <a:rPr lang="en-US" altLang="zh-CN" b="1"/>
              <a:t>Fe</a:t>
            </a:r>
            <a:r>
              <a:rPr lang="en-US" altLang="zh-CN" b="1" baseline="30000"/>
              <a:t>3+</a:t>
            </a:r>
            <a:r>
              <a:rPr lang="zh-CN" altLang="en-US" b="1" dirty="0"/>
              <a:t>、</a:t>
            </a:r>
            <a:r>
              <a:rPr lang="en-US" altLang="zh-CN" b="1"/>
              <a:t>Cu</a:t>
            </a:r>
            <a:r>
              <a:rPr lang="en-US" altLang="zh-CN" b="1" baseline="30000"/>
              <a:t>2+</a:t>
            </a:r>
            <a:r>
              <a:rPr lang="zh-CN" altLang="en-US" b="1" dirty="0"/>
              <a:t>、</a:t>
            </a:r>
            <a:r>
              <a:rPr lang="en-US" altLang="zh-CN" b="1"/>
              <a:t>Zn</a:t>
            </a:r>
            <a:r>
              <a:rPr lang="en-US" altLang="zh-CN" b="1" baseline="30000"/>
              <a:t>2+</a:t>
            </a:r>
            <a:r>
              <a:rPr lang="zh-CN" altLang="en-US" b="1" dirty="0"/>
              <a:t>、</a:t>
            </a:r>
            <a:r>
              <a:rPr lang="en-US" altLang="zh-CN" b="1"/>
              <a:t>Ag</a:t>
            </a:r>
            <a:r>
              <a:rPr lang="en-US" altLang="zh-CN" b="1" baseline="30000"/>
              <a:t>+</a:t>
            </a:r>
            <a:endParaRPr lang="en-US" altLang="zh-CN" b="1"/>
          </a:p>
          <a:p>
            <a:pPr lvl="0"/>
            <a:r>
              <a:rPr lang="zh-CN" altLang="en-US" b="1" dirty="0"/>
              <a:t>配位体：</a:t>
            </a:r>
            <a:r>
              <a:rPr lang="en-US" altLang="zh-CN" b="1"/>
              <a:t>H</a:t>
            </a:r>
            <a:r>
              <a:rPr lang="en-US" altLang="zh-CN" b="1" baseline="-25000"/>
              <a:t>2</a:t>
            </a:r>
            <a:r>
              <a:rPr lang="en-US" altLang="zh-CN" b="1" dirty="0"/>
              <a:t>O</a:t>
            </a:r>
            <a:r>
              <a:rPr lang="zh-CN" altLang="en-US" b="1" dirty="0"/>
              <a:t>、</a:t>
            </a:r>
            <a:r>
              <a:rPr lang="en-US" altLang="zh-CN" b="1"/>
              <a:t>NH</a:t>
            </a:r>
            <a:r>
              <a:rPr lang="en-US" altLang="zh-CN" b="1" baseline="-25000"/>
              <a:t>3</a:t>
            </a:r>
            <a:r>
              <a:rPr lang="zh-CN" altLang="en-US" b="1" dirty="0"/>
              <a:t>、</a:t>
            </a:r>
            <a:r>
              <a:rPr lang="en-US" altLang="zh-CN" b="1"/>
              <a:t>F</a:t>
            </a:r>
            <a:r>
              <a:rPr lang="en-US" altLang="zh-CN" b="1" baseline="30000"/>
              <a:t>-</a:t>
            </a:r>
            <a:r>
              <a:rPr lang="zh-CN" altLang="en-US" b="1" dirty="0"/>
              <a:t>、</a:t>
            </a:r>
            <a:r>
              <a:rPr lang="en-US" altLang="zh-CN" b="1"/>
              <a:t>CN</a:t>
            </a:r>
            <a:r>
              <a:rPr lang="en-US" altLang="zh-CN" b="1" baseline="30000"/>
              <a:t>-</a:t>
            </a:r>
            <a:r>
              <a:rPr lang="zh-CN" altLang="en-US" b="1" dirty="0"/>
              <a:t>、</a:t>
            </a:r>
            <a:r>
              <a:rPr lang="en-US" altLang="zh-CN" b="1"/>
              <a:t>CO</a:t>
            </a:r>
            <a:endParaRPr lang="en-US" altLang="zh-CN"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7940"/>
                                        </p:tgtEl>
                                        <p:attrNameLst>
                                          <p:attrName>style.visibility</p:attrName>
                                        </p:attrNameLst>
                                      </p:cBhvr>
                                      <p:to>
                                        <p:strVal val="visible"/>
                                      </p:to>
                                    </p:set>
                                    <p:animEffect transition="in" filter="dissolve">
                                      <p:cBhvr>
                                        <p:cTn id="7" dur="500"/>
                                        <p:tgtEl>
                                          <p:spTgt spid="167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4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8962" name="标题 168961"/>
          <p:cNvSpPr>
            <a:spLocks noGrp="1"/>
          </p:cNvSpPr>
          <p:nvPr>
            <p:ph type="title"/>
          </p:nvPr>
        </p:nvSpPr>
        <p:spPr/>
        <p:txBody>
          <a:bodyPr anchor="b"/>
          <a:p>
            <a:r>
              <a:rPr lang="zh-CN" altLang="en-US" b="1" dirty="0"/>
              <a:t>配合物的组成</a:t>
            </a:r>
            <a:endParaRPr lang="zh-CN" altLang="en-US" b="1" dirty="0"/>
          </a:p>
        </p:txBody>
      </p:sp>
      <p:sp>
        <p:nvSpPr>
          <p:cNvPr id="168963" name="矩形 168962"/>
          <p:cNvSpPr/>
          <p:nvPr/>
        </p:nvSpPr>
        <p:spPr>
          <a:xfrm>
            <a:off x="939800" y="1814513"/>
            <a:ext cx="4495800" cy="460375"/>
          </a:xfrm>
          <a:prstGeom prst="rect">
            <a:avLst/>
          </a:prstGeom>
          <a:noFill/>
          <a:ln w="12700">
            <a:noFill/>
          </a:ln>
        </p:spPr>
        <p:txBody>
          <a:bodyPr>
            <a:spAutoFit/>
          </a:bodyPr>
          <a:p>
            <a:pPr>
              <a:spcBef>
                <a:spcPct val="50000"/>
              </a:spcBef>
            </a:pPr>
            <a:r>
              <a:rPr lang="zh-CN" altLang="en-US" sz="2400" b="1" dirty="0">
                <a:effectLst>
                  <a:outerShdw blurRad="38100" dist="38100" dir="2700000">
                    <a:srgbClr val="FFFFFF"/>
                  </a:outerShdw>
                </a:effectLst>
                <a:latin typeface="Times New Roman" panose="02020603050405020304" pitchFamily="18" charset="0"/>
              </a:rPr>
              <a:t>中心原子、配位体、配位数</a:t>
            </a:r>
            <a:endParaRPr lang="zh-CN" altLang="en-US" sz="2400" b="1" dirty="0">
              <a:effectLst>
                <a:outerShdw blurRad="38100" dist="38100" dir="2700000">
                  <a:srgbClr val="FFFFFF"/>
                </a:outerShdw>
              </a:effectLst>
              <a:latin typeface="Times New Roman" panose="02020603050405020304" pitchFamily="18" charset="0"/>
            </a:endParaRPr>
          </a:p>
        </p:txBody>
      </p:sp>
      <p:sp>
        <p:nvSpPr>
          <p:cNvPr id="168964" name="矩形 168963"/>
          <p:cNvSpPr/>
          <p:nvPr/>
        </p:nvSpPr>
        <p:spPr>
          <a:xfrm>
            <a:off x="892175" y="2492375"/>
            <a:ext cx="8001000" cy="3529013"/>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buNone/>
            </a:pPr>
            <a:r>
              <a:rPr lang="zh-CN" altLang="en-US" b="1" dirty="0"/>
              <a:t>中心原子：</a:t>
            </a:r>
            <a:r>
              <a:rPr lang="zh-CN" altLang="en-US" sz="2800" b="1" dirty="0"/>
              <a:t>能够</a:t>
            </a:r>
            <a:r>
              <a:rPr lang="zh-CN" altLang="en-US" sz="2800" b="1" dirty="0">
                <a:solidFill>
                  <a:schemeClr val="accent2"/>
                </a:solidFill>
              </a:rPr>
              <a:t>接受</a:t>
            </a:r>
            <a:r>
              <a:rPr lang="zh-CN" altLang="en-US" sz="2800" b="1" dirty="0"/>
              <a:t>孤电子对的离子，</a:t>
            </a:r>
            <a:r>
              <a:rPr lang="zh-CN" altLang="en-US" b="1" dirty="0"/>
              <a:t>多为过渡金属元素的离子。</a:t>
            </a:r>
            <a:endParaRPr lang="zh-CN" altLang="en-US" b="1" dirty="0"/>
          </a:p>
          <a:p>
            <a:pPr lvl="0">
              <a:buNone/>
            </a:pPr>
            <a:r>
              <a:rPr lang="zh-CN" altLang="en-US" b="1" dirty="0"/>
              <a:t>配位体：</a:t>
            </a:r>
            <a:r>
              <a:rPr lang="zh-CN" altLang="en-US" sz="2800" b="1" dirty="0">
                <a:solidFill>
                  <a:schemeClr val="accent2"/>
                </a:solidFill>
              </a:rPr>
              <a:t>提供</a:t>
            </a:r>
            <a:r>
              <a:rPr lang="zh-CN" altLang="en-US" sz="2800" b="1" dirty="0"/>
              <a:t>孤电子对的分子或离子；其中提供孤电子对的原子叫</a:t>
            </a:r>
            <a:r>
              <a:rPr lang="zh-CN" altLang="en-US" sz="2800" b="1" dirty="0">
                <a:solidFill>
                  <a:srgbClr val="0000FF"/>
                </a:solidFill>
              </a:rPr>
              <a:t>配位原子</a:t>
            </a:r>
            <a:r>
              <a:rPr lang="zh-CN" altLang="en-US" sz="2800" b="1" dirty="0"/>
              <a:t>，常见的配位原子有</a:t>
            </a:r>
            <a:r>
              <a:rPr lang="zh-CN" altLang="en-US" b="1" dirty="0"/>
              <a:t>卤素原子</a:t>
            </a:r>
            <a:r>
              <a:rPr lang="en-US" altLang="zh-CN" b="1" dirty="0"/>
              <a:t>X</a:t>
            </a:r>
            <a:r>
              <a:rPr lang="zh-CN" altLang="en-US" b="1" dirty="0"/>
              <a:t>、</a:t>
            </a:r>
            <a:r>
              <a:rPr lang="en-US" altLang="zh-CN" b="1" dirty="0"/>
              <a:t>O</a:t>
            </a:r>
            <a:r>
              <a:rPr lang="zh-CN" altLang="en-US" b="1" dirty="0"/>
              <a:t>、</a:t>
            </a:r>
            <a:r>
              <a:rPr lang="en-US" altLang="zh-CN" b="1" dirty="0"/>
              <a:t>S</a:t>
            </a:r>
            <a:r>
              <a:rPr lang="zh-CN" altLang="en-US" b="1" dirty="0"/>
              <a:t>、</a:t>
            </a:r>
            <a:r>
              <a:rPr lang="en-US" altLang="zh-CN" b="1" dirty="0"/>
              <a:t>N</a:t>
            </a:r>
            <a:r>
              <a:rPr lang="zh-CN" altLang="en-US" b="1" dirty="0"/>
              <a:t>、</a:t>
            </a:r>
            <a:r>
              <a:rPr lang="en-US" altLang="zh-CN" b="1" dirty="0"/>
              <a:t>P</a:t>
            </a:r>
            <a:r>
              <a:rPr lang="zh-CN" altLang="en-US" b="1" dirty="0"/>
              <a:t>、</a:t>
            </a:r>
            <a:r>
              <a:rPr lang="en-US" altLang="zh-CN" b="1" dirty="0"/>
              <a:t>C</a:t>
            </a:r>
            <a:r>
              <a:rPr lang="zh-CN" altLang="en-US" b="1" dirty="0"/>
              <a:t>。 </a:t>
            </a:r>
            <a:endParaRPr lang="zh-CN" altLang="en-US" b="1" dirty="0"/>
          </a:p>
          <a:p>
            <a:pPr lvl="0">
              <a:buNone/>
            </a:pPr>
            <a:endParaRPr lang="zh-CN" alt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168963"/>
                                        </p:tgtEl>
                                        <p:attrNameLst>
                                          <p:attrName>style.visibility</p:attrName>
                                        </p:attrNameLst>
                                      </p:cBhvr>
                                      <p:to>
                                        <p:strVal val="visible"/>
                                      </p:to>
                                    </p:set>
                                    <p:anim from="(-#ppt_w/2)" to="(#ppt_x)" calcmode="lin" valueType="num">
                                      <p:cBhvr>
                                        <p:cTn id="7" dur="600" fill="hold">
                                          <p:stCondLst>
                                            <p:cond delay="0"/>
                                          </p:stCondLst>
                                        </p:cTn>
                                        <p:tgtEl>
                                          <p:spTgt spid="168963"/>
                                        </p:tgtEl>
                                        <p:attrNameLst>
                                          <p:attrName>ppt_x</p:attrName>
                                        </p:attrNameLst>
                                      </p:cBhvr>
                                    </p:anim>
                                    <p:anim from="0" to="-1.0" calcmode="lin" valueType="num">
                                      <p:cBhvr>
                                        <p:cTn id="8" dur="200" decel="50000" autoRev="1" fill="hold">
                                          <p:stCondLst>
                                            <p:cond delay="600"/>
                                          </p:stCondLst>
                                        </p:cTn>
                                        <p:tgtEl>
                                          <p:spTgt spid="168963"/>
                                        </p:tgtEl>
                                        <p:attrNameLst>
                                          <p:attrName>xshear</p:attrName>
                                        </p:attrNameLst>
                                      </p:cBhvr>
                                    </p:anim>
                                    <p:animScale>
                                      <p:cBhvr>
                                        <p:cTn id="9" dur="200" decel="100000" autoRev="1" fill="hold">
                                          <p:stCondLst>
                                            <p:cond delay="600"/>
                                          </p:stCondLst>
                                        </p:cTn>
                                        <p:tgtEl>
                                          <p:spTgt spid="168963"/>
                                        </p:tgtEl>
                                      </p:cBhvr>
                                      <p:from x="100000" y="100000"/>
                                      <p:to x="80000" y="100000"/>
                                    </p:animScale>
                                    <p:anim by="(#ppt_h/3+#ppt_w*0.1)" calcmode="lin" valueType="num">
                                      <p:cBhvr additive="sum">
                                        <p:cTn id="10" dur="200" decel="100000" autoRev="1" fill="hold">
                                          <p:stCondLst>
                                            <p:cond delay="600"/>
                                          </p:stCondLst>
                                        </p:cTn>
                                        <p:tgtEl>
                                          <p:spTgt spid="168963"/>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68964"/>
                                        </p:tgtEl>
                                        <p:attrNameLst>
                                          <p:attrName>style.visibility</p:attrName>
                                        </p:attrNameLst>
                                      </p:cBhvr>
                                      <p:to>
                                        <p:strVal val="visible"/>
                                      </p:to>
                                    </p:set>
                                    <p:animEffect transition="in" filter="slide(fromBottom)">
                                      <p:cBhvr>
                                        <p:cTn id="15" dur="500"/>
                                        <p:tgtEl>
                                          <p:spTgt spid="168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p:bldP spid="16896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1010" name="标题 171009"/>
          <p:cNvSpPr>
            <a:spLocks noGrp="1"/>
          </p:cNvSpPr>
          <p:nvPr>
            <p:ph type="title"/>
          </p:nvPr>
        </p:nvSpPr>
        <p:spPr/>
        <p:txBody>
          <a:bodyPr anchor="b"/>
          <a:p>
            <a:r>
              <a:rPr lang="zh-CN" altLang="en-US" b="1" dirty="0"/>
              <a:t>配合物的组成</a:t>
            </a:r>
            <a:endParaRPr lang="zh-CN" altLang="en-US" b="1" dirty="0"/>
          </a:p>
        </p:txBody>
      </p:sp>
      <p:sp>
        <p:nvSpPr>
          <p:cNvPr id="171012" name="矩形 171011"/>
          <p:cNvSpPr/>
          <p:nvPr/>
        </p:nvSpPr>
        <p:spPr>
          <a:xfrm>
            <a:off x="914400" y="2514600"/>
            <a:ext cx="8001000" cy="1296988"/>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buNone/>
            </a:pPr>
            <a:r>
              <a:rPr lang="zh-CN" altLang="en-US" sz="2800" b="1" dirty="0"/>
              <a:t>配位数</a:t>
            </a:r>
            <a:r>
              <a:rPr lang="zh-CN" altLang="en-US" sz="2800" b="1" dirty="0"/>
              <a:t> </a:t>
            </a:r>
            <a:r>
              <a:rPr lang="zh-CN" altLang="en-US" sz="2800" b="1" dirty="0"/>
              <a:t>：配位体不是同一种分子或离子时，配位数要两者相加。</a:t>
            </a:r>
            <a:endParaRPr lang="zh-CN" altLang="en-US" sz="2800" b="1" dirty="0"/>
          </a:p>
        </p:txBody>
      </p:sp>
      <p:sp>
        <p:nvSpPr>
          <p:cNvPr id="171013" name="矩形 171012"/>
          <p:cNvSpPr/>
          <p:nvPr/>
        </p:nvSpPr>
        <p:spPr>
          <a:xfrm>
            <a:off x="900113" y="3716338"/>
            <a:ext cx="8001000" cy="1296987"/>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buNone/>
            </a:pPr>
            <a:r>
              <a:rPr lang="zh-CN" altLang="en-US" b="1" dirty="0"/>
              <a:t>如</a:t>
            </a:r>
            <a:r>
              <a:rPr lang="zh-CN" altLang="en-US" sz="2800" b="1" dirty="0"/>
              <a:t>：</a:t>
            </a:r>
            <a:r>
              <a:rPr lang="en-US" altLang="zh-CN" sz="2800" b="1"/>
              <a:t>[Co(NH</a:t>
            </a:r>
            <a:r>
              <a:rPr lang="en-US" altLang="zh-CN" sz="2800" b="1" baseline="-25000"/>
              <a:t>3</a:t>
            </a:r>
            <a:r>
              <a:rPr lang="en-US" altLang="zh-CN" sz="2800" b="1"/>
              <a:t>)</a:t>
            </a:r>
            <a:r>
              <a:rPr lang="en-US" altLang="zh-CN" sz="2800" b="1" baseline="-25000"/>
              <a:t>5</a:t>
            </a:r>
            <a:r>
              <a:rPr lang="en-US" altLang="zh-CN" sz="2800" b="1"/>
              <a:t>Cl]Cl</a:t>
            </a:r>
            <a:r>
              <a:rPr lang="en-US" altLang="zh-CN" sz="2800" b="1" baseline="-25000"/>
              <a:t>2</a:t>
            </a:r>
            <a:r>
              <a:rPr lang="en-US" altLang="zh-CN" sz="2800" b="1" dirty="0"/>
              <a:t> </a:t>
            </a:r>
            <a:r>
              <a:rPr lang="zh-CN" altLang="en-US" sz="2800" b="1" dirty="0"/>
              <a:t>这种配合物，其配位体有两种：</a:t>
            </a:r>
            <a:r>
              <a:rPr lang="en-US" altLang="zh-CN" sz="2800" b="1"/>
              <a:t>NH</a:t>
            </a:r>
            <a:r>
              <a:rPr lang="en-US" altLang="zh-CN" sz="2800" b="1" baseline="-25000"/>
              <a:t>3</a:t>
            </a:r>
            <a:r>
              <a:rPr lang="zh-CN" altLang="en-US" sz="2800" b="1" dirty="0"/>
              <a:t>、</a:t>
            </a:r>
            <a:r>
              <a:rPr lang="en-US" altLang="zh-CN" sz="2800" b="1" err="1"/>
              <a:t>Cl</a:t>
            </a:r>
            <a:r>
              <a:rPr lang="en-US" altLang="zh-CN" sz="2800" b="1" baseline="30000"/>
              <a:t>-</a:t>
            </a:r>
            <a:r>
              <a:rPr lang="zh-CN" altLang="en-US" sz="2800" b="1" dirty="0"/>
              <a:t>，配位数为</a:t>
            </a:r>
            <a:r>
              <a:rPr lang="en-US" altLang="zh-CN" sz="2800" b="1" dirty="0"/>
              <a:t>5+1=6</a:t>
            </a:r>
            <a:r>
              <a:rPr lang="zh-CN" altLang="en-US" sz="2800" b="1" dirty="0"/>
              <a:t>。</a:t>
            </a:r>
            <a:endParaRPr lang="zh-CN" altLang="en-US" sz="2800" b="1" baseline="30000" dirty="0"/>
          </a:p>
        </p:txBody>
      </p:sp>
      <p:sp>
        <p:nvSpPr>
          <p:cNvPr id="171014" name="矩形 171013"/>
          <p:cNvSpPr/>
          <p:nvPr/>
        </p:nvSpPr>
        <p:spPr>
          <a:xfrm>
            <a:off x="971550" y="5013325"/>
            <a:ext cx="8001000" cy="863600"/>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buNone/>
            </a:pPr>
            <a:r>
              <a:rPr lang="zh-CN" altLang="en-US" b="1" dirty="0"/>
              <a:t>思考： </a:t>
            </a:r>
            <a:r>
              <a:rPr lang="en-US" altLang="zh-CN" sz="2800" b="1"/>
              <a:t>K[PtCl</a:t>
            </a:r>
            <a:r>
              <a:rPr lang="en-US" altLang="zh-CN" sz="2800" b="1" baseline="-25000"/>
              <a:t>3</a:t>
            </a:r>
            <a:r>
              <a:rPr lang="en-US" altLang="zh-CN" sz="2800" b="1"/>
              <a:t>(NH</a:t>
            </a:r>
            <a:r>
              <a:rPr lang="en-US" altLang="zh-CN" sz="2800" b="1" baseline="-25000"/>
              <a:t>3</a:t>
            </a:r>
            <a:r>
              <a:rPr lang="en-US" altLang="zh-CN" sz="2800" b="1"/>
              <a:t>)]</a:t>
            </a:r>
            <a:r>
              <a:rPr lang="en-US" altLang="zh-CN" b="1" dirty="0"/>
              <a:t> </a:t>
            </a:r>
            <a:r>
              <a:rPr lang="zh-CN" altLang="en-US" b="1" dirty="0"/>
              <a:t>其配位数为</a:t>
            </a:r>
            <a:r>
              <a:rPr lang="en-US" altLang="zh-CN" b="1" dirty="0"/>
              <a:t>___</a:t>
            </a:r>
            <a:r>
              <a:rPr lang="zh-CN" altLang="en-US" b="1" dirty="0"/>
              <a:t>。</a:t>
            </a:r>
            <a:endParaRPr lang="zh-CN" altLang="en-US" b="1" dirty="0"/>
          </a:p>
        </p:txBody>
      </p:sp>
      <p:sp>
        <p:nvSpPr>
          <p:cNvPr id="171015" name="文本框 171014"/>
          <p:cNvSpPr txBox="1"/>
          <p:nvPr/>
        </p:nvSpPr>
        <p:spPr>
          <a:xfrm>
            <a:off x="7321550" y="4708525"/>
            <a:ext cx="488950" cy="823913"/>
          </a:xfrm>
          <a:prstGeom prst="rect">
            <a:avLst/>
          </a:prstGeom>
          <a:noFill/>
          <a:ln w="9525">
            <a:noFill/>
          </a:ln>
        </p:spPr>
        <p:txBody>
          <a:bodyPr wrap="none" anchor="t">
            <a:spAutoFit/>
          </a:bodyPr>
          <a:p>
            <a:pPr algn="ctr" eaLnBrk="0" hangingPunct="0"/>
            <a:r>
              <a:rPr lang="en-US" altLang="zh-CN" sz="4800">
                <a:solidFill>
                  <a:srgbClr val="FF3300"/>
                </a:solidFill>
                <a:latin typeface="Times New Roman" panose="02020603050405020304" pitchFamily="18" charset="0"/>
                <a:ea typeface="黑体" panose="02010609060101010101" pitchFamily="2" charset="-122"/>
              </a:rPr>
              <a:t>4</a:t>
            </a:r>
            <a:endParaRPr lang="en-US" altLang="zh-CN" sz="4800">
              <a:solidFill>
                <a:srgbClr val="FF3300"/>
              </a:solidFill>
              <a:latin typeface="Times New Roman" panose="02020603050405020304" pitchFamily="18" charset="0"/>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1012"/>
                                        </p:tgtEl>
                                        <p:attrNameLst>
                                          <p:attrName>style.visibility</p:attrName>
                                        </p:attrNameLst>
                                      </p:cBhvr>
                                      <p:to>
                                        <p:strVal val="visible"/>
                                      </p:to>
                                    </p:set>
                                    <p:animEffect transition="in" filter="box(in)">
                                      <p:cBhvr>
                                        <p:cTn id="7" dur="500"/>
                                        <p:tgtEl>
                                          <p:spTgt spid="17101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71013"/>
                                        </p:tgtEl>
                                        <p:attrNameLst>
                                          <p:attrName>style.visibility</p:attrName>
                                        </p:attrNameLst>
                                      </p:cBhvr>
                                      <p:to>
                                        <p:strVal val="visible"/>
                                      </p:to>
                                    </p:set>
                                    <p:animEffect transition="in" filter="diamond(in)">
                                      <p:cBhvr>
                                        <p:cTn id="12" dur="2000"/>
                                        <p:tgtEl>
                                          <p:spTgt spid="17101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71014"/>
                                        </p:tgtEl>
                                        <p:attrNameLst>
                                          <p:attrName>style.visibility</p:attrName>
                                        </p:attrNameLst>
                                      </p:cBhvr>
                                      <p:to>
                                        <p:strVal val="visible"/>
                                      </p:to>
                                    </p:set>
                                    <p:animEffect transition="in" filter="slide(fromBottom)">
                                      <p:cBhvr>
                                        <p:cTn id="17" dur="500"/>
                                        <p:tgtEl>
                                          <p:spTgt spid="17101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171015"/>
                                        </p:tgtEl>
                                        <p:attrNameLst>
                                          <p:attrName>style.visibility</p:attrName>
                                        </p:attrNameLst>
                                      </p:cBhvr>
                                      <p:to>
                                        <p:strVal val="visible"/>
                                      </p:to>
                                    </p:set>
                                    <p:animEffect transition="in" filter="barn(inHorizontal)">
                                      <p:cBhvr>
                                        <p:cTn id="22" dur="500"/>
                                        <p:tgtEl>
                                          <p:spTgt spid="1710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p:bldP spid="171013" grpId="0"/>
      <p:bldP spid="171014" grpId="0"/>
      <p:bldP spid="1710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22" name="文本框 184321"/>
          <p:cNvSpPr txBox="1"/>
          <p:nvPr/>
        </p:nvSpPr>
        <p:spPr>
          <a:xfrm>
            <a:off x="71438" y="304800"/>
            <a:ext cx="8915400" cy="768350"/>
          </a:xfrm>
          <a:prstGeom prst="rect">
            <a:avLst/>
          </a:prstGeom>
          <a:noFill/>
          <a:ln w="9525">
            <a:noFill/>
          </a:ln>
        </p:spPr>
        <p:txBody>
          <a:bodyPr>
            <a:spAutoFit/>
          </a:bodyPr>
          <a:p>
            <a:pPr>
              <a:spcBef>
                <a:spcPct val="50000"/>
              </a:spcBef>
            </a:pPr>
            <a:r>
              <a:rPr lang="zh-CN" altLang="en-US" sz="4400" b="1" dirty="0">
                <a:solidFill>
                  <a:schemeClr val="folHlink"/>
                </a:solidFill>
                <a:latin typeface="Tahoma" panose="020B0604030504040204" pitchFamily="34" charset="0"/>
                <a:ea typeface="楷体_GB2312" pitchFamily="49" charset="-122"/>
              </a:rPr>
              <a:t>配合物中心原子</a:t>
            </a:r>
            <a:r>
              <a:rPr lang="en-US" altLang="zh-CN" sz="4400" b="1" dirty="0">
                <a:solidFill>
                  <a:schemeClr val="folHlink"/>
                </a:solidFill>
                <a:latin typeface="Tahoma" panose="020B0604030504040204" pitchFamily="34" charset="0"/>
                <a:ea typeface="楷体_GB2312" pitchFamily="49" charset="-122"/>
              </a:rPr>
              <a:t>(</a:t>
            </a:r>
            <a:r>
              <a:rPr lang="zh-CN" altLang="en-US" sz="4400" b="1" dirty="0">
                <a:solidFill>
                  <a:schemeClr val="folHlink"/>
                </a:solidFill>
                <a:latin typeface="Tahoma" panose="020B0604030504040204" pitchFamily="34" charset="0"/>
                <a:ea typeface="楷体_GB2312" pitchFamily="49" charset="-122"/>
              </a:rPr>
              <a:t>离子</a:t>
            </a:r>
            <a:r>
              <a:rPr lang="en-US" altLang="zh-CN" sz="4400" b="1" dirty="0">
                <a:solidFill>
                  <a:schemeClr val="folHlink"/>
                </a:solidFill>
                <a:latin typeface="Tahoma" panose="020B0604030504040204" pitchFamily="34" charset="0"/>
                <a:ea typeface="楷体_GB2312" pitchFamily="49" charset="-122"/>
              </a:rPr>
              <a:t>)</a:t>
            </a:r>
            <a:r>
              <a:rPr lang="zh-CN" altLang="en-US" sz="4400" b="1" dirty="0">
                <a:solidFill>
                  <a:schemeClr val="folHlink"/>
                </a:solidFill>
                <a:latin typeface="Tahoma" panose="020B0604030504040204" pitchFamily="34" charset="0"/>
                <a:ea typeface="楷体_GB2312" pitchFamily="49" charset="-122"/>
              </a:rPr>
              <a:t>价态</a:t>
            </a:r>
            <a:endParaRPr lang="zh-CN" altLang="en-US" sz="4400" b="1" dirty="0">
              <a:solidFill>
                <a:schemeClr val="folHlink"/>
              </a:solidFill>
              <a:latin typeface="Tahoma" panose="020B0604030504040204" pitchFamily="34" charset="0"/>
              <a:ea typeface="楷体_GB2312" pitchFamily="49" charset="-122"/>
            </a:endParaRPr>
          </a:p>
        </p:txBody>
      </p:sp>
      <p:sp>
        <p:nvSpPr>
          <p:cNvPr id="184323" name="文本框 184322"/>
          <p:cNvSpPr txBox="1"/>
          <p:nvPr/>
        </p:nvSpPr>
        <p:spPr>
          <a:xfrm>
            <a:off x="1295400" y="1600200"/>
            <a:ext cx="4724400" cy="4668838"/>
          </a:xfrm>
          <a:prstGeom prst="rect">
            <a:avLst/>
          </a:prstGeom>
          <a:noFill/>
          <a:ln w="9525">
            <a:noFill/>
          </a:ln>
        </p:spPr>
        <p:txBody>
          <a:bodyPr lIns="0" tIns="0" rIns="0" bIns="0">
            <a:spAutoFit/>
          </a:bodyPr>
          <a:p>
            <a:pPr>
              <a:spcBef>
                <a:spcPct val="50000"/>
              </a:spcBef>
            </a:pPr>
            <a:r>
              <a:rPr lang="en-US" altLang="zh-CN" sz="3600" b="1">
                <a:latin typeface="Times New Roman" panose="02020603050405020304" pitchFamily="18" charset="0"/>
              </a:rPr>
              <a:t>[Ag(NH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]OH</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[Co(NH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6</a:t>
            </a:r>
            <a:r>
              <a:rPr lang="en-US" altLang="zh-CN" sz="3600" b="1">
                <a:latin typeface="Times New Roman" panose="02020603050405020304" pitchFamily="18" charset="0"/>
              </a:rPr>
              <a:t>]Cl</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 </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K</a:t>
            </a:r>
            <a:r>
              <a:rPr lang="en-US" altLang="zh-CN" sz="3600" b="1" baseline="-25000">
                <a:latin typeface="Times New Roman" panose="02020603050405020304" pitchFamily="18" charset="0"/>
              </a:rPr>
              <a:t>4</a:t>
            </a:r>
            <a:r>
              <a:rPr lang="en-US" altLang="zh-CN" sz="3600" b="1">
                <a:latin typeface="Times New Roman" panose="02020603050405020304" pitchFamily="18" charset="0"/>
              </a:rPr>
              <a:t>[Fe(CN)</a:t>
            </a:r>
            <a:r>
              <a:rPr lang="en-US" altLang="zh-CN" sz="3600" b="1" baseline="-25000">
                <a:latin typeface="Times New Roman" panose="02020603050405020304" pitchFamily="18" charset="0"/>
              </a:rPr>
              <a:t>6</a:t>
            </a:r>
            <a:r>
              <a:rPr lang="en-US" altLang="zh-CN" sz="3600" b="1">
                <a:latin typeface="Times New Roman" panose="02020603050405020304" pitchFamily="18" charset="0"/>
              </a:rPr>
              <a:t>] </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K[Pt(NH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)Cl</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 </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[Co(NH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5</a:t>
            </a:r>
            <a:r>
              <a:rPr lang="en-US" altLang="zh-CN" sz="3600" b="1">
                <a:latin typeface="Times New Roman" panose="02020603050405020304" pitchFamily="18" charset="0"/>
              </a:rPr>
              <a:t>Cl]( NO</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2</a:t>
            </a:r>
            <a:endParaRPr lang="en-US" altLang="zh-CN" sz="3600" b="1" baseline="-25000">
              <a:latin typeface="Times New Roman" panose="02020603050405020304" pitchFamily="18" charset="0"/>
            </a:endParaRPr>
          </a:p>
          <a:p>
            <a:pPr>
              <a:spcBef>
                <a:spcPct val="50000"/>
              </a:spcBef>
            </a:pPr>
            <a:r>
              <a:rPr lang="en-US" altLang="zh-CN" sz="3600" b="1">
                <a:latin typeface="Times New Roman" panose="02020603050405020304" pitchFamily="18" charset="0"/>
              </a:rPr>
              <a:t>[Cr(H</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a:t>
            </a:r>
            <a:r>
              <a:rPr lang="en-US" altLang="zh-CN" sz="3600" b="1" baseline="-25000">
                <a:latin typeface="Times New Roman" panose="02020603050405020304" pitchFamily="18" charset="0"/>
              </a:rPr>
              <a:t>5</a:t>
            </a:r>
            <a:r>
              <a:rPr lang="en-US" altLang="zh-CN" sz="3600" b="1">
                <a:latin typeface="Times New Roman" panose="02020603050405020304" pitchFamily="18" charset="0"/>
              </a:rPr>
              <a:t>Cl]Cl</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·H</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a:t>
            </a:r>
            <a:r>
              <a:rPr lang="en-US" altLang="zh-CN" sz="3600">
                <a:latin typeface="Times New Roman" panose="02020603050405020304" pitchFamily="18" charset="0"/>
              </a:rPr>
              <a:t> </a:t>
            </a:r>
            <a:r>
              <a:rPr lang="en-US" altLang="zh-CN" sz="3600" b="1">
                <a:latin typeface="Times New Roman" panose="02020603050405020304" pitchFamily="18" charset="0"/>
              </a:rPr>
              <a:t> </a:t>
            </a:r>
            <a:endParaRPr lang="en-US" altLang="zh-CN" sz="3600" b="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4323"/>
                                        </p:tgtEl>
                                        <p:attrNameLst>
                                          <p:attrName>style.visibility</p:attrName>
                                        </p:attrNameLst>
                                      </p:cBhvr>
                                      <p:to>
                                        <p:strVal val="visible"/>
                                      </p:to>
                                    </p:set>
                                    <p:animEffect transition="in" filter="diamond(in)">
                                      <p:cBhvr>
                                        <p:cTn id="7" dur="2000"/>
                                        <p:tgtEl>
                                          <p:spTgt spid="184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3298" name="文本框 183297"/>
          <p:cNvSpPr txBox="1"/>
          <p:nvPr/>
        </p:nvSpPr>
        <p:spPr>
          <a:xfrm>
            <a:off x="971550" y="323850"/>
            <a:ext cx="6934200" cy="914400"/>
          </a:xfrm>
          <a:prstGeom prst="rect">
            <a:avLst/>
          </a:prstGeom>
          <a:noFill/>
          <a:ln w="9525">
            <a:noFill/>
          </a:ln>
        </p:spPr>
        <p:txBody>
          <a:bodyPr>
            <a:spAutoFit/>
          </a:bodyPr>
          <a:p>
            <a:pPr>
              <a:spcBef>
                <a:spcPct val="50000"/>
              </a:spcBef>
            </a:pPr>
            <a:r>
              <a:rPr lang="zh-CN" altLang="en-US" sz="5400" b="1" dirty="0">
                <a:solidFill>
                  <a:schemeClr val="folHlink"/>
                </a:solidFill>
                <a:latin typeface="Tahoma" panose="020B0604030504040204" pitchFamily="34" charset="0"/>
                <a:ea typeface="楷体_GB2312" pitchFamily="49" charset="-122"/>
              </a:rPr>
              <a:t>配合物的结构和性质</a:t>
            </a:r>
            <a:endParaRPr lang="zh-CN" altLang="en-US" sz="5400" b="1" dirty="0">
              <a:solidFill>
                <a:schemeClr val="folHlink"/>
              </a:solidFill>
              <a:latin typeface="Tahoma" panose="020B0604030504040204" pitchFamily="34" charset="0"/>
              <a:ea typeface="楷体_GB2312" pitchFamily="49" charset="-122"/>
            </a:endParaRPr>
          </a:p>
        </p:txBody>
      </p:sp>
      <p:sp>
        <p:nvSpPr>
          <p:cNvPr id="183299" name="文本框 183298"/>
          <p:cNvSpPr txBox="1"/>
          <p:nvPr/>
        </p:nvSpPr>
        <p:spPr>
          <a:xfrm>
            <a:off x="457200" y="1676400"/>
            <a:ext cx="5457825" cy="549275"/>
          </a:xfrm>
          <a:prstGeom prst="rect">
            <a:avLst/>
          </a:prstGeom>
          <a:noFill/>
          <a:ln w="9525">
            <a:noFill/>
          </a:ln>
        </p:spPr>
        <p:txBody>
          <a:bodyPr lIns="0" tIns="0" rIns="0" bIns="0">
            <a:spAutoFit/>
          </a:bodyPr>
          <a:p>
            <a:pPr>
              <a:spcBef>
                <a:spcPct val="50000"/>
              </a:spcBef>
            </a:pPr>
            <a:r>
              <a:rPr lang="en-US" altLang="zh-CN" sz="3600" b="1">
                <a:latin typeface="Times New Roman" panose="02020603050405020304" pitchFamily="18" charset="0"/>
              </a:rPr>
              <a:t>[Ag(NH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a:t>
            </a:r>
            <a:r>
              <a:rPr lang="en-US" altLang="zh-CN" sz="3600" b="1" baseline="30000">
                <a:latin typeface="Times New Roman" panose="02020603050405020304" pitchFamily="18" charset="0"/>
              </a:rPr>
              <a:t>+</a:t>
            </a:r>
            <a:r>
              <a:rPr lang="zh-CN" altLang="en-US" sz="3600" b="1" dirty="0">
                <a:latin typeface="Times New Roman" panose="02020603050405020304" pitchFamily="18" charset="0"/>
              </a:rPr>
              <a:t>的成键情况</a:t>
            </a:r>
            <a:endParaRPr lang="zh-CN" altLang="en-US" sz="3600" b="1" dirty="0">
              <a:latin typeface="Times New Roman" panose="02020603050405020304" pitchFamily="18" charset="0"/>
            </a:endParaRPr>
          </a:p>
        </p:txBody>
      </p:sp>
      <p:sp>
        <p:nvSpPr>
          <p:cNvPr id="183300" name="文本框 183299"/>
          <p:cNvSpPr txBox="1"/>
          <p:nvPr/>
        </p:nvSpPr>
        <p:spPr>
          <a:xfrm>
            <a:off x="285750" y="2667000"/>
            <a:ext cx="8077200" cy="1647825"/>
          </a:xfrm>
          <a:prstGeom prst="rect">
            <a:avLst/>
          </a:prstGeom>
          <a:noFill/>
          <a:ln w="9525">
            <a:noFill/>
          </a:ln>
        </p:spPr>
        <p:txBody>
          <a:bodyPr lIns="0" tIns="0" rIns="0" bIns="0">
            <a:spAutoFit/>
          </a:bodyPr>
          <a:p>
            <a:pPr>
              <a:spcBef>
                <a:spcPct val="50000"/>
              </a:spcBef>
            </a:pPr>
            <a:r>
              <a:rPr lang="en-US" altLang="zh-CN" sz="3600" b="1">
                <a:latin typeface="Times New Roman" panose="02020603050405020304" pitchFamily="18" charset="0"/>
              </a:rPr>
              <a:t>    </a:t>
            </a:r>
            <a:r>
              <a:rPr lang="en-US" altLang="zh-CN" sz="3600" b="1">
                <a:solidFill>
                  <a:srgbClr val="FF3300"/>
                </a:solidFill>
                <a:latin typeface="Times New Roman" panose="02020603050405020304" pitchFamily="18" charset="0"/>
              </a:rPr>
              <a:t>Ag</a:t>
            </a:r>
            <a:r>
              <a:rPr lang="en-US" altLang="zh-CN" sz="3600" b="1" baseline="30000">
                <a:solidFill>
                  <a:srgbClr val="FF3300"/>
                </a:solidFill>
                <a:latin typeface="Times New Roman" panose="02020603050405020304" pitchFamily="18" charset="0"/>
              </a:rPr>
              <a:t>+</a:t>
            </a:r>
            <a:r>
              <a:rPr lang="zh-CN" altLang="en-US" sz="3600" b="1" dirty="0">
                <a:solidFill>
                  <a:srgbClr val="FF3300"/>
                </a:solidFill>
                <a:latin typeface="Times New Roman" panose="02020603050405020304" pitchFamily="18" charset="0"/>
              </a:rPr>
              <a:t>空的</a:t>
            </a:r>
            <a:r>
              <a:rPr lang="en-US" altLang="zh-CN" sz="3600" b="1" dirty="0">
                <a:solidFill>
                  <a:srgbClr val="FF3300"/>
                </a:solidFill>
                <a:latin typeface="Times New Roman" panose="02020603050405020304" pitchFamily="18" charset="0"/>
              </a:rPr>
              <a:t>5s</a:t>
            </a:r>
            <a:r>
              <a:rPr lang="zh-CN" altLang="en-US" sz="3600" b="1" dirty="0">
                <a:solidFill>
                  <a:srgbClr val="FF3300"/>
                </a:solidFill>
                <a:latin typeface="Times New Roman" panose="02020603050405020304" pitchFamily="18" charset="0"/>
              </a:rPr>
              <a:t>轨道和</a:t>
            </a:r>
            <a:r>
              <a:rPr lang="en-US" altLang="zh-CN" sz="3600" b="1" dirty="0">
                <a:solidFill>
                  <a:srgbClr val="FF3300"/>
                </a:solidFill>
                <a:latin typeface="Times New Roman" panose="02020603050405020304" pitchFamily="18" charset="0"/>
              </a:rPr>
              <a:t>5p</a:t>
            </a:r>
            <a:r>
              <a:rPr lang="zh-CN" altLang="en-US" sz="3600" b="1" dirty="0">
                <a:solidFill>
                  <a:srgbClr val="FF3300"/>
                </a:solidFill>
                <a:latin typeface="Times New Roman" panose="02020603050405020304" pitchFamily="18" charset="0"/>
              </a:rPr>
              <a:t>轨道形成</a:t>
            </a:r>
            <a:r>
              <a:rPr lang="en-US" altLang="zh-CN" sz="3600" b="1" dirty="0">
                <a:solidFill>
                  <a:srgbClr val="FF3300"/>
                </a:solidFill>
                <a:latin typeface="Times New Roman" panose="02020603050405020304" pitchFamily="18" charset="0"/>
              </a:rPr>
              <a:t>sp</a:t>
            </a:r>
            <a:r>
              <a:rPr lang="zh-CN" altLang="en-US" sz="3600" b="1" dirty="0">
                <a:solidFill>
                  <a:srgbClr val="FF3300"/>
                </a:solidFill>
                <a:latin typeface="Times New Roman" panose="02020603050405020304" pitchFamily="18" charset="0"/>
              </a:rPr>
              <a:t>杂化轨道，接受</a:t>
            </a:r>
            <a:r>
              <a:rPr lang="en-US" altLang="zh-CN" sz="3600" b="1" dirty="0">
                <a:solidFill>
                  <a:srgbClr val="FF3300"/>
                </a:solidFill>
                <a:latin typeface="Times New Roman" panose="02020603050405020304" pitchFamily="18" charset="0"/>
              </a:rPr>
              <a:t>2</a:t>
            </a:r>
            <a:r>
              <a:rPr lang="zh-CN" altLang="en-US" sz="3600" b="1" dirty="0">
                <a:solidFill>
                  <a:srgbClr val="FF3300"/>
                </a:solidFill>
                <a:latin typeface="Times New Roman" panose="02020603050405020304" pitchFamily="18" charset="0"/>
              </a:rPr>
              <a:t>个</a:t>
            </a:r>
            <a:r>
              <a:rPr lang="en-US" altLang="zh-CN" sz="3600" b="1">
                <a:solidFill>
                  <a:srgbClr val="FF3300"/>
                </a:solidFill>
                <a:latin typeface="Times New Roman" panose="02020603050405020304" pitchFamily="18" charset="0"/>
              </a:rPr>
              <a:t>NH</a:t>
            </a:r>
            <a:r>
              <a:rPr lang="en-US" altLang="zh-CN" sz="3600" b="1" baseline="-25000">
                <a:solidFill>
                  <a:srgbClr val="FF3300"/>
                </a:solidFill>
                <a:latin typeface="Times New Roman" panose="02020603050405020304" pitchFamily="18" charset="0"/>
              </a:rPr>
              <a:t>3</a:t>
            </a:r>
            <a:r>
              <a:rPr lang="zh-CN" altLang="en-US" sz="3600" b="1" dirty="0">
                <a:solidFill>
                  <a:srgbClr val="FF3300"/>
                </a:solidFill>
                <a:latin typeface="Times New Roman" panose="02020603050405020304" pitchFamily="18" charset="0"/>
              </a:rPr>
              <a:t>分子提供的</a:t>
            </a:r>
            <a:r>
              <a:rPr lang="zh-CN" altLang="en-US" sz="3600" b="1" dirty="0">
                <a:solidFill>
                  <a:srgbClr val="FF3300"/>
                </a:solidFill>
                <a:latin typeface="Tahoma" panose="020B0604030504040204" pitchFamily="34" charset="0"/>
              </a:rPr>
              <a:t>孤电子对，形成直线形的</a:t>
            </a:r>
            <a:r>
              <a:rPr lang="en-US" altLang="zh-CN" sz="3600" b="1">
                <a:solidFill>
                  <a:srgbClr val="FF3300"/>
                </a:solidFill>
                <a:latin typeface="Times New Roman" panose="02020603050405020304" pitchFamily="18" charset="0"/>
              </a:rPr>
              <a:t>[Ag(NH</a:t>
            </a:r>
            <a:r>
              <a:rPr lang="en-US" altLang="zh-CN" sz="3600" b="1" baseline="-25000">
                <a:solidFill>
                  <a:srgbClr val="FF3300"/>
                </a:solidFill>
                <a:latin typeface="Times New Roman" panose="02020603050405020304" pitchFamily="18" charset="0"/>
              </a:rPr>
              <a:t>3</a:t>
            </a:r>
            <a:r>
              <a:rPr lang="en-US" altLang="zh-CN" sz="3600" b="1">
                <a:solidFill>
                  <a:srgbClr val="FF3300"/>
                </a:solidFill>
                <a:latin typeface="Times New Roman" panose="02020603050405020304" pitchFamily="18" charset="0"/>
              </a:rPr>
              <a:t>)</a:t>
            </a:r>
            <a:r>
              <a:rPr lang="en-US" altLang="zh-CN" sz="3600" b="1" baseline="-25000">
                <a:solidFill>
                  <a:srgbClr val="FF3300"/>
                </a:solidFill>
                <a:latin typeface="Times New Roman" panose="02020603050405020304" pitchFamily="18" charset="0"/>
              </a:rPr>
              <a:t>2</a:t>
            </a:r>
            <a:r>
              <a:rPr lang="en-US" altLang="zh-CN" sz="3600" b="1">
                <a:solidFill>
                  <a:srgbClr val="FF3300"/>
                </a:solidFill>
                <a:latin typeface="Times New Roman" panose="02020603050405020304" pitchFamily="18" charset="0"/>
              </a:rPr>
              <a:t>]</a:t>
            </a:r>
            <a:r>
              <a:rPr lang="en-US" altLang="zh-CN" sz="3600" b="1" baseline="30000">
                <a:solidFill>
                  <a:srgbClr val="FF3300"/>
                </a:solidFill>
                <a:latin typeface="Times New Roman" panose="02020603050405020304" pitchFamily="18" charset="0"/>
              </a:rPr>
              <a:t>+ </a:t>
            </a:r>
            <a:r>
              <a:rPr lang="zh-CN" altLang="en-US" sz="3600" b="1" dirty="0">
                <a:solidFill>
                  <a:srgbClr val="FF3300"/>
                </a:solidFill>
                <a:latin typeface="Tahoma" panose="020B0604030504040204" pitchFamily="34" charset="0"/>
              </a:rPr>
              <a:t>。</a:t>
            </a:r>
            <a:endParaRPr lang="zh-CN" altLang="en-US" sz="3600" b="1" dirty="0">
              <a:solidFill>
                <a:srgbClr val="FF3300"/>
              </a:solidFill>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3300"/>
                                        </p:tgtEl>
                                        <p:attrNameLst>
                                          <p:attrName>style.visibility</p:attrName>
                                        </p:attrNameLst>
                                      </p:cBhvr>
                                      <p:to>
                                        <p:strVal val="visible"/>
                                      </p:to>
                                    </p:set>
                                    <p:animEffect transition="in" filter="diamond(in)">
                                      <p:cBhvr>
                                        <p:cTn id="7" dur="2000"/>
                                        <p:tgtEl>
                                          <p:spTgt spid="183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9442" name="文本框 189441"/>
          <p:cNvSpPr txBox="1"/>
          <p:nvPr/>
        </p:nvSpPr>
        <p:spPr>
          <a:xfrm>
            <a:off x="423863" y="228600"/>
            <a:ext cx="6934200" cy="701675"/>
          </a:xfrm>
          <a:prstGeom prst="rect">
            <a:avLst/>
          </a:prstGeom>
          <a:noFill/>
          <a:ln w="9525">
            <a:noFill/>
          </a:ln>
        </p:spPr>
        <p:txBody>
          <a:bodyPr>
            <a:spAutoFit/>
          </a:bodyPr>
          <a:p>
            <a:pPr>
              <a:spcBef>
                <a:spcPct val="50000"/>
              </a:spcBef>
            </a:pPr>
            <a:r>
              <a:rPr lang="zh-CN" altLang="en-US" sz="4000" b="1" dirty="0">
                <a:solidFill>
                  <a:schemeClr val="folHlink"/>
                </a:solidFill>
                <a:latin typeface="Tahoma" panose="020B0604030504040204" pitchFamily="34" charset="0"/>
                <a:ea typeface="楷体_GB2312" pitchFamily="49" charset="-122"/>
              </a:rPr>
              <a:t>练习题</a:t>
            </a:r>
            <a:r>
              <a:rPr lang="en-US" altLang="zh-CN" sz="4000" b="1">
                <a:solidFill>
                  <a:schemeClr val="folHlink"/>
                </a:solidFill>
                <a:latin typeface="Tahoma" panose="020B0604030504040204" pitchFamily="34" charset="0"/>
                <a:ea typeface="楷体_GB2312" pitchFamily="49" charset="-122"/>
              </a:rPr>
              <a:t>1</a:t>
            </a:r>
            <a:endParaRPr lang="en-US" altLang="zh-CN" sz="4000" b="1">
              <a:solidFill>
                <a:schemeClr val="folHlink"/>
              </a:solidFill>
              <a:latin typeface="Tahoma" panose="020B0604030504040204" pitchFamily="34" charset="0"/>
              <a:ea typeface="楷体_GB2312" pitchFamily="49" charset="-122"/>
            </a:endParaRPr>
          </a:p>
        </p:txBody>
      </p:sp>
      <p:sp>
        <p:nvSpPr>
          <p:cNvPr id="189444" name="文本框 189443"/>
          <p:cNvSpPr txBox="1"/>
          <p:nvPr/>
        </p:nvSpPr>
        <p:spPr>
          <a:xfrm>
            <a:off x="190500" y="1066800"/>
            <a:ext cx="8572500" cy="4394200"/>
          </a:xfrm>
          <a:prstGeom prst="rect">
            <a:avLst/>
          </a:prstGeom>
          <a:noFill/>
          <a:ln w="9525">
            <a:noFill/>
          </a:ln>
        </p:spPr>
        <p:txBody>
          <a:bodyPr lIns="0" tIns="0" rIns="0" bIns="0">
            <a:spAutoFit/>
          </a:bodyPr>
          <a:p>
            <a:pPr>
              <a:spcBef>
                <a:spcPct val="50000"/>
              </a:spcBef>
            </a:pPr>
            <a:r>
              <a:rPr lang="en-US" altLang="zh-CN" sz="3600" b="1" dirty="0">
                <a:latin typeface="Times New Roman" panose="02020603050405020304" pitchFamily="18" charset="0"/>
              </a:rPr>
              <a:t>    </a:t>
            </a:r>
            <a:r>
              <a:rPr lang="zh-CN" altLang="en-US" sz="3600" b="1" dirty="0">
                <a:latin typeface="Times New Roman" panose="02020603050405020304" pitchFamily="18" charset="0"/>
              </a:rPr>
              <a:t>向</a:t>
            </a:r>
            <a:r>
              <a:rPr lang="en-US" altLang="zh-CN" sz="3600" b="1">
                <a:latin typeface="Times New Roman" panose="02020603050405020304" pitchFamily="18" charset="0"/>
              </a:rPr>
              <a:t>AgNO</a:t>
            </a:r>
            <a:r>
              <a:rPr lang="en-US" altLang="zh-CN" sz="3600" b="1" baseline="-25000">
                <a:latin typeface="Times New Roman" panose="02020603050405020304" pitchFamily="18" charset="0"/>
              </a:rPr>
              <a:t>3</a:t>
            </a:r>
            <a:r>
              <a:rPr lang="zh-CN" altLang="en-US" sz="3600" b="1" dirty="0">
                <a:latin typeface="Times New Roman" panose="02020603050405020304" pitchFamily="18" charset="0"/>
              </a:rPr>
              <a:t>溶液中滴加氨水至沉淀溶解可形成</a:t>
            </a:r>
            <a:r>
              <a:rPr lang="en-US" altLang="zh-CN" sz="3600" b="1">
                <a:latin typeface="Times New Roman" panose="02020603050405020304" pitchFamily="18" charset="0"/>
              </a:rPr>
              <a:t>[Ag(NH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a:t>
            </a:r>
            <a:r>
              <a:rPr lang="en-US" altLang="zh-CN" sz="3600" b="1" baseline="30000">
                <a:latin typeface="Times New Roman" panose="02020603050405020304" pitchFamily="18" charset="0"/>
              </a:rPr>
              <a:t>+</a:t>
            </a:r>
            <a:r>
              <a:rPr lang="zh-CN" altLang="en-US" sz="3600" b="1" dirty="0">
                <a:latin typeface="Times New Roman" panose="02020603050405020304" pitchFamily="18" charset="0"/>
              </a:rPr>
              <a:t>配离子。</a:t>
            </a:r>
            <a:r>
              <a:rPr lang="en-US" altLang="zh-CN" sz="3600" b="1">
                <a:latin typeface="Times New Roman" panose="02020603050405020304" pitchFamily="18" charset="0"/>
              </a:rPr>
              <a:t>Ag</a:t>
            </a:r>
            <a:r>
              <a:rPr lang="en-US" altLang="zh-CN" sz="3600" b="1" baseline="30000">
                <a:latin typeface="Times New Roman" panose="02020603050405020304" pitchFamily="18" charset="0"/>
              </a:rPr>
              <a:t>+</a:t>
            </a:r>
            <a:r>
              <a:rPr lang="zh-CN" altLang="en-US" sz="3600" b="1" dirty="0">
                <a:latin typeface="Times New Roman" panose="02020603050405020304" pitchFamily="18" charset="0"/>
              </a:rPr>
              <a:t>空的</a:t>
            </a:r>
            <a:r>
              <a:rPr lang="zh-CN" altLang="en-US" sz="3600" b="1" u="sng" dirty="0">
                <a:latin typeface="Times New Roman" panose="02020603050405020304" pitchFamily="18" charset="0"/>
              </a:rPr>
              <a:t>          </a:t>
            </a:r>
            <a:r>
              <a:rPr lang="zh-CN" altLang="en-US" sz="3600" b="1" dirty="0">
                <a:latin typeface="Times New Roman" panose="02020603050405020304" pitchFamily="18" charset="0"/>
              </a:rPr>
              <a:t>轨道和</a:t>
            </a:r>
            <a:r>
              <a:rPr lang="zh-CN" altLang="en-US" sz="3600" b="1" u="sng" dirty="0">
                <a:latin typeface="Times New Roman" panose="02020603050405020304" pitchFamily="18" charset="0"/>
              </a:rPr>
              <a:t>          </a:t>
            </a:r>
            <a:r>
              <a:rPr lang="zh-CN" altLang="en-US" sz="3600" b="1" dirty="0">
                <a:latin typeface="Times New Roman" panose="02020603050405020304" pitchFamily="18" charset="0"/>
              </a:rPr>
              <a:t>轨道可以形成</a:t>
            </a:r>
            <a:r>
              <a:rPr lang="zh-CN" altLang="en-US" sz="3600" b="1" u="sng" dirty="0">
                <a:latin typeface="Times New Roman" panose="02020603050405020304" pitchFamily="18" charset="0"/>
              </a:rPr>
              <a:t>           </a:t>
            </a:r>
            <a:r>
              <a:rPr lang="zh-CN" altLang="en-US" sz="3600" b="1" dirty="0">
                <a:latin typeface="Times New Roman" panose="02020603050405020304" pitchFamily="18" charset="0"/>
              </a:rPr>
              <a:t>杂化轨道。</a:t>
            </a:r>
            <a:r>
              <a:rPr lang="en-US" altLang="zh-CN" sz="3600" b="1">
                <a:latin typeface="Times New Roman" panose="02020603050405020304" pitchFamily="18" charset="0"/>
              </a:rPr>
              <a:t>NH</a:t>
            </a:r>
            <a:r>
              <a:rPr lang="en-US" altLang="zh-CN" sz="3600" b="1" baseline="-25000">
                <a:latin typeface="Times New Roman" panose="02020603050405020304" pitchFamily="18" charset="0"/>
              </a:rPr>
              <a:t>3</a:t>
            </a:r>
            <a:r>
              <a:rPr lang="zh-CN" altLang="en-US" sz="3600" b="1" dirty="0">
                <a:latin typeface="Times New Roman" panose="02020603050405020304" pitchFamily="18" charset="0"/>
              </a:rPr>
              <a:t>分子中</a:t>
            </a:r>
            <a:r>
              <a:rPr lang="en-US" altLang="zh-CN" sz="3600" b="1" dirty="0">
                <a:latin typeface="Times New Roman" panose="02020603050405020304" pitchFamily="18" charset="0"/>
              </a:rPr>
              <a:t>N</a:t>
            </a:r>
            <a:r>
              <a:rPr lang="zh-CN" altLang="en-US" sz="3600" b="1" dirty="0">
                <a:latin typeface="Times New Roman" panose="02020603050405020304" pitchFamily="18" charset="0"/>
              </a:rPr>
              <a:t>原子有</a:t>
            </a:r>
            <a:r>
              <a:rPr lang="zh-CN" altLang="en-US" sz="3600" b="1" u="sng" dirty="0">
                <a:latin typeface="Times New Roman" panose="02020603050405020304" pitchFamily="18" charset="0"/>
              </a:rPr>
              <a:t>       </a:t>
            </a:r>
            <a:r>
              <a:rPr lang="zh-CN" altLang="en-US" sz="3600" b="1" dirty="0">
                <a:latin typeface="Times New Roman" panose="02020603050405020304" pitchFamily="18" charset="0"/>
              </a:rPr>
              <a:t>对孤电子对，</a:t>
            </a:r>
            <a:r>
              <a:rPr lang="en-US" altLang="zh-CN" sz="3600" b="1" dirty="0">
                <a:latin typeface="Times New Roman" panose="02020603050405020304" pitchFamily="18" charset="0"/>
              </a:rPr>
              <a:t>N</a:t>
            </a:r>
            <a:r>
              <a:rPr lang="zh-CN" altLang="en-US" sz="3600" b="1" dirty="0">
                <a:latin typeface="Times New Roman" panose="02020603050405020304" pitchFamily="18" charset="0"/>
              </a:rPr>
              <a:t>原子上的孤电子对进入</a:t>
            </a:r>
            <a:r>
              <a:rPr lang="en-US" altLang="zh-CN" sz="3600" b="1">
                <a:latin typeface="Times New Roman" panose="02020603050405020304" pitchFamily="18" charset="0"/>
              </a:rPr>
              <a:t>Ag</a:t>
            </a:r>
            <a:r>
              <a:rPr lang="en-US" altLang="zh-CN" sz="3600" b="1" baseline="30000">
                <a:latin typeface="Times New Roman" panose="02020603050405020304" pitchFamily="18" charset="0"/>
              </a:rPr>
              <a:t>+</a:t>
            </a:r>
            <a:r>
              <a:rPr lang="zh-CN" altLang="en-US" sz="3600" b="1" dirty="0">
                <a:latin typeface="Times New Roman" panose="02020603050405020304" pitchFamily="18" charset="0"/>
              </a:rPr>
              <a:t>空的</a:t>
            </a:r>
            <a:r>
              <a:rPr lang="zh-CN" altLang="en-US" sz="3600" b="1" u="sng" dirty="0">
                <a:latin typeface="Times New Roman" panose="02020603050405020304" pitchFamily="18" charset="0"/>
              </a:rPr>
              <a:t>        </a:t>
            </a:r>
            <a:r>
              <a:rPr lang="zh-CN" altLang="en-US" sz="3600" b="1" dirty="0">
                <a:latin typeface="Times New Roman" panose="02020603050405020304" pitchFamily="18" charset="0"/>
              </a:rPr>
              <a:t>杂化轨道形成配位键。</a:t>
            </a:r>
            <a:r>
              <a:rPr lang="en-US" altLang="zh-CN" sz="3600" b="1">
                <a:latin typeface="Times New Roman" panose="02020603050405020304" pitchFamily="18" charset="0"/>
              </a:rPr>
              <a:t>Ag</a:t>
            </a:r>
            <a:r>
              <a:rPr lang="en-US" altLang="zh-CN" sz="3600" b="1" baseline="30000">
                <a:latin typeface="Times New Roman" panose="02020603050405020304" pitchFamily="18" charset="0"/>
              </a:rPr>
              <a:t>+</a:t>
            </a:r>
            <a:r>
              <a:rPr lang="zh-CN" altLang="en-US" sz="3600" b="1" dirty="0">
                <a:latin typeface="Times New Roman" panose="02020603050405020304" pitchFamily="18" charset="0"/>
              </a:rPr>
              <a:t>有</a:t>
            </a:r>
            <a:r>
              <a:rPr lang="zh-CN" altLang="en-US" sz="3600" b="1" u="sng" dirty="0">
                <a:latin typeface="Times New Roman" panose="02020603050405020304" pitchFamily="18" charset="0"/>
              </a:rPr>
              <a:t>         </a:t>
            </a:r>
            <a:r>
              <a:rPr lang="zh-CN" altLang="en-US" sz="3600" b="1" dirty="0">
                <a:latin typeface="Times New Roman" panose="02020603050405020304" pitchFamily="18" charset="0"/>
              </a:rPr>
              <a:t>个空的</a:t>
            </a:r>
            <a:r>
              <a:rPr lang="zh-CN" altLang="en-US" sz="3600" b="1" u="sng" dirty="0">
                <a:latin typeface="Times New Roman" panose="02020603050405020304" pitchFamily="18" charset="0"/>
              </a:rPr>
              <a:t>           </a:t>
            </a:r>
            <a:r>
              <a:rPr lang="zh-CN" altLang="en-US" sz="3600" b="1" dirty="0">
                <a:latin typeface="Times New Roman" panose="02020603050405020304" pitchFamily="18" charset="0"/>
              </a:rPr>
              <a:t>杂化轨道，可以接受</a:t>
            </a:r>
            <a:r>
              <a:rPr lang="en-US" altLang="zh-CN" sz="3600" b="1" dirty="0">
                <a:latin typeface="Times New Roman" panose="02020603050405020304" pitchFamily="18" charset="0"/>
              </a:rPr>
              <a:t>2</a:t>
            </a:r>
            <a:r>
              <a:rPr lang="zh-CN" altLang="en-US" sz="3600" b="1" dirty="0">
                <a:latin typeface="Times New Roman" panose="02020603050405020304" pitchFamily="18" charset="0"/>
              </a:rPr>
              <a:t>个</a:t>
            </a:r>
            <a:r>
              <a:rPr lang="en-US" altLang="zh-CN" sz="3600" b="1">
                <a:latin typeface="Times New Roman" panose="02020603050405020304" pitchFamily="18" charset="0"/>
              </a:rPr>
              <a:t>NH</a:t>
            </a:r>
            <a:r>
              <a:rPr lang="en-US" altLang="zh-CN" sz="3600" b="1" baseline="-25000">
                <a:latin typeface="Times New Roman" panose="02020603050405020304" pitchFamily="18" charset="0"/>
              </a:rPr>
              <a:t>3</a:t>
            </a:r>
            <a:r>
              <a:rPr lang="zh-CN" altLang="en-US" sz="3600" b="1" dirty="0">
                <a:latin typeface="Times New Roman" panose="02020603050405020304" pitchFamily="18" charset="0"/>
              </a:rPr>
              <a:t>分子提供的孤电子对，形成</a:t>
            </a:r>
            <a:r>
              <a:rPr lang="zh-CN" altLang="en-US" sz="3600" b="1" u="sng" dirty="0">
                <a:latin typeface="Times New Roman" panose="02020603050405020304" pitchFamily="18" charset="0"/>
              </a:rPr>
              <a:t>                </a:t>
            </a:r>
            <a:r>
              <a:rPr lang="zh-CN" altLang="en-US" sz="3600" b="1" dirty="0">
                <a:latin typeface="Times New Roman" panose="02020603050405020304" pitchFamily="18" charset="0"/>
              </a:rPr>
              <a:t>型的</a:t>
            </a:r>
            <a:r>
              <a:rPr lang="en-US" altLang="zh-CN" sz="3600" b="1">
                <a:latin typeface="Times New Roman" panose="02020603050405020304" pitchFamily="18" charset="0"/>
              </a:rPr>
              <a:t>[Ag(NH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a:t>
            </a:r>
            <a:r>
              <a:rPr lang="en-US" altLang="zh-CN" sz="3600" b="1" baseline="30000">
                <a:latin typeface="Times New Roman" panose="02020603050405020304" pitchFamily="18" charset="0"/>
              </a:rPr>
              <a:t>+</a:t>
            </a:r>
            <a:r>
              <a:rPr lang="zh-CN" altLang="en-US" sz="3600" b="1" dirty="0">
                <a:latin typeface="Times New Roman" panose="02020603050405020304" pitchFamily="18" charset="0"/>
              </a:rPr>
              <a:t>。</a:t>
            </a:r>
            <a:endParaRPr lang="zh-CN" altLang="en-US" sz="3600" b="1" dirty="0">
              <a:latin typeface="Times New Roman" panose="02020603050405020304" pitchFamily="18" charset="0"/>
            </a:endParaRPr>
          </a:p>
        </p:txBody>
      </p:sp>
      <p:sp>
        <p:nvSpPr>
          <p:cNvPr id="189445" name="文本框 189444"/>
          <p:cNvSpPr txBox="1"/>
          <p:nvPr/>
        </p:nvSpPr>
        <p:spPr>
          <a:xfrm>
            <a:off x="6781800" y="1595438"/>
            <a:ext cx="1676400" cy="549275"/>
          </a:xfrm>
          <a:prstGeom prst="rect">
            <a:avLst/>
          </a:prstGeom>
          <a:noFill/>
          <a:ln w="9525">
            <a:noFill/>
          </a:ln>
        </p:spPr>
        <p:txBody>
          <a:bodyPr lIns="0" tIns="0" rIns="0" bIns="0">
            <a:spAutoFit/>
          </a:bodyPr>
          <a:p>
            <a:pPr>
              <a:spcBef>
                <a:spcPct val="50000"/>
              </a:spcBef>
            </a:pPr>
            <a:r>
              <a:rPr lang="en-US" altLang="zh-CN" sz="3600" b="1">
                <a:latin typeface="Times New Roman" panose="02020603050405020304" pitchFamily="18" charset="0"/>
              </a:rPr>
              <a:t>    </a:t>
            </a:r>
            <a:r>
              <a:rPr lang="en-US" altLang="zh-CN" sz="3600" b="1">
                <a:solidFill>
                  <a:srgbClr val="FF3300"/>
                </a:solidFill>
                <a:latin typeface="Times New Roman" panose="02020603050405020304" pitchFamily="18" charset="0"/>
              </a:rPr>
              <a:t>5s</a:t>
            </a:r>
            <a:endParaRPr lang="en-US" altLang="zh-CN" sz="3600" b="1">
              <a:solidFill>
                <a:srgbClr val="FF3300"/>
              </a:solidFill>
              <a:latin typeface="Tahoma" panose="020B0604030504040204" pitchFamily="34" charset="0"/>
            </a:endParaRPr>
          </a:p>
        </p:txBody>
      </p:sp>
      <p:sp>
        <p:nvSpPr>
          <p:cNvPr id="189446" name="文本框 189445"/>
          <p:cNvSpPr txBox="1"/>
          <p:nvPr/>
        </p:nvSpPr>
        <p:spPr>
          <a:xfrm>
            <a:off x="942975" y="2095500"/>
            <a:ext cx="1676400" cy="549275"/>
          </a:xfrm>
          <a:prstGeom prst="rect">
            <a:avLst/>
          </a:prstGeom>
          <a:noFill/>
          <a:ln w="9525">
            <a:noFill/>
          </a:ln>
        </p:spPr>
        <p:txBody>
          <a:bodyPr lIns="0" tIns="0" rIns="0" bIns="0">
            <a:spAutoFit/>
          </a:bodyPr>
          <a:p>
            <a:pPr>
              <a:spcBef>
                <a:spcPct val="50000"/>
              </a:spcBef>
            </a:pPr>
            <a:r>
              <a:rPr lang="en-US" altLang="zh-CN" sz="3600" b="1">
                <a:latin typeface="Times New Roman" panose="02020603050405020304" pitchFamily="18" charset="0"/>
              </a:rPr>
              <a:t>    </a:t>
            </a:r>
            <a:r>
              <a:rPr lang="en-US" altLang="zh-CN" sz="3600" b="1">
                <a:solidFill>
                  <a:srgbClr val="FF3300"/>
                </a:solidFill>
                <a:latin typeface="Times New Roman" panose="02020603050405020304" pitchFamily="18" charset="0"/>
              </a:rPr>
              <a:t>5p</a:t>
            </a:r>
            <a:endParaRPr lang="en-US" altLang="zh-CN" sz="3600" b="1">
              <a:solidFill>
                <a:srgbClr val="FF3300"/>
              </a:solidFill>
              <a:latin typeface="Tahoma" panose="020B0604030504040204" pitchFamily="34" charset="0"/>
            </a:endParaRPr>
          </a:p>
        </p:txBody>
      </p:sp>
      <p:sp>
        <p:nvSpPr>
          <p:cNvPr id="189447" name="文本框 189446"/>
          <p:cNvSpPr txBox="1"/>
          <p:nvPr/>
        </p:nvSpPr>
        <p:spPr>
          <a:xfrm>
            <a:off x="4953000" y="2133600"/>
            <a:ext cx="1676400" cy="549275"/>
          </a:xfrm>
          <a:prstGeom prst="rect">
            <a:avLst/>
          </a:prstGeom>
          <a:noFill/>
          <a:ln w="9525">
            <a:noFill/>
          </a:ln>
        </p:spPr>
        <p:txBody>
          <a:bodyPr lIns="0" tIns="0" rIns="0" bIns="0">
            <a:spAutoFit/>
          </a:bodyPr>
          <a:p>
            <a:pPr>
              <a:spcBef>
                <a:spcPct val="50000"/>
              </a:spcBef>
            </a:pPr>
            <a:r>
              <a:rPr lang="en-US" altLang="zh-CN" sz="3600" b="1">
                <a:latin typeface="Times New Roman" panose="02020603050405020304" pitchFamily="18" charset="0"/>
              </a:rPr>
              <a:t>    </a:t>
            </a:r>
            <a:r>
              <a:rPr lang="en-US" altLang="zh-CN" sz="3600" b="1">
                <a:solidFill>
                  <a:srgbClr val="FF3300"/>
                </a:solidFill>
                <a:latin typeface="Times New Roman" panose="02020603050405020304" pitchFamily="18" charset="0"/>
              </a:rPr>
              <a:t>sp</a:t>
            </a:r>
            <a:endParaRPr lang="en-US" altLang="zh-CN" sz="3600" b="1">
              <a:solidFill>
                <a:srgbClr val="FF3300"/>
              </a:solidFill>
              <a:latin typeface="Tahoma" panose="020B0604030504040204" pitchFamily="34" charset="0"/>
            </a:endParaRPr>
          </a:p>
        </p:txBody>
      </p:sp>
      <p:sp>
        <p:nvSpPr>
          <p:cNvPr id="189448" name="文本框 189447"/>
          <p:cNvSpPr txBox="1"/>
          <p:nvPr/>
        </p:nvSpPr>
        <p:spPr>
          <a:xfrm>
            <a:off x="3886200" y="2743200"/>
            <a:ext cx="1676400" cy="549275"/>
          </a:xfrm>
          <a:prstGeom prst="rect">
            <a:avLst/>
          </a:prstGeom>
          <a:noFill/>
          <a:ln w="9525">
            <a:noFill/>
          </a:ln>
        </p:spPr>
        <p:txBody>
          <a:bodyPr lIns="0" tIns="0" rIns="0" bIns="0">
            <a:spAutoFit/>
          </a:bodyPr>
          <a:p>
            <a:pPr>
              <a:spcBef>
                <a:spcPct val="50000"/>
              </a:spcBef>
            </a:pPr>
            <a:r>
              <a:rPr lang="en-US" altLang="zh-CN" sz="3600" b="1">
                <a:latin typeface="Times New Roman" panose="02020603050405020304" pitchFamily="18" charset="0"/>
              </a:rPr>
              <a:t>    </a:t>
            </a:r>
            <a:r>
              <a:rPr lang="en-US" altLang="zh-CN" sz="3600" b="1">
                <a:solidFill>
                  <a:srgbClr val="FF3300"/>
                </a:solidFill>
                <a:latin typeface="Times New Roman" panose="02020603050405020304" pitchFamily="18" charset="0"/>
              </a:rPr>
              <a:t>1</a:t>
            </a:r>
            <a:endParaRPr lang="en-US" altLang="zh-CN" sz="3600" b="1">
              <a:solidFill>
                <a:srgbClr val="FF3300"/>
              </a:solidFill>
              <a:latin typeface="Tahoma" panose="020B0604030504040204" pitchFamily="34" charset="0"/>
            </a:endParaRPr>
          </a:p>
        </p:txBody>
      </p:sp>
      <p:sp>
        <p:nvSpPr>
          <p:cNvPr id="189449" name="文本框 189448"/>
          <p:cNvSpPr txBox="1"/>
          <p:nvPr/>
        </p:nvSpPr>
        <p:spPr>
          <a:xfrm>
            <a:off x="6196013" y="3186113"/>
            <a:ext cx="990600" cy="549275"/>
          </a:xfrm>
          <a:prstGeom prst="rect">
            <a:avLst/>
          </a:prstGeom>
          <a:noFill/>
          <a:ln w="9525">
            <a:noFill/>
          </a:ln>
        </p:spPr>
        <p:txBody>
          <a:bodyPr lIns="0" tIns="0" rIns="0" bIns="0">
            <a:spAutoFit/>
          </a:bodyPr>
          <a:p>
            <a:pPr>
              <a:spcBef>
                <a:spcPct val="50000"/>
              </a:spcBef>
            </a:pPr>
            <a:r>
              <a:rPr lang="en-US" altLang="zh-CN" sz="3600" b="1">
                <a:solidFill>
                  <a:srgbClr val="FF3300"/>
                </a:solidFill>
                <a:latin typeface="Times New Roman" panose="02020603050405020304" pitchFamily="18" charset="0"/>
              </a:rPr>
              <a:t>sp</a:t>
            </a:r>
            <a:endParaRPr lang="en-US" altLang="zh-CN" sz="3600" b="1">
              <a:solidFill>
                <a:srgbClr val="FF3300"/>
              </a:solidFill>
              <a:latin typeface="Tahoma" panose="020B0604030504040204" pitchFamily="34" charset="0"/>
            </a:endParaRPr>
          </a:p>
        </p:txBody>
      </p:sp>
      <p:sp>
        <p:nvSpPr>
          <p:cNvPr id="189450" name="文本框 189449"/>
          <p:cNvSpPr txBox="1"/>
          <p:nvPr/>
        </p:nvSpPr>
        <p:spPr>
          <a:xfrm>
            <a:off x="4471988" y="3810000"/>
            <a:ext cx="609600" cy="549275"/>
          </a:xfrm>
          <a:prstGeom prst="rect">
            <a:avLst/>
          </a:prstGeom>
          <a:noFill/>
          <a:ln w="9525">
            <a:noFill/>
          </a:ln>
        </p:spPr>
        <p:txBody>
          <a:bodyPr lIns="0" tIns="0" rIns="0" bIns="0">
            <a:spAutoFit/>
          </a:bodyPr>
          <a:p>
            <a:pPr>
              <a:spcBef>
                <a:spcPct val="50000"/>
              </a:spcBef>
            </a:pPr>
            <a:r>
              <a:rPr lang="en-US" altLang="zh-CN" sz="3600" b="1">
                <a:solidFill>
                  <a:srgbClr val="FF3300"/>
                </a:solidFill>
                <a:latin typeface="Times New Roman" panose="02020603050405020304" pitchFamily="18" charset="0"/>
              </a:rPr>
              <a:t>2</a:t>
            </a:r>
            <a:endParaRPr lang="en-US" altLang="zh-CN" sz="3600" b="1">
              <a:solidFill>
                <a:srgbClr val="FF3300"/>
              </a:solidFill>
              <a:latin typeface="Tahoma" panose="020B0604030504040204" pitchFamily="34" charset="0"/>
            </a:endParaRPr>
          </a:p>
        </p:txBody>
      </p:sp>
      <p:sp>
        <p:nvSpPr>
          <p:cNvPr id="189451" name="文本框 189450"/>
          <p:cNvSpPr txBox="1"/>
          <p:nvPr/>
        </p:nvSpPr>
        <p:spPr>
          <a:xfrm>
            <a:off x="6934200" y="3733800"/>
            <a:ext cx="609600" cy="549275"/>
          </a:xfrm>
          <a:prstGeom prst="rect">
            <a:avLst/>
          </a:prstGeom>
          <a:noFill/>
          <a:ln w="9525">
            <a:noFill/>
          </a:ln>
        </p:spPr>
        <p:txBody>
          <a:bodyPr lIns="0" tIns="0" rIns="0" bIns="0">
            <a:spAutoFit/>
          </a:bodyPr>
          <a:p>
            <a:pPr>
              <a:spcBef>
                <a:spcPct val="50000"/>
              </a:spcBef>
            </a:pPr>
            <a:r>
              <a:rPr lang="en-US" altLang="zh-CN" sz="3600" b="1">
                <a:solidFill>
                  <a:srgbClr val="FF3300"/>
                </a:solidFill>
                <a:latin typeface="Times New Roman" panose="02020603050405020304" pitchFamily="18" charset="0"/>
              </a:rPr>
              <a:t>sp</a:t>
            </a:r>
            <a:endParaRPr lang="en-US" altLang="zh-CN" sz="3600" b="1">
              <a:solidFill>
                <a:srgbClr val="FF3300"/>
              </a:solidFill>
              <a:latin typeface="Tahoma" panose="020B0604030504040204" pitchFamily="34" charset="0"/>
            </a:endParaRPr>
          </a:p>
        </p:txBody>
      </p:sp>
      <p:sp>
        <p:nvSpPr>
          <p:cNvPr id="189452" name="文本框 189451"/>
          <p:cNvSpPr txBox="1"/>
          <p:nvPr/>
        </p:nvSpPr>
        <p:spPr>
          <a:xfrm>
            <a:off x="2471738" y="4876800"/>
            <a:ext cx="1600200" cy="549275"/>
          </a:xfrm>
          <a:prstGeom prst="rect">
            <a:avLst/>
          </a:prstGeom>
          <a:noFill/>
          <a:ln w="9525">
            <a:noFill/>
          </a:ln>
        </p:spPr>
        <p:txBody>
          <a:bodyPr lIns="0" tIns="0" rIns="0" bIns="0">
            <a:spAutoFit/>
          </a:bodyPr>
          <a:p>
            <a:pPr>
              <a:spcBef>
                <a:spcPct val="50000"/>
              </a:spcBef>
            </a:pPr>
            <a:r>
              <a:rPr lang="zh-CN" altLang="en-US" sz="3600" b="1" dirty="0">
                <a:solidFill>
                  <a:srgbClr val="FF3300"/>
                </a:solidFill>
                <a:latin typeface="Times New Roman" panose="02020603050405020304" pitchFamily="18" charset="0"/>
              </a:rPr>
              <a:t>直线</a:t>
            </a:r>
            <a:endParaRPr lang="zh-CN" altLang="en-US" sz="3600" b="1" dirty="0">
              <a:solidFill>
                <a:srgbClr val="FF3300"/>
              </a:solidFill>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9444"/>
                                        </p:tgtEl>
                                        <p:attrNameLst>
                                          <p:attrName>style.visibility</p:attrName>
                                        </p:attrNameLst>
                                      </p:cBhvr>
                                      <p:to>
                                        <p:strVal val="visible"/>
                                      </p:to>
                                    </p:set>
                                    <p:animEffect transition="in" filter="diamond(in)">
                                      <p:cBhvr>
                                        <p:cTn id="7" dur="2000"/>
                                        <p:tgtEl>
                                          <p:spTgt spid="18944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89445"/>
                                        </p:tgtEl>
                                        <p:attrNameLst>
                                          <p:attrName>style.visibility</p:attrName>
                                        </p:attrNameLst>
                                      </p:cBhvr>
                                      <p:to>
                                        <p:strVal val="visible"/>
                                      </p:to>
                                    </p:set>
                                    <p:animEffect transition="in" filter="diamond(in)">
                                      <p:cBhvr>
                                        <p:cTn id="12" dur="1000"/>
                                        <p:tgtEl>
                                          <p:spTgt spid="18944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89446"/>
                                        </p:tgtEl>
                                        <p:attrNameLst>
                                          <p:attrName>style.visibility</p:attrName>
                                        </p:attrNameLst>
                                      </p:cBhvr>
                                      <p:to>
                                        <p:strVal val="visible"/>
                                      </p:to>
                                    </p:set>
                                    <p:animEffect transition="in" filter="diamond(in)">
                                      <p:cBhvr>
                                        <p:cTn id="17" dur="1000"/>
                                        <p:tgtEl>
                                          <p:spTgt spid="18944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89447"/>
                                        </p:tgtEl>
                                        <p:attrNameLst>
                                          <p:attrName>style.visibility</p:attrName>
                                        </p:attrNameLst>
                                      </p:cBhvr>
                                      <p:to>
                                        <p:strVal val="visible"/>
                                      </p:to>
                                    </p:set>
                                    <p:animEffect transition="in" filter="diamond(in)">
                                      <p:cBhvr>
                                        <p:cTn id="22" dur="1000"/>
                                        <p:tgtEl>
                                          <p:spTgt spid="189447"/>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89448"/>
                                        </p:tgtEl>
                                        <p:attrNameLst>
                                          <p:attrName>style.visibility</p:attrName>
                                        </p:attrNameLst>
                                      </p:cBhvr>
                                      <p:to>
                                        <p:strVal val="visible"/>
                                      </p:to>
                                    </p:set>
                                    <p:animEffect transition="in" filter="diamond(in)">
                                      <p:cBhvr>
                                        <p:cTn id="27" dur="1000"/>
                                        <p:tgtEl>
                                          <p:spTgt spid="189448"/>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89449"/>
                                        </p:tgtEl>
                                        <p:attrNameLst>
                                          <p:attrName>style.visibility</p:attrName>
                                        </p:attrNameLst>
                                      </p:cBhvr>
                                      <p:to>
                                        <p:strVal val="visible"/>
                                      </p:to>
                                    </p:set>
                                    <p:animEffect transition="in" filter="diamond(in)">
                                      <p:cBhvr>
                                        <p:cTn id="32" dur="1000"/>
                                        <p:tgtEl>
                                          <p:spTgt spid="189449"/>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89450"/>
                                        </p:tgtEl>
                                        <p:attrNameLst>
                                          <p:attrName>style.visibility</p:attrName>
                                        </p:attrNameLst>
                                      </p:cBhvr>
                                      <p:to>
                                        <p:strVal val="visible"/>
                                      </p:to>
                                    </p:set>
                                    <p:animEffect transition="in" filter="diamond(in)">
                                      <p:cBhvr>
                                        <p:cTn id="37" dur="1000"/>
                                        <p:tgtEl>
                                          <p:spTgt spid="189450"/>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189451"/>
                                        </p:tgtEl>
                                        <p:attrNameLst>
                                          <p:attrName>style.visibility</p:attrName>
                                        </p:attrNameLst>
                                      </p:cBhvr>
                                      <p:to>
                                        <p:strVal val="visible"/>
                                      </p:to>
                                    </p:set>
                                    <p:animEffect transition="in" filter="diamond(in)">
                                      <p:cBhvr>
                                        <p:cTn id="42" dur="1000"/>
                                        <p:tgtEl>
                                          <p:spTgt spid="189451"/>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189452"/>
                                        </p:tgtEl>
                                        <p:attrNameLst>
                                          <p:attrName>style.visibility</p:attrName>
                                        </p:attrNameLst>
                                      </p:cBhvr>
                                      <p:to>
                                        <p:strVal val="visible"/>
                                      </p:to>
                                    </p:set>
                                    <p:animEffect transition="in" filter="diamond(in)">
                                      <p:cBhvr>
                                        <p:cTn id="47" dur="1000"/>
                                        <p:tgtEl>
                                          <p:spTgt spid="189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4" grpId="0"/>
      <p:bldP spid="189445" grpId="0"/>
      <p:bldP spid="189446" grpId="0"/>
      <p:bldP spid="189447" grpId="0"/>
      <p:bldP spid="189448" grpId="0"/>
      <p:bldP spid="189449" grpId="0"/>
      <p:bldP spid="189450" grpId="0"/>
      <p:bldP spid="189451" grpId="0"/>
      <p:bldP spid="18945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88430" name="组合 188429"/>
          <p:cNvGrpSpPr/>
          <p:nvPr/>
        </p:nvGrpSpPr>
        <p:grpSpPr>
          <a:xfrm>
            <a:off x="95250" y="114300"/>
            <a:ext cx="8915400" cy="6497638"/>
            <a:chOff x="60" y="72"/>
            <a:chExt cx="5616" cy="4093"/>
          </a:xfrm>
        </p:grpSpPr>
        <p:sp>
          <p:nvSpPr>
            <p:cNvPr id="188431" name="文本框 188430"/>
            <p:cNvSpPr txBox="1"/>
            <p:nvPr/>
          </p:nvSpPr>
          <p:spPr>
            <a:xfrm>
              <a:off x="60" y="72"/>
              <a:ext cx="5616" cy="4093"/>
            </a:xfrm>
            <a:prstGeom prst="rect">
              <a:avLst/>
            </a:prstGeom>
            <a:solidFill>
              <a:schemeClr val="bg1"/>
            </a:solidFill>
            <a:ln w="9525">
              <a:noFill/>
            </a:ln>
          </p:spPr>
          <p:txBody>
            <a:bodyPr>
              <a:spAutoFit/>
            </a:bodyPr>
            <a:p>
              <a:r>
                <a:rPr lang="en-US" altLang="zh-CN" sz="2800" b="1" dirty="0">
                  <a:latin typeface="Times New Roman" panose="02020603050405020304" pitchFamily="18" charset="0"/>
                </a:rPr>
                <a:t>        </a:t>
              </a:r>
              <a:r>
                <a:rPr lang="zh-CN" altLang="en-US" sz="2800" b="1" dirty="0">
                  <a:latin typeface="Times New Roman" panose="02020603050405020304" pitchFamily="18" charset="0"/>
                </a:rPr>
                <a:t>科学家发现铂的两种化合物，其化学式都为</a:t>
              </a:r>
              <a:r>
                <a:rPr lang="en-US" altLang="zh-CN" sz="2800" b="1">
                  <a:latin typeface="Times New Roman" panose="02020603050405020304" pitchFamily="18" charset="0"/>
                </a:rPr>
                <a:t>PtCl</a:t>
              </a:r>
              <a:r>
                <a:rPr lang="en-US" altLang="zh-CN" sz="2800" b="1" baseline="-25000">
                  <a:latin typeface="Times New Roman" panose="02020603050405020304" pitchFamily="18" charset="0"/>
                </a:rPr>
                <a:t>2</a:t>
              </a:r>
              <a:r>
                <a:rPr lang="en-US" altLang="zh-CN" sz="2800" b="1">
                  <a:latin typeface="Times New Roman" panose="02020603050405020304" pitchFamily="18" charset="0"/>
                </a:rPr>
                <a:t>(NH</a:t>
              </a:r>
              <a:r>
                <a:rPr lang="en-US" altLang="zh-CN" sz="2800" b="1" baseline="-25000">
                  <a:latin typeface="Times New Roman" panose="02020603050405020304" pitchFamily="18" charset="0"/>
                </a:rPr>
                <a:t>3</a:t>
              </a:r>
              <a:r>
                <a:rPr lang="en-US" altLang="zh-CN" sz="2800" b="1">
                  <a:latin typeface="Times New Roman" panose="02020603050405020304" pitchFamily="18" charset="0"/>
                </a:rPr>
                <a:t>)</a:t>
              </a:r>
              <a:r>
                <a:rPr lang="en-US" altLang="zh-CN" sz="2800" b="1" baseline="-25000">
                  <a:latin typeface="Times New Roman" panose="02020603050405020304" pitchFamily="18" charset="0"/>
                </a:rPr>
                <a:t>2</a:t>
              </a:r>
              <a:r>
                <a:rPr lang="zh-CN" altLang="en-US" sz="2800" b="1" dirty="0">
                  <a:latin typeface="Times New Roman" panose="02020603050405020304" pitchFamily="18" charset="0"/>
                </a:rPr>
                <a:t>，且均为平面四边形结构，</a:t>
              </a:r>
              <a:r>
                <a:rPr lang="en-US" altLang="zh-CN" sz="2800" b="1" dirty="0">
                  <a:latin typeface="Times New Roman" panose="02020603050405020304" pitchFamily="18" charset="0"/>
                </a:rPr>
                <a:t>Pt</a:t>
              </a:r>
              <a:r>
                <a:rPr lang="zh-CN" altLang="en-US" sz="2800" b="1" dirty="0">
                  <a:latin typeface="Times New Roman" panose="02020603050405020304" pitchFamily="18" charset="0"/>
                </a:rPr>
                <a:t>位于四边形中心，</a:t>
              </a:r>
              <a:r>
                <a:rPr lang="en-US" altLang="zh-CN" sz="2800" b="1">
                  <a:latin typeface="Times New Roman" panose="02020603050405020304" pitchFamily="18" charset="0"/>
                </a:rPr>
                <a:t>NH</a:t>
              </a:r>
              <a:r>
                <a:rPr lang="en-US" altLang="zh-CN" sz="2800" b="1" baseline="-25000">
                  <a:latin typeface="Times New Roman" panose="02020603050405020304" pitchFamily="18" charset="0"/>
                </a:rPr>
                <a:t>3</a:t>
              </a:r>
              <a:r>
                <a:rPr lang="zh-CN" altLang="en-US" sz="2800" b="1" dirty="0" err="1">
                  <a:latin typeface="Times New Roman" panose="02020603050405020304" pitchFamily="18" charset="0"/>
                </a:rPr>
                <a:t>和</a:t>
              </a:r>
              <a:r>
                <a:rPr lang="en-US" altLang="zh-CN" sz="2800" b="1" dirty="0" err="1">
                  <a:latin typeface="Times New Roman" panose="02020603050405020304" pitchFamily="18" charset="0"/>
                </a:rPr>
                <a:t>Cl</a:t>
              </a:r>
              <a:r>
                <a:rPr lang="zh-CN" altLang="en-US" sz="2800" b="1" dirty="0">
                  <a:latin typeface="Times New Roman" panose="02020603050405020304" pitchFamily="18" charset="0"/>
                </a:rPr>
                <a:t>分别位于四边形的</a:t>
              </a:r>
              <a:r>
                <a:rPr lang="en-US" altLang="zh-CN" sz="2800" b="1" dirty="0">
                  <a:latin typeface="Times New Roman" panose="02020603050405020304" pitchFamily="18" charset="0"/>
                </a:rPr>
                <a:t>4</a:t>
              </a:r>
              <a:r>
                <a:rPr lang="zh-CN" altLang="en-US" sz="2800" b="1" dirty="0">
                  <a:latin typeface="Times New Roman" panose="02020603050405020304" pitchFamily="18" charset="0"/>
                </a:rPr>
                <a:t>个角上。它可以形成两种固体，一种为淡黄色，在水中的溶解度较小，不具有抗癌作用；另一种为棕黄色，在水中溶解度较大，具有抗癌作用，试回答下列问题：</a:t>
              </a:r>
              <a:endParaRPr lang="zh-CN" altLang="en-US" sz="2800" b="1" dirty="0">
                <a:latin typeface="Times New Roman" panose="02020603050405020304" pitchFamily="18" charset="0"/>
              </a:endParaRPr>
            </a:p>
            <a:p>
              <a:r>
                <a:rPr lang="en-US" altLang="zh-CN" sz="2800" b="1" dirty="0">
                  <a:latin typeface="Times New Roman" panose="02020603050405020304" pitchFamily="18" charset="0"/>
                </a:rPr>
                <a:t>(1)</a:t>
              </a:r>
              <a:r>
                <a:rPr lang="zh-CN" altLang="en-US" sz="2800" b="1" dirty="0">
                  <a:latin typeface="Times New Roman" panose="02020603050405020304" pitchFamily="18" charset="0"/>
                </a:rPr>
                <a:t>画出这两种固体分子的几何构型图</a:t>
              </a:r>
              <a:endParaRPr lang="zh-CN" altLang="en-US" sz="2800" b="1" dirty="0">
                <a:latin typeface="Times New Roman" panose="02020603050405020304" pitchFamily="18" charset="0"/>
              </a:endParaRPr>
            </a:p>
            <a:p>
              <a:endParaRPr lang="zh-CN" altLang="en-US" sz="2800" b="1" dirty="0">
                <a:latin typeface="Times New Roman" panose="02020603050405020304" pitchFamily="18" charset="0"/>
              </a:endParaRPr>
            </a:p>
            <a:p>
              <a:endParaRPr lang="zh-CN" altLang="en-US" sz="2800" b="1" dirty="0">
                <a:latin typeface="Times New Roman" panose="02020603050405020304" pitchFamily="18" charset="0"/>
              </a:endParaRPr>
            </a:p>
            <a:p>
              <a:endParaRPr lang="zh-CN" altLang="en-US" sz="2800" b="1" dirty="0">
                <a:latin typeface="Times New Roman" panose="02020603050405020304" pitchFamily="18" charset="0"/>
              </a:endParaRPr>
            </a:p>
            <a:p>
              <a:endParaRPr lang="zh-CN" altLang="en-US" sz="2800" b="1" dirty="0">
                <a:latin typeface="Times New Roman" panose="02020603050405020304" pitchFamily="18" charset="0"/>
              </a:endParaRPr>
            </a:p>
            <a:p>
              <a:endParaRPr lang="zh-CN" altLang="en-US" sz="2800" b="1" dirty="0">
                <a:latin typeface="Times New Roman" panose="02020603050405020304" pitchFamily="18" charset="0"/>
              </a:endParaRPr>
            </a:p>
            <a:p>
              <a:pPr algn="just"/>
              <a:r>
                <a:rPr lang="en-US" altLang="zh-CN" sz="2800" b="1" dirty="0">
                  <a:latin typeface="Times New Roman" panose="02020603050405020304" pitchFamily="18" charset="0"/>
                </a:rPr>
                <a:t>(2)</a:t>
              </a:r>
              <a:r>
                <a:rPr lang="zh-CN" altLang="en-US" sz="2800" b="1" dirty="0">
                  <a:latin typeface="Times New Roman" panose="02020603050405020304" pitchFamily="18" charset="0"/>
                </a:rPr>
                <a:t>淡黄色固体在水中的溶解度小而</a:t>
              </a:r>
              <a:r>
                <a:rPr lang="zh-CN" altLang="en-US" sz="2800" b="1" dirty="0">
                  <a:latin typeface="Tahoma" panose="020B0604030504040204" pitchFamily="34" charset="0"/>
                </a:rPr>
                <a:t>棕黄</a:t>
              </a:r>
              <a:r>
                <a:rPr lang="zh-CN" altLang="en-US" sz="2800" b="1" dirty="0">
                  <a:latin typeface="Times New Roman" panose="02020603050405020304" pitchFamily="18" charset="0"/>
                </a:rPr>
                <a:t>色固体溶解度大的原因是</a:t>
              </a:r>
              <a:r>
                <a:rPr lang="en-US" altLang="zh-CN" sz="2800" b="1">
                  <a:latin typeface="Times New Roman" panose="02020603050405020304" pitchFamily="18" charset="0"/>
                </a:rPr>
                <a:t>_________________________________________</a:t>
              </a:r>
              <a:endParaRPr lang="en-US" altLang="zh-CN" sz="2800" b="1">
                <a:latin typeface="Times New Roman" panose="02020603050405020304" pitchFamily="18" charset="0"/>
              </a:endParaRPr>
            </a:p>
            <a:p>
              <a:pPr algn="just"/>
              <a:r>
                <a:rPr lang="en-US" altLang="zh-CN" sz="2800" b="1">
                  <a:latin typeface="Times New Roman" panose="02020603050405020304" pitchFamily="18" charset="0"/>
                </a:rPr>
                <a:t>_________________________________________________</a:t>
              </a:r>
              <a:endParaRPr lang="en-US" altLang="zh-CN" sz="2800" b="1">
                <a:latin typeface="Times New Roman" panose="02020603050405020304" pitchFamily="18" charset="0"/>
              </a:endParaRPr>
            </a:p>
          </p:txBody>
        </p:sp>
        <p:sp>
          <p:nvSpPr>
            <p:cNvPr id="188432" name="文本框 188431"/>
            <p:cNvSpPr txBox="1"/>
            <p:nvPr/>
          </p:nvSpPr>
          <p:spPr>
            <a:xfrm>
              <a:off x="456" y="2004"/>
              <a:ext cx="1296" cy="984"/>
            </a:xfrm>
            <a:prstGeom prst="rect">
              <a:avLst/>
            </a:prstGeom>
            <a:noFill/>
            <a:ln w="9525" cap="flat" cmpd="sng">
              <a:solidFill>
                <a:srgbClr val="D60093"/>
              </a:solidFill>
              <a:prstDash val="solid"/>
              <a:miter/>
              <a:headEnd type="none" w="med" len="med"/>
              <a:tailEnd type="none" w="med" len="med"/>
            </a:ln>
          </p:spPr>
          <p:txBody>
            <a:bodyPr>
              <a:spAutoFit/>
            </a:bodyPr>
            <a:p>
              <a:pPr>
                <a:spcBef>
                  <a:spcPct val="50000"/>
                </a:spcBef>
              </a:pPr>
              <a:endParaRPr lang="en-US" altLang="zh-CN" sz="2400" dirty="0">
                <a:latin typeface="Times New Roman" panose="02020603050405020304" pitchFamily="18" charset="0"/>
              </a:endParaRPr>
            </a:p>
            <a:p>
              <a:pPr>
                <a:spcBef>
                  <a:spcPct val="50000"/>
                </a:spcBef>
              </a:pPr>
              <a:endParaRPr lang="en-US" altLang="zh-CN" sz="2400" dirty="0">
                <a:latin typeface="Times New Roman" panose="02020603050405020304" pitchFamily="18" charset="0"/>
              </a:endParaRPr>
            </a:p>
            <a:p>
              <a:pPr>
                <a:spcBef>
                  <a:spcPct val="50000"/>
                </a:spcBef>
              </a:pPr>
              <a:endParaRPr lang="en-US" altLang="zh-CN" sz="2400" dirty="0">
                <a:latin typeface="Times New Roman" panose="02020603050405020304" pitchFamily="18" charset="0"/>
              </a:endParaRPr>
            </a:p>
          </p:txBody>
        </p:sp>
        <p:sp>
          <p:nvSpPr>
            <p:cNvPr id="188433" name="文本框 188432"/>
            <p:cNvSpPr txBox="1"/>
            <p:nvPr/>
          </p:nvSpPr>
          <p:spPr>
            <a:xfrm>
              <a:off x="2784" y="2004"/>
              <a:ext cx="1296" cy="984"/>
            </a:xfrm>
            <a:prstGeom prst="rect">
              <a:avLst/>
            </a:prstGeom>
            <a:noFill/>
            <a:ln w="9525" cap="flat" cmpd="sng">
              <a:solidFill>
                <a:srgbClr val="D60093"/>
              </a:solidFill>
              <a:prstDash val="solid"/>
              <a:miter/>
              <a:headEnd type="none" w="med" len="med"/>
              <a:tailEnd type="none" w="med" len="med"/>
            </a:ln>
          </p:spPr>
          <p:txBody>
            <a:bodyPr>
              <a:spAutoFit/>
            </a:bodyPr>
            <a:p>
              <a:pPr>
                <a:spcBef>
                  <a:spcPct val="50000"/>
                </a:spcBef>
              </a:pPr>
              <a:endParaRPr lang="en-US" altLang="zh-CN" sz="2400" dirty="0">
                <a:latin typeface="Times New Roman" panose="02020603050405020304" pitchFamily="18" charset="0"/>
              </a:endParaRPr>
            </a:p>
            <a:p>
              <a:pPr>
                <a:spcBef>
                  <a:spcPct val="50000"/>
                </a:spcBef>
              </a:pPr>
              <a:endParaRPr lang="en-US" altLang="zh-CN" sz="2400" dirty="0">
                <a:latin typeface="Times New Roman" panose="02020603050405020304" pitchFamily="18" charset="0"/>
              </a:endParaRPr>
            </a:p>
            <a:p>
              <a:pPr>
                <a:spcBef>
                  <a:spcPct val="50000"/>
                </a:spcBef>
              </a:pPr>
              <a:endParaRPr lang="en-US" altLang="zh-CN" sz="2400" dirty="0">
                <a:latin typeface="Times New Roman" panose="02020603050405020304" pitchFamily="18" charset="0"/>
              </a:endParaRPr>
            </a:p>
          </p:txBody>
        </p:sp>
        <p:sp>
          <p:nvSpPr>
            <p:cNvPr id="188434" name="文本框 188433"/>
            <p:cNvSpPr txBox="1"/>
            <p:nvPr/>
          </p:nvSpPr>
          <p:spPr>
            <a:xfrm>
              <a:off x="648" y="3000"/>
              <a:ext cx="1536" cy="327"/>
            </a:xfrm>
            <a:prstGeom prst="rect">
              <a:avLst/>
            </a:prstGeom>
            <a:noFill/>
            <a:ln w="9525">
              <a:noFill/>
            </a:ln>
          </p:spPr>
          <p:txBody>
            <a:bodyPr>
              <a:spAutoFit/>
            </a:bodyPr>
            <a:p>
              <a:pPr>
                <a:spcBef>
                  <a:spcPct val="50000"/>
                </a:spcBef>
              </a:pPr>
              <a:r>
                <a:rPr lang="en-US" altLang="zh-CN" sz="2800" b="1" dirty="0">
                  <a:latin typeface="Times New Roman" panose="02020603050405020304" pitchFamily="18" charset="0"/>
                </a:rPr>
                <a:t>①</a:t>
              </a:r>
              <a:r>
                <a:rPr lang="zh-CN" altLang="en-US" sz="2800" b="1" dirty="0">
                  <a:latin typeface="Times New Roman" panose="02020603050405020304" pitchFamily="18" charset="0"/>
                </a:rPr>
                <a:t>淡黄色</a:t>
              </a:r>
              <a:endParaRPr lang="zh-CN" altLang="en-US" sz="2800" b="1">
                <a:latin typeface="Times New Roman" panose="02020603050405020304" pitchFamily="18" charset="0"/>
              </a:endParaRPr>
            </a:p>
          </p:txBody>
        </p:sp>
        <p:sp>
          <p:nvSpPr>
            <p:cNvPr id="188435" name="文本框 188434"/>
            <p:cNvSpPr txBox="1"/>
            <p:nvPr/>
          </p:nvSpPr>
          <p:spPr>
            <a:xfrm>
              <a:off x="3024" y="3000"/>
              <a:ext cx="1536" cy="327"/>
            </a:xfrm>
            <a:prstGeom prst="rect">
              <a:avLst/>
            </a:prstGeom>
            <a:noFill/>
            <a:ln w="9525">
              <a:noFill/>
            </a:ln>
          </p:spPr>
          <p:txBody>
            <a:bodyPr>
              <a:spAutoFit/>
            </a:bodyPr>
            <a:p>
              <a:pPr>
                <a:spcBef>
                  <a:spcPct val="50000"/>
                </a:spcBef>
              </a:pPr>
              <a:r>
                <a:rPr lang="en-US" altLang="zh-CN" sz="2800" b="1" dirty="0">
                  <a:latin typeface="Times New Roman" panose="02020603050405020304" pitchFamily="18" charset="0"/>
                </a:rPr>
                <a:t>②</a:t>
              </a:r>
              <a:r>
                <a:rPr lang="zh-CN" altLang="en-US" sz="2800" b="1" dirty="0">
                  <a:latin typeface="Tahoma" panose="020B0604030504040204" pitchFamily="34" charset="0"/>
                </a:rPr>
                <a:t>棕黄</a:t>
              </a:r>
              <a:r>
                <a:rPr lang="zh-CN" altLang="en-US" sz="2800" b="1" dirty="0">
                  <a:latin typeface="Times New Roman" panose="02020603050405020304" pitchFamily="18" charset="0"/>
                </a:rPr>
                <a:t>色</a:t>
              </a:r>
              <a:endParaRPr lang="zh-CN" altLang="en-US" sz="2800" b="1">
                <a:latin typeface="Times New Roman" panose="02020603050405020304" pitchFamily="18" charset="0"/>
              </a:endParaRPr>
            </a:p>
          </p:txBody>
        </p:sp>
      </p:grpSp>
      <p:grpSp>
        <p:nvGrpSpPr>
          <p:cNvPr id="188418" name="组合 188417"/>
          <p:cNvGrpSpPr/>
          <p:nvPr/>
        </p:nvGrpSpPr>
        <p:grpSpPr>
          <a:xfrm>
            <a:off x="762000" y="3062288"/>
            <a:ext cx="3168650" cy="1662112"/>
            <a:chOff x="3312" y="2460"/>
            <a:chExt cx="1996" cy="1047"/>
          </a:xfrm>
        </p:grpSpPr>
        <p:sp>
          <p:nvSpPr>
            <p:cNvPr id="188419" name="文本框 188418"/>
            <p:cNvSpPr txBox="1"/>
            <p:nvPr/>
          </p:nvSpPr>
          <p:spPr>
            <a:xfrm>
              <a:off x="3312" y="2832"/>
              <a:ext cx="1996" cy="327"/>
            </a:xfrm>
            <a:prstGeom prst="rect">
              <a:avLst/>
            </a:prstGeom>
            <a:noFill/>
            <a:ln w="9525">
              <a:noFill/>
            </a:ln>
          </p:spPr>
          <p:txBody>
            <a:bodyPr>
              <a:spAutoFit/>
            </a:bodyPr>
            <a:p>
              <a:pPr>
                <a:spcBef>
                  <a:spcPct val="50000"/>
                </a:spcBef>
              </a:pPr>
              <a:r>
                <a:rPr lang="en-US" altLang="zh-CN" sz="2800" b="1" dirty="0" err="1">
                  <a:solidFill>
                    <a:schemeClr val="accent2"/>
                  </a:solidFill>
                  <a:latin typeface="楷体_GB2312" pitchFamily="49" charset="-122"/>
                  <a:ea typeface="楷体_GB2312" pitchFamily="49" charset="-122"/>
                </a:rPr>
                <a:t>Cl</a:t>
              </a:r>
              <a:r>
                <a:rPr lang="zh-CN" altLang="en-US" sz="2800" b="1" dirty="0" err="1">
                  <a:solidFill>
                    <a:schemeClr val="accent2"/>
                  </a:solidFill>
                  <a:latin typeface="楷体_GB2312" pitchFamily="49" charset="-122"/>
                  <a:ea typeface="楷体_GB2312" pitchFamily="49" charset="-122"/>
                </a:rPr>
                <a:t>－</a:t>
              </a:r>
              <a:r>
                <a:rPr lang="en-US" altLang="zh-CN" sz="2800" b="1" dirty="0" err="1">
                  <a:solidFill>
                    <a:schemeClr val="accent2"/>
                  </a:solidFill>
                  <a:latin typeface="楷体_GB2312" pitchFamily="49" charset="-122"/>
                  <a:ea typeface="楷体_GB2312" pitchFamily="49" charset="-122"/>
                </a:rPr>
                <a:t>Pt</a:t>
              </a:r>
              <a:r>
                <a:rPr lang="zh-CN" altLang="en-US" sz="2800" b="1" dirty="0" err="1">
                  <a:solidFill>
                    <a:schemeClr val="accent2"/>
                  </a:solidFill>
                  <a:latin typeface="楷体_GB2312" pitchFamily="49" charset="-122"/>
                  <a:ea typeface="楷体_GB2312" pitchFamily="49" charset="-122"/>
                </a:rPr>
                <a:t>－</a:t>
              </a:r>
              <a:r>
                <a:rPr lang="en-US" altLang="zh-CN" sz="2800" b="1" dirty="0" err="1">
                  <a:solidFill>
                    <a:schemeClr val="accent2"/>
                  </a:solidFill>
                  <a:latin typeface="楷体_GB2312" pitchFamily="49" charset="-122"/>
                  <a:ea typeface="楷体_GB2312" pitchFamily="49" charset="-122"/>
                </a:rPr>
                <a:t>Cl</a:t>
              </a:r>
              <a:endParaRPr lang="en-US" altLang="zh-CN" sz="2800" b="1">
                <a:solidFill>
                  <a:schemeClr val="accent2"/>
                </a:solidFill>
                <a:latin typeface="楷体_GB2312" pitchFamily="49" charset="-122"/>
                <a:ea typeface="楷体_GB2312" pitchFamily="49" charset="-122"/>
              </a:endParaRPr>
            </a:p>
          </p:txBody>
        </p:sp>
        <p:sp>
          <p:nvSpPr>
            <p:cNvPr id="188420" name="直接连接符 188419"/>
            <p:cNvSpPr/>
            <p:nvPr/>
          </p:nvSpPr>
          <p:spPr>
            <a:xfrm>
              <a:off x="3924" y="3108"/>
              <a:ext cx="0" cy="144"/>
            </a:xfrm>
            <a:prstGeom prst="line">
              <a:avLst/>
            </a:prstGeom>
            <a:ln w="19050" cap="flat" cmpd="sng">
              <a:solidFill>
                <a:schemeClr val="accent2"/>
              </a:solidFill>
              <a:prstDash val="solid"/>
              <a:headEnd type="none" w="med" len="med"/>
              <a:tailEnd type="none" w="med" len="med"/>
            </a:ln>
          </p:spPr>
        </p:sp>
        <p:sp>
          <p:nvSpPr>
            <p:cNvPr id="188421" name="直接连接符 188420"/>
            <p:cNvSpPr/>
            <p:nvPr/>
          </p:nvSpPr>
          <p:spPr>
            <a:xfrm>
              <a:off x="3912" y="2736"/>
              <a:ext cx="0" cy="144"/>
            </a:xfrm>
            <a:prstGeom prst="line">
              <a:avLst/>
            </a:prstGeom>
            <a:ln w="19050" cap="flat" cmpd="sng">
              <a:solidFill>
                <a:schemeClr val="accent2"/>
              </a:solidFill>
              <a:prstDash val="solid"/>
              <a:headEnd type="none" w="med" len="med"/>
              <a:tailEnd type="none" w="med" len="med"/>
            </a:ln>
          </p:spPr>
        </p:sp>
        <p:sp>
          <p:nvSpPr>
            <p:cNvPr id="188422" name="文本框 188421"/>
            <p:cNvSpPr txBox="1"/>
            <p:nvPr/>
          </p:nvSpPr>
          <p:spPr>
            <a:xfrm>
              <a:off x="3792" y="2460"/>
              <a:ext cx="576" cy="327"/>
            </a:xfrm>
            <a:prstGeom prst="rect">
              <a:avLst/>
            </a:prstGeom>
            <a:noFill/>
            <a:ln w="9525">
              <a:noFill/>
            </a:ln>
          </p:spPr>
          <p:txBody>
            <a:bodyPr>
              <a:spAutoFit/>
            </a:bodyPr>
            <a:p>
              <a:pPr>
                <a:spcBef>
                  <a:spcPct val="50000"/>
                </a:spcBef>
              </a:pPr>
              <a:r>
                <a:rPr lang="en-US" altLang="zh-CN" sz="2800" b="1">
                  <a:solidFill>
                    <a:schemeClr val="accent2"/>
                  </a:solidFill>
                  <a:latin typeface="楷体_GB2312" pitchFamily="49" charset="-122"/>
                  <a:ea typeface="楷体_GB2312" pitchFamily="49" charset="-122"/>
                </a:rPr>
                <a:t>NH</a:t>
              </a:r>
              <a:r>
                <a:rPr lang="en-US" altLang="zh-CN" sz="2800" b="1" baseline="-25000">
                  <a:solidFill>
                    <a:schemeClr val="accent2"/>
                  </a:solidFill>
                  <a:latin typeface="楷体_GB2312" pitchFamily="49" charset="-122"/>
                  <a:ea typeface="楷体_GB2312" pitchFamily="49" charset="-122"/>
                </a:rPr>
                <a:t>3</a:t>
              </a:r>
              <a:endParaRPr lang="en-US" altLang="zh-CN" sz="2800" b="1" baseline="-25000">
                <a:solidFill>
                  <a:schemeClr val="accent2"/>
                </a:solidFill>
                <a:latin typeface="楷体_GB2312" pitchFamily="49" charset="-122"/>
                <a:ea typeface="楷体_GB2312" pitchFamily="49" charset="-122"/>
              </a:endParaRPr>
            </a:p>
          </p:txBody>
        </p:sp>
        <p:sp>
          <p:nvSpPr>
            <p:cNvPr id="188423" name="文本框 188422"/>
            <p:cNvSpPr txBox="1"/>
            <p:nvPr/>
          </p:nvSpPr>
          <p:spPr>
            <a:xfrm>
              <a:off x="3804" y="3180"/>
              <a:ext cx="576" cy="327"/>
            </a:xfrm>
            <a:prstGeom prst="rect">
              <a:avLst/>
            </a:prstGeom>
            <a:noFill/>
            <a:ln w="9525">
              <a:noFill/>
            </a:ln>
          </p:spPr>
          <p:txBody>
            <a:bodyPr>
              <a:spAutoFit/>
            </a:bodyPr>
            <a:p>
              <a:pPr>
                <a:spcBef>
                  <a:spcPct val="50000"/>
                </a:spcBef>
              </a:pPr>
              <a:r>
                <a:rPr lang="en-US" altLang="zh-CN" sz="2800" b="1">
                  <a:solidFill>
                    <a:schemeClr val="accent2"/>
                  </a:solidFill>
                  <a:latin typeface="楷体_GB2312" pitchFamily="49" charset="-122"/>
                  <a:ea typeface="楷体_GB2312" pitchFamily="49" charset="-122"/>
                </a:rPr>
                <a:t>NH</a:t>
              </a:r>
              <a:r>
                <a:rPr lang="en-US" altLang="zh-CN" sz="2800" b="1" baseline="-25000">
                  <a:solidFill>
                    <a:schemeClr val="accent2"/>
                  </a:solidFill>
                  <a:latin typeface="楷体_GB2312" pitchFamily="49" charset="-122"/>
                  <a:ea typeface="楷体_GB2312" pitchFamily="49" charset="-122"/>
                </a:rPr>
                <a:t>3</a:t>
              </a:r>
              <a:endParaRPr lang="en-US" altLang="zh-CN" sz="2800" b="1" baseline="-25000">
                <a:solidFill>
                  <a:schemeClr val="accent2"/>
                </a:solidFill>
                <a:latin typeface="楷体_GB2312" pitchFamily="49" charset="-122"/>
                <a:ea typeface="楷体_GB2312" pitchFamily="49" charset="-122"/>
              </a:endParaRPr>
            </a:p>
          </p:txBody>
        </p:sp>
      </p:grpSp>
      <p:grpSp>
        <p:nvGrpSpPr>
          <p:cNvPr id="188424" name="组合 188423"/>
          <p:cNvGrpSpPr/>
          <p:nvPr/>
        </p:nvGrpSpPr>
        <p:grpSpPr>
          <a:xfrm>
            <a:off x="4457700" y="3062288"/>
            <a:ext cx="3168650" cy="1662112"/>
            <a:chOff x="3312" y="2460"/>
            <a:chExt cx="1996" cy="1047"/>
          </a:xfrm>
        </p:grpSpPr>
        <p:sp>
          <p:nvSpPr>
            <p:cNvPr id="188425" name="文本框 188424"/>
            <p:cNvSpPr txBox="1"/>
            <p:nvPr/>
          </p:nvSpPr>
          <p:spPr>
            <a:xfrm>
              <a:off x="3312" y="2832"/>
              <a:ext cx="1996" cy="327"/>
            </a:xfrm>
            <a:prstGeom prst="rect">
              <a:avLst/>
            </a:prstGeom>
            <a:noFill/>
            <a:ln w="9525">
              <a:noFill/>
            </a:ln>
          </p:spPr>
          <p:txBody>
            <a:bodyPr>
              <a:spAutoFit/>
            </a:bodyPr>
            <a:p>
              <a:pPr>
                <a:spcBef>
                  <a:spcPct val="50000"/>
                </a:spcBef>
              </a:pPr>
              <a:r>
                <a:rPr lang="en-US" altLang="zh-CN" sz="2800" b="1">
                  <a:solidFill>
                    <a:schemeClr val="accent2"/>
                  </a:solidFill>
                  <a:latin typeface="楷体_GB2312" pitchFamily="49" charset="-122"/>
                  <a:ea typeface="楷体_GB2312" pitchFamily="49" charset="-122"/>
                </a:rPr>
                <a:t>Cl</a:t>
              </a:r>
              <a:r>
                <a:rPr lang="zh-CN" altLang="en-US" sz="2800" b="1">
                  <a:solidFill>
                    <a:schemeClr val="accent2"/>
                  </a:solidFill>
                  <a:latin typeface="楷体_GB2312" pitchFamily="49" charset="-122"/>
                  <a:ea typeface="楷体_GB2312" pitchFamily="49" charset="-122"/>
                </a:rPr>
                <a:t>－</a:t>
              </a:r>
              <a:r>
                <a:rPr lang="en-US" altLang="zh-CN" sz="2800" b="1">
                  <a:solidFill>
                    <a:schemeClr val="accent2"/>
                  </a:solidFill>
                  <a:latin typeface="楷体_GB2312" pitchFamily="49" charset="-122"/>
                  <a:ea typeface="楷体_GB2312" pitchFamily="49" charset="-122"/>
                </a:rPr>
                <a:t>Pt</a:t>
              </a:r>
              <a:r>
                <a:rPr lang="zh-CN" altLang="en-US" sz="2800" b="1">
                  <a:solidFill>
                    <a:schemeClr val="accent2"/>
                  </a:solidFill>
                  <a:latin typeface="楷体_GB2312" pitchFamily="49" charset="-122"/>
                  <a:ea typeface="楷体_GB2312" pitchFamily="49" charset="-122"/>
                </a:rPr>
                <a:t>－</a:t>
              </a:r>
              <a:r>
                <a:rPr lang="en-US" altLang="zh-CN" sz="2800" b="1">
                  <a:solidFill>
                    <a:schemeClr val="accent2"/>
                  </a:solidFill>
                  <a:latin typeface="楷体_GB2312" pitchFamily="49" charset="-122"/>
                  <a:ea typeface="楷体_GB2312" pitchFamily="49" charset="-122"/>
                </a:rPr>
                <a:t>NH</a:t>
              </a:r>
              <a:r>
                <a:rPr lang="en-US" altLang="zh-CN" sz="2800" b="1" baseline="-25000">
                  <a:solidFill>
                    <a:schemeClr val="accent2"/>
                  </a:solidFill>
                  <a:latin typeface="楷体_GB2312" pitchFamily="49" charset="-122"/>
                  <a:ea typeface="楷体_GB2312" pitchFamily="49" charset="-122"/>
                </a:rPr>
                <a:t>3</a:t>
              </a:r>
              <a:endParaRPr lang="en-US" altLang="zh-CN" sz="2800" b="1" baseline="-25000">
                <a:solidFill>
                  <a:schemeClr val="accent2"/>
                </a:solidFill>
                <a:latin typeface="楷体_GB2312" pitchFamily="49" charset="-122"/>
                <a:ea typeface="楷体_GB2312" pitchFamily="49" charset="-122"/>
              </a:endParaRPr>
            </a:p>
          </p:txBody>
        </p:sp>
        <p:sp>
          <p:nvSpPr>
            <p:cNvPr id="188426" name="直接连接符 188425"/>
            <p:cNvSpPr/>
            <p:nvPr/>
          </p:nvSpPr>
          <p:spPr>
            <a:xfrm>
              <a:off x="3924" y="3108"/>
              <a:ext cx="0" cy="144"/>
            </a:xfrm>
            <a:prstGeom prst="line">
              <a:avLst/>
            </a:prstGeom>
            <a:ln w="19050" cap="flat" cmpd="sng">
              <a:solidFill>
                <a:schemeClr val="accent2"/>
              </a:solidFill>
              <a:prstDash val="solid"/>
              <a:headEnd type="none" w="med" len="med"/>
              <a:tailEnd type="none" w="med" len="med"/>
            </a:ln>
          </p:spPr>
        </p:sp>
        <p:sp>
          <p:nvSpPr>
            <p:cNvPr id="188427" name="直接连接符 188426"/>
            <p:cNvSpPr/>
            <p:nvPr/>
          </p:nvSpPr>
          <p:spPr>
            <a:xfrm>
              <a:off x="3912" y="2736"/>
              <a:ext cx="0" cy="144"/>
            </a:xfrm>
            <a:prstGeom prst="line">
              <a:avLst/>
            </a:prstGeom>
            <a:ln w="19050" cap="flat" cmpd="sng">
              <a:solidFill>
                <a:schemeClr val="accent2"/>
              </a:solidFill>
              <a:prstDash val="solid"/>
              <a:headEnd type="none" w="med" len="med"/>
              <a:tailEnd type="none" w="med" len="med"/>
            </a:ln>
          </p:spPr>
        </p:sp>
        <p:sp>
          <p:nvSpPr>
            <p:cNvPr id="188428" name="文本框 188427"/>
            <p:cNvSpPr txBox="1"/>
            <p:nvPr/>
          </p:nvSpPr>
          <p:spPr>
            <a:xfrm>
              <a:off x="3792" y="2460"/>
              <a:ext cx="576" cy="327"/>
            </a:xfrm>
            <a:prstGeom prst="rect">
              <a:avLst/>
            </a:prstGeom>
            <a:noFill/>
            <a:ln w="9525">
              <a:noFill/>
            </a:ln>
          </p:spPr>
          <p:txBody>
            <a:bodyPr>
              <a:spAutoFit/>
            </a:bodyPr>
            <a:p>
              <a:pPr>
                <a:spcBef>
                  <a:spcPct val="50000"/>
                </a:spcBef>
              </a:pPr>
              <a:r>
                <a:rPr lang="en-US" altLang="zh-CN" sz="2800" b="1" dirty="0" err="1">
                  <a:solidFill>
                    <a:schemeClr val="accent2"/>
                  </a:solidFill>
                  <a:latin typeface="楷体_GB2312" pitchFamily="49" charset="-122"/>
                  <a:ea typeface="楷体_GB2312" pitchFamily="49" charset="-122"/>
                </a:rPr>
                <a:t>Cl</a:t>
              </a:r>
              <a:endParaRPr lang="en-US" altLang="zh-CN" sz="2800" b="1">
                <a:solidFill>
                  <a:schemeClr val="accent2"/>
                </a:solidFill>
                <a:latin typeface="楷体_GB2312" pitchFamily="49" charset="-122"/>
                <a:ea typeface="楷体_GB2312" pitchFamily="49" charset="-122"/>
              </a:endParaRPr>
            </a:p>
          </p:txBody>
        </p:sp>
        <p:sp>
          <p:nvSpPr>
            <p:cNvPr id="188429" name="文本框 188428"/>
            <p:cNvSpPr txBox="1"/>
            <p:nvPr/>
          </p:nvSpPr>
          <p:spPr>
            <a:xfrm>
              <a:off x="3804" y="3180"/>
              <a:ext cx="576" cy="327"/>
            </a:xfrm>
            <a:prstGeom prst="rect">
              <a:avLst/>
            </a:prstGeom>
            <a:noFill/>
            <a:ln w="9525">
              <a:noFill/>
            </a:ln>
          </p:spPr>
          <p:txBody>
            <a:bodyPr>
              <a:spAutoFit/>
            </a:bodyPr>
            <a:p>
              <a:pPr>
                <a:spcBef>
                  <a:spcPct val="50000"/>
                </a:spcBef>
              </a:pPr>
              <a:r>
                <a:rPr lang="en-US" altLang="zh-CN" sz="2800" b="1">
                  <a:solidFill>
                    <a:schemeClr val="accent2"/>
                  </a:solidFill>
                  <a:latin typeface="楷体_GB2312" pitchFamily="49" charset="-122"/>
                  <a:ea typeface="楷体_GB2312" pitchFamily="49" charset="-122"/>
                </a:rPr>
                <a:t>NH</a:t>
              </a:r>
              <a:r>
                <a:rPr lang="en-US" altLang="zh-CN" sz="2800" b="1" baseline="-25000">
                  <a:solidFill>
                    <a:schemeClr val="accent2"/>
                  </a:solidFill>
                  <a:latin typeface="楷体_GB2312" pitchFamily="49" charset="-122"/>
                  <a:ea typeface="楷体_GB2312" pitchFamily="49" charset="-122"/>
                </a:rPr>
                <a:t>3</a:t>
              </a:r>
              <a:endParaRPr lang="en-US" altLang="zh-CN" sz="2800" b="1" baseline="-25000">
                <a:solidFill>
                  <a:schemeClr val="accent2"/>
                </a:solidFill>
                <a:latin typeface="楷体_GB2312" pitchFamily="49" charset="-122"/>
                <a:ea typeface="楷体_GB2312" pitchFamily="49" charset="-122"/>
              </a:endParaRPr>
            </a:p>
          </p:txBody>
        </p:sp>
      </p:grpSp>
      <p:sp>
        <p:nvSpPr>
          <p:cNvPr id="188436" name="文本框 188435"/>
          <p:cNvSpPr txBox="1"/>
          <p:nvPr/>
        </p:nvSpPr>
        <p:spPr>
          <a:xfrm>
            <a:off x="228600" y="5638800"/>
            <a:ext cx="8915400" cy="946150"/>
          </a:xfrm>
          <a:prstGeom prst="rect">
            <a:avLst/>
          </a:prstGeom>
          <a:noFill/>
          <a:ln w="9525">
            <a:noFill/>
          </a:ln>
        </p:spPr>
        <p:txBody>
          <a:bodyPr>
            <a:spAutoFit/>
          </a:bodyPr>
          <a:p>
            <a:pPr>
              <a:spcBef>
                <a:spcPct val="50000"/>
              </a:spcBef>
            </a:pPr>
            <a:r>
              <a:rPr lang="en-US" altLang="zh-CN" sz="2800" b="1" dirty="0">
                <a:solidFill>
                  <a:srgbClr val="FF00FF"/>
                </a:solidFill>
                <a:latin typeface="Times New Roman" panose="02020603050405020304" pitchFamily="18" charset="0"/>
              </a:rPr>
              <a:t>               </a:t>
            </a:r>
            <a:r>
              <a:rPr lang="en-US" altLang="zh-CN" sz="2800" b="1" dirty="0">
                <a:solidFill>
                  <a:schemeClr val="accent2"/>
                </a:solidFill>
                <a:latin typeface="Times New Roman" panose="02020603050405020304" pitchFamily="18" charset="0"/>
              </a:rPr>
              <a:t>①</a:t>
            </a:r>
            <a:r>
              <a:rPr lang="zh-CN" altLang="en-US" sz="2800" b="1" dirty="0">
                <a:solidFill>
                  <a:schemeClr val="accent2"/>
                </a:solidFill>
                <a:latin typeface="Times New Roman" panose="02020603050405020304" pitchFamily="18" charset="0"/>
              </a:rPr>
              <a:t>中结构对称，分子无极性；</a:t>
            </a:r>
            <a:r>
              <a:rPr lang="en-US" altLang="zh-CN" sz="2800" b="1" dirty="0">
                <a:solidFill>
                  <a:schemeClr val="accent2"/>
                </a:solidFill>
                <a:latin typeface="Times New Roman" panose="02020603050405020304" pitchFamily="18" charset="0"/>
              </a:rPr>
              <a:t>②</a:t>
            </a:r>
            <a:r>
              <a:rPr lang="zh-CN" altLang="en-US" sz="2800" b="1" dirty="0">
                <a:solidFill>
                  <a:schemeClr val="accent2"/>
                </a:solidFill>
                <a:latin typeface="Times New Roman" panose="02020603050405020304" pitchFamily="18" charset="0"/>
              </a:rPr>
              <a:t>的分子有极性，据相似相溶规则可知，前者溶解度小而后者大。</a:t>
            </a:r>
            <a:endParaRPr lang="zh-CN" altLang="en-US" sz="2800" b="1" dirty="0">
              <a:solidFill>
                <a:schemeClr val="accent2"/>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88430"/>
                                        </p:tgtEl>
                                        <p:attrNameLst>
                                          <p:attrName>style.visibility</p:attrName>
                                        </p:attrNameLst>
                                      </p:cBhvr>
                                      <p:to>
                                        <p:strVal val="visible"/>
                                      </p:to>
                                    </p:set>
                                    <p:anim calcmode="lin" valueType="num">
                                      <p:cBhvr>
                                        <p:cTn id="7" dur="500" fill="hold"/>
                                        <p:tgtEl>
                                          <p:spTgt spid="188430"/>
                                        </p:tgtEl>
                                        <p:attrNameLst>
                                          <p:attrName>ppt_w</p:attrName>
                                        </p:attrNameLst>
                                      </p:cBhvr>
                                      <p:tavLst>
                                        <p:tav tm="0">
                                          <p:val>
                                            <p:fltVal val="0.000000"/>
                                          </p:val>
                                        </p:tav>
                                        <p:tav tm="100000">
                                          <p:val>
                                            <p:strVal val="#ppt_w"/>
                                          </p:val>
                                        </p:tav>
                                      </p:tavLst>
                                    </p:anim>
                                    <p:anim calcmode="lin" valueType="num">
                                      <p:cBhvr>
                                        <p:cTn id="8" dur="500" fill="hold"/>
                                        <p:tgtEl>
                                          <p:spTgt spid="188430"/>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88418"/>
                                        </p:tgtEl>
                                        <p:attrNameLst>
                                          <p:attrName>style.visibility</p:attrName>
                                        </p:attrNameLst>
                                      </p:cBhvr>
                                      <p:to>
                                        <p:strVal val="visible"/>
                                      </p:to>
                                    </p:set>
                                    <p:anim calcmode="lin" valueType="num">
                                      <p:cBhvr>
                                        <p:cTn id="13" dur="500" fill="hold"/>
                                        <p:tgtEl>
                                          <p:spTgt spid="188418"/>
                                        </p:tgtEl>
                                        <p:attrNameLst>
                                          <p:attrName>ppt_w</p:attrName>
                                        </p:attrNameLst>
                                      </p:cBhvr>
                                      <p:tavLst>
                                        <p:tav tm="0">
                                          <p:val>
                                            <p:fltVal val="0.000000"/>
                                          </p:val>
                                        </p:tav>
                                        <p:tav tm="100000">
                                          <p:val>
                                            <p:strVal val="#ppt_w"/>
                                          </p:val>
                                        </p:tav>
                                      </p:tavLst>
                                    </p:anim>
                                    <p:anim calcmode="lin" valueType="num">
                                      <p:cBhvr>
                                        <p:cTn id="14" dur="500" fill="hold"/>
                                        <p:tgtEl>
                                          <p:spTgt spid="188418"/>
                                        </p:tgtEl>
                                        <p:attrNameLst>
                                          <p:attrName>ppt_h</p:attrName>
                                        </p:attrNameLst>
                                      </p:cBhvr>
                                      <p:tavLst>
                                        <p:tav tm="0">
                                          <p:val>
                                            <p:fltVal val="0.00000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188424"/>
                                        </p:tgtEl>
                                        <p:attrNameLst>
                                          <p:attrName>style.visibility</p:attrName>
                                        </p:attrNameLst>
                                      </p:cBhvr>
                                      <p:to>
                                        <p:strVal val="visible"/>
                                      </p:to>
                                    </p:set>
                                    <p:anim calcmode="lin" valueType="num">
                                      <p:cBhvr>
                                        <p:cTn id="19" dur="500" fill="hold"/>
                                        <p:tgtEl>
                                          <p:spTgt spid="188424"/>
                                        </p:tgtEl>
                                        <p:attrNameLst>
                                          <p:attrName>ppt_w</p:attrName>
                                        </p:attrNameLst>
                                      </p:cBhvr>
                                      <p:tavLst>
                                        <p:tav tm="0">
                                          <p:val>
                                            <p:fltVal val="0.000000"/>
                                          </p:val>
                                        </p:tav>
                                        <p:tav tm="100000">
                                          <p:val>
                                            <p:strVal val="#ppt_w"/>
                                          </p:val>
                                        </p:tav>
                                      </p:tavLst>
                                    </p:anim>
                                    <p:anim calcmode="lin" valueType="num">
                                      <p:cBhvr>
                                        <p:cTn id="20" dur="500" fill="hold"/>
                                        <p:tgtEl>
                                          <p:spTgt spid="188424"/>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188436"/>
                                        </p:tgtEl>
                                        <p:attrNameLst>
                                          <p:attrName>style.visibility</p:attrName>
                                        </p:attrNameLst>
                                      </p:cBhvr>
                                      <p:to>
                                        <p:strVal val="visible"/>
                                      </p:to>
                                    </p:set>
                                    <p:anim calcmode="discrete" valueType="clr">
                                      <p:cBhvr override="childStyle">
                                        <p:cTn id="25" dur="80"/>
                                        <p:tgtEl>
                                          <p:spTgt spid="188436"/>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88436"/>
                                        </p:tgtEl>
                                        <p:attrNameLst>
                                          <p:attrName>fillcolor</p:attrName>
                                        </p:attrNameLst>
                                      </p:cBhvr>
                                      <p:tavLst>
                                        <p:tav tm="0">
                                          <p:val>
                                            <p:clrVal>
                                              <a:schemeClr val="accent2"/>
                                            </p:clrVal>
                                          </p:val>
                                        </p:tav>
                                        <p:tav tm="50000">
                                          <p:val>
                                            <p:clrVal>
                                              <a:schemeClr val="hlink"/>
                                            </p:clrVal>
                                          </p:val>
                                        </p:tav>
                                      </p:tavLst>
                                    </p:anim>
                                    <p:set>
                                      <p:cBhvr>
                                        <p:cTn id="27" dur="80"/>
                                        <p:tgtEl>
                                          <p:spTgt spid="1884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4" name="文本框 74753"/>
          <p:cNvSpPr txBox="1"/>
          <p:nvPr/>
        </p:nvSpPr>
        <p:spPr>
          <a:xfrm>
            <a:off x="762000" y="990600"/>
            <a:ext cx="7924800" cy="2168525"/>
          </a:xfrm>
          <a:prstGeom prst="rect">
            <a:avLst/>
          </a:prstGeom>
          <a:noFill/>
          <a:ln w="9525">
            <a:noFill/>
          </a:ln>
        </p:spPr>
        <p:txBody>
          <a:bodyPr>
            <a:spAutoFit/>
          </a:bodyPr>
          <a:p>
            <a:pPr>
              <a:spcBef>
                <a:spcPct val="50000"/>
              </a:spcBef>
            </a:pPr>
            <a:r>
              <a:rPr lang="zh-CN" altLang="en-US" sz="5400" b="1" dirty="0">
                <a:solidFill>
                  <a:schemeClr val="folHlink"/>
                </a:solidFill>
                <a:latin typeface="Tahoma" panose="020B0604030504040204" pitchFamily="34" charset="0"/>
                <a:ea typeface="楷体_GB2312" pitchFamily="49" charset="-122"/>
              </a:rPr>
              <a:t>第二课时</a:t>
            </a:r>
            <a:endParaRPr lang="zh-CN" altLang="en-US" sz="5400" b="1" dirty="0">
              <a:solidFill>
                <a:schemeClr val="folHlink"/>
              </a:solidFill>
              <a:latin typeface="Tahoma" panose="020B0604030504040204" pitchFamily="34" charset="0"/>
              <a:ea typeface="楷体_GB2312" pitchFamily="49" charset="-122"/>
            </a:endParaRPr>
          </a:p>
          <a:p>
            <a:pPr>
              <a:spcBef>
                <a:spcPct val="50000"/>
              </a:spcBef>
            </a:pPr>
            <a:r>
              <a:rPr lang="zh-CN" altLang="en-US" sz="5400" b="1" dirty="0">
                <a:solidFill>
                  <a:schemeClr val="folHlink"/>
                </a:solidFill>
                <a:latin typeface="Tahoma" panose="020B0604030504040204" pitchFamily="34" charset="0"/>
                <a:ea typeface="楷体_GB2312" pitchFamily="49" charset="-122"/>
              </a:rPr>
              <a:t>       配合物是如何形成的</a:t>
            </a:r>
            <a:endParaRPr lang="zh-CN" altLang="en-US" sz="5400" b="1" dirty="0">
              <a:solidFill>
                <a:schemeClr val="folHlink"/>
              </a:solidFill>
              <a:latin typeface="Tahoma" panose="020B0604030504040204" pitchFamily="34" charset="0"/>
              <a:ea typeface="楷体_GB2312" pitchFamily="49"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7634" name="文本占位符 197633"/>
          <p:cNvSpPr>
            <a:spLocks noGrp="1"/>
          </p:cNvSpPr>
          <p:nvPr>
            <p:ph type="body" idx="1"/>
          </p:nvPr>
        </p:nvSpPr>
        <p:spPr>
          <a:xfrm>
            <a:off x="838200" y="609600"/>
            <a:ext cx="7086600" cy="838200"/>
          </a:xfrm>
        </p:spPr>
        <p:txBody>
          <a:bodyPr/>
          <a:p>
            <a:pPr>
              <a:buNone/>
            </a:pPr>
            <a:r>
              <a:rPr lang="zh-CN" altLang="en-US" sz="4300" b="1" dirty="0">
                <a:solidFill>
                  <a:schemeClr val="hlink"/>
                </a:solidFill>
                <a:latin typeface="Times New Roman" panose="02020603050405020304" pitchFamily="18" charset="0"/>
                <a:ea typeface="楷体_GB2312" pitchFamily="49" charset="-122"/>
              </a:rPr>
              <a:t>配合物的稳定性</a:t>
            </a:r>
            <a:endParaRPr lang="zh-CN" altLang="en-US" sz="4300" b="1" dirty="0">
              <a:solidFill>
                <a:schemeClr val="hlink"/>
              </a:solidFill>
              <a:latin typeface="Times New Roman" panose="02020603050405020304" pitchFamily="18" charset="0"/>
              <a:ea typeface="楷体_GB2312" pitchFamily="49" charset="-122"/>
            </a:endParaRPr>
          </a:p>
        </p:txBody>
      </p:sp>
      <p:sp>
        <p:nvSpPr>
          <p:cNvPr id="197635" name="矩形 197634"/>
          <p:cNvSpPr/>
          <p:nvPr/>
        </p:nvSpPr>
        <p:spPr>
          <a:xfrm>
            <a:off x="228600" y="1981200"/>
            <a:ext cx="8915400" cy="3048000"/>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r>
              <a:rPr lang="zh-CN" altLang="en-US" sz="3900" b="1" dirty="0">
                <a:latin typeface="Times New Roman" panose="02020603050405020304" pitchFamily="18" charset="0"/>
                <a:ea typeface="楷体_GB2312" pitchFamily="49" charset="-122"/>
              </a:rPr>
              <a:t>配合物具有一定的稳定性，配合物中的配位键越强，配合物越稳定。</a:t>
            </a:r>
            <a:endParaRPr lang="zh-CN" altLang="en-US" sz="3900" b="1" dirty="0">
              <a:latin typeface="Times New Roman" panose="02020603050405020304" pitchFamily="18" charset="0"/>
              <a:ea typeface="楷体_GB2312" pitchFamily="49" charset="-122"/>
            </a:endParaRPr>
          </a:p>
          <a:p>
            <a:pPr lvl="0"/>
            <a:r>
              <a:rPr lang="zh-CN" altLang="en-US" sz="3900" b="1" dirty="0">
                <a:latin typeface="Times New Roman" panose="02020603050405020304" pitchFamily="18" charset="0"/>
                <a:ea typeface="楷体_GB2312" pitchFamily="49" charset="-122"/>
              </a:rPr>
              <a:t>当作为中心原子的金属离子相同时，配合物的稳定性与配体的性质有关。</a:t>
            </a:r>
            <a:endParaRPr lang="zh-CN" altLang="en-US" sz="3900" b="1" dirty="0">
              <a:latin typeface="Times New Roman" panose="02020603050405020304" pitchFamily="18" charset="0"/>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97635">
                                            <p:txEl>
                                              <p:charRg st="0" end="31"/>
                                            </p:txEl>
                                          </p:spTgt>
                                        </p:tgtEl>
                                        <p:attrNameLst>
                                          <p:attrName>style.visibility</p:attrName>
                                        </p:attrNameLst>
                                      </p:cBhvr>
                                      <p:to>
                                        <p:strVal val="visible"/>
                                      </p:to>
                                    </p:set>
                                    <p:animEffect transition="in" filter="box(in)">
                                      <p:cBhvr>
                                        <p:cTn id="7" dur="500"/>
                                        <p:tgtEl>
                                          <p:spTgt spid="197635">
                                            <p:txEl>
                                              <p:charRg st="0" end="3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97635">
                                            <p:txEl>
                                              <p:charRg st="31" end="64"/>
                                            </p:txEl>
                                          </p:spTgt>
                                        </p:tgtEl>
                                        <p:attrNameLst>
                                          <p:attrName>style.visibility</p:attrName>
                                        </p:attrNameLst>
                                      </p:cBhvr>
                                      <p:to>
                                        <p:strVal val="visible"/>
                                      </p:to>
                                    </p:set>
                                    <p:animEffect transition="in" filter="box(in)">
                                      <p:cBhvr>
                                        <p:cTn id="12" dur="500"/>
                                        <p:tgtEl>
                                          <p:spTgt spid="197635">
                                            <p:txEl>
                                              <p:charRg st="31" end="6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826" name="标题 205825"/>
          <p:cNvSpPr>
            <a:spLocks noGrp="1"/>
          </p:cNvSpPr>
          <p:nvPr>
            <p:ph type="title" idx="4294967295"/>
          </p:nvPr>
        </p:nvSpPr>
        <p:spPr/>
        <p:txBody>
          <a:bodyPr anchor="b"/>
          <a:p>
            <a:r>
              <a:rPr lang="zh-CN" altLang="en-US" b="1" dirty="0"/>
              <a:t>生物医药中的应用</a:t>
            </a:r>
            <a:endParaRPr lang="zh-CN" altLang="en-US" b="1" dirty="0"/>
          </a:p>
        </p:txBody>
      </p:sp>
      <p:sp>
        <p:nvSpPr>
          <p:cNvPr id="205827" name="文本框 205826"/>
          <p:cNvSpPr txBox="1"/>
          <p:nvPr/>
        </p:nvSpPr>
        <p:spPr>
          <a:xfrm>
            <a:off x="914400" y="1689100"/>
            <a:ext cx="2590800" cy="1587500"/>
          </a:xfrm>
          <a:prstGeom prst="rect">
            <a:avLst/>
          </a:prstGeom>
          <a:noFill/>
          <a:ln w="9525">
            <a:noFill/>
          </a:ln>
        </p:spPr>
        <p:txBody>
          <a:bodyPr>
            <a:spAutoFit/>
          </a:bodyPr>
          <a:p>
            <a:pPr>
              <a:spcBef>
                <a:spcPct val="50000"/>
              </a:spcBef>
            </a:pPr>
            <a:r>
              <a:rPr lang="zh-CN" altLang="en-US" sz="2800" b="1" dirty="0">
                <a:solidFill>
                  <a:srgbClr val="A50021"/>
                </a:solidFill>
                <a:latin typeface="Times New Roman" panose="02020603050405020304" pitchFamily="18" charset="0"/>
                <a:ea typeface="黑体" panose="02010609060101010101" pitchFamily="2" charset="-122"/>
              </a:rPr>
              <a:t>医药行业</a:t>
            </a:r>
            <a:endParaRPr lang="zh-CN" altLang="en-US" sz="2800" b="1" dirty="0">
              <a:solidFill>
                <a:srgbClr val="A50021"/>
              </a:solidFill>
              <a:latin typeface="Times New Roman" panose="02020603050405020304" pitchFamily="18" charset="0"/>
              <a:ea typeface="黑体" panose="02010609060101010101" pitchFamily="2" charset="-122"/>
            </a:endParaRPr>
          </a:p>
          <a:p>
            <a:pPr>
              <a:spcBef>
                <a:spcPct val="50000"/>
              </a:spcBef>
            </a:pPr>
            <a:r>
              <a:rPr lang="zh-CN" altLang="en-US" sz="2800" b="1" dirty="0">
                <a:latin typeface="Times New Roman" panose="02020603050405020304" pitchFamily="18" charset="0"/>
              </a:rPr>
              <a:t>治癌药物顺铂</a:t>
            </a:r>
            <a:r>
              <a:rPr lang="en-US" altLang="zh-CN" sz="2800" b="1">
                <a:latin typeface="Times New Roman" panose="02020603050405020304" pitchFamily="18" charset="0"/>
              </a:rPr>
              <a:t>[Pt(NH</a:t>
            </a:r>
            <a:r>
              <a:rPr lang="en-US" altLang="zh-CN" sz="2800" b="1" baseline="-25000">
                <a:latin typeface="Times New Roman" panose="02020603050405020304" pitchFamily="18" charset="0"/>
              </a:rPr>
              <a:t>3</a:t>
            </a:r>
            <a:r>
              <a:rPr lang="en-US" altLang="zh-CN" sz="2800" b="1">
                <a:latin typeface="Times New Roman" panose="02020603050405020304" pitchFamily="18" charset="0"/>
              </a:rPr>
              <a:t>)</a:t>
            </a:r>
            <a:r>
              <a:rPr lang="en-US" altLang="zh-CN" sz="2800" b="1" baseline="-25000">
                <a:latin typeface="Times New Roman" panose="02020603050405020304" pitchFamily="18" charset="0"/>
              </a:rPr>
              <a:t>2</a:t>
            </a:r>
            <a:r>
              <a:rPr lang="en-US" altLang="zh-CN" sz="2800" b="1">
                <a:latin typeface="Times New Roman" panose="02020603050405020304" pitchFamily="18" charset="0"/>
              </a:rPr>
              <a:t>Cl</a:t>
            </a:r>
            <a:r>
              <a:rPr lang="en-US" altLang="zh-CN" sz="2800" b="1" baseline="-25000">
                <a:latin typeface="Times New Roman" panose="02020603050405020304" pitchFamily="18" charset="0"/>
              </a:rPr>
              <a:t>2</a:t>
            </a:r>
            <a:r>
              <a:rPr lang="en-US" altLang="zh-CN" sz="2800" b="1">
                <a:latin typeface="Times New Roman" panose="02020603050405020304" pitchFamily="18" charset="0"/>
              </a:rPr>
              <a:t>]</a:t>
            </a:r>
            <a:endParaRPr lang="en-US" altLang="zh-CN" sz="2800" b="1">
              <a:latin typeface="Times New Roman" panose="02020603050405020304" pitchFamily="18" charset="0"/>
            </a:endParaRPr>
          </a:p>
        </p:txBody>
      </p:sp>
      <p:sp>
        <p:nvSpPr>
          <p:cNvPr id="205828" name="文本框 205827"/>
          <p:cNvSpPr txBox="1"/>
          <p:nvPr/>
        </p:nvSpPr>
        <p:spPr>
          <a:xfrm>
            <a:off x="990600" y="3276600"/>
            <a:ext cx="2133600" cy="519113"/>
          </a:xfrm>
          <a:prstGeom prst="rect">
            <a:avLst/>
          </a:prstGeom>
          <a:noFill/>
          <a:ln w="9525">
            <a:noFill/>
          </a:ln>
        </p:spPr>
        <p:txBody>
          <a:bodyPr>
            <a:spAutoFit/>
          </a:bodyPr>
          <a:p>
            <a:pPr>
              <a:spcBef>
                <a:spcPct val="50000"/>
              </a:spcBef>
            </a:pPr>
            <a:r>
              <a:rPr lang="zh-CN" altLang="en-US" sz="2800" b="1" dirty="0">
                <a:solidFill>
                  <a:srgbClr val="A50021"/>
                </a:solidFill>
                <a:latin typeface="Times New Roman" panose="02020603050405020304" pitchFamily="18" charset="0"/>
                <a:ea typeface="黑体" panose="02010609060101010101" pitchFamily="2" charset="-122"/>
              </a:rPr>
              <a:t>生物大分子</a:t>
            </a:r>
            <a:endParaRPr lang="zh-CN" altLang="en-US" sz="2800" b="1" dirty="0">
              <a:solidFill>
                <a:srgbClr val="A50021"/>
              </a:solidFill>
              <a:latin typeface="Times New Roman" panose="02020603050405020304" pitchFamily="18" charset="0"/>
              <a:ea typeface="黑体" panose="02010609060101010101" pitchFamily="2" charset="-122"/>
            </a:endParaRPr>
          </a:p>
        </p:txBody>
      </p:sp>
      <p:pic>
        <p:nvPicPr>
          <p:cNvPr id="205829" name="图片 205828" descr="顺铂"/>
          <p:cNvPicPr>
            <a:picLocks noChangeAspect="1"/>
          </p:cNvPicPr>
          <p:nvPr/>
        </p:nvPicPr>
        <p:blipFill>
          <a:blip r:embed="rId1"/>
          <a:stretch>
            <a:fillRect/>
          </a:stretch>
        </p:blipFill>
        <p:spPr>
          <a:xfrm>
            <a:off x="4191000" y="1828800"/>
            <a:ext cx="1828800" cy="1219200"/>
          </a:xfrm>
          <a:prstGeom prst="rect">
            <a:avLst/>
          </a:prstGeom>
          <a:noFill/>
          <a:ln w="9525">
            <a:noFill/>
          </a:ln>
        </p:spPr>
      </p:pic>
      <p:pic>
        <p:nvPicPr>
          <p:cNvPr id="205830" name="图片 205829" descr="反铂"/>
          <p:cNvPicPr>
            <a:picLocks noChangeAspect="1"/>
          </p:cNvPicPr>
          <p:nvPr/>
        </p:nvPicPr>
        <p:blipFill>
          <a:blip r:embed="rId2"/>
          <a:stretch>
            <a:fillRect/>
          </a:stretch>
        </p:blipFill>
        <p:spPr>
          <a:xfrm>
            <a:off x="6629400" y="1828800"/>
            <a:ext cx="1778000" cy="1219200"/>
          </a:xfrm>
          <a:prstGeom prst="rect">
            <a:avLst/>
          </a:prstGeom>
          <a:noFill/>
          <a:ln w="9525">
            <a:noFill/>
          </a:ln>
        </p:spPr>
      </p:pic>
      <p:sp>
        <p:nvSpPr>
          <p:cNvPr id="205831" name="文本框 205830"/>
          <p:cNvSpPr txBox="1"/>
          <p:nvPr/>
        </p:nvSpPr>
        <p:spPr>
          <a:xfrm>
            <a:off x="3962400" y="3124200"/>
            <a:ext cx="4724400" cy="457200"/>
          </a:xfrm>
          <a:prstGeom prst="rect">
            <a:avLst/>
          </a:prstGeom>
          <a:noFill/>
          <a:ln w="9525">
            <a:noFill/>
          </a:ln>
        </p:spPr>
        <p:txBody>
          <a:bodyPr>
            <a:spAutoFit/>
          </a:bodyPr>
          <a:p>
            <a:pPr>
              <a:spcBef>
                <a:spcPct val="50000"/>
              </a:spcBef>
            </a:pPr>
            <a:r>
              <a:rPr lang="zh-CN" altLang="en-US" sz="2400" b="1" dirty="0">
                <a:latin typeface="Times New Roman" panose="02020603050405020304" pitchFamily="18" charset="0"/>
              </a:rPr>
              <a:t>（有抗癌活性）   （无抗癌活性）</a:t>
            </a:r>
            <a:endParaRPr lang="zh-CN" altLang="en-US" sz="2400" b="1" dirty="0">
              <a:latin typeface="Times New Roman" panose="02020603050405020304" pitchFamily="18" charset="0"/>
            </a:endParaRPr>
          </a:p>
        </p:txBody>
      </p:sp>
      <p:pic>
        <p:nvPicPr>
          <p:cNvPr id="205832" name="图片 205831" descr="叶绿素"/>
          <p:cNvPicPr>
            <a:picLocks noChangeAspect="1"/>
          </p:cNvPicPr>
          <p:nvPr/>
        </p:nvPicPr>
        <p:blipFill>
          <a:blip r:embed="rId3"/>
          <a:stretch>
            <a:fillRect/>
          </a:stretch>
        </p:blipFill>
        <p:spPr>
          <a:xfrm>
            <a:off x="4953000" y="3897313"/>
            <a:ext cx="3429000" cy="2667000"/>
          </a:xfrm>
          <a:prstGeom prst="rect">
            <a:avLst/>
          </a:prstGeom>
          <a:noFill/>
          <a:ln w="9525">
            <a:noFill/>
          </a:ln>
        </p:spPr>
      </p:pic>
      <p:pic>
        <p:nvPicPr>
          <p:cNvPr id="205833" name="图片 205832" descr="血红素"/>
          <p:cNvPicPr>
            <a:picLocks noChangeAspect="1"/>
          </p:cNvPicPr>
          <p:nvPr/>
        </p:nvPicPr>
        <p:blipFill>
          <a:blip r:embed="rId4"/>
          <a:stretch>
            <a:fillRect/>
          </a:stretch>
        </p:blipFill>
        <p:spPr>
          <a:xfrm>
            <a:off x="990600" y="3897313"/>
            <a:ext cx="3657600" cy="2679700"/>
          </a:xfrm>
          <a:prstGeom prst="rect">
            <a:avLst/>
          </a:prstGeom>
          <a:noFill/>
          <a:ln w="9525">
            <a:noFill/>
          </a:ln>
        </p:spPr>
      </p:pic>
      <p:sp>
        <p:nvSpPr>
          <p:cNvPr id="205834" name="矩形 205833"/>
          <p:cNvSpPr/>
          <p:nvPr/>
        </p:nvSpPr>
        <p:spPr>
          <a:xfrm>
            <a:off x="0" y="0"/>
            <a:ext cx="9144000" cy="496888"/>
          </a:xfrm>
          <a:prstGeom prst="rect">
            <a:avLst/>
          </a:prstGeom>
          <a:gradFill rotWithShape="0">
            <a:gsLst>
              <a:gs pos="0">
                <a:srgbClr val="DCC914"/>
              </a:gs>
              <a:gs pos="50000">
                <a:srgbClr val="FFFF66"/>
              </a:gs>
              <a:gs pos="100000">
                <a:srgbClr val="DCC914"/>
              </a:gs>
            </a:gsLst>
            <a:lin ang="5400000" scaled="1"/>
            <a:tileRect/>
          </a:gradFill>
          <a:ln w="9525" cap="flat" cmpd="sng">
            <a:solidFill>
              <a:srgbClr val="000000"/>
            </a:solidFill>
            <a:prstDash val="solid"/>
            <a:miter/>
            <a:headEnd type="none" w="med" len="med"/>
            <a:tailEnd type="none" w="med" len="med"/>
          </a:ln>
          <a:effectLst>
            <a:outerShdw dist="107763" dir="2699999" algn="ctr" rotWithShape="0">
              <a:srgbClr val="808080"/>
            </a:outerShdw>
          </a:effectLst>
        </p:spPr>
        <p:txBody>
          <a:bodyPr lIns="0" tIns="0" rIns="0" bIns="0" anchor="t" anchorCtr="1">
            <a:spAutoFit/>
          </a:bodyPr>
          <a:p>
            <a:pPr>
              <a:spcBef>
                <a:spcPct val="50000"/>
              </a:spcBef>
            </a:pPr>
            <a:r>
              <a:rPr lang="zh-CN" altLang="en-US" sz="3200" b="1" dirty="0">
                <a:solidFill>
                  <a:srgbClr val="CC0000"/>
                </a:solidFill>
                <a:latin typeface="Tahoma" panose="020B0604030504040204" pitchFamily="34" charset="0"/>
                <a:ea typeface="黑体" panose="02010609060101010101" pitchFamily="2" charset="-122"/>
              </a:rPr>
              <a:t>配合物的应用</a:t>
            </a:r>
            <a:endParaRPr lang="zh-CN" altLang="en-US" sz="3200" b="1" dirty="0">
              <a:solidFill>
                <a:srgbClr val="CC0000"/>
              </a:solidFill>
              <a:latin typeface="Tahoma" panose="020B0604030504040204" pitchFamily="34" charset="0"/>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05827"/>
                                        </p:tgtEl>
                                        <p:attrNameLst>
                                          <p:attrName>style.visibility</p:attrName>
                                        </p:attrNameLst>
                                      </p:cBhvr>
                                      <p:to>
                                        <p:strVal val="visible"/>
                                      </p:to>
                                    </p:set>
                                    <p:anim calcmode="lin" valueType="num">
                                      <p:cBhvr additive="base">
                                        <p:cTn id="7" dur="500" fill="hold"/>
                                        <p:tgtEl>
                                          <p:spTgt spid="205827"/>
                                        </p:tgtEl>
                                        <p:attrNameLst>
                                          <p:attrName>ppt_x</p:attrName>
                                        </p:attrNameLst>
                                      </p:cBhvr>
                                      <p:tavLst>
                                        <p:tav tm="0">
                                          <p:val>
                                            <p:strVal val="0-#ppt_w/2"/>
                                          </p:val>
                                        </p:tav>
                                        <p:tav tm="100000">
                                          <p:val>
                                            <p:strVal val="#ppt_x"/>
                                          </p:val>
                                        </p:tav>
                                      </p:tavLst>
                                    </p:anim>
                                    <p:anim calcmode="lin" valueType="num">
                                      <p:cBhvr additive="base">
                                        <p:cTn id="8" dur="500" fill="hold"/>
                                        <p:tgtEl>
                                          <p:spTgt spid="20582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42" fill="hold" nodeType="clickEffect">
                                  <p:stCondLst>
                                    <p:cond delay="0"/>
                                  </p:stCondLst>
                                  <p:childTnLst>
                                    <p:set>
                                      <p:cBhvr>
                                        <p:cTn id="12" dur="1" fill="hold">
                                          <p:stCondLst>
                                            <p:cond delay="0"/>
                                          </p:stCondLst>
                                        </p:cTn>
                                        <p:tgtEl>
                                          <p:spTgt spid="205829"/>
                                        </p:tgtEl>
                                        <p:attrNameLst>
                                          <p:attrName>style.visibility</p:attrName>
                                        </p:attrNameLst>
                                      </p:cBhvr>
                                      <p:to>
                                        <p:strVal val="visible"/>
                                      </p:to>
                                    </p:set>
                                    <p:animEffect transition="in" filter="barn(outHorizontal)">
                                      <p:cBhvr>
                                        <p:cTn id="13" dur="500"/>
                                        <p:tgtEl>
                                          <p:spTgt spid="205829"/>
                                        </p:tgtEl>
                                      </p:cBhvr>
                                    </p:animEffect>
                                  </p:childTnLst>
                                </p:cTn>
                              </p:par>
                            </p:childTnLst>
                          </p:cTn>
                        </p:par>
                        <p:par>
                          <p:cTn id="14" fill="hold">
                            <p:stCondLst>
                              <p:cond delay="500"/>
                            </p:stCondLst>
                            <p:childTnLst>
                              <p:par>
                                <p:cTn id="15" presetID="16" presetClass="entr" presetSubtype="42" fill="hold" nodeType="afterEffect">
                                  <p:stCondLst>
                                    <p:cond delay="0"/>
                                  </p:stCondLst>
                                  <p:childTnLst>
                                    <p:set>
                                      <p:cBhvr>
                                        <p:cTn id="16" dur="1" fill="hold">
                                          <p:stCondLst>
                                            <p:cond delay="0"/>
                                          </p:stCondLst>
                                        </p:cTn>
                                        <p:tgtEl>
                                          <p:spTgt spid="205830"/>
                                        </p:tgtEl>
                                        <p:attrNameLst>
                                          <p:attrName>style.visibility</p:attrName>
                                        </p:attrNameLst>
                                      </p:cBhvr>
                                      <p:to>
                                        <p:strVal val="visible"/>
                                      </p:to>
                                    </p:set>
                                    <p:animEffect transition="in" filter="barn(outHorizontal)">
                                      <p:cBhvr>
                                        <p:cTn id="17" dur="500"/>
                                        <p:tgtEl>
                                          <p:spTgt spid="205830"/>
                                        </p:tgtEl>
                                      </p:cBhvr>
                                    </p:animEffect>
                                  </p:childTnLst>
                                </p:cTn>
                              </p:par>
                            </p:childTnLst>
                          </p:cTn>
                        </p:par>
                        <p:par>
                          <p:cTn id="18" fill="hold">
                            <p:stCondLst>
                              <p:cond delay="1000"/>
                            </p:stCondLst>
                            <p:childTnLst>
                              <p:par>
                                <p:cTn id="19" presetID="16" presetClass="entr" presetSubtype="42" fill="hold" grpId="0" nodeType="afterEffect">
                                  <p:stCondLst>
                                    <p:cond delay="0"/>
                                  </p:stCondLst>
                                  <p:childTnLst>
                                    <p:set>
                                      <p:cBhvr>
                                        <p:cTn id="20" dur="1" fill="hold">
                                          <p:stCondLst>
                                            <p:cond delay="0"/>
                                          </p:stCondLst>
                                        </p:cTn>
                                        <p:tgtEl>
                                          <p:spTgt spid="205831"/>
                                        </p:tgtEl>
                                        <p:attrNameLst>
                                          <p:attrName>style.visibility</p:attrName>
                                        </p:attrNameLst>
                                      </p:cBhvr>
                                      <p:to>
                                        <p:strVal val="visible"/>
                                      </p:to>
                                    </p:set>
                                    <p:animEffect transition="in" filter="barn(outHorizontal)">
                                      <p:cBhvr>
                                        <p:cTn id="21" dur="500"/>
                                        <p:tgtEl>
                                          <p:spTgt spid="205831"/>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205828"/>
                                        </p:tgtEl>
                                        <p:attrNameLst>
                                          <p:attrName>style.visibility</p:attrName>
                                        </p:attrNameLst>
                                      </p:cBhvr>
                                      <p:to>
                                        <p:strVal val="visible"/>
                                      </p:to>
                                    </p:set>
                                    <p:anim calcmode="lin" valueType="num">
                                      <p:cBhvr additive="base">
                                        <p:cTn id="26" dur="500" fill="hold"/>
                                        <p:tgtEl>
                                          <p:spTgt spid="205828"/>
                                        </p:tgtEl>
                                        <p:attrNameLst>
                                          <p:attrName>ppt_x</p:attrName>
                                        </p:attrNameLst>
                                      </p:cBhvr>
                                      <p:tavLst>
                                        <p:tav tm="0">
                                          <p:val>
                                            <p:strVal val="0-#ppt_w/2"/>
                                          </p:val>
                                        </p:tav>
                                        <p:tav tm="100000">
                                          <p:val>
                                            <p:strVal val="#ppt_x"/>
                                          </p:val>
                                        </p:tav>
                                      </p:tavLst>
                                    </p:anim>
                                    <p:anim calcmode="lin" valueType="num">
                                      <p:cBhvr additive="base">
                                        <p:cTn id="27" dur="500" fill="hold"/>
                                        <p:tgtEl>
                                          <p:spTgt spid="205828"/>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205833"/>
                                        </p:tgtEl>
                                        <p:attrNameLst>
                                          <p:attrName>style.visibility</p:attrName>
                                        </p:attrNameLst>
                                      </p:cBhvr>
                                      <p:to>
                                        <p:strVal val="visible"/>
                                      </p:to>
                                    </p:set>
                                    <p:anim calcmode="lin" valueType="num">
                                      <p:cBhvr additive="base">
                                        <p:cTn id="32" dur="500" fill="hold"/>
                                        <p:tgtEl>
                                          <p:spTgt spid="205833"/>
                                        </p:tgtEl>
                                        <p:attrNameLst>
                                          <p:attrName>ppt_x</p:attrName>
                                        </p:attrNameLst>
                                      </p:cBhvr>
                                      <p:tavLst>
                                        <p:tav tm="0">
                                          <p:val>
                                            <p:strVal val="0-#ppt_w/2"/>
                                          </p:val>
                                        </p:tav>
                                        <p:tav tm="100000">
                                          <p:val>
                                            <p:strVal val="#ppt_x"/>
                                          </p:val>
                                        </p:tav>
                                      </p:tavLst>
                                    </p:anim>
                                    <p:anim calcmode="lin" valueType="num">
                                      <p:cBhvr additive="base">
                                        <p:cTn id="33" dur="500" fill="hold"/>
                                        <p:tgtEl>
                                          <p:spTgt spid="205833"/>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205832"/>
                                        </p:tgtEl>
                                        <p:attrNameLst>
                                          <p:attrName>style.visibility</p:attrName>
                                        </p:attrNameLst>
                                      </p:cBhvr>
                                      <p:to>
                                        <p:strVal val="visible"/>
                                      </p:to>
                                    </p:set>
                                    <p:anim calcmode="lin" valueType="num">
                                      <p:cBhvr additive="base">
                                        <p:cTn id="38" dur="500" fill="hold"/>
                                        <p:tgtEl>
                                          <p:spTgt spid="205832"/>
                                        </p:tgtEl>
                                        <p:attrNameLst>
                                          <p:attrName>ppt_x</p:attrName>
                                        </p:attrNameLst>
                                      </p:cBhvr>
                                      <p:tavLst>
                                        <p:tav tm="0">
                                          <p:val>
                                            <p:strVal val="1+#ppt_w/2"/>
                                          </p:val>
                                        </p:tav>
                                        <p:tav tm="100000">
                                          <p:val>
                                            <p:strVal val="#ppt_x"/>
                                          </p:val>
                                        </p:tav>
                                      </p:tavLst>
                                    </p:anim>
                                    <p:anim calcmode="lin" valueType="num">
                                      <p:cBhvr additive="base">
                                        <p:cTn id="39" dur="500" fill="hold"/>
                                        <p:tgtEl>
                                          <p:spTgt spid="2058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p:bldP spid="205828" grpId="0"/>
      <p:bldP spid="20583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4387" name="文本框 144386"/>
          <p:cNvSpPr txBox="1"/>
          <p:nvPr/>
        </p:nvSpPr>
        <p:spPr>
          <a:xfrm>
            <a:off x="304800" y="215900"/>
            <a:ext cx="8458200" cy="1190625"/>
          </a:xfrm>
          <a:prstGeom prst="rect">
            <a:avLst/>
          </a:prstGeom>
          <a:noFill/>
          <a:ln w="9525">
            <a:noFill/>
          </a:ln>
        </p:spPr>
        <p:txBody>
          <a:bodyPr>
            <a:spAutoFit/>
          </a:bodyPr>
          <a:p>
            <a:r>
              <a:rPr lang="en-US" altLang="zh-CN" sz="3600" b="1" dirty="0">
                <a:solidFill>
                  <a:schemeClr val="folHlink"/>
                </a:solidFill>
                <a:latin typeface="楷体_GB2312" pitchFamily="49" charset="-122"/>
                <a:ea typeface="楷体_GB2312" pitchFamily="49" charset="-122"/>
              </a:rPr>
              <a:t>  </a:t>
            </a:r>
            <a:r>
              <a:rPr lang="zh-CN" altLang="en-US" sz="3600" b="1" dirty="0">
                <a:solidFill>
                  <a:schemeClr val="hlink"/>
                </a:solidFill>
                <a:latin typeface="楷体_GB2312" pitchFamily="49" charset="-122"/>
                <a:ea typeface="楷体_GB2312" pitchFamily="49" charset="-122"/>
              </a:rPr>
              <a:t>配合物在生活、生产和科技等方面都具有十分重要的应用：</a:t>
            </a:r>
            <a:endParaRPr lang="zh-CN" altLang="en-US" sz="3600" b="1">
              <a:solidFill>
                <a:schemeClr val="hlink"/>
              </a:solidFill>
              <a:latin typeface="Times New Roman" panose="02020603050405020304" pitchFamily="18" charset="0"/>
            </a:endParaRPr>
          </a:p>
        </p:txBody>
      </p:sp>
      <p:sp>
        <p:nvSpPr>
          <p:cNvPr id="144388" name="文本框 144387"/>
          <p:cNvSpPr txBox="1"/>
          <p:nvPr/>
        </p:nvSpPr>
        <p:spPr>
          <a:xfrm>
            <a:off x="139700" y="1697038"/>
            <a:ext cx="8839200" cy="4394200"/>
          </a:xfrm>
          <a:prstGeom prst="rect">
            <a:avLst/>
          </a:prstGeom>
          <a:noFill/>
          <a:ln w="9525">
            <a:noFill/>
          </a:ln>
        </p:spPr>
        <p:txBody>
          <a:bodyPr lIns="0" tIns="0" rIns="0" bIns="0">
            <a:spAutoFit/>
          </a:bodyPr>
          <a:p>
            <a:pPr>
              <a:spcBef>
                <a:spcPct val="20000"/>
              </a:spcBef>
              <a:buClr>
                <a:schemeClr val="accent2"/>
              </a:buClr>
              <a:buFont typeface="Wingdings" panose="05000000000000000000" pitchFamily="2" charset="2"/>
              <a:buChar char="o"/>
            </a:pPr>
            <a:r>
              <a:rPr lang="zh-CN" altLang="en-US" sz="3600" b="1" dirty="0">
                <a:latin typeface="Tahoma" panose="020B0604030504040204" pitchFamily="34" charset="0"/>
              </a:rPr>
              <a:t>在植物生长中起光合作用的</a:t>
            </a:r>
            <a:r>
              <a:rPr lang="zh-CN" altLang="en-US" sz="3600" b="1" dirty="0">
                <a:solidFill>
                  <a:srgbClr val="0000FF"/>
                </a:solidFill>
                <a:latin typeface="Tahoma" panose="020B0604030504040204" pitchFamily="34" charset="0"/>
              </a:rPr>
              <a:t>叶绿素</a:t>
            </a:r>
            <a:r>
              <a:rPr lang="zh-CN" altLang="en-US" sz="3600" b="1" dirty="0">
                <a:latin typeface="Tahoma" panose="020B0604030504040204" pitchFamily="34" charset="0"/>
              </a:rPr>
              <a:t>，是一种含镁的配合物；人和动物血液中起着输送氧作用的</a:t>
            </a:r>
            <a:r>
              <a:rPr lang="zh-CN" altLang="en-US" sz="3600" b="1" dirty="0">
                <a:solidFill>
                  <a:srgbClr val="0000FF"/>
                </a:solidFill>
                <a:latin typeface="Tahoma" panose="020B0604030504040204" pitchFamily="34" charset="0"/>
              </a:rPr>
              <a:t>血红素</a:t>
            </a:r>
            <a:r>
              <a:rPr lang="zh-CN" altLang="en-US" sz="3600" b="1" dirty="0">
                <a:latin typeface="Tahoma" panose="020B0604030504040204" pitchFamily="34" charset="0"/>
              </a:rPr>
              <a:t>，是一种含有亚铁的配合物；</a:t>
            </a:r>
            <a:r>
              <a:rPr lang="zh-CN" altLang="en-US" sz="3600" b="1" dirty="0">
                <a:solidFill>
                  <a:srgbClr val="0000FF"/>
                </a:solidFill>
                <a:latin typeface="Tahoma" panose="020B0604030504040204" pitchFamily="34" charset="0"/>
              </a:rPr>
              <a:t>维生素</a:t>
            </a:r>
            <a:r>
              <a:rPr lang="en-US" altLang="zh-CN" sz="3600" b="1">
                <a:solidFill>
                  <a:srgbClr val="0000FF"/>
                </a:solidFill>
                <a:latin typeface="Tahoma" panose="020B0604030504040204" pitchFamily="34" charset="0"/>
              </a:rPr>
              <a:t>B</a:t>
            </a:r>
            <a:r>
              <a:rPr lang="en-US" altLang="zh-CN" sz="3600" b="1" baseline="-25000">
                <a:solidFill>
                  <a:srgbClr val="0000FF"/>
                </a:solidFill>
                <a:latin typeface="Tahoma" panose="020B0604030504040204" pitchFamily="34" charset="0"/>
              </a:rPr>
              <a:t>12</a:t>
            </a:r>
            <a:r>
              <a:rPr lang="zh-CN" altLang="en-US" sz="3600" b="1" dirty="0">
                <a:latin typeface="Tahoma" panose="020B0604030504040204" pitchFamily="34" charset="0"/>
              </a:rPr>
              <a:t>是一种含钴的配合物；人体内各种</a:t>
            </a:r>
            <a:r>
              <a:rPr lang="zh-CN" altLang="en-US" sz="3600" b="1" dirty="0">
                <a:solidFill>
                  <a:srgbClr val="0000FF"/>
                </a:solidFill>
                <a:latin typeface="Tahoma" panose="020B0604030504040204" pitchFamily="34" charset="0"/>
              </a:rPr>
              <a:t>酶</a:t>
            </a:r>
            <a:r>
              <a:rPr lang="zh-CN" altLang="en-US" sz="3600" b="1" dirty="0">
                <a:latin typeface="Tahoma" panose="020B0604030504040204" pitchFamily="34" charset="0"/>
              </a:rPr>
              <a:t>（生物催化剂）的分子几乎都含有以配合状态存在的金属元素。化工生产、污水处理、汽车尾气处理、模拟生物固氮都需要一些</a:t>
            </a:r>
            <a:r>
              <a:rPr lang="zh-CN" altLang="en-US" sz="3600" b="1" dirty="0">
                <a:solidFill>
                  <a:srgbClr val="0000FF"/>
                </a:solidFill>
                <a:latin typeface="Tahoma" panose="020B0604030504040204" pitchFamily="34" charset="0"/>
              </a:rPr>
              <a:t>特殊性能的配合物</a:t>
            </a:r>
            <a:r>
              <a:rPr lang="zh-CN" altLang="en-US" sz="3600" b="1" dirty="0">
                <a:latin typeface="Tahoma" panose="020B0604030504040204" pitchFamily="34" charset="0"/>
              </a:rPr>
              <a:t>作催化剂。</a:t>
            </a:r>
            <a:endParaRPr lang="zh-CN" altLang="en-US" sz="3600" b="1" dirty="0">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4387"/>
                                        </p:tgtEl>
                                        <p:attrNameLst>
                                          <p:attrName>style.visibility</p:attrName>
                                        </p:attrNameLst>
                                      </p:cBhvr>
                                      <p:to>
                                        <p:strVal val="visible"/>
                                      </p:to>
                                    </p:set>
                                    <p:animEffect transition="in" filter="box(in)">
                                      <p:cBhvr>
                                        <p:cTn id="7" dur="500"/>
                                        <p:tgtEl>
                                          <p:spTgt spid="14438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4388"/>
                                        </p:tgtEl>
                                        <p:attrNameLst>
                                          <p:attrName>style.visibility</p:attrName>
                                        </p:attrNameLst>
                                      </p:cBhvr>
                                      <p:to>
                                        <p:strVal val="visible"/>
                                      </p:to>
                                    </p:set>
                                    <p:animEffect transition="in" filter="box(in)">
                                      <p:cBhvr>
                                        <p:cTn id="12" dur="500"/>
                                        <p:tgtEl>
                                          <p:spTgt spid="144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p:bldP spid="14438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2034" name="标题 172033"/>
          <p:cNvSpPr>
            <a:spLocks noGrp="1"/>
          </p:cNvSpPr>
          <p:nvPr>
            <p:ph type="title"/>
          </p:nvPr>
        </p:nvSpPr>
        <p:spPr/>
        <p:txBody>
          <a:bodyPr anchor="b"/>
          <a:p>
            <a:r>
              <a:rPr lang="zh-CN" altLang="en-US" b="1" dirty="0"/>
              <a:t>问题解决</a:t>
            </a:r>
            <a:endParaRPr lang="zh-CN" altLang="en-US" b="1" dirty="0"/>
          </a:p>
        </p:txBody>
      </p:sp>
      <p:sp>
        <p:nvSpPr>
          <p:cNvPr id="172035" name="文本占位符 172034"/>
          <p:cNvSpPr>
            <a:spLocks noGrp="1"/>
          </p:cNvSpPr>
          <p:nvPr>
            <p:ph type="body" idx="1"/>
          </p:nvPr>
        </p:nvSpPr>
        <p:spPr>
          <a:xfrm>
            <a:off x="566738" y="1752600"/>
            <a:ext cx="8001000" cy="2036763"/>
          </a:xfrm>
        </p:spPr>
        <p:txBody>
          <a:bodyPr/>
          <a:p>
            <a:r>
              <a:rPr lang="zh-CN" altLang="en-US" b="1" dirty="0"/>
              <a:t>现有两种配合物晶体</a:t>
            </a:r>
            <a:r>
              <a:rPr lang="en-US" altLang="zh-CN" b="1"/>
              <a:t>[Co(NH</a:t>
            </a:r>
            <a:r>
              <a:rPr lang="en-US" altLang="zh-CN" b="1" baseline="-25000"/>
              <a:t>3</a:t>
            </a:r>
            <a:r>
              <a:rPr lang="en-US" altLang="zh-CN" b="1"/>
              <a:t>)</a:t>
            </a:r>
            <a:r>
              <a:rPr lang="en-US" altLang="zh-CN" b="1" baseline="-25000"/>
              <a:t>6</a:t>
            </a:r>
            <a:r>
              <a:rPr lang="en-US" altLang="zh-CN" b="1"/>
              <a:t>]Cl</a:t>
            </a:r>
            <a:r>
              <a:rPr lang="en-US" altLang="zh-CN" b="1" baseline="-25000"/>
              <a:t>3</a:t>
            </a:r>
            <a:r>
              <a:rPr lang="zh-CN" altLang="en-US" b="1" dirty="0"/>
              <a:t>和</a:t>
            </a:r>
            <a:r>
              <a:rPr lang="en-US" altLang="zh-CN" b="1"/>
              <a:t>[Co(NH</a:t>
            </a:r>
            <a:r>
              <a:rPr lang="en-US" altLang="zh-CN" b="1" baseline="-25000"/>
              <a:t>3</a:t>
            </a:r>
            <a:r>
              <a:rPr lang="en-US" altLang="zh-CN" b="1"/>
              <a:t>)</a:t>
            </a:r>
            <a:r>
              <a:rPr lang="en-US" altLang="zh-CN" b="1" baseline="-25000"/>
              <a:t>5</a:t>
            </a:r>
            <a:r>
              <a:rPr lang="en-US" altLang="zh-CN" b="1"/>
              <a:t>Cl]Cl</a:t>
            </a:r>
            <a:r>
              <a:rPr lang="en-US" altLang="zh-CN" b="1" baseline="-25000"/>
              <a:t>2</a:t>
            </a:r>
            <a:r>
              <a:rPr lang="zh-CN" altLang="en-US" b="1" dirty="0"/>
              <a:t>，一种为橙黄色，另一种为紫红色。请设计实验方案将这两种配合物区别开来。</a:t>
            </a:r>
            <a:endParaRPr lang="zh-CN" altLang="en-US" b="1" dirty="0"/>
          </a:p>
        </p:txBody>
      </p:sp>
      <p:sp>
        <p:nvSpPr>
          <p:cNvPr id="172036" name="矩形 172035"/>
          <p:cNvSpPr/>
          <p:nvPr/>
        </p:nvSpPr>
        <p:spPr>
          <a:xfrm>
            <a:off x="539750" y="6216650"/>
            <a:ext cx="8001000" cy="741363"/>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r>
              <a:rPr lang="zh-CN" altLang="en-US" b="1" dirty="0"/>
              <a:t>提示：先写出两者的电离方程式进行比较。</a:t>
            </a:r>
            <a:endParaRPr lang="zh-CN" altLang="en-US" b="1" dirty="0"/>
          </a:p>
        </p:txBody>
      </p:sp>
      <p:pic>
        <p:nvPicPr>
          <p:cNvPr id="172037" name="图片 172036" descr="FG25_01"/>
          <p:cNvPicPr>
            <a:picLocks noChangeAspect="1"/>
          </p:cNvPicPr>
          <p:nvPr/>
        </p:nvPicPr>
        <p:blipFill>
          <a:blip r:embed="rId1"/>
          <a:stretch>
            <a:fillRect/>
          </a:stretch>
        </p:blipFill>
        <p:spPr>
          <a:xfrm>
            <a:off x="2987675" y="3598863"/>
            <a:ext cx="5964238" cy="242252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2036"/>
                                        </p:tgtEl>
                                        <p:attrNameLst>
                                          <p:attrName>style.visibility</p:attrName>
                                        </p:attrNameLst>
                                      </p:cBhvr>
                                      <p:to>
                                        <p:strVal val="visible"/>
                                      </p:to>
                                    </p:set>
                                    <p:animEffect transition="in" filter="checkerboard(across)">
                                      <p:cBhvr>
                                        <p:cTn id="7" dur="500"/>
                                        <p:tgtEl>
                                          <p:spTgt spid="1720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3058" name="标题 173057"/>
          <p:cNvSpPr>
            <a:spLocks noGrp="1"/>
          </p:cNvSpPr>
          <p:nvPr>
            <p:ph type="title"/>
          </p:nvPr>
        </p:nvSpPr>
        <p:spPr/>
        <p:txBody>
          <a:bodyPr anchor="b"/>
          <a:p>
            <a:r>
              <a:rPr lang="zh-CN" altLang="en-US" b="1" dirty="0"/>
              <a:t>问题解决</a:t>
            </a:r>
            <a:endParaRPr lang="zh-CN" altLang="en-US" b="1" dirty="0"/>
          </a:p>
        </p:txBody>
      </p:sp>
      <p:sp>
        <p:nvSpPr>
          <p:cNvPr id="173059" name="文本占位符 173058"/>
          <p:cNvSpPr>
            <a:spLocks noGrp="1"/>
          </p:cNvSpPr>
          <p:nvPr>
            <p:ph type="body" idx="1"/>
          </p:nvPr>
        </p:nvSpPr>
        <p:spPr>
          <a:xfrm>
            <a:off x="381000" y="1752600"/>
            <a:ext cx="8763000" cy="4267200"/>
          </a:xfrm>
        </p:spPr>
        <p:txBody>
          <a:bodyPr/>
          <a:p>
            <a:r>
              <a:rPr lang="zh-CN" altLang="en-US" b="1" dirty="0"/>
              <a:t>两者在水中发生电离：</a:t>
            </a:r>
            <a:endParaRPr lang="zh-CN" altLang="en-US" b="1" dirty="0"/>
          </a:p>
          <a:p>
            <a:r>
              <a:rPr lang="en-US" altLang="zh-CN" b="1"/>
              <a:t>[Co(NH</a:t>
            </a:r>
            <a:r>
              <a:rPr lang="en-US" altLang="zh-CN" b="1" baseline="-25000"/>
              <a:t>3</a:t>
            </a:r>
            <a:r>
              <a:rPr lang="en-US" altLang="zh-CN" b="1"/>
              <a:t>)</a:t>
            </a:r>
            <a:r>
              <a:rPr lang="en-US" altLang="zh-CN" b="1" baseline="-25000"/>
              <a:t>6</a:t>
            </a:r>
            <a:r>
              <a:rPr lang="en-US" altLang="zh-CN" b="1"/>
              <a:t>]Cl</a:t>
            </a:r>
            <a:r>
              <a:rPr lang="en-US" altLang="zh-CN" b="1" baseline="-25000"/>
              <a:t>3</a:t>
            </a:r>
            <a:r>
              <a:rPr lang="en-US" altLang="zh-CN" b="1"/>
              <a:t>=[Co(NH</a:t>
            </a:r>
            <a:r>
              <a:rPr lang="en-US" altLang="zh-CN" b="1" baseline="-25000"/>
              <a:t>3</a:t>
            </a:r>
            <a:r>
              <a:rPr lang="en-US" altLang="zh-CN" b="1"/>
              <a:t>)</a:t>
            </a:r>
            <a:r>
              <a:rPr lang="en-US" altLang="zh-CN" b="1" baseline="-25000"/>
              <a:t>6</a:t>
            </a:r>
            <a:r>
              <a:rPr lang="en-US" altLang="zh-CN" b="1"/>
              <a:t>]</a:t>
            </a:r>
            <a:r>
              <a:rPr lang="en-US" altLang="zh-CN" b="1" baseline="30000"/>
              <a:t>3+</a:t>
            </a:r>
            <a:r>
              <a:rPr lang="en-US" altLang="zh-CN" b="1"/>
              <a:t>+3Cl</a:t>
            </a:r>
            <a:r>
              <a:rPr lang="en-US" altLang="zh-CN" b="1" baseline="30000"/>
              <a:t>-</a:t>
            </a:r>
            <a:endParaRPr lang="en-US" altLang="zh-CN" b="1" baseline="30000"/>
          </a:p>
          <a:p>
            <a:r>
              <a:rPr lang="en-US" altLang="zh-CN" b="1"/>
              <a:t>[Co(NH</a:t>
            </a:r>
            <a:r>
              <a:rPr lang="en-US" altLang="zh-CN" b="1" baseline="-25000"/>
              <a:t>3</a:t>
            </a:r>
            <a:r>
              <a:rPr lang="en-US" altLang="zh-CN" b="1"/>
              <a:t>)</a:t>
            </a:r>
            <a:r>
              <a:rPr lang="en-US" altLang="zh-CN" b="1" baseline="-25000"/>
              <a:t>5</a:t>
            </a:r>
            <a:r>
              <a:rPr lang="en-US" altLang="zh-CN" b="1"/>
              <a:t>Cl]Cl</a:t>
            </a:r>
            <a:r>
              <a:rPr lang="en-US" altLang="zh-CN" b="1" baseline="-25000"/>
              <a:t>2</a:t>
            </a:r>
            <a:r>
              <a:rPr lang="en-US" altLang="zh-CN" b="1"/>
              <a:t>=[Co(NH</a:t>
            </a:r>
            <a:r>
              <a:rPr lang="en-US" altLang="zh-CN" b="1" baseline="-25000"/>
              <a:t>3</a:t>
            </a:r>
            <a:r>
              <a:rPr lang="en-US" altLang="zh-CN" b="1"/>
              <a:t>)</a:t>
            </a:r>
            <a:r>
              <a:rPr lang="en-US" altLang="zh-CN" b="1" baseline="-25000"/>
              <a:t>5</a:t>
            </a:r>
            <a:r>
              <a:rPr lang="en-US" altLang="zh-CN" b="1"/>
              <a:t>Cl]</a:t>
            </a:r>
            <a:r>
              <a:rPr lang="en-US" altLang="zh-CN" b="1" baseline="30000"/>
              <a:t>2+</a:t>
            </a:r>
            <a:r>
              <a:rPr lang="en-US" altLang="zh-CN" b="1"/>
              <a:t>+2Cl</a:t>
            </a:r>
            <a:r>
              <a:rPr lang="en-US" altLang="zh-CN" b="1" baseline="30000"/>
              <a:t>-</a:t>
            </a:r>
            <a:endParaRPr lang="en-US" altLang="zh-CN" b="1" baseline="30000"/>
          </a:p>
          <a:p>
            <a:r>
              <a:rPr lang="zh-CN" altLang="en-US" b="1" dirty="0"/>
              <a:t>比较可知：两者电离出的</a:t>
            </a:r>
            <a:r>
              <a:rPr lang="en-US" altLang="zh-CN" b="1" err="1"/>
              <a:t>Cl</a:t>
            </a:r>
            <a:r>
              <a:rPr lang="en-US" altLang="zh-CN" b="1" baseline="30000"/>
              <a:t>-</a:t>
            </a:r>
            <a:r>
              <a:rPr lang="zh-CN" altLang="en-US" b="1" dirty="0"/>
              <a:t>的量不同，设计实验时可从这一条件入手，加</a:t>
            </a:r>
            <a:r>
              <a:rPr lang="en-US" altLang="zh-CN" b="1"/>
              <a:t>Ag</a:t>
            </a:r>
            <a:r>
              <a:rPr lang="en-US" altLang="zh-CN" b="1" baseline="30000"/>
              <a:t>+</a:t>
            </a:r>
            <a:r>
              <a:rPr lang="zh-CN" altLang="en-US" b="1" dirty="0"/>
              <a:t>沉淀</a:t>
            </a:r>
            <a:r>
              <a:rPr lang="en-US" altLang="zh-CN" b="1" err="1"/>
              <a:t>Cl</a:t>
            </a:r>
            <a:r>
              <a:rPr lang="en-US" altLang="zh-CN" b="1" baseline="30000"/>
              <a:t>-</a:t>
            </a:r>
            <a:r>
              <a:rPr lang="zh-CN" altLang="en-US" b="1" dirty="0"/>
              <a:t>，然后测量所得沉淀量就可加以区别。</a:t>
            </a:r>
            <a:endParaRPr lang="zh-CN" altLang="en-US" b="1" dirty="0"/>
          </a:p>
          <a:p>
            <a:endParaRPr lang="zh-CN" altLang="en-US" b="1" dirty="0"/>
          </a:p>
        </p:txBody>
      </p:sp>
      <p:sp>
        <p:nvSpPr>
          <p:cNvPr id="173060" name="文本框 173059"/>
          <p:cNvSpPr txBox="1"/>
          <p:nvPr/>
        </p:nvSpPr>
        <p:spPr>
          <a:xfrm>
            <a:off x="838200" y="5029200"/>
            <a:ext cx="7696200" cy="1066800"/>
          </a:xfrm>
          <a:prstGeom prst="rect">
            <a:avLst/>
          </a:prstGeom>
          <a:noFill/>
          <a:ln w="9525">
            <a:noFill/>
          </a:ln>
        </p:spPr>
        <p:txBody>
          <a:bodyPr>
            <a:spAutoFit/>
          </a:bodyPr>
          <a:p>
            <a:pPr>
              <a:spcBef>
                <a:spcPct val="50000"/>
              </a:spcBef>
            </a:pPr>
            <a:r>
              <a:rPr lang="en-US" altLang="zh-CN" sz="3200" b="1" dirty="0">
                <a:solidFill>
                  <a:schemeClr val="accent2"/>
                </a:solidFill>
                <a:latin typeface="Times New Roman" panose="02020603050405020304" pitchFamily="18" charset="0"/>
              </a:rPr>
              <a:t>    </a:t>
            </a:r>
            <a:r>
              <a:rPr lang="zh-CN" altLang="en-US" sz="3200" b="1" dirty="0">
                <a:solidFill>
                  <a:schemeClr val="accent2"/>
                </a:solidFill>
                <a:latin typeface="Times New Roman" panose="02020603050405020304" pitchFamily="18" charset="0"/>
              </a:rPr>
              <a:t>提供</a:t>
            </a:r>
            <a:r>
              <a:rPr lang="en-US" altLang="zh-CN" sz="3200" b="1">
                <a:solidFill>
                  <a:schemeClr val="accent2"/>
                </a:solidFill>
                <a:latin typeface="Times New Roman" panose="02020603050405020304" pitchFamily="18" charset="0"/>
              </a:rPr>
              <a:t>1molCl</a:t>
            </a:r>
            <a:r>
              <a:rPr lang="zh-CN" altLang="en-US" sz="3200" b="1" baseline="30000" dirty="0">
                <a:solidFill>
                  <a:schemeClr val="accent2"/>
                </a:solidFill>
                <a:latin typeface="Times New Roman" panose="02020603050405020304" pitchFamily="18" charset="0"/>
              </a:rPr>
              <a:t>－</a:t>
            </a:r>
            <a:r>
              <a:rPr lang="zh-CN" altLang="en-US" sz="3200" b="1" dirty="0">
                <a:solidFill>
                  <a:schemeClr val="accent2"/>
                </a:solidFill>
                <a:latin typeface="Times New Roman" panose="02020603050405020304" pitchFamily="18" charset="0"/>
              </a:rPr>
              <a:t>，</a:t>
            </a:r>
            <a:r>
              <a:rPr lang="en-US" altLang="zh-CN" sz="3200" b="1">
                <a:solidFill>
                  <a:schemeClr val="accent2"/>
                </a:solidFill>
                <a:latin typeface="Times New Roman" panose="02020603050405020304" pitchFamily="18" charset="0"/>
              </a:rPr>
              <a:t>[Co(NH</a:t>
            </a:r>
            <a:r>
              <a:rPr lang="en-US" altLang="zh-CN" sz="3200" b="1" baseline="-25000">
                <a:solidFill>
                  <a:schemeClr val="accent2"/>
                </a:solidFill>
                <a:latin typeface="Times New Roman" panose="02020603050405020304" pitchFamily="18" charset="0"/>
              </a:rPr>
              <a:t>3</a:t>
            </a:r>
            <a:r>
              <a:rPr lang="en-US" altLang="zh-CN" sz="3200" b="1">
                <a:solidFill>
                  <a:schemeClr val="accent2"/>
                </a:solidFill>
                <a:latin typeface="Times New Roman" panose="02020603050405020304" pitchFamily="18" charset="0"/>
              </a:rPr>
              <a:t>)</a:t>
            </a:r>
            <a:r>
              <a:rPr lang="en-US" altLang="zh-CN" sz="3200" b="1" baseline="-25000">
                <a:solidFill>
                  <a:schemeClr val="accent2"/>
                </a:solidFill>
                <a:latin typeface="Times New Roman" panose="02020603050405020304" pitchFamily="18" charset="0"/>
              </a:rPr>
              <a:t>6</a:t>
            </a:r>
            <a:r>
              <a:rPr lang="en-US" altLang="zh-CN" sz="3200" b="1">
                <a:solidFill>
                  <a:schemeClr val="accent2"/>
                </a:solidFill>
                <a:latin typeface="Times New Roman" panose="02020603050405020304" pitchFamily="18" charset="0"/>
              </a:rPr>
              <a:t>]Cl</a:t>
            </a:r>
            <a:r>
              <a:rPr lang="en-US" altLang="zh-CN" sz="3200" b="1" baseline="-25000">
                <a:solidFill>
                  <a:schemeClr val="accent2"/>
                </a:solidFill>
                <a:latin typeface="Times New Roman" panose="02020603050405020304" pitchFamily="18" charset="0"/>
              </a:rPr>
              <a:t>3</a:t>
            </a:r>
            <a:r>
              <a:rPr lang="zh-CN" altLang="en-US" sz="3200" b="1" dirty="0">
                <a:solidFill>
                  <a:schemeClr val="accent2"/>
                </a:solidFill>
                <a:latin typeface="Times New Roman" panose="02020603050405020304" pitchFamily="18" charset="0"/>
              </a:rPr>
              <a:t>需</a:t>
            </a:r>
            <a:r>
              <a:rPr lang="en-US" altLang="zh-CN" sz="3200" b="1" dirty="0">
                <a:solidFill>
                  <a:schemeClr val="accent2"/>
                </a:solidFill>
                <a:latin typeface="Times New Roman" panose="02020603050405020304" pitchFamily="18" charset="0"/>
              </a:rPr>
              <a:t>89.2g</a:t>
            </a:r>
            <a:r>
              <a:rPr lang="zh-CN" altLang="en-US" sz="3200" b="1" dirty="0">
                <a:solidFill>
                  <a:schemeClr val="accent2"/>
                </a:solidFill>
                <a:latin typeface="Times New Roman" panose="02020603050405020304" pitchFamily="18" charset="0"/>
              </a:rPr>
              <a:t>， </a:t>
            </a:r>
            <a:r>
              <a:rPr lang="en-US" altLang="zh-CN" sz="3200" b="1">
                <a:solidFill>
                  <a:schemeClr val="accent2"/>
                </a:solidFill>
                <a:latin typeface="Times New Roman" panose="02020603050405020304" pitchFamily="18" charset="0"/>
              </a:rPr>
              <a:t>[Co(NH</a:t>
            </a:r>
            <a:r>
              <a:rPr lang="en-US" altLang="zh-CN" sz="3200" b="1" baseline="-25000">
                <a:solidFill>
                  <a:schemeClr val="accent2"/>
                </a:solidFill>
                <a:latin typeface="Times New Roman" panose="02020603050405020304" pitchFamily="18" charset="0"/>
              </a:rPr>
              <a:t>3</a:t>
            </a:r>
            <a:r>
              <a:rPr lang="en-US" altLang="zh-CN" sz="3200" b="1">
                <a:solidFill>
                  <a:schemeClr val="accent2"/>
                </a:solidFill>
                <a:latin typeface="Times New Roman" panose="02020603050405020304" pitchFamily="18" charset="0"/>
              </a:rPr>
              <a:t>)</a:t>
            </a:r>
            <a:r>
              <a:rPr lang="en-US" altLang="zh-CN" sz="3200" b="1" baseline="-25000">
                <a:solidFill>
                  <a:schemeClr val="accent2"/>
                </a:solidFill>
                <a:latin typeface="Times New Roman" panose="02020603050405020304" pitchFamily="18" charset="0"/>
              </a:rPr>
              <a:t>5</a:t>
            </a:r>
            <a:r>
              <a:rPr lang="en-US" altLang="zh-CN" sz="3200" b="1">
                <a:solidFill>
                  <a:schemeClr val="accent2"/>
                </a:solidFill>
                <a:latin typeface="Times New Roman" panose="02020603050405020304" pitchFamily="18" charset="0"/>
              </a:rPr>
              <a:t>Cl]Cl</a:t>
            </a:r>
            <a:r>
              <a:rPr lang="en-US" altLang="zh-CN" sz="3200" b="1" baseline="-25000">
                <a:solidFill>
                  <a:schemeClr val="accent2"/>
                </a:solidFill>
                <a:latin typeface="Times New Roman" panose="02020603050405020304" pitchFamily="18" charset="0"/>
              </a:rPr>
              <a:t>2</a:t>
            </a:r>
            <a:r>
              <a:rPr lang="zh-CN" altLang="en-US" sz="3200" b="1" dirty="0">
                <a:solidFill>
                  <a:schemeClr val="accent2"/>
                </a:solidFill>
                <a:latin typeface="Times New Roman" panose="02020603050405020304" pitchFamily="18" charset="0"/>
              </a:rPr>
              <a:t>需</a:t>
            </a:r>
            <a:r>
              <a:rPr lang="en-US" altLang="zh-CN" sz="3200" b="1">
                <a:solidFill>
                  <a:schemeClr val="accent2"/>
                </a:solidFill>
                <a:latin typeface="Times New Roman" panose="02020603050405020304" pitchFamily="18" charset="0"/>
              </a:rPr>
              <a:t>125.3g</a:t>
            </a:r>
            <a:endParaRPr lang="en-US" altLang="zh-CN" sz="3200" b="1">
              <a:solidFill>
                <a:schemeClr val="accent2"/>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73060"/>
                                        </p:tgtEl>
                                        <p:attrNameLst>
                                          <p:attrName>style.visibility</p:attrName>
                                        </p:attrNameLst>
                                      </p:cBhvr>
                                      <p:to>
                                        <p:strVal val="visible"/>
                                      </p:to>
                                    </p:set>
                                    <p:animEffect transition="in" filter="diamond(in)">
                                      <p:cBhvr>
                                        <p:cTn id="7" dur="2000"/>
                                        <p:tgtEl>
                                          <p:spTgt spid="173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6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82" name="标题 174081"/>
          <p:cNvSpPr>
            <a:spLocks noGrp="1"/>
          </p:cNvSpPr>
          <p:nvPr>
            <p:ph type="title"/>
          </p:nvPr>
        </p:nvSpPr>
        <p:spPr/>
        <p:txBody>
          <a:bodyPr anchor="b"/>
          <a:p>
            <a:r>
              <a:rPr lang="zh-CN" altLang="en-US" b="1" dirty="0"/>
              <a:t>问题解决</a:t>
            </a:r>
            <a:endParaRPr lang="zh-CN" altLang="en-US" b="1" dirty="0"/>
          </a:p>
        </p:txBody>
      </p:sp>
      <p:sp>
        <p:nvSpPr>
          <p:cNvPr id="174083" name="文本占位符 174082"/>
          <p:cNvSpPr>
            <a:spLocks noGrp="1"/>
          </p:cNvSpPr>
          <p:nvPr>
            <p:ph type="body" idx="1"/>
          </p:nvPr>
        </p:nvSpPr>
        <p:spPr>
          <a:xfrm>
            <a:off x="339725" y="1752600"/>
            <a:ext cx="8804275" cy="4700588"/>
          </a:xfrm>
        </p:spPr>
        <p:txBody>
          <a:bodyPr lIns="0" tIns="0" rIns="0" bIns="0"/>
          <a:p>
            <a:r>
              <a:rPr lang="zh-CN" altLang="en-US" b="1" dirty="0"/>
              <a:t>具体步骤：</a:t>
            </a:r>
            <a:endParaRPr lang="zh-CN" altLang="en-US" b="1" dirty="0"/>
          </a:p>
          <a:p>
            <a:pPr>
              <a:buNone/>
            </a:pPr>
            <a:r>
              <a:rPr lang="en-US" altLang="zh-CN" b="1" dirty="0"/>
              <a:t>1</a:t>
            </a:r>
            <a:r>
              <a:rPr lang="zh-CN" altLang="en-US" b="1" dirty="0"/>
              <a:t>、称取相同质量的两种晶体，分别配成溶液。</a:t>
            </a:r>
            <a:endParaRPr lang="zh-CN" altLang="en-US" b="1" dirty="0"/>
          </a:p>
          <a:p>
            <a:pPr>
              <a:buNone/>
            </a:pPr>
            <a:r>
              <a:rPr lang="en-US" altLang="zh-CN" b="1" dirty="0"/>
              <a:t>2</a:t>
            </a:r>
            <a:r>
              <a:rPr lang="zh-CN" altLang="en-US" b="1" dirty="0"/>
              <a:t>、向两种溶液中加入足量的</a:t>
            </a:r>
            <a:r>
              <a:rPr lang="en-US" altLang="zh-CN" b="1"/>
              <a:t>AgNO</a:t>
            </a:r>
            <a:r>
              <a:rPr lang="en-US" altLang="zh-CN" b="1" baseline="-25000"/>
              <a:t>3</a:t>
            </a:r>
            <a:r>
              <a:rPr lang="zh-CN" altLang="en-US" b="1" dirty="0"/>
              <a:t>溶液。</a:t>
            </a:r>
            <a:endParaRPr lang="zh-CN" altLang="en-US" b="1" dirty="0"/>
          </a:p>
          <a:p>
            <a:pPr>
              <a:buNone/>
            </a:pPr>
            <a:r>
              <a:rPr lang="en-US" altLang="zh-CN" b="1" dirty="0"/>
              <a:t>3</a:t>
            </a:r>
            <a:r>
              <a:rPr lang="zh-CN" altLang="en-US" b="1" dirty="0"/>
              <a:t>、静置，过滤。</a:t>
            </a:r>
            <a:endParaRPr lang="zh-CN" altLang="en-US" b="1" dirty="0"/>
          </a:p>
          <a:p>
            <a:pPr>
              <a:buNone/>
            </a:pPr>
            <a:r>
              <a:rPr lang="en-US" altLang="zh-CN" b="1" dirty="0"/>
              <a:t>4</a:t>
            </a:r>
            <a:r>
              <a:rPr lang="zh-CN" altLang="en-US" b="1" dirty="0"/>
              <a:t>、</a:t>
            </a:r>
            <a:r>
              <a:rPr lang="zh-CN" altLang="en-US" b="1" dirty="0">
                <a:solidFill>
                  <a:schemeClr val="accent2"/>
                </a:solidFill>
              </a:rPr>
              <a:t>洗涤沉淀</a:t>
            </a:r>
            <a:r>
              <a:rPr lang="zh-CN" altLang="en-US" b="1" dirty="0"/>
              <a:t>，干燥</a:t>
            </a:r>
            <a:endParaRPr lang="zh-CN" altLang="en-US" b="1" dirty="0"/>
          </a:p>
          <a:p>
            <a:pPr>
              <a:buNone/>
            </a:pPr>
            <a:r>
              <a:rPr lang="en-US" altLang="zh-CN" b="1" dirty="0"/>
              <a:t>5</a:t>
            </a:r>
            <a:r>
              <a:rPr lang="zh-CN" altLang="en-US" b="1" dirty="0"/>
              <a:t>、称量。</a:t>
            </a:r>
            <a:endParaRPr lang="zh-CN" altLang="en-US" b="1" dirty="0"/>
          </a:p>
          <a:p>
            <a:pPr>
              <a:buNone/>
            </a:pPr>
            <a:r>
              <a:rPr lang="zh-CN" altLang="en-US" b="1" dirty="0"/>
              <a:t>结果：所得固体质量多的即为</a:t>
            </a:r>
            <a:r>
              <a:rPr lang="en-US" altLang="zh-CN" b="1"/>
              <a:t>[Co(NH</a:t>
            </a:r>
            <a:r>
              <a:rPr lang="en-US" altLang="zh-CN" b="1" baseline="-25000"/>
              <a:t>3</a:t>
            </a:r>
            <a:r>
              <a:rPr lang="en-US" altLang="zh-CN" b="1"/>
              <a:t>)</a:t>
            </a:r>
            <a:r>
              <a:rPr lang="en-US" altLang="zh-CN" b="1" baseline="-25000"/>
              <a:t>6</a:t>
            </a:r>
            <a:r>
              <a:rPr lang="en-US" altLang="zh-CN" b="1"/>
              <a:t>]Cl</a:t>
            </a:r>
            <a:r>
              <a:rPr lang="en-US" altLang="zh-CN" b="1" baseline="-25000" dirty="0"/>
              <a:t>3</a:t>
            </a:r>
            <a:r>
              <a:rPr lang="zh-CN" altLang="en-US" b="1" baseline="-25000" dirty="0"/>
              <a:t>，</a:t>
            </a:r>
            <a:endParaRPr lang="zh-CN" altLang="en-US" b="1" baseline="-25000" dirty="0"/>
          </a:p>
          <a:p>
            <a:pPr>
              <a:buNone/>
            </a:pPr>
            <a:r>
              <a:rPr lang="zh-CN" altLang="en-US" b="1" baseline="-25000" dirty="0"/>
              <a:t>             </a:t>
            </a:r>
            <a:r>
              <a:rPr lang="zh-CN" altLang="en-US" b="1" dirty="0"/>
              <a:t>所得固体质量少的即为</a:t>
            </a:r>
            <a:r>
              <a:rPr lang="en-US" altLang="zh-CN" b="1"/>
              <a:t>[Co(NH</a:t>
            </a:r>
            <a:r>
              <a:rPr lang="en-US" altLang="zh-CN" b="1" baseline="-25000"/>
              <a:t>3</a:t>
            </a:r>
            <a:r>
              <a:rPr lang="en-US" altLang="zh-CN" b="1"/>
              <a:t>)</a:t>
            </a:r>
            <a:r>
              <a:rPr lang="en-US" altLang="zh-CN" b="1" baseline="-25000"/>
              <a:t>5</a:t>
            </a:r>
            <a:r>
              <a:rPr lang="en-US" altLang="zh-CN" b="1"/>
              <a:t>Cl]Cl</a:t>
            </a:r>
            <a:r>
              <a:rPr lang="en-US" altLang="zh-CN" b="1" baseline="-25000" dirty="0"/>
              <a:t>2 </a:t>
            </a:r>
            <a:r>
              <a:rPr lang="zh-CN" altLang="en-US" b="1" baseline="-25000" dirty="0"/>
              <a:t>。</a:t>
            </a:r>
            <a:endParaRPr lang="zh-CN" altLang="en-US" b="1"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4083">
                                            <p:txEl>
                                              <p:charRg st="0" end="6"/>
                                            </p:txEl>
                                          </p:spTgt>
                                        </p:tgtEl>
                                        <p:attrNameLst>
                                          <p:attrName>style.visibility</p:attrName>
                                        </p:attrNameLst>
                                      </p:cBhvr>
                                      <p:to>
                                        <p:strVal val="visible"/>
                                      </p:to>
                                    </p:set>
                                    <p:animEffect transition="in" filter="slide(fromBottom)">
                                      <p:cBhvr>
                                        <p:cTn id="7" dur="500"/>
                                        <p:tgtEl>
                                          <p:spTgt spid="174083">
                                            <p:txEl>
                                              <p:charRg st="0"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74083">
                                            <p:txEl>
                                              <p:charRg st="6" end="28"/>
                                            </p:txEl>
                                          </p:spTgt>
                                        </p:tgtEl>
                                        <p:attrNameLst>
                                          <p:attrName>style.visibility</p:attrName>
                                        </p:attrNameLst>
                                      </p:cBhvr>
                                      <p:to>
                                        <p:strVal val="visible"/>
                                      </p:to>
                                    </p:set>
                                    <p:animEffect transition="in" filter="slide(fromBottom)">
                                      <p:cBhvr>
                                        <p:cTn id="12" dur="500"/>
                                        <p:tgtEl>
                                          <p:spTgt spid="174083">
                                            <p:txEl>
                                              <p:charRg st="6" end="2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74083">
                                            <p:txEl>
                                              <p:charRg st="28" end="50"/>
                                            </p:txEl>
                                          </p:spTgt>
                                        </p:tgtEl>
                                        <p:attrNameLst>
                                          <p:attrName>style.visibility</p:attrName>
                                        </p:attrNameLst>
                                      </p:cBhvr>
                                      <p:to>
                                        <p:strVal val="visible"/>
                                      </p:to>
                                    </p:set>
                                    <p:animEffect transition="in" filter="slide(fromBottom)">
                                      <p:cBhvr>
                                        <p:cTn id="17" dur="500"/>
                                        <p:tgtEl>
                                          <p:spTgt spid="174083">
                                            <p:txEl>
                                              <p:charRg st="28" end="5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74083">
                                            <p:txEl>
                                              <p:charRg st="50" end="59"/>
                                            </p:txEl>
                                          </p:spTgt>
                                        </p:tgtEl>
                                        <p:attrNameLst>
                                          <p:attrName>style.visibility</p:attrName>
                                        </p:attrNameLst>
                                      </p:cBhvr>
                                      <p:to>
                                        <p:strVal val="visible"/>
                                      </p:to>
                                    </p:set>
                                    <p:animEffect transition="in" filter="slide(fromBottom)">
                                      <p:cBhvr>
                                        <p:cTn id="22" dur="500"/>
                                        <p:tgtEl>
                                          <p:spTgt spid="174083">
                                            <p:txEl>
                                              <p:charRg st="50" end="5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74083">
                                            <p:txEl>
                                              <p:charRg st="59" end="69"/>
                                            </p:txEl>
                                          </p:spTgt>
                                        </p:tgtEl>
                                        <p:attrNameLst>
                                          <p:attrName>style.visibility</p:attrName>
                                        </p:attrNameLst>
                                      </p:cBhvr>
                                      <p:to>
                                        <p:strVal val="visible"/>
                                      </p:to>
                                    </p:set>
                                    <p:animEffect transition="in" filter="slide(fromBottom)">
                                      <p:cBhvr>
                                        <p:cTn id="27" dur="500"/>
                                        <p:tgtEl>
                                          <p:spTgt spid="174083">
                                            <p:txEl>
                                              <p:charRg st="59" end="6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74083">
                                            <p:txEl>
                                              <p:charRg st="69" end="75"/>
                                            </p:txEl>
                                          </p:spTgt>
                                        </p:tgtEl>
                                        <p:attrNameLst>
                                          <p:attrName>style.visibility</p:attrName>
                                        </p:attrNameLst>
                                      </p:cBhvr>
                                      <p:to>
                                        <p:strVal val="visible"/>
                                      </p:to>
                                    </p:set>
                                    <p:animEffect transition="in" filter="slide(fromBottom)">
                                      <p:cBhvr>
                                        <p:cTn id="32" dur="500"/>
                                        <p:tgtEl>
                                          <p:spTgt spid="174083">
                                            <p:txEl>
                                              <p:charRg st="69" end="7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74083">
                                            <p:txEl>
                                              <p:charRg st="75" end="103"/>
                                            </p:txEl>
                                          </p:spTgt>
                                        </p:tgtEl>
                                        <p:attrNameLst>
                                          <p:attrName>style.visibility</p:attrName>
                                        </p:attrNameLst>
                                      </p:cBhvr>
                                      <p:to>
                                        <p:strVal val="visible"/>
                                      </p:to>
                                    </p:set>
                                    <p:animEffect transition="in" filter="slide(fromBottom)">
                                      <p:cBhvr>
                                        <p:cTn id="37" dur="500"/>
                                        <p:tgtEl>
                                          <p:spTgt spid="174083">
                                            <p:txEl>
                                              <p:charRg st="75" end="10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74083">
                                            <p:txEl>
                                              <p:charRg st="103" end="144"/>
                                            </p:txEl>
                                          </p:spTgt>
                                        </p:tgtEl>
                                        <p:attrNameLst>
                                          <p:attrName>style.visibility</p:attrName>
                                        </p:attrNameLst>
                                      </p:cBhvr>
                                      <p:to>
                                        <p:strVal val="visible"/>
                                      </p:to>
                                    </p:set>
                                    <p:animEffect transition="in" filter="slide(fromBottom)">
                                      <p:cBhvr>
                                        <p:cTn id="42" dur="500"/>
                                        <p:tgtEl>
                                          <p:spTgt spid="174083">
                                            <p:txEl>
                                              <p:charRg st="103" end="14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43363" name="文本框 143362"/>
          <p:cNvSpPr txBox="1"/>
          <p:nvPr/>
        </p:nvSpPr>
        <p:spPr>
          <a:xfrm>
            <a:off x="457200" y="457200"/>
            <a:ext cx="7620000" cy="1465263"/>
          </a:xfrm>
          <a:prstGeom prst="rect">
            <a:avLst/>
          </a:prstGeom>
          <a:noFill/>
          <a:ln w="9525">
            <a:noFill/>
          </a:ln>
        </p:spPr>
        <p:txBody>
          <a:bodyPr>
            <a:spAutoFit/>
          </a:bodyPr>
          <a:p>
            <a:pPr>
              <a:spcBef>
                <a:spcPct val="50000"/>
              </a:spcBef>
            </a:pPr>
            <a:r>
              <a:rPr lang="zh-CN" altLang="en-US" sz="3600" b="1" dirty="0">
                <a:latin typeface="Tahoma" panose="020B0604030504040204" pitchFamily="34" charset="0"/>
                <a:ea typeface="楷体_GB2312" pitchFamily="49" charset="-122"/>
              </a:rPr>
              <a:t>请大家思考</a:t>
            </a:r>
            <a:r>
              <a:rPr lang="en-US" altLang="zh-CN" sz="3600" b="1">
                <a:latin typeface="Tahoma" panose="020B0604030504040204" pitchFamily="34" charset="0"/>
                <a:ea typeface="楷体_GB2312" pitchFamily="49" charset="-122"/>
              </a:rPr>
              <a:t>:</a:t>
            </a:r>
            <a:endParaRPr lang="en-US" altLang="zh-CN" sz="3600" b="1">
              <a:latin typeface="Tahoma" panose="020B0604030504040204" pitchFamily="34" charset="0"/>
              <a:ea typeface="楷体_GB2312" pitchFamily="49" charset="-122"/>
            </a:endParaRPr>
          </a:p>
          <a:p>
            <a:pPr>
              <a:spcBef>
                <a:spcPct val="50000"/>
              </a:spcBef>
            </a:pPr>
            <a:r>
              <a:rPr lang="en-US" altLang="zh-CN" sz="3600" b="1" dirty="0">
                <a:latin typeface="Tahoma" panose="020B0604030504040204" pitchFamily="34" charset="0"/>
                <a:ea typeface="楷体_GB2312" pitchFamily="49" charset="-122"/>
              </a:rPr>
              <a:t>    </a:t>
            </a:r>
            <a:r>
              <a:rPr lang="zh-CN" altLang="en-US" sz="3600" b="1" dirty="0">
                <a:latin typeface="Tahoma" panose="020B0604030504040204" pitchFamily="34" charset="0"/>
                <a:ea typeface="楷体_GB2312" pitchFamily="49" charset="-122"/>
              </a:rPr>
              <a:t>我们学习了哪些化学键</a:t>
            </a:r>
            <a:r>
              <a:rPr lang="en-US" altLang="zh-CN" sz="3600" b="1">
                <a:latin typeface="Tahoma" panose="020B0604030504040204" pitchFamily="34" charset="0"/>
                <a:ea typeface="楷体_GB2312" pitchFamily="49" charset="-122"/>
              </a:rPr>
              <a:t>?</a:t>
            </a:r>
            <a:endParaRPr lang="en-US" altLang="zh-CN" sz="3600" b="1">
              <a:latin typeface="Tahoma" panose="020B0604030504040204" pitchFamily="34" charset="0"/>
              <a:ea typeface="楷体_GB2312" pitchFamily="49" charset="-122"/>
            </a:endParaRPr>
          </a:p>
        </p:txBody>
      </p:sp>
      <p:sp>
        <p:nvSpPr>
          <p:cNvPr id="143364" name="文本框 143363"/>
          <p:cNvSpPr txBox="1"/>
          <p:nvPr/>
        </p:nvSpPr>
        <p:spPr>
          <a:xfrm>
            <a:off x="457200" y="2209800"/>
            <a:ext cx="7924800" cy="645160"/>
          </a:xfrm>
          <a:prstGeom prst="rect">
            <a:avLst/>
          </a:prstGeom>
          <a:noFill/>
          <a:ln w="9525">
            <a:noFill/>
          </a:ln>
        </p:spPr>
        <p:txBody>
          <a:bodyPr>
            <a:spAutoFit/>
          </a:bodyPr>
          <a:p>
            <a:r>
              <a:rPr lang="en-US" altLang="zh-CN" sz="3600" b="1" dirty="0">
                <a:solidFill>
                  <a:schemeClr val="folHlink"/>
                </a:solidFill>
                <a:latin typeface="楷体_GB2312" pitchFamily="49" charset="-122"/>
                <a:ea typeface="楷体_GB2312" pitchFamily="49" charset="-122"/>
              </a:rPr>
              <a:t>  </a:t>
            </a:r>
            <a:r>
              <a:rPr lang="zh-CN" altLang="en-US" sz="3600" b="1" dirty="0">
                <a:solidFill>
                  <a:schemeClr val="folHlink"/>
                </a:solidFill>
                <a:latin typeface="楷体_GB2312" pitchFamily="49" charset="-122"/>
                <a:ea typeface="楷体_GB2312" pitchFamily="49" charset="-122"/>
              </a:rPr>
              <a:t>一</a:t>
            </a:r>
            <a:r>
              <a:rPr lang="en-US" altLang="zh-CN" sz="3600" b="1" dirty="0">
                <a:solidFill>
                  <a:schemeClr val="folHlink"/>
                </a:solidFill>
                <a:latin typeface="楷体_GB2312" pitchFamily="49" charset="-122"/>
                <a:ea typeface="楷体_GB2312" pitchFamily="49" charset="-122"/>
              </a:rPr>
              <a:t>.</a:t>
            </a:r>
            <a:r>
              <a:rPr lang="zh-CN" altLang="en-US" sz="3600" b="1" dirty="0">
                <a:solidFill>
                  <a:schemeClr val="folHlink"/>
                </a:solidFill>
                <a:latin typeface="楷体_GB2312" pitchFamily="49" charset="-122"/>
                <a:ea typeface="楷体_GB2312" pitchFamily="49" charset="-122"/>
              </a:rPr>
              <a:t>什么叫配位键</a:t>
            </a:r>
            <a:r>
              <a:rPr lang="en-US" altLang="zh-CN" sz="3600" b="1">
                <a:solidFill>
                  <a:schemeClr val="folHlink"/>
                </a:solidFill>
                <a:latin typeface="楷体_GB2312" pitchFamily="49" charset="-122"/>
                <a:ea typeface="楷体_GB2312" pitchFamily="49" charset="-122"/>
              </a:rPr>
              <a:t>?</a:t>
            </a:r>
            <a:endParaRPr lang="en-US" altLang="zh-CN" sz="3600" b="1">
              <a:solidFill>
                <a:schemeClr val="folHlink"/>
              </a:solidFill>
              <a:latin typeface="Times New Roman" panose="02020603050405020304" pitchFamily="18" charset="0"/>
            </a:endParaRPr>
          </a:p>
        </p:txBody>
      </p:sp>
      <p:sp>
        <p:nvSpPr>
          <p:cNvPr id="143366" name="文本框 143365"/>
          <p:cNvSpPr txBox="1"/>
          <p:nvPr/>
        </p:nvSpPr>
        <p:spPr>
          <a:xfrm>
            <a:off x="304800" y="3228975"/>
            <a:ext cx="8610600" cy="2197100"/>
          </a:xfrm>
          <a:prstGeom prst="rect">
            <a:avLst/>
          </a:prstGeom>
          <a:noFill/>
          <a:ln w="9525">
            <a:noFill/>
          </a:ln>
        </p:spPr>
        <p:txBody>
          <a:bodyPr lIns="0" tIns="0" rIns="0" bIns="0">
            <a:spAutoFit/>
          </a:bodyPr>
          <a:p>
            <a:r>
              <a:rPr lang="en-US" altLang="zh-CN" sz="3600" b="1" dirty="0">
                <a:latin typeface="Tahoma" panose="020B0604030504040204" pitchFamily="34" charset="0"/>
              </a:rPr>
              <a:t>    </a:t>
            </a:r>
            <a:r>
              <a:rPr lang="zh-CN" altLang="en-US" sz="3600" b="1" dirty="0">
                <a:solidFill>
                  <a:schemeClr val="hlink"/>
                </a:solidFill>
                <a:latin typeface="Tahoma" panose="020B0604030504040204" pitchFamily="34" charset="0"/>
              </a:rPr>
              <a:t>一个原子提供一对电子，与另一个接受电子的原子形成的共价键。即：成键的两个原子一方提供孤对电子，一方提供空轨道而形成的共价键。</a:t>
            </a:r>
            <a:endParaRPr lang="zh-CN" altLang="en-US" sz="3600" b="1">
              <a:solidFill>
                <a:schemeClr val="hlink"/>
              </a:solidFill>
              <a:latin typeface="Tahoma" panose="020B0604030504040204" pitchFamily="34" charset="0"/>
            </a:endParaRPr>
          </a:p>
        </p:txBody>
      </p:sp>
      <p:sp>
        <p:nvSpPr>
          <p:cNvPr id="143367" name="文本框 143366"/>
          <p:cNvSpPr txBox="1"/>
          <p:nvPr/>
        </p:nvSpPr>
        <p:spPr>
          <a:xfrm>
            <a:off x="495300" y="5791200"/>
            <a:ext cx="7046913" cy="549275"/>
          </a:xfrm>
          <a:prstGeom prst="rect">
            <a:avLst/>
          </a:prstGeom>
          <a:noFill/>
          <a:ln w="9525">
            <a:noFill/>
          </a:ln>
        </p:spPr>
        <p:txBody>
          <a:bodyPr lIns="0" tIns="0" rIns="0" bIns="0">
            <a:spAutoFit/>
          </a:bodyPr>
          <a:p>
            <a:r>
              <a:rPr lang="en-US" altLang="zh-CN" sz="3600" b="1" dirty="0">
                <a:latin typeface="Tahoma" panose="020B0604030504040204" pitchFamily="34" charset="0"/>
              </a:rPr>
              <a:t>    </a:t>
            </a:r>
            <a:r>
              <a:rPr lang="zh-CN" altLang="en-US" sz="3600" b="1" dirty="0">
                <a:latin typeface="Tahoma" panose="020B0604030504040204" pitchFamily="34" charset="0"/>
              </a:rPr>
              <a:t>试举一例含配位键的物质！</a:t>
            </a:r>
            <a:endParaRPr lang="zh-CN" altLang="en-US" sz="3600" b="1">
              <a:latin typeface="Tahoma" panose="020B0604030504040204" pitchFamily="34" charset="0"/>
            </a:endParaRPr>
          </a:p>
        </p:txBody>
      </p:sp>
      <p:sp>
        <p:nvSpPr>
          <p:cNvPr id="143368" name="文本框 143367"/>
          <p:cNvSpPr txBox="1"/>
          <p:nvPr/>
        </p:nvSpPr>
        <p:spPr>
          <a:xfrm>
            <a:off x="6477000" y="5334000"/>
            <a:ext cx="1371600" cy="549275"/>
          </a:xfrm>
          <a:prstGeom prst="rect">
            <a:avLst/>
          </a:prstGeom>
          <a:noFill/>
          <a:ln w="9525">
            <a:noFill/>
          </a:ln>
        </p:spPr>
        <p:txBody>
          <a:bodyPr lIns="0" tIns="0" rIns="0" bIns="0">
            <a:spAutoFit/>
          </a:bodyPr>
          <a:p>
            <a:r>
              <a:rPr lang="zh-CN" altLang="en-US" sz="3600" b="1" dirty="0">
                <a:solidFill>
                  <a:srgbClr val="D60093"/>
                </a:solidFill>
                <a:latin typeface="Tahoma" panose="020B0604030504040204" pitchFamily="34" charset="0"/>
              </a:rPr>
              <a:t>铵盐</a:t>
            </a:r>
            <a:endParaRPr lang="zh-CN" altLang="en-US" sz="3600" b="1">
              <a:solidFill>
                <a:srgbClr val="D60093"/>
              </a:solidFill>
              <a:latin typeface="Tahoma" panose="020B0604030504040204" pitchFamily="34" charset="0"/>
            </a:endParaRPr>
          </a:p>
        </p:txBody>
      </p:sp>
      <p:sp>
        <p:nvSpPr>
          <p:cNvPr id="143369" name="文本框 143368"/>
          <p:cNvSpPr txBox="1"/>
          <p:nvPr/>
        </p:nvSpPr>
        <p:spPr>
          <a:xfrm>
            <a:off x="6477000" y="5943600"/>
            <a:ext cx="2362200" cy="549275"/>
          </a:xfrm>
          <a:prstGeom prst="rect">
            <a:avLst/>
          </a:prstGeom>
          <a:noFill/>
          <a:ln w="9525">
            <a:noFill/>
          </a:ln>
        </p:spPr>
        <p:txBody>
          <a:bodyPr lIns="0" tIns="0" rIns="0" bIns="0">
            <a:spAutoFit/>
          </a:bodyPr>
          <a:p>
            <a:r>
              <a:rPr lang="zh-CN" altLang="en-US" sz="3600" b="1" dirty="0">
                <a:solidFill>
                  <a:srgbClr val="D60093"/>
                </a:solidFill>
                <a:latin typeface="Tahoma" panose="020B0604030504040204" pitchFamily="34" charset="0"/>
              </a:rPr>
              <a:t>水合氢离子</a:t>
            </a:r>
            <a:endParaRPr lang="zh-CN" altLang="en-US" sz="3600" b="1">
              <a:solidFill>
                <a:srgbClr val="D60093"/>
              </a:solidFill>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64"/>
                                        </p:tgtEl>
                                        <p:attrNameLst>
                                          <p:attrName>style.visibility</p:attrName>
                                        </p:attrNameLst>
                                      </p:cBhvr>
                                      <p:to>
                                        <p:strVal val="visible"/>
                                      </p:to>
                                    </p:set>
                                    <p:animEffect transition="in" filter="box(in)">
                                      <p:cBhvr>
                                        <p:cTn id="7" dur="500"/>
                                        <p:tgtEl>
                                          <p:spTgt spid="14336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3366"/>
                                        </p:tgtEl>
                                        <p:attrNameLst>
                                          <p:attrName>style.visibility</p:attrName>
                                        </p:attrNameLst>
                                      </p:cBhvr>
                                      <p:to>
                                        <p:strVal val="visible"/>
                                      </p:to>
                                    </p:set>
                                    <p:animEffect transition="in" filter="box(in)">
                                      <p:cBhvr>
                                        <p:cTn id="12" dur="500"/>
                                        <p:tgtEl>
                                          <p:spTgt spid="14336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43367"/>
                                        </p:tgtEl>
                                        <p:attrNameLst>
                                          <p:attrName>style.visibility</p:attrName>
                                        </p:attrNameLst>
                                      </p:cBhvr>
                                      <p:to>
                                        <p:strVal val="visible"/>
                                      </p:to>
                                    </p:set>
                                    <p:animEffect transition="in" filter="box(in)">
                                      <p:cBhvr>
                                        <p:cTn id="17" dur="500"/>
                                        <p:tgtEl>
                                          <p:spTgt spid="14336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43368"/>
                                        </p:tgtEl>
                                        <p:attrNameLst>
                                          <p:attrName>style.visibility</p:attrName>
                                        </p:attrNameLst>
                                      </p:cBhvr>
                                      <p:to>
                                        <p:strVal val="visible"/>
                                      </p:to>
                                    </p:set>
                                    <p:animEffect transition="in" filter="box(in)">
                                      <p:cBhvr>
                                        <p:cTn id="22" dur="500"/>
                                        <p:tgtEl>
                                          <p:spTgt spid="14336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43369"/>
                                        </p:tgtEl>
                                        <p:attrNameLst>
                                          <p:attrName>style.visibility</p:attrName>
                                        </p:attrNameLst>
                                      </p:cBhvr>
                                      <p:to>
                                        <p:strVal val="visible"/>
                                      </p:to>
                                    </p:set>
                                    <p:animEffect transition="in" filter="box(in)">
                                      <p:cBhvr>
                                        <p:cTn id="27" dur="500"/>
                                        <p:tgtEl>
                                          <p:spTgt spid="1433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4" grpId="0"/>
      <p:bldP spid="143366" grpId="0"/>
      <p:bldP spid="143367" grpId="0"/>
      <p:bldP spid="143368" grpId="0"/>
      <p:bldP spid="14336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0771" name="文本占位符 160770"/>
          <p:cNvSpPr>
            <a:spLocks noGrp="1"/>
          </p:cNvSpPr>
          <p:nvPr>
            <p:ph type="body" idx="1"/>
          </p:nvPr>
        </p:nvSpPr>
        <p:spPr/>
        <p:txBody>
          <a:bodyPr/>
          <a:p>
            <a:pPr marL="0" indent="0">
              <a:buNone/>
            </a:pPr>
            <a:r>
              <a:rPr lang="en-US" altLang="zh-CN" sz="4000" b="1"/>
              <a:t>H</a:t>
            </a:r>
            <a:r>
              <a:rPr lang="en-US" altLang="zh-CN" sz="4000" b="1" baseline="30000"/>
              <a:t>+</a:t>
            </a:r>
            <a:r>
              <a:rPr lang="en-US" altLang="zh-CN" sz="4000" b="1"/>
              <a:t>+NH</a:t>
            </a:r>
            <a:r>
              <a:rPr lang="en-US" altLang="zh-CN" sz="4000" b="1" baseline="-25000"/>
              <a:t>3</a:t>
            </a:r>
            <a:r>
              <a:rPr lang="en-US" altLang="zh-CN" sz="4000" b="1"/>
              <a:t>=NH</a:t>
            </a:r>
            <a:r>
              <a:rPr lang="en-US" altLang="zh-CN" sz="4000" b="1" baseline="-25000"/>
              <a:t>4</a:t>
            </a:r>
            <a:r>
              <a:rPr lang="en-US" altLang="zh-CN" sz="4000" b="1" baseline="30000"/>
              <a:t>+</a:t>
            </a:r>
            <a:endParaRPr lang="en-US" altLang="zh-CN" sz="4000" b="1" baseline="30000"/>
          </a:p>
          <a:p>
            <a:pPr>
              <a:buNone/>
            </a:pPr>
            <a:r>
              <a:rPr lang="en-US" altLang="zh-CN" sz="4000" b="1"/>
              <a:t>        </a:t>
            </a:r>
            <a:endParaRPr lang="en-US" altLang="zh-CN" sz="4000" b="1"/>
          </a:p>
          <a:p>
            <a:pPr>
              <a:buNone/>
            </a:pPr>
            <a:r>
              <a:rPr lang="en-US" altLang="zh-CN" sz="4000" b="1"/>
              <a:t>Cu</a:t>
            </a:r>
            <a:r>
              <a:rPr lang="en-US" altLang="zh-CN" sz="4000" b="1" baseline="30000"/>
              <a:t>2+</a:t>
            </a:r>
            <a:r>
              <a:rPr lang="en-US" altLang="zh-CN" sz="4000" b="1"/>
              <a:t>+4NH</a:t>
            </a:r>
            <a:r>
              <a:rPr lang="en-US" altLang="zh-CN" sz="4000" b="1" baseline="-25000"/>
              <a:t>3</a:t>
            </a:r>
            <a:r>
              <a:rPr lang="en-US" altLang="zh-CN" sz="4000" b="1"/>
              <a:t>=[Cu(NH</a:t>
            </a:r>
            <a:r>
              <a:rPr lang="en-US" altLang="zh-CN" sz="4000" b="1" baseline="-25000"/>
              <a:t>3</a:t>
            </a:r>
            <a:r>
              <a:rPr lang="en-US" altLang="zh-CN" sz="4000" b="1"/>
              <a:t>)</a:t>
            </a:r>
            <a:r>
              <a:rPr lang="en-US" altLang="zh-CN" sz="4000" b="1" baseline="-25000"/>
              <a:t>4</a:t>
            </a:r>
            <a:r>
              <a:rPr lang="en-US" altLang="zh-CN" sz="4000" b="1"/>
              <a:t>]</a:t>
            </a:r>
            <a:r>
              <a:rPr lang="en-US" altLang="zh-CN" sz="4000" b="1" baseline="30000"/>
              <a:t>2+</a:t>
            </a:r>
            <a:endParaRPr lang="en-US" altLang="zh-CN" sz="4000" b="1" baseline="30000"/>
          </a:p>
          <a:p>
            <a:pPr>
              <a:buNone/>
            </a:pPr>
            <a:endParaRPr lang="en-US" altLang="zh-CN" sz="4000" b="1" baseline="30000"/>
          </a:p>
          <a:p>
            <a:pPr marL="0" indent="0">
              <a:buNone/>
            </a:pPr>
            <a:endParaRPr lang="zh-CN" altLang="en-US" sz="4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42" name="标题 163841"/>
          <p:cNvSpPr>
            <a:spLocks noGrp="1"/>
          </p:cNvSpPr>
          <p:nvPr>
            <p:ph type="title"/>
          </p:nvPr>
        </p:nvSpPr>
        <p:spPr/>
        <p:txBody>
          <a:bodyPr anchor="b"/>
          <a:p>
            <a:r>
              <a:rPr lang="zh-CN" altLang="en-US" b="1" dirty="0"/>
              <a:t>问题解决</a:t>
            </a:r>
            <a:endParaRPr lang="zh-CN" altLang="en-US" b="1" dirty="0"/>
          </a:p>
        </p:txBody>
      </p:sp>
      <p:sp>
        <p:nvSpPr>
          <p:cNvPr id="163843" name="文本占位符 163842"/>
          <p:cNvSpPr>
            <a:spLocks noGrp="1"/>
          </p:cNvSpPr>
          <p:nvPr>
            <p:ph type="body" idx="1"/>
          </p:nvPr>
        </p:nvSpPr>
        <p:spPr>
          <a:xfrm>
            <a:off x="566738" y="1752600"/>
            <a:ext cx="8001000" cy="1171575"/>
          </a:xfrm>
        </p:spPr>
        <p:txBody>
          <a:bodyPr/>
          <a:p>
            <a:r>
              <a:rPr lang="zh-CN" altLang="en-US" b="1" dirty="0"/>
              <a:t>请根据</a:t>
            </a:r>
            <a:r>
              <a:rPr lang="en-US" altLang="zh-CN" b="1"/>
              <a:t>[Cu(NH</a:t>
            </a:r>
            <a:r>
              <a:rPr lang="en-US" altLang="zh-CN" b="1" baseline="-25000"/>
              <a:t>3</a:t>
            </a:r>
            <a:r>
              <a:rPr lang="en-US" altLang="zh-CN" b="1"/>
              <a:t>)</a:t>
            </a:r>
            <a:r>
              <a:rPr lang="en-US" altLang="zh-CN" b="1" baseline="-25000"/>
              <a:t>4</a:t>
            </a:r>
            <a:r>
              <a:rPr lang="en-US" altLang="zh-CN" b="1"/>
              <a:t>]</a:t>
            </a:r>
            <a:r>
              <a:rPr lang="en-US" altLang="zh-CN" b="1" baseline="30000"/>
              <a:t>2+</a:t>
            </a:r>
            <a:r>
              <a:rPr lang="zh-CN" altLang="en-US" b="1" dirty="0"/>
              <a:t>中配位键的形成，总结配位键的形成的条件。</a:t>
            </a:r>
            <a:endParaRPr lang="zh-CN" altLang="en-US" b="1" dirty="0"/>
          </a:p>
        </p:txBody>
      </p:sp>
      <p:sp>
        <p:nvSpPr>
          <p:cNvPr id="163844" name="矩形 163843"/>
          <p:cNvSpPr/>
          <p:nvPr/>
        </p:nvSpPr>
        <p:spPr>
          <a:xfrm>
            <a:off x="539750" y="3213100"/>
            <a:ext cx="8064500" cy="2376488"/>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r>
              <a:rPr lang="zh-CN" altLang="en-US" b="1" dirty="0"/>
              <a:t>配位键形成的条件：</a:t>
            </a:r>
            <a:endParaRPr lang="zh-CN" altLang="en-US" b="1" dirty="0"/>
          </a:p>
          <a:p>
            <a:pPr lvl="0">
              <a:buNone/>
            </a:pPr>
            <a:r>
              <a:rPr lang="zh-CN" altLang="en-US" b="1" dirty="0"/>
              <a:t>    一个原子有孤电子对，另一个原子有接受孤</a:t>
            </a:r>
            <a:endParaRPr lang="zh-CN" altLang="en-US" b="1" dirty="0"/>
          </a:p>
          <a:p>
            <a:pPr lvl="0">
              <a:buNone/>
            </a:pPr>
            <a:r>
              <a:rPr lang="zh-CN" altLang="en-US" b="1" dirty="0"/>
              <a:t>电子对的空轨道。</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44"/>
                                        </p:tgtEl>
                                        <p:attrNameLst>
                                          <p:attrName>style.visibility</p:attrName>
                                        </p:attrNameLst>
                                      </p:cBhvr>
                                      <p:to>
                                        <p:strVal val="visible"/>
                                      </p:to>
                                    </p:set>
                                    <p:anim calcmode="lin" valueType="num">
                                      <p:cBhvr additive="base">
                                        <p:cTn id="7" dur="500" fill="hold"/>
                                        <p:tgtEl>
                                          <p:spTgt spid="163844"/>
                                        </p:tgtEl>
                                        <p:attrNameLst>
                                          <p:attrName>ppt_x</p:attrName>
                                        </p:attrNameLst>
                                      </p:cBhvr>
                                      <p:tavLst>
                                        <p:tav tm="0">
                                          <p:val>
                                            <p:strVal val="#ppt_x"/>
                                          </p:val>
                                        </p:tav>
                                        <p:tav tm="100000">
                                          <p:val>
                                            <p:strVal val="#ppt_x"/>
                                          </p:val>
                                        </p:tav>
                                      </p:tavLst>
                                    </p:anim>
                                    <p:anim calcmode="lin" valueType="num">
                                      <p:cBhvr additive="base">
                                        <p:cTn id="8" dur="500" fill="hold"/>
                                        <p:tgtEl>
                                          <p:spTgt spid="1638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63" name="文本框 143362"/>
          <p:cNvSpPr txBox="1"/>
          <p:nvPr/>
        </p:nvSpPr>
        <p:spPr>
          <a:xfrm>
            <a:off x="457200" y="457200"/>
            <a:ext cx="8598535" cy="3692525"/>
          </a:xfrm>
          <a:prstGeom prst="rect">
            <a:avLst/>
          </a:prstGeom>
          <a:noFill/>
          <a:ln w="9525">
            <a:noFill/>
          </a:ln>
        </p:spPr>
        <p:txBody>
          <a:bodyPr wrap="square">
            <a:spAutoFit/>
          </a:bodyPr>
          <a:p>
            <a:pPr>
              <a:spcBef>
                <a:spcPct val="50000"/>
              </a:spcBef>
            </a:pPr>
            <a:r>
              <a:rPr lang="zh-CN" altLang="en-US" sz="3600" b="1" dirty="0">
                <a:latin typeface="Tahoma" panose="020B0604030504040204" pitchFamily="34" charset="0"/>
                <a:ea typeface="楷体_GB2312" pitchFamily="49" charset="-122"/>
              </a:rPr>
              <a:t>请大家思考</a:t>
            </a:r>
            <a:r>
              <a:rPr lang="en-US" altLang="zh-CN" sz="3600" b="1">
                <a:latin typeface="Tahoma" panose="020B0604030504040204" pitchFamily="34" charset="0"/>
                <a:ea typeface="楷体_GB2312" pitchFamily="49" charset="-122"/>
              </a:rPr>
              <a:t>:</a:t>
            </a:r>
            <a:endParaRPr lang="en-US" altLang="zh-CN" sz="3600" b="1">
              <a:latin typeface="Tahoma" panose="020B0604030504040204" pitchFamily="34" charset="0"/>
              <a:ea typeface="楷体_GB2312" pitchFamily="49" charset="-122"/>
            </a:endParaRPr>
          </a:p>
          <a:p>
            <a:pPr>
              <a:spcBef>
                <a:spcPct val="50000"/>
              </a:spcBef>
            </a:pPr>
            <a:r>
              <a:rPr lang="en-US" altLang="zh-CN" sz="3600" b="1" dirty="0">
                <a:latin typeface="Tahoma" panose="020B0604030504040204" pitchFamily="34" charset="0"/>
                <a:ea typeface="楷体_GB2312" pitchFamily="49" charset="-122"/>
              </a:rPr>
              <a:t>    </a:t>
            </a:r>
            <a:r>
              <a:rPr lang="zh-CN" altLang="en-US" sz="3600" b="1" dirty="0">
                <a:latin typeface="Tahoma" panose="020B0604030504040204" pitchFamily="34" charset="0"/>
                <a:ea typeface="楷体_GB2312" pitchFamily="49" charset="-122"/>
              </a:rPr>
              <a:t>什么判断物质含有配位</a:t>
            </a:r>
            <a:r>
              <a:rPr lang="zh-CN" altLang="en-US" sz="3600" b="1" dirty="0">
                <a:latin typeface="Tahoma" panose="020B0604030504040204" pitchFamily="34" charset="0"/>
                <a:ea typeface="楷体_GB2312" pitchFamily="49" charset="-122"/>
              </a:rPr>
              <a:t>键</a:t>
            </a:r>
            <a:r>
              <a:rPr lang="en-US" altLang="zh-CN" sz="3600" b="1">
                <a:latin typeface="Tahoma" panose="020B0604030504040204" pitchFamily="34" charset="0"/>
                <a:ea typeface="楷体_GB2312" pitchFamily="49" charset="-122"/>
              </a:rPr>
              <a:t>?</a:t>
            </a:r>
            <a:endParaRPr lang="en-US" altLang="zh-CN" sz="3600" b="1">
              <a:latin typeface="Tahoma" panose="020B0604030504040204" pitchFamily="34" charset="0"/>
              <a:ea typeface="楷体_GB2312" pitchFamily="49" charset="-122"/>
            </a:endParaRPr>
          </a:p>
          <a:p>
            <a:pPr>
              <a:spcBef>
                <a:spcPct val="50000"/>
              </a:spcBef>
            </a:pPr>
            <a:r>
              <a:rPr lang="zh-CN" altLang="en-US" sz="3600" b="1" dirty="0">
                <a:sym typeface="+mn-ea"/>
              </a:rPr>
              <a:t>一、由</a:t>
            </a:r>
            <a:r>
              <a:rPr lang="zh-CN" altLang="en-US" sz="3600" b="1" dirty="0">
                <a:solidFill>
                  <a:srgbClr val="0000FF"/>
                </a:solidFill>
                <a:sym typeface="+mn-ea"/>
              </a:rPr>
              <a:t>提供</a:t>
            </a:r>
            <a:r>
              <a:rPr lang="zh-CN" altLang="en-US" sz="3600" b="1" dirty="0">
                <a:sym typeface="+mn-ea"/>
              </a:rPr>
              <a:t>孤电子对的</a:t>
            </a:r>
            <a:r>
              <a:rPr lang="zh-CN" altLang="en-US" sz="3600" b="1" dirty="0">
                <a:solidFill>
                  <a:schemeClr val="accent2"/>
                </a:solidFill>
                <a:sym typeface="+mn-ea"/>
              </a:rPr>
              <a:t>配体</a:t>
            </a:r>
            <a:r>
              <a:rPr lang="zh-CN" altLang="en-US" sz="3600" b="1" dirty="0">
                <a:sym typeface="+mn-ea"/>
              </a:rPr>
              <a:t>与</a:t>
            </a:r>
            <a:r>
              <a:rPr lang="zh-CN" altLang="en-US" sz="3600" b="1" dirty="0">
                <a:solidFill>
                  <a:srgbClr val="0000FF"/>
                </a:solidFill>
                <a:sym typeface="+mn-ea"/>
              </a:rPr>
              <a:t>接受</a:t>
            </a:r>
            <a:r>
              <a:rPr lang="zh-CN" altLang="en-US" sz="3600" b="1" dirty="0">
                <a:sym typeface="+mn-ea"/>
              </a:rPr>
              <a:t>孤电子对的</a:t>
            </a:r>
            <a:r>
              <a:rPr lang="zh-CN" altLang="en-US" sz="3600" b="1" dirty="0">
                <a:solidFill>
                  <a:schemeClr val="accent2"/>
                </a:solidFill>
                <a:sym typeface="+mn-ea"/>
              </a:rPr>
              <a:t>中心原子</a:t>
            </a:r>
            <a:endParaRPr lang="zh-CN" altLang="en-US" sz="3600" b="1" dirty="0">
              <a:solidFill>
                <a:schemeClr val="accent2"/>
              </a:solidFill>
              <a:sym typeface="+mn-ea"/>
            </a:endParaRPr>
          </a:p>
          <a:p>
            <a:pPr>
              <a:spcBef>
                <a:spcPct val="50000"/>
              </a:spcBef>
            </a:pPr>
            <a:r>
              <a:rPr lang="zh-CN" altLang="en-US" sz="3600" b="1">
                <a:latin typeface="Tahoma" panose="020B0604030504040204" pitchFamily="34" charset="0"/>
                <a:ea typeface="楷体_GB2312" pitchFamily="49" charset="-122"/>
              </a:rPr>
              <a:t>二</a:t>
            </a:r>
            <a:r>
              <a:rPr lang="zh-CN" altLang="en-US" sz="3600" b="1" dirty="0">
                <a:sym typeface="+mn-ea"/>
              </a:rPr>
              <a:t>、原子形成共价键数大于未成对电子数</a:t>
            </a:r>
            <a:endParaRPr lang="zh-CN" altLang="en-US" sz="3600" b="1">
              <a:latin typeface="Tahoma" panose="020B0604030504040204" pitchFamily="34" charset="0"/>
              <a:ea typeface="楷体_GB2312" pitchFamily="49"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1250" name="文本框 181249"/>
          <p:cNvSpPr txBox="1"/>
          <p:nvPr/>
        </p:nvSpPr>
        <p:spPr>
          <a:xfrm>
            <a:off x="685800" y="304800"/>
            <a:ext cx="8229600" cy="829945"/>
          </a:xfrm>
          <a:prstGeom prst="rect">
            <a:avLst/>
          </a:prstGeom>
          <a:noFill/>
          <a:ln w="9525">
            <a:noFill/>
          </a:ln>
        </p:spPr>
        <p:txBody>
          <a:bodyPr>
            <a:spAutoFit/>
          </a:bodyPr>
          <a:p>
            <a:pPr>
              <a:spcBef>
                <a:spcPct val="50000"/>
              </a:spcBef>
            </a:pPr>
            <a:r>
              <a:rPr lang="zh-CN" altLang="en-US" sz="4800" b="1" dirty="0">
                <a:solidFill>
                  <a:schemeClr val="folHlink"/>
                </a:solidFill>
                <a:latin typeface="Tahoma" panose="020B0604030504040204" pitchFamily="34" charset="0"/>
                <a:ea typeface="楷体_GB2312" pitchFamily="49" charset="-122"/>
              </a:rPr>
              <a:t>分析下列是否存在配位键</a:t>
            </a:r>
            <a:endParaRPr lang="zh-CN" altLang="en-US" sz="4800" b="1">
              <a:solidFill>
                <a:schemeClr val="folHlink"/>
              </a:solidFill>
              <a:latin typeface="Tahoma" panose="020B0604030504040204" pitchFamily="34" charset="0"/>
              <a:ea typeface="楷体_GB2312" pitchFamily="49" charset="-122"/>
            </a:endParaRPr>
          </a:p>
        </p:txBody>
      </p:sp>
      <p:sp>
        <p:nvSpPr>
          <p:cNvPr id="181251" name="文本框 181250"/>
          <p:cNvSpPr txBox="1"/>
          <p:nvPr/>
        </p:nvSpPr>
        <p:spPr>
          <a:xfrm>
            <a:off x="1447800" y="1447800"/>
            <a:ext cx="4724400" cy="6094095"/>
          </a:xfrm>
          <a:prstGeom prst="rect">
            <a:avLst/>
          </a:prstGeom>
          <a:noFill/>
          <a:ln w="9525">
            <a:noFill/>
          </a:ln>
        </p:spPr>
        <p:txBody>
          <a:bodyPr lIns="0" tIns="0" rIns="0" bIns="0">
            <a:spAutoFit/>
          </a:bodyPr>
          <a:p>
            <a:pPr>
              <a:spcBef>
                <a:spcPct val="50000"/>
              </a:spcBef>
            </a:pPr>
            <a:r>
              <a:rPr lang="en-US" altLang="zh-CN" sz="3600" b="1">
                <a:latin typeface="Times New Roman" panose="02020603050405020304" pitchFamily="18" charset="0"/>
              </a:rPr>
              <a:t>[Ag(NH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]OH</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[Co(NH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6</a:t>
            </a:r>
            <a:r>
              <a:rPr lang="en-US" altLang="zh-CN" sz="3600" b="1">
                <a:latin typeface="Times New Roman" panose="02020603050405020304" pitchFamily="18" charset="0"/>
              </a:rPr>
              <a:t>]Cl</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 </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K</a:t>
            </a:r>
            <a:r>
              <a:rPr lang="en-US" altLang="zh-CN" sz="3600" b="1" baseline="-25000">
                <a:latin typeface="Times New Roman" panose="02020603050405020304" pitchFamily="18" charset="0"/>
              </a:rPr>
              <a:t>4</a:t>
            </a:r>
            <a:r>
              <a:rPr lang="en-US" altLang="zh-CN" sz="3600" b="1">
                <a:latin typeface="Times New Roman" panose="02020603050405020304" pitchFamily="18" charset="0"/>
              </a:rPr>
              <a:t>[Fe(CN)</a:t>
            </a:r>
            <a:r>
              <a:rPr lang="en-US" altLang="zh-CN" sz="3600" b="1" baseline="-25000">
                <a:latin typeface="Times New Roman" panose="02020603050405020304" pitchFamily="18" charset="0"/>
              </a:rPr>
              <a:t>6</a:t>
            </a:r>
            <a:r>
              <a:rPr lang="en-US" altLang="zh-CN" sz="3600" b="1">
                <a:latin typeface="Times New Roman" panose="02020603050405020304" pitchFamily="18" charset="0"/>
              </a:rPr>
              <a:t>] </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K[Pt(NH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)Cl</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 </a:t>
            </a:r>
            <a:endParaRPr lang="en-US" altLang="zh-CN" sz="3600" b="1">
              <a:latin typeface="Times New Roman" panose="02020603050405020304" pitchFamily="18" charset="0"/>
            </a:endParaRPr>
          </a:p>
          <a:p>
            <a:pPr>
              <a:spcBef>
                <a:spcPct val="50000"/>
              </a:spcBef>
            </a:pPr>
            <a:r>
              <a:rPr lang="en-US" altLang="zh-CN" sz="3600" b="1">
                <a:latin typeface="Times New Roman" panose="02020603050405020304" pitchFamily="18" charset="0"/>
              </a:rPr>
              <a:t>[Co(NH</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5</a:t>
            </a:r>
            <a:r>
              <a:rPr lang="en-US" altLang="zh-CN" sz="3600" b="1">
                <a:latin typeface="Times New Roman" panose="02020603050405020304" pitchFamily="18" charset="0"/>
              </a:rPr>
              <a:t>Cl]( NO</a:t>
            </a:r>
            <a:r>
              <a:rPr lang="en-US" altLang="zh-CN" sz="3600" b="1" baseline="-25000">
                <a:latin typeface="Times New Roman" panose="02020603050405020304" pitchFamily="18" charset="0"/>
              </a:rPr>
              <a:t>3</a:t>
            </a:r>
            <a:r>
              <a:rPr lang="en-US" altLang="zh-CN" sz="3600" b="1">
                <a:latin typeface="Times New Roman" panose="02020603050405020304" pitchFamily="18" charset="0"/>
              </a:rPr>
              <a:t>)</a:t>
            </a:r>
            <a:r>
              <a:rPr lang="en-US" altLang="zh-CN" sz="3600" b="1" baseline="-25000">
                <a:latin typeface="Times New Roman" panose="02020603050405020304" pitchFamily="18" charset="0"/>
              </a:rPr>
              <a:t>2</a:t>
            </a:r>
            <a:endParaRPr lang="en-US" altLang="zh-CN" sz="3600" b="1" baseline="-25000">
              <a:latin typeface="Times New Roman" panose="02020603050405020304" pitchFamily="18" charset="0"/>
            </a:endParaRPr>
          </a:p>
          <a:p>
            <a:pPr>
              <a:spcBef>
                <a:spcPct val="50000"/>
              </a:spcBef>
            </a:pPr>
            <a:r>
              <a:rPr lang="en-US" altLang="zh-CN" sz="3600" b="1">
                <a:latin typeface="Times New Roman" panose="02020603050405020304" pitchFamily="18" charset="0"/>
              </a:rPr>
              <a:t>[Cr(H</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a:t>
            </a:r>
            <a:r>
              <a:rPr lang="en-US" altLang="zh-CN" sz="3600" b="1" baseline="-25000">
                <a:latin typeface="Times New Roman" panose="02020603050405020304" pitchFamily="18" charset="0"/>
              </a:rPr>
              <a:t>5</a:t>
            </a:r>
            <a:r>
              <a:rPr lang="en-US" altLang="zh-CN" sz="3600" b="1">
                <a:latin typeface="Times New Roman" panose="02020603050405020304" pitchFamily="18" charset="0"/>
              </a:rPr>
              <a:t>Cl]Cl</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·H</a:t>
            </a:r>
            <a:r>
              <a:rPr lang="en-US" altLang="zh-CN" sz="3600" b="1" baseline="-25000">
                <a:latin typeface="Times New Roman" panose="02020603050405020304" pitchFamily="18" charset="0"/>
              </a:rPr>
              <a:t>2</a:t>
            </a:r>
            <a:r>
              <a:rPr lang="en-US" altLang="zh-CN" sz="3600" b="1">
                <a:latin typeface="Times New Roman" panose="02020603050405020304" pitchFamily="18" charset="0"/>
              </a:rPr>
              <a:t>O</a:t>
            </a:r>
            <a:r>
              <a:rPr lang="en-US" altLang="zh-CN" sz="3600">
                <a:latin typeface="Times New Roman" panose="02020603050405020304" pitchFamily="18" charset="0"/>
              </a:rPr>
              <a:t> </a:t>
            </a:r>
            <a:r>
              <a:rPr lang="en-US" altLang="zh-CN" sz="3600" b="1">
                <a:sym typeface="+mn-ea"/>
              </a:rPr>
              <a:t>NH</a:t>
            </a:r>
            <a:r>
              <a:rPr lang="en-US" altLang="zh-CN" sz="3600" b="1" baseline="-25000">
                <a:sym typeface="+mn-ea"/>
              </a:rPr>
              <a:t>4</a:t>
            </a:r>
            <a:r>
              <a:rPr lang="en-US" altLang="zh-CN" sz="3600" b="1" baseline="30000">
                <a:sym typeface="+mn-ea"/>
              </a:rPr>
              <a:t>+</a:t>
            </a:r>
            <a:endParaRPr lang="en-US" altLang="zh-CN" sz="3600">
              <a:latin typeface="Times New Roman" panose="02020603050405020304" pitchFamily="18" charset="0"/>
            </a:endParaRPr>
          </a:p>
          <a:p>
            <a:pPr>
              <a:spcBef>
                <a:spcPct val="50000"/>
              </a:spcBef>
            </a:pPr>
            <a:r>
              <a:rPr lang="en-US" altLang="zh-CN" sz="3600" b="1">
                <a:latin typeface="Times New Roman" panose="02020603050405020304" pitchFamily="18" charset="0"/>
              </a:rPr>
              <a:t> </a:t>
            </a:r>
            <a:endParaRPr lang="en-US" altLang="zh-CN" sz="3600" b="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1251"/>
                                        </p:tgtEl>
                                        <p:attrNameLst>
                                          <p:attrName>style.visibility</p:attrName>
                                        </p:attrNameLst>
                                      </p:cBhvr>
                                      <p:to>
                                        <p:strVal val="visible"/>
                                      </p:to>
                                    </p:set>
                                    <p:animEffect transition="in" filter="diamond(in)">
                                      <p:cBhvr>
                                        <p:cTn id="7" dur="2000"/>
                                        <p:tgtEl>
                                          <p:spTgt spid="181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0466" name="文本框 190465"/>
          <p:cNvSpPr txBox="1"/>
          <p:nvPr/>
        </p:nvSpPr>
        <p:spPr>
          <a:xfrm>
            <a:off x="533400" y="685800"/>
            <a:ext cx="8153400" cy="706755"/>
          </a:xfrm>
          <a:prstGeom prst="rect">
            <a:avLst/>
          </a:prstGeom>
          <a:noFill/>
          <a:ln w="9525">
            <a:noFill/>
          </a:ln>
        </p:spPr>
        <p:txBody>
          <a:bodyPr>
            <a:spAutoFit/>
          </a:bodyPr>
          <a:p>
            <a:pPr>
              <a:spcBef>
                <a:spcPct val="50000"/>
              </a:spcBef>
            </a:pPr>
            <a:r>
              <a:rPr lang="zh-CN" altLang="en-US" sz="4000" b="1">
                <a:solidFill>
                  <a:schemeClr val="folHlink"/>
                </a:solidFill>
                <a:latin typeface="Tahoma" panose="020B0604030504040204" pitchFamily="34" charset="0"/>
                <a:ea typeface="楷体_GB2312" pitchFamily="49" charset="-122"/>
              </a:rPr>
              <a:t>配位键的表示</a:t>
            </a:r>
            <a:r>
              <a:rPr lang="en-US" altLang="zh-CN" sz="4000" b="1">
                <a:solidFill>
                  <a:schemeClr val="folHlink"/>
                </a:solidFill>
                <a:latin typeface="Tahoma" panose="020B0604030504040204" pitchFamily="34" charset="0"/>
                <a:ea typeface="楷体_GB2312" pitchFamily="49" charset="-122"/>
              </a:rPr>
              <a:t>:</a:t>
            </a:r>
            <a:endParaRPr lang="en-US" altLang="zh-CN" sz="4000" b="1">
              <a:solidFill>
                <a:schemeClr val="folHlink"/>
              </a:solidFill>
              <a:latin typeface="Tahoma" panose="020B0604030504040204" pitchFamily="34" charset="0"/>
              <a:ea typeface="楷体_GB2312" pitchFamily="49" charset="-122"/>
            </a:endParaRPr>
          </a:p>
        </p:txBody>
      </p:sp>
      <p:grpSp>
        <p:nvGrpSpPr>
          <p:cNvPr id="190485" name="组合 190484"/>
          <p:cNvGrpSpPr/>
          <p:nvPr/>
        </p:nvGrpSpPr>
        <p:grpSpPr>
          <a:xfrm rot="0">
            <a:off x="1212850" y="3362325"/>
            <a:ext cx="3168650" cy="1662430"/>
            <a:chOff x="3312" y="2460"/>
            <a:chExt cx="1996" cy="1047"/>
          </a:xfrm>
        </p:grpSpPr>
        <p:sp>
          <p:nvSpPr>
            <p:cNvPr id="190486" name="文本框 190485"/>
            <p:cNvSpPr txBox="1"/>
            <p:nvPr/>
          </p:nvSpPr>
          <p:spPr>
            <a:xfrm>
              <a:off x="3312" y="2832"/>
              <a:ext cx="1996" cy="329"/>
            </a:xfrm>
            <a:prstGeom prst="rect">
              <a:avLst/>
            </a:prstGeom>
            <a:noFill/>
            <a:ln w="9525">
              <a:noFill/>
            </a:ln>
          </p:spPr>
          <p:txBody>
            <a:bodyPr>
              <a:spAutoFit/>
            </a:bodyPr>
            <a:p>
              <a:pPr>
                <a:spcBef>
                  <a:spcPct val="50000"/>
                </a:spcBef>
              </a:pPr>
              <a:r>
                <a:rPr lang="en-US" altLang="zh-CN" sz="2800" b="1" err="1">
                  <a:solidFill>
                    <a:srgbClr val="FF00FF"/>
                  </a:solidFill>
                  <a:latin typeface="楷体_GB2312" pitchFamily="49" charset="-122"/>
                  <a:ea typeface="楷体_GB2312" pitchFamily="49" charset="-122"/>
                </a:rPr>
                <a:t>Cl  </a:t>
              </a:r>
              <a:r>
                <a:rPr lang="en-US" altLang="zh-CN" sz="2800" b="1" dirty="0" err="1">
                  <a:solidFill>
                    <a:srgbClr val="FF00FF"/>
                  </a:solidFill>
                  <a:latin typeface="楷体_GB2312" pitchFamily="49" charset="-122"/>
                  <a:ea typeface="楷体_GB2312" pitchFamily="49" charset="-122"/>
                </a:rPr>
                <a:t>Pt   </a:t>
              </a:r>
              <a:r>
                <a:rPr lang="en-US" altLang="zh-CN" sz="2800" b="1" err="1">
                  <a:solidFill>
                    <a:srgbClr val="FF00FF"/>
                  </a:solidFill>
                  <a:latin typeface="楷体_GB2312" pitchFamily="49" charset="-122"/>
                  <a:ea typeface="楷体_GB2312" pitchFamily="49" charset="-122"/>
                </a:rPr>
                <a:t>Cl</a:t>
              </a:r>
              <a:endParaRPr lang="en-US" altLang="zh-CN" sz="2800" b="1">
                <a:solidFill>
                  <a:srgbClr val="FF00FF"/>
                </a:solidFill>
                <a:latin typeface="楷体_GB2312" pitchFamily="49" charset="-122"/>
                <a:ea typeface="楷体_GB2312" pitchFamily="49" charset="-122"/>
              </a:endParaRPr>
            </a:p>
          </p:txBody>
        </p:sp>
        <p:sp>
          <p:nvSpPr>
            <p:cNvPr id="190489" name="文本框 190488"/>
            <p:cNvSpPr txBox="1"/>
            <p:nvPr/>
          </p:nvSpPr>
          <p:spPr>
            <a:xfrm>
              <a:off x="3792" y="2460"/>
              <a:ext cx="576" cy="327"/>
            </a:xfrm>
            <a:prstGeom prst="rect">
              <a:avLst/>
            </a:prstGeom>
            <a:noFill/>
            <a:ln w="9525">
              <a:noFill/>
            </a:ln>
          </p:spPr>
          <p:txBody>
            <a:bodyPr>
              <a:spAutoFit/>
            </a:bodyPr>
            <a:p>
              <a:pPr>
                <a:spcBef>
                  <a:spcPct val="50000"/>
                </a:spcBef>
              </a:pPr>
              <a:r>
                <a:rPr lang="en-US" altLang="zh-CN" sz="2800" b="1">
                  <a:solidFill>
                    <a:srgbClr val="FF00FF"/>
                  </a:solidFill>
                  <a:latin typeface="楷体_GB2312" pitchFamily="49" charset="-122"/>
                  <a:ea typeface="楷体_GB2312" pitchFamily="49" charset="-122"/>
                </a:rPr>
                <a:t>NH</a:t>
              </a:r>
              <a:r>
                <a:rPr lang="en-US" altLang="zh-CN" sz="2800" b="1" baseline="-25000">
                  <a:solidFill>
                    <a:srgbClr val="FF00FF"/>
                  </a:solidFill>
                  <a:latin typeface="楷体_GB2312" pitchFamily="49" charset="-122"/>
                  <a:ea typeface="楷体_GB2312" pitchFamily="49" charset="-122"/>
                </a:rPr>
                <a:t>3</a:t>
              </a:r>
              <a:endParaRPr lang="en-US" altLang="zh-CN" sz="2800" b="1" baseline="-25000">
                <a:solidFill>
                  <a:srgbClr val="FF00FF"/>
                </a:solidFill>
                <a:latin typeface="楷体_GB2312" pitchFamily="49" charset="-122"/>
                <a:ea typeface="楷体_GB2312" pitchFamily="49" charset="-122"/>
              </a:endParaRPr>
            </a:p>
          </p:txBody>
        </p:sp>
        <p:sp>
          <p:nvSpPr>
            <p:cNvPr id="190490" name="文本框 190489"/>
            <p:cNvSpPr txBox="1"/>
            <p:nvPr/>
          </p:nvSpPr>
          <p:spPr>
            <a:xfrm>
              <a:off x="3804" y="3180"/>
              <a:ext cx="576" cy="327"/>
            </a:xfrm>
            <a:prstGeom prst="rect">
              <a:avLst/>
            </a:prstGeom>
            <a:noFill/>
            <a:ln w="9525">
              <a:noFill/>
            </a:ln>
          </p:spPr>
          <p:txBody>
            <a:bodyPr>
              <a:spAutoFit/>
            </a:bodyPr>
            <a:p>
              <a:pPr>
                <a:spcBef>
                  <a:spcPct val="50000"/>
                </a:spcBef>
              </a:pPr>
              <a:r>
                <a:rPr lang="en-US" altLang="zh-CN" sz="2800" b="1">
                  <a:solidFill>
                    <a:srgbClr val="FF00FF"/>
                  </a:solidFill>
                  <a:latin typeface="楷体_GB2312" pitchFamily="49" charset="-122"/>
                  <a:ea typeface="楷体_GB2312" pitchFamily="49" charset="-122"/>
                </a:rPr>
                <a:t>NH</a:t>
              </a:r>
              <a:r>
                <a:rPr lang="en-US" altLang="zh-CN" sz="2800" b="1" baseline="-25000">
                  <a:solidFill>
                    <a:srgbClr val="FF00FF"/>
                  </a:solidFill>
                  <a:latin typeface="楷体_GB2312" pitchFamily="49" charset="-122"/>
                  <a:ea typeface="楷体_GB2312" pitchFamily="49" charset="-122"/>
                </a:rPr>
                <a:t>3</a:t>
              </a:r>
              <a:endParaRPr lang="en-US" altLang="zh-CN" sz="2800" b="1" baseline="-25000">
                <a:solidFill>
                  <a:srgbClr val="FF00FF"/>
                </a:solidFill>
                <a:latin typeface="楷体_GB2312" pitchFamily="49" charset="-122"/>
                <a:ea typeface="楷体_GB2312" pitchFamily="49" charset="-122"/>
              </a:endParaRPr>
            </a:p>
          </p:txBody>
        </p:sp>
      </p:grpSp>
      <p:sp>
        <p:nvSpPr>
          <p:cNvPr id="2" name="文本框 1"/>
          <p:cNvSpPr txBox="1"/>
          <p:nvPr/>
        </p:nvSpPr>
        <p:spPr>
          <a:xfrm>
            <a:off x="2477770" y="4022725"/>
            <a:ext cx="411480" cy="368300"/>
          </a:xfrm>
          <a:prstGeom prst="rect">
            <a:avLst/>
          </a:prstGeom>
          <a:noFill/>
        </p:spPr>
        <p:txBody>
          <a:bodyPr wrap="none" rtlCol="0" anchor="t">
            <a:spAutoFit/>
          </a:bodyPr>
          <a:p>
            <a:r>
              <a:rPr lang="zh-CN" altLang="en-US">
                <a:latin typeface="Arial" panose="020B0604020202020204" pitchFamily="34" charset="0"/>
                <a:cs typeface="Arial" panose="020B0604020202020204" pitchFamily="34" charset="0"/>
              </a:rPr>
              <a:t>←</a:t>
            </a:r>
            <a:endParaRPr lang="zh-CN" altLang="en-US">
              <a:latin typeface="Arial" panose="020B0604020202020204" pitchFamily="34" charset="0"/>
              <a:cs typeface="Arial" panose="020B0604020202020204" pitchFamily="34" charset="0"/>
            </a:endParaRPr>
          </a:p>
        </p:txBody>
      </p:sp>
      <p:sp>
        <p:nvSpPr>
          <p:cNvPr id="5" name="文本框 4"/>
          <p:cNvSpPr txBox="1"/>
          <p:nvPr/>
        </p:nvSpPr>
        <p:spPr>
          <a:xfrm>
            <a:off x="1659890" y="4030345"/>
            <a:ext cx="411480" cy="368300"/>
          </a:xfrm>
          <a:prstGeom prst="rect">
            <a:avLst/>
          </a:prstGeom>
          <a:noFill/>
        </p:spPr>
        <p:txBody>
          <a:bodyPr wrap="none" rtlCol="0" anchor="t">
            <a:spAutoFit/>
          </a:bodyPr>
          <a:p>
            <a:r>
              <a:rPr lang="zh-CN" altLang="en-US">
                <a:latin typeface="Arial" panose="020B0604020202020204" pitchFamily="34" charset="0"/>
                <a:cs typeface="Arial" panose="020B0604020202020204" pitchFamily="34" charset="0"/>
              </a:rPr>
              <a:t>→</a:t>
            </a:r>
            <a:endParaRPr lang="zh-CN" altLang="en-US">
              <a:latin typeface="Arial" panose="020B0604020202020204" pitchFamily="34" charset="0"/>
              <a:cs typeface="Arial" panose="020B0604020202020204" pitchFamily="34" charset="0"/>
            </a:endParaRPr>
          </a:p>
        </p:txBody>
      </p:sp>
      <p:sp>
        <p:nvSpPr>
          <p:cNvPr id="6" name="文本框 5"/>
          <p:cNvSpPr txBox="1"/>
          <p:nvPr/>
        </p:nvSpPr>
        <p:spPr>
          <a:xfrm>
            <a:off x="2071370" y="3800475"/>
            <a:ext cx="297180" cy="368300"/>
          </a:xfrm>
          <a:prstGeom prst="rect">
            <a:avLst/>
          </a:prstGeom>
          <a:noFill/>
        </p:spPr>
        <p:txBody>
          <a:bodyPr wrap="none" rtlCol="0" anchor="t">
            <a:spAutoFit/>
          </a:bodyPr>
          <a:p>
            <a:r>
              <a:rPr lang="zh-CN" altLang="en-US">
                <a:latin typeface="Arial" panose="020B0604020202020204" pitchFamily="34" charset="0"/>
                <a:cs typeface="Arial" panose="020B0604020202020204" pitchFamily="34" charset="0"/>
              </a:rPr>
              <a:t>↓</a:t>
            </a:r>
            <a:endParaRPr lang="zh-CN" altLang="en-US">
              <a:latin typeface="Arial" panose="020B0604020202020204" pitchFamily="34" charset="0"/>
              <a:cs typeface="Arial" panose="020B0604020202020204" pitchFamily="34" charset="0"/>
            </a:endParaRPr>
          </a:p>
        </p:txBody>
      </p:sp>
      <p:sp>
        <p:nvSpPr>
          <p:cNvPr id="7" name="文本框 6"/>
          <p:cNvSpPr txBox="1"/>
          <p:nvPr/>
        </p:nvSpPr>
        <p:spPr>
          <a:xfrm>
            <a:off x="2071370" y="4251325"/>
            <a:ext cx="297180" cy="368300"/>
          </a:xfrm>
          <a:prstGeom prst="rect">
            <a:avLst/>
          </a:prstGeom>
          <a:noFill/>
        </p:spPr>
        <p:txBody>
          <a:bodyPr wrap="none" rtlCol="0" anchor="t">
            <a:spAutoFit/>
          </a:bodyPr>
          <a:p>
            <a:r>
              <a:rPr lang="zh-CN" altLang="en-US">
                <a:latin typeface="Arial" panose="020B0604020202020204" pitchFamily="34" charset="0"/>
                <a:cs typeface="Arial" panose="020B0604020202020204" pitchFamily="34" charset="0"/>
              </a:rPr>
              <a:t>↑</a:t>
            </a:r>
            <a:endParaRPr lang="zh-CN" altLang="en-US">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2274" name="文本框 182273"/>
          <p:cNvSpPr txBox="1"/>
          <p:nvPr/>
        </p:nvSpPr>
        <p:spPr>
          <a:xfrm>
            <a:off x="971550" y="323850"/>
            <a:ext cx="6934200" cy="922020"/>
          </a:xfrm>
          <a:prstGeom prst="rect">
            <a:avLst/>
          </a:prstGeom>
          <a:noFill/>
          <a:ln w="9525">
            <a:noFill/>
          </a:ln>
        </p:spPr>
        <p:txBody>
          <a:bodyPr>
            <a:spAutoFit/>
          </a:bodyPr>
          <a:p>
            <a:pPr>
              <a:spcBef>
                <a:spcPct val="50000"/>
              </a:spcBef>
            </a:pPr>
            <a:r>
              <a:rPr lang="zh-CN" altLang="en-US" sz="5400" b="1" dirty="0">
                <a:solidFill>
                  <a:schemeClr val="folHlink"/>
                </a:solidFill>
                <a:latin typeface="Tahoma" panose="020B0604030504040204" pitchFamily="34" charset="0"/>
                <a:ea typeface="楷体_GB2312" pitchFamily="49" charset="-122"/>
              </a:rPr>
              <a:t>二</a:t>
            </a:r>
            <a:r>
              <a:rPr lang="en-US" altLang="zh-CN" sz="5400" b="1" dirty="0">
                <a:solidFill>
                  <a:schemeClr val="folHlink"/>
                </a:solidFill>
                <a:latin typeface="Tahoma" panose="020B0604030504040204" pitchFamily="34" charset="0"/>
                <a:ea typeface="楷体_GB2312" pitchFamily="49" charset="-122"/>
              </a:rPr>
              <a:t>.</a:t>
            </a:r>
            <a:r>
              <a:rPr lang="zh-CN" altLang="en-US" sz="5400" b="1" dirty="0">
                <a:solidFill>
                  <a:schemeClr val="folHlink"/>
                </a:solidFill>
                <a:latin typeface="Tahoma" panose="020B0604030504040204" pitchFamily="34" charset="0"/>
                <a:ea typeface="楷体_GB2312" pitchFamily="49" charset="-122"/>
              </a:rPr>
              <a:t>什么叫配合物</a:t>
            </a:r>
            <a:endParaRPr lang="zh-CN" altLang="en-US" sz="5400" b="1" dirty="0">
              <a:solidFill>
                <a:schemeClr val="folHlink"/>
              </a:solidFill>
              <a:latin typeface="Tahoma" panose="020B0604030504040204" pitchFamily="34" charset="0"/>
              <a:ea typeface="楷体_GB2312" pitchFamily="49" charset="-122"/>
            </a:endParaRPr>
          </a:p>
        </p:txBody>
      </p:sp>
      <p:sp>
        <p:nvSpPr>
          <p:cNvPr id="182275" name="文本框 182274"/>
          <p:cNvSpPr txBox="1"/>
          <p:nvPr/>
        </p:nvSpPr>
        <p:spPr>
          <a:xfrm>
            <a:off x="304800" y="1524000"/>
            <a:ext cx="8077200" cy="1739900"/>
          </a:xfrm>
          <a:prstGeom prst="rect">
            <a:avLst/>
          </a:prstGeom>
          <a:noFill/>
          <a:ln w="9525">
            <a:noFill/>
          </a:ln>
        </p:spPr>
        <p:txBody>
          <a:bodyPr>
            <a:spAutoFit/>
          </a:bodyPr>
          <a:p>
            <a:pPr>
              <a:spcBef>
                <a:spcPct val="50000"/>
              </a:spcBef>
            </a:pPr>
            <a:r>
              <a:rPr lang="en-US" altLang="zh-CN" sz="3600" b="1" dirty="0">
                <a:latin typeface="Tahoma" panose="020B0604030504040204" pitchFamily="34" charset="0"/>
              </a:rPr>
              <a:t>    </a:t>
            </a:r>
            <a:r>
              <a:rPr lang="zh-CN" altLang="en-US" sz="3600" b="1" dirty="0">
                <a:latin typeface="Tahoma" panose="020B0604030504040204" pitchFamily="34" charset="0"/>
              </a:rPr>
              <a:t>由提供孤电子对的配体与接受孤电子对的中心原子以配位键结合形成的化合物称为配合物。</a:t>
            </a:r>
            <a:endParaRPr lang="zh-CN" altLang="en-US" sz="3600" b="1" dirty="0">
              <a:latin typeface="Tahoma" panose="020B0604030504040204" pitchFamily="34" charset="0"/>
            </a:endParaRPr>
          </a:p>
        </p:txBody>
      </p:sp>
      <p:sp>
        <p:nvSpPr>
          <p:cNvPr id="182276" name="文本框 182275"/>
          <p:cNvSpPr txBox="1"/>
          <p:nvPr/>
        </p:nvSpPr>
        <p:spPr>
          <a:xfrm>
            <a:off x="228600" y="3581400"/>
            <a:ext cx="8077200" cy="641350"/>
          </a:xfrm>
          <a:prstGeom prst="rect">
            <a:avLst/>
          </a:prstGeom>
          <a:noFill/>
          <a:ln w="9525">
            <a:noFill/>
          </a:ln>
        </p:spPr>
        <p:txBody>
          <a:bodyPr>
            <a:spAutoFit/>
          </a:bodyPr>
          <a:p>
            <a:pPr>
              <a:spcBef>
                <a:spcPct val="50000"/>
              </a:spcBef>
            </a:pPr>
            <a:r>
              <a:rPr lang="en-US" altLang="zh-CN" sz="3600" b="1" dirty="0">
                <a:solidFill>
                  <a:schemeClr val="folHlink"/>
                </a:solidFill>
                <a:latin typeface="Times New Roman" panose="02020603050405020304" pitchFamily="18" charset="0"/>
              </a:rPr>
              <a:t>    </a:t>
            </a:r>
            <a:r>
              <a:rPr lang="zh-CN" altLang="en-US" sz="3600" b="1" dirty="0">
                <a:solidFill>
                  <a:schemeClr val="folHlink"/>
                </a:solidFill>
                <a:latin typeface="Times New Roman" panose="02020603050405020304" pitchFamily="18" charset="0"/>
              </a:rPr>
              <a:t>请思考</a:t>
            </a:r>
            <a:r>
              <a:rPr lang="en-US" altLang="zh-CN" sz="3600" b="1">
                <a:solidFill>
                  <a:schemeClr val="folHlink"/>
                </a:solidFill>
                <a:latin typeface="Times New Roman" panose="02020603050405020304" pitchFamily="18" charset="0"/>
              </a:rPr>
              <a:t>NH</a:t>
            </a:r>
            <a:r>
              <a:rPr lang="en-US" altLang="zh-CN" sz="3600" b="1" baseline="-25000">
                <a:solidFill>
                  <a:schemeClr val="folHlink"/>
                </a:solidFill>
                <a:latin typeface="Times New Roman" panose="02020603050405020304" pitchFamily="18" charset="0"/>
              </a:rPr>
              <a:t>4</a:t>
            </a:r>
            <a:r>
              <a:rPr lang="en-US" altLang="zh-CN" sz="3600" b="1" dirty="0">
                <a:solidFill>
                  <a:schemeClr val="folHlink"/>
                </a:solidFill>
                <a:latin typeface="Times New Roman" panose="02020603050405020304" pitchFamily="18" charset="0"/>
              </a:rPr>
              <a:t>Cl</a:t>
            </a:r>
            <a:r>
              <a:rPr lang="zh-CN" altLang="en-US" sz="3600" b="1" dirty="0">
                <a:solidFill>
                  <a:schemeClr val="folHlink"/>
                </a:solidFill>
                <a:latin typeface="Times New Roman" panose="02020603050405020304" pitchFamily="18" charset="0"/>
              </a:rPr>
              <a:t>是否是配合物？</a:t>
            </a:r>
            <a:endParaRPr lang="zh-CN" altLang="en-US" sz="3600" b="1" dirty="0">
              <a:solidFill>
                <a:schemeClr val="folHlink"/>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2275"/>
                                        </p:tgtEl>
                                        <p:attrNameLst>
                                          <p:attrName>style.visibility</p:attrName>
                                        </p:attrNameLst>
                                      </p:cBhvr>
                                      <p:to>
                                        <p:strVal val="visible"/>
                                      </p:to>
                                    </p:set>
                                    <p:animEffect transition="in" filter="diamond(in)">
                                      <p:cBhvr>
                                        <p:cTn id="7" dur="2000"/>
                                        <p:tgtEl>
                                          <p:spTgt spid="18227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82276"/>
                                        </p:tgtEl>
                                        <p:attrNameLst>
                                          <p:attrName>style.visibility</p:attrName>
                                        </p:attrNameLst>
                                      </p:cBhvr>
                                      <p:to>
                                        <p:strVal val="visible"/>
                                      </p:to>
                                    </p:set>
                                    <p:animEffect transition="in" filter="box(in)">
                                      <p:cBhvr>
                                        <p:cTn id="12" dur="500"/>
                                        <p:tgtEl>
                                          <p:spTgt spid="182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5" grpId="0"/>
      <p:bldP spid="182276" grpId="0"/>
    </p:bldLst>
  </p:timing>
</p:sld>
</file>

<file path=ppt/theme/theme1.xml><?xml version="1.0" encoding="utf-8"?>
<a:theme xmlns:a="http://schemas.openxmlformats.org/drawingml/2006/main" name="Blends">
  <a:themeElements>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fontScheme name="">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00"/>
        </a:lt1>
        <a:dk2>
          <a:srgbClr val="DDDDDD"/>
        </a:dk2>
        <a:lt2>
          <a:srgbClr val="969696"/>
        </a:lt2>
        <a:accent1>
          <a:srgbClr val="00E4A8"/>
        </a:accent1>
        <a:accent2>
          <a:srgbClr val="3333CC"/>
        </a:accent2>
        <a:accent3>
          <a:srgbClr val="AAAAAA"/>
        </a:accent3>
        <a:accent4>
          <a:srgbClr val="DCDCDC"/>
        </a:accent4>
        <a:accent5>
          <a:srgbClr val="AAEFD0"/>
        </a:accent5>
        <a:accent6>
          <a:srgbClr val="2D2DB7"/>
        </a:accent6>
        <a:hlink>
          <a:srgbClr val="FF5050"/>
        </a:hlink>
        <a:folHlink>
          <a:srgbClr val="FFCF01"/>
        </a:folHlink>
      </a:clrScheme>
      <a:clrMap bg1="lt1" tx1="dk1" bg2="lt2" tx2="dk2" accent1="accent1" accent2="accent2" accent3="accent3" accent4="accent4" accent5="accent5" accent6="accent6" hlink="hlink" folHlink="folHlink"/>
    </a:extraClrScheme>
    <a:extraClrScheme>
      <a:clrScheme name="">
        <a:dk1>
          <a:srgbClr val="FFFFFF"/>
        </a:dk1>
        <a:lt1>
          <a:srgbClr val="0000CC"/>
        </a:lt1>
        <a:dk2>
          <a:srgbClr val="FFFFCC"/>
        </a:dk2>
        <a:lt2>
          <a:srgbClr val="000094"/>
        </a:lt2>
        <a:accent1>
          <a:srgbClr val="3193FF"/>
        </a:accent1>
        <a:accent2>
          <a:srgbClr val="9900FF"/>
        </a:accent2>
        <a:accent3>
          <a:srgbClr val="AAAAE2"/>
        </a:accent3>
        <a:accent4>
          <a:srgbClr val="DCDCDC"/>
        </a:accent4>
        <a:accent5>
          <a:srgbClr val="ADC8FF"/>
        </a:accent5>
        <a:accent6>
          <a:srgbClr val="8900E5"/>
        </a:accent6>
        <a:hlink>
          <a:srgbClr val="FF3399"/>
        </a:hlink>
        <a:folHlink>
          <a:srgbClr val="FF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5"/>
        </a:accent5>
        <a:accent6>
          <a:srgbClr val="ACACAC"/>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CCA"/>
        </a:accent5>
        <a:accent6>
          <a:srgbClr val="4345A2"/>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AAB82"/>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rofile">
  <a:themeElements>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fontScheme nam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800000"/>
        </a:lt1>
        <a:dk2>
          <a:srgbClr val="FFFFFF"/>
        </a:dk2>
        <a:lt2>
          <a:srgbClr val="A50021"/>
        </a:lt2>
        <a:accent1>
          <a:srgbClr val="FF9900"/>
        </a:accent1>
        <a:accent2>
          <a:srgbClr val="FF3300"/>
        </a:accent2>
        <a:accent3>
          <a:srgbClr val="C1AAAA"/>
        </a:accent3>
        <a:accent4>
          <a:srgbClr val="DCDCDC"/>
        </a:accent4>
        <a:accent5>
          <a:srgbClr val="FFCAAA"/>
        </a:accent5>
        <a:accent6>
          <a:srgbClr val="E52D00"/>
        </a:accent6>
        <a:hlink>
          <a:srgbClr val="FFFFCC"/>
        </a:hlink>
        <a:folHlink>
          <a:srgbClr val="FFCC99"/>
        </a:folHlink>
      </a:clrScheme>
      <a:clrMap bg1="lt1" tx1="dk1" bg2="lt2" tx2="dk2" accent1="accent1" accent2="accent2" accent3="accent3" accent4="accent4" accent5="accent5" accent6="accent6" hlink="hlink" folHlink="folHlink"/>
    </a:extraClrScheme>
    <a:extraClrScheme>
      <a:clrScheme name="">
        <a:dk1>
          <a:srgbClr val="FFFFFF"/>
        </a:dk1>
        <a:lt1>
          <a:srgbClr val="51072E"/>
        </a:lt1>
        <a:dk2>
          <a:srgbClr val="FFFFFF"/>
        </a:dk2>
        <a:lt2>
          <a:srgbClr val="3C001E"/>
        </a:lt2>
        <a:accent1>
          <a:srgbClr val="89A38F"/>
        </a:accent1>
        <a:accent2>
          <a:srgbClr val="666699"/>
        </a:accent2>
        <a:accent3>
          <a:srgbClr val="B3AAAC"/>
        </a:accent3>
        <a:accent4>
          <a:srgbClr val="DCDCDC"/>
        </a:accent4>
        <a:accent5>
          <a:srgbClr val="C4CEC6"/>
        </a:accent5>
        <a:accent6>
          <a:srgbClr val="5B5B89"/>
        </a:accent6>
        <a:hlink>
          <a:srgbClr val="80800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333333"/>
        </a:lt2>
        <a:accent1>
          <a:srgbClr val="3399FF"/>
        </a:accent1>
        <a:accent2>
          <a:srgbClr val="CC0000"/>
        </a:accent2>
        <a:accent3>
          <a:srgbClr val="AAAAAA"/>
        </a:accent3>
        <a:accent4>
          <a:srgbClr val="DCDCDC"/>
        </a:accent4>
        <a:accent5>
          <a:srgbClr val="ADCAFF"/>
        </a:accent5>
        <a:accent6>
          <a:srgbClr val="B70000"/>
        </a:accent6>
        <a:hlink>
          <a:srgbClr val="666699"/>
        </a:hlink>
        <a:folHlink>
          <a:srgbClr val="6600CC"/>
        </a:folHlink>
      </a:clrScheme>
      <a:clrMap bg1="lt1" tx1="dk1" bg2="lt2" tx2="dk2" accent1="accent1" accent2="accent2" accent3="accent3" accent4="accent4" accent5="accent5" accent6="accent6" hlink="hlink" folHlink="folHlink"/>
    </a:extraClrScheme>
    <a:extraClrScheme>
      <a:clrScheme name="">
        <a:dk1>
          <a:srgbClr val="FFFFFF"/>
        </a:dk1>
        <a:lt1>
          <a:srgbClr val="330000"/>
        </a:lt1>
        <a:dk2>
          <a:srgbClr val="FFFFFF"/>
        </a:dk2>
        <a:lt2>
          <a:srgbClr val="4B3D1B"/>
        </a:lt2>
        <a:accent1>
          <a:srgbClr val="CC9900"/>
        </a:accent1>
        <a:accent2>
          <a:srgbClr val="CC6600"/>
        </a:accent2>
        <a:accent3>
          <a:srgbClr val="ADAAAA"/>
        </a:accent3>
        <a:accent4>
          <a:srgbClr val="DCDCDC"/>
        </a:accent4>
        <a:accent5>
          <a:srgbClr val="E2CAAA"/>
        </a:accent5>
        <a:accent6>
          <a:srgbClr val="B75B00"/>
        </a:accent6>
        <a:hlink>
          <a:srgbClr val="666699"/>
        </a:hlink>
        <a:folHlink>
          <a:srgbClr val="CCCC00"/>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FFFFFF"/>
        </a:dk2>
        <a:lt2>
          <a:srgbClr val="006666"/>
        </a:lt2>
        <a:accent1>
          <a:srgbClr val="0099CC"/>
        </a:accent1>
        <a:accent2>
          <a:srgbClr val="6666FF"/>
        </a:accent2>
        <a:accent3>
          <a:srgbClr val="AAADB9"/>
        </a:accent3>
        <a:accent4>
          <a:srgbClr val="DCDCDC"/>
        </a:accent4>
        <a:accent5>
          <a:srgbClr val="AACAE2"/>
        </a:accent5>
        <a:accent6>
          <a:srgbClr val="5B5BE5"/>
        </a:accent6>
        <a:hlink>
          <a:srgbClr val="FFFFCC"/>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FFFFFF"/>
        </a:dk2>
        <a:lt2>
          <a:srgbClr val="003366"/>
        </a:lt2>
        <a:accent1>
          <a:srgbClr val="6699FF"/>
        </a:accent1>
        <a:accent2>
          <a:srgbClr val="00CCFF"/>
        </a:accent2>
        <a:accent3>
          <a:srgbClr val="AAB9B9"/>
        </a:accent3>
        <a:accent4>
          <a:srgbClr val="DCDCDC"/>
        </a:accent4>
        <a:accent5>
          <a:srgbClr val="B9CAFF"/>
        </a:accent5>
        <a:accent6>
          <a:srgbClr val="00B7E5"/>
        </a:accent6>
        <a:hlink>
          <a:srgbClr val="FFFFCC"/>
        </a:hlink>
        <a:folHlink>
          <a:srgbClr val="33CCCC"/>
        </a:folHlink>
      </a:clrScheme>
      <a:clrMap bg1="lt1" tx1="dk1" bg2="lt2" tx2="dk2" accent1="accent1" accent2="accent2" accent3="accent3" accent4="accent4" accent5="accent5" accent6="accent6" hlink="hlink" folHlink="folHlink"/>
    </a:extraClrScheme>
    <a:extraClrScheme>
      <a:clrScheme name="">
        <a:dk1>
          <a:srgbClr val="000000"/>
        </a:dk1>
        <a:lt1>
          <a:srgbClr val="619CB1"/>
        </a:lt1>
        <a:dk2>
          <a:srgbClr val="FFFFFF"/>
        </a:dk2>
        <a:lt2>
          <a:srgbClr val="4E899E"/>
        </a:lt2>
        <a:accent1>
          <a:srgbClr val="FFCC00"/>
        </a:accent1>
        <a:accent2>
          <a:srgbClr val="B6523E"/>
        </a:accent2>
        <a:accent3>
          <a:srgbClr val="B7CBD4"/>
        </a:accent3>
        <a:accent4>
          <a:srgbClr val="000000"/>
        </a:accent4>
        <a:accent5>
          <a:srgbClr val="FFE2AA"/>
        </a:accent5>
        <a:accent6>
          <a:srgbClr val="A3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598600"/>
        </a:lt2>
        <a:accent1>
          <a:srgbClr val="33CC33"/>
        </a:accent1>
        <a:accent2>
          <a:srgbClr val="99CC00"/>
        </a:accent2>
        <a:accent3>
          <a:srgbClr val="ADB9AA"/>
        </a:accent3>
        <a:accent4>
          <a:srgbClr val="DCDCDC"/>
        </a:accent4>
        <a:accent5>
          <a:srgbClr val="ADE2AD"/>
        </a:accent5>
        <a:accent6>
          <a:srgbClr val="89B700"/>
        </a:accent6>
        <a:hlink>
          <a:srgbClr val="FFCC00"/>
        </a:hlink>
        <a:folHlink>
          <a:srgbClr val="FFFF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Blends</Template>
  <TotalTime>0</TotalTime>
  <Words>2633</Words>
  <Application>WPS 演示</Application>
  <PresentationFormat>在屏幕上显示</PresentationFormat>
  <Paragraphs>249</Paragraphs>
  <Slides>25</Slides>
  <Notes>0</Notes>
  <HiddenSlides>0</HiddenSlides>
  <MMClips>0</MMClips>
  <ScaleCrop>false</ScaleCrop>
  <HeadingPairs>
    <vt:vector size="8" baseType="variant">
      <vt:variant>
        <vt:lpstr>已用的字体</vt:lpstr>
      </vt:variant>
      <vt:variant>
        <vt:i4>13</vt:i4>
      </vt:variant>
      <vt:variant>
        <vt:lpstr>主题</vt:lpstr>
      </vt:variant>
      <vt:variant>
        <vt:i4>2</vt:i4>
      </vt:variant>
      <vt:variant>
        <vt:lpstr>嵌入 OLE 服务器</vt:lpstr>
      </vt:variant>
      <vt:variant>
        <vt:i4>2</vt:i4>
      </vt:variant>
      <vt:variant>
        <vt:lpstr>幻灯片标题</vt:lpstr>
      </vt:variant>
      <vt:variant>
        <vt:i4>25</vt:i4>
      </vt:variant>
    </vt:vector>
  </HeadingPairs>
  <TitlesOfParts>
    <vt:vector size="42" baseType="lpstr">
      <vt:lpstr>Arial</vt:lpstr>
      <vt:lpstr>宋体</vt:lpstr>
      <vt:lpstr>Wingdings</vt:lpstr>
      <vt:lpstr>Tahoma</vt:lpstr>
      <vt:lpstr>Times New Roman</vt:lpstr>
      <vt:lpstr>Verdana</vt:lpstr>
      <vt:lpstr>黑体</vt:lpstr>
      <vt:lpstr>楷体_GB2312</vt:lpstr>
      <vt:lpstr>新宋体</vt:lpstr>
      <vt:lpstr>微软雅黑</vt:lpstr>
      <vt:lpstr>Arial Unicode MS</vt:lpstr>
      <vt:lpstr>Calibri</vt:lpstr>
      <vt:lpstr>Symbol</vt:lpstr>
      <vt:lpstr>Blends</vt:lpstr>
      <vt:lpstr>Profile</vt:lpstr>
      <vt:lpstr>Flash.Movie</vt:lpstr>
      <vt:lpstr>Paint.Picture</vt:lpstr>
      <vt:lpstr>PowerPoint 演示文稿</vt:lpstr>
      <vt:lpstr>PowerPoint 演示文稿</vt:lpstr>
      <vt:lpstr>PowerPoint 演示文稿</vt:lpstr>
      <vt:lpstr>PowerPoint 演示文稿</vt:lpstr>
      <vt:lpstr>问题解决</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问题解决</vt:lpstr>
      <vt:lpstr>配合物的组成</vt:lpstr>
      <vt:lpstr>配合物的组成</vt:lpstr>
      <vt:lpstr>PowerPoint 演示文稿</vt:lpstr>
      <vt:lpstr>PowerPoint 演示文稿</vt:lpstr>
      <vt:lpstr>PowerPoint 演示文稿</vt:lpstr>
      <vt:lpstr>PowerPoint 演示文稿</vt:lpstr>
      <vt:lpstr>PowerPoint 演示文稿</vt:lpstr>
      <vt:lpstr>生物医药中的应用</vt:lpstr>
      <vt:lpstr>PowerPoint 演示文稿</vt:lpstr>
      <vt:lpstr>问题解决</vt:lpstr>
      <vt:lpstr>问题解决</vt:lpstr>
      <vt:lpstr>问题解决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ch</cp:lastModifiedBy>
  <cp:revision>81</cp:revision>
  <dcterms:created xsi:type="dcterms:W3CDTF">2020-02-28T13:44:00Z</dcterms:created>
  <dcterms:modified xsi:type="dcterms:W3CDTF">2021-08-15T08:19:22Z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2052-11.1.0.10337</vt:lpwstr>
  </property>
  <property fmtid="{D5CDD505-2E9C-101B-9397-08002B2CF9AE}" pid="4" name="ICV">
    <vt:lpwstr>2F417F38B9F24B4E81CFCC2788D526A2</vt:lpwstr>
  </property>
</Properties>
</file>