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gif" ContentType="image/gif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sldIdLst>
    <p:sldId id="276" r:id="rId4"/>
    <p:sldId id="282" r:id="rId5"/>
    <p:sldId id="265" r:id="rId6"/>
    <p:sldId id="257" r:id="rId7"/>
    <p:sldId id="260" r:id="rId8"/>
    <p:sldId id="281" r:id="rId9"/>
    <p:sldId id="283" r:id="rId10"/>
    <p:sldId id="288" r:id="rId11"/>
    <p:sldId id="289" r:id="rId12"/>
    <p:sldId id="261" r:id="rId13"/>
    <p:sldId id="262" r:id="rId14"/>
    <p:sldId id="285" r:id="rId15"/>
    <p:sldId id="263" r:id="rId16"/>
    <p:sldId id="286" r:id="rId17"/>
    <p:sldId id="290" r:id="rId18"/>
    <p:sldId id="291" r:id="rId19"/>
    <p:sldId id="311" r:id="rId20"/>
    <p:sldId id="292" r:id="rId21"/>
    <p:sldId id="295" r:id="rId22"/>
    <p:sldId id="303" r:id="rId23"/>
    <p:sldId id="304" r:id="rId24"/>
    <p:sldId id="296" r:id="rId25"/>
    <p:sldId id="306" r:id="rId26"/>
    <p:sldId id="307" r:id="rId27"/>
    <p:sldId id="308" r:id="rId28"/>
    <p:sldId id="297" r:id="rId29"/>
    <p:sldId id="298" r:id="rId30"/>
    <p:sldId id="299" r:id="rId31"/>
    <p:sldId id="300" r:id="rId32"/>
    <p:sldId id="301" r:id="rId33"/>
    <p:sldId id="310" r:id="rId34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g" initials="y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336" y="-78"/>
      </p:cViewPr>
      <p:guideLst>
        <p:guide orient="horz" pos="2092"/>
        <p:guide pos="29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8" Type="http://schemas.openxmlformats.org/officeDocument/2006/relationships/commentAuthors" Target="commentAuthors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7170" name="标题 7169"/>
          <p:cNvSpPr>
            <a:spLocks noGrp="1" noRot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buClrTx/>
              <a:buSzTx/>
              <a:buFontTx/>
              <a:defRPr/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7171" name="副标题 7170"/>
          <p:cNvSpPr>
            <a:spLocks noGrp="1" noRot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accent2"/>
              </a:buClr>
              <a:buSzPct val="85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accent2"/>
              </a:buClr>
              <a:buSzPct val="90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hlink"/>
              </a:buClr>
              <a:buSzPct val="85000"/>
              <a:buFont typeface="Wingdings" panose="05000000000000000000" pitchFamily="2" charset="2"/>
              <a:buNone/>
              <a:defRPr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7172" name="日期占位符 7171"/>
          <p:cNvSpPr>
            <a:spLocks noGrp="1"/>
          </p:cNvSpPr>
          <p:nvPr>
            <p:ph type="dt" sz="half" idx="2"/>
          </p:nvPr>
        </p:nvSpPr>
        <p:spPr>
          <a:xfrm>
            <a:off x="301625" y="607695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pPr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173" name="页脚占位符 7172"/>
          <p:cNvSpPr>
            <a:spLocks noGrp="1"/>
          </p:cNvSpPr>
          <p:nvPr>
            <p:ph type="ftr" sz="quarter" idx="3"/>
          </p:nvPr>
        </p:nvSpPr>
        <p:spPr>
          <a:xfrm>
            <a:off x="3124200" y="607695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/>
            </a:lvl1pPr>
          </a:lstStyle>
          <a:p>
            <a:pPr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174" name="灯片编号占位符 7173"/>
          <p:cNvSpPr>
            <a:spLocks noGrp="1"/>
          </p:cNvSpPr>
          <p:nvPr>
            <p:ph type="sldNum" sz="quarter" idx="4"/>
          </p:nvPr>
        </p:nvSpPr>
        <p:spPr>
          <a:xfrm>
            <a:off x="6553200" y="607695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/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9569" y="685800"/>
            <a:ext cx="2135981" cy="51816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85800"/>
            <a:ext cx="6284119" cy="5181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"/>
              <a:defRPr/>
            </a:pPr>
            <a:endParaRPr kumimoji="0" lang="zh-CN" altLang="en-US" sz="2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900" b="0" i="0" u="none" strike="noStrike" kern="1200" cap="small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900" b="0" i="0" u="none" strike="noStrike" kern="1200" cap="small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rtlCol="0" anchor="ctr"/>
          <a:p>
            <a:pPr algn="ctr" fontAlgn="base"/>
            <a:fld id="{9A0DB2DC-4C9A-4742-B13C-FB6460FD3503}" type="slidenum">
              <a:rPr lang="en-US" altLang="zh-CN" strike="noStrike" noProof="1">
                <a:latin typeface="Trebuchet MS" panose="020B0603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7170" name="标题 7169"/>
          <p:cNvSpPr>
            <a:spLocks noGrp="1" noRot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buClrTx/>
              <a:buSzTx/>
              <a:buFontTx/>
              <a:defRPr/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7171" name="副标题 7170"/>
          <p:cNvSpPr>
            <a:spLocks noGrp="1" noRot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accent2"/>
              </a:buClr>
              <a:buSzPct val="85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accent2"/>
              </a:buClr>
              <a:buSzPct val="90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hlink"/>
              </a:buClr>
              <a:buSzPct val="85000"/>
              <a:buFont typeface="Wingdings" panose="05000000000000000000" pitchFamily="2" charset="2"/>
              <a:buNone/>
              <a:defRPr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7172" name="日期占位符 7171"/>
          <p:cNvSpPr>
            <a:spLocks noGrp="1"/>
          </p:cNvSpPr>
          <p:nvPr>
            <p:ph type="dt" sz="half" idx="2"/>
          </p:nvPr>
        </p:nvSpPr>
        <p:spPr>
          <a:xfrm>
            <a:off x="301625" y="607695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pPr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173" name="页脚占位符 7172"/>
          <p:cNvSpPr>
            <a:spLocks noGrp="1"/>
          </p:cNvSpPr>
          <p:nvPr>
            <p:ph type="ftr" sz="quarter" idx="3"/>
          </p:nvPr>
        </p:nvSpPr>
        <p:spPr>
          <a:xfrm>
            <a:off x="3124200" y="607695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/>
            </a:lvl1pPr>
          </a:lstStyle>
          <a:p>
            <a:pPr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174" name="灯片编号占位符 7173"/>
          <p:cNvSpPr>
            <a:spLocks noGrp="1"/>
          </p:cNvSpPr>
          <p:nvPr>
            <p:ph type="sldNum" sz="quarter" idx="4"/>
          </p:nvPr>
        </p:nvSpPr>
        <p:spPr>
          <a:xfrm>
            <a:off x="6553200" y="607695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/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84968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60583" y="1981200"/>
            <a:ext cx="4184968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9569" y="685800"/>
            <a:ext cx="2135981" cy="51816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85800"/>
            <a:ext cx="6284119" cy="5181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"/>
              <a:defRPr/>
            </a:pPr>
            <a:endParaRPr kumimoji="0" lang="zh-CN" altLang="en-US" sz="2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900" b="0" i="0" u="none" strike="noStrike" kern="1200" cap="small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900" b="0" i="0" u="none" strike="noStrike" kern="1200" cap="small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rtlCol="0" anchor="ctr"/>
          <a:p>
            <a:pPr algn="ctr" fontAlgn="base"/>
            <a:fld id="{9A0DB2DC-4C9A-4742-B13C-FB6460FD3503}" type="slidenum">
              <a:rPr lang="en-US" altLang="zh-CN" strike="noStrike" noProof="1">
                <a:latin typeface="Trebuchet MS" panose="020B0603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84968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60583" y="1981200"/>
            <a:ext cx="4184968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4" Type="http://schemas.openxmlformats.org/officeDocument/2006/relationships/theme" Target="../theme/theme2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26" name="标题 6145"/>
          <p:cNvSpPr>
            <a:spLocks noGrp="1" noRot="1"/>
          </p:cNvSpPr>
          <p:nvPr>
            <p:ph type="title"/>
          </p:nvPr>
        </p:nvSpPr>
        <p:spPr>
          <a:xfrm>
            <a:off x="301625" y="6858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6146"/>
          <p:cNvSpPr>
            <a:spLocks noGrp="1" noRot="1"/>
          </p:cNvSpPr>
          <p:nvPr>
            <p:ph type="body"/>
          </p:nvPr>
        </p:nvSpPr>
        <p:spPr>
          <a:xfrm>
            <a:off x="304800" y="1981200"/>
            <a:ext cx="8540750" cy="3886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148" name="日期占位符 6147"/>
          <p:cNvSpPr>
            <a:spLocks noGrp="1"/>
          </p:cNvSpPr>
          <p:nvPr>
            <p:ph type="dt" sz="half" idx="2"/>
          </p:nvPr>
        </p:nvSpPr>
        <p:spPr>
          <a:xfrm>
            <a:off x="301625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149" name="页脚占位符 6148"/>
          <p:cNvSpPr>
            <a:spLocks noGrp="1"/>
          </p:cNvSpPr>
          <p:nvPr>
            <p:ph type="ftr" sz="quarter" idx="3"/>
          </p:nvPr>
        </p:nvSpPr>
        <p:spPr>
          <a:xfrm>
            <a:off x="3124200" y="601980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150" name="灯片编号占位符 6149"/>
          <p:cNvSpPr>
            <a:spLocks noGrp="1"/>
          </p:cNvSpPr>
          <p:nvPr>
            <p:ph type="sldNum" sz="quarter" idx="4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050" name="标题 6145"/>
          <p:cNvSpPr>
            <a:spLocks noGrp="1" noRot="1"/>
          </p:cNvSpPr>
          <p:nvPr>
            <p:ph type="title"/>
          </p:nvPr>
        </p:nvSpPr>
        <p:spPr>
          <a:xfrm>
            <a:off x="301625" y="6858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6146"/>
          <p:cNvSpPr>
            <a:spLocks noGrp="1" noRot="1"/>
          </p:cNvSpPr>
          <p:nvPr>
            <p:ph type="body"/>
          </p:nvPr>
        </p:nvSpPr>
        <p:spPr>
          <a:xfrm>
            <a:off x="304800" y="1981200"/>
            <a:ext cx="8540750" cy="3886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148" name="日期占位符 6147"/>
          <p:cNvSpPr>
            <a:spLocks noGrp="1"/>
          </p:cNvSpPr>
          <p:nvPr>
            <p:ph type="dt" sz="half" idx="2"/>
          </p:nvPr>
        </p:nvSpPr>
        <p:spPr>
          <a:xfrm>
            <a:off x="301625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149" name="页脚占位符 6148"/>
          <p:cNvSpPr>
            <a:spLocks noGrp="1"/>
          </p:cNvSpPr>
          <p:nvPr>
            <p:ph type="ftr" sz="quarter" idx="3"/>
          </p:nvPr>
        </p:nvSpPr>
        <p:spPr>
          <a:xfrm>
            <a:off x="3124200" y="601980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150" name="灯片编号占位符 6149"/>
          <p:cNvSpPr>
            <a:spLocks noGrp="1"/>
          </p:cNvSpPr>
          <p:nvPr>
            <p:ph type="sldNum" sz="quarter" idx="4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hyperlink" Target="&#26032;&#24314;&#25991;&#20214;&#22841;\&#38081;\&#30005;&#35299;&#27744;.swf" TargetMode="Externa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hyperlink" Target="&#26032;&#24314;&#25991;&#20214;&#22841;\&#38081;\&#30005;&#35299;&#27744;.sw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wmf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1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image" Target="../media/image4.png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2" name="Rectangle 4"/>
          <p:cNvSpPr/>
          <p:nvPr/>
        </p:nvSpPr>
        <p:spPr>
          <a:xfrm>
            <a:off x="304800" y="1296988"/>
            <a:ext cx="8421688" cy="32226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ctr">
              <a:lnSpc>
                <a:spcPct val="150000"/>
              </a:lnSpc>
            </a:pPr>
            <a:r>
              <a:rPr lang="zh-CN" altLang="en-US" sz="4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第二节  </a:t>
            </a:r>
            <a:endParaRPr lang="zh-CN" altLang="en-US" sz="48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弱电解质的电离  盐类的水解</a:t>
            </a:r>
            <a:endParaRPr lang="zh-CN" altLang="en-US" sz="48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endParaRPr lang="zh-CN" altLang="en-US" sz="48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3" name="Rectangle 5"/>
          <p:cNvSpPr/>
          <p:nvPr/>
        </p:nvSpPr>
        <p:spPr>
          <a:xfrm>
            <a:off x="5072063" y="3681413"/>
            <a:ext cx="2816225" cy="838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algn="r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zh-CN" altLang="en-US" sz="3200" dirty="0">
                <a:latin typeface="楷体" panose="02010609060101010101" charset="-122"/>
                <a:ea typeface="楷体" panose="02010609060101010101" charset="-122"/>
              </a:rPr>
              <a:t>第二课时</a:t>
            </a:r>
            <a:endParaRPr lang="zh-CN" altLang="en-US" sz="3200" dirty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174" name="Rectangle 6"/>
          <p:cNvSpPr/>
          <p:nvPr/>
        </p:nvSpPr>
        <p:spPr>
          <a:xfrm>
            <a:off x="1439863" y="4618038"/>
            <a:ext cx="5746750" cy="7620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algn="r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影响盐类水解的因素</a:t>
            </a:r>
            <a:endParaRPr lang="zh-CN" altLang="en-US" sz="4000" b="1" dirty="0">
              <a:solidFill>
                <a:srgbClr val="0000FF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pic>
        <p:nvPicPr>
          <p:cNvPr id="7175" name="Picture 7" descr="line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4213" y="3581400"/>
            <a:ext cx="7848600" cy="1000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文本框 15361"/>
          <p:cNvSpPr txBox="1"/>
          <p:nvPr/>
        </p:nvSpPr>
        <p:spPr>
          <a:xfrm>
            <a:off x="304800" y="428625"/>
            <a:ext cx="8534400" cy="5580063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4000" b="1" dirty="0">
                <a:solidFill>
                  <a:srgbClr val="001D2E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【牛刀小试】</a:t>
            </a:r>
            <a:endParaRPr lang="en-US" altLang="zh-CN" sz="4000" b="1">
              <a:solidFill>
                <a:srgbClr val="FF505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现有相同物质的量浓度的三种钠盐</a:t>
            </a:r>
            <a:r>
              <a:rPr lang="en-US" altLang="zh-CN" sz="3200" b="1" err="1">
                <a:latin typeface="Arial" panose="020B0604020202020204" pitchFamily="34" charset="0"/>
                <a:ea typeface="宋体" panose="02010600030101010101" pitchFamily="2" charset="-122"/>
              </a:rPr>
              <a:t>NaX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3200" b="1" err="1">
                <a:latin typeface="Arial" panose="020B0604020202020204" pitchFamily="34" charset="0"/>
                <a:ea typeface="宋体" panose="02010600030101010101" pitchFamily="2" charset="-122"/>
              </a:rPr>
              <a:t>NaY</a:t>
            </a:r>
            <a:r>
              <a:rPr lang="zh-CN" altLang="en-US" sz="3200" b="1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3200" b="1" err="1">
                <a:latin typeface="Arial" panose="020B0604020202020204" pitchFamily="34" charset="0"/>
                <a:ea typeface="宋体" panose="02010600030101010101" pitchFamily="2" charset="-122"/>
              </a:rPr>
              <a:t>NaZ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的溶液，测得他们的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</a:rPr>
              <a:t>PH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分别为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，请将他们对应的酸（</a:t>
            </a:r>
            <a:r>
              <a:rPr lang="en-US" altLang="zh-CN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HX </a:t>
            </a: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、</a:t>
            </a:r>
            <a:r>
              <a:rPr lang="en-US" altLang="zh-CN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HY  </a:t>
            </a: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、</a:t>
            </a:r>
            <a:r>
              <a:rPr lang="en-US" altLang="zh-CN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HZ </a:t>
            </a:r>
            <a:r>
              <a:rPr lang="zh-CN" altLang="en-US" sz="3200" b="1">
                <a:latin typeface="华文新魏" panose="02010800040101010101" pitchFamily="2" charset="-122"/>
                <a:ea typeface="华文新魏" panose="02010800040101010101" pitchFamily="2" charset="-122"/>
              </a:rPr>
              <a:t>）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按酸性由强到弱的顺序排列，并说明理由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spcBef>
                <a:spcPct val="50000"/>
              </a:spcBef>
            </a:pPr>
            <a:endParaRPr lang="zh-CN" altLang="en-US" sz="3600">
              <a:solidFill>
                <a:schemeClr val="bg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363" name="文本框 15362"/>
          <p:cNvSpPr txBox="1"/>
          <p:nvPr/>
        </p:nvSpPr>
        <p:spPr>
          <a:xfrm>
            <a:off x="863600" y="4465638"/>
            <a:ext cx="6553200" cy="70167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酸性   </a:t>
            </a:r>
            <a:r>
              <a:rPr lang="en-US" altLang="zh-CN" sz="4000" b="1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HX  &gt; HY  &gt;  HZ</a:t>
            </a:r>
            <a:endParaRPr lang="en-US" altLang="zh-CN" sz="4000" b="1">
              <a:solidFill>
                <a:srgbClr val="FF33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5364" name="文本框 15363"/>
          <p:cNvSpPr txBox="1"/>
          <p:nvPr/>
        </p:nvSpPr>
        <p:spPr>
          <a:xfrm>
            <a:off x="2124075" y="5414963"/>
            <a:ext cx="4032250" cy="8239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 dirty="0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越</a:t>
            </a:r>
            <a:r>
              <a:rPr lang="zh-CN" altLang="en-US" sz="4800" b="1" dirty="0">
                <a:solidFill>
                  <a:schemeClr val="hlink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弱</a:t>
            </a:r>
            <a:r>
              <a:rPr lang="zh-CN" altLang="en-US" sz="4800" b="1" dirty="0">
                <a:solidFill>
                  <a:srgbClr val="0000CC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越水解</a:t>
            </a:r>
            <a:endParaRPr lang="zh-CN" altLang="en-US" sz="4800" b="1">
              <a:solidFill>
                <a:srgbClr val="0000CC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graphicFrame>
        <p:nvGraphicFramePr>
          <p:cNvPr id="17412" name="对象 15364">
            <a:hlinkClick r:id="rId1" action="ppaction://hlinkfile"/>
          </p:cNvPr>
          <p:cNvGraphicFramePr/>
          <p:nvPr/>
        </p:nvGraphicFramePr>
        <p:xfrm>
          <a:off x="8101013" y="333375"/>
          <a:ext cx="89217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2" imgW="892810" imgH="781685" progId="Flash.Movie">
                  <p:embed/>
                </p:oleObj>
              </mc:Choice>
              <mc:Fallback>
                <p:oleObj name="" r:id="rId2" imgW="892810" imgH="781685" progId="Flash.Movie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101013" y="333375"/>
                        <a:ext cx="892175" cy="7810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文本框 16385"/>
          <p:cNvSpPr txBox="1"/>
          <p:nvPr/>
        </p:nvSpPr>
        <p:spPr>
          <a:xfrm>
            <a:off x="571500" y="1114425"/>
            <a:ext cx="8534400" cy="2306638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相同物质的量浓度的三种盐</a:t>
            </a:r>
            <a:r>
              <a:rPr lang="en-US" altLang="zh-CN" sz="3200" b="1" err="1">
                <a:latin typeface="宋体" panose="02010600030101010101" pitchFamily="2" charset="-122"/>
                <a:ea typeface="宋体" panose="02010600030101010101" pitchFamily="2" charset="-122"/>
              </a:rPr>
              <a:t>NaCl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3200" b="1" err="1">
                <a:latin typeface="宋体" panose="02010600030101010101" pitchFamily="2" charset="-122"/>
                <a:ea typeface="宋体" panose="02010600030101010101" pitchFamily="2" charset="-122"/>
              </a:rPr>
              <a:t>MgCl</a:t>
            </a:r>
            <a:r>
              <a:rPr lang="en-US" altLang="zh-CN" sz="3200" b="1" baseline="-25000">
                <a:latin typeface="宋体" panose="02010600030101010101" pitchFamily="2" charset="-122"/>
                <a:ea typeface="宋体" panose="02010600030101010101" pitchFamily="2" charset="-122"/>
              </a:rPr>
              <a:t> 2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、    </a:t>
            </a:r>
            <a:r>
              <a:rPr lang="en-US" altLang="zh-CN" sz="3200" b="1" err="1">
                <a:latin typeface="宋体" panose="02010600030101010101" pitchFamily="2" charset="-122"/>
                <a:ea typeface="宋体" panose="02010600030101010101" pitchFamily="2" charset="-122"/>
              </a:rPr>
              <a:t>AlCl</a:t>
            </a:r>
            <a:r>
              <a:rPr lang="en-US" altLang="zh-CN" sz="3200" b="1" baseline="-25000">
                <a:latin typeface="宋体" panose="02010600030101010101" pitchFamily="2" charset="-122"/>
                <a:ea typeface="宋体" panose="02010600030101010101" pitchFamily="2" charset="-122"/>
              </a:rPr>
              <a:t> 3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</a:rPr>
              <a:t>CH</a:t>
            </a:r>
            <a:r>
              <a:rPr lang="en-US" altLang="zh-CN" sz="3200" b="1" baseline="-25000">
                <a:latin typeface="宋体" panose="02010600030101010101" pitchFamily="2" charset="-122"/>
                <a:ea typeface="宋体" panose="02010600030101010101" pitchFamily="2" charset="-122"/>
              </a:rPr>
              <a:t> 3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COONa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、 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</a:rPr>
              <a:t>Na</a:t>
            </a:r>
            <a:r>
              <a:rPr lang="en-US" altLang="zh-CN" sz="3200" b="1" baseline="-25000">
                <a:latin typeface="宋体" panose="02010600030101010101" pitchFamily="2" charset="-122"/>
                <a:ea typeface="宋体" panose="02010600030101010101" pitchFamily="2" charset="-122"/>
              </a:rPr>
              <a:t> 2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</a:rPr>
              <a:t>CO</a:t>
            </a:r>
            <a:r>
              <a:rPr lang="en-US" altLang="zh-CN" sz="3200" b="1" baseline="-25000">
                <a:latin typeface="宋体" panose="02010600030101010101" pitchFamily="2" charset="-122"/>
                <a:ea typeface="宋体" panose="02010600030101010101" pitchFamily="2" charset="-122"/>
              </a:rPr>
              <a:t> 3</a:t>
            </a:r>
            <a:r>
              <a:rPr lang="en-US" altLang="zh-CN" sz="3200" b="1" baseline="-250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PH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由大到小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的顺序是</a:t>
            </a:r>
            <a:endParaRPr lang="zh-CN" altLang="en-US" sz="3600">
              <a:solidFill>
                <a:schemeClr val="bg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387" name="文本框 16386"/>
          <p:cNvSpPr txBox="1"/>
          <p:nvPr/>
        </p:nvSpPr>
        <p:spPr>
          <a:xfrm>
            <a:off x="571500" y="3973513"/>
            <a:ext cx="8839200" cy="582612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Na</a:t>
            </a:r>
            <a:r>
              <a:rPr lang="en-US" altLang="zh-CN" sz="3200" b="1" baseline="-25000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2</a:t>
            </a:r>
            <a:r>
              <a:rPr lang="en-US" altLang="zh-CN" sz="3200" b="1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CO</a:t>
            </a:r>
            <a:r>
              <a:rPr lang="en-US" altLang="zh-CN" sz="3200" b="1" baseline="-25000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r>
              <a:rPr lang="en-US" altLang="zh-CN" sz="3200" b="1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&gt; CH</a:t>
            </a:r>
            <a:r>
              <a:rPr lang="en-US" altLang="zh-CN" sz="3200" b="1" baseline="-25000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r>
              <a:rPr lang="en-US" altLang="zh-CN" sz="3200" b="1" err="1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COONa &gt; NaCl &gt;MgCl</a:t>
            </a:r>
            <a:r>
              <a:rPr lang="en-US" altLang="zh-CN" sz="3200" b="1" baseline="-25000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 </a:t>
            </a:r>
            <a:r>
              <a:rPr lang="en-US" altLang="zh-CN" sz="3200" b="1" err="1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&gt; AlCl</a:t>
            </a:r>
            <a:r>
              <a:rPr lang="en-US" altLang="zh-CN" sz="3200" b="1" baseline="-25000">
                <a:solidFill>
                  <a:srgbClr val="FF33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endParaRPr lang="en-US" altLang="zh-CN" sz="3200" b="1" baseline="-25000">
              <a:solidFill>
                <a:srgbClr val="FF33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aphicFrame>
        <p:nvGraphicFramePr>
          <p:cNvPr id="18435" name="对象 16388">
            <a:hlinkClick r:id="rId1" action="ppaction://hlinkfile"/>
          </p:cNvPr>
          <p:cNvGraphicFramePr/>
          <p:nvPr/>
        </p:nvGraphicFramePr>
        <p:xfrm>
          <a:off x="8101013" y="333375"/>
          <a:ext cx="89217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2" imgW="892810" imgH="781685" progId="Flash.Movie">
                  <p:embed/>
                </p:oleObj>
              </mc:Choice>
              <mc:Fallback>
                <p:oleObj name="" r:id="rId2" imgW="892810" imgH="781685" progId="Flash.Movie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101013" y="333375"/>
                        <a:ext cx="892175" cy="7810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文本框 32771"/>
          <p:cNvSpPr txBox="1"/>
          <p:nvPr/>
        </p:nvSpPr>
        <p:spPr>
          <a:xfrm>
            <a:off x="542925" y="814388"/>
            <a:ext cx="8459788" cy="45545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just"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外因：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chemeClr val="bg1"/>
              </a:buClr>
            </a:pP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（1）.温度：因水解是_____过程，故升高温度可______水解，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（越热越水解）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chemeClr val="bg1"/>
              </a:buClr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（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浓度：增大盐的浓度，水解平衡</a:t>
            </a:r>
            <a:r>
              <a:rPr lang="zh-CN" altLang="en-US" sz="2800" u="sng" dirty="0">
                <a:latin typeface="Times New Roman" panose="02020603050405020304" pitchFamily="18" charset="0"/>
                <a:ea typeface="宋体" panose="02010600030101010101" pitchFamily="2" charset="-122"/>
              </a:rPr>
              <a:t>__     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移动；加水稀释，水解平衡____移动。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（越稀越水解）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chemeClr val="bg1"/>
              </a:buClr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（3）.外加其他物质：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chemeClr val="bg1"/>
              </a:buClr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11" name="文本框 21510"/>
          <p:cNvSpPr txBox="1"/>
          <p:nvPr/>
        </p:nvSpPr>
        <p:spPr>
          <a:xfrm>
            <a:off x="4594225" y="1447800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吸热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1512" name="文本框 21511"/>
          <p:cNvSpPr txBox="1"/>
          <p:nvPr/>
        </p:nvSpPr>
        <p:spPr>
          <a:xfrm>
            <a:off x="777875" y="2141538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促进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1513" name="文本框 21512"/>
          <p:cNvSpPr txBox="1"/>
          <p:nvPr/>
        </p:nvSpPr>
        <p:spPr>
          <a:xfrm>
            <a:off x="6842125" y="2774950"/>
            <a:ext cx="896938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正向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1515" name="文本框 21514"/>
          <p:cNvSpPr txBox="1"/>
          <p:nvPr/>
        </p:nvSpPr>
        <p:spPr>
          <a:xfrm>
            <a:off x="3698875" y="3446463"/>
            <a:ext cx="8953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正向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22924" name="Rectangle 44"/>
          <p:cNvSpPr/>
          <p:nvPr/>
        </p:nvSpPr>
        <p:spPr>
          <a:xfrm>
            <a:off x="387350" y="4606925"/>
            <a:ext cx="8535988" cy="20304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向盐溶液中加入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H</a:t>
            </a:r>
            <a:r>
              <a:rPr lang="zh-CN" altLang="en-US" sz="2800" b="1" baseline="30000">
                <a:latin typeface="宋体" panose="02010600030101010101" pitchFamily="2" charset="-122"/>
                <a:ea typeface="宋体" panose="02010600030101010101" pitchFamily="2" charset="-122"/>
              </a:rPr>
              <a:t>＋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，可抑制阳离子水解，促进阴离子水解；向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盐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溶液中加入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OH</a:t>
            </a:r>
            <a:r>
              <a:rPr lang="zh-CN" altLang="en-US" sz="2800" b="1" baseline="30000">
                <a:latin typeface="宋体" panose="02010600030101010101" pitchFamily="2" charset="-122"/>
                <a:ea typeface="宋体" panose="02010600030101010101" pitchFamily="2" charset="-122"/>
              </a:rPr>
              <a:t>－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，能抑制阴离子水解，促进阳离子水解。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2" grpId="0"/>
      <p:bldP spid="21513" grpId="0"/>
      <p:bldP spid="21515" grpId="0"/>
      <p:bldP spid="1229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文本框 17409"/>
          <p:cNvSpPr txBox="1"/>
          <p:nvPr/>
        </p:nvSpPr>
        <p:spPr>
          <a:xfrm>
            <a:off x="593725" y="712788"/>
            <a:ext cx="8985250" cy="7064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1600" b="1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altLang="zh-CN" sz="1600" b="1" baseline="-25000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1600" b="1" dirty="0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COONa</a:t>
            </a:r>
            <a:r>
              <a:rPr lang="zh-CN" altLang="en-US" sz="1600" b="1" dirty="0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溶液中存在以下水解平衡：</a:t>
            </a:r>
            <a:endParaRPr lang="zh-CN" altLang="en-US" sz="1600" b="1" dirty="0">
              <a:solidFill>
                <a:srgbClr val="001D2E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 b="1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altLang="zh-CN" sz="1600" b="1" baseline="-25000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1600" b="1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COO</a:t>
            </a:r>
            <a:r>
              <a:rPr lang="en-US" altLang="zh-CN" sz="1600" b="1" baseline="30000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1600" b="1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+H</a:t>
            </a:r>
            <a:r>
              <a:rPr lang="en-US" altLang="zh-CN" sz="1600" b="1" baseline="-25000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1600" b="1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         CH</a:t>
            </a:r>
            <a:r>
              <a:rPr lang="en-US" altLang="zh-CN" sz="1600" b="1" baseline="-25000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1600" b="1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COOH+OH</a:t>
            </a:r>
            <a:r>
              <a:rPr lang="en-US" altLang="zh-CN" sz="1600" b="1" baseline="30000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zh-CN" altLang="en-US" sz="1600" b="1" dirty="0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，改变下列条件</a:t>
            </a:r>
            <a:r>
              <a:rPr lang="en-US" altLang="zh-CN" sz="1600" b="1" dirty="0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1600" b="1" dirty="0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填写变化情况</a:t>
            </a:r>
            <a:r>
              <a:rPr lang="en-US" altLang="zh-CN" sz="1600" b="1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endParaRPr lang="en-US" altLang="zh-CN" sz="1600" b="1">
              <a:solidFill>
                <a:srgbClr val="001D2E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0482" name="组合 17410"/>
          <p:cNvGrpSpPr/>
          <p:nvPr/>
        </p:nvGrpSpPr>
        <p:grpSpPr>
          <a:xfrm>
            <a:off x="2065338" y="1141413"/>
            <a:ext cx="449262" cy="184150"/>
            <a:chOff x="2544" y="1721"/>
            <a:chExt cx="624" cy="158"/>
          </a:xfrm>
        </p:grpSpPr>
        <p:sp>
          <p:nvSpPr>
            <p:cNvPr id="20483" name="直接连接符 17411"/>
            <p:cNvSpPr/>
            <p:nvPr/>
          </p:nvSpPr>
          <p:spPr>
            <a:xfrm flipH="1" flipV="1">
              <a:off x="3072" y="1721"/>
              <a:ext cx="96" cy="5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20484" name="组合 17412"/>
            <p:cNvGrpSpPr/>
            <p:nvPr/>
          </p:nvGrpSpPr>
          <p:grpSpPr>
            <a:xfrm>
              <a:off x="2544" y="1776"/>
              <a:ext cx="624" cy="103"/>
              <a:chOff x="1056" y="1776"/>
              <a:chExt cx="624" cy="103"/>
            </a:xfrm>
          </p:grpSpPr>
          <p:sp>
            <p:nvSpPr>
              <p:cNvPr id="20485" name="直接连接符 17413"/>
              <p:cNvSpPr/>
              <p:nvPr/>
            </p:nvSpPr>
            <p:spPr>
              <a:xfrm>
                <a:off x="1104" y="1776"/>
                <a:ext cx="57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486" name="直接连接符 17414"/>
              <p:cNvSpPr/>
              <p:nvPr/>
            </p:nvSpPr>
            <p:spPr>
              <a:xfrm>
                <a:off x="1104" y="1831"/>
                <a:ext cx="57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0487" name="直接连接符 17415"/>
              <p:cNvSpPr/>
              <p:nvPr/>
            </p:nvSpPr>
            <p:spPr>
              <a:xfrm flipH="1" flipV="1">
                <a:off x="1056" y="1824"/>
                <a:ext cx="96" cy="55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graphicFrame>
        <p:nvGraphicFramePr>
          <p:cNvPr id="17561" name="表格 17560"/>
          <p:cNvGraphicFramePr/>
          <p:nvPr/>
        </p:nvGraphicFramePr>
        <p:xfrm>
          <a:off x="88900" y="1404938"/>
          <a:ext cx="8485188" cy="5275263"/>
        </p:xfrm>
        <a:graphic>
          <a:graphicData uri="http://schemas.openxmlformats.org/drawingml/2006/table">
            <a:tbl>
              <a:tblPr/>
              <a:tblGrid>
                <a:gridCol w="1369060"/>
                <a:gridCol w="1182370"/>
                <a:gridCol w="861695"/>
                <a:gridCol w="1468120"/>
                <a:gridCol w="767080"/>
                <a:gridCol w="1494155"/>
                <a:gridCol w="1342390"/>
              </a:tblGrid>
              <a:tr h="8477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1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改变条件</a:t>
                      </a:r>
                      <a:endParaRPr lang="zh-CN" altLang="en-US" sz="1600" b="1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1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平衡移动</a:t>
                      </a:r>
                      <a:endParaRPr lang="zh-CN" altLang="en-US" sz="1600" b="1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600" b="1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水解程度</a:t>
                      </a:r>
                      <a:endParaRPr lang="en-US" altLang="zh-CN" sz="1600" b="1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600" b="1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C(OH-)</a:t>
                      </a:r>
                      <a:endParaRPr lang="en-US" altLang="zh-CN" sz="1600" b="1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600" b="1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PH</a:t>
                      </a:r>
                      <a:endParaRPr lang="en-US" altLang="zh-CN" sz="1600" b="1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400" b="1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C(</a:t>
                      </a:r>
                      <a:r>
                        <a:rPr lang="en-US" altLang="zh-CN" sz="1400" b="1" spc="120" baseline="-2500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CH3COO-</a:t>
                      </a:r>
                      <a:r>
                        <a:rPr lang="en-US" altLang="zh-CN" sz="1400" b="1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)</a:t>
                      </a:r>
                      <a:endParaRPr lang="en-US" altLang="zh-CN" sz="1400" b="1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zh-CN" sz="1400" b="1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b="1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C</a:t>
                      </a:r>
                      <a:r>
                        <a:rPr lang="zh-CN" altLang="en-US" sz="1200" b="1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（</a:t>
                      </a:r>
                      <a:r>
                        <a:rPr lang="en-US" altLang="zh-CN" sz="1200" b="1" spc="120" baseline="-2500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CH3COOH</a:t>
                      </a:r>
                      <a:r>
                        <a:rPr lang="zh-CN" altLang="en-US" sz="1200" b="1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）</a:t>
                      </a:r>
                      <a:endParaRPr lang="zh-CN" altLang="en-US" sz="1200" b="1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974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400" b="0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加入固体CH</a:t>
                      </a:r>
                      <a:r>
                        <a:rPr lang="zh-CN" altLang="en-US" sz="1400" b="0" spc="120" baseline="-2500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r>
                        <a:rPr lang="zh-CN" altLang="en-US" sz="1400" b="0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COONa</a:t>
                      </a:r>
                      <a:endParaRPr lang="zh-CN" altLang="en-US" sz="1400" b="0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974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400" b="0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通入HCl</a:t>
                      </a:r>
                      <a:endParaRPr lang="zh-CN" altLang="en-US" sz="1400" b="0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30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400" b="0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升温</a:t>
                      </a:r>
                      <a:endParaRPr lang="zh-CN" altLang="en-US" sz="1400" b="0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974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400" b="0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加水</a:t>
                      </a:r>
                      <a:endParaRPr lang="zh-CN" altLang="en-US" sz="1400" b="0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974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400" b="0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加NaOH</a:t>
                      </a:r>
                      <a:endParaRPr lang="zh-CN" altLang="en-US" sz="1400" b="0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7437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400" b="0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加 CH</a:t>
                      </a:r>
                      <a:r>
                        <a:rPr lang="zh-CN" altLang="en-US" sz="1400" b="0" spc="120" baseline="-2500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r>
                        <a:rPr lang="zh-CN" altLang="en-US" sz="1400" b="0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COOH</a:t>
                      </a:r>
                      <a:endParaRPr lang="zh-CN" altLang="en-US" sz="1400" b="0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974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400" b="0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加NH</a:t>
                      </a:r>
                      <a:r>
                        <a:rPr lang="zh-CN" altLang="en-US" sz="1400" b="0" spc="120" baseline="-2500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4</a:t>
                      </a:r>
                      <a:r>
                        <a:rPr lang="zh-CN" altLang="en-US" sz="1400" b="0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Cl</a:t>
                      </a:r>
                      <a:endParaRPr lang="zh-CN" altLang="en-US" sz="1400" b="0" spc="12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974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400" b="0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加 Na</a:t>
                      </a:r>
                      <a:r>
                        <a:rPr lang="zh-CN" altLang="en-US" sz="1400" b="0" spc="120" baseline="-2500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</a:t>
                      </a:r>
                      <a:r>
                        <a:rPr lang="zh-CN" altLang="en-US" sz="1400" b="0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</a:t>
                      </a:r>
                      <a:r>
                        <a:rPr lang="en-US" altLang="zh-CN" sz="1400" b="0" spc="12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O</a:t>
                      </a:r>
                      <a:r>
                        <a:rPr lang="zh-CN" altLang="en-US" sz="1400" b="0" spc="120" baseline="-2500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endParaRPr lang="zh-CN" altLang="en-US" sz="1400" b="0" spc="120" baseline="-2500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lv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400" b="0" spc="12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0" marR="127000" marT="107950" marB="107950" anchor="ctr">
                    <a:lnL w="9525">
                      <a:solidFill>
                        <a:srgbClr val="646464"/>
                      </a:solidFill>
                      <a:prstDash val="sysDash"/>
                    </a:lnL>
                    <a:lnR w="9525">
                      <a:solidFill>
                        <a:srgbClr val="646464"/>
                      </a:solidFill>
                      <a:prstDash val="sysDash"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570" name="文本框 17468"/>
          <p:cNvSpPr txBox="1"/>
          <p:nvPr/>
        </p:nvSpPr>
        <p:spPr>
          <a:xfrm>
            <a:off x="2895600" y="64008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zh-CN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614488" y="2286000"/>
            <a:ext cx="6878637" cy="519113"/>
            <a:chOff x="2543" y="3600"/>
            <a:chExt cx="10832" cy="818"/>
          </a:xfrm>
        </p:grpSpPr>
        <p:sp>
          <p:nvSpPr>
            <p:cNvPr id="20572" name="文本框 17463"/>
            <p:cNvSpPr txBox="1"/>
            <p:nvPr/>
          </p:nvSpPr>
          <p:spPr>
            <a:xfrm>
              <a:off x="2543" y="3600"/>
              <a:ext cx="156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向右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73" name="文本框 17464"/>
            <p:cNvSpPr txBox="1"/>
            <p:nvPr/>
          </p:nvSpPr>
          <p:spPr>
            <a:xfrm>
              <a:off x="7800" y="3600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74" name="文本框 17467"/>
            <p:cNvSpPr txBox="1"/>
            <p:nvPr/>
          </p:nvSpPr>
          <p:spPr>
            <a:xfrm>
              <a:off x="4223" y="3600"/>
              <a:ext cx="156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75" name="文本框 17534"/>
            <p:cNvSpPr txBox="1"/>
            <p:nvPr/>
          </p:nvSpPr>
          <p:spPr>
            <a:xfrm>
              <a:off x="5915" y="3600"/>
              <a:ext cx="144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76" name="文本框 1"/>
            <p:cNvSpPr txBox="1"/>
            <p:nvPr/>
          </p:nvSpPr>
          <p:spPr>
            <a:xfrm>
              <a:off x="9360" y="3600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77" name="文本框 2"/>
            <p:cNvSpPr txBox="1"/>
            <p:nvPr/>
          </p:nvSpPr>
          <p:spPr>
            <a:xfrm>
              <a:off x="11695" y="3600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1614488" y="2971800"/>
            <a:ext cx="6878637" cy="533400"/>
            <a:chOff x="2543" y="4680"/>
            <a:chExt cx="10832" cy="840"/>
          </a:xfrm>
        </p:grpSpPr>
        <p:sp>
          <p:nvSpPr>
            <p:cNvPr id="20579" name="文本框 17466"/>
            <p:cNvSpPr txBox="1"/>
            <p:nvPr/>
          </p:nvSpPr>
          <p:spPr>
            <a:xfrm>
              <a:off x="2542" y="4680"/>
              <a:ext cx="156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向右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80" name="文本框 17471"/>
            <p:cNvSpPr txBox="1"/>
            <p:nvPr/>
          </p:nvSpPr>
          <p:spPr>
            <a:xfrm>
              <a:off x="7800" y="4680"/>
              <a:ext cx="156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81" name="文本框 17478"/>
            <p:cNvSpPr txBox="1"/>
            <p:nvPr/>
          </p:nvSpPr>
          <p:spPr>
            <a:xfrm>
              <a:off x="4103" y="4702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82" name="文本框 17535"/>
            <p:cNvSpPr txBox="1"/>
            <p:nvPr/>
          </p:nvSpPr>
          <p:spPr>
            <a:xfrm>
              <a:off x="5880" y="4680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83" name="文本框 3"/>
            <p:cNvSpPr txBox="1"/>
            <p:nvPr/>
          </p:nvSpPr>
          <p:spPr>
            <a:xfrm>
              <a:off x="11695" y="4680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84" name="文本框 4"/>
            <p:cNvSpPr txBox="1"/>
            <p:nvPr/>
          </p:nvSpPr>
          <p:spPr>
            <a:xfrm>
              <a:off x="9360" y="4680"/>
              <a:ext cx="156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1600200" y="3941763"/>
            <a:ext cx="6816725" cy="601662"/>
            <a:chOff x="2520" y="6208"/>
            <a:chExt cx="10735" cy="948"/>
          </a:xfrm>
        </p:grpSpPr>
        <p:sp>
          <p:nvSpPr>
            <p:cNvPr id="20586" name="文本框 17473"/>
            <p:cNvSpPr txBox="1"/>
            <p:nvPr/>
          </p:nvSpPr>
          <p:spPr>
            <a:xfrm>
              <a:off x="2520" y="6315"/>
              <a:ext cx="18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向右</a:t>
              </a:r>
              <a:endParaRPr lang="zh-CN" altLang="en-US" sz="28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87" name="文本框 17531"/>
            <p:cNvSpPr txBox="1"/>
            <p:nvPr/>
          </p:nvSpPr>
          <p:spPr>
            <a:xfrm>
              <a:off x="5855" y="6337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88" name="文本框 17532"/>
            <p:cNvSpPr txBox="1"/>
            <p:nvPr/>
          </p:nvSpPr>
          <p:spPr>
            <a:xfrm>
              <a:off x="7800" y="6208"/>
              <a:ext cx="192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89" name="文本框 17537"/>
            <p:cNvSpPr txBox="1"/>
            <p:nvPr/>
          </p:nvSpPr>
          <p:spPr>
            <a:xfrm>
              <a:off x="4103" y="6338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90" name="文本框 6"/>
            <p:cNvSpPr txBox="1"/>
            <p:nvPr/>
          </p:nvSpPr>
          <p:spPr>
            <a:xfrm>
              <a:off x="9300" y="6208"/>
              <a:ext cx="156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91" name="文本框 7"/>
            <p:cNvSpPr txBox="1"/>
            <p:nvPr/>
          </p:nvSpPr>
          <p:spPr>
            <a:xfrm>
              <a:off x="11695" y="6208"/>
              <a:ext cx="156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600200" y="3422650"/>
            <a:ext cx="6931025" cy="642938"/>
            <a:chOff x="2520" y="5390"/>
            <a:chExt cx="10915" cy="1013"/>
          </a:xfrm>
        </p:grpSpPr>
        <p:sp>
          <p:nvSpPr>
            <p:cNvPr id="20593" name="文本框 17470"/>
            <p:cNvSpPr txBox="1"/>
            <p:nvPr/>
          </p:nvSpPr>
          <p:spPr>
            <a:xfrm>
              <a:off x="2520" y="5586"/>
              <a:ext cx="204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向右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94" name="文本框 17479"/>
            <p:cNvSpPr txBox="1"/>
            <p:nvPr/>
          </p:nvSpPr>
          <p:spPr>
            <a:xfrm>
              <a:off x="4103" y="5520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95" name="文本框 17533"/>
            <p:cNvSpPr txBox="1"/>
            <p:nvPr/>
          </p:nvSpPr>
          <p:spPr>
            <a:xfrm>
              <a:off x="5855" y="5586"/>
              <a:ext cx="156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96" name="文本框 17536"/>
            <p:cNvSpPr txBox="1"/>
            <p:nvPr/>
          </p:nvSpPr>
          <p:spPr>
            <a:xfrm>
              <a:off x="7740" y="5498"/>
              <a:ext cx="156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97" name="文本框 5"/>
            <p:cNvSpPr txBox="1"/>
            <p:nvPr/>
          </p:nvSpPr>
          <p:spPr>
            <a:xfrm>
              <a:off x="9420" y="5390"/>
              <a:ext cx="156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598" name="文本框 8"/>
            <p:cNvSpPr txBox="1"/>
            <p:nvPr/>
          </p:nvSpPr>
          <p:spPr>
            <a:xfrm>
              <a:off x="11755" y="5390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601788" y="4460875"/>
            <a:ext cx="6815137" cy="603250"/>
            <a:chOff x="2522" y="7025"/>
            <a:chExt cx="10733" cy="949"/>
          </a:xfrm>
        </p:grpSpPr>
        <p:sp>
          <p:nvSpPr>
            <p:cNvPr id="20600" name="文本框 17474"/>
            <p:cNvSpPr txBox="1"/>
            <p:nvPr/>
          </p:nvSpPr>
          <p:spPr>
            <a:xfrm>
              <a:off x="4163" y="7156"/>
              <a:ext cx="192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01" name="文本框 17476"/>
            <p:cNvSpPr txBox="1"/>
            <p:nvPr/>
          </p:nvSpPr>
          <p:spPr>
            <a:xfrm>
              <a:off x="2522" y="7025"/>
              <a:ext cx="144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向左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02" name="文本框 17539"/>
            <p:cNvSpPr txBox="1"/>
            <p:nvPr/>
          </p:nvSpPr>
          <p:spPr>
            <a:xfrm>
              <a:off x="5880" y="7026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03" name="文本框 17540"/>
            <p:cNvSpPr txBox="1"/>
            <p:nvPr/>
          </p:nvSpPr>
          <p:spPr>
            <a:xfrm>
              <a:off x="7800" y="7026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04" name="文本框 9"/>
            <p:cNvSpPr txBox="1"/>
            <p:nvPr/>
          </p:nvSpPr>
          <p:spPr>
            <a:xfrm>
              <a:off x="9300" y="7025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05" name="文本框 10"/>
            <p:cNvSpPr txBox="1"/>
            <p:nvPr/>
          </p:nvSpPr>
          <p:spPr>
            <a:xfrm>
              <a:off x="11695" y="7025"/>
              <a:ext cx="156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600200" y="4981575"/>
            <a:ext cx="6892925" cy="601663"/>
            <a:chOff x="2520" y="7844"/>
            <a:chExt cx="10855" cy="948"/>
          </a:xfrm>
        </p:grpSpPr>
        <p:sp>
          <p:nvSpPr>
            <p:cNvPr id="20607" name="文本框 17477"/>
            <p:cNvSpPr txBox="1"/>
            <p:nvPr/>
          </p:nvSpPr>
          <p:spPr>
            <a:xfrm>
              <a:off x="2520" y="7973"/>
              <a:ext cx="144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向左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08" name="文本框 17529"/>
            <p:cNvSpPr txBox="1"/>
            <p:nvPr/>
          </p:nvSpPr>
          <p:spPr>
            <a:xfrm>
              <a:off x="7800" y="7973"/>
              <a:ext cx="192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09" name="文本框 17530"/>
            <p:cNvSpPr txBox="1"/>
            <p:nvPr/>
          </p:nvSpPr>
          <p:spPr>
            <a:xfrm>
              <a:off x="5940" y="7973"/>
              <a:ext cx="156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10" name="文本框 17538"/>
            <p:cNvSpPr txBox="1"/>
            <p:nvPr/>
          </p:nvSpPr>
          <p:spPr>
            <a:xfrm>
              <a:off x="4180" y="7974"/>
              <a:ext cx="192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变小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11" name="文本框 12"/>
            <p:cNvSpPr txBox="1"/>
            <p:nvPr/>
          </p:nvSpPr>
          <p:spPr>
            <a:xfrm>
              <a:off x="9300" y="7973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12" name="文本框 13"/>
            <p:cNvSpPr txBox="1"/>
            <p:nvPr/>
          </p:nvSpPr>
          <p:spPr>
            <a:xfrm>
              <a:off x="11695" y="7844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543050" y="5667375"/>
            <a:ext cx="6911975" cy="566738"/>
            <a:chOff x="2430" y="8924"/>
            <a:chExt cx="10885" cy="894"/>
          </a:xfrm>
        </p:grpSpPr>
        <p:sp>
          <p:nvSpPr>
            <p:cNvPr id="20614" name="文本框 17482"/>
            <p:cNvSpPr txBox="1"/>
            <p:nvPr/>
          </p:nvSpPr>
          <p:spPr>
            <a:xfrm>
              <a:off x="2430" y="8999"/>
              <a:ext cx="222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向右</a:t>
              </a:r>
              <a:endParaRPr lang="zh-CN" altLang="en-US" sz="28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15" name="文本框 17483"/>
            <p:cNvSpPr txBox="1"/>
            <p:nvPr/>
          </p:nvSpPr>
          <p:spPr>
            <a:xfrm>
              <a:off x="5880" y="9000"/>
              <a:ext cx="192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16" name="文本框 17541"/>
            <p:cNvSpPr txBox="1"/>
            <p:nvPr/>
          </p:nvSpPr>
          <p:spPr>
            <a:xfrm>
              <a:off x="4103" y="8925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17" name="文本框 17559"/>
            <p:cNvSpPr txBox="1"/>
            <p:nvPr/>
          </p:nvSpPr>
          <p:spPr>
            <a:xfrm>
              <a:off x="7800" y="8924"/>
              <a:ext cx="192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18" name="文本框 11"/>
            <p:cNvSpPr txBox="1"/>
            <p:nvPr/>
          </p:nvSpPr>
          <p:spPr>
            <a:xfrm>
              <a:off x="9300" y="8924"/>
              <a:ext cx="156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19" name="文本框 14"/>
            <p:cNvSpPr txBox="1"/>
            <p:nvPr/>
          </p:nvSpPr>
          <p:spPr>
            <a:xfrm>
              <a:off x="11635" y="8925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1543050" y="6159500"/>
            <a:ext cx="6835775" cy="593725"/>
            <a:chOff x="2430" y="9700"/>
            <a:chExt cx="10765" cy="936"/>
          </a:xfrm>
        </p:grpSpPr>
        <p:sp>
          <p:nvSpPr>
            <p:cNvPr id="20621" name="文本框 17555"/>
            <p:cNvSpPr txBox="1"/>
            <p:nvPr/>
          </p:nvSpPr>
          <p:spPr>
            <a:xfrm>
              <a:off x="2430" y="9818"/>
              <a:ext cx="144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向左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22" name="文本框 17556"/>
            <p:cNvSpPr txBox="1"/>
            <p:nvPr/>
          </p:nvSpPr>
          <p:spPr>
            <a:xfrm>
              <a:off x="4103" y="9742"/>
              <a:ext cx="192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变小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23" name="文本框 17557"/>
            <p:cNvSpPr txBox="1"/>
            <p:nvPr/>
          </p:nvSpPr>
          <p:spPr>
            <a:xfrm>
              <a:off x="5880" y="9742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24" name="文本框 17558"/>
            <p:cNvSpPr txBox="1"/>
            <p:nvPr/>
          </p:nvSpPr>
          <p:spPr>
            <a:xfrm>
              <a:off x="7800" y="9742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25" name="文本框 15"/>
            <p:cNvSpPr txBox="1"/>
            <p:nvPr/>
          </p:nvSpPr>
          <p:spPr>
            <a:xfrm>
              <a:off x="9300" y="9700"/>
              <a:ext cx="168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增大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626" name="文本框 16"/>
            <p:cNvSpPr txBox="1"/>
            <p:nvPr/>
          </p:nvSpPr>
          <p:spPr>
            <a:xfrm>
              <a:off x="11635" y="9742"/>
              <a:ext cx="1560" cy="81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减小</a:t>
              </a:r>
              <a:endParaRPr lang="zh-CN" altLang="en-US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0627" name="文本框 25"/>
          <p:cNvSpPr txBox="1"/>
          <p:nvPr/>
        </p:nvSpPr>
        <p:spPr>
          <a:xfrm>
            <a:off x="288925" y="76200"/>
            <a:ext cx="2535238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001D2E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【巩固提升</a:t>
            </a:r>
            <a:r>
              <a:rPr lang="en-US" altLang="zh-CN" sz="2800" b="1" dirty="0">
                <a:solidFill>
                  <a:srgbClr val="001D2E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</a:t>
            </a:r>
            <a:r>
              <a:rPr lang="zh-CN" altLang="en-US" sz="2800" b="1" dirty="0">
                <a:solidFill>
                  <a:srgbClr val="001D2E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】</a:t>
            </a:r>
            <a:endParaRPr lang="zh-CN" altLang="en-US" sz="2800" b="1" dirty="0">
              <a:solidFill>
                <a:srgbClr val="001D2E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9726" name="Group 158"/>
          <p:cNvGraphicFramePr>
            <a:graphicFrameLocks noGrp="1"/>
          </p:cNvGraphicFramePr>
          <p:nvPr/>
        </p:nvGraphicFramePr>
        <p:xfrm>
          <a:off x="36513" y="968375"/>
          <a:ext cx="9144000" cy="5889625"/>
        </p:xfrm>
        <a:graphic>
          <a:graphicData uri="http://schemas.openxmlformats.org/drawingml/2006/table">
            <a:tbl>
              <a:tblPr/>
              <a:tblGrid>
                <a:gridCol w="1403350"/>
                <a:gridCol w="1081088"/>
                <a:gridCol w="935037"/>
                <a:gridCol w="936625"/>
                <a:gridCol w="1152525"/>
                <a:gridCol w="1368425"/>
                <a:gridCol w="2266950"/>
              </a:tblGrid>
              <a:tr h="788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条件</a:t>
                      </a:r>
                      <a:endParaRPr kumimoji="0" lang="zh-CN" alt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移动方向</a:t>
                      </a:r>
                      <a:endParaRPr kumimoji="0" lang="zh-CN" alt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n(H</a:t>
                      </a:r>
                      <a:r>
                        <a:rPr kumimoji="0" lang="en-US" altLang="zh-CN" sz="2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0" lang="en-US" altLang="zh-C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altLang="zh-CN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c(H</a:t>
                      </a:r>
                      <a:r>
                        <a:rPr kumimoji="0" lang="en-US" altLang="zh-CN" sz="2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0" lang="en-US" altLang="zh-C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altLang="zh-CN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PH</a:t>
                      </a:r>
                      <a:r>
                        <a:rPr kumimoji="0" lang="zh-CN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值</a:t>
                      </a:r>
                      <a:endParaRPr kumimoji="0" lang="zh-CN" alt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Fe</a:t>
                      </a:r>
                      <a:r>
                        <a:rPr kumimoji="0" lang="en-US" altLang="zh-CN" sz="2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3+</a:t>
                      </a:r>
                      <a:r>
                        <a:rPr kumimoji="0" lang="zh-CN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水解程度</a:t>
                      </a:r>
                      <a:endParaRPr kumimoji="0" lang="zh-CN" alt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现象</a:t>
                      </a:r>
                      <a:endParaRPr kumimoji="0" lang="zh-CN" alt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升温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28575">
                      <a:solidFill>
                        <a:srgbClr val="848587"/>
                      </a:solidFill>
                      <a:prstDash val="solid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加水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FeCl</a:t>
                      </a:r>
                      <a:r>
                        <a:rPr kumimoji="0" lang="en-US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3</a:t>
                      </a:r>
                      <a:endParaRPr kumimoji="0" lang="en-US" altLang="zh-CN" sz="24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HCl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NaOH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Na</a:t>
                      </a:r>
                      <a:r>
                        <a:rPr kumimoji="0" lang="en-US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2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CO</a:t>
                      </a:r>
                      <a:r>
                        <a:rPr kumimoji="0" lang="en-US" altLang="zh-CN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3</a:t>
                      </a:r>
                      <a:endParaRPr kumimoji="0" lang="en-US" altLang="zh-CN" sz="24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9525">
                      <a:solidFill>
                        <a:srgbClr val="848587"/>
                      </a:solidFill>
                      <a:prstDash val="sys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楷体" panose="02010609060101010101" charset="-122"/>
                          <a:ea typeface="楷体" panose="02010609060101010101" charset="-122"/>
                        </a:rPr>
                        <a:t>加铁粉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>
                      <a:solidFill>
                        <a:srgbClr val="848587"/>
                      </a:solidFill>
                      <a:prstDash val="sysDash"/>
                    </a:lnL>
                    <a:lnR w="9525">
                      <a:solidFill>
                        <a:srgbClr val="848587"/>
                      </a:solidFill>
                      <a:prstDash val="sysDash"/>
                    </a:lnR>
                    <a:lnT w="9525">
                      <a:solidFill>
                        <a:srgbClr val="848587"/>
                      </a:solidFill>
                      <a:prstDash val="sysDash"/>
                    </a:lnT>
                    <a:lnB w="28575">
                      <a:solidFill>
                        <a:srgbClr val="848587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1579" name="Text Box 85"/>
          <p:cNvSpPr txBox="1"/>
          <p:nvPr/>
        </p:nvSpPr>
        <p:spPr>
          <a:xfrm>
            <a:off x="1908175" y="2239963"/>
            <a:ext cx="115252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54" name="Rectangle 86"/>
          <p:cNvSpPr/>
          <p:nvPr/>
        </p:nvSpPr>
        <p:spPr>
          <a:xfrm>
            <a:off x="3419475" y="2538413"/>
            <a:ext cx="12954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减小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55" name="Text Box 87"/>
          <p:cNvSpPr txBox="1"/>
          <p:nvPr/>
        </p:nvSpPr>
        <p:spPr>
          <a:xfrm>
            <a:off x="1403350" y="1846263"/>
            <a:ext cx="1150938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右移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56" name="Rectangle 88"/>
          <p:cNvSpPr/>
          <p:nvPr/>
        </p:nvSpPr>
        <p:spPr>
          <a:xfrm>
            <a:off x="1400175" y="2538413"/>
            <a:ext cx="115252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右移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57" name="Rectangle 89"/>
          <p:cNvSpPr/>
          <p:nvPr/>
        </p:nvSpPr>
        <p:spPr>
          <a:xfrm>
            <a:off x="1403350" y="4438650"/>
            <a:ext cx="1150938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右移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58" name="Rectangle 90"/>
          <p:cNvSpPr/>
          <p:nvPr/>
        </p:nvSpPr>
        <p:spPr>
          <a:xfrm>
            <a:off x="1403350" y="3259138"/>
            <a:ext cx="1150938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右移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59" name="Rectangle 91"/>
          <p:cNvSpPr/>
          <p:nvPr/>
        </p:nvSpPr>
        <p:spPr>
          <a:xfrm>
            <a:off x="1403350" y="3863975"/>
            <a:ext cx="1150938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左移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60" name="Text Box 92"/>
          <p:cNvSpPr txBox="1"/>
          <p:nvPr/>
        </p:nvSpPr>
        <p:spPr>
          <a:xfrm>
            <a:off x="2484438" y="1846263"/>
            <a:ext cx="1223962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增大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61" name="Rectangle 93"/>
          <p:cNvSpPr/>
          <p:nvPr/>
        </p:nvSpPr>
        <p:spPr>
          <a:xfrm>
            <a:off x="2484438" y="2538413"/>
            <a:ext cx="1223962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增大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62" name="Rectangle 94"/>
          <p:cNvSpPr/>
          <p:nvPr/>
        </p:nvSpPr>
        <p:spPr>
          <a:xfrm>
            <a:off x="2484438" y="3259138"/>
            <a:ext cx="115252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增大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63" name="Rectangle 95"/>
          <p:cNvSpPr/>
          <p:nvPr/>
        </p:nvSpPr>
        <p:spPr>
          <a:xfrm>
            <a:off x="2484438" y="3859213"/>
            <a:ext cx="115252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增大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64" name="Text Box 96"/>
          <p:cNvSpPr txBox="1"/>
          <p:nvPr/>
        </p:nvSpPr>
        <p:spPr>
          <a:xfrm>
            <a:off x="4356100" y="3859213"/>
            <a:ext cx="1296988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减小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65" name="Text Box 97"/>
          <p:cNvSpPr txBox="1"/>
          <p:nvPr/>
        </p:nvSpPr>
        <p:spPr>
          <a:xfrm>
            <a:off x="4427538" y="1846263"/>
            <a:ext cx="1223962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减小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66" name="Rectangle 98"/>
          <p:cNvSpPr/>
          <p:nvPr/>
        </p:nvSpPr>
        <p:spPr>
          <a:xfrm>
            <a:off x="5649913" y="3863975"/>
            <a:ext cx="1008062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减小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67" name="Rectangle 99"/>
          <p:cNvSpPr/>
          <p:nvPr/>
        </p:nvSpPr>
        <p:spPr>
          <a:xfrm>
            <a:off x="5581650" y="3182938"/>
            <a:ext cx="1150938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减小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68" name="Rectangle 100"/>
          <p:cNvSpPr/>
          <p:nvPr/>
        </p:nvSpPr>
        <p:spPr>
          <a:xfrm>
            <a:off x="4427538" y="3255963"/>
            <a:ext cx="1439862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减小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69" name="Rectangle 101"/>
          <p:cNvSpPr/>
          <p:nvPr/>
        </p:nvSpPr>
        <p:spPr>
          <a:xfrm>
            <a:off x="3419475" y="3259138"/>
            <a:ext cx="1223963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增大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71" name="Rectangle 103"/>
          <p:cNvSpPr/>
          <p:nvPr/>
        </p:nvSpPr>
        <p:spPr>
          <a:xfrm>
            <a:off x="5578475" y="1846263"/>
            <a:ext cx="115252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增大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72" name="Rectangle 104"/>
          <p:cNvSpPr/>
          <p:nvPr/>
        </p:nvSpPr>
        <p:spPr>
          <a:xfrm>
            <a:off x="5580063" y="4438650"/>
            <a:ext cx="115252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增大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73" name="Rectangle 105"/>
          <p:cNvSpPr/>
          <p:nvPr/>
        </p:nvSpPr>
        <p:spPr>
          <a:xfrm>
            <a:off x="4356100" y="5300663"/>
            <a:ext cx="1150938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/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增大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74" name="Text Box 106"/>
          <p:cNvSpPr txBox="1"/>
          <p:nvPr/>
        </p:nvSpPr>
        <p:spPr>
          <a:xfrm>
            <a:off x="7231063" y="1803400"/>
            <a:ext cx="16922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黄色变浅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75" name="Rectangle 107"/>
          <p:cNvSpPr/>
          <p:nvPr/>
        </p:nvSpPr>
        <p:spPr>
          <a:xfrm>
            <a:off x="7235825" y="3143250"/>
            <a:ext cx="180022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黄色加深</a:t>
            </a:r>
            <a:endParaRPr lang="zh-CN" altLang="en-US" sz="28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76" name="Rectangle 108"/>
          <p:cNvSpPr/>
          <p:nvPr/>
        </p:nvSpPr>
        <p:spPr>
          <a:xfrm>
            <a:off x="7235825" y="3863975"/>
            <a:ext cx="16922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黄色加深</a:t>
            </a:r>
            <a:endParaRPr lang="zh-CN" altLang="en-US" sz="28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77" name="Rectangle 109"/>
          <p:cNvSpPr/>
          <p:nvPr/>
        </p:nvSpPr>
        <p:spPr>
          <a:xfrm>
            <a:off x="7159625" y="2495550"/>
            <a:ext cx="1804988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黄色变浅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78" name="Text Box 110"/>
          <p:cNvSpPr txBox="1"/>
          <p:nvPr/>
        </p:nvSpPr>
        <p:spPr>
          <a:xfrm>
            <a:off x="6732588" y="5146675"/>
            <a:ext cx="2447925" cy="9461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有红褐色沉淀及气体产生</a:t>
            </a:r>
            <a:endParaRPr lang="zh-CN" altLang="en-US" sz="28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87" name="Text Box 119"/>
          <p:cNvSpPr txBox="1"/>
          <p:nvPr/>
        </p:nvSpPr>
        <p:spPr>
          <a:xfrm>
            <a:off x="3419475" y="1846263"/>
            <a:ext cx="1223963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增大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88" name="Rectangle 120"/>
          <p:cNvSpPr/>
          <p:nvPr/>
        </p:nvSpPr>
        <p:spPr>
          <a:xfrm>
            <a:off x="4356100" y="2606675"/>
            <a:ext cx="1223963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增大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89" name="Rectangle 121"/>
          <p:cNvSpPr/>
          <p:nvPr/>
        </p:nvSpPr>
        <p:spPr>
          <a:xfrm>
            <a:off x="5581650" y="2465388"/>
            <a:ext cx="1223963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增大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90" name="Rectangle 122"/>
          <p:cNvSpPr/>
          <p:nvPr/>
        </p:nvSpPr>
        <p:spPr>
          <a:xfrm>
            <a:off x="3419475" y="4508500"/>
            <a:ext cx="1223963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减小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91" name="Rectangle 123"/>
          <p:cNvSpPr/>
          <p:nvPr/>
        </p:nvSpPr>
        <p:spPr>
          <a:xfrm>
            <a:off x="3419475" y="5229225"/>
            <a:ext cx="1223963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减小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92" name="Rectangle 124"/>
          <p:cNvSpPr/>
          <p:nvPr/>
        </p:nvSpPr>
        <p:spPr>
          <a:xfrm>
            <a:off x="5724525" y="6162675"/>
            <a:ext cx="1223963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减小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94" name="Rectangle 126"/>
          <p:cNvSpPr/>
          <p:nvPr/>
        </p:nvSpPr>
        <p:spPr>
          <a:xfrm>
            <a:off x="2484438" y="4508500"/>
            <a:ext cx="1223962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减小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95" name="Rectangle 127"/>
          <p:cNvSpPr/>
          <p:nvPr/>
        </p:nvSpPr>
        <p:spPr>
          <a:xfrm>
            <a:off x="3419475" y="3859213"/>
            <a:ext cx="1223963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增大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98" name="Rectangle 130"/>
          <p:cNvSpPr/>
          <p:nvPr/>
        </p:nvSpPr>
        <p:spPr>
          <a:xfrm>
            <a:off x="4356100" y="4508500"/>
            <a:ext cx="1223963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增大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699" name="Rectangle 131"/>
          <p:cNvSpPr/>
          <p:nvPr/>
        </p:nvSpPr>
        <p:spPr>
          <a:xfrm>
            <a:off x="7056438" y="4438650"/>
            <a:ext cx="21240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红褐色沉淀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702" name="Rectangle 134"/>
          <p:cNvSpPr/>
          <p:nvPr/>
        </p:nvSpPr>
        <p:spPr>
          <a:xfrm>
            <a:off x="1408113" y="5229225"/>
            <a:ext cx="1150937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右移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703" name="Text Box 135"/>
          <p:cNvSpPr txBox="1"/>
          <p:nvPr/>
        </p:nvSpPr>
        <p:spPr>
          <a:xfrm>
            <a:off x="2484438" y="5229225"/>
            <a:ext cx="1296987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减小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704" name="Rectangle 136"/>
          <p:cNvSpPr/>
          <p:nvPr/>
        </p:nvSpPr>
        <p:spPr>
          <a:xfrm>
            <a:off x="5726113" y="5300663"/>
            <a:ext cx="1150937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增大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705" name="Rectangle 137"/>
          <p:cNvSpPr/>
          <p:nvPr/>
        </p:nvSpPr>
        <p:spPr>
          <a:xfrm>
            <a:off x="1408113" y="6162675"/>
            <a:ext cx="1150937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左移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706" name="Text Box 138"/>
          <p:cNvSpPr txBox="1"/>
          <p:nvPr/>
        </p:nvSpPr>
        <p:spPr>
          <a:xfrm>
            <a:off x="2484438" y="6162675"/>
            <a:ext cx="1296987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减小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707" name="Text Box 139"/>
          <p:cNvSpPr txBox="1"/>
          <p:nvPr/>
        </p:nvSpPr>
        <p:spPr>
          <a:xfrm>
            <a:off x="3419475" y="6162675"/>
            <a:ext cx="1296988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减小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708" name="Rectangle 140"/>
          <p:cNvSpPr/>
          <p:nvPr/>
        </p:nvSpPr>
        <p:spPr>
          <a:xfrm>
            <a:off x="4356100" y="6162675"/>
            <a:ext cx="1150938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增大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709" name="Rectangle 141"/>
          <p:cNvSpPr/>
          <p:nvPr/>
        </p:nvSpPr>
        <p:spPr>
          <a:xfrm>
            <a:off x="7308850" y="6165850"/>
            <a:ext cx="17272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黄色变浅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1622" name="组合 22529"/>
          <p:cNvGrpSpPr/>
          <p:nvPr/>
        </p:nvGrpSpPr>
        <p:grpSpPr>
          <a:xfrm>
            <a:off x="1763713" y="0"/>
            <a:ext cx="7696200" cy="1014413"/>
            <a:chOff x="288" y="288"/>
            <a:chExt cx="4848" cy="639"/>
          </a:xfrm>
        </p:grpSpPr>
        <p:sp>
          <p:nvSpPr>
            <p:cNvPr id="21623" name="文本框 22530"/>
            <p:cNvSpPr txBox="1"/>
            <p:nvPr/>
          </p:nvSpPr>
          <p:spPr>
            <a:xfrm>
              <a:off x="288" y="288"/>
              <a:ext cx="4848" cy="63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不同条件对</a:t>
              </a:r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FeCl</a:t>
              </a:r>
              <a:r>
                <a:rPr lang="en-US" altLang="zh-CN" sz="2400" b="1" baseline="-250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zh-CN" altLang="en-US" sz="24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水解平衡的影响</a:t>
              </a:r>
              <a:endPara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Fe</a:t>
              </a:r>
              <a:r>
                <a:rPr lang="en-US" altLang="zh-CN" sz="2400" b="1" baseline="300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3+</a:t>
              </a:r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+3H</a:t>
              </a:r>
              <a:r>
                <a:rPr lang="en-US" altLang="zh-CN" sz="2400" b="1" baseline="-250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                 Fe(OH)</a:t>
              </a:r>
              <a:r>
                <a:rPr lang="en-US" altLang="zh-CN" sz="2400" b="1" baseline="-250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+3H</a:t>
              </a:r>
              <a:r>
                <a:rPr lang="en-US" altLang="zh-CN" sz="2400" b="1" baseline="300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</a:t>
              </a:r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△H</a:t>
              </a:r>
              <a:r>
                <a:rPr lang="zh-CN" altLang="en-US" sz="24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＞</a:t>
              </a:r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0</a:t>
              </a:r>
              <a:endPara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624" name="直接连接符 22531"/>
            <p:cNvSpPr/>
            <p:nvPr/>
          </p:nvSpPr>
          <p:spPr>
            <a:xfrm>
              <a:off x="2016" y="768"/>
              <a:ext cx="4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625" name="直接连接符 22532"/>
            <p:cNvSpPr/>
            <p:nvPr/>
          </p:nvSpPr>
          <p:spPr>
            <a:xfrm>
              <a:off x="2016" y="816"/>
              <a:ext cx="4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626" name="直接连接符 22533"/>
            <p:cNvSpPr/>
            <p:nvPr/>
          </p:nvSpPr>
          <p:spPr>
            <a:xfrm flipH="1" flipV="1">
              <a:off x="2448" y="720"/>
              <a:ext cx="48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627" name="直接连接符 22534"/>
            <p:cNvSpPr/>
            <p:nvPr/>
          </p:nvSpPr>
          <p:spPr>
            <a:xfrm flipH="1" flipV="1">
              <a:off x="2016" y="816"/>
              <a:ext cx="48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21628" name="文本框 25"/>
          <p:cNvSpPr txBox="1"/>
          <p:nvPr/>
        </p:nvSpPr>
        <p:spPr>
          <a:xfrm>
            <a:off x="288925" y="76200"/>
            <a:ext cx="2535238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001D2E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宋体" panose="02010600030101010101" pitchFamily="2" charset="-122"/>
              </a:rPr>
              <a:t>【巩固提升</a:t>
            </a:r>
            <a:r>
              <a:rPr lang="en-US" altLang="zh-CN" sz="2800" b="1" dirty="0">
                <a:solidFill>
                  <a:srgbClr val="001D2E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宋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rgbClr val="001D2E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宋体" panose="02010600030101010101" pitchFamily="2" charset="-122"/>
              </a:rPr>
              <a:t>】</a:t>
            </a:r>
            <a:endParaRPr lang="zh-CN" altLang="en-US" sz="2800" b="1" dirty="0">
              <a:solidFill>
                <a:srgbClr val="001D2E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9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9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9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9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9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9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9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9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9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9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9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9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9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9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9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09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9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0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0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09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09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0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09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0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10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10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10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09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10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54" grpId="0"/>
      <p:bldP spid="109655" grpId="0"/>
      <p:bldP spid="109656" grpId="0"/>
      <p:bldP spid="109657" grpId="0"/>
      <p:bldP spid="109658" grpId="0"/>
      <p:bldP spid="109659" grpId="0"/>
      <p:bldP spid="109660" grpId="0"/>
      <p:bldP spid="109661" grpId="0"/>
      <p:bldP spid="109662" grpId="0"/>
      <p:bldP spid="109663" grpId="0"/>
      <p:bldP spid="109664" grpId="0"/>
      <p:bldP spid="109665" grpId="0"/>
      <p:bldP spid="109666" grpId="0"/>
      <p:bldP spid="109667" grpId="0"/>
      <p:bldP spid="109668" grpId="0"/>
      <p:bldP spid="109669" grpId="0"/>
      <p:bldP spid="109671" grpId="0"/>
      <p:bldP spid="109672" grpId="0"/>
      <p:bldP spid="109673" grpId="0"/>
      <p:bldP spid="109674" grpId="0"/>
      <p:bldP spid="109675" grpId="0"/>
      <p:bldP spid="109676" grpId="0"/>
      <p:bldP spid="109677" grpId="0"/>
      <p:bldP spid="109678" grpId="0"/>
      <p:bldP spid="109687" grpId="0"/>
      <p:bldP spid="109688" grpId="0"/>
      <p:bldP spid="109689" grpId="0"/>
      <p:bldP spid="109690" grpId="0"/>
      <p:bldP spid="109691" grpId="0"/>
      <p:bldP spid="109692" grpId="0"/>
      <p:bldP spid="109694" grpId="0"/>
      <p:bldP spid="109695" grpId="0"/>
      <p:bldP spid="109698" grpId="0"/>
      <p:bldP spid="109699" grpId="0"/>
      <p:bldP spid="109702" grpId="0"/>
      <p:bldP spid="109703" grpId="0"/>
      <p:bldP spid="109704" grpId="0"/>
      <p:bldP spid="109705" grpId="0"/>
      <p:bldP spid="109706" grpId="0"/>
      <p:bldP spid="109707" grpId="0"/>
      <p:bldP spid="109708" grpId="0"/>
      <p:bldP spid="1097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Text Box 2"/>
          <p:cNvSpPr txBox="1"/>
          <p:nvPr/>
        </p:nvSpPr>
        <p:spPr>
          <a:xfrm>
            <a:off x="228600" y="908050"/>
            <a:ext cx="8915400" cy="5826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）配制和保存易水解的盐溶液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530" name="Text Box 3"/>
          <p:cNvSpPr txBox="1"/>
          <p:nvPr/>
        </p:nvSpPr>
        <p:spPr>
          <a:xfrm>
            <a:off x="400050" y="1543050"/>
            <a:ext cx="8305800" cy="18764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1D2E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【思考】</a:t>
            </a:r>
            <a:endParaRPr lang="zh-CN" altLang="en-US" sz="3600" b="1" dirty="0">
              <a:solidFill>
                <a:srgbClr val="001D2E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为什么用热水配制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CuCl</a:t>
            </a:r>
            <a:r>
              <a:rPr lang="en-US" altLang="zh-CN" sz="3200" b="1" baseline="-250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溶液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,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溶液会出现浑浊？怎样配制澄清溶液？</a:t>
            </a:r>
            <a:endParaRPr lang="zh-CN" altLang="en-US" sz="3200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19140" name="Text Box 4"/>
          <p:cNvSpPr txBox="1"/>
          <p:nvPr/>
        </p:nvSpPr>
        <p:spPr>
          <a:xfrm>
            <a:off x="468313" y="4686300"/>
            <a:ext cx="52578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热水：升温能够促进水解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9142" name="Text Box 6"/>
          <p:cNvSpPr txBox="1">
            <a:spLocks noChangeArrowheads="1"/>
          </p:cNvSpPr>
          <p:nvPr/>
        </p:nvSpPr>
        <p:spPr bwMode="auto">
          <a:xfrm>
            <a:off x="1173163" y="3495675"/>
            <a:ext cx="7777163" cy="1168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en-US" altLang="zh-CN" sz="2800" b="1" kern="1200" cap="none" spc="0" normalizeH="0" baseline="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CuCl</a:t>
            </a:r>
            <a:r>
              <a:rPr kumimoji="1" lang="en-US" altLang="zh-CN" sz="2800" b="1" kern="1200" cap="none" spc="0" normalizeH="0" baseline="-2500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kumimoji="1" lang="en-US" altLang="zh-CN" sz="2800" b="1" kern="1200" cap="none" spc="0" normalizeH="0" baseline="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+2H</a:t>
            </a:r>
            <a:r>
              <a:rPr kumimoji="1" lang="en-US" altLang="zh-CN" sz="2800" b="1" kern="1200" cap="none" spc="0" normalizeH="0" baseline="-2500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kumimoji="1" lang="en-US" altLang="zh-CN" sz="2800" b="1" kern="1200" cap="none" spc="0" normalizeH="0" baseline="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O                Cu(OH)</a:t>
            </a:r>
            <a:r>
              <a:rPr kumimoji="1" lang="en-US" altLang="zh-CN" sz="2800" b="1" kern="1200" cap="none" spc="0" normalizeH="0" baseline="-2500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kumimoji="1" lang="en-US" altLang="zh-CN" sz="2800" b="1" kern="1200" cap="none" spc="0" normalizeH="0" baseline="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+2HCl(</a:t>
            </a:r>
            <a:r>
              <a:rPr kumimoji="1" lang="zh-CN" altLang="en-US" sz="2800" b="1" kern="1200" cap="none" spc="0" normalizeH="0" baseline="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吸热</a:t>
            </a:r>
            <a:r>
              <a:rPr kumimoji="1" lang="en-US" altLang="zh-CN" sz="2800" b="1" kern="1200" cap="none" spc="0" normalizeH="0" baseline="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)</a:t>
            </a:r>
            <a:endParaRPr kumimoji="1" lang="en-US" altLang="zh-CN" sz="2800" kern="1200" cap="none" spc="0" normalizeH="0" baseline="0" noProof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2800" b="1" kern="1200" cap="none" spc="0" normalizeH="0" baseline="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或</a:t>
            </a:r>
            <a:r>
              <a:rPr kumimoji="1" lang="en-US" altLang="zh-CN" sz="2800" b="1" kern="1200" cap="none" spc="0" normalizeH="0" baseline="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Cu</a:t>
            </a:r>
            <a:r>
              <a:rPr kumimoji="1" lang="en-US" altLang="zh-CN" sz="2800" b="1" kern="1200" cap="none" spc="0" normalizeH="0" baseline="3000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2+</a:t>
            </a:r>
            <a:r>
              <a:rPr kumimoji="1" lang="en-US" altLang="zh-CN" sz="2800" b="1" kern="1200" cap="none" spc="0" normalizeH="0" baseline="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+2H</a:t>
            </a:r>
            <a:r>
              <a:rPr kumimoji="1" lang="en-US" altLang="zh-CN" sz="2800" b="1" kern="1200" cap="none" spc="0" normalizeH="0" baseline="-2500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kumimoji="1" lang="en-US" altLang="zh-CN" sz="2800" b="1" kern="1200" cap="none" spc="0" normalizeH="0" baseline="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O             Cu(OH)</a:t>
            </a:r>
            <a:r>
              <a:rPr kumimoji="1" lang="en-US" altLang="zh-CN" sz="2800" b="1" kern="1200" cap="none" spc="0" normalizeH="0" baseline="-2500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kumimoji="1" lang="en-US" altLang="zh-CN" sz="2800" b="1" kern="1200" cap="none" spc="0" normalizeH="0" baseline="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+2H</a:t>
            </a:r>
            <a:r>
              <a:rPr kumimoji="1" lang="en-US" altLang="zh-CN" sz="2800" b="1" kern="1200" cap="none" spc="0" normalizeH="0" baseline="3000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+ </a:t>
            </a:r>
            <a:r>
              <a:rPr kumimoji="1" lang="en-US" altLang="zh-CN" sz="2800" b="1" kern="1200" cap="none" spc="0" normalizeH="0" baseline="0" noProof="0" smtClean="0"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(</a:t>
            </a:r>
            <a:r>
              <a:rPr kumimoji="1" lang="zh-CN" altLang="en-US" sz="2800" b="1" kern="1200" cap="none" spc="0" normalizeH="0" baseline="0" noProof="0" smtClean="0"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吸热</a:t>
            </a:r>
            <a:r>
              <a:rPr kumimoji="1" lang="en-US" altLang="zh-CN" sz="2800" b="1" kern="1200" cap="none" spc="0" normalizeH="0" baseline="0" noProof="0" smtClean="0"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)</a:t>
            </a:r>
            <a:endParaRPr kumimoji="1" lang="en-US" altLang="zh-CN" sz="2800" b="1" kern="1200" cap="none" spc="0" normalizeH="0" baseline="0" noProof="0" smtClean="0"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2533" name="Picture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94050" y="3495675"/>
            <a:ext cx="1495425" cy="536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4" name="Picture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94050" y="4216400"/>
            <a:ext cx="1495425" cy="536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9145" name="Text Box 9"/>
          <p:cNvSpPr txBox="1">
            <a:spLocks noChangeArrowheads="1"/>
          </p:cNvSpPr>
          <p:nvPr/>
        </p:nvSpPr>
        <p:spPr bwMode="auto">
          <a:xfrm>
            <a:off x="544513" y="5437188"/>
            <a:ext cx="7699375" cy="11604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algn="just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28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配制</a:t>
            </a:r>
            <a:r>
              <a:rPr kumimoji="1" lang="en-US" altLang="zh-CN" sz="2800" b="1" kern="1200" cap="none" spc="0" normalizeH="0" baseline="0" noProof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CuCl</a:t>
            </a:r>
            <a:r>
              <a:rPr kumimoji="1" lang="en-US" altLang="zh-CN" sz="2800" b="1" kern="1200" cap="none" spc="0" normalizeH="0" baseline="-30000" noProof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kumimoji="1" lang="zh-CN" altLang="en-US" sz="28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溶液，为防止出现浑浊，应加少量的</a:t>
            </a:r>
            <a:endParaRPr kumimoji="1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algn="just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en-US" altLang="zh-CN" sz="28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_______</a:t>
            </a:r>
            <a:endParaRPr kumimoji="1" lang="en-US" altLang="zh-CN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9146" name="Text Box 10"/>
          <p:cNvSpPr txBox="1">
            <a:spLocks noChangeArrowheads="1"/>
          </p:cNvSpPr>
          <p:nvPr/>
        </p:nvSpPr>
        <p:spPr bwMode="auto">
          <a:xfrm>
            <a:off x="400050" y="6010275"/>
            <a:ext cx="212248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en-US" altLang="zh-CN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</a:t>
            </a:r>
            <a:r>
              <a:rPr kumimoji="1" lang="zh-CN" altLang="en-US" sz="32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稀盐酸</a:t>
            </a:r>
            <a:endParaRPr kumimoji="1" lang="zh-CN" altLang="en-US" sz="3200" b="1" kern="1200" cap="none" spc="0" normalizeH="0" baseline="0" noProof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537" name="Rectangle 11"/>
          <p:cNvSpPr/>
          <p:nvPr/>
        </p:nvSpPr>
        <p:spPr>
          <a:xfrm>
            <a:off x="468313" y="0"/>
            <a:ext cx="3856037" cy="64452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二、盐类水解应用 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9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/>
      <p:bldP spid="219145" grpId="0" bldLvl="0" animBg="1"/>
      <p:bldP spid="219146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Text Box 2"/>
          <p:cNvSpPr txBox="1"/>
          <p:nvPr/>
        </p:nvSpPr>
        <p:spPr>
          <a:xfrm>
            <a:off x="381000" y="404813"/>
            <a:ext cx="8305800" cy="18764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just">
              <a:spcBef>
                <a:spcPct val="50000"/>
              </a:spcBef>
            </a:pPr>
            <a:r>
              <a:rPr lang="zh-CN" altLang="zh-CN" sz="3600" b="1" dirty="0">
                <a:solidFill>
                  <a:srgbClr val="001D2E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【思考】</a:t>
            </a:r>
            <a:endParaRPr lang="zh-CN" altLang="zh-CN" sz="3600" b="1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用热水配制硫酸铁溶液时，同样会产生混浊？怎样才能用热水配制出澄清的硫酸铁溶液？</a:t>
            </a:r>
            <a:endParaRPr lang="zh-CN" altLang="en-US" sz="3200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20163" name="Text Box 3"/>
          <p:cNvSpPr txBox="1"/>
          <p:nvPr/>
        </p:nvSpPr>
        <p:spPr>
          <a:xfrm>
            <a:off x="539750" y="4221163"/>
            <a:ext cx="7696200" cy="20304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just">
              <a:spcBef>
                <a:spcPct val="50000"/>
              </a:spcBef>
            </a:pPr>
            <a:r>
              <a:rPr lang="zh-CN" altLang="en-US" sz="3600" b="1" dirty="0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600" b="1" dirty="0">
                <a:solidFill>
                  <a:srgbClr val="001D2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归纳总结</a:t>
            </a:r>
            <a:r>
              <a:rPr lang="zh-CN" altLang="en-US" sz="3600" b="1" dirty="0">
                <a:solidFill>
                  <a:srgbClr val="001D2E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endParaRPr lang="zh-CN" altLang="en-US" sz="3600" b="1" dirty="0">
              <a:solidFill>
                <a:srgbClr val="001D2E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Bef>
                <a:spcPct val="50000"/>
              </a:spcBef>
            </a:pP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配制易水解的金属盐溶液应加少量的</a:t>
            </a:r>
            <a:r>
              <a:rPr lang="en-US" altLang="zh-CN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______________</a:t>
            </a:r>
            <a:endParaRPr lang="en-US" altLang="zh-CN" sz="3600" b="1" i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0164" name="Text Box 4"/>
          <p:cNvSpPr txBox="1">
            <a:spLocks noChangeArrowheads="1"/>
          </p:cNvSpPr>
          <p:nvPr/>
        </p:nvSpPr>
        <p:spPr bwMode="auto">
          <a:xfrm>
            <a:off x="571500" y="2655888"/>
            <a:ext cx="8001000" cy="11906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36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配制</a:t>
            </a:r>
            <a:r>
              <a:rPr kumimoji="1" lang="en-US" altLang="zh-CN" sz="3600" b="1" kern="1200" cap="none" spc="0" normalizeH="0" baseline="0" noProof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Fe</a:t>
            </a:r>
            <a:r>
              <a:rPr kumimoji="1" lang="en-US" altLang="zh-CN" sz="3600" b="1" kern="1200" cap="none" spc="0" normalizeH="0" baseline="-25000" noProof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kumimoji="1" lang="en-US" altLang="zh-CN" sz="3600" b="1" kern="1200" cap="none" spc="0" normalizeH="0" baseline="0" noProof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(SO</a:t>
            </a:r>
            <a:r>
              <a:rPr kumimoji="1" lang="en-US" altLang="zh-CN" sz="3600" b="1" kern="1200" cap="none" spc="0" normalizeH="0" baseline="-30000" noProof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4</a:t>
            </a:r>
            <a:r>
              <a:rPr kumimoji="1" lang="en-US" altLang="zh-CN" sz="3600" b="1" kern="1200" cap="none" spc="0" normalizeH="0" baseline="0" noProof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)</a:t>
            </a:r>
            <a:r>
              <a:rPr kumimoji="1" lang="en-US" altLang="zh-CN" sz="3600" b="1" kern="1200" cap="none" spc="0" normalizeH="0" baseline="-25000" noProof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</a:t>
            </a:r>
            <a:r>
              <a:rPr kumimoji="1" lang="zh-CN" altLang="en-US" sz="36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溶液，要先加少量的</a:t>
            </a:r>
            <a:r>
              <a:rPr kumimoji="1" lang="zh-CN" altLang="en-US" sz="3600" b="1" kern="1200" cap="none" spc="0" normalizeH="0" baseline="0" noProof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稀</a:t>
            </a:r>
            <a:r>
              <a:rPr kumimoji="1" lang="en-US" altLang="zh-CN" sz="3600" b="1" kern="1200" cap="none" spc="0" normalizeH="0" baseline="0" noProof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H</a:t>
            </a:r>
            <a:r>
              <a:rPr kumimoji="1" lang="en-US" altLang="zh-CN" sz="3600" b="1" kern="1200" cap="none" spc="0" normalizeH="0" baseline="-25000" noProof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kumimoji="1" lang="en-US" altLang="zh-CN" sz="3600" b="1" kern="1200" cap="none" spc="0" normalizeH="0" baseline="0" noProof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SO</a:t>
            </a:r>
            <a:r>
              <a:rPr kumimoji="1" lang="en-US" altLang="zh-CN" sz="3600" b="1" kern="1200" cap="none" spc="0" normalizeH="0" baseline="-25000" noProof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4</a:t>
            </a:r>
            <a:r>
              <a:rPr kumimoji="1" lang="zh-CN" altLang="en-US" sz="3600" b="1" kern="1200" cap="none" spc="0" normalizeH="0" baseline="0" noProof="0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。 </a:t>
            </a:r>
            <a:endParaRPr kumimoji="1" lang="zh-CN" altLang="en-US" sz="3600" b="1" kern="1200" cap="none" spc="0" normalizeH="0" baseline="0" noProof="0" smtClean="0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0165" name="Text Box 5"/>
          <p:cNvSpPr txBox="1"/>
          <p:nvPr/>
        </p:nvSpPr>
        <p:spPr>
          <a:xfrm>
            <a:off x="539750" y="5610225"/>
            <a:ext cx="4249738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阴离子所对应的酸</a:t>
            </a:r>
            <a:endParaRPr lang="zh-CN" altLang="en-US" sz="36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220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0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3" grpId="0"/>
      <p:bldP spid="220164" grpId="0" bldLvl="0" animBg="1"/>
      <p:bldP spid="22016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Text Box 5"/>
          <p:cNvSpPr txBox="1"/>
          <p:nvPr/>
        </p:nvSpPr>
        <p:spPr>
          <a:xfrm>
            <a:off x="141288" y="1101725"/>
            <a:ext cx="8077200" cy="1476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600" b="1" dirty="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600" b="1" dirty="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）制备无水盐</a:t>
            </a:r>
            <a:r>
              <a:rPr lang="en-US" altLang="zh-CN" sz="3600" b="1" dirty="0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endParaRPr lang="en-US" altLang="zh-CN" sz="3600" dirty="0">
              <a:solidFill>
                <a:srgbClr val="000099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0099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   </a:t>
            </a:r>
            <a:endParaRPr lang="zh-CN" altLang="en-US" sz="3600" b="1" dirty="0">
              <a:solidFill>
                <a:srgbClr val="000099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4578" name="文本框 1"/>
          <p:cNvSpPr txBox="1"/>
          <p:nvPr/>
        </p:nvSpPr>
        <p:spPr>
          <a:xfrm>
            <a:off x="298450" y="1901825"/>
            <a:ext cx="8737600" cy="23066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如制备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Al</a:t>
            </a:r>
            <a:r>
              <a:rPr lang="en-US" altLang="zh-CN" sz="3200" b="1" baseline="-3000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S</a:t>
            </a:r>
            <a:r>
              <a:rPr lang="en-US" altLang="zh-CN" sz="3200" b="1" baseline="-3000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Mg</a:t>
            </a:r>
            <a:r>
              <a:rPr lang="en-US" altLang="zh-CN" sz="3200" b="1" baseline="-2500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N</a:t>
            </a:r>
            <a:r>
              <a:rPr lang="en-US" altLang="zh-CN" sz="3200" b="1" baseline="-2500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时，因无法在溶液中制取，会完全水解，只能由干法通过单质间直接化合制取。</a:t>
            </a:r>
            <a:endParaRPr lang="zh-CN" altLang="en-US" sz="32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9400" name="Text Box 8"/>
          <p:cNvSpPr txBox="1"/>
          <p:nvPr/>
        </p:nvSpPr>
        <p:spPr>
          <a:xfrm>
            <a:off x="358775" y="4816475"/>
            <a:ext cx="8424863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</a:pPr>
            <a:r>
              <a:rPr lang="pt-BR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2Al</a:t>
            </a:r>
            <a:r>
              <a:rPr lang="pt-BR" altLang="zh-CN" sz="3200" b="1" baseline="3000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3+</a:t>
            </a:r>
            <a:r>
              <a:rPr lang="pt-BR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+3S</a:t>
            </a:r>
            <a:r>
              <a:rPr lang="pt-BR" altLang="zh-CN" sz="3200" b="1" baseline="3000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2-</a:t>
            </a:r>
            <a:r>
              <a:rPr lang="pt-BR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+6H</a:t>
            </a:r>
            <a:r>
              <a:rPr lang="pt-BR" altLang="zh-CN" sz="3200" b="1" baseline="-2500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pt-BR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O=2Al(OH)</a:t>
            </a:r>
            <a:r>
              <a:rPr lang="pt-BR" altLang="zh-CN" sz="3200" b="1" baseline="-2500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pt-BR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↓+3H</a:t>
            </a:r>
            <a:r>
              <a:rPr lang="pt-BR" altLang="zh-CN" sz="3200" b="1" baseline="-2500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pt-BR" altLang="zh-CN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S↑</a:t>
            </a:r>
            <a:endParaRPr lang="en-US" altLang="zh-CN" sz="32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1186" name="Text Box 2"/>
          <p:cNvSpPr txBox="1"/>
          <p:nvPr/>
        </p:nvSpPr>
        <p:spPr>
          <a:xfrm>
            <a:off x="0" y="692150"/>
            <a:ext cx="8610600" cy="644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  </a:t>
            </a:r>
            <a:r>
              <a:rPr lang="zh-CN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（</a:t>
            </a: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lang="zh-CN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）试剂瓶的选用：</a:t>
            </a:r>
            <a:endParaRPr lang="zh-CN" altLang="en-US" sz="3600" b="1" dirty="0">
              <a:solidFill>
                <a:srgbClr val="FF33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21187" name="Text Box 3"/>
          <p:cNvSpPr txBox="1"/>
          <p:nvPr/>
        </p:nvSpPr>
        <p:spPr>
          <a:xfrm>
            <a:off x="196850" y="1309688"/>
            <a:ext cx="8413750" cy="178276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latin typeface="Times New Roman" panose="02020603050405020304" pitchFamily="18" charset="0"/>
                <a:ea typeface="隶书" panose="02010509060101010101" pitchFamily="49" charset="-122"/>
              </a:rPr>
              <a:t> </a:t>
            </a:r>
            <a:r>
              <a:rPr lang="zh-CN" altLang="en-US" sz="4000" b="1" dirty="0">
                <a:solidFill>
                  <a:srgbClr val="001D2E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【思考】</a:t>
            </a:r>
            <a:endParaRPr lang="zh-CN" altLang="en-US" sz="4000" b="1" dirty="0">
              <a:solidFill>
                <a:srgbClr val="001D2E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</a:rPr>
              <a:t>盛放</a:t>
            </a:r>
            <a:r>
              <a:rPr lang="en-US" altLang="zh-CN" sz="2800" b="1" dirty="0">
                <a:latin typeface="楷体" panose="02010609060101010101" charset="-122"/>
                <a:ea typeface="楷体" panose="02010609060101010101" charset="-122"/>
              </a:rPr>
              <a:t>Na</a:t>
            </a:r>
            <a:r>
              <a:rPr lang="en-US" altLang="zh-CN" sz="2800" b="1" baseline="-25000" dirty="0"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en-US" altLang="zh-CN" sz="2800" b="1" dirty="0">
                <a:latin typeface="楷体" panose="02010609060101010101" charset="-122"/>
                <a:ea typeface="楷体" panose="02010609060101010101" charset="-122"/>
              </a:rPr>
              <a:t>S 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</a:rPr>
              <a:t>、</a:t>
            </a:r>
            <a:r>
              <a:rPr lang="en-US" altLang="zh-CN" sz="2800" b="1" dirty="0">
                <a:latin typeface="楷体" panose="02010609060101010101" charset="-122"/>
                <a:ea typeface="楷体" panose="02010609060101010101" charset="-122"/>
              </a:rPr>
              <a:t>Na</a:t>
            </a:r>
            <a:r>
              <a:rPr lang="en-US" altLang="zh-CN" sz="2800" b="1" baseline="-25000" dirty="0"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en-US" altLang="zh-CN" sz="2800" b="1" dirty="0">
                <a:latin typeface="楷体" panose="02010609060101010101" charset="-122"/>
                <a:ea typeface="楷体" panose="02010609060101010101" charset="-122"/>
              </a:rPr>
              <a:t>SiO</a:t>
            </a:r>
            <a:r>
              <a:rPr lang="en-US" altLang="zh-CN" sz="2800" b="1" baseline="-25000" dirty="0">
                <a:latin typeface="楷体" panose="02010609060101010101" charset="-122"/>
                <a:ea typeface="楷体" panose="02010609060101010101" charset="-122"/>
              </a:rPr>
              <a:t>3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</a:rPr>
              <a:t>、</a:t>
            </a:r>
            <a:r>
              <a:rPr lang="en-US" altLang="zh-CN" sz="2800" b="1" dirty="0">
                <a:latin typeface="楷体" panose="02010609060101010101" charset="-122"/>
                <a:ea typeface="楷体" panose="02010609060101010101" charset="-122"/>
              </a:rPr>
              <a:t>Na</a:t>
            </a:r>
            <a:r>
              <a:rPr lang="en-US" altLang="zh-CN" sz="2800" b="1" baseline="-25000" dirty="0"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en-US" altLang="zh-CN" sz="2800" b="1" dirty="0">
                <a:latin typeface="楷体" panose="02010609060101010101" charset="-122"/>
                <a:ea typeface="楷体" panose="02010609060101010101" charset="-122"/>
              </a:rPr>
              <a:t>CO</a:t>
            </a:r>
            <a:r>
              <a:rPr lang="en-US" altLang="zh-CN" sz="2800" b="1" baseline="-25000" dirty="0">
                <a:latin typeface="楷体" panose="02010609060101010101" charset="-122"/>
                <a:ea typeface="楷体" panose="02010609060101010101" charset="-122"/>
              </a:rPr>
              <a:t>3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</a:rPr>
              <a:t>的试剂瓶为什么不能用玻璃塞？</a:t>
            </a:r>
            <a:endParaRPr lang="zh-CN" altLang="en-US" sz="2800" b="1" dirty="0">
              <a:latin typeface="楷体" panose="02010609060101010101" charset="-122"/>
              <a:ea typeface="楷体" panose="02010609060101010101" charset="-122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527050" y="3092450"/>
            <a:ext cx="9067800" cy="1322388"/>
            <a:chOff x="48" y="1344"/>
            <a:chExt cx="5712" cy="833"/>
          </a:xfrm>
        </p:grpSpPr>
        <p:sp>
          <p:nvSpPr>
            <p:cNvPr id="25604" name="Rectangle 5"/>
            <p:cNvSpPr/>
            <p:nvPr/>
          </p:nvSpPr>
          <p:spPr>
            <a:xfrm>
              <a:off x="48" y="1344"/>
              <a:ext cx="5712" cy="83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CO</a:t>
              </a:r>
              <a:r>
                <a:rPr lang="en-US" altLang="zh-CN" sz="3200" b="1" baseline="-25000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3200" b="1" baseline="30000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2-</a:t>
              </a:r>
              <a:r>
                <a:rPr lang="en-US" altLang="zh-CN" sz="3200" b="1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+  H</a:t>
              </a:r>
              <a:r>
                <a:rPr lang="en-US" altLang="zh-CN" sz="3200" b="1" baseline="-25000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3200" b="1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r>
                <a:rPr lang="en-US" altLang="zh-CN" sz="3200" b="1" baseline="-25000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           </a:t>
              </a:r>
              <a:r>
                <a:rPr lang="en-US" altLang="zh-CN" sz="3200" b="1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HCO</a:t>
              </a:r>
              <a:r>
                <a:rPr lang="en-US" altLang="zh-CN" sz="3200" b="1" baseline="-25000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3200" b="1" baseline="30000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r>
                <a:rPr lang="en-US" altLang="zh-CN" sz="3200" b="1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 +   OH</a:t>
              </a:r>
              <a:r>
                <a:rPr lang="en-US" altLang="zh-CN" sz="3200" b="1" baseline="30000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endParaRPr lang="en-US" altLang="zh-CN" sz="3200" b="1" dirty="0">
                <a:solidFill>
                  <a:srgbClr val="6600CC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spcBef>
                  <a:spcPct val="50000"/>
                </a:spcBef>
              </a:pPr>
              <a:r>
                <a:rPr lang="en-US" altLang="zh-CN" sz="3200" b="1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SiO</a:t>
              </a:r>
              <a:r>
                <a:rPr lang="en-US" altLang="zh-CN" sz="3200" b="1" baseline="-25000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3200" b="1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+  2OH</a:t>
              </a:r>
              <a:r>
                <a:rPr lang="en-US" altLang="zh-CN" sz="3200" b="1" baseline="30000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r>
                <a:rPr lang="en-US" altLang="zh-CN" sz="3200" b="1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=   SiO</a:t>
              </a:r>
              <a:r>
                <a:rPr lang="en-US" altLang="zh-CN" sz="3200" b="1" baseline="-25000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3200" b="1" baseline="30000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2-</a:t>
              </a:r>
              <a:r>
                <a:rPr lang="en-US" altLang="zh-CN" sz="3200" b="1" baseline="-25000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</a:t>
              </a:r>
              <a:r>
                <a:rPr lang="en-US" altLang="zh-CN" sz="3200" b="1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  H</a:t>
              </a:r>
              <a:r>
                <a:rPr lang="en-US" altLang="zh-CN" sz="3200" b="1" baseline="-25000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3200" b="1" dirty="0">
                  <a:solidFill>
                    <a:srgbClr val="66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3200" b="1" dirty="0">
                <a:solidFill>
                  <a:srgbClr val="6600CC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pic>
          <p:nvPicPr>
            <p:cNvPr id="25605" name="Picture 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614" y="1417"/>
              <a:ext cx="544" cy="253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22210" name="Text Box 2"/>
          <p:cNvSpPr txBox="1"/>
          <p:nvPr/>
        </p:nvSpPr>
        <p:spPr>
          <a:xfrm>
            <a:off x="0" y="4416425"/>
            <a:ext cx="9144000" cy="15065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zh-CN" altLang="en-US" sz="4400" dirty="0">
                <a:solidFill>
                  <a:srgbClr val="001D2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4400" b="1" dirty="0">
                <a:solidFill>
                  <a:srgbClr val="001D2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归纳总结</a:t>
            </a:r>
            <a:r>
              <a:rPr lang="zh-CN" altLang="en-US" sz="4400" dirty="0">
                <a:solidFill>
                  <a:srgbClr val="001D2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zh-CN" altLang="en-US" sz="4400" dirty="0">
              <a:solidFill>
                <a:srgbClr val="001D2E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实验室贮存碱性溶液的试剂瓶一律使用橡胶塞</a:t>
            </a:r>
            <a:endParaRPr lang="zh-CN" altLang="en-US" sz="32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1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1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6" grpId="0"/>
      <p:bldP spid="221187" grpId="0"/>
      <p:bldP spid="2222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4258" name="Text Box 2"/>
          <p:cNvSpPr txBox="1"/>
          <p:nvPr/>
        </p:nvSpPr>
        <p:spPr>
          <a:xfrm>
            <a:off x="533400" y="4157663"/>
            <a:ext cx="8610600" cy="1384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尽管</a:t>
            </a:r>
            <a:r>
              <a:rPr lang="en-US" altLang="zh-CN" sz="28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Al</a:t>
            </a:r>
            <a:r>
              <a:rPr lang="en-US" altLang="zh-CN" sz="2800" b="1" baseline="30000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3+</a:t>
            </a:r>
            <a:r>
              <a:rPr lang="zh-CN" altLang="en-US" sz="28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水解生成</a:t>
            </a:r>
            <a:r>
              <a:rPr lang="en-US" altLang="zh-CN" sz="28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Al(OH)</a:t>
            </a:r>
            <a:r>
              <a:rPr lang="en-US" altLang="zh-CN" sz="2800" b="1" baseline="-25000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3</a:t>
            </a:r>
            <a:r>
              <a:rPr lang="zh-CN" altLang="en-US" sz="28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和</a:t>
            </a:r>
            <a:r>
              <a:rPr lang="en-US" altLang="zh-CN" sz="28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H</a:t>
            </a:r>
            <a:r>
              <a:rPr lang="en-US" altLang="zh-CN" sz="2800" b="1" baseline="-25000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en-US" altLang="zh-CN" sz="28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SO</a:t>
            </a:r>
            <a:r>
              <a:rPr lang="en-US" altLang="zh-CN" sz="2800" b="1" baseline="-25000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4</a:t>
            </a:r>
            <a:r>
              <a:rPr lang="zh-CN" altLang="en-US" sz="28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，但由于</a:t>
            </a:r>
            <a:r>
              <a:rPr lang="en-US" altLang="zh-CN" sz="28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H</a:t>
            </a:r>
            <a:r>
              <a:rPr lang="en-US" altLang="zh-CN" sz="2800" b="1" baseline="-25000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en-US" altLang="zh-CN" sz="28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SO</a:t>
            </a:r>
            <a:r>
              <a:rPr lang="en-US" altLang="zh-CN" sz="2800" b="1" baseline="-25000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4</a:t>
            </a:r>
            <a:r>
              <a:rPr lang="zh-CN" altLang="en-US" sz="28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是高沸点酸，不易挥发，加热最终只是把水蒸去，因此仍得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Al</a:t>
            </a:r>
            <a:r>
              <a:rPr lang="en-US" altLang="zh-CN" sz="2800" b="1" baseline="-250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(SO</a:t>
            </a:r>
            <a:r>
              <a:rPr lang="en-US" altLang="zh-CN" sz="2800" b="1" baseline="-250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4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)</a:t>
            </a:r>
            <a:r>
              <a:rPr lang="en-US" altLang="zh-CN" sz="2800" b="1" baseline="-250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3</a:t>
            </a:r>
            <a:r>
              <a:rPr lang="zh-CN" altLang="en-US" sz="28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固体。</a:t>
            </a:r>
            <a:endParaRPr lang="zh-CN" altLang="en-US" sz="2800" b="1" dirty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24259" name="Text Box 3"/>
          <p:cNvSpPr txBox="1"/>
          <p:nvPr/>
        </p:nvSpPr>
        <p:spPr>
          <a:xfrm>
            <a:off x="569913" y="5740400"/>
            <a:ext cx="8382000" cy="5826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3H</a:t>
            </a:r>
            <a:r>
              <a:rPr lang="en-US" altLang="zh-CN" sz="3200" b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SO</a:t>
            </a:r>
            <a:r>
              <a:rPr lang="en-US" altLang="zh-CN" sz="3200" b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+2Al(OH)</a:t>
            </a:r>
            <a:r>
              <a:rPr lang="en-US" altLang="zh-CN" sz="3200" b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=Al</a:t>
            </a:r>
            <a:r>
              <a:rPr lang="en-US" altLang="zh-CN" sz="3200" b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(SO</a:t>
            </a:r>
            <a:r>
              <a:rPr lang="en-US" altLang="zh-CN" sz="3200" b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altLang="zh-CN" sz="3200" b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+6H</a:t>
            </a:r>
            <a:r>
              <a:rPr lang="en-US" altLang="zh-CN" sz="3200" b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endParaRPr lang="en-US" altLang="zh-CN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27" name="Text Box 4"/>
          <p:cNvSpPr txBox="1"/>
          <p:nvPr/>
        </p:nvSpPr>
        <p:spPr>
          <a:xfrm>
            <a:off x="379413" y="1625600"/>
            <a:ext cx="8229600" cy="12906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1D2E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【思考】</a:t>
            </a:r>
            <a:endParaRPr lang="zh-CN" altLang="en-US" sz="3600" b="1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Al</a:t>
            </a:r>
            <a:r>
              <a:rPr lang="en-US" altLang="zh-CN" sz="2800" b="1" baseline="-250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(SO</a:t>
            </a:r>
            <a:r>
              <a:rPr lang="en-US" altLang="zh-CN" sz="2800" b="1" baseline="-250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4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)</a:t>
            </a:r>
            <a:r>
              <a:rPr lang="en-US" altLang="zh-CN" sz="2800" b="1" baseline="-250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溶液加热蒸干后得到固体是什么？</a:t>
            </a:r>
            <a:endParaRPr lang="zh-CN" altLang="en-US" sz="2800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323850" y="3138488"/>
            <a:ext cx="7924800" cy="579437"/>
            <a:chOff x="161" y="1558"/>
            <a:chExt cx="4992" cy="365"/>
          </a:xfrm>
        </p:grpSpPr>
        <p:pic>
          <p:nvPicPr>
            <p:cNvPr id="26629" name="Picture 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245" y="1570"/>
              <a:ext cx="544" cy="253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6630" name="Text Box 7"/>
            <p:cNvSpPr txBox="1"/>
            <p:nvPr/>
          </p:nvSpPr>
          <p:spPr>
            <a:xfrm>
              <a:off x="161" y="1558"/>
              <a:ext cx="499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 Al</a:t>
              </a:r>
              <a:r>
                <a:rPr lang="en-US" altLang="zh-CN" sz="32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32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(SO</a:t>
              </a:r>
              <a:r>
                <a:rPr lang="en-US" altLang="zh-CN" sz="32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r>
                <a:rPr lang="en-US" altLang="zh-CN" sz="32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)</a:t>
              </a:r>
              <a:r>
                <a:rPr lang="en-US" altLang="zh-CN" sz="32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32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+6H</a:t>
              </a:r>
              <a:r>
                <a:rPr lang="en-US" altLang="zh-CN" sz="32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32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O             2Al(OH)</a:t>
              </a:r>
              <a:r>
                <a:rPr lang="en-US" altLang="zh-CN" sz="32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32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+3H</a:t>
              </a:r>
              <a:r>
                <a:rPr lang="en-US" altLang="zh-CN" sz="32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32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SO</a:t>
              </a:r>
              <a:r>
                <a:rPr lang="en-US" altLang="zh-CN" sz="32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endParaRPr lang="en-US" altLang="zh-CN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6631" name="Text Box 2"/>
          <p:cNvSpPr txBox="1"/>
          <p:nvPr/>
        </p:nvSpPr>
        <p:spPr>
          <a:xfrm>
            <a:off x="379413" y="561975"/>
            <a:ext cx="8077200" cy="646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6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36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）盐溶液的蒸干灼烧 </a:t>
            </a:r>
            <a:endParaRPr lang="zh-CN" altLang="en-US" sz="36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4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/>
      <p:bldP spid="2242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ext Box 5"/>
          <p:cNvSpPr txBox="1"/>
          <p:nvPr/>
        </p:nvSpPr>
        <p:spPr>
          <a:xfrm>
            <a:off x="492760" y="1073150"/>
            <a:ext cx="835279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chemeClr val="accent5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日常生活中，经常用热的纯碱溶液洗涤餐具上的油污，这是利用了纯碱溶液显碱性的性质。</a:t>
            </a:r>
            <a:endParaRPr lang="zh-CN" altLang="en-US" sz="3200" b="1">
              <a:solidFill>
                <a:schemeClr val="accent5">
                  <a:lumMod val="1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chemeClr val="accent5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b="1">
                <a:solidFill>
                  <a:schemeClr val="accent5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3200" b="1">
                <a:solidFill>
                  <a:schemeClr val="accent5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）纯碱溶液为什么显碱性？</a:t>
            </a:r>
            <a:endParaRPr lang="zh-CN" altLang="en-US" sz="3200" b="1">
              <a:solidFill>
                <a:schemeClr val="accent5">
                  <a:lumMod val="1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chemeClr val="accent5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b="1">
                <a:solidFill>
                  <a:schemeClr val="accent5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3200" b="1">
                <a:solidFill>
                  <a:schemeClr val="accent5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）为什么热纯碱溶液的去污效果比冷纯碱溶液的去污效果更好？</a:t>
            </a:r>
            <a:endParaRPr lang="zh-CN" altLang="en-US" sz="3200" b="1">
              <a:solidFill>
                <a:schemeClr val="accent5">
                  <a:lumMod val="1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chemeClr val="accent5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b="1">
                <a:solidFill>
                  <a:schemeClr val="accent5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3200" b="1">
                <a:solidFill>
                  <a:schemeClr val="accent5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）影响盐类水解的因素有哪些？</a:t>
            </a:r>
            <a:endParaRPr lang="zh-CN" altLang="en-US" sz="3200" b="1">
              <a:solidFill>
                <a:schemeClr val="accent5">
                  <a:lumMod val="1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9219" name="Picture 7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70455" y="156845"/>
            <a:ext cx="3622675" cy="8477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3235" name="Text Box 3"/>
          <p:cNvSpPr txBox="1"/>
          <p:nvPr/>
        </p:nvSpPr>
        <p:spPr>
          <a:xfrm>
            <a:off x="457200" y="466725"/>
            <a:ext cx="8229600" cy="1660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【思考】</a:t>
            </a:r>
            <a:endParaRPr lang="zh-CN" altLang="en-US" sz="3600" b="1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   把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FeCl</a:t>
            </a:r>
            <a:r>
              <a:rPr lang="en-US" altLang="zh-CN" sz="2800" b="1" baseline="-250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溶液蒸干灼烧，最后得到的固体产物是什么，为什么？ </a:t>
            </a:r>
            <a:endParaRPr lang="zh-CN" altLang="en-US" sz="2800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2143125" y="3122613"/>
            <a:ext cx="5353050" cy="612775"/>
            <a:chOff x="823" y="3287"/>
            <a:chExt cx="3372" cy="386"/>
          </a:xfrm>
        </p:grpSpPr>
        <p:sp>
          <p:nvSpPr>
            <p:cNvPr id="27651" name="Rectangle 5"/>
            <p:cNvSpPr/>
            <p:nvPr/>
          </p:nvSpPr>
          <p:spPr>
            <a:xfrm>
              <a:off x="1892" y="3287"/>
              <a:ext cx="223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zh-CN" sz="1400" b="1" dirty="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△</a:t>
              </a:r>
              <a:endParaRPr lang="en-US" altLang="zh-CN" sz="14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7652" name="Text Box 6"/>
            <p:cNvSpPr txBox="1"/>
            <p:nvPr/>
          </p:nvSpPr>
          <p:spPr>
            <a:xfrm>
              <a:off x="823" y="3383"/>
              <a:ext cx="337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2Fe(OH)</a:t>
              </a:r>
              <a:r>
                <a:rPr lang="en-US" altLang="zh-CN" sz="24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 </a:t>
              </a: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=  Fe</a:t>
              </a:r>
              <a:r>
                <a:rPr lang="en-US" altLang="zh-CN" sz="24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r>
                <a:rPr lang="en-US" altLang="zh-CN" sz="24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+ 3H</a:t>
              </a:r>
              <a:r>
                <a:rPr lang="en-US" altLang="zh-CN" sz="24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" name="Group 7"/>
          <p:cNvGrpSpPr/>
          <p:nvPr/>
        </p:nvGrpSpPr>
        <p:grpSpPr>
          <a:xfrm>
            <a:off x="1062038" y="2098675"/>
            <a:ext cx="7924800" cy="460375"/>
            <a:chOff x="340" y="2024"/>
            <a:chExt cx="4992" cy="290"/>
          </a:xfrm>
        </p:grpSpPr>
        <p:sp>
          <p:nvSpPr>
            <p:cNvPr id="27654" name="Text Box 8"/>
            <p:cNvSpPr txBox="1"/>
            <p:nvPr/>
          </p:nvSpPr>
          <p:spPr>
            <a:xfrm>
              <a:off x="340" y="2024"/>
              <a:ext cx="499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FeCl</a:t>
              </a:r>
              <a:r>
                <a:rPr lang="en-US" altLang="zh-CN" sz="24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+3H</a:t>
              </a:r>
              <a:r>
                <a:rPr lang="en-US" altLang="zh-CN" sz="24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O           Fe(OH)</a:t>
              </a:r>
              <a:r>
                <a:rPr lang="en-US" altLang="zh-CN" sz="24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+3HCl</a:t>
              </a:r>
              <a:endPara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pic>
          <p:nvPicPr>
            <p:cNvPr id="27655" name="Picture 9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431" y="2042"/>
              <a:ext cx="544" cy="253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23242" name="Text Box 10"/>
          <p:cNvSpPr txBox="1"/>
          <p:nvPr/>
        </p:nvSpPr>
        <p:spPr>
          <a:xfrm>
            <a:off x="1047750" y="2601913"/>
            <a:ext cx="7545388" cy="520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dirty="0">
                <a:latin typeface="楷体" panose="02010609060101010101" charset="-122"/>
                <a:ea typeface="楷体" panose="02010609060101010101" charset="-122"/>
              </a:rPr>
              <a:t>⑴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</a:rPr>
              <a:t>加热促进水解         </a:t>
            </a:r>
            <a:r>
              <a:rPr lang="zh-CN" altLang="en-US" sz="2800" dirty="0">
                <a:latin typeface="楷体" panose="02010609060101010101" charset="-122"/>
                <a:ea typeface="楷体" panose="02010609060101010101" charset="-122"/>
              </a:rPr>
              <a:t>⑵</a:t>
            </a:r>
            <a:r>
              <a:rPr lang="en-US" altLang="zh-CN" sz="2800" b="1" dirty="0">
                <a:latin typeface="楷体" panose="02010609060101010101" charset="-122"/>
                <a:ea typeface="楷体" panose="02010609060101010101" charset="-122"/>
              </a:rPr>
              <a:t>HCl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</a:rPr>
              <a:t>挥发</a:t>
            </a:r>
            <a:endParaRPr lang="zh-CN" altLang="en-US" sz="2800" b="1" dirty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22210" name="Text Box 2"/>
          <p:cNvSpPr txBox="1"/>
          <p:nvPr/>
        </p:nvSpPr>
        <p:spPr>
          <a:xfrm>
            <a:off x="0" y="4648200"/>
            <a:ext cx="9144000" cy="1476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zh-CN" altLang="en-US" sz="3600" dirty="0">
                <a:solidFill>
                  <a:srgbClr val="001D2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solidFill>
                  <a:srgbClr val="001D2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归纳总结</a:t>
            </a:r>
            <a:r>
              <a:rPr lang="zh-CN" altLang="en-US" sz="3600" dirty="0">
                <a:solidFill>
                  <a:srgbClr val="001D2E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zh-CN" altLang="en-US" sz="3600" dirty="0">
              <a:solidFill>
                <a:srgbClr val="001D2E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spcBef>
                <a:spcPct val="50000"/>
              </a:spcBef>
            </a:pPr>
            <a:endParaRPr lang="zh-CN" altLang="en-US" sz="3600" b="1" dirty="0">
              <a:solidFill>
                <a:srgbClr val="001D2E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2474" name="文本框 232473"/>
          <p:cNvSpPr txBox="1"/>
          <p:nvPr/>
        </p:nvSpPr>
        <p:spPr>
          <a:xfrm>
            <a:off x="457200" y="5316538"/>
            <a:ext cx="8405813" cy="9525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在干燥的</a:t>
            </a:r>
            <a:r>
              <a:rPr lang="en-US" altLang="zh-CN" sz="2800" b="1" err="1">
                <a:latin typeface="Times New Roman" panose="02020603050405020304" pitchFamily="18" charset="0"/>
                <a:ea typeface="宋体" panose="02010600030101010101" pitchFamily="2" charset="-122"/>
              </a:rPr>
              <a:t>HCl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气流中加热，待</a:t>
            </a:r>
            <a:r>
              <a:rPr lang="zh-CN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有少量溶液剩余</a:t>
            </a:r>
            <a:endParaRPr lang="zh-CN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时停止加热用余热蒸干固体（蒸发浓缩，冷却结晶）</a:t>
            </a:r>
            <a:endParaRPr lang="zh-CN" altLang="zh-CN" sz="2800" b="1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32453" name="组合 232452"/>
          <p:cNvGrpSpPr/>
          <p:nvPr/>
        </p:nvGrpSpPr>
        <p:grpSpPr>
          <a:xfrm>
            <a:off x="917575" y="3946525"/>
            <a:ext cx="5776913" cy="609600"/>
            <a:chOff x="480" y="432"/>
            <a:chExt cx="3260" cy="384"/>
          </a:xfrm>
        </p:grpSpPr>
        <p:sp>
          <p:nvSpPr>
            <p:cNvPr id="27660" name="矩形 232453"/>
            <p:cNvSpPr/>
            <p:nvPr/>
          </p:nvSpPr>
          <p:spPr>
            <a:xfrm>
              <a:off x="480" y="528"/>
              <a:ext cx="88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AlCl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zh-CN" altLang="en-US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溶液</a:t>
              </a:r>
              <a:endPara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27661" name="组合 232454"/>
            <p:cNvGrpSpPr/>
            <p:nvPr/>
          </p:nvGrpSpPr>
          <p:grpSpPr>
            <a:xfrm>
              <a:off x="1418" y="432"/>
              <a:ext cx="454" cy="336"/>
              <a:chOff x="1418" y="432"/>
              <a:chExt cx="454" cy="336"/>
            </a:xfrm>
          </p:grpSpPr>
          <p:sp>
            <p:nvSpPr>
              <p:cNvPr id="27662" name="右箭头 232455"/>
              <p:cNvSpPr/>
              <p:nvPr/>
            </p:nvSpPr>
            <p:spPr>
              <a:xfrm>
                <a:off x="1440" y="672"/>
                <a:ext cx="432" cy="96"/>
              </a:xfrm>
              <a:prstGeom prst="rightArrow">
                <a:avLst>
                  <a:gd name="adj1" fmla="val 50000"/>
                  <a:gd name="adj2" fmla="val 1125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7663" name="矩形 232456"/>
              <p:cNvSpPr/>
              <p:nvPr/>
            </p:nvSpPr>
            <p:spPr>
              <a:xfrm>
                <a:off x="1418" y="432"/>
                <a:ext cx="404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zh-CN" altLang="en-US" b="1" dirty="0">
                    <a:solidFill>
                      <a:srgbClr val="FF33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蒸干</a:t>
                </a:r>
                <a:endParaRPr lang="zh-CN" altLang="en-US" b="1" dirty="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7664" name="矩形 232457"/>
            <p:cNvSpPr/>
            <p:nvPr/>
          </p:nvSpPr>
          <p:spPr>
            <a:xfrm>
              <a:off x="1872" y="528"/>
              <a:ext cx="71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Al(OH)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 b="1" baseline="-250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27665" name="组合 232458"/>
            <p:cNvGrpSpPr/>
            <p:nvPr/>
          </p:nvGrpSpPr>
          <p:grpSpPr>
            <a:xfrm>
              <a:off x="2666" y="432"/>
              <a:ext cx="454" cy="336"/>
              <a:chOff x="2666" y="432"/>
              <a:chExt cx="454" cy="336"/>
            </a:xfrm>
          </p:grpSpPr>
          <p:sp>
            <p:nvSpPr>
              <p:cNvPr id="27666" name="右箭头 232459"/>
              <p:cNvSpPr/>
              <p:nvPr/>
            </p:nvSpPr>
            <p:spPr>
              <a:xfrm>
                <a:off x="2688" y="672"/>
                <a:ext cx="432" cy="96"/>
              </a:xfrm>
              <a:prstGeom prst="rightArrow">
                <a:avLst>
                  <a:gd name="adj1" fmla="val 50000"/>
                  <a:gd name="adj2" fmla="val 1125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7667" name="矩形 232460"/>
              <p:cNvSpPr/>
              <p:nvPr/>
            </p:nvSpPr>
            <p:spPr>
              <a:xfrm>
                <a:off x="2666" y="432"/>
                <a:ext cx="364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zh-CN" altLang="en-US" b="1" dirty="0">
                    <a:solidFill>
                      <a:srgbClr val="FF33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灼烧</a:t>
                </a:r>
                <a:endParaRPr lang="zh-CN" altLang="en-US" b="1" dirty="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7668" name="文本框 232461"/>
            <p:cNvSpPr txBox="1"/>
            <p:nvPr/>
          </p:nvSpPr>
          <p:spPr>
            <a:xfrm>
              <a:off x="3216" y="528"/>
              <a:ext cx="52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Al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 b="1" baseline="-250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3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2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/>
      <p:bldP spid="223242" grpId="0"/>
      <p:bldP spid="222210" grpId="0"/>
      <p:bldP spid="23247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2496" name="文本框 232495"/>
          <p:cNvSpPr txBox="1"/>
          <p:nvPr/>
        </p:nvSpPr>
        <p:spPr>
          <a:xfrm>
            <a:off x="630238" y="752475"/>
            <a:ext cx="5187950" cy="5222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加热蒸干下列溶液得到什么产物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32475" name="组合 232474"/>
          <p:cNvGrpSpPr/>
          <p:nvPr/>
        </p:nvGrpSpPr>
        <p:grpSpPr>
          <a:xfrm>
            <a:off x="871538" y="1279525"/>
            <a:ext cx="6172200" cy="1905000"/>
            <a:chOff x="816" y="1392"/>
            <a:chExt cx="3888" cy="1200"/>
          </a:xfrm>
        </p:grpSpPr>
        <p:sp>
          <p:nvSpPr>
            <p:cNvPr id="28675" name="矩形 232475"/>
            <p:cNvSpPr/>
            <p:nvPr/>
          </p:nvSpPr>
          <p:spPr>
            <a:xfrm>
              <a:off x="816" y="1392"/>
              <a:ext cx="1056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FeCl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2 </a:t>
              </a:r>
              <a:r>
                <a:rPr lang="zh-CN" altLang="en-US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溶液</a:t>
              </a:r>
              <a:endPara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8676" name="矩形 232476"/>
            <p:cNvSpPr/>
            <p:nvPr/>
          </p:nvSpPr>
          <p:spPr>
            <a:xfrm>
              <a:off x="816" y="1680"/>
              <a:ext cx="134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Fe(NO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)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3 </a:t>
              </a:r>
              <a:r>
                <a:rPr lang="zh-CN" altLang="en-US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溶液</a:t>
              </a:r>
              <a:endPara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8677" name="矩形 232477"/>
            <p:cNvSpPr/>
            <p:nvPr/>
          </p:nvSpPr>
          <p:spPr>
            <a:xfrm>
              <a:off x="816" y="2016"/>
              <a:ext cx="148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Fe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(SO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)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3 </a:t>
              </a:r>
              <a:r>
                <a:rPr lang="zh-CN" altLang="en-US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溶液</a:t>
              </a:r>
              <a:endPara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8678" name="文本框 232478"/>
            <p:cNvSpPr txBox="1"/>
            <p:nvPr/>
          </p:nvSpPr>
          <p:spPr>
            <a:xfrm>
              <a:off x="3216" y="1680"/>
              <a:ext cx="763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(NH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)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S</a:t>
              </a:r>
              <a:endPara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8679" name="文本框 232479"/>
            <p:cNvSpPr txBox="1"/>
            <p:nvPr/>
          </p:nvSpPr>
          <p:spPr>
            <a:xfrm>
              <a:off x="3216" y="1392"/>
              <a:ext cx="1369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Na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CO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·10H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8680" name="矩形 232480"/>
            <p:cNvSpPr/>
            <p:nvPr/>
          </p:nvSpPr>
          <p:spPr>
            <a:xfrm>
              <a:off x="816" y="2304"/>
              <a:ext cx="118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Na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CO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3 </a:t>
              </a:r>
              <a:r>
                <a:rPr lang="zh-CN" altLang="en-US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溶液</a:t>
              </a:r>
              <a:endPara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8681" name="矩形 232481"/>
            <p:cNvSpPr/>
            <p:nvPr/>
          </p:nvSpPr>
          <p:spPr>
            <a:xfrm>
              <a:off x="3249" y="1968"/>
              <a:ext cx="115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Na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SO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3 </a:t>
              </a:r>
              <a:r>
                <a:rPr lang="zh-CN" altLang="en-US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溶液</a:t>
              </a:r>
              <a:endPara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8682" name="矩形 232482"/>
            <p:cNvSpPr/>
            <p:nvPr/>
          </p:nvSpPr>
          <p:spPr>
            <a:xfrm>
              <a:off x="3216" y="2304"/>
              <a:ext cx="148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Ca(HCO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400" b="1">
                  <a:latin typeface="Times New Roman" panose="02020603050405020304" pitchFamily="18" charset="0"/>
                  <a:ea typeface="宋体" panose="02010600030101010101" pitchFamily="2" charset="-122"/>
                </a:rPr>
                <a:t>)</a:t>
              </a:r>
              <a:r>
                <a:rPr lang="en-US" altLang="zh-CN" sz="2400" b="1" baseline="-25000">
                  <a:latin typeface="Times New Roman" panose="02020603050405020304" pitchFamily="18" charset="0"/>
                  <a:ea typeface="宋体" panose="02010600030101010101" pitchFamily="2" charset="-122"/>
                </a:rPr>
                <a:t>2 </a:t>
              </a:r>
              <a:r>
                <a:rPr lang="zh-CN" altLang="en-US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溶液</a:t>
              </a:r>
              <a:endParaRPr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32484" name="组合 232483"/>
          <p:cNvGrpSpPr/>
          <p:nvPr/>
        </p:nvGrpSpPr>
        <p:grpSpPr>
          <a:xfrm>
            <a:off x="2752725" y="1271588"/>
            <a:ext cx="5508625" cy="1905000"/>
            <a:chOff x="1872" y="1392"/>
            <a:chExt cx="3470" cy="1200"/>
          </a:xfrm>
        </p:grpSpPr>
        <p:sp>
          <p:nvSpPr>
            <p:cNvPr id="28684" name="矩形 232484"/>
            <p:cNvSpPr/>
            <p:nvPr/>
          </p:nvSpPr>
          <p:spPr>
            <a:xfrm>
              <a:off x="1872" y="1392"/>
              <a:ext cx="59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4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Fe</a:t>
              </a:r>
              <a:r>
                <a:rPr lang="en-US" altLang="zh-CN" sz="24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r>
                <a:rPr lang="en-US" altLang="zh-CN" sz="24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 b="1" baseline="-250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8685" name="矩形 232485"/>
            <p:cNvSpPr/>
            <p:nvPr/>
          </p:nvSpPr>
          <p:spPr>
            <a:xfrm>
              <a:off x="2064" y="1680"/>
              <a:ext cx="59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4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Fe</a:t>
              </a:r>
              <a:r>
                <a:rPr lang="en-US" altLang="zh-CN" sz="24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r>
                <a:rPr lang="en-US" altLang="zh-CN" sz="24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 b="1" baseline="-250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8686" name="矩形 232486"/>
            <p:cNvSpPr/>
            <p:nvPr/>
          </p:nvSpPr>
          <p:spPr>
            <a:xfrm>
              <a:off x="2064" y="2016"/>
              <a:ext cx="89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4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Fe</a:t>
              </a:r>
              <a:r>
                <a:rPr lang="en-US" altLang="zh-CN" sz="24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(SO</a:t>
              </a:r>
              <a:r>
                <a:rPr lang="en-US" altLang="zh-CN" sz="24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r>
                <a:rPr lang="en-US" altLang="zh-CN" sz="24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)</a:t>
              </a:r>
              <a:r>
                <a:rPr lang="en-US" altLang="zh-CN" sz="24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 b="1" baseline="-250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8687" name="矩形 232487"/>
            <p:cNvSpPr/>
            <p:nvPr/>
          </p:nvSpPr>
          <p:spPr>
            <a:xfrm>
              <a:off x="1968" y="2304"/>
              <a:ext cx="76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4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Na</a:t>
              </a:r>
              <a:r>
                <a:rPr lang="en-US" altLang="zh-CN" sz="24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CO</a:t>
              </a:r>
              <a:r>
                <a:rPr lang="en-US" altLang="zh-CN" sz="24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 b="1" baseline="-250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8688" name="矩形 232488"/>
            <p:cNvSpPr/>
            <p:nvPr/>
          </p:nvSpPr>
          <p:spPr>
            <a:xfrm>
              <a:off x="4575" y="1392"/>
              <a:ext cx="76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4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Na</a:t>
              </a:r>
              <a:r>
                <a:rPr lang="en-US" altLang="zh-CN" sz="24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CO</a:t>
              </a:r>
              <a:r>
                <a:rPr lang="en-US" altLang="zh-CN" sz="24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 b="1" baseline="-250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8689" name="矩形 232490"/>
            <p:cNvSpPr/>
            <p:nvPr/>
          </p:nvSpPr>
          <p:spPr>
            <a:xfrm>
              <a:off x="4416" y="1968"/>
              <a:ext cx="73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4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Na</a:t>
              </a:r>
              <a:r>
                <a:rPr lang="en-US" altLang="zh-CN" sz="24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4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SO</a:t>
              </a:r>
              <a:r>
                <a:rPr lang="en-US" altLang="zh-CN" sz="24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endParaRPr lang="en-US" altLang="zh-CN" sz="2400" b="1" baseline="-250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8690" name="矩形 232491"/>
            <p:cNvSpPr/>
            <p:nvPr/>
          </p:nvSpPr>
          <p:spPr>
            <a:xfrm>
              <a:off x="4608" y="2304"/>
              <a:ext cx="70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4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CaCO</a:t>
              </a:r>
              <a:r>
                <a:rPr lang="en-US" altLang="zh-CN" sz="24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 b="1" baseline="-250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8691" name="文本框 1"/>
          <p:cNvSpPr txBox="1"/>
          <p:nvPr/>
        </p:nvSpPr>
        <p:spPr>
          <a:xfrm>
            <a:off x="219075" y="3136900"/>
            <a:ext cx="2633663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【归纳总结】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92" name="文本框 2"/>
          <p:cNvSpPr txBox="1"/>
          <p:nvPr/>
        </p:nvSpPr>
        <p:spPr>
          <a:xfrm>
            <a:off x="684213" y="3721100"/>
            <a:ext cx="7375525" cy="2860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盐溶液的蒸干灼烧，要考虑多方面的因素：</a:t>
            </a:r>
            <a:endParaRPr lang="zh-CN" altLang="en-US" sz="24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）盐本身受热分解</a:t>
            </a:r>
            <a:endParaRPr lang="zh-CN" altLang="en-US" sz="24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）盐溶液存在的水解平衡，阴阳离子间的相互影响</a:t>
            </a:r>
            <a:endParaRPr lang="zh-CN" altLang="en-US" sz="24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以及温度对水解平衡的影响</a:t>
            </a:r>
            <a:endParaRPr lang="zh-CN" altLang="en-US" sz="24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3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）盐与空气中的氧气反应</a:t>
            </a:r>
            <a:endParaRPr lang="zh-CN" altLang="en-US" sz="24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8693" name="文本框 25"/>
          <p:cNvSpPr txBox="1"/>
          <p:nvPr/>
        </p:nvSpPr>
        <p:spPr>
          <a:xfrm>
            <a:off x="230188" y="169863"/>
            <a:ext cx="2620962" cy="5826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solidFill>
                  <a:srgbClr val="001D2E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宋体" panose="02010600030101010101" pitchFamily="2" charset="-122"/>
              </a:rPr>
              <a:t>【巩固提升】</a:t>
            </a:r>
            <a:endParaRPr lang="zh-CN" altLang="en-US" sz="3200" b="1" dirty="0">
              <a:solidFill>
                <a:srgbClr val="001D2E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96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2496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2496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2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2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>
            <a:off x="1219200" y="4649788"/>
            <a:ext cx="7924800" cy="641350"/>
            <a:chOff x="768" y="2341"/>
            <a:chExt cx="4992" cy="404"/>
          </a:xfrm>
        </p:grpSpPr>
        <p:sp>
          <p:nvSpPr>
            <p:cNvPr id="29698" name="Text Box 3"/>
            <p:cNvSpPr txBox="1"/>
            <p:nvPr/>
          </p:nvSpPr>
          <p:spPr>
            <a:xfrm>
              <a:off x="768" y="2341"/>
              <a:ext cx="4992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Fe</a:t>
              </a:r>
              <a:r>
                <a:rPr lang="en-US" altLang="zh-CN" sz="3600" b="1" baseline="30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3+</a:t>
              </a:r>
              <a:r>
                <a:rPr lang="en-US" altLang="zh-CN" sz="3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+3H</a:t>
              </a:r>
              <a:r>
                <a:rPr lang="en-US" altLang="zh-CN" sz="3600" b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3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             Fe(OH)</a:t>
              </a:r>
              <a:r>
                <a:rPr lang="en-US" altLang="zh-CN" sz="3600" b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36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+3H</a:t>
              </a:r>
              <a:r>
                <a:rPr lang="en-US" altLang="zh-CN" sz="3600" b="1" baseline="30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</a:t>
              </a:r>
              <a:endParaRPr lang="en-US" altLang="zh-CN" sz="36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pic>
          <p:nvPicPr>
            <p:cNvPr id="29699" name="Picture 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426" y="2432"/>
              <a:ext cx="544" cy="253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9700" name="Text Box 5"/>
          <p:cNvSpPr txBox="1"/>
          <p:nvPr/>
        </p:nvSpPr>
        <p:spPr>
          <a:xfrm>
            <a:off x="457200" y="692150"/>
            <a:ext cx="8077200" cy="644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latin typeface="Times New Roman" panose="02020603050405020304" pitchFamily="18" charset="0"/>
                <a:ea typeface="隶书" panose="02010509060101010101" pitchFamily="49" charset="-122"/>
              </a:rPr>
              <a:t>(5)</a:t>
            </a:r>
            <a:r>
              <a:rPr lang="zh-CN" altLang="en-US" sz="3600" b="1" dirty="0">
                <a:latin typeface="Times New Roman" panose="02020603050405020304" pitchFamily="18" charset="0"/>
                <a:ea typeface="隶书" panose="02010509060101010101" pitchFamily="49" charset="-122"/>
              </a:rPr>
              <a:t>物质间的分离提纯：</a:t>
            </a:r>
            <a:endParaRPr lang="zh-CN" altLang="en-US" sz="3600" b="1" dirty="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43012" name="Text Box 6"/>
          <p:cNvSpPr txBox="1"/>
          <p:nvPr/>
        </p:nvSpPr>
        <p:spPr>
          <a:xfrm>
            <a:off x="228600" y="1857375"/>
            <a:ext cx="8534400" cy="2214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+mn-cs"/>
              </a:rPr>
              <a:t>【思考】</a:t>
            </a:r>
            <a:endParaRPr lang="zh-CN" altLang="en-US" sz="3600" b="1" noProof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3600" b="1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+mn-cs"/>
              </a:rPr>
              <a:t>     </a:t>
            </a:r>
            <a:r>
              <a:rPr lang="zh-CN" altLang="en-US" sz="3200" b="1" noProof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除去</a:t>
            </a:r>
            <a:r>
              <a:rPr lang="en-US" altLang="zh-CN" sz="3200" b="1" noProof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KNO</a:t>
            </a:r>
            <a:r>
              <a:rPr lang="en-US" altLang="zh-CN" sz="3200" b="1" baseline="-25000" noProof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</a:t>
            </a:r>
            <a:r>
              <a:rPr lang="zh-CN" altLang="en-US" sz="3200" b="1" noProof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溶液中少量的</a:t>
            </a:r>
            <a:r>
              <a:rPr lang="en-US" altLang="zh-CN" sz="3200" b="1" noProof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Fe</a:t>
            </a:r>
            <a:r>
              <a:rPr lang="en-US" altLang="zh-CN" sz="3200" b="1" baseline="30000" noProof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3+</a:t>
            </a:r>
            <a:r>
              <a:rPr lang="zh-CN" altLang="en-US" sz="3200" b="1" noProof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离子可用加热的方法吗，说明理由？</a:t>
            </a:r>
            <a:endParaRPr lang="zh-CN" altLang="en-US" sz="3200" b="1" noProof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3730" name="Text Box 2"/>
          <p:cNvSpPr txBox="1"/>
          <p:nvPr/>
        </p:nvSpPr>
        <p:spPr>
          <a:xfrm>
            <a:off x="0" y="1844675"/>
            <a:ext cx="8964613" cy="39084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noProof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【巩固提升】</a:t>
            </a:r>
            <a:endParaRPr lang="zh-CN" altLang="en-US" sz="4000" b="1" noProof="1" dirty="0">
              <a:solidFill>
                <a:schemeClr val="accent5">
                  <a:lumMod val="1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noProof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为了除去氯化镁酸性溶液中的</a:t>
            </a:r>
            <a:r>
              <a:rPr lang="en-US" altLang="zh-CN" sz="3200" b="1" noProof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Fe</a:t>
            </a:r>
            <a:r>
              <a:rPr lang="en-US" altLang="zh-CN" sz="3200" b="1" baseline="30000" noProof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3+</a:t>
            </a:r>
            <a:r>
              <a:rPr lang="zh-CN" altLang="en-US" sz="3200" b="1" noProof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离子，可在加热搅拌下加入一种试剂，过滤后再加入适量盐酸。这种试剂是（       ）</a:t>
            </a:r>
            <a:endParaRPr lang="zh-CN" altLang="en-US" sz="3200" b="1" noProof="1" dirty="0">
              <a:solidFill>
                <a:schemeClr val="accent5">
                  <a:lumMod val="1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noProof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</a:t>
            </a:r>
            <a:r>
              <a:rPr lang="en-US" altLang="zh-CN" sz="3200" b="1" noProof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A</a:t>
            </a:r>
            <a:r>
              <a:rPr lang="zh-CN" altLang="en-US" sz="3200" b="1" noProof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．氧化镁       </a:t>
            </a:r>
            <a:r>
              <a:rPr lang="en-US" altLang="zh-CN" sz="3200" b="1" noProof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B.</a:t>
            </a:r>
            <a:r>
              <a:rPr lang="zh-CN" altLang="en-US" sz="3200" b="1" noProof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氢氧化钠      </a:t>
            </a:r>
            <a:endParaRPr lang="zh-CN" altLang="en-US" sz="3200" b="1" noProof="1" dirty="0">
              <a:solidFill>
                <a:schemeClr val="accent5">
                  <a:lumMod val="1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noProof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</a:t>
            </a:r>
            <a:r>
              <a:rPr lang="en-US" altLang="zh-CN" sz="3200" b="1" noProof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C.</a:t>
            </a:r>
            <a:r>
              <a:rPr lang="zh-CN" altLang="en-US" sz="3200" b="1" noProof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碳酸钠        </a:t>
            </a:r>
            <a:r>
              <a:rPr lang="en-US" altLang="zh-CN" sz="3200" b="1" noProof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D. </a:t>
            </a:r>
            <a:r>
              <a:rPr lang="zh-CN" altLang="en-US" sz="3200" b="1" noProof="1" dirty="0">
                <a:solidFill>
                  <a:schemeClr val="accent5">
                    <a:lumMod val="1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碳酸镁  </a:t>
            </a:r>
            <a:endParaRPr lang="zh-CN" altLang="en-US" sz="3200" b="1" noProof="1" dirty="0">
              <a:solidFill>
                <a:schemeClr val="accent5">
                  <a:lumMod val="1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22" name="Rectangle 3"/>
          <p:cNvSpPr/>
          <p:nvPr/>
        </p:nvSpPr>
        <p:spPr>
          <a:xfrm>
            <a:off x="327025" y="882650"/>
            <a:ext cx="8310563" cy="5778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溶液中，某些离子的除杂，需考虑盐的水解。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3732" name="Text Box 4"/>
          <p:cNvSpPr txBox="1"/>
          <p:nvPr/>
        </p:nvSpPr>
        <p:spPr>
          <a:xfrm>
            <a:off x="2711450" y="3559175"/>
            <a:ext cx="1081088" cy="7000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D6009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AD</a:t>
            </a:r>
            <a:endParaRPr lang="en-US" altLang="zh-CN" sz="4000" b="1" dirty="0">
              <a:solidFill>
                <a:srgbClr val="D6009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Text Box 5"/>
          <p:cNvSpPr txBox="1"/>
          <p:nvPr/>
        </p:nvSpPr>
        <p:spPr>
          <a:xfrm>
            <a:off x="420688" y="0"/>
            <a:ext cx="8077200" cy="23066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en-US" sz="3600" b="1" dirty="0">
              <a:solidFill>
                <a:srgbClr val="000099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0099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（</a:t>
            </a:r>
            <a:r>
              <a:rPr lang="en-US" altLang="zh-CN" sz="3600" b="1" dirty="0">
                <a:solidFill>
                  <a:srgbClr val="000099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6</a:t>
            </a:r>
            <a:r>
              <a:rPr lang="zh-CN" altLang="en-US" sz="3600" b="1" dirty="0">
                <a:solidFill>
                  <a:srgbClr val="000099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）利用盐类水解制备胶体</a:t>
            </a:r>
            <a:r>
              <a:rPr lang="en-US" altLang="zh-CN" sz="3600" b="1" dirty="0">
                <a:solidFill>
                  <a:srgbClr val="000099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:</a:t>
            </a:r>
            <a:endParaRPr lang="en-US" altLang="zh-CN" sz="3600" b="1" dirty="0">
              <a:solidFill>
                <a:srgbClr val="000099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0099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   </a:t>
            </a:r>
            <a:endParaRPr lang="zh-CN" altLang="en-US" sz="3600" b="1" dirty="0">
              <a:solidFill>
                <a:srgbClr val="000099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31746" name="文本框 1"/>
          <p:cNvSpPr txBox="1"/>
          <p:nvPr/>
        </p:nvSpPr>
        <p:spPr>
          <a:xfrm>
            <a:off x="793750" y="1724025"/>
            <a:ext cx="6556375" cy="5826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明矾</a:t>
            </a:r>
            <a:r>
              <a:rPr lang="en-US" altLang="zh-CN" sz="3200" b="1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[KAl(SO</a:t>
            </a:r>
            <a:r>
              <a:rPr lang="en-US" altLang="zh-CN" sz="3200" b="1" baseline="-2500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r>
              <a:rPr lang="en-US" altLang="zh-CN" sz="3200" b="1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)</a:t>
            </a:r>
            <a:r>
              <a:rPr lang="en-US" altLang="zh-CN" sz="3200" b="1" baseline="-2500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3200" b="1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·12H</a:t>
            </a:r>
            <a:r>
              <a:rPr lang="en-US" altLang="zh-CN" sz="3200" b="1" baseline="-2500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3200" b="1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O]</a:t>
            </a:r>
            <a:r>
              <a:rPr lang="zh-CN" altLang="en-US" sz="32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的净水原理</a:t>
            </a:r>
            <a:r>
              <a:rPr lang="en-US" altLang="zh-CN" sz="3200" b="1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.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4756" name="Rectangle 4"/>
          <p:cNvSpPr/>
          <p:nvPr/>
        </p:nvSpPr>
        <p:spPr>
          <a:xfrm>
            <a:off x="646113" y="2725738"/>
            <a:ext cx="8497887" cy="2676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明矾在水中发生电离产生</a:t>
            </a:r>
            <a:r>
              <a:rPr lang="en-US" altLang="zh-CN" sz="2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Al</a:t>
            </a:r>
            <a:r>
              <a:rPr lang="en-US" altLang="zh-CN" sz="2800" b="1" baseline="3000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2800" b="1" baseline="300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＋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，</a:t>
            </a:r>
            <a:r>
              <a:rPr lang="en-US" altLang="zh-CN" sz="2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Al</a:t>
            </a:r>
            <a:r>
              <a:rPr lang="en-US" altLang="zh-CN" sz="2800" b="1" baseline="3000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2800" b="1" baseline="300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＋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发生水解：</a:t>
            </a:r>
            <a:r>
              <a:rPr lang="en-US" altLang="zh-CN" sz="2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Al</a:t>
            </a:r>
            <a:r>
              <a:rPr lang="en-US" altLang="zh-CN" sz="2800" b="1" baseline="3000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3+</a:t>
            </a:r>
            <a:r>
              <a:rPr lang="en-US" altLang="zh-CN" sz="2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+3H</a:t>
            </a:r>
            <a:r>
              <a:rPr lang="en-US" altLang="zh-CN" sz="2800" b="1" baseline="-2500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O    Al(OH)</a:t>
            </a:r>
            <a:r>
              <a:rPr lang="en-US" altLang="zh-CN" sz="2800" b="1" baseline="-2500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en-US" altLang="zh-CN" sz="2800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胶体）</a:t>
            </a:r>
            <a:r>
              <a:rPr lang="en-US" altLang="zh-CN" sz="2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+3H</a:t>
            </a:r>
            <a:r>
              <a:rPr lang="en-US" altLang="zh-CN" sz="2800" b="1" baseline="3000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，生成胶状的</a:t>
            </a:r>
            <a:r>
              <a:rPr lang="en-US" altLang="zh-CN" sz="2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Al(OH)</a:t>
            </a:r>
            <a:r>
              <a:rPr lang="en-US" altLang="zh-CN" sz="2800" b="1" baseline="-2500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，可吸附水中悬浮杂质而下沉，以达到净水的目的</a:t>
            </a:r>
            <a:r>
              <a:rPr lang="en-US" altLang="zh-CN" sz="2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.</a:t>
            </a:r>
            <a:endParaRPr lang="en-US" altLang="zh-CN" sz="2800" b="1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31748" name="Group 5"/>
          <p:cNvGrpSpPr/>
          <p:nvPr/>
        </p:nvGrpSpPr>
        <p:grpSpPr>
          <a:xfrm>
            <a:off x="2185988" y="3703638"/>
            <a:ext cx="635000" cy="225425"/>
            <a:chOff x="7677" y="9864"/>
            <a:chExt cx="735" cy="426"/>
          </a:xfrm>
        </p:grpSpPr>
        <p:sp>
          <p:nvSpPr>
            <p:cNvPr id="31749" name="Line 6"/>
            <p:cNvSpPr/>
            <p:nvPr/>
          </p:nvSpPr>
          <p:spPr>
            <a:xfrm>
              <a:off x="7677" y="10020"/>
              <a:ext cx="735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1750" name="Line 7"/>
            <p:cNvSpPr/>
            <p:nvPr/>
          </p:nvSpPr>
          <p:spPr>
            <a:xfrm>
              <a:off x="7677" y="10146"/>
              <a:ext cx="735" cy="0"/>
            </a:xfrm>
            <a:prstGeom prst="line">
              <a:avLst/>
            </a:prstGeom>
            <a:ln w="222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1751" name="Line 8"/>
            <p:cNvSpPr/>
            <p:nvPr/>
          </p:nvSpPr>
          <p:spPr>
            <a:xfrm>
              <a:off x="8202" y="9864"/>
              <a:ext cx="210" cy="156"/>
            </a:xfrm>
            <a:prstGeom prst="line">
              <a:avLst/>
            </a:prstGeom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1752" name="Line 9"/>
            <p:cNvSpPr/>
            <p:nvPr/>
          </p:nvSpPr>
          <p:spPr>
            <a:xfrm>
              <a:off x="7677" y="10134"/>
              <a:ext cx="210" cy="156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4762" name="Rectangle 10"/>
          <p:cNvSpPr/>
          <p:nvPr/>
        </p:nvSpPr>
        <p:spPr>
          <a:xfrm>
            <a:off x="-338137" y="603250"/>
            <a:ext cx="9598025" cy="6445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36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（</a:t>
            </a:r>
            <a:r>
              <a:rPr lang="en-US" altLang="zh-CN" sz="36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7</a:t>
            </a:r>
            <a:r>
              <a:rPr lang="zh-CN" altLang="en-US" sz="3600" b="1" dirty="0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）热的纯碱溶液和肥皂水洗涤油污的原理</a:t>
            </a:r>
            <a:r>
              <a:rPr lang="en-US" altLang="zh-CN" sz="3600" b="1">
                <a:solidFill>
                  <a:srgbClr val="3333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.</a:t>
            </a:r>
            <a:endParaRPr lang="en-US" altLang="zh-CN" sz="3600" b="1">
              <a:solidFill>
                <a:srgbClr val="3333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74764" name="Rectangle 12"/>
          <p:cNvSpPr/>
          <p:nvPr/>
        </p:nvSpPr>
        <p:spPr>
          <a:xfrm>
            <a:off x="1109663" y="3100388"/>
            <a:ext cx="730821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C</a:t>
            </a:r>
            <a:r>
              <a:rPr lang="en-US" altLang="zh-CN" sz="2800" b="1" baseline="-2500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17</a:t>
            </a:r>
            <a:r>
              <a:rPr lang="en-US" altLang="zh-CN" sz="2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H</a:t>
            </a:r>
            <a:r>
              <a:rPr lang="en-US" altLang="zh-CN" sz="2800" b="1" baseline="-2500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35</a:t>
            </a:r>
            <a:r>
              <a:rPr lang="en-US" altLang="zh-CN" sz="2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COONa+H</a:t>
            </a:r>
            <a:r>
              <a:rPr lang="en-US" altLang="zh-CN" sz="2800" b="1" baseline="-2500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O          C</a:t>
            </a:r>
            <a:r>
              <a:rPr lang="en-US" altLang="zh-CN" sz="2800" b="1" baseline="-2500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17</a:t>
            </a:r>
            <a:r>
              <a:rPr lang="en-US" altLang="zh-CN" sz="2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H</a:t>
            </a:r>
            <a:r>
              <a:rPr lang="en-US" altLang="zh-CN" sz="2800" b="1" baseline="-2500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35</a:t>
            </a:r>
            <a:r>
              <a:rPr lang="en-US" altLang="zh-CN" sz="28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COOH+NaOH</a:t>
            </a:r>
            <a:endParaRPr lang="en-US" altLang="zh-CN" sz="2800" b="1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4" name="Group 18"/>
          <p:cNvGrpSpPr/>
          <p:nvPr/>
        </p:nvGrpSpPr>
        <p:grpSpPr>
          <a:xfrm>
            <a:off x="4323080" y="3204210"/>
            <a:ext cx="635000" cy="225425"/>
            <a:chOff x="7677" y="9864"/>
            <a:chExt cx="735" cy="426"/>
          </a:xfrm>
        </p:grpSpPr>
        <p:sp>
          <p:nvSpPr>
            <p:cNvPr id="32772" name="Line 19"/>
            <p:cNvSpPr/>
            <p:nvPr/>
          </p:nvSpPr>
          <p:spPr>
            <a:xfrm>
              <a:off x="7677" y="10020"/>
              <a:ext cx="735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2773" name="Line 20"/>
            <p:cNvSpPr/>
            <p:nvPr/>
          </p:nvSpPr>
          <p:spPr>
            <a:xfrm>
              <a:off x="7677" y="10146"/>
              <a:ext cx="735" cy="0"/>
            </a:xfrm>
            <a:prstGeom prst="line">
              <a:avLst/>
            </a:prstGeom>
            <a:ln w="222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2774" name="Line 21"/>
            <p:cNvSpPr/>
            <p:nvPr/>
          </p:nvSpPr>
          <p:spPr>
            <a:xfrm>
              <a:off x="8202" y="9864"/>
              <a:ext cx="210" cy="156"/>
            </a:xfrm>
            <a:prstGeom prst="line">
              <a:avLst/>
            </a:prstGeom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2775" name="Line 22"/>
            <p:cNvSpPr/>
            <p:nvPr/>
          </p:nvSpPr>
          <p:spPr>
            <a:xfrm>
              <a:off x="7677" y="10134"/>
              <a:ext cx="210" cy="156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74775" name="Text Box 23"/>
          <p:cNvSpPr txBox="1"/>
          <p:nvPr/>
        </p:nvSpPr>
        <p:spPr>
          <a:xfrm>
            <a:off x="1406208" y="4099243"/>
            <a:ext cx="6715125" cy="1076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加热，促进水解，碱性增强去污能力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增强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929640" y="1568450"/>
            <a:ext cx="7865110" cy="1300480"/>
            <a:chOff x="0" y="0"/>
            <a:chExt cx="4868" cy="819"/>
          </a:xfrm>
        </p:grpSpPr>
        <p:sp>
          <p:nvSpPr>
            <p:cNvPr id="81924" name="Text Box 4"/>
            <p:cNvSpPr txBox="1">
              <a:spLocks noChangeArrowheads="1"/>
            </p:cNvSpPr>
            <p:nvPr/>
          </p:nvSpPr>
          <p:spPr bwMode="auto">
            <a:xfrm>
              <a:off x="66" y="0"/>
              <a:ext cx="4555" cy="36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p>
              <a:pPr marR="0" algn="just" defTabSz="914400" fontAlgn="auto"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kumimoji="0" lang="en-US" sz="3200" kern="1200" cap="none" spc="0" normalizeH="0" baseline="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 CO</a:t>
              </a:r>
              <a:r>
                <a:rPr kumimoji="0" lang="en-US" sz="3200" kern="1200" cap="none" spc="0" normalizeH="0" baseline="-3000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3</a:t>
              </a:r>
              <a:r>
                <a:rPr kumimoji="0" lang="en-US" sz="3200" kern="1200" cap="none" spc="0" normalizeH="0" baseline="3000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2-</a:t>
              </a:r>
              <a:r>
                <a:rPr kumimoji="0" lang="zh-CN" altLang="en-US" sz="3200" kern="1200" cap="none" spc="0" normalizeH="0" baseline="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＋</a:t>
              </a:r>
              <a:r>
                <a:rPr kumimoji="0" lang="en-US" sz="3200" kern="1200" cap="none" spc="0" normalizeH="0" baseline="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H</a:t>
              </a:r>
              <a:r>
                <a:rPr kumimoji="0" lang="en-US" sz="3200" kern="1200" cap="none" spc="0" normalizeH="0" baseline="-3000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2</a:t>
              </a:r>
              <a:r>
                <a:rPr kumimoji="0" lang="en-US" sz="3200" kern="1200" cap="none" spc="0" normalizeH="0" baseline="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O            HCO</a:t>
              </a:r>
              <a:r>
                <a:rPr kumimoji="0" lang="en-US" sz="3200" kern="1200" cap="none" spc="0" normalizeH="0" baseline="-3000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3</a:t>
              </a:r>
              <a:r>
                <a:rPr kumimoji="0" lang="en-US" sz="3200" kern="1200" cap="none" spc="0" normalizeH="0" baseline="3000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-</a:t>
              </a:r>
              <a:r>
                <a:rPr kumimoji="0" lang="en-US" sz="3200" kern="1200" cap="none" spc="0" normalizeH="0" baseline="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 +</a:t>
              </a:r>
              <a:r>
                <a:rPr kumimoji="0" lang="en-US" sz="3200" kern="1200" cap="none" spc="0" normalizeH="0" baseline="0" noProof="0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OH</a:t>
              </a:r>
              <a:r>
                <a:rPr kumimoji="0" lang="en-US" sz="3200" kern="1200" cap="none" spc="0" normalizeH="0" baseline="30000" noProof="0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- </a:t>
              </a:r>
              <a:r>
                <a:rPr kumimoji="0" lang="zh-CN" altLang="en-US" kern="1200" cap="none" spc="0" normalizeH="0" baseline="0" noProof="0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（吸热）</a:t>
              </a:r>
              <a:endParaRPr kumimoji="0" lang="zh-CN" altLang="en-US" kern="1200" cap="none" spc="0" normalizeH="0" baseline="0" noProof="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32779" name="Picture 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371" y="51"/>
              <a:ext cx="859" cy="28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81926" name="Text Box 6"/>
            <p:cNvSpPr txBox="1">
              <a:spLocks noChangeArrowheads="1"/>
            </p:cNvSpPr>
            <p:nvPr/>
          </p:nvSpPr>
          <p:spPr bwMode="auto">
            <a:xfrm>
              <a:off x="66" y="451"/>
              <a:ext cx="4802" cy="36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p>
              <a:pPr marR="0" algn="just" defTabSz="914400" fontAlgn="auto"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kumimoji="0" lang="en-US" sz="3200" kern="1200" cap="none" spc="0" normalizeH="0" baseline="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 HCO</a:t>
              </a:r>
              <a:r>
                <a:rPr kumimoji="0" lang="en-US" sz="3200" kern="1200" cap="none" spc="0" normalizeH="0" baseline="-3000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3</a:t>
              </a:r>
              <a:r>
                <a:rPr kumimoji="0" lang="en-US" sz="3200" kern="1200" cap="none" spc="0" normalizeH="0" baseline="3000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-</a:t>
              </a:r>
              <a:r>
                <a:rPr kumimoji="0" lang="zh-CN" altLang="en-US" sz="3200" kern="1200" cap="none" spc="0" normalizeH="0" baseline="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＋</a:t>
              </a:r>
              <a:r>
                <a:rPr kumimoji="0" lang="en-US" sz="3200" kern="1200" cap="none" spc="0" normalizeH="0" baseline="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H</a:t>
              </a:r>
              <a:r>
                <a:rPr kumimoji="0" lang="en-US" sz="3200" kern="1200" cap="none" spc="0" normalizeH="0" baseline="-3000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2</a:t>
              </a:r>
              <a:r>
                <a:rPr kumimoji="0" lang="en-US" sz="3200" kern="1200" cap="none" spc="0" normalizeH="0" baseline="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O            H</a:t>
              </a:r>
              <a:r>
                <a:rPr kumimoji="0" lang="en-US" sz="3200" kern="1200" cap="none" spc="0" normalizeH="0" baseline="-3000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2</a:t>
              </a:r>
              <a:r>
                <a:rPr kumimoji="0" lang="en-US" sz="3200" kern="1200" cap="none" spc="0" normalizeH="0" baseline="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CO</a:t>
              </a:r>
              <a:r>
                <a:rPr kumimoji="0" lang="en-US" sz="3200" kern="1200" cap="none" spc="0" normalizeH="0" baseline="-3000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3</a:t>
              </a:r>
              <a:r>
                <a:rPr kumimoji="0" lang="en-US" sz="3200" kern="1200" cap="none" spc="0" normalizeH="0" baseline="0" noProof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 +</a:t>
              </a:r>
              <a:r>
                <a:rPr kumimoji="0" lang="en-US" sz="3200" kern="1200" cap="none" spc="0" normalizeH="0" baseline="0" noProof="0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OH</a:t>
              </a:r>
              <a:r>
                <a:rPr kumimoji="0" lang="en-US" sz="3200" kern="1200" cap="none" spc="0" normalizeH="0" baseline="30000" noProof="0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- </a:t>
              </a:r>
              <a:r>
                <a:rPr kumimoji="0" lang="zh-CN" altLang="en-US" kern="1200" cap="none" spc="0" normalizeH="0" baseline="0" noProof="0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+mn-cs"/>
                </a:rPr>
                <a:t>（吸热）</a:t>
              </a:r>
              <a:endParaRPr kumimoji="0" lang="zh-CN" altLang="en-US" kern="1200" cap="none" spc="0" normalizeH="0" baseline="0" noProof="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32781" name="Picture 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472" y="487"/>
              <a:ext cx="859" cy="28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2782" name="AutoShape 8"/>
            <p:cNvSpPr/>
            <p:nvPr/>
          </p:nvSpPr>
          <p:spPr>
            <a:xfrm>
              <a:off x="0" y="126"/>
              <a:ext cx="144" cy="576"/>
            </a:xfrm>
            <a:prstGeom prst="leftBrace">
              <a:avLst>
                <a:gd name="adj1" fmla="val 33092"/>
                <a:gd name="adj2" fmla="val 50000"/>
              </a:avLst>
            </a:pr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 dirty="0"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2" grpId="0"/>
      <p:bldP spid="74764" grpId="0"/>
      <p:bldP spid="7477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7331" name="Text Box 3"/>
          <p:cNvSpPr txBox="1"/>
          <p:nvPr/>
        </p:nvSpPr>
        <p:spPr>
          <a:xfrm>
            <a:off x="381000" y="3802063"/>
            <a:ext cx="8534400" cy="18764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noProof="1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+mn-cs"/>
              </a:rPr>
              <a:t>    </a:t>
            </a:r>
            <a:r>
              <a:rPr lang="zh-CN" altLang="en-US" sz="3600" b="1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+mn-cs"/>
              </a:rPr>
              <a:t>【思考】</a:t>
            </a:r>
            <a:endParaRPr lang="zh-CN" altLang="en-US" sz="3200" b="1" noProof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noProof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化肥的使用</a:t>
            </a:r>
            <a:r>
              <a:rPr lang="en-US" altLang="zh-CN" sz="3200" b="1" noProof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——</a:t>
            </a:r>
            <a:r>
              <a:rPr lang="zh-CN" altLang="en-US" sz="3200" b="1" noProof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草木灰不能和铵态氮肥混合使用，为什么？</a:t>
            </a:r>
            <a:endParaRPr lang="zh-CN" altLang="en-US" sz="3200" b="1" noProof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27332" name="Text Box 4"/>
          <p:cNvSpPr txBox="1">
            <a:spLocks noChangeArrowheads="1"/>
          </p:cNvSpPr>
          <p:nvPr/>
        </p:nvSpPr>
        <p:spPr bwMode="auto">
          <a:xfrm>
            <a:off x="571500" y="1841500"/>
            <a:ext cx="8153400" cy="14652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36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农业谚语 ：</a:t>
            </a:r>
            <a:endParaRPr kumimoji="1" lang="zh-CN" altLang="en-US" sz="3600" b="1" kern="1200" cap="none" spc="0" normalizeH="0" baseline="0" noProof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36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“灰混粪，粪混灰，灰粪相混损肥分。” </a:t>
            </a:r>
            <a:endParaRPr kumimoji="1" lang="zh-CN" altLang="en-US" sz="3600" b="1" kern="1200" cap="none" spc="0" normalizeH="0" baseline="0" noProof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8354" name="Text Box 2"/>
          <p:cNvSpPr txBox="1">
            <a:spLocks noChangeArrowheads="1"/>
          </p:cNvSpPr>
          <p:nvPr/>
        </p:nvSpPr>
        <p:spPr bwMode="auto">
          <a:xfrm>
            <a:off x="0" y="800100"/>
            <a:ext cx="8001000" cy="644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en-US" altLang="zh-CN" sz="36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r>
              <a:rPr kumimoji="1" lang="zh-CN" altLang="en-US" sz="36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1" lang="en-US" altLang="zh-CN" sz="36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8</a:t>
            </a:r>
            <a:r>
              <a:rPr kumimoji="1" lang="zh-CN" altLang="en-US" sz="36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）</a:t>
            </a:r>
            <a:r>
              <a:rPr kumimoji="1" lang="en-US" altLang="zh-CN" sz="36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r>
              <a:rPr kumimoji="1" lang="zh-CN" altLang="en-US" sz="36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草木灰不宜与铵态氮肥混合施用 </a:t>
            </a:r>
            <a:endParaRPr kumimoji="1" lang="zh-CN" altLang="en-US" sz="3600" b="1" kern="1200" cap="none" spc="0" normalizeH="0" baseline="0" noProof="0" smtClean="0">
              <a:solidFill>
                <a:schemeClr val="accent5">
                  <a:lumMod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4817" name="Group 4"/>
          <p:cNvGrpSpPr/>
          <p:nvPr/>
        </p:nvGrpSpPr>
        <p:grpSpPr>
          <a:xfrm>
            <a:off x="800100" y="1042988"/>
            <a:ext cx="7239000" cy="1295400"/>
            <a:chOff x="624" y="1104"/>
            <a:chExt cx="4560" cy="816"/>
          </a:xfrm>
        </p:grpSpPr>
        <p:sp>
          <p:nvSpPr>
            <p:cNvPr id="228357" name="Text Box 5"/>
            <p:cNvSpPr txBox="1">
              <a:spLocks noChangeArrowheads="1"/>
            </p:cNvSpPr>
            <p:nvPr/>
          </p:nvSpPr>
          <p:spPr bwMode="auto">
            <a:xfrm>
              <a:off x="690" y="1104"/>
              <a:ext cx="4206" cy="36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marR="0" algn="just" defTabSz="914400">
                <a:spcBef>
                  <a:spcPct val="50000"/>
                </a:spcBef>
                <a:buClrTx/>
                <a:buSzTx/>
                <a:buFontTx/>
                <a:defRPr/>
              </a:pP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CO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3</a:t>
              </a:r>
              <a:r>
                <a:rPr kumimoji="1" lang="en-US" altLang="zh-CN" sz="3200" b="1" kern="1200" cap="none" spc="0" normalizeH="0" baseline="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2-</a:t>
              </a:r>
              <a:r>
                <a:rPr kumimoji="1" lang="zh-CN" altLang="en-US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＋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H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2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O           HCO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3</a:t>
              </a:r>
              <a:r>
                <a:rPr kumimoji="1" lang="en-US" altLang="zh-CN" sz="3200" b="1" kern="1200" cap="none" spc="0" normalizeH="0" baseline="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-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 +</a:t>
              </a:r>
              <a:r>
                <a:rPr kumimoji="1" lang="en-US" altLang="zh-CN" sz="3200" b="1" kern="1200" cap="none" spc="0" normalizeH="0" baseline="0" noProof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OH</a:t>
              </a:r>
              <a:r>
                <a:rPr kumimoji="1" lang="en-US" altLang="zh-CN" sz="3200" b="1" kern="1200" cap="none" spc="0" normalizeH="0" baseline="30000" noProof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-</a:t>
              </a:r>
              <a:r>
                <a:rPr kumimoji="1" lang="zh-CN" altLang="en-US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，</a:t>
              </a:r>
              <a:endPara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pic>
          <p:nvPicPr>
            <p:cNvPr id="34819" name="Picture 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995" y="1155"/>
              <a:ext cx="859" cy="28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28359" name="Text Box 7"/>
            <p:cNvSpPr txBox="1">
              <a:spLocks noChangeArrowheads="1"/>
            </p:cNvSpPr>
            <p:nvPr/>
          </p:nvSpPr>
          <p:spPr bwMode="auto">
            <a:xfrm>
              <a:off x="690" y="1555"/>
              <a:ext cx="4494" cy="36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marR="0" algn="just" defTabSz="914400">
                <a:spcBef>
                  <a:spcPct val="50000"/>
                </a:spcBef>
                <a:buClrTx/>
                <a:buSzTx/>
                <a:buFontTx/>
                <a:defRPr/>
              </a:pP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HCO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3</a:t>
              </a:r>
              <a:r>
                <a:rPr kumimoji="1" lang="en-US" altLang="zh-CN" sz="3200" b="1" kern="1200" cap="none" spc="0" normalizeH="0" baseline="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-</a:t>
              </a:r>
              <a:r>
                <a:rPr kumimoji="1" lang="zh-CN" altLang="en-US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＋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H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2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O          H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2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CO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3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 +</a:t>
              </a:r>
              <a:r>
                <a:rPr kumimoji="1" lang="en-US" altLang="zh-CN" sz="3200" b="1" kern="1200" cap="none" spc="0" normalizeH="0" baseline="0" noProof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OH</a:t>
              </a:r>
              <a:r>
                <a:rPr kumimoji="1" lang="en-US" altLang="zh-CN" sz="3200" b="1" kern="1200" cap="none" spc="0" normalizeH="0" baseline="30000" noProof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-</a:t>
              </a:r>
              <a:r>
                <a:rPr kumimoji="1" lang="zh-CN" altLang="en-US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，</a:t>
              </a:r>
              <a:endParaRPr kumimoji="1" lang="zh-CN" altLang="en-US" kern="1200" cap="none" spc="0" normalizeH="0" baseline="0" noProof="0" smtClean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pic>
          <p:nvPicPr>
            <p:cNvPr id="34821" name="Picture 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096" y="1591"/>
              <a:ext cx="859" cy="28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28361" name="AutoShape 9"/>
            <p:cNvSpPr/>
            <p:nvPr/>
          </p:nvSpPr>
          <p:spPr bwMode="auto">
            <a:xfrm>
              <a:off x="624" y="1230"/>
              <a:ext cx="144" cy="576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34823" name="Group 10"/>
          <p:cNvGrpSpPr/>
          <p:nvPr/>
        </p:nvGrpSpPr>
        <p:grpSpPr>
          <a:xfrm>
            <a:off x="914400" y="2660650"/>
            <a:ext cx="7315200" cy="1311275"/>
            <a:chOff x="528" y="1968"/>
            <a:chExt cx="4608" cy="826"/>
          </a:xfrm>
        </p:grpSpPr>
        <p:sp>
          <p:nvSpPr>
            <p:cNvPr id="228363" name="Text Box 11"/>
            <p:cNvSpPr txBox="1">
              <a:spLocks noChangeArrowheads="1"/>
            </p:cNvSpPr>
            <p:nvPr/>
          </p:nvSpPr>
          <p:spPr bwMode="auto">
            <a:xfrm>
              <a:off x="528" y="1968"/>
              <a:ext cx="4608" cy="826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marR="0" algn="just" defTabSz="914400">
                <a:spcBef>
                  <a:spcPct val="50000"/>
                </a:spcBef>
                <a:buClrTx/>
                <a:buSzTx/>
                <a:buFontTx/>
                <a:defRPr/>
              </a:pPr>
              <a:r>
                <a:rPr kumimoji="1" lang="zh-CN" altLang="en-US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铵态氮肥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——</a:t>
              </a:r>
              <a:r>
                <a:rPr kumimoji="1" lang="zh-CN" altLang="en-US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铵盐，水解呈酸性。</a:t>
              </a:r>
              <a:endPara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  <a:p>
              <a:pPr marR="0" algn="just" defTabSz="914400">
                <a:spcBef>
                  <a:spcPct val="50000"/>
                </a:spcBef>
                <a:buClrTx/>
                <a:buSzTx/>
                <a:buFontTx/>
                <a:defRPr/>
              </a:pP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NH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4</a:t>
              </a:r>
              <a:r>
                <a:rPr kumimoji="1" lang="en-US" altLang="zh-CN" sz="3200" b="1" kern="1200" cap="none" spc="0" normalizeH="0" baseline="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+</a:t>
              </a:r>
              <a:r>
                <a:rPr kumimoji="1" lang="zh-CN" altLang="en-US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＋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H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2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O            NH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3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·H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2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O+ </a:t>
              </a:r>
              <a:r>
                <a:rPr kumimoji="1" lang="en-US" altLang="zh-CN" sz="3200" b="1" kern="1200" cap="none" spc="0" normalizeH="0" baseline="0" noProof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H</a:t>
              </a:r>
              <a:r>
                <a:rPr kumimoji="1" lang="en-US" altLang="zh-CN" sz="3200" b="1" kern="1200" cap="none" spc="0" normalizeH="0" baseline="30000" noProof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+</a:t>
              </a:r>
              <a:r>
                <a:rPr kumimoji="1" lang="zh-CN" altLang="en-US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，</a:t>
              </a:r>
              <a:endPara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pic>
          <p:nvPicPr>
            <p:cNvPr id="34825" name="Picture 1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791" y="2505"/>
              <a:ext cx="960" cy="277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28365" name="Text Box 13"/>
          <p:cNvSpPr txBox="1">
            <a:spLocks noChangeArrowheads="1"/>
          </p:cNvSpPr>
          <p:nvPr/>
        </p:nvSpPr>
        <p:spPr bwMode="auto">
          <a:xfrm>
            <a:off x="685800" y="3971925"/>
            <a:ext cx="7467600" cy="26765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algn="just" defTabSz="914400">
              <a:lnSpc>
                <a:spcPct val="150000"/>
              </a:lnSpc>
              <a:spcBef>
                <a:spcPts val="0"/>
              </a:spcBef>
              <a:buClrTx/>
              <a:buSzTx/>
              <a:buFontTx/>
              <a:defRPr/>
            </a:pPr>
            <a:r>
              <a:rPr kumimoji="1" lang="en-US" altLang="zh-CN" sz="28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</a:t>
            </a:r>
            <a:r>
              <a:rPr kumimoji="1" lang="zh-CN" altLang="en-US" sz="28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混施后，</a:t>
            </a:r>
            <a:r>
              <a:rPr kumimoji="1" lang="en-US" altLang="zh-CN" sz="28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OH</a:t>
            </a:r>
            <a:r>
              <a:rPr kumimoji="1" lang="en-US" altLang="zh-CN" sz="2800" b="1" kern="1200" cap="none" spc="0" normalizeH="0" baseline="3000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</a:t>
            </a:r>
            <a:r>
              <a:rPr kumimoji="1" lang="zh-CN" altLang="en-US" sz="28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与</a:t>
            </a:r>
            <a:r>
              <a:rPr kumimoji="1" lang="en-US" altLang="zh-CN" sz="28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H</a:t>
            </a:r>
            <a:r>
              <a:rPr kumimoji="1" lang="en-US" altLang="zh-CN" sz="2800" b="1" kern="1200" cap="none" spc="0" normalizeH="0" baseline="3000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+</a:t>
            </a:r>
            <a:r>
              <a:rPr kumimoji="1" lang="zh-CN" altLang="en-US" sz="28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中和成水，使两种盐的水解平衡强烈地向右移动，以至生成大量的</a:t>
            </a:r>
            <a:r>
              <a:rPr kumimoji="1" lang="en-US" altLang="zh-CN" sz="28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NH</a:t>
            </a:r>
            <a:r>
              <a:rPr kumimoji="1" lang="en-US" altLang="zh-CN" sz="2800" b="1" kern="1200" cap="none" spc="0" normalizeH="0" baseline="-3000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</a:t>
            </a:r>
            <a:r>
              <a:rPr kumimoji="1" lang="en-US" altLang="zh-CN" sz="28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·H</a:t>
            </a:r>
            <a:r>
              <a:rPr kumimoji="1" lang="en-US" altLang="zh-CN" sz="2800" b="1" kern="1200" cap="none" spc="0" normalizeH="0" baseline="-3000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kumimoji="1" lang="en-US" altLang="zh-CN" sz="28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O</a:t>
            </a:r>
            <a:r>
              <a:rPr kumimoji="1" lang="zh-CN" altLang="en-US" sz="28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，进一步分解成</a:t>
            </a:r>
            <a:r>
              <a:rPr kumimoji="1" lang="en-US" altLang="zh-CN" sz="28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NH</a:t>
            </a:r>
            <a:r>
              <a:rPr kumimoji="1" lang="en-US" altLang="zh-CN" sz="2800" b="1" kern="1200" cap="none" spc="0" normalizeH="0" baseline="-3000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</a:t>
            </a:r>
            <a:r>
              <a:rPr kumimoji="1" lang="zh-CN" altLang="en-US" sz="28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逸出了，从而降低了肥效。</a:t>
            </a:r>
            <a:endParaRPr kumimoji="1" lang="zh-CN" altLang="en-US" sz="2800" b="1" kern="1200" cap="none" spc="0" normalizeH="0" baseline="0" noProof="0" smtClean="0">
              <a:solidFill>
                <a:schemeClr val="accent5">
                  <a:lumMod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800100" y="544513"/>
            <a:ext cx="76962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p>
            <a:pPr marR="0" algn="just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草木灰的成分：</a:t>
            </a:r>
            <a:r>
              <a:rPr kumimoji="1" lang="en-US" altLang="zh-CN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K</a:t>
            </a:r>
            <a:r>
              <a:rPr kumimoji="1" lang="en-US" altLang="zh-CN" sz="3200" b="1" kern="1200" cap="none" spc="0" normalizeH="0" baseline="-3000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kumimoji="1" lang="en-US" altLang="zh-CN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CO</a:t>
            </a:r>
            <a:r>
              <a:rPr kumimoji="1" lang="en-US" altLang="zh-CN" sz="3200" b="1" kern="1200" cap="none" spc="0" normalizeH="0" baseline="-3000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</a:t>
            </a:r>
            <a:r>
              <a: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，水解呈碱性</a:t>
            </a:r>
            <a:endParaRPr kumimoji="1" lang="zh-CN" altLang="en-US" sz="32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Text Box 2"/>
          <p:cNvSpPr txBox="1"/>
          <p:nvPr/>
        </p:nvSpPr>
        <p:spPr>
          <a:xfrm>
            <a:off x="447675" y="1284288"/>
            <a:ext cx="8839200" cy="21224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+mn-cs"/>
              </a:rPr>
              <a:t>【思考】</a:t>
            </a:r>
            <a:endParaRPr lang="zh-CN" altLang="en-US" sz="3600" b="1" noProof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noProof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金属镁与水反应比较困难，若加一些</a:t>
            </a:r>
            <a:r>
              <a:rPr lang="en-US" altLang="zh-CN" sz="3200" b="1" noProof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NH</a:t>
            </a:r>
            <a:r>
              <a:rPr lang="en-US" altLang="zh-CN" sz="3200" b="1" baseline="-25000" noProof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4</a:t>
            </a:r>
            <a:r>
              <a:rPr lang="en-US" altLang="zh-CN" sz="3200" b="1" noProof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Cl</a:t>
            </a:r>
            <a:endParaRPr lang="en-US" altLang="zh-CN" sz="3200" b="1" noProof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noProof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马上产生大量气体？为什么？</a:t>
            </a:r>
            <a:endParaRPr lang="zh-CN" altLang="en-US" sz="3200" b="1" noProof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7119" name="Text Box 5"/>
          <p:cNvSpPr txBox="1"/>
          <p:nvPr/>
        </p:nvSpPr>
        <p:spPr>
          <a:xfrm>
            <a:off x="623888" y="5364163"/>
            <a:ext cx="8124825" cy="116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+mn-cs"/>
              </a:rPr>
              <a:t>总方程式：</a:t>
            </a:r>
            <a:endParaRPr lang="zh-CN" altLang="en-US" sz="2800" b="1" noProof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+mn-cs"/>
              </a:rPr>
              <a:t>Mg+2NH</a:t>
            </a:r>
            <a:r>
              <a:rPr lang="en-US" altLang="zh-CN" sz="2800" b="1" baseline="-25000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+mn-cs"/>
              </a:rPr>
              <a:t>4</a:t>
            </a:r>
            <a:r>
              <a:rPr lang="en-US" altLang="zh-CN" sz="2800" b="1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+mn-cs"/>
              </a:rPr>
              <a:t>Cl=MgCl</a:t>
            </a:r>
            <a:r>
              <a:rPr lang="en-US" altLang="zh-CN" sz="2800" b="1" baseline="-25000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+mn-cs"/>
              </a:rPr>
              <a:t>2</a:t>
            </a:r>
            <a:r>
              <a:rPr lang="en-US" altLang="zh-CN" sz="2800" b="1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+mn-cs"/>
              </a:rPr>
              <a:t>+2NH</a:t>
            </a:r>
            <a:r>
              <a:rPr lang="en-US" altLang="zh-CN" sz="2800" b="1" baseline="-25000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+mn-cs"/>
              </a:rPr>
              <a:t>3  </a:t>
            </a:r>
            <a:r>
              <a:rPr lang="en-US" altLang="zh-CN" sz="2800" b="1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+mn-cs"/>
              </a:rPr>
              <a:t>+H</a:t>
            </a:r>
            <a:r>
              <a:rPr lang="en-US" altLang="zh-CN" sz="2800" b="1" baseline="-25000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+mn-cs"/>
              </a:rPr>
              <a:t>2</a:t>
            </a:r>
            <a:endParaRPr lang="en-US" altLang="zh-CN" sz="2800" b="1" baseline="-25000" noProof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33480" name="Text Box 8"/>
          <p:cNvSpPr txBox="1"/>
          <p:nvPr/>
        </p:nvSpPr>
        <p:spPr>
          <a:xfrm>
            <a:off x="114300" y="498475"/>
            <a:ext cx="8915400" cy="644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+mn-cs"/>
              </a:rPr>
              <a:t>  </a:t>
            </a:r>
            <a:r>
              <a:rPr lang="zh-CN" altLang="en-US" sz="3200" b="1" noProof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</a:t>
            </a:r>
            <a:r>
              <a:rPr lang="en-US" altLang="zh-CN" sz="3200" b="1" noProof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9</a:t>
            </a:r>
            <a:r>
              <a:rPr lang="zh-CN" altLang="en-US" sz="3200" b="1" noProof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</a:t>
            </a:r>
            <a:r>
              <a:rPr lang="zh-CN" sz="3200" b="1" noProof="1" dirty="0">
                <a:solidFill>
                  <a:schemeClr val="accent5">
                    <a:lumMod val="1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活泼金属与强酸弱碱盐</a:t>
            </a:r>
            <a:endParaRPr lang="zh-CN" sz="2800" b="1" noProof="1" dirty="0">
              <a:solidFill>
                <a:schemeClr val="accent5">
                  <a:lumMod val="1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grpSp>
        <p:nvGrpSpPr>
          <p:cNvPr id="4" name="Group 10"/>
          <p:cNvGrpSpPr/>
          <p:nvPr/>
        </p:nvGrpSpPr>
        <p:grpSpPr>
          <a:xfrm>
            <a:off x="971550" y="3321050"/>
            <a:ext cx="7200900" cy="546100"/>
            <a:chOff x="384" y="2874"/>
            <a:chExt cx="4536" cy="344"/>
          </a:xfrm>
        </p:grpSpPr>
        <p:sp>
          <p:nvSpPr>
            <p:cNvPr id="47115" name="Text Box 11"/>
            <p:cNvSpPr txBox="1"/>
            <p:nvPr/>
          </p:nvSpPr>
          <p:spPr>
            <a:xfrm>
              <a:off x="384" y="2928"/>
              <a:ext cx="4536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NH</a:t>
              </a:r>
              <a:r>
                <a:rPr lang="en-US" altLang="zh-CN" sz="2400" b="1" baseline="-25000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4</a:t>
              </a:r>
              <a:r>
                <a:rPr lang="en-US" altLang="zh-CN" sz="2400" b="1" baseline="30000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+</a:t>
              </a:r>
              <a:r>
                <a:rPr lang="en-US" altLang="zh-CN" sz="2400" b="1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+H</a:t>
              </a:r>
              <a:r>
                <a:rPr lang="en-US" altLang="zh-CN" sz="2400" b="1" baseline="-25000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2</a:t>
              </a:r>
              <a:r>
                <a:rPr lang="en-US" altLang="zh-CN" sz="2400" b="1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O              NH</a:t>
              </a:r>
              <a:r>
                <a:rPr lang="en-US" altLang="zh-CN" sz="2400" b="1" baseline="-25000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3</a:t>
              </a:r>
              <a:r>
                <a:rPr lang="en-US" altLang="zh-CN" sz="2400" b="1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•</a:t>
              </a:r>
              <a:r>
                <a:rPr lang="en-US" altLang="zh-CN" sz="2400" b="1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H</a:t>
              </a:r>
              <a:r>
                <a:rPr lang="en-US" altLang="zh-CN" sz="2400" b="1" baseline="-25000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2</a:t>
              </a:r>
              <a:r>
                <a:rPr lang="en-US" altLang="zh-CN" sz="2400" b="1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O + H</a:t>
              </a:r>
              <a:r>
                <a:rPr lang="en-US" altLang="zh-CN" sz="2400" b="1" baseline="30000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+</a:t>
              </a:r>
              <a:endParaRPr lang="en-US" altLang="zh-CN" sz="2400" b="1" baseline="30000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5846" name="Picture 1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61" y="2874"/>
              <a:ext cx="819" cy="294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5" name="Group 13"/>
          <p:cNvGrpSpPr/>
          <p:nvPr/>
        </p:nvGrpSpPr>
        <p:grpSpPr>
          <a:xfrm>
            <a:off x="914400" y="4645025"/>
            <a:ext cx="7543800" cy="719138"/>
            <a:chOff x="528" y="3629"/>
            <a:chExt cx="4752" cy="453"/>
          </a:xfrm>
        </p:grpSpPr>
        <p:sp>
          <p:nvSpPr>
            <p:cNvPr id="47113" name="Rectangle 14"/>
            <p:cNvSpPr/>
            <p:nvPr/>
          </p:nvSpPr>
          <p:spPr>
            <a:xfrm>
              <a:off x="1387" y="3629"/>
              <a:ext cx="309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fontAlgn="base"/>
              <a:r>
                <a:rPr lang="en-US" altLang="zh-CN" sz="2400" b="1" strike="noStrike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△</a:t>
              </a:r>
              <a:endParaRPr lang="en-US" altLang="zh-CN" sz="2400" b="1" strike="noStrike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7114" name="Text Box 15"/>
            <p:cNvSpPr txBox="1"/>
            <p:nvPr/>
          </p:nvSpPr>
          <p:spPr>
            <a:xfrm>
              <a:off x="528" y="3792"/>
              <a:ext cx="475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NH</a:t>
              </a:r>
              <a:r>
                <a:rPr lang="en-US" altLang="zh-CN" sz="2400" b="1" baseline="-25000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3</a:t>
              </a:r>
              <a:r>
                <a:rPr lang="en-US" altLang="zh-CN" sz="2400" b="1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•H</a:t>
              </a:r>
              <a:r>
                <a:rPr lang="en-US" altLang="zh-CN" sz="2400" b="1" baseline="-25000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2</a:t>
              </a:r>
              <a:r>
                <a:rPr lang="en-US" altLang="zh-CN" sz="2400" b="1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O  </a:t>
              </a:r>
              <a:r>
                <a:rPr lang="en-US" altLang="zh-CN" sz="2400" b="1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2400" b="1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=  NH</a:t>
              </a:r>
              <a:r>
                <a:rPr lang="en-US" altLang="zh-CN" sz="2400" b="1" baseline="-25000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3  </a:t>
              </a:r>
              <a:r>
                <a:rPr lang="en-US" altLang="zh-CN" sz="2400" b="1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↑</a:t>
              </a:r>
              <a:r>
                <a:rPr lang="en-US" altLang="zh-CN" sz="2400" b="1" baseline="-25000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   </a:t>
              </a:r>
              <a:r>
                <a:rPr lang="en-US" altLang="zh-CN" sz="2400" b="1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+  H</a:t>
              </a:r>
              <a:r>
                <a:rPr lang="en-US" altLang="zh-CN" sz="2400" b="1" baseline="-25000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2</a:t>
              </a:r>
              <a:r>
                <a:rPr lang="en-US" altLang="zh-CN" sz="2400" b="1" noProof="1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O</a:t>
              </a:r>
              <a:endParaRPr lang="en-US" altLang="zh-CN" sz="2400" b="1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33488" name="Text Box 16"/>
          <p:cNvSpPr txBox="1"/>
          <p:nvPr/>
        </p:nvSpPr>
        <p:spPr>
          <a:xfrm>
            <a:off x="914400" y="4184650"/>
            <a:ext cx="63246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Mg+ 2H</a:t>
            </a:r>
            <a:r>
              <a:rPr lang="en-US" altLang="zh-CN" sz="2400" b="1" baseline="30000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+     </a:t>
            </a:r>
            <a:r>
              <a:rPr lang="en-US" altLang="zh-CN" sz="2400" b="1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=  Mg</a:t>
            </a:r>
            <a:r>
              <a:rPr lang="en-US" altLang="zh-CN" sz="2400" b="1" baseline="30000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2+ </a:t>
            </a:r>
            <a:r>
              <a:rPr lang="en-US" altLang="zh-CN" sz="2400" b="1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+ H</a:t>
            </a:r>
            <a:r>
              <a:rPr lang="en-US" altLang="zh-CN" sz="2400" b="1" baseline="-25000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lang="en-US" altLang="zh-CN" sz="2400" b="1" noProof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↑</a:t>
            </a:r>
            <a:endParaRPr lang="en-US" altLang="zh-CN" sz="2400" b="1" noProof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3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3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88" grpId="0"/>
      <p:bldP spid="471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6865" name="Object 2"/>
          <p:cNvGraphicFramePr/>
          <p:nvPr/>
        </p:nvGraphicFramePr>
        <p:xfrm>
          <a:off x="1143000" y="1219200"/>
          <a:ext cx="72390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4105275" imgH="3238500" progId="Paint.Picture">
                  <p:embed/>
                </p:oleObj>
              </mc:Choice>
              <mc:Fallback>
                <p:oleObj name="" r:id="rId1" imgW="4105275" imgH="3238500" progId="Paint.Picture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43000" y="1219200"/>
                        <a:ext cx="7239000" cy="4114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4499" name="Text Box 3"/>
          <p:cNvSpPr txBox="1">
            <a:spLocks noChangeArrowheads="1"/>
          </p:cNvSpPr>
          <p:nvPr/>
        </p:nvSpPr>
        <p:spPr bwMode="auto">
          <a:xfrm>
            <a:off x="304800" y="304800"/>
            <a:ext cx="1006475" cy="3657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eaVert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5400" b="1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  <a:cs typeface="+mn-cs"/>
              </a:rPr>
              <a:t>灭火器原理</a:t>
            </a:r>
            <a:endParaRPr kumimoji="1" lang="zh-CN" altLang="en-US" sz="5400" b="1" kern="1200" cap="none" spc="0" normalizeH="0" baseline="0" noProof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隶书" panose="02010509060101010101" pitchFamily="49" charset="-122"/>
              <a:cs typeface="+mn-cs"/>
            </a:endParaRPr>
          </a:p>
        </p:txBody>
      </p:sp>
      <p:sp>
        <p:nvSpPr>
          <p:cNvPr id="234501" name="AutoShape 5"/>
          <p:cNvSpPr/>
          <p:nvPr/>
        </p:nvSpPr>
        <p:spPr>
          <a:xfrm>
            <a:off x="1371600" y="3352800"/>
            <a:ext cx="1066800" cy="2057400"/>
          </a:xfrm>
          <a:custGeom>
            <a:avLst/>
            <a:gdLst/>
            <a:ahLst/>
            <a:cxnLst>
              <a:cxn ang="17694720">
                <a:pos x="613756" y="0"/>
              </a:cxn>
              <a:cxn ang="5898240">
                <a:pos x="613756" y="1158049"/>
              </a:cxn>
              <a:cxn ang="5898240">
                <a:pos x="109298" y="2057400"/>
              </a:cxn>
              <a:cxn ang="0">
                <a:pos x="1066800" y="579025"/>
              </a:cxn>
            </a:cxnLst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914"/>
                </a:lnTo>
                <a:cubicBezTo>
                  <a:pt x="5564" y="3914"/>
                  <a:pt x="0" y="7605"/>
                  <a:pt x="0" y="12158"/>
                </a:cubicBezTo>
                <a:lnTo>
                  <a:pt x="0" y="21600"/>
                </a:lnTo>
                <a:lnTo>
                  <a:pt x="4426" y="21600"/>
                </a:lnTo>
                <a:lnTo>
                  <a:pt x="4426" y="12158"/>
                </a:lnTo>
                <a:cubicBezTo>
                  <a:pt x="4426" y="9996"/>
                  <a:pt x="8008" y="8244"/>
                  <a:pt x="12427" y="8244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6868" name="Text Box 7"/>
          <p:cNvSpPr txBox="1"/>
          <p:nvPr/>
        </p:nvSpPr>
        <p:spPr>
          <a:xfrm>
            <a:off x="395288" y="5661025"/>
            <a:ext cx="85344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泡沫灭火器里的药品是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NaHCO</a:t>
            </a:r>
            <a:r>
              <a:rPr lang="en-US" altLang="zh-CN" sz="2800" b="1" baseline="-300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溶液和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Al</a:t>
            </a:r>
            <a:r>
              <a:rPr lang="en-US" altLang="zh-CN" sz="2800" b="1" baseline="-30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(SO</a:t>
            </a:r>
            <a:r>
              <a:rPr lang="en-US" altLang="zh-CN" sz="2800" b="1" baseline="-30000" dirty="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altLang="zh-CN" sz="2800" b="1" baseline="-300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溶液。 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4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4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01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10241" name="标题 20481"/>
          <p:cNvSpPr>
            <a:spLocks noGrp="1" noRot="1"/>
          </p:cNvSpPr>
          <p:nvPr>
            <p:ph type="title"/>
          </p:nvPr>
        </p:nvSpPr>
        <p:spPr>
          <a:xfrm>
            <a:off x="301625" y="809625"/>
            <a:ext cx="8540750" cy="1143000"/>
          </a:xfrm>
        </p:spPr>
        <p:txBody>
          <a:bodyPr anchor="ctr"/>
          <a:p>
            <a:r>
              <a:rPr lang="zh-CN" altLang="en-US" sz="3600" b="1" dirty="0">
                <a:solidFill>
                  <a:schemeClr val="tx1"/>
                </a:solidFill>
              </a:rPr>
              <a:t>影响化学平衡的因素</a:t>
            </a:r>
            <a:endParaRPr lang="zh-CN" altLang="en-US" sz="3600" b="1" dirty="0">
              <a:solidFill>
                <a:schemeClr val="tx1"/>
              </a:solidFill>
            </a:endParaRPr>
          </a:p>
        </p:txBody>
      </p:sp>
      <p:sp>
        <p:nvSpPr>
          <p:cNvPr id="20483" name="左中括号 20482"/>
          <p:cNvSpPr/>
          <p:nvPr/>
        </p:nvSpPr>
        <p:spPr>
          <a:xfrm>
            <a:off x="1219200" y="2362200"/>
            <a:ext cx="138113" cy="1357313"/>
          </a:xfrm>
          <a:prstGeom prst="leftBracket">
            <a:avLst>
              <a:gd name="adj" fmla="val 199462"/>
            </a:avLst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0484" name="组合 20483"/>
          <p:cNvGrpSpPr/>
          <p:nvPr/>
        </p:nvGrpSpPr>
        <p:grpSpPr>
          <a:xfrm>
            <a:off x="1235075" y="2052638"/>
            <a:ext cx="1373188" cy="1849437"/>
            <a:chOff x="806" y="1276"/>
            <a:chExt cx="865" cy="1165"/>
          </a:xfrm>
        </p:grpSpPr>
        <p:sp>
          <p:nvSpPr>
            <p:cNvPr id="10244" name="文本框 20484"/>
            <p:cNvSpPr txBox="1"/>
            <p:nvPr/>
          </p:nvSpPr>
          <p:spPr>
            <a:xfrm>
              <a:off x="806" y="1276"/>
              <a:ext cx="788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800" b="1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</a:rPr>
                <a:t>内因：</a:t>
              </a:r>
              <a:endPara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0245" name="文本框 20485"/>
            <p:cNvSpPr txBox="1"/>
            <p:nvPr/>
          </p:nvSpPr>
          <p:spPr>
            <a:xfrm>
              <a:off x="883" y="2114"/>
              <a:ext cx="788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800" b="1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</a:rPr>
                <a:t>外因：</a:t>
              </a:r>
              <a:endPara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sp>
        <p:nvSpPr>
          <p:cNvPr id="20487" name="左大括号 20486"/>
          <p:cNvSpPr/>
          <p:nvPr/>
        </p:nvSpPr>
        <p:spPr>
          <a:xfrm>
            <a:off x="2608263" y="2863850"/>
            <a:ext cx="288925" cy="1558925"/>
          </a:xfrm>
          <a:prstGeom prst="leftBrace">
            <a:avLst>
              <a:gd name="adj1" fmla="val 72141"/>
              <a:gd name="adj2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488" name="文本框 20487"/>
          <p:cNvSpPr txBox="1"/>
          <p:nvPr/>
        </p:nvSpPr>
        <p:spPr>
          <a:xfrm>
            <a:off x="2897188" y="2605088"/>
            <a:ext cx="115887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温度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0489" name="文本框 20488"/>
          <p:cNvSpPr txBox="1"/>
          <p:nvPr/>
        </p:nvSpPr>
        <p:spPr>
          <a:xfrm>
            <a:off x="2897188" y="3321050"/>
            <a:ext cx="12192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浓度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0490" name="文本框 20489"/>
          <p:cNvSpPr txBox="1"/>
          <p:nvPr/>
        </p:nvSpPr>
        <p:spPr>
          <a:xfrm>
            <a:off x="2897188" y="3968750"/>
            <a:ext cx="12192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压强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0491" name="右大括号 20490"/>
          <p:cNvSpPr/>
          <p:nvPr/>
        </p:nvSpPr>
        <p:spPr>
          <a:xfrm>
            <a:off x="3873500" y="2801938"/>
            <a:ext cx="76200" cy="1620837"/>
          </a:xfrm>
          <a:prstGeom prst="rightBrace">
            <a:avLst>
              <a:gd name="adj1" fmla="val 120633"/>
              <a:gd name="adj2" fmla="val 50000"/>
            </a:avLst>
          </a:pr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492" name="文本框 20491"/>
          <p:cNvSpPr txBox="1"/>
          <p:nvPr/>
        </p:nvSpPr>
        <p:spPr>
          <a:xfrm>
            <a:off x="3740150" y="2033588"/>
            <a:ext cx="3498850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反应物本身的性质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grpSp>
        <p:nvGrpSpPr>
          <p:cNvPr id="20493" name="组合 20492"/>
          <p:cNvGrpSpPr/>
          <p:nvPr/>
        </p:nvGrpSpPr>
        <p:grpSpPr>
          <a:xfrm>
            <a:off x="676275" y="3321050"/>
            <a:ext cx="8042275" cy="2449513"/>
            <a:chOff x="299" y="2245"/>
            <a:chExt cx="4884" cy="1543"/>
          </a:xfrm>
        </p:grpSpPr>
        <p:sp>
          <p:nvSpPr>
            <p:cNvPr id="10253" name="文本框 20493"/>
            <p:cNvSpPr txBox="1"/>
            <p:nvPr/>
          </p:nvSpPr>
          <p:spPr>
            <a:xfrm>
              <a:off x="2352" y="2245"/>
              <a:ext cx="146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zh-CN" altLang="en-US" sz="2800" b="1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49" charset="-122"/>
                </a:rPr>
                <a:t>勒夏特列原理</a:t>
              </a:r>
              <a:endPara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10254" name="文本框 20494"/>
            <p:cNvSpPr txBox="1"/>
            <p:nvPr/>
          </p:nvSpPr>
          <p:spPr>
            <a:xfrm>
              <a:off x="299" y="3192"/>
              <a:ext cx="4884" cy="59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800" b="1" dirty="0">
                  <a:latin typeface="Arial" panose="020B0604020202020204" pitchFamily="34" charset="0"/>
                  <a:ea typeface="楷体_GB2312" pitchFamily="49" charset="-122"/>
                </a:rPr>
                <a:t>改变影响化学平衡的一个因素，平衡将向能够减弱</a:t>
              </a:r>
              <a:endParaRPr lang="zh-CN" altLang="en-US" sz="2800" b="1" dirty="0">
                <a:latin typeface="Arial" panose="020B0604020202020204" pitchFamily="34" charset="0"/>
                <a:ea typeface="楷体_GB2312" pitchFamily="49" charset="-122"/>
              </a:endParaRPr>
            </a:p>
            <a:p>
              <a:r>
                <a:rPr lang="zh-CN" altLang="en-US" sz="2800" b="1" dirty="0">
                  <a:latin typeface="Arial" panose="020B0604020202020204" pitchFamily="34" charset="0"/>
                  <a:ea typeface="楷体_GB2312" pitchFamily="49" charset="-122"/>
                </a:rPr>
                <a:t>这种改变的方向移动。</a:t>
              </a:r>
              <a:endParaRPr lang="zh-CN" altLang="en-US" sz="2800" b="1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sp>
        <p:nvSpPr>
          <p:cNvPr id="10255" name="文本框 1"/>
          <p:cNvSpPr txBox="1"/>
          <p:nvPr/>
        </p:nvSpPr>
        <p:spPr>
          <a:xfrm>
            <a:off x="301625" y="374650"/>
            <a:ext cx="2925763" cy="6445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>
                <a:solidFill>
                  <a:srgbClr val="001D2E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【旧知回顾】</a:t>
            </a:r>
            <a:endParaRPr lang="zh-CN" altLang="en-US" sz="3600">
              <a:solidFill>
                <a:srgbClr val="001D2E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/>
      <p:bldP spid="20489" grpId="0"/>
      <p:bldP spid="20490" grpId="0"/>
      <p:bldP spid="2049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22" name="Text Box 2"/>
          <p:cNvSpPr txBox="1">
            <a:spLocks noChangeArrowheads="1"/>
          </p:cNvSpPr>
          <p:nvPr/>
        </p:nvSpPr>
        <p:spPr bwMode="auto">
          <a:xfrm>
            <a:off x="1147763" y="1843088"/>
            <a:ext cx="78486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algn="just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28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药品：</a:t>
            </a:r>
            <a:r>
              <a:rPr kumimoji="1" lang="en-US" altLang="zh-CN" sz="28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Al</a:t>
            </a:r>
            <a:r>
              <a:rPr kumimoji="1" lang="en-US" altLang="zh-CN" sz="2800" b="1" kern="1200" cap="none" spc="0" normalizeH="0" baseline="-3000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kumimoji="1" lang="en-US" altLang="zh-CN" sz="28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(SO</a:t>
            </a:r>
            <a:r>
              <a:rPr kumimoji="1" lang="en-US" altLang="zh-CN" sz="2800" b="1" kern="1200" cap="none" spc="0" normalizeH="0" baseline="-3000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4</a:t>
            </a:r>
            <a:r>
              <a:rPr kumimoji="1" lang="en-US" altLang="zh-CN" sz="28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)</a:t>
            </a:r>
            <a:r>
              <a:rPr kumimoji="1" lang="en-US" altLang="zh-CN" sz="2800" b="1" kern="1200" cap="none" spc="0" normalizeH="0" baseline="-3000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</a:t>
            </a:r>
            <a:r>
              <a:rPr kumimoji="1" lang="zh-CN" altLang="en-US" sz="28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溶液、</a:t>
            </a:r>
            <a:r>
              <a:rPr kumimoji="1" lang="en-US" altLang="zh-CN" sz="28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NaHCO</a:t>
            </a:r>
            <a:r>
              <a:rPr kumimoji="1" lang="en-US" altLang="zh-CN" sz="2800" b="1" kern="1200" cap="none" spc="0" normalizeH="0" baseline="-3000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</a:t>
            </a:r>
            <a:r>
              <a:rPr kumimoji="1" lang="zh-CN" altLang="en-US" sz="28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溶液</a:t>
            </a:r>
            <a:endParaRPr kumimoji="1" lang="zh-CN" altLang="en-US" sz="2800" b="1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5523" name="Text Box 3"/>
          <p:cNvSpPr txBox="1">
            <a:spLocks noChangeArrowheads="1"/>
          </p:cNvSpPr>
          <p:nvPr/>
        </p:nvSpPr>
        <p:spPr bwMode="auto">
          <a:xfrm>
            <a:off x="468313" y="881063"/>
            <a:ext cx="7696200" cy="646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algn="just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36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1" lang="en-US" altLang="zh-CN" sz="36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10</a:t>
            </a:r>
            <a:r>
              <a:rPr kumimoji="1" lang="zh-CN" altLang="en-US" sz="3600" b="1" kern="1200" cap="none" spc="0" normalizeH="0" baseline="0" noProof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）泡沫灭火器的原理应用双水解</a:t>
            </a:r>
            <a:endParaRPr kumimoji="1" lang="zh-CN" altLang="en-US" sz="3600" b="1" kern="1200" cap="none" spc="0" normalizeH="0" baseline="0" noProof="0" smtClean="0">
              <a:solidFill>
                <a:schemeClr val="accent5">
                  <a:lumMod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1147763" y="2949575"/>
            <a:ext cx="8153400" cy="2043113"/>
            <a:chOff x="528" y="1344"/>
            <a:chExt cx="5136" cy="1278"/>
          </a:xfrm>
        </p:grpSpPr>
        <p:sp>
          <p:nvSpPr>
            <p:cNvPr id="235525" name="Text Box 5"/>
            <p:cNvSpPr txBox="1">
              <a:spLocks noChangeArrowheads="1"/>
            </p:cNvSpPr>
            <p:nvPr/>
          </p:nvSpPr>
          <p:spPr bwMode="auto">
            <a:xfrm>
              <a:off x="528" y="1344"/>
              <a:ext cx="5136" cy="127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marR="0" algn="just" defTabSz="914400">
                <a:spcBef>
                  <a:spcPct val="50000"/>
                </a:spcBef>
                <a:buClrTx/>
                <a:buSzTx/>
                <a:buFontTx/>
                <a:defRPr/>
              </a:pP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Al</a:t>
              </a:r>
              <a:r>
                <a:rPr kumimoji="1" lang="en-US" altLang="zh-CN" sz="3200" b="1" kern="1200" cap="none" spc="0" normalizeH="0" baseline="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3+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+3H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2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O           Al(OH)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3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+3H</a:t>
              </a:r>
              <a:r>
                <a:rPr kumimoji="1" lang="en-US" altLang="zh-CN" sz="3200" b="1" kern="1200" cap="none" spc="0" normalizeH="0" baseline="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+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,</a:t>
              </a:r>
              <a:endParaRPr kumimoji="1" lang="en-US" altLang="zh-CN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  <a:p>
              <a:pPr marR="0" algn="just" defTabSz="914400">
                <a:spcBef>
                  <a:spcPct val="50000"/>
                </a:spcBef>
                <a:buClrTx/>
                <a:buSzTx/>
                <a:buFontTx/>
                <a:defRPr/>
              </a:pP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HCO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3</a:t>
              </a:r>
              <a:r>
                <a:rPr kumimoji="1" lang="en-US" altLang="zh-CN" sz="3200" b="1" kern="1200" cap="none" spc="0" normalizeH="0" baseline="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-</a:t>
              </a:r>
              <a:r>
                <a:rPr kumimoji="1" lang="zh-CN" altLang="en-US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＋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H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2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O           H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2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CO</a:t>
              </a:r>
              <a:r>
                <a:rPr kumimoji="1" lang="en-US" altLang="zh-CN" sz="3200" b="1" kern="1200" cap="none" spc="0" normalizeH="0" baseline="-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3</a:t>
              </a:r>
              <a:r>
                <a:rPr kumimoji="1" lang="en-US" altLang="zh-CN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 +OH</a:t>
              </a:r>
              <a:r>
                <a:rPr kumimoji="1" lang="en-US" altLang="zh-CN" sz="3200" b="1" kern="1200" cap="none" spc="0" normalizeH="0" baseline="3000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-</a:t>
              </a:r>
              <a:r>
                <a:rPr kumimoji="1" lang="zh-CN" altLang="en-US" sz="32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，</a:t>
              </a:r>
              <a:endPara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  <a:p>
              <a:pPr marR="0" algn="just" defTabSz="914400">
                <a:spcBef>
                  <a:spcPct val="50000"/>
                </a:spcBef>
                <a:buClrTx/>
                <a:buSzTx/>
                <a:buFontTx/>
                <a:defRPr/>
              </a:pPr>
              <a:r>
                <a:rPr kumimoji="1" lang="zh-CN" altLang="en-US" sz="2800" b="1" kern="1200" cap="none" spc="0" normalizeH="0" baseline="0" noProof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总式：</a:t>
              </a:r>
              <a:r>
                <a:rPr kumimoji="1" lang="en-US" altLang="zh-CN" sz="3200" b="1" kern="1200" cap="none" spc="0" normalizeH="0" baseline="0" noProof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Al</a:t>
              </a:r>
              <a:r>
                <a:rPr kumimoji="1" lang="en-US" altLang="zh-CN" sz="3200" b="1" kern="1200" cap="none" spc="0" normalizeH="0" baseline="30000" noProof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3+</a:t>
              </a:r>
              <a:r>
                <a:rPr kumimoji="1" lang="en-US" altLang="zh-CN" sz="3200" b="1" kern="1200" cap="none" spc="0" normalizeH="0" baseline="0" noProof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+3HCO</a:t>
              </a:r>
              <a:r>
                <a:rPr kumimoji="1" lang="en-US" altLang="zh-CN" sz="3200" b="1" kern="1200" cap="none" spc="0" normalizeH="0" baseline="-30000" noProof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3</a:t>
              </a:r>
              <a:r>
                <a:rPr kumimoji="1" lang="en-US" altLang="zh-CN" sz="3200" b="1" kern="1200" cap="none" spc="0" normalizeH="0" baseline="30000" noProof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- </a:t>
              </a:r>
              <a:r>
                <a:rPr kumimoji="1" lang="en-US" altLang="zh-CN" sz="3200" b="1" kern="1200" cap="none" spc="0" normalizeH="0" baseline="0" noProof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=</a:t>
              </a:r>
              <a:r>
                <a:rPr kumimoji="1" lang="en-US" altLang="zh-CN" sz="3200" b="1" kern="1200" cap="none" spc="0" normalizeH="0" baseline="0" noProof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 Al(OH)</a:t>
              </a:r>
              <a:r>
                <a:rPr kumimoji="1" lang="en-US" altLang="zh-CN" sz="3200" b="1" kern="1200" cap="none" spc="0" normalizeH="0" baseline="-30000" noProof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3</a:t>
              </a:r>
              <a:r>
                <a:rPr kumimoji="1" lang="en-US" altLang="zh-CN" sz="3200" b="1" kern="1200" cap="none" spc="0" normalizeH="0" baseline="0" noProof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↓</a:t>
              </a:r>
              <a:r>
                <a:rPr kumimoji="1" lang="en-US" altLang="zh-CN" sz="3200" b="1" kern="1200" cap="none" spc="0" normalizeH="0" baseline="0" noProof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+3CO</a:t>
              </a:r>
              <a:r>
                <a:rPr kumimoji="1" lang="en-US" altLang="zh-CN" sz="3200" b="1" kern="1200" cap="none" spc="0" normalizeH="0" baseline="-30000" noProof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2</a:t>
              </a:r>
              <a:r>
                <a:rPr kumimoji="1" lang="en-US" altLang="zh-CN" sz="3200" b="1" kern="1200" cap="none" spc="0" normalizeH="0" baseline="0" noProof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↑</a:t>
              </a:r>
              <a:r>
                <a:rPr kumimoji="1" lang="zh-CN" altLang="en-US" sz="3200" b="1" kern="1200" cap="none" spc="0" normalizeH="0" baseline="0" noProof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；</a:t>
              </a:r>
              <a:endParaRPr kumimoji="1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37893" name="Group 6"/>
            <p:cNvGrpSpPr/>
            <p:nvPr/>
          </p:nvGrpSpPr>
          <p:grpSpPr>
            <a:xfrm>
              <a:off x="1704" y="1380"/>
              <a:ext cx="1122" cy="759"/>
              <a:chOff x="1506" y="1389"/>
              <a:chExt cx="1122" cy="759"/>
            </a:xfrm>
          </p:grpSpPr>
          <p:pic>
            <p:nvPicPr>
              <p:cNvPr id="37894" name="Picture 7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812" y="1842"/>
                <a:ext cx="816" cy="30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37895" name="Picture 8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506" y="1389"/>
                <a:ext cx="816" cy="306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3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2" grpId="0" bldLvl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36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+mj-ea"/>
                <a:cs typeface="+mj-cs"/>
              </a:rPr>
              <a:t>【应用小结】</a:t>
            </a:r>
            <a:endParaRPr kumimoji="1" lang="zh-CN" altLang="en-US" sz="3600" b="1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宋体" panose="02010600030101010101" pitchFamily="2" charset="-122"/>
              <a:ea typeface="+mj-ea"/>
              <a:cs typeface="+mj-cs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611188" y="692150"/>
            <a:ext cx="8124825" cy="5667375"/>
            <a:chOff x="258" y="288"/>
            <a:chExt cx="5118" cy="3570"/>
          </a:xfrm>
        </p:grpSpPr>
        <p:sp>
          <p:nvSpPr>
            <p:cNvPr id="38915" name="Oval 4"/>
            <p:cNvSpPr/>
            <p:nvPr/>
          </p:nvSpPr>
          <p:spPr>
            <a:xfrm>
              <a:off x="258" y="1452"/>
              <a:ext cx="912" cy="816"/>
            </a:xfrm>
            <a:prstGeom prst="ellipse">
              <a:avLst/>
            </a:pr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 algn="ctr"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混施化肥</a:t>
              </a:r>
              <a:endPara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8916" name="Oval 5"/>
            <p:cNvSpPr/>
            <p:nvPr/>
          </p:nvSpPr>
          <p:spPr>
            <a:xfrm>
              <a:off x="1152" y="528"/>
              <a:ext cx="912" cy="816"/>
            </a:xfrm>
            <a:prstGeom prst="ellipse">
              <a:avLst/>
            </a:pr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 algn="ctr"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泡沫</a:t>
              </a:r>
              <a:endPara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灭火剂</a:t>
              </a:r>
              <a:endPara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8917" name="Oval 6"/>
            <p:cNvSpPr/>
            <p:nvPr/>
          </p:nvSpPr>
          <p:spPr>
            <a:xfrm>
              <a:off x="2382" y="288"/>
              <a:ext cx="912" cy="816"/>
            </a:xfrm>
            <a:prstGeom prst="ellipse">
              <a:avLst/>
            </a:pr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lang="en-US" altLang="zh-CN" sz="2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0000FF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工业</a:t>
              </a:r>
              <a:endPara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0000FF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生产</a:t>
              </a:r>
              <a:endPara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8918" name="Oval 7"/>
            <p:cNvSpPr/>
            <p:nvPr/>
          </p:nvSpPr>
          <p:spPr>
            <a:xfrm>
              <a:off x="3609" y="558"/>
              <a:ext cx="912" cy="816"/>
            </a:xfrm>
            <a:prstGeom prst="ellipse">
              <a:avLst/>
            </a:pr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 algn="ctr"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明矾净水</a:t>
              </a:r>
              <a:endPara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8919" name="Oval 8"/>
            <p:cNvSpPr/>
            <p:nvPr/>
          </p:nvSpPr>
          <p:spPr>
            <a:xfrm>
              <a:off x="4464" y="1440"/>
              <a:ext cx="912" cy="816"/>
            </a:xfrm>
            <a:prstGeom prst="ellipse">
              <a:avLst/>
            </a:pr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 algn="ctr">
                <a:spcBef>
                  <a:spcPct val="50000"/>
                </a:spcBef>
              </a:pPr>
              <a:r>
                <a:rPr lang="zh-CN" altLang="en-US" sz="20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碱液去污</a:t>
              </a:r>
              <a:endParaRPr lang="zh-C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8920" name="Oval 9"/>
            <p:cNvSpPr/>
            <p:nvPr/>
          </p:nvSpPr>
          <p:spPr>
            <a:xfrm>
              <a:off x="4179" y="2496"/>
              <a:ext cx="912" cy="816"/>
            </a:xfrm>
            <a:prstGeom prst="ellipse">
              <a:avLst/>
            </a:pr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 algn="ctr">
                <a:spcBef>
                  <a:spcPct val="50000"/>
                </a:spcBef>
              </a:pPr>
              <a:endParaRPr lang="zh-CN" altLang="zh-CN" sz="20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8921" name="Oval 10"/>
            <p:cNvSpPr/>
            <p:nvPr/>
          </p:nvSpPr>
          <p:spPr>
            <a:xfrm>
              <a:off x="3093" y="3039"/>
              <a:ext cx="912" cy="816"/>
            </a:xfrm>
            <a:prstGeom prst="ellipse">
              <a:avLst/>
            </a:pr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 algn="ctr"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0000FF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物质分离</a:t>
              </a:r>
              <a:endPara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0000FF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提纯</a:t>
              </a:r>
              <a:endPara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8922" name="Oval 11"/>
            <p:cNvSpPr/>
            <p:nvPr/>
          </p:nvSpPr>
          <p:spPr>
            <a:xfrm>
              <a:off x="579" y="2547"/>
              <a:ext cx="912" cy="816"/>
            </a:xfrm>
            <a:prstGeom prst="ellipse">
              <a:avLst/>
            </a:pr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 algn="ctr"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盐溶液</a:t>
              </a:r>
              <a:endPara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algn="ctr"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的蒸发</a:t>
              </a:r>
              <a:endPara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8923" name="Oval 12"/>
            <p:cNvSpPr/>
            <p:nvPr/>
          </p:nvSpPr>
          <p:spPr>
            <a:xfrm>
              <a:off x="1710" y="3042"/>
              <a:ext cx="912" cy="816"/>
            </a:xfrm>
            <a:prstGeom prst="ellipse">
              <a:avLst/>
            </a:pr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 algn="ctr"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0000FF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试剂贮存</a:t>
              </a:r>
              <a:endPara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8924" name="Line 13"/>
            <p:cNvSpPr/>
            <p:nvPr/>
          </p:nvSpPr>
          <p:spPr>
            <a:xfrm flipH="1">
              <a:off x="1440" y="2400"/>
              <a:ext cx="672" cy="372"/>
            </a:xfrm>
            <a:prstGeom prst="line">
              <a:avLst/>
            </a:prstGeom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8925" name="Line 14"/>
            <p:cNvSpPr/>
            <p:nvPr/>
          </p:nvSpPr>
          <p:spPr>
            <a:xfrm>
              <a:off x="3561" y="2352"/>
              <a:ext cx="672" cy="372"/>
            </a:xfrm>
            <a:prstGeom prst="line">
              <a:avLst/>
            </a:prstGeom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8926" name="Line 15"/>
            <p:cNvSpPr/>
            <p:nvPr/>
          </p:nvSpPr>
          <p:spPr>
            <a:xfrm>
              <a:off x="1944" y="1191"/>
              <a:ext cx="342" cy="342"/>
            </a:xfrm>
            <a:prstGeom prst="line">
              <a:avLst/>
            </a:prstGeom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8927" name="Line 16"/>
            <p:cNvSpPr/>
            <p:nvPr/>
          </p:nvSpPr>
          <p:spPr>
            <a:xfrm flipH="1">
              <a:off x="3420" y="1251"/>
              <a:ext cx="336" cy="336"/>
            </a:xfrm>
            <a:prstGeom prst="line">
              <a:avLst/>
            </a:prstGeom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8928" name="Line 17"/>
            <p:cNvSpPr/>
            <p:nvPr/>
          </p:nvSpPr>
          <p:spPr>
            <a:xfrm>
              <a:off x="1152" y="1911"/>
              <a:ext cx="912" cy="0"/>
            </a:xfrm>
            <a:prstGeom prst="line">
              <a:avLst/>
            </a:prstGeom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8929" name="Line 18"/>
            <p:cNvSpPr/>
            <p:nvPr/>
          </p:nvSpPr>
          <p:spPr>
            <a:xfrm>
              <a:off x="3585" y="1920"/>
              <a:ext cx="912" cy="0"/>
            </a:xfrm>
            <a:prstGeom prst="line">
              <a:avLst/>
            </a:prstGeom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8930" name="Line 19"/>
            <p:cNvSpPr/>
            <p:nvPr/>
          </p:nvSpPr>
          <p:spPr>
            <a:xfrm flipH="1">
              <a:off x="2340" y="2736"/>
              <a:ext cx="195" cy="336"/>
            </a:xfrm>
            <a:prstGeom prst="line">
              <a:avLst/>
            </a:prstGeom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8931" name="Line 20"/>
            <p:cNvSpPr/>
            <p:nvPr/>
          </p:nvSpPr>
          <p:spPr>
            <a:xfrm>
              <a:off x="3195" y="2721"/>
              <a:ext cx="195" cy="336"/>
            </a:xfrm>
            <a:prstGeom prst="line">
              <a:avLst/>
            </a:prstGeom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8932" name="Line 21"/>
            <p:cNvSpPr/>
            <p:nvPr/>
          </p:nvSpPr>
          <p:spPr>
            <a:xfrm>
              <a:off x="2832" y="1104"/>
              <a:ext cx="0" cy="192"/>
            </a:xfrm>
            <a:prstGeom prst="line">
              <a:avLst/>
            </a:prstGeom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38933" name="Oval 22"/>
          <p:cNvSpPr/>
          <p:nvPr/>
        </p:nvSpPr>
        <p:spPr>
          <a:xfrm>
            <a:off x="3449638" y="2273300"/>
            <a:ext cx="2514600" cy="2405063"/>
          </a:xfrm>
          <a:prstGeom prst="ellipse">
            <a:avLst/>
          </a:pr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>
              <a:spcBef>
                <a:spcPct val="50000"/>
              </a:spcBef>
            </a:pP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盐类水解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的利用</a:t>
            </a:r>
            <a:endParaRPr lang="zh-CN" alt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8934" name="Rectangle 24"/>
          <p:cNvSpPr/>
          <p:nvPr/>
        </p:nvSpPr>
        <p:spPr>
          <a:xfrm>
            <a:off x="6877050" y="4652963"/>
            <a:ext cx="1406525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物质制备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8274" name="内容占位符 8273"/>
          <p:cNvGraphicFramePr/>
          <p:nvPr>
            <p:ph sz="half" idx="2"/>
            <p:custDataLst>
              <p:tags r:id="rId1"/>
            </p:custDataLst>
          </p:nvPr>
        </p:nvGraphicFramePr>
        <p:xfrm>
          <a:off x="152400" y="2349500"/>
          <a:ext cx="8610600" cy="3597275"/>
        </p:xfrm>
        <a:graphic>
          <a:graphicData uri="http://schemas.openxmlformats.org/drawingml/2006/table">
            <a:tbl>
              <a:tblPr/>
              <a:tblGrid>
                <a:gridCol w="2327275"/>
                <a:gridCol w="5148263"/>
                <a:gridCol w="1135062"/>
              </a:tblGrid>
              <a:tr h="9445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200" b="1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盐溶液</a:t>
                      </a:r>
                      <a:endParaRPr lang="zh-CN" altLang="en-US" sz="32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zh-CN" altLang="en-US" sz="2000" b="1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（</a:t>
                      </a:r>
                      <a:r>
                        <a:rPr lang="en-US" altLang="zh-CN" sz="2000" b="1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0.1mol.L</a:t>
                      </a:r>
                      <a:r>
                        <a:rPr lang="en-US" altLang="zh-CN" sz="2000" baseline="3000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-</a:t>
                      </a:r>
                      <a:r>
                        <a:rPr lang="en-US" altLang="zh-CN" sz="2000" b="1" baseline="3000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</a:t>
                      </a:r>
                      <a:r>
                        <a:rPr lang="zh-CN" altLang="en-US" sz="2000" b="1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）</a:t>
                      </a:r>
                      <a:endParaRPr lang="zh-CN" altLang="en-US" sz="20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0000" marR="90000" marT="46800" marB="4680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 dirty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水解的离子方程式</a:t>
                      </a:r>
                      <a:endParaRPr lang="zh-CN" altLang="en-US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PH</a:t>
                      </a:r>
                      <a:endParaRPr lang="en-US" altLang="zh-CN" b="1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 err="1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NaClO</a:t>
                      </a:r>
                      <a:endParaRPr lang="en-US" altLang="zh-CN" b="1" err="1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0000" marR="90000" marT="46800" marB="4680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10</a:t>
                      </a:r>
                      <a:endParaRPr lang="en-US" altLang="zh-CN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CH</a:t>
                      </a:r>
                      <a:r>
                        <a:rPr lang="en-US" altLang="zh-CN" b="1" baseline="-2500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3</a:t>
                      </a:r>
                      <a:r>
                        <a:rPr lang="en-US" altLang="zh-CN" b="1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COONa</a:t>
                      </a:r>
                      <a:endParaRPr lang="en-US" altLang="zh-CN" b="1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0000" marR="90000" marT="46800" marB="4680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</a:t>
                      </a:r>
                      <a:endParaRPr lang="en-US" altLang="zh-CN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94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NaNO</a:t>
                      </a:r>
                      <a:r>
                        <a:rPr lang="en-US" altLang="zh-CN" b="1" baseline="-2500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en-US" altLang="zh-CN" b="1" baseline="-2500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0000" marR="90000" marT="46800" marB="4680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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8</a:t>
                      </a:r>
                      <a:endParaRPr lang="en-US" altLang="zh-CN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75" name="文本框 8274"/>
          <p:cNvSpPr txBox="1"/>
          <p:nvPr/>
        </p:nvSpPr>
        <p:spPr>
          <a:xfrm>
            <a:off x="262255" y="758825"/>
            <a:ext cx="8620125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rgbClr val="0033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室温下，</a:t>
            </a:r>
            <a:r>
              <a:rPr lang="en-US" altLang="zh-CN" sz="2800" b="1">
                <a:solidFill>
                  <a:srgbClr val="0033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0.1mol</a:t>
            </a:r>
            <a:r>
              <a:rPr lang="en-US" altLang="zh-CN" sz="2800" b="1" baseline="30000">
                <a:solidFill>
                  <a:srgbClr val="0033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en-US" altLang="zh-CN" sz="2800" b="1">
                <a:solidFill>
                  <a:srgbClr val="0033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</a:t>
            </a:r>
            <a:r>
              <a:rPr lang="en-US" altLang="zh-CN" sz="2800" b="1" baseline="30000">
                <a:solidFill>
                  <a:srgbClr val="0033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2800" b="1" dirty="0">
                <a:solidFill>
                  <a:srgbClr val="0033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NaClO</a:t>
            </a:r>
            <a:r>
              <a:rPr lang="zh-CN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 </a:t>
            </a:r>
            <a:r>
              <a:rPr lang="en-US" altLang="zh-CN" sz="2800" b="1">
                <a:solidFill>
                  <a:srgbClr val="0033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altLang="zh-CN" sz="2800" b="1" baseline="-25000">
                <a:solidFill>
                  <a:srgbClr val="0033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800" b="1" dirty="0">
                <a:solidFill>
                  <a:srgbClr val="0033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COONa</a:t>
            </a:r>
            <a:r>
              <a:rPr lang="zh-CN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solidFill>
                  <a:srgbClr val="0033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NaNO</a:t>
            </a:r>
            <a:r>
              <a:rPr lang="en-US" altLang="zh-CN" sz="2800" b="1" baseline="-25000">
                <a:solidFill>
                  <a:srgbClr val="0033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rgbClr val="0033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溶液的</a:t>
            </a:r>
            <a:r>
              <a:rPr lang="en-US" altLang="zh-CN" sz="2800" b="1">
                <a:solidFill>
                  <a:srgbClr val="0033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PH</a:t>
            </a:r>
            <a:endParaRPr lang="en-US" altLang="zh-CN" sz="2800" b="1">
              <a:solidFill>
                <a:srgbClr val="0033CC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8278" name="组合 8277"/>
          <p:cNvGrpSpPr/>
          <p:nvPr/>
        </p:nvGrpSpPr>
        <p:grpSpPr>
          <a:xfrm>
            <a:off x="2422525" y="3505200"/>
            <a:ext cx="5121275" cy="554038"/>
            <a:chOff x="1622" y="2192"/>
            <a:chExt cx="3226" cy="349"/>
          </a:xfrm>
        </p:grpSpPr>
        <p:sp>
          <p:nvSpPr>
            <p:cNvPr id="11289" name="文本框 8278"/>
            <p:cNvSpPr txBox="1"/>
            <p:nvPr/>
          </p:nvSpPr>
          <p:spPr>
            <a:xfrm>
              <a:off x="1622" y="2208"/>
              <a:ext cx="322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zh-CN" sz="2800" b="1" err="1">
                  <a:latin typeface="Arial" panose="020B0604020202020204" pitchFamily="34" charset="0"/>
                  <a:ea typeface="楷体_GB2312" pitchFamily="49" charset="-122"/>
                </a:rPr>
                <a:t>ClO</a:t>
              </a:r>
              <a:r>
                <a:rPr lang="en-US" altLang="zh-CN" sz="2800" b="1" baseline="30000">
                  <a:latin typeface="Arial" panose="020B0604020202020204" pitchFamily="34" charset="0"/>
                  <a:ea typeface="楷体_GB2312" pitchFamily="49" charset="-122"/>
                </a:rPr>
                <a:t>-</a:t>
              </a:r>
              <a:r>
                <a:rPr lang="en-US" altLang="zh-CN" sz="2800" b="1">
                  <a:latin typeface="Arial" panose="020B0604020202020204" pitchFamily="34" charset="0"/>
                  <a:ea typeface="楷体_GB2312" pitchFamily="49" charset="-122"/>
                </a:rPr>
                <a:t> + H</a:t>
              </a:r>
              <a:r>
                <a:rPr lang="en-US" altLang="zh-CN" sz="2800" b="1" baseline="-25000">
                  <a:latin typeface="Arial" panose="020B0604020202020204" pitchFamily="34" charset="0"/>
                  <a:ea typeface="楷体_GB2312" pitchFamily="49" charset="-122"/>
                </a:rPr>
                <a:t>2</a:t>
              </a:r>
              <a:r>
                <a:rPr lang="en-US" altLang="zh-CN" sz="2800" b="1" err="1">
                  <a:latin typeface="Arial" panose="020B0604020202020204" pitchFamily="34" charset="0"/>
                  <a:ea typeface="楷体_GB2312" pitchFamily="49" charset="-122"/>
                </a:rPr>
                <a:t>O            HClO</a:t>
              </a:r>
              <a:r>
                <a:rPr lang="en-US" altLang="zh-CN" sz="2800" b="1">
                  <a:latin typeface="Arial" panose="020B0604020202020204" pitchFamily="34" charset="0"/>
                  <a:ea typeface="楷体_GB2312" pitchFamily="49" charset="-122"/>
                </a:rPr>
                <a:t>  +OH</a:t>
              </a:r>
              <a:r>
                <a:rPr lang="en-US" altLang="zh-CN" sz="2800" b="1" baseline="30000">
                  <a:latin typeface="Arial" panose="020B0604020202020204" pitchFamily="34" charset="0"/>
                  <a:ea typeface="楷体_GB2312" pitchFamily="49" charset="-122"/>
                </a:rPr>
                <a:t>-</a:t>
              </a:r>
              <a:r>
                <a:rPr lang="en-US" altLang="zh-CN" sz="2800" b="1">
                  <a:latin typeface="Arial" panose="020B0604020202020204" pitchFamily="34" charset="0"/>
                  <a:ea typeface="楷体_GB2312" pitchFamily="49" charset="-122"/>
                </a:rPr>
                <a:t>  </a:t>
              </a:r>
              <a:endParaRPr lang="en-US" altLang="zh-CN" sz="2800" b="1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pic>
          <p:nvPicPr>
            <p:cNvPr id="11290" name="图片 8279" descr="循环0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48" y="2192"/>
              <a:ext cx="672" cy="349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8281" name="组合 8280"/>
          <p:cNvGrpSpPr/>
          <p:nvPr/>
        </p:nvGrpSpPr>
        <p:grpSpPr>
          <a:xfrm>
            <a:off x="2362200" y="4343400"/>
            <a:ext cx="5273675" cy="554038"/>
            <a:chOff x="1584" y="2720"/>
            <a:chExt cx="3322" cy="349"/>
          </a:xfrm>
        </p:grpSpPr>
        <p:sp>
          <p:nvSpPr>
            <p:cNvPr id="11292" name="文本框 8281"/>
            <p:cNvSpPr txBox="1"/>
            <p:nvPr/>
          </p:nvSpPr>
          <p:spPr>
            <a:xfrm>
              <a:off x="1584" y="2787"/>
              <a:ext cx="332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zh-CN" sz="2000" b="1">
                  <a:latin typeface="Arial" panose="020B0604020202020204" pitchFamily="34" charset="0"/>
                  <a:ea typeface="楷体_GB2312" pitchFamily="49" charset="-122"/>
                </a:rPr>
                <a:t>CH</a:t>
              </a:r>
              <a:r>
                <a:rPr lang="en-US" altLang="zh-CN" sz="2000" b="1" baseline="-25000">
                  <a:latin typeface="Arial" panose="020B0604020202020204" pitchFamily="34" charset="0"/>
                  <a:ea typeface="楷体_GB2312" pitchFamily="49" charset="-122"/>
                </a:rPr>
                <a:t>3</a:t>
              </a:r>
              <a:r>
                <a:rPr lang="en-US" altLang="zh-CN" sz="2000" b="1">
                  <a:latin typeface="Arial" panose="020B0604020202020204" pitchFamily="34" charset="0"/>
                  <a:ea typeface="楷体_GB2312" pitchFamily="49" charset="-122"/>
                </a:rPr>
                <a:t>COO</a:t>
              </a:r>
              <a:r>
                <a:rPr lang="en-US" altLang="zh-CN" sz="2000" b="1" baseline="30000">
                  <a:latin typeface="Arial" panose="020B0604020202020204" pitchFamily="34" charset="0"/>
                  <a:ea typeface="楷体_GB2312" pitchFamily="49" charset="-122"/>
                </a:rPr>
                <a:t>-</a:t>
              </a:r>
              <a:r>
                <a:rPr lang="en-US" altLang="zh-CN" sz="2000" b="1">
                  <a:latin typeface="Arial" panose="020B0604020202020204" pitchFamily="34" charset="0"/>
                  <a:ea typeface="楷体_GB2312" pitchFamily="49" charset="-122"/>
                </a:rPr>
                <a:t> + H</a:t>
              </a:r>
              <a:r>
                <a:rPr lang="en-US" altLang="zh-CN" sz="2000" b="1" baseline="-25000">
                  <a:latin typeface="Arial" panose="020B0604020202020204" pitchFamily="34" charset="0"/>
                  <a:ea typeface="楷体_GB2312" pitchFamily="49" charset="-122"/>
                </a:rPr>
                <a:t>2</a:t>
              </a:r>
              <a:r>
                <a:rPr lang="en-US" altLang="zh-CN" sz="2000" b="1">
                  <a:latin typeface="Arial" panose="020B0604020202020204" pitchFamily="34" charset="0"/>
                  <a:ea typeface="楷体_GB2312" pitchFamily="49" charset="-122"/>
                </a:rPr>
                <a:t>O                CH</a:t>
              </a:r>
              <a:r>
                <a:rPr lang="en-US" altLang="zh-CN" sz="2000" b="1" baseline="-25000">
                  <a:latin typeface="Arial" panose="020B0604020202020204" pitchFamily="34" charset="0"/>
                  <a:ea typeface="楷体_GB2312" pitchFamily="49" charset="-122"/>
                </a:rPr>
                <a:t>3</a:t>
              </a:r>
              <a:r>
                <a:rPr lang="en-US" altLang="zh-CN" sz="2000" b="1">
                  <a:latin typeface="Arial" panose="020B0604020202020204" pitchFamily="34" charset="0"/>
                  <a:ea typeface="楷体_GB2312" pitchFamily="49" charset="-122"/>
                </a:rPr>
                <a:t>COOH  +OH</a:t>
              </a:r>
              <a:r>
                <a:rPr lang="en-US" altLang="zh-CN" sz="2000" b="1" baseline="30000">
                  <a:latin typeface="Arial" panose="020B0604020202020204" pitchFamily="34" charset="0"/>
                  <a:ea typeface="楷体_GB2312" pitchFamily="49" charset="-122"/>
                </a:rPr>
                <a:t>-</a:t>
              </a:r>
              <a:r>
                <a:rPr lang="en-US" altLang="zh-CN" sz="2000" b="1">
                  <a:latin typeface="Arial" panose="020B0604020202020204" pitchFamily="34" charset="0"/>
                  <a:ea typeface="楷体_GB2312" pitchFamily="49" charset="-122"/>
                </a:rPr>
                <a:t>  </a:t>
              </a:r>
              <a:endParaRPr lang="en-US" altLang="zh-CN" sz="2000" b="1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pic>
          <p:nvPicPr>
            <p:cNvPr id="11293" name="图片 8282" descr="循环0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44" y="2720"/>
              <a:ext cx="692" cy="349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8284" name="组合 8283"/>
          <p:cNvGrpSpPr/>
          <p:nvPr/>
        </p:nvGrpSpPr>
        <p:grpSpPr>
          <a:xfrm>
            <a:off x="2514600" y="5283200"/>
            <a:ext cx="5121275" cy="554038"/>
            <a:chOff x="1622" y="2192"/>
            <a:chExt cx="3226" cy="349"/>
          </a:xfrm>
        </p:grpSpPr>
        <p:sp>
          <p:nvSpPr>
            <p:cNvPr id="11295" name="文本框 8284"/>
            <p:cNvSpPr txBox="1"/>
            <p:nvPr/>
          </p:nvSpPr>
          <p:spPr>
            <a:xfrm>
              <a:off x="1622" y="2208"/>
              <a:ext cx="322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zh-CN" sz="2800" b="1">
                  <a:latin typeface="Arial" panose="020B0604020202020204" pitchFamily="34" charset="0"/>
                  <a:ea typeface="楷体_GB2312" pitchFamily="49" charset="-122"/>
                </a:rPr>
                <a:t>NO</a:t>
              </a:r>
              <a:r>
                <a:rPr lang="en-US" altLang="zh-CN" sz="2800" b="1" baseline="-25000">
                  <a:latin typeface="Arial" panose="020B0604020202020204" pitchFamily="34" charset="0"/>
                  <a:ea typeface="楷体_GB2312" pitchFamily="49" charset="-122"/>
                </a:rPr>
                <a:t>2</a:t>
              </a:r>
              <a:r>
                <a:rPr lang="en-US" altLang="zh-CN" sz="2800" b="1" baseline="30000">
                  <a:latin typeface="Arial" panose="020B0604020202020204" pitchFamily="34" charset="0"/>
                  <a:ea typeface="楷体_GB2312" pitchFamily="49" charset="-122"/>
                </a:rPr>
                <a:t>-</a:t>
              </a:r>
              <a:r>
                <a:rPr lang="en-US" altLang="zh-CN" sz="2800" b="1">
                  <a:latin typeface="Arial" panose="020B0604020202020204" pitchFamily="34" charset="0"/>
                  <a:ea typeface="楷体_GB2312" pitchFamily="49" charset="-122"/>
                </a:rPr>
                <a:t> + H</a:t>
              </a:r>
              <a:r>
                <a:rPr lang="en-US" altLang="zh-CN" sz="2800" b="1" baseline="-25000">
                  <a:latin typeface="Arial" panose="020B0604020202020204" pitchFamily="34" charset="0"/>
                  <a:ea typeface="楷体_GB2312" pitchFamily="49" charset="-122"/>
                </a:rPr>
                <a:t>2</a:t>
              </a:r>
              <a:r>
                <a:rPr lang="en-US" altLang="zh-CN" sz="2800" b="1">
                  <a:latin typeface="Arial" panose="020B0604020202020204" pitchFamily="34" charset="0"/>
                  <a:ea typeface="楷体_GB2312" pitchFamily="49" charset="-122"/>
                </a:rPr>
                <a:t>O           HNO</a:t>
              </a:r>
              <a:r>
                <a:rPr lang="en-US" altLang="zh-CN" sz="2800" b="1" baseline="-25000">
                  <a:latin typeface="Arial" panose="020B0604020202020204" pitchFamily="34" charset="0"/>
                  <a:ea typeface="楷体_GB2312" pitchFamily="49" charset="-122"/>
                </a:rPr>
                <a:t>2</a:t>
              </a:r>
              <a:r>
                <a:rPr lang="en-US" altLang="zh-CN" sz="2800" b="1">
                  <a:latin typeface="Arial" panose="020B0604020202020204" pitchFamily="34" charset="0"/>
                  <a:ea typeface="楷体_GB2312" pitchFamily="49" charset="-122"/>
                </a:rPr>
                <a:t>  +OH</a:t>
              </a:r>
              <a:r>
                <a:rPr lang="en-US" altLang="zh-CN" sz="2800" b="1" baseline="30000">
                  <a:latin typeface="Arial" panose="020B0604020202020204" pitchFamily="34" charset="0"/>
                  <a:ea typeface="楷体_GB2312" pitchFamily="49" charset="-122"/>
                </a:rPr>
                <a:t>-</a:t>
              </a:r>
              <a:r>
                <a:rPr lang="en-US" altLang="zh-CN" sz="2800" b="1">
                  <a:latin typeface="Arial" panose="020B0604020202020204" pitchFamily="34" charset="0"/>
                  <a:ea typeface="楷体_GB2312" pitchFamily="49" charset="-122"/>
                </a:rPr>
                <a:t>  </a:t>
              </a:r>
              <a:endParaRPr lang="en-US" altLang="zh-CN" sz="2800" b="1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pic>
          <p:nvPicPr>
            <p:cNvPr id="11296" name="图片 8285" descr="循环0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48" y="2192"/>
              <a:ext cx="672" cy="349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1297" name="Text Box 4"/>
          <p:cNvSpPr txBox="1"/>
          <p:nvPr/>
        </p:nvSpPr>
        <p:spPr>
          <a:xfrm>
            <a:off x="152400" y="113348"/>
            <a:ext cx="434975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001D2E"/>
                </a:solidFill>
                <a:latin typeface="Tunga" panose="020B0502040204020203" pitchFamily="2"/>
                <a:ea typeface="宋体" panose="02010600030101010101" pitchFamily="2" charset="-122"/>
              </a:rPr>
              <a:t>【</a:t>
            </a:r>
            <a:r>
              <a:rPr lang="zh-CN" altLang="en-US" sz="3600" b="1" dirty="0">
                <a:solidFill>
                  <a:srgbClr val="001D2E"/>
                </a:solidFill>
                <a:latin typeface="Tunga" panose="020B0502040204020203" pitchFamily="2"/>
                <a:ea typeface="宋体" panose="02010600030101010101" pitchFamily="2" charset="-122"/>
              </a:rPr>
              <a:t>活动探究</a:t>
            </a:r>
            <a:r>
              <a:rPr lang="en-US" altLang="zh-CN" sz="3600" b="1" dirty="0">
                <a:solidFill>
                  <a:srgbClr val="001D2E"/>
                </a:solidFill>
                <a:latin typeface="Tunga" panose="020B0502040204020203" pitchFamily="2"/>
                <a:ea typeface="宋体" panose="02010600030101010101" pitchFamily="2" charset="-122"/>
              </a:rPr>
              <a:t>】</a:t>
            </a:r>
            <a:endParaRPr lang="en-US" altLang="zh-CN" sz="3600" b="1" dirty="0">
              <a:solidFill>
                <a:srgbClr val="001D2E"/>
              </a:solidFill>
              <a:latin typeface="Tunga" panose="020B0502040204020203" pitchFamily="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8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8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8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文本框 14337"/>
          <p:cNvSpPr txBox="1"/>
          <p:nvPr/>
        </p:nvSpPr>
        <p:spPr>
          <a:xfrm>
            <a:off x="609600" y="457200"/>
            <a:ext cx="7119938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上述三种盐溶液都呈碱性，说明什么？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39" name="文本框 14338"/>
          <p:cNvSpPr txBox="1"/>
          <p:nvPr/>
        </p:nvSpPr>
        <p:spPr>
          <a:xfrm>
            <a:off x="492125" y="1319213"/>
            <a:ext cx="804227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楷体_GB2312" pitchFamily="49" charset="-122"/>
              </a:rPr>
              <a:t>上述三种盐都是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强碱弱酸盐</a:t>
            </a:r>
            <a:r>
              <a:rPr lang="zh-CN" altLang="en-US" sz="2800" b="1" dirty="0">
                <a:latin typeface="Arial" panose="020B0604020202020204" pitchFamily="34" charset="0"/>
                <a:ea typeface="楷体_GB2312" pitchFamily="49" charset="-122"/>
              </a:rPr>
              <a:t>，水解使盐溶液呈碱性</a:t>
            </a:r>
            <a:endParaRPr lang="zh-CN" altLang="en-US" sz="2800" b="1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340" name="下箭头 14339"/>
          <p:cNvSpPr/>
          <p:nvPr/>
        </p:nvSpPr>
        <p:spPr>
          <a:xfrm>
            <a:off x="4848225" y="990600"/>
            <a:ext cx="485775" cy="1295400"/>
          </a:xfrm>
          <a:prstGeom prst="downArrow">
            <a:avLst>
              <a:gd name="adj1" fmla="val 49675"/>
              <a:gd name="adj2" fmla="val 74802"/>
            </a:avLst>
          </a:prstGeom>
          <a:solidFill>
            <a:schemeClr val="accent1">
              <a:alpha val="5300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1" name="文本框 14340"/>
          <p:cNvSpPr txBox="1"/>
          <p:nvPr/>
        </p:nvSpPr>
        <p:spPr>
          <a:xfrm>
            <a:off x="609600" y="2227263"/>
            <a:ext cx="8040688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上述三种盐溶液的</a:t>
            </a:r>
            <a:r>
              <a:rPr lang="en-US" altLang="zh-CN" sz="2800" b="1">
                <a:latin typeface="Arial" panose="020B0604020202020204" pitchFamily="34" charset="0"/>
                <a:ea typeface="楷体_GB2312" pitchFamily="49" charset="-122"/>
              </a:rPr>
              <a:t>OH</a:t>
            </a:r>
            <a:r>
              <a:rPr lang="en-US" altLang="zh-CN" sz="2800" b="1" baseline="30000">
                <a:latin typeface="Arial" panose="020B0604020202020204" pitchFamily="34" charset="0"/>
                <a:ea typeface="楷体_GB2312" pitchFamily="49" charset="-122"/>
              </a:rPr>
              <a:t>-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浓度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不同，说明什么？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2" name="文本框 14341"/>
          <p:cNvSpPr txBox="1"/>
          <p:nvPr/>
        </p:nvSpPr>
        <p:spPr>
          <a:xfrm>
            <a:off x="2711450" y="3062288"/>
            <a:ext cx="33845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dirty="0">
                <a:latin typeface="Arial" panose="020B0604020202020204" pitchFamily="34" charset="0"/>
                <a:ea typeface="楷体_GB2312" pitchFamily="49" charset="-122"/>
              </a:rPr>
              <a:t>盐类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水解的程度</a:t>
            </a:r>
            <a:r>
              <a:rPr lang="zh-CN" altLang="en-US" sz="2800" dirty="0">
                <a:latin typeface="Arial" panose="020B0604020202020204" pitchFamily="34" charset="0"/>
                <a:ea typeface="楷体_GB2312" pitchFamily="49" charset="-122"/>
              </a:rPr>
              <a:t>不同</a:t>
            </a:r>
            <a:endParaRPr lang="zh-CN" altLang="en-US" sz="2800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343" name="下箭头 14342"/>
          <p:cNvSpPr/>
          <p:nvPr/>
        </p:nvSpPr>
        <p:spPr>
          <a:xfrm>
            <a:off x="4314825" y="2768600"/>
            <a:ext cx="485775" cy="1295400"/>
          </a:xfrm>
          <a:prstGeom prst="downArrow">
            <a:avLst>
              <a:gd name="adj1" fmla="val 49675"/>
              <a:gd name="adj2" fmla="val 74802"/>
            </a:avLst>
          </a:prstGeom>
          <a:solidFill>
            <a:schemeClr val="accent1">
              <a:alpha val="4700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4344" name="组合 14343"/>
          <p:cNvGrpSpPr/>
          <p:nvPr/>
        </p:nvGrpSpPr>
        <p:grpSpPr>
          <a:xfrm>
            <a:off x="0" y="3962400"/>
            <a:ext cx="9144000" cy="1684338"/>
            <a:chOff x="192" y="2491"/>
            <a:chExt cx="5376" cy="1061"/>
          </a:xfrm>
        </p:grpSpPr>
        <p:sp>
          <p:nvSpPr>
            <p:cNvPr id="12296" name="文本框 14344"/>
            <p:cNvSpPr txBox="1"/>
            <p:nvPr/>
          </p:nvSpPr>
          <p:spPr>
            <a:xfrm>
              <a:off x="336" y="2491"/>
              <a:ext cx="5207" cy="6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3200" b="1" dirty="0">
                  <a:latin typeface="Arial" panose="020B0604020202020204" pitchFamily="34" charset="0"/>
                  <a:ea typeface="宋体" panose="02010600030101010101" pitchFamily="2" charset="-122"/>
                </a:rPr>
                <a:t>上述三种盐溶液的</a:t>
              </a:r>
              <a:r>
                <a:rPr lang="en-US" altLang="zh-CN" sz="2800" b="1">
                  <a:latin typeface="Arial" panose="020B0604020202020204" pitchFamily="34" charset="0"/>
                  <a:ea typeface="楷体_GB2312" pitchFamily="49" charset="-122"/>
                </a:rPr>
                <a:t>OH</a:t>
              </a:r>
              <a:r>
                <a:rPr lang="en-US" altLang="zh-CN" sz="2800" b="1" baseline="30000">
                  <a:latin typeface="Arial" panose="020B0604020202020204" pitchFamily="34" charset="0"/>
                  <a:ea typeface="楷体_GB2312" pitchFamily="49" charset="-122"/>
                </a:rPr>
                <a:t>-</a:t>
              </a:r>
              <a:r>
                <a:rPr lang="zh-CN" altLang="en-US" sz="2800" b="1" dirty="0">
                  <a:latin typeface="Arial" panose="020B0604020202020204" pitchFamily="34" charset="0"/>
                  <a:ea typeface="宋体" panose="02010600030101010101" pitchFamily="2" charset="-122"/>
                </a:rPr>
                <a:t>浓度</a:t>
              </a:r>
              <a:r>
                <a:rPr lang="zh-CN" altLang="en-US" sz="3200" b="1" dirty="0">
                  <a:latin typeface="Arial" panose="020B0604020202020204" pitchFamily="34" charset="0"/>
                  <a:ea typeface="宋体" panose="02010600030101010101" pitchFamily="2" charset="-122"/>
                </a:rPr>
                <a:t>大小，与组成盐的弱酸</a:t>
              </a:r>
              <a:endPara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3200" b="1" dirty="0">
                  <a:latin typeface="Arial" panose="020B0604020202020204" pitchFamily="34" charset="0"/>
                  <a:ea typeface="宋体" panose="02010600030101010101" pitchFamily="2" charset="-122"/>
                </a:rPr>
                <a:t>酸性有何关系？</a:t>
              </a:r>
              <a:endPara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297" name="矩形 14345"/>
            <p:cNvSpPr/>
            <p:nvPr/>
          </p:nvSpPr>
          <p:spPr>
            <a:xfrm>
              <a:off x="2352" y="2880"/>
              <a:ext cx="3216" cy="63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zh-CN" altLang="en-US" sz="2000" b="1" dirty="0">
                  <a:latin typeface="Arial" panose="020B0604020202020204" pitchFamily="34" charset="0"/>
                  <a:ea typeface="宋体" panose="02010600030101010101" pitchFamily="2" charset="-122"/>
                </a:rPr>
                <a:t>已知室温下：	</a:t>
              </a:r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H</a:t>
              </a:r>
              <a:r>
                <a:rPr lang="en-US" altLang="zh-CN" sz="2000" b="1">
                  <a:solidFill>
                    <a:schemeClr val="hlink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NO</a:t>
              </a:r>
              <a:r>
                <a:rPr lang="en-US" altLang="zh-CN" sz="2000" b="1" baseline="-25000">
                  <a:solidFill>
                    <a:schemeClr val="hlink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>
                  <a:solidFill>
                    <a:schemeClr val="hlink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r>
                <a:rPr lang="zh-CN" altLang="en-US" sz="2000" b="1" dirty="0">
                  <a:latin typeface="Arial" panose="020B0604020202020204" pitchFamily="34" charset="0"/>
                  <a:ea typeface="宋体" panose="02010600030101010101" pitchFamily="2" charset="-122"/>
                </a:rPr>
                <a:t>：</a:t>
              </a:r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K</a:t>
              </a:r>
              <a:r>
                <a:rPr lang="en-US" altLang="zh-CN" sz="2000" b="1" baseline="-25000"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r>
                <a:rPr lang="zh-CN" altLang="en-US" sz="2000" b="1" dirty="0">
                  <a:latin typeface="Arial" panose="020B0604020202020204" pitchFamily="34" charset="0"/>
                  <a:ea typeface="宋体" panose="02010600030101010101" pitchFamily="2" charset="-122"/>
                </a:rPr>
                <a:t>＝</a:t>
              </a:r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4.6×10</a:t>
              </a:r>
              <a:r>
                <a:rPr lang="en-US" altLang="zh-CN" sz="2000" b="1" baseline="30000">
                  <a:latin typeface="Arial" panose="020B0604020202020204" pitchFamily="34" charset="0"/>
                  <a:ea typeface="宋体" panose="02010600030101010101" pitchFamily="2" charset="-122"/>
                </a:rPr>
                <a:t>-4 </a:t>
              </a:r>
              <a:r>
                <a:rPr lang="zh-CN" altLang="en-US" sz="2000" b="1" dirty="0">
                  <a:latin typeface="Arial" panose="020B0604020202020204" pitchFamily="34" charset="0"/>
                  <a:ea typeface="宋体" panose="02010600030101010101" pitchFamily="2" charset="-122"/>
                </a:rPr>
                <a:t>；</a:t>
              </a:r>
              <a:endParaRPr lang="zh-CN" altLang="en-US" sz="20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2000" b="1" dirty="0">
                  <a:latin typeface="Arial" panose="020B0604020202020204" pitchFamily="34" charset="0"/>
                  <a:ea typeface="宋体" panose="02010600030101010101" pitchFamily="2" charset="-122"/>
                </a:rPr>
                <a:t>                   </a:t>
              </a:r>
              <a:r>
                <a:rPr lang="en-US" altLang="zh-CN" sz="2000" b="1">
                  <a:solidFill>
                    <a:schemeClr val="hlink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CH</a:t>
              </a:r>
              <a:r>
                <a:rPr lang="en-US" altLang="zh-CN" sz="2000" b="1" baseline="-25000">
                  <a:solidFill>
                    <a:schemeClr val="hlink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3</a:t>
              </a:r>
              <a:r>
                <a:rPr lang="en-US" altLang="zh-CN" sz="2000" b="1">
                  <a:solidFill>
                    <a:schemeClr val="hlink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COO</a:t>
              </a:r>
              <a:r>
                <a:rPr lang="en-US" altLang="zh-CN" sz="2000" b="1" dirty="0">
                  <a:latin typeface="Arial" panose="020B0604020202020204" pitchFamily="34" charset="0"/>
                  <a:ea typeface="宋体" panose="02010600030101010101" pitchFamily="2" charset="-122"/>
                </a:rPr>
                <a:t>H </a:t>
              </a:r>
              <a:r>
                <a:rPr lang="zh-CN" altLang="en-US" sz="2000" b="1" dirty="0">
                  <a:latin typeface="Arial" panose="020B0604020202020204" pitchFamily="34" charset="0"/>
                  <a:ea typeface="宋体" panose="02010600030101010101" pitchFamily="2" charset="-122"/>
                </a:rPr>
                <a:t>：</a:t>
              </a:r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K</a:t>
              </a:r>
              <a:r>
                <a:rPr lang="en-US" altLang="zh-CN" sz="2000" b="1" baseline="-25000"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r>
                <a:rPr lang="zh-CN" altLang="en-US" sz="2000" b="1" dirty="0">
                  <a:latin typeface="Arial" panose="020B0604020202020204" pitchFamily="34" charset="0"/>
                  <a:ea typeface="宋体" panose="02010600030101010101" pitchFamily="2" charset="-122"/>
                </a:rPr>
                <a:t>＝</a:t>
              </a:r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1.8×10</a:t>
              </a:r>
              <a:r>
                <a:rPr lang="en-US" altLang="zh-CN" sz="2000" b="1" baseline="30000">
                  <a:latin typeface="Arial" panose="020B0604020202020204" pitchFamily="34" charset="0"/>
                  <a:ea typeface="宋体" panose="02010600030101010101" pitchFamily="2" charset="-122"/>
                </a:rPr>
                <a:t>-5</a:t>
              </a:r>
              <a:r>
                <a:rPr lang="en-US" altLang="zh-CN" sz="2000" b="1" dirty="0"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r>
                <a:rPr lang="zh-CN" altLang="en-US" sz="2000" b="1" dirty="0">
                  <a:latin typeface="Arial" panose="020B0604020202020204" pitchFamily="34" charset="0"/>
                  <a:ea typeface="宋体" panose="02010600030101010101" pitchFamily="2" charset="-122"/>
                </a:rPr>
                <a:t>； </a:t>
              </a:r>
              <a:endParaRPr lang="zh-CN" altLang="en-US" sz="2000" b="1" dirty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2000" b="1" dirty="0">
                  <a:latin typeface="Arial" panose="020B0604020202020204" pitchFamily="34" charset="0"/>
                  <a:ea typeface="宋体" panose="02010600030101010101" pitchFamily="2" charset="-122"/>
                </a:rPr>
                <a:t>                            </a:t>
              </a:r>
              <a:r>
                <a:rPr lang="en-US" altLang="zh-CN" sz="2000" b="1" err="1">
                  <a:latin typeface="Arial" panose="020B0604020202020204" pitchFamily="34" charset="0"/>
                  <a:ea typeface="宋体" panose="02010600030101010101" pitchFamily="2" charset="-122"/>
                </a:rPr>
                <a:t>H</a:t>
              </a:r>
              <a:r>
                <a:rPr lang="en-US" altLang="zh-CN" sz="2000" b="1" err="1">
                  <a:solidFill>
                    <a:schemeClr val="hlink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ClO</a:t>
              </a:r>
              <a:r>
                <a:rPr lang="en-US" altLang="zh-CN" sz="2000" b="1">
                  <a:solidFill>
                    <a:schemeClr val="hlink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r>
                <a:rPr lang="zh-CN" altLang="en-US" sz="2000" b="1" dirty="0">
                  <a:latin typeface="Arial" panose="020B0604020202020204" pitchFamily="34" charset="0"/>
                  <a:ea typeface="宋体" panose="02010600030101010101" pitchFamily="2" charset="-122"/>
                </a:rPr>
                <a:t>：</a:t>
              </a:r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K</a:t>
              </a:r>
              <a:r>
                <a:rPr lang="en-US" altLang="zh-CN" sz="2000" b="1" baseline="-25000"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r>
                <a:rPr lang="zh-CN" altLang="en-US" sz="2000" b="1" dirty="0">
                  <a:latin typeface="Arial" panose="020B0604020202020204" pitchFamily="34" charset="0"/>
                  <a:ea typeface="宋体" panose="02010600030101010101" pitchFamily="2" charset="-122"/>
                </a:rPr>
                <a:t>＝ </a:t>
              </a:r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3.0×10</a:t>
              </a:r>
              <a:r>
                <a:rPr lang="en-US" altLang="zh-CN" sz="2000" b="1" baseline="30000">
                  <a:latin typeface="Arial" panose="020B0604020202020204" pitchFamily="34" charset="0"/>
                  <a:ea typeface="宋体" panose="02010600030101010101" pitchFamily="2" charset="-122"/>
                </a:rPr>
                <a:t>-8</a:t>
              </a:r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endParaRPr lang="en-US" altLang="zh-CN" sz="2000" b="1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298" name="文本框 14346"/>
            <p:cNvSpPr txBox="1"/>
            <p:nvPr/>
          </p:nvSpPr>
          <p:spPr>
            <a:xfrm>
              <a:off x="192" y="3264"/>
              <a:ext cx="302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zh-CN" sz="2400" b="1" dirty="0">
                  <a:latin typeface="楷体_GB2312" pitchFamily="49" charset="-122"/>
                  <a:ea typeface="楷体_GB2312" pitchFamily="49" charset="-122"/>
                </a:rPr>
                <a:t>PH</a:t>
              </a:r>
              <a:r>
                <a:rPr lang="zh-CN" altLang="en-US" sz="2400" b="1" dirty="0">
                  <a:latin typeface="楷体_GB2312" pitchFamily="49" charset="-122"/>
                  <a:ea typeface="楷体_GB2312" pitchFamily="49" charset="-122"/>
                </a:rPr>
                <a:t>值</a:t>
              </a:r>
              <a:r>
                <a:rPr lang="en-US" altLang="zh-CN" sz="2400" b="1" err="1">
                  <a:latin typeface="楷体_GB2312" pitchFamily="49" charset="-122"/>
                  <a:ea typeface="楷体_GB2312" pitchFamily="49" charset="-122"/>
                </a:rPr>
                <a:t>NaClO</a:t>
              </a:r>
              <a:r>
                <a:rPr lang="zh-CN" altLang="en-US" sz="2400" b="1">
                  <a:latin typeface="楷体_GB2312" pitchFamily="49" charset="-122"/>
                  <a:ea typeface="楷体_GB2312" pitchFamily="49" charset="-122"/>
                </a:rPr>
                <a:t>﹥ </a:t>
              </a:r>
              <a:r>
                <a:rPr lang="en-US" altLang="zh-CN" sz="2400" b="1">
                  <a:latin typeface="楷体_GB2312" pitchFamily="49" charset="-122"/>
                  <a:ea typeface="楷体_GB2312" pitchFamily="49" charset="-122"/>
                </a:rPr>
                <a:t>CH</a:t>
              </a:r>
              <a:r>
                <a:rPr lang="en-US" altLang="zh-CN" sz="2400" b="1" baseline="-25000">
                  <a:latin typeface="楷体_GB2312" pitchFamily="49" charset="-122"/>
                  <a:ea typeface="楷体_GB2312" pitchFamily="49" charset="-122"/>
                </a:rPr>
                <a:t>3</a:t>
              </a:r>
              <a:r>
                <a:rPr lang="en-US" altLang="zh-CN" sz="2400" b="1">
                  <a:latin typeface="楷体_GB2312" pitchFamily="49" charset="-122"/>
                  <a:ea typeface="楷体_GB2312" pitchFamily="49" charset="-122"/>
                </a:rPr>
                <a:t>COONa </a:t>
              </a:r>
              <a:r>
                <a:rPr lang="zh-CN" altLang="en-US" sz="2400" b="1">
                  <a:latin typeface="楷体_GB2312" pitchFamily="49" charset="-122"/>
                  <a:ea typeface="楷体_GB2312" pitchFamily="49" charset="-122"/>
                </a:rPr>
                <a:t>﹥ </a:t>
              </a:r>
              <a:r>
                <a:rPr lang="en-US" altLang="zh-CN" sz="2400" b="1">
                  <a:latin typeface="楷体_GB2312" pitchFamily="49" charset="-122"/>
                  <a:ea typeface="楷体_GB2312" pitchFamily="49" charset="-122"/>
                </a:rPr>
                <a:t>NaNO</a:t>
              </a:r>
              <a:r>
                <a:rPr lang="en-US" altLang="zh-CN" sz="2400" b="1" baseline="-25000">
                  <a:latin typeface="楷体_GB2312" pitchFamily="49" charset="-122"/>
                  <a:ea typeface="楷体_GB2312" pitchFamily="49" charset="-122"/>
                </a:rPr>
                <a:t>2</a:t>
              </a:r>
              <a:endParaRPr lang="en-US" altLang="zh-CN" sz="2400" b="1" baseline="-25000"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sp>
        <p:nvSpPr>
          <p:cNvPr id="14348" name="文本框 14347"/>
          <p:cNvSpPr txBox="1"/>
          <p:nvPr/>
        </p:nvSpPr>
        <p:spPr>
          <a:xfrm>
            <a:off x="1050925" y="5835650"/>
            <a:ext cx="79898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HA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的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酸性越弱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K</a:t>
            </a:r>
            <a:r>
              <a:rPr lang="en-US" altLang="zh-CN" sz="2800" b="1" baseline="-25000"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越小），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MA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的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水解程度就越大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4349" name="矩形 14348"/>
          <p:cNvSpPr/>
          <p:nvPr/>
        </p:nvSpPr>
        <p:spPr>
          <a:xfrm>
            <a:off x="306070" y="3810"/>
            <a:ext cx="8458200" cy="3657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zh-CN" sz="2800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350" name="文本框 14349"/>
          <p:cNvSpPr txBox="1"/>
          <p:nvPr/>
        </p:nvSpPr>
        <p:spPr>
          <a:xfrm>
            <a:off x="533400" y="762000"/>
            <a:ext cx="8077200" cy="11906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如果是强酸弱碱盐水解，盐水解程度又是何种规律？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14351" name="文本框 14350"/>
          <p:cNvSpPr txBox="1"/>
          <p:nvPr/>
        </p:nvSpPr>
        <p:spPr>
          <a:xfrm>
            <a:off x="533400" y="2362200"/>
            <a:ext cx="798671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弱碱碱性越弱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K</a:t>
            </a:r>
            <a:r>
              <a:rPr lang="en-US" altLang="zh-CN" sz="2800" b="1" baseline="-25000">
                <a:latin typeface="楷体_GB2312" pitchFamily="49" charset="-122"/>
                <a:ea typeface="楷体_GB2312" pitchFamily="49" charset="-122"/>
              </a:rPr>
              <a:t>b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越小），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盐的水解程度就越大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1" grpId="0"/>
      <p:bldP spid="14342" grpId="0"/>
      <p:bldP spid="14348" grpId="0"/>
      <p:bldP spid="14349" grpId="0" bldLvl="0" animBg="1"/>
      <p:bldP spid="14350" grpId="0"/>
      <p:bldP spid="143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Rectangle 2"/>
          <p:cNvSpPr/>
          <p:nvPr/>
        </p:nvSpPr>
        <p:spPr>
          <a:xfrm>
            <a:off x="-98425" y="166688"/>
            <a:ext cx="7315200" cy="64516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chemeClr val="accent4">
                    <a:lumMod val="50000"/>
                  </a:schemeClr>
                </a:solidFill>
                <a:latin typeface="Calibri" panose="020F0502020204030204" charset="0"/>
                <a:ea typeface="黑体" panose="02010609060101010101" pitchFamily="49" charset="-122"/>
              </a:rPr>
              <a:t>一、盐类水解平衡影响因素</a:t>
            </a:r>
            <a:endParaRPr lang="zh-CN" altLang="en-US" sz="3600" b="1" dirty="0">
              <a:solidFill>
                <a:schemeClr val="accent4">
                  <a:lumMod val="50000"/>
                </a:schemeClr>
              </a:solidFill>
              <a:latin typeface="Calibri" panose="020F0502020204030204" charset="0"/>
              <a:ea typeface="黑体" panose="02010609060101010101" pitchFamily="49" charset="-122"/>
            </a:endParaRPr>
          </a:p>
        </p:txBody>
      </p:sp>
      <p:sp>
        <p:nvSpPr>
          <p:cNvPr id="53251" name="Text Box 3"/>
          <p:cNvSpPr txBox="1"/>
          <p:nvPr/>
        </p:nvSpPr>
        <p:spPr>
          <a:xfrm>
            <a:off x="71438" y="781050"/>
            <a:ext cx="267652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、内因：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3252" name="Text Box 4"/>
          <p:cNvSpPr txBox="1"/>
          <p:nvPr/>
        </p:nvSpPr>
        <p:spPr>
          <a:xfrm>
            <a:off x="241300" y="569913"/>
            <a:ext cx="8902700" cy="23066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       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盐本身的性质。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盐的离子对应的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酸或碱越弱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，则水解程度越大.（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越弱越水解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3254" name="Text Box 6"/>
          <p:cNvSpPr txBox="1"/>
          <p:nvPr/>
        </p:nvSpPr>
        <p:spPr>
          <a:xfrm>
            <a:off x="-98425" y="2876550"/>
            <a:ext cx="4711700" cy="5222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① 不同弱酸对应的盐</a:t>
            </a:r>
            <a:endParaRPr lang="zh-CN" altLang="en-US" sz="28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3255" name="Text Box 7"/>
          <p:cNvSpPr txBox="1"/>
          <p:nvPr/>
        </p:nvSpPr>
        <p:spPr>
          <a:xfrm>
            <a:off x="2651125" y="3951288"/>
            <a:ext cx="5537200" cy="522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NaClO           CH</a:t>
            </a:r>
            <a:r>
              <a:rPr lang="en-US" altLang="zh-CN" sz="2800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COONa</a:t>
            </a:r>
            <a:endParaRPr lang="en-US" altLang="zh-CN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3256" name="Text Box 8"/>
          <p:cNvSpPr txBox="1"/>
          <p:nvPr/>
        </p:nvSpPr>
        <p:spPr>
          <a:xfrm>
            <a:off x="3559175" y="5789613"/>
            <a:ext cx="5345113" cy="522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MgCl</a:t>
            </a:r>
            <a:r>
              <a:rPr lang="en-US" altLang="zh-CN" sz="2800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2           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AlCl</a:t>
            </a:r>
            <a:r>
              <a:rPr lang="en-US" altLang="zh-CN" sz="2800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3 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en-US" altLang="zh-CN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3257" name="Text Box 9"/>
          <p:cNvSpPr txBox="1"/>
          <p:nvPr/>
        </p:nvSpPr>
        <p:spPr>
          <a:xfrm>
            <a:off x="560388" y="3432175"/>
            <a:ext cx="21875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对应的酸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3258" name="Text Box 10"/>
          <p:cNvSpPr txBox="1"/>
          <p:nvPr/>
        </p:nvSpPr>
        <p:spPr>
          <a:xfrm>
            <a:off x="2474913" y="3398838"/>
            <a:ext cx="5032375" cy="584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HClO                  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CH</a:t>
            </a:r>
            <a:r>
              <a:rPr lang="en-US" altLang="zh-CN" sz="3200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COOH </a:t>
            </a:r>
            <a:endParaRPr lang="en-US" altLang="zh-CN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3259" name="Rectangle 11"/>
          <p:cNvSpPr/>
          <p:nvPr/>
        </p:nvSpPr>
        <p:spPr>
          <a:xfrm>
            <a:off x="3984625" y="3400425"/>
            <a:ext cx="925513" cy="768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440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&lt;</a:t>
            </a:r>
            <a:endParaRPr lang="en-US" altLang="zh-CN" sz="4400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53260" name="Rectangle 12"/>
          <p:cNvSpPr/>
          <p:nvPr/>
        </p:nvSpPr>
        <p:spPr>
          <a:xfrm>
            <a:off x="4035425" y="3827463"/>
            <a:ext cx="823913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4400" dirty="0">
                <a:latin typeface="Arial" panose="020B0604020202020204" pitchFamily="34" charset="0"/>
                <a:ea typeface="黑体" panose="02010609060101010101" pitchFamily="49" charset="-122"/>
              </a:rPr>
              <a:t>&gt;</a:t>
            </a:r>
            <a:endParaRPr lang="en-US" altLang="zh-CN" sz="4400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53261" name="Text Box 13"/>
          <p:cNvSpPr txBox="1"/>
          <p:nvPr/>
        </p:nvSpPr>
        <p:spPr>
          <a:xfrm>
            <a:off x="649288" y="3951288"/>
            <a:ext cx="2187575" cy="522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水解程度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3262" name="Text Box 14"/>
          <p:cNvSpPr txBox="1"/>
          <p:nvPr/>
        </p:nvSpPr>
        <p:spPr>
          <a:xfrm>
            <a:off x="9525" y="4524375"/>
            <a:ext cx="47117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② 不同弱碱对应的盐</a:t>
            </a:r>
            <a:endParaRPr lang="zh-CN" altLang="en-US" sz="28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3263" name="Text Box 15"/>
          <p:cNvSpPr txBox="1"/>
          <p:nvPr/>
        </p:nvSpPr>
        <p:spPr>
          <a:xfrm>
            <a:off x="1285875" y="5094288"/>
            <a:ext cx="2160588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对应的碱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3264" name="Text Box 16"/>
          <p:cNvSpPr txBox="1"/>
          <p:nvPr/>
        </p:nvSpPr>
        <p:spPr>
          <a:xfrm>
            <a:off x="1298575" y="5789613"/>
            <a:ext cx="1917700" cy="522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水解程度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3265" name="Text Box 17"/>
          <p:cNvSpPr txBox="1"/>
          <p:nvPr/>
        </p:nvSpPr>
        <p:spPr>
          <a:xfrm>
            <a:off x="3446463" y="5119688"/>
            <a:ext cx="4648200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Mg(OH)</a:t>
            </a:r>
            <a:r>
              <a:rPr lang="en-US" altLang="zh-CN" sz="2800" b="1" baseline="-250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            </a:t>
            </a:r>
            <a:r>
              <a:rPr lang="en-US" altLang="zh-CN" sz="2800" b="1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Al(OH)</a:t>
            </a:r>
            <a:r>
              <a:rPr lang="en-US" altLang="zh-CN" sz="2800" b="1" baseline="-250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endParaRPr lang="en-US" altLang="zh-CN" sz="2800" b="1" baseline="-25000" dirty="0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3266" name="Rectangle 18"/>
          <p:cNvSpPr/>
          <p:nvPr/>
        </p:nvSpPr>
        <p:spPr>
          <a:xfrm>
            <a:off x="4721225" y="5638800"/>
            <a:ext cx="914400" cy="823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4800" dirty="0">
                <a:latin typeface="Arial" panose="020B0604020202020204" pitchFamily="34" charset="0"/>
                <a:ea typeface="黑体" panose="02010609060101010101" pitchFamily="49" charset="-122"/>
              </a:rPr>
              <a:t>&lt;</a:t>
            </a:r>
            <a:endParaRPr lang="en-US" altLang="zh-CN" sz="4800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53267" name="Rectangle 19"/>
          <p:cNvSpPr/>
          <p:nvPr/>
        </p:nvSpPr>
        <p:spPr>
          <a:xfrm>
            <a:off x="5038725" y="5043488"/>
            <a:ext cx="914400" cy="8239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480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&gt;</a:t>
            </a:r>
            <a:endParaRPr lang="en-US" altLang="zh-CN" sz="4800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7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/>
      <p:bldP spid="53252" grpId="0" bldLvl="0" animBg="1"/>
      <p:bldP spid="53254" grpId="0"/>
      <p:bldP spid="53255" grpId="0"/>
      <p:bldP spid="53256" grpId="0"/>
      <p:bldP spid="53257" grpId="0"/>
      <p:bldP spid="53258" grpId="0"/>
      <p:bldP spid="53259" grpId="0"/>
      <p:bldP spid="53260" grpId="0"/>
      <p:bldP spid="53261" grpId="0"/>
      <p:bldP spid="53262" grpId="0"/>
      <p:bldP spid="53263" grpId="0"/>
      <p:bldP spid="53264" grpId="0"/>
      <p:bldP spid="53265" grpId="0"/>
      <p:bldP spid="53266" grpId="0"/>
      <p:bldP spid="532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22211" name="组合 222210"/>
          <p:cNvGrpSpPr/>
          <p:nvPr/>
        </p:nvGrpSpPr>
        <p:grpSpPr>
          <a:xfrm>
            <a:off x="0" y="360363"/>
            <a:ext cx="11680825" cy="6756400"/>
            <a:chOff x="0" y="-301"/>
            <a:chExt cx="7358" cy="4256"/>
          </a:xfrm>
        </p:grpSpPr>
        <p:sp>
          <p:nvSpPr>
            <p:cNvPr id="14338" name="矩形 1"/>
            <p:cNvSpPr/>
            <p:nvPr/>
          </p:nvSpPr>
          <p:spPr>
            <a:xfrm>
              <a:off x="0" y="327"/>
              <a:ext cx="5760" cy="362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/>
            <a:p>
              <a:endParaRPr lang="zh-CN" altLang="en-US" sz="32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339" name="文本框 222212"/>
            <p:cNvSpPr txBox="1"/>
            <p:nvPr/>
          </p:nvSpPr>
          <p:spPr>
            <a:xfrm>
              <a:off x="224" y="-301"/>
              <a:ext cx="3356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en-US" altLang="zh-CN" sz="32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③</a:t>
              </a:r>
              <a:r>
                <a:rPr lang="zh-CN" altLang="en-US" sz="32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、同一弱酸对应的盐</a:t>
              </a:r>
              <a:endPara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340" name="文本框 222213"/>
            <p:cNvSpPr txBox="1"/>
            <p:nvPr/>
          </p:nvSpPr>
          <p:spPr>
            <a:xfrm>
              <a:off x="1229" y="261"/>
              <a:ext cx="234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Na</a:t>
              </a:r>
              <a:r>
                <a:rPr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CO</a:t>
              </a:r>
              <a:r>
                <a:rPr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                 </a:t>
              </a:r>
              <a:r>
                <a:rPr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NaHCO</a:t>
              </a:r>
              <a:r>
                <a:rPr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341" name="文本框 222214"/>
            <p:cNvSpPr txBox="1"/>
            <p:nvPr/>
          </p:nvSpPr>
          <p:spPr>
            <a:xfrm>
              <a:off x="313" y="711"/>
              <a:ext cx="129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对应的酸</a:t>
              </a:r>
              <a:endPara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342" name="文本框 222215"/>
            <p:cNvSpPr txBox="1"/>
            <p:nvPr/>
          </p:nvSpPr>
          <p:spPr>
            <a:xfrm>
              <a:off x="1325" y="711"/>
              <a:ext cx="202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8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HCO</a:t>
              </a:r>
              <a:r>
                <a:rPr lang="en-US" altLang="zh-CN" sz="28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8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2800" b="1" baseline="30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-              </a:t>
              </a:r>
              <a:r>
                <a:rPr lang="en-US" altLang="zh-CN" sz="28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H</a:t>
              </a:r>
              <a:r>
                <a:rPr lang="en-US" altLang="zh-CN" sz="28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8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CO</a:t>
              </a:r>
              <a:r>
                <a:rPr lang="en-US" altLang="zh-CN" sz="2800" b="1" baseline="-2500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800" b="1" baseline="-250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343" name="文本框 222216"/>
            <p:cNvSpPr txBox="1"/>
            <p:nvPr/>
          </p:nvSpPr>
          <p:spPr>
            <a:xfrm>
              <a:off x="484" y="261"/>
              <a:ext cx="127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碱 性</a:t>
              </a:r>
              <a:endPara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14344" name="组合 222217"/>
            <p:cNvGrpSpPr/>
            <p:nvPr/>
          </p:nvGrpSpPr>
          <p:grpSpPr>
            <a:xfrm>
              <a:off x="81" y="1320"/>
              <a:ext cx="7277" cy="503"/>
              <a:chOff x="230" y="1334"/>
              <a:chExt cx="7277" cy="503"/>
            </a:xfrm>
          </p:grpSpPr>
          <p:sp>
            <p:nvSpPr>
              <p:cNvPr id="14345" name="文本框 222218"/>
              <p:cNvSpPr txBox="1"/>
              <p:nvPr/>
            </p:nvSpPr>
            <p:spPr>
              <a:xfrm>
                <a:off x="230" y="1334"/>
                <a:ext cx="7277" cy="50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3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∴   </a:t>
                </a:r>
                <a:r>
                  <a:rPr lang="zh-CN" altLang="en-US" sz="3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正盐的水解程度          酸式盐的水解程度</a:t>
                </a:r>
                <a:endParaRPr lang="zh-CN" altLang="en-US" sz="3200" b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4346" name="矩形 222219"/>
              <p:cNvSpPr/>
              <p:nvPr/>
            </p:nvSpPr>
            <p:spPr>
              <a:xfrm>
                <a:off x="2739" y="1334"/>
                <a:ext cx="261" cy="42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3200" b="1">
                    <a:solidFill>
                      <a:srgbClr val="FF33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&gt;</a:t>
                </a:r>
                <a:endParaRPr lang="en-US" altLang="zh-CN" sz="32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4347" name="矩形 222220"/>
            <p:cNvSpPr/>
            <p:nvPr/>
          </p:nvSpPr>
          <p:spPr>
            <a:xfrm>
              <a:off x="192" y="1991"/>
              <a:ext cx="5568" cy="11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zh-CN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④</a:t>
              </a:r>
              <a:r>
                <a:rPr lang="zh-CN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、弱酸弱碱盐：  </a:t>
              </a:r>
              <a:r>
                <a:rPr lang="zh-CN" altLang="en-US" sz="2800" b="1" dirty="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水解程度较大</a:t>
              </a:r>
              <a:r>
                <a:rPr lang="zh-CN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endPara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r>
                <a:rPr lang="zh-CN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（</a:t>
              </a:r>
              <a:r>
                <a:rPr lang="zh-CN" altLang="en-US" sz="2800" b="1" dirty="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部分</a:t>
              </a:r>
              <a:r>
                <a:rPr lang="zh-CN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能生成沉淀或气体的双水解可以 进行到底</a:t>
              </a:r>
              <a:r>
                <a:rPr lang="zh-CN" altLang="en-US" sz="2800" b="1" dirty="0">
                  <a:latin typeface="Verdana" panose="020B0604030504040204" pitchFamily="34" charset="0"/>
                  <a:ea typeface="宋体" panose="02010600030101010101" pitchFamily="2" charset="-122"/>
                </a:rPr>
                <a:t>）</a:t>
              </a:r>
              <a:endParaRPr lang="zh-CN" altLang="en-US" sz="2800" b="1" dirty="0">
                <a:latin typeface="Verdana" panose="020B060403050404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348" name="矩形 222221"/>
            <p:cNvSpPr/>
            <p:nvPr/>
          </p:nvSpPr>
          <p:spPr>
            <a:xfrm>
              <a:off x="2120" y="728"/>
              <a:ext cx="243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8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&lt;</a:t>
              </a:r>
              <a:endPara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349" name="矩形 222222"/>
            <p:cNvSpPr/>
            <p:nvPr/>
          </p:nvSpPr>
          <p:spPr>
            <a:xfrm>
              <a:off x="2206" y="225"/>
              <a:ext cx="261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32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&gt;</a:t>
              </a:r>
              <a:endParaRPr lang="en-US" altLang="zh-CN" sz="3200" b="1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4350" name="文本框 222226"/>
          <p:cNvSpPr txBox="1"/>
          <p:nvPr/>
        </p:nvSpPr>
        <p:spPr>
          <a:xfrm>
            <a:off x="1887538" y="4659313"/>
            <a:ext cx="184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en-US" altLang="zh-CN" b="1" dirty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endParaRPr lang="en-US" altLang="zh-CN" dirty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2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02" name="Rectangle 2"/>
          <p:cNvSpPr>
            <a:spLocks noGrp="1" noRot="1"/>
          </p:cNvSpPr>
          <p:nvPr>
            <p:ph idx="1"/>
          </p:nvPr>
        </p:nvSpPr>
        <p:spPr>
          <a:xfrm>
            <a:off x="503238" y="644525"/>
            <a:ext cx="8410575" cy="5951538"/>
          </a:xfrm>
        </p:spPr>
        <p:txBody>
          <a:bodyPr vert="horz" wrap="square" lIns="91440" tIns="45720" rIns="91440" bIns="45720" anchor="t"/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b="1" dirty="0"/>
              <a:t>Ⅰ</a:t>
            </a:r>
            <a:r>
              <a:rPr lang="zh-CN" altLang="en-US" sz="2800" b="1" dirty="0"/>
              <a:t>、若生成气体和沉淀离开体系，则水解彻底，方程式用等号</a:t>
            </a:r>
            <a:endParaRPr lang="zh-CN" altLang="en-US" sz="2800" b="1" dirty="0"/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b="1" dirty="0"/>
              <a:t>Ⅱ</a:t>
            </a:r>
            <a:r>
              <a:rPr lang="zh-CN" altLang="en-US" sz="2800" b="1" dirty="0"/>
              <a:t>、若不能生成气体和沉淀离开体系，则水解不彻底，方程式用（      ），气体不用箭号。</a:t>
            </a:r>
            <a:endParaRPr lang="zh-CN" altLang="en-US" sz="2800" b="1" dirty="0"/>
          </a:p>
          <a:p>
            <a:pPr>
              <a:buNone/>
            </a:pPr>
            <a:r>
              <a:rPr lang="en-US" altLang="zh-CN" sz="2800" b="1" dirty="0">
                <a:latin typeface="Times New Roman" panose="02020603050405020304" pitchFamily="18" charset="0"/>
              </a:rPr>
              <a:t>Ⅲ</a:t>
            </a:r>
            <a:r>
              <a:rPr lang="zh-CN" altLang="en-US" sz="2800" b="1" dirty="0">
                <a:latin typeface="Times New Roman" panose="02020603050405020304" pitchFamily="18" charset="0"/>
              </a:rPr>
              <a:t>、能发生双水解的离子有：</a:t>
            </a:r>
            <a:endParaRPr lang="en-US" altLang="zh-CN" sz="2800" b="1" dirty="0">
              <a:latin typeface="Times New Roman" panose="02020603050405020304" pitchFamily="18" charset="0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2716213" y="2868613"/>
            <a:ext cx="576262" cy="288925"/>
            <a:chOff x="703" y="3838"/>
            <a:chExt cx="363" cy="182"/>
          </a:xfrm>
        </p:grpSpPr>
        <p:sp>
          <p:nvSpPr>
            <p:cNvPr id="15363" name="Line 4"/>
            <p:cNvSpPr/>
            <p:nvPr/>
          </p:nvSpPr>
          <p:spPr>
            <a:xfrm>
              <a:off x="703" y="3974"/>
              <a:ext cx="363" cy="0"/>
            </a:xfrm>
            <a:prstGeom prst="line">
              <a:avLst/>
            </a:prstGeom>
            <a:ln w="444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5364" name="Line 5"/>
            <p:cNvSpPr/>
            <p:nvPr/>
          </p:nvSpPr>
          <p:spPr>
            <a:xfrm>
              <a:off x="975" y="3838"/>
              <a:ext cx="91" cy="45"/>
            </a:xfrm>
            <a:prstGeom prst="line">
              <a:avLst/>
            </a:prstGeom>
            <a:ln w="444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5365" name="Line 6"/>
            <p:cNvSpPr/>
            <p:nvPr/>
          </p:nvSpPr>
          <p:spPr>
            <a:xfrm>
              <a:off x="703" y="3974"/>
              <a:ext cx="136" cy="46"/>
            </a:xfrm>
            <a:prstGeom prst="line">
              <a:avLst/>
            </a:prstGeom>
            <a:ln w="444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5366" name="Line 7"/>
            <p:cNvSpPr/>
            <p:nvPr/>
          </p:nvSpPr>
          <p:spPr>
            <a:xfrm>
              <a:off x="703" y="3884"/>
              <a:ext cx="363" cy="0"/>
            </a:xfrm>
            <a:prstGeom prst="line">
              <a:avLst/>
            </a:prstGeom>
            <a:ln w="444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153628" name="Text Box 28"/>
          <p:cNvSpPr txBox="1"/>
          <p:nvPr/>
        </p:nvSpPr>
        <p:spPr>
          <a:xfrm>
            <a:off x="503238" y="0"/>
            <a:ext cx="3276600" cy="644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⑤水解互促：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23553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t="25648"/>
          <a:stretch>
            <a:fillRect/>
          </a:stretch>
        </p:blipFill>
        <p:spPr>
          <a:xfrm>
            <a:off x="503238" y="3930650"/>
            <a:ext cx="7226300" cy="21240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02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charRg st="28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3602">
                                            <p:txEl>
                                              <p:charRg st="28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charRg st="73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3602">
                                            <p:txEl>
                                              <p:charRg st="73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文本框 2"/>
          <p:cNvSpPr txBox="1"/>
          <p:nvPr/>
        </p:nvSpPr>
        <p:spPr>
          <a:xfrm>
            <a:off x="368300" y="1085850"/>
            <a:ext cx="8407400" cy="20304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lnSpc>
                <a:spcPct val="150000"/>
              </a:lnSpc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注意：NH</a:t>
            </a:r>
            <a:r>
              <a:rPr lang="zh-CN" altLang="en-US" sz="2800" b="1" baseline="-2500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800" b="1" baseline="30000">
                <a:latin typeface="宋体" panose="02010600030101010101" pitchFamily="2" charset="-122"/>
                <a:ea typeface="宋体" panose="02010600030101010101" pitchFamily="2" charset="-122"/>
              </a:rPr>
              <a:t>+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与S</a:t>
            </a:r>
            <a:r>
              <a:rPr lang="zh-CN" altLang="en-US" sz="2800" b="1" baseline="30000">
                <a:latin typeface="宋体" panose="02010600030101010101" pitchFamily="2" charset="-122"/>
                <a:ea typeface="宋体" panose="02010600030101010101" pitchFamily="2" charset="-122"/>
              </a:rPr>
              <a:t>2-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Cl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O</a:t>
            </a:r>
            <a:r>
              <a:rPr lang="en-US" altLang="zh-CN" sz="2800" b="1" baseline="30000">
                <a:latin typeface="宋体" panose="02010600030101010101" pitchFamily="2" charset="-122"/>
                <a:ea typeface="宋体" panose="02010600030101010101" pitchFamily="2" charset="-122"/>
              </a:rPr>
              <a:t>-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CO</a:t>
            </a:r>
            <a:r>
              <a:rPr lang="en-US" altLang="zh-CN" sz="2800" b="1" baseline="-2500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en-US" altLang="zh-CN" sz="2800" b="1" baseline="30000">
                <a:latin typeface="宋体" panose="02010600030101010101" pitchFamily="2" charset="-122"/>
                <a:ea typeface="宋体" panose="02010600030101010101" pitchFamily="2" charset="-122"/>
              </a:rPr>
              <a:t>2-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、 CH</a:t>
            </a:r>
            <a:r>
              <a:rPr lang="zh-CN" altLang="en-US" sz="2800" b="1" baseline="-2500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COO</a:t>
            </a:r>
            <a:r>
              <a:rPr lang="zh-CN" altLang="en-US" sz="2800" b="1" baseline="30000">
                <a:latin typeface="宋体" panose="02010600030101010101" pitchFamily="2" charset="-122"/>
                <a:ea typeface="宋体" panose="02010600030101010101" pitchFamily="2" charset="-122"/>
              </a:rPr>
              <a:t>-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等组成的盐水解相互促进,但水解程度较小，仍是部分水解。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0" hangingPunct="0">
              <a:lnSpc>
                <a:spcPct val="150000"/>
              </a:lnSpc>
            </a:pP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16386" name="组合 18"/>
          <p:cNvGrpSpPr/>
          <p:nvPr/>
        </p:nvGrpSpPr>
        <p:grpSpPr>
          <a:xfrm>
            <a:off x="639763" y="2759075"/>
            <a:ext cx="7862887" cy="3322638"/>
            <a:chOff x="1008" y="4945"/>
            <a:chExt cx="12382" cy="5232"/>
          </a:xfrm>
        </p:grpSpPr>
        <p:sp>
          <p:nvSpPr>
            <p:cNvPr id="16387" name="文本框 1"/>
            <p:cNvSpPr txBox="1"/>
            <p:nvPr/>
          </p:nvSpPr>
          <p:spPr>
            <a:xfrm>
              <a:off x="1008" y="4945"/>
              <a:ext cx="12383" cy="523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如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Al</a:t>
              </a:r>
              <a:r>
                <a:rPr lang="pt-BR" altLang="zh-CN" sz="28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S</a:t>
              </a:r>
              <a:r>
                <a:rPr lang="pt-BR" altLang="zh-CN" sz="28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pt-BR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水解</a:t>
              </a:r>
              <a:endParaRPr lang="zh-CN" altLang="pt-BR" sz="28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Al</a:t>
              </a:r>
              <a:r>
                <a:rPr lang="pt-BR" altLang="zh-CN" sz="2800" b="1" baseline="30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3+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+3H</a:t>
              </a:r>
              <a:r>
                <a:rPr lang="pt-BR" altLang="zh-CN" sz="28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O       Al(OH)</a:t>
              </a:r>
              <a:r>
                <a:rPr lang="pt-BR" altLang="zh-CN" sz="28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+3H</a:t>
              </a:r>
              <a:r>
                <a:rPr lang="pt-BR" altLang="zh-CN" sz="2800" b="1" baseline="30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+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pt-BR" altLang="zh-CN" sz="28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S</a:t>
              </a:r>
              <a:r>
                <a:rPr lang="pt-BR" altLang="zh-CN" sz="2800" b="1" baseline="30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2-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+H</a:t>
              </a:r>
              <a:r>
                <a:rPr lang="pt-BR" altLang="zh-CN" sz="28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O       HS</a:t>
              </a:r>
              <a:r>
                <a:rPr lang="pt-BR" altLang="zh-CN" sz="2800" b="1" baseline="30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+OH</a:t>
              </a:r>
              <a:r>
                <a:rPr lang="pt-BR" altLang="zh-CN" sz="2800" b="1" baseline="30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  HS</a:t>
              </a:r>
              <a:r>
                <a:rPr lang="pt-BR" altLang="zh-CN" sz="2800" b="1" baseline="30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+H</a:t>
              </a:r>
              <a:r>
                <a:rPr lang="pt-BR" altLang="zh-CN" sz="28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O        H</a:t>
              </a:r>
              <a:r>
                <a:rPr lang="pt-BR" altLang="zh-CN" sz="28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S+OH</a:t>
              </a:r>
              <a:r>
                <a:rPr lang="pt-BR" altLang="zh-CN" sz="2800" b="1" baseline="30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pt-BR" altLang="zh-CN" sz="28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pt-BR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2Al</a:t>
              </a:r>
              <a:r>
                <a:rPr lang="pt-BR" altLang="zh-CN" sz="2800" b="1" baseline="30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3+</a:t>
              </a:r>
              <a:r>
                <a:rPr lang="pt-BR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+3S</a:t>
              </a:r>
              <a:r>
                <a:rPr lang="pt-BR" altLang="zh-CN" sz="2800" b="1" baseline="30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2-</a:t>
              </a:r>
              <a:r>
                <a:rPr lang="pt-BR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+6H</a:t>
              </a:r>
              <a:r>
                <a:rPr lang="pt-BR" altLang="zh-CN" sz="2800" b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pt-BR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O=2Al(OH)</a:t>
              </a:r>
              <a:r>
                <a:rPr lang="pt-BR" altLang="zh-CN" sz="2800" b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pt-BR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+3H</a:t>
              </a:r>
              <a:r>
                <a:rPr lang="pt-BR" altLang="zh-CN" sz="2800" b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pt-BR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S</a:t>
              </a:r>
              <a:endParaRPr lang="pt-BR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CH</a:t>
              </a:r>
              <a:r>
                <a:rPr lang="pt-BR" altLang="zh-CN" sz="28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COONH</a:t>
              </a:r>
              <a:r>
                <a:rPr lang="pt-BR" altLang="zh-CN" sz="28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+H</a:t>
              </a:r>
              <a:r>
                <a:rPr lang="pt-BR" altLang="zh-CN" sz="28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O      CH</a:t>
              </a:r>
              <a:r>
                <a:rPr lang="pt-BR" altLang="zh-CN" sz="28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COOH+ NH</a:t>
              </a:r>
              <a:r>
                <a:rPr lang="pt-BR" altLang="zh-CN" sz="28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.H</a:t>
              </a:r>
              <a:r>
                <a:rPr lang="pt-BR" altLang="zh-CN" sz="28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pt-BR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pt-BR" altLang="zh-CN" sz="28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16388" name="Group 8"/>
            <p:cNvGrpSpPr/>
            <p:nvPr/>
          </p:nvGrpSpPr>
          <p:grpSpPr>
            <a:xfrm>
              <a:off x="3767" y="6439"/>
              <a:ext cx="908" cy="539"/>
              <a:chOff x="703" y="3838"/>
              <a:chExt cx="363" cy="182"/>
            </a:xfrm>
          </p:grpSpPr>
          <p:sp>
            <p:nvSpPr>
              <p:cNvPr id="16389" name="Line 9"/>
              <p:cNvSpPr/>
              <p:nvPr/>
            </p:nvSpPr>
            <p:spPr>
              <a:xfrm>
                <a:off x="703" y="3974"/>
                <a:ext cx="363" cy="0"/>
              </a:xfrm>
              <a:prstGeom prst="line">
                <a:avLst/>
              </a:prstGeom>
              <a:ln w="444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390" name="Line 10"/>
              <p:cNvSpPr/>
              <p:nvPr/>
            </p:nvSpPr>
            <p:spPr>
              <a:xfrm>
                <a:off x="975" y="3838"/>
                <a:ext cx="91" cy="45"/>
              </a:xfrm>
              <a:prstGeom prst="line">
                <a:avLst/>
              </a:prstGeom>
              <a:ln w="444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391" name="Line 11"/>
              <p:cNvSpPr/>
              <p:nvPr/>
            </p:nvSpPr>
            <p:spPr>
              <a:xfrm>
                <a:off x="703" y="3974"/>
                <a:ext cx="136" cy="46"/>
              </a:xfrm>
              <a:prstGeom prst="line">
                <a:avLst/>
              </a:prstGeom>
              <a:ln w="444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392" name="Line 12"/>
              <p:cNvSpPr/>
              <p:nvPr/>
            </p:nvSpPr>
            <p:spPr>
              <a:xfrm>
                <a:off x="703" y="3884"/>
                <a:ext cx="363" cy="0"/>
              </a:xfrm>
              <a:prstGeom prst="line">
                <a:avLst/>
              </a:prstGeom>
              <a:ln w="444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393" name="Group 8"/>
            <p:cNvGrpSpPr/>
            <p:nvPr/>
          </p:nvGrpSpPr>
          <p:grpSpPr>
            <a:xfrm>
              <a:off x="3199" y="7529"/>
              <a:ext cx="907" cy="455"/>
              <a:chOff x="703" y="3838"/>
              <a:chExt cx="363" cy="182"/>
            </a:xfrm>
          </p:grpSpPr>
          <p:sp>
            <p:nvSpPr>
              <p:cNvPr id="16394" name="Line 9"/>
              <p:cNvSpPr/>
              <p:nvPr/>
            </p:nvSpPr>
            <p:spPr>
              <a:xfrm>
                <a:off x="703" y="3974"/>
                <a:ext cx="363" cy="0"/>
              </a:xfrm>
              <a:prstGeom prst="line">
                <a:avLst/>
              </a:prstGeom>
              <a:ln w="444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395" name="Line 10"/>
              <p:cNvSpPr/>
              <p:nvPr/>
            </p:nvSpPr>
            <p:spPr>
              <a:xfrm>
                <a:off x="975" y="3838"/>
                <a:ext cx="91" cy="45"/>
              </a:xfrm>
              <a:prstGeom prst="line">
                <a:avLst/>
              </a:prstGeom>
              <a:ln w="444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396" name="Line 11"/>
              <p:cNvSpPr/>
              <p:nvPr/>
            </p:nvSpPr>
            <p:spPr>
              <a:xfrm>
                <a:off x="703" y="3974"/>
                <a:ext cx="136" cy="46"/>
              </a:xfrm>
              <a:prstGeom prst="line">
                <a:avLst/>
              </a:prstGeom>
              <a:ln w="444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397" name="Line 12"/>
              <p:cNvSpPr/>
              <p:nvPr/>
            </p:nvSpPr>
            <p:spPr>
              <a:xfrm>
                <a:off x="703" y="3884"/>
                <a:ext cx="363" cy="0"/>
              </a:xfrm>
              <a:prstGeom prst="line">
                <a:avLst/>
              </a:prstGeom>
              <a:ln w="444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398" name="Group 8"/>
            <p:cNvGrpSpPr/>
            <p:nvPr/>
          </p:nvGrpSpPr>
          <p:grpSpPr>
            <a:xfrm>
              <a:off x="9013" y="7471"/>
              <a:ext cx="907" cy="455"/>
              <a:chOff x="703" y="3838"/>
              <a:chExt cx="363" cy="182"/>
            </a:xfrm>
          </p:grpSpPr>
          <p:sp>
            <p:nvSpPr>
              <p:cNvPr id="16399" name="Line 9"/>
              <p:cNvSpPr/>
              <p:nvPr/>
            </p:nvSpPr>
            <p:spPr>
              <a:xfrm>
                <a:off x="703" y="3974"/>
                <a:ext cx="363" cy="0"/>
              </a:xfrm>
              <a:prstGeom prst="line">
                <a:avLst/>
              </a:prstGeom>
              <a:ln w="444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00" name="Line 10"/>
              <p:cNvSpPr/>
              <p:nvPr/>
            </p:nvSpPr>
            <p:spPr>
              <a:xfrm>
                <a:off x="975" y="3838"/>
                <a:ext cx="91" cy="45"/>
              </a:xfrm>
              <a:prstGeom prst="line">
                <a:avLst/>
              </a:prstGeom>
              <a:ln w="444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01" name="Line 11"/>
              <p:cNvSpPr/>
              <p:nvPr/>
            </p:nvSpPr>
            <p:spPr>
              <a:xfrm>
                <a:off x="703" y="3974"/>
                <a:ext cx="136" cy="46"/>
              </a:xfrm>
              <a:prstGeom prst="line">
                <a:avLst/>
              </a:prstGeom>
              <a:ln w="444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02" name="Line 12"/>
              <p:cNvSpPr/>
              <p:nvPr/>
            </p:nvSpPr>
            <p:spPr>
              <a:xfrm>
                <a:off x="703" y="3884"/>
                <a:ext cx="363" cy="0"/>
              </a:xfrm>
              <a:prstGeom prst="line">
                <a:avLst/>
              </a:prstGeom>
              <a:ln w="444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pSp>
          <p:nvGrpSpPr>
            <p:cNvPr id="16403" name="Group 8"/>
            <p:cNvGrpSpPr/>
            <p:nvPr/>
          </p:nvGrpSpPr>
          <p:grpSpPr>
            <a:xfrm>
              <a:off x="5803" y="9546"/>
              <a:ext cx="907" cy="455"/>
              <a:chOff x="703" y="3838"/>
              <a:chExt cx="363" cy="182"/>
            </a:xfrm>
          </p:grpSpPr>
          <p:sp>
            <p:nvSpPr>
              <p:cNvPr id="16404" name="Line 9"/>
              <p:cNvSpPr/>
              <p:nvPr/>
            </p:nvSpPr>
            <p:spPr>
              <a:xfrm>
                <a:off x="703" y="3974"/>
                <a:ext cx="363" cy="0"/>
              </a:xfrm>
              <a:prstGeom prst="line">
                <a:avLst/>
              </a:prstGeom>
              <a:ln w="444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05" name="Line 10"/>
              <p:cNvSpPr/>
              <p:nvPr/>
            </p:nvSpPr>
            <p:spPr>
              <a:xfrm>
                <a:off x="975" y="3838"/>
                <a:ext cx="91" cy="45"/>
              </a:xfrm>
              <a:prstGeom prst="line">
                <a:avLst/>
              </a:prstGeom>
              <a:ln w="444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06" name="Line 11"/>
              <p:cNvSpPr/>
              <p:nvPr/>
            </p:nvSpPr>
            <p:spPr>
              <a:xfrm>
                <a:off x="703" y="3974"/>
                <a:ext cx="136" cy="46"/>
              </a:xfrm>
              <a:prstGeom prst="line">
                <a:avLst/>
              </a:prstGeom>
              <a:ln w="444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6407" name="Line 12"/>
              <p:cNvSpPr/>
              <p:nvPr/>
            </p:nvSpPr>
            <p:spPr>
              <a:xfrm>
                <a:off x="703" y="3884"/>
                <a:ext cx="363" cy="0"/>
              </a:xfrm>
              <a:prstGeom prst="line">
                <a:avLst/>
              </a:prstGeom>
              <a:ln w="444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tags/tag1.xml><?xml version="1.0" encoding="utf-8"?>
<p:tagLst xmlns:p="http://schemas.openxmlformats.org/presentationml/2006/main">
  <p:tag name="KSO_WM_UNIT_TABLE_BEAUTIFY" val="smartTable{f5e4edd4-89cd-4529-99c3-9754a2a1d08d}"/>
</p:tagLst>
</file>

<file path=ppt/tags/tag2.xml><?xml version="1.0" encoding="utf-8"?>
<p:tagLst xmlns:p="http://schemas.openxmlformats.org/presentationml/2006/main">
  <p:tag name="REFSHAPE" val="1030054180"/>
  <p:tag name="KSO_WM_UNIT_PLACING_PICTURE_USER_VIEWPORT" val="{&quot;height&quot;:3738.7496062992127,&quot;width&quot;:9459.374803149607}"/>
</p:tagLst>
</file>

<file path=ppt/theme/theme1.xml><?xml version="1.0" encoding="utf-8"?>
<a:theme xmlns:a="http://schemas.openxmlformats.org/drawingml/2006/main" name="古瓶荷花">
  <a:themeElements>
    <a:clrScheme name="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F"/>
      </a:accent4>
      <a:accent5>
        <a:srgbClr val="E2F4FF"/>
      </a:accent5>
      <a:accent6>
        <a:srgbClr val="2D89E5"/>
      </a:accent6>
      <a:hlink>
        <a:srgbClr val="CC0066"/>
      </a:hlink>
      <a:folHlink>
        <a:srgbClr val="7D7DA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F"/>
        </a:accent4>
        <a:accent5>
          <a:srgbClr val="E2F4FF"/>
        </a:accent5>
        <a:accent6>
          <a:srgbClr val="2D89E5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5FAF5"/>
        </a:accent3>
        <a:accent4>
          <a:srgbClr val="006866"/>
        </a:accent4>
        <a:accent5>
          <a:srgbClr val="F1F5F0"/>
        </a:accent5>
        <a:accent6>
          <a:srgbClr val="E589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B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9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E"/>
        </a:accent3>
        <a:accent4>
          <a:srgbClr val="545480"/>
        </a:accent4>
        <a:accent5>
          <a:srgbClr val="FFEDED"/>
        </a:accent5>
        <a:accent6>
          <a:srgbClr val="E589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D"/>
        </a:accent4>
        <a:accent5>
          <a:srgbClr val="E9F7FF"/>
        </a:accent5>
        <a:accent6>
          <a:srgbClr val="E589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DED"/>
        </a:accent3>
        <a:accent4>
          <a:srgbClr val="0057AF"/>
        </a:accent4>
        <a:accent5>
          <a:srgbClr val="FFFFE2"/>
        </a:accent5>
        <a:accent6>
          <a:srgbClr val="008989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22222"/>
        </a:accent4>
        <a:accent5>
          <a:srgbClr val="E1E1EA"/>
        </a:accent5>
        <a:accent6>
          <a:srgbClr val="E5B7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古瓶荷花">
  <a:themeElements>
    <a:clrScheme name="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F"/>
      </a:accent4>
      <a:accent5>
        <a:srgbClr val="E2F4FF"/>
      </a:accent5>
      <a:accent6>
        <a:srgbClr val="2D89E5"/>
      </a:accent6>
      <a:hlink>
        <a:srgbClr val="CC0066"/>
      </a:hlink>
      <a:folHlink>
        <a:srgbClr val="7D7DA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F"/>
        </a:accent4>
        <a:accent5>
          <a:srgbClr val="E2F4FF"/>
        </a:accent5>
        <a:accent6>
          <a:srgbClr val="2D89E5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5FAF5"/>
        </a:accent3>
        <a:accent4>
          <a:srgbClr val="006866"/>
        </a:accent4>
        <a:accent5>
          <a:srgbClr val="F1F5F0"/>
        </a:accent5>
        <a:accent6>
          <a:srgbClr val="E589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B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9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E"/>
        </a:accent3>
        <a:accent4>
          <a:srgbClr val="545480"/>
        </a:accent4>
        <a:accent5>
          <a:srgbClr val="FFEDED"/>
        </a:accent5>
        <a:accent6>
          <a:srgbClr val="E589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D"/>
        </a:accent4>
        <a:accent5>
          <a:srgbClr val="E9F7FF"/>
        </a:accent5>
        <a:accent6>
          <a:srgbClr val="E589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DED"/>
        </a:accent3>
        <a:accent4>
          <a:srgbClr val="0057AF"/>
        </a:accent4>
        <a:accent5>
          <a:srgbClr val="FFFFE2"/>
        </a:accent5>
        <a:accent6>
          <a:srgbClr val="008989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22222"/>
        </a:accent4>
        <a:accent5>
          <a:srgbClr val="E1E1EA"/>
        </a:accent5>
        <a:accent6>
          <a:srgbClr val="E5B7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CDESIGNK</Template>
  <TotalTime>0</TotalTime>
  <Words>4651</Words>
  <Application>WPS 演示</Application>
  <PresentationFormat>在屏幕上显示</PresentationFormat>
  <Paragraphs>674</Paragraphs>
  <Slides>31</Slides>
  <Notes>0</Notes>
  <HiddenSlides>1</HiddenSlides>
  <MMClips>0</MMClips>
  <ScaleCrop>false</ScaleCrop>
  <HeadingPairs>
    <vt:vector size="8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31</vt:i4>
      </vt:variant>
    </vt:vector>
  </HeadingPairs>
  <TitlesOfParts>
    <vt:vector size="54" baseType="lpstr">
      <vt:lpstr>Arial</vt:lpstr>
      <vt:lpstr>宋体</vt:lpstr>
      <vt:lpstr>Wingdings</vt:lpstr>
      <vt:lpstr>Trebuchet MS</vt:lpstr>
      <vt:lpstr>黑体</vt:lpstr>
      <vt:lpstr>楷体</vt:lpstr>
      <vt:lpstr>华文行楷</vt:lpstr>
      <vt:lpstr>楷体_GB2312</vt:lpstr>
      <vt:lpstr>新宋体</vt:lpstr>
      <vt:lpstr>Times New Roman</vt:lpstr>
      <vt:lpstr>Tunga</vt:lpstr>
      <vt:lpstr>Calibri</vt:lpstr>
      <vt:lpstr>微软雅黑</vt:lpstr>
      <vt:lpstr>Verdana</vt:lpstr>
      <vt:lpstr>华文楷体</vt:lpstr>
      <vt:lpstr>华文新魏</vt:lpstr>
      <vt:lpstr>Arial Unicode MS</vt:lpstr>
      <vt:lpstr>隶书</vt:lpstr>
      <vt:lpstr>古瓶荷花</vt:lpstr>
      <vt:lpstr>1_古瓶荷花</vt:lpstr>
      <vt:lpstr>Flash.Movie</vt:lpstr>
      <vt:lpstr>Flash.Movie</vt:lpstr>
      <vt:lpstr>Paint.Picture</vt:lpstr>
      <vt:lpstr>PowerPoint 演示文稿</vt:lpstr>
      <vt:lpstr>PowerPoint 演示文稿</vt:lpstr>
      <vt:lpstr>影响化学平衡的因素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【应用小结】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34</cp:revision>
  <dcterms:created xsi:type="dcterms:W3CDTF">2020-04-19T03:06:00Z</dcterms:created>
  <dcterms:modified xsi:type="dcterms:W3CDTF">2020-11-04T03:12:24Z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2052-11.1.0.9999</vt:lpwstr>
  </property>
</Properties>
</file>