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p:sldMasterIdLst>
    <p:sldMasterId id="2147483648" r:id="rId1"/>
  </p:sldMasterIdLst>
  <p:sldIdLst>
    <p:sldId id="257" r:id="rId3"/>
    <p:sldId id="279" r:id="rId4"/>
    <p:sldId id="262" r:id="rId5"/>
    <p:sldId id="280" r:id="rId6"/>
    <p:sldId id="294" r:id="rId7"/>
    <p:sldId id="295" r:id="rId8"/>
    <p:sldId id="282" r:id="rId9"/>
    <p:sldId id="296" r:id="rId10"/>
    <p:sldId id="297" r:id="rId11"/>
    <p:sldId id="284" r:id="rId12"/>
    <p:sldId id="298" r:id="rId13"/>
    <p:sldId id="299" r:id="rId14"/>
    <p:sldId id="300" r:id="rId15"/>
    <p:sldId id="301" r:id="rId16"/>
    <p:sldId id="302" r:id="rId17"/>
    <p:sldId id="303" r:id="rId18"/>
    <p:sldId id="304" r:id="rId19"/>
    <p:sldId id="306"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yuan" initials="d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91" d="100"/>
          <a:sy n="91" d="100"/>
        </p:scale>
        <p:origin x="-78" y="-78"/>
      </p:cViewPr>
      <p:guideLst>
        <p:guide orient="horz" pos="2159"/>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pic>
        <p:nvPicPr>
          <p:cNvPr id="3" name="图片 2" descr="看"/>
          <p:cNvPicPr>
            <a:picLocks noChangeAspect="1"/>
          </p:cNvPicPr>
          <p:nvPr userDrawn="1"/>
        </p:nvPicPr>
        <p:blipFill>
          <a:blip r:embed="rId2" cstate="print"/>
          <a:srcRect l="31" t="4451"/>
          <a:stretch>
            <a:fillRect/>
          </a:stretch>
        </p:blipFill>
        <p:spPr>
          <a:xfrm>
            <a:off x="635" y="-635"/>
            <a:ext cx="12191365" cy="6858635"/>
          </a:xfrm>
          <a:prstGeom prst="rect">
            <a:avLst/>
          </a:prstGeom>
        </p:spPr>
      </p:pic>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9" name="图片 8" descr="就"/>
          <p:cNvPicPr>
            <a:picLocks noChangeAspect="1"/>
          </p:cNvPicPr>
          <p:nvPr userDrawn="1"/>
        </p:nvPicPr>
        <p:blipFill>
          <a:blip r:embed="rId3" cstate="print"/>
          <a:stretch>
            <a:fillRect/>
          </a:stretch>
        </p:blipFill>
        <p:spPr>
          <a:xfrm>
            <a:off x="3270250" y="1854835"/>
            <a:ext cx="5651500" cy="28943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022600" y="932815"/>
            <a:ext cx="8331200" cy="1325880"/>
          </a:xfrm>
        </p:spPr>
        <p:txBody>
          <a:bodyPr/>
          <a:lstStyle>
            <a:lvl1pPr>
              <a:defRPr sz="3600"/>
            </a:lvl1pPr>
          </a:lstStyle>
          <a:p>
            <a:r>
              <a:rPr lang="zh-CN" altLang="en-US"/>
              <a:t>单击此处编辑标题</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descr="三"/>
          <p:cNvPicPr>
            <a:picLocks noChangeAspect="1"/>
          </p:cNvPicPr>
          <p:nvPr userDrawn="1"/>
        </p:nvPicPr>
        <p:blipFill>
          <a:blip r:embed="rId2" cstate="print"/>
          <a:stretch>
            <a:fillRect/>
          </a:stretch>
        </p:blipFill>
        <p:spPr>
          <a:xfrm>
            <a:off x="0" y="2667000"/>
            <a:ext cx="12192000" cy="1524000"/>
          </a:xfrm>
          <a:prstGeom prst="rect">
            <a:avLst/>
          </a:prstGeom>
        </p:spPr>
      </p:pic>
      <p:pic>
        <p:nvPicPr>
          <p:cNvPr id="11" name="图片 10" descr="图片3"/>
          <p:cNvPicPr>
            <a:picLocks noChangeAspect="1"/>
          </p:cNvPicPr>
          <p:nvPr userDrawn="1"/>
        </p:nvPicPr>
        <p:blipFill>
          <a:blip r:embed="rId3" cstate="print"/>
          <a:stretch>
            <a:fillRect/>
          </a:stretch>
        </p:blipFill>
        <p:spPr>
          <a:xfrm>
            <a:off x="0" y="2667000"/>
            <a:ext cx="3391535" cy="1524000"/>
          </a:xfrm>
          <a:prstGeom prst="rect">
            <a:avLst/>
          </a:prstGeom>
        </p:spPr>
      </p:pic>
      <p:sp>
        <p:nvSpPr>
          <p:cNvPr id="2" name="标题 1"/>
          <p:cNvSpPr>
            <a:spLocks noGrp="1"/>
          </p:cNvSpPr>
          <p:nvPr>
            <p:ph type="title" hasCustomPrompt="1"/>
          </p:nvPr>
        </p:nvSpPr>
        <p:spPr>
          <a:xfrm>
            <a:off x="3581400" y="2985135"/>
            <a:ext cx="7018020" cy="887095"/>
          </a:xfrm>
        </p:spPr>
        <p:txBody>
          <a:bodyPr anchor="b"/>
          <a:lstStyle>
            <a:lvl1pPr>
              <a:defRPr sz="4000"/>
            </a:lvl1pPr>
          </a:lstStyle>
          <a:p>
            <a:r>
              <a:rPr lang="zh-CN" altLang="en-US"/>
              <a:t>单击此处编辑标题</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838200" y="1523365"/>
            <a:ext cx="10304145" cy="3811905"/>
          </a:xfrm>
        </p:spPr>
        <p:txBody>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8" name="图片 7" descr="图片4"/>
          <p:cNvPicPr>
            <a:picLocks noChangeAspect="1"/>
          </p:cNvPicPr>
          <p:nvPr userDrawn="1"/>
        </p:nvPicPr>
        <p:blipFill>
          <a:blip r:embed="rId2" cstate="print"/>
          <a:stretch>
            <a:fillRect/>
          </a:stretch>
        </p:blipFill>
        <p:spPr>
          <a:xfrm>
            <a:off x="0" y="0"/>
            <a:ext cx="12192000" cy="475615"/>
          </a:xfrm>
          <a:prstGeom prst="rect">
            <a:avLst/>
          </a:prstGeom>
        </p:spPr>
      </p:pic>
      <p:pic>
        <p:nvPicPr>
          <p:cNvPr id="9" name="图片 8" descr="4"/>
          <p:cNvPicPr>
            <a:picLocks noChangeAspect="1"/>
          </p:cNvPicPr>
          <p:nvPr userDrawn="1"/>
        </p:nvPicPr>
        <p:blipFill>
          <a:blip r:embed="rId3" cstate="print"/>
          <a:stretch>
            <a:fillRect/>
          </a:stretch>
        </p:blipFill>
        <p:spPr>
          <a:xfrm>
            <a:off x="0" y="6501765"/>
            <a:ext cx="12191365" cy="35623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99382" y="1568008"/>
            <a:ext cx="8271287" cy="2822507"/>
          </a:xfrm>
        </p:spPr>
        <p:txBody>
          <a:bodyPr>
            <a:normAutofit fontScale="90000"/>
          </a:bodyPr>
          <a:lstStyle/>
          <a:p>
            <a:pPr marL="0" marR="0" algn="ctr">
              <a:lnSpc>
                <a:spcPct val="140000"/>
              </a:lnSpc>
              <a:spcBef>
                <a:spcPts val="0"/>
              </a:spcBef>
              <a:spcAft>
                <a:spcPts val="0"/>
              </a:spcAft>
            </a:pPr>
            <a:r>
              <a:rPr lang="en-US" altLang="zh-CN" sz="4400" b="1" dirty="0">
                <a:effectLst>
                  <a:outerShdw blurRad="38100" dist="38100" dir="2700000" algn="tl">
                    <a:srgbClr val="000000">
                      <a:alpha val="43137"/>
                    </a:srgbClr>
                  </a:outerShdw>
                </a:effectLst>
                <a:latin typeface="+mj-ea"/>
              </a:rPr>
              <a:t>Unit </a:t>
            </a:r>
            <a:r>
              <a:rPr lang="en-US" altLang="zh-CN" sz="4400" b="1" dirty="0" smtClean="0">
                <a:effectLst>
                  <a:outerShdw blurRad="38100" dist="38100" dir="2700000" algn="tl">
                    <a:srgbClr val="000000">
                      <a:alpha val="43137"/>
                    </a:srgbClr>
                  </a:outerShdw>
                </a:effectLst>
                <a:latin typeface="+mj-ea"/>
              </a:rPr>
              <a:t>5 Working the Land</a:t>
            </a:r>
            <a:br>
              <a:rPr lang="en-US" altLang="zh-CN" sz="4400" dirty="0"/>
            </a:br>
            <a:r>
              <a:rPr lang="en-US" altLang="zh-CN" sz="4400" b="1" kern="100" dirty="0">
                <a:latin typeface="Times New Roman" panose="02020603050405020304" pitchFamily="18" charset="0"/>
                <a:ea typeface="宋体" panose="02010600030101010101" pitchFamily="2" charset="-122"/>
              </a:rPr>
              <a:t>Discovering Useful Structures</a:t>
            </a:r>
            <a:br>
              <a:rPr lang="en-US" altLang="zh-CN" sz="2800" kern="100" dirty="0">
                <a:latin typeface="Calibri" panose="020F0502020204030204" pitchFamily="34" charset="0"/>
                <a:ea typeface="宋体" panose="02010600030101010101" pitchFamily="2" charset="-122"/>
              </a:rPr>
            </a:br>
            <a:endParaRPr lang="zh-CN" altLang="en-US" sz="44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0" y="504497"/>
            <a:ext cx="10246866" cy="954107"/>
          </a:xfrm>
          <a:prstGeom prst="rect">
            <a:avLst/>
          </a:prstGeom>
          <a:noFill/>
        </p:spPr>
        <p:txBody>
          <a:bodyPr wrap="square" rtlCol="0">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Match </a:t>
            </a:r>
            <a:r>
              <a:rPr lang="en-US" altLang="zh-CN" sz="2800" b="1" dirty="0" smtClean="0">
                <a:solidFill>
                  <a:srgbClr val="FF0000"/>
                </a:solidFill>
                <a:latin typeface="Times New Roman" panose="02020603050405020304" pitchFamily="18" charset="0"/>
                <a:cs typeface="Times New Roman" panose="02020603050405020304" pitchFamily="18" charset="0"/>
              </a:rPr>
              <a:t>the sentence parts, and then translate the completed sentences into Chinese</a:t>
            </a:r>
            <a:r>
              <a:rPr lang="en-US" altLang="zh-CN" sz="2800" b="1" dirty="0" smtClean="0">
                <a:solidFill>
                  <a:srgbClr val="FF0000"/>
                </a:solidFill>
                <a:latin typeface="Times New Roman" panose="02020603050405020304" pitchFamily="18" charset="0"/>
                <a:cs typeface="Times New Roman" panose="02020603050405020304" pitchFamily="18" charset="0"/>
              </a:rPr>
              <a:t>.</a:t>
            </a:r>
            <a:endParaRPr lang="zh-CN" altLang="zh-CN" sz="2800" b="1" dirty="0" smtClean="0">
              <a:solidFill>
                <a:srgbClr val="FF0000"/>
              </a:solidFill>
              <a:latin typeface="Times New Roman" panose="02020603050405020304" pitchFamily="18" charset="0"/>
              <a:cs typeface="Times New Roman" panose="02020603050405020304" pitchFamily="18" charset="0"/>
            </a:endParaRPr>
          </a:p>
        </p:txBody>
      </p:sp>
      <p:sp>
        <p:nvSpPr>
          <p:cNvPr id="13313" name="Text Box 1"/>
          <p:cNvSpPr txBox="1">
            <a:spLocks noChangeArrowheads="1"/>
          </p:cNvSpPr>
          <p:nvPr/>
        </p:nvSpPr>
        <p:spPr bwMode="auto">
          <a:xfrm>
            <a:off x="-1" y="1612518"/>
            <a:ext cx="5591503" cy="3939540"/>
          </a:xfrm>
          <a:prstGeom prst="rect">
            <a:avLst/>
          </a:prstGeom>
          <a:solidFill>
            <a:srgbClr val="FFFFFF"/>
          </a:solidFill>
          <a:ln w="9525">
            <a:solidFill>
              <a:srgbClr val="000000"/>
            </a:solidFill>
            <a:miter lim="800000"/>
          </a:ln>
        </p:spPr>
        <p:txBody>
          <a:bodyPr vert="horz" wrap="square" lIns="91440" tIns="45720" rIns="91440" bIns="45720" numCol="1" anchor="t" anchorCtr="0" compatLnSpc="1">
            <a:spAutoFit/>
          </a:bodyPr>
          <a:lstStyle/>
          <a:p>
            <a:pPr marL="0" marR="0" lvl="0" indent="0" algn="just" defTabSz="914400" rtl="0" eaLnBrk="1" fontAlgn="base" latinLnBrk="0" hangingPunct="1">
              <a:lnSpc>
                <a:spcPts val="25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1.______ remains an unanswered question.</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ts val="25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2.______ is an important topic for us to research.</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ts val="25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3.______ is that these chemicals may even cause cancer.</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ts val="25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4. _____ these vegetables can even be planted without any soil through this new technology.</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ts val="25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5.______ is the reason why some people prefer to live in the country rather than in the city.</a:t>
            </a:r>
            <a:endParaRPr kumimoji="0" lang="zh-CN" altLang="zh-CN" sz="24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3314" name="Text Box 2"/>
          <p:cNvSpPr txBox="1">
            <a:spLocks noChangeArrowheads="1"/>
          </p:cNvSpPr>
          <p:nvPr/>
        </p:nvSpPr>
        <p:spPr bwMode="auto">
          <a:xfrm>
            <a:off x="5780690" y="1597572"/>
            <a:ext cx="4088524" cy="3785652"/>
          </a:xfrm>
          <a:prstGeom prst="rect">
            <a:avLst/>
          </a:prstGeom>
          <a:solidFill>
            <a:srgbClr val="FFFFFF"/>
          </a:solidFill>
          <a:ln w="9525">
            <a:solidFill>
              <a:srgbClr val="000000"/>
            </a:solidFill>
            <a:miter lim="800000"/>
          </a:ln>
        </p:spPr>
        <p:txBody>
          <a:bodyPr vert="horz" wrap="square" lIns="91440" tIns="45720" rIns="91440" bIns="45720" numCol="1" anchor="t"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A What worries many people</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B That the lifestyle is slower and healthier</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C How We can find a suitable solution to produce sufficient food while keeping the environment safe</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D When these wheat farmers will join this pilot experiment</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E It amazed all of us that</a:t>
            </a:r>
            <a:endParaRPr kumimoji="0" lang="zh-CN" altLang="zh-CN" sz="24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36027"/>
            <a:ext cx="11981792" cy="4024179"/>
          </a:xfrm>
          <a:prstGeom prst="rect">
            <a:avLst/>
          </a:prstGeom>
          <a:noFill/>
        </p:spPr>
        <p:txBody>
          <a:bodyPr wrap="square" rtlCol="0">
            <a:spAutoFit/>
          </a:bodyPr>
          <a:lstStyle/>
          <a:p>
            <a:pPr>
              <a:lnSpc>
                <a:spcPts val="3900"/>
              </a:lnSpc>
            </a:pPr>
            <a:r>
              <a:rPr lang="en-US" altLang="zh-CN" sz="2800" b="1" dirty="0" smtClean="0">
                <a:latin typeface="Times New Roman" panose="02020603050405020304" pitchFamily="18" charset="0"/>
                <a:ea typeface="宋体" panose="02010600030101010101" pitchFamily="2" charset="-122"/>
                <a:cs typeface="Times New Roman" panose="02020603050405020304" pitchFamily="18" charset="0"/>
              </a:rPr>
              <a:t>1 </a:t>
            </a:r>
            <a:r>
              <a:rPr lang="en-US" altLang="zh-CN" sz="2800" b="1" dirty="0" smtClean="0">
                <a:latin typeface="Times New Roman" panose="02020603050405020304" pitchFamily="18" charset="0"/>
                <a:ea typeface="宋体" panose="02010600030101010101" pitchFamily="2" charset="-122"/>
                <a:cs typeface="Times New Roman" panose="02020603050405020304" pitchFamily="18" charset="0"/>
              </a:rPr>
              <a:t>D; </a:t>
            </a:r>
            <a:r>
              <a:rPr lang="zh-CN" altLang="zh-CN" sz="2800" b="1" dirty="0" smtClean="0">
                <a:latin typeface="Times New Roman" panose="02020603050405020304" pitchFamily="18" charset="0"/>
                <a:ea typeface="宋体" panose="02010600030101010101" pitchFamily="2" charset="-122"/>
                <a:cs typeface="Times New Roman" panose="02020603050405020304" pitchFamily="18" charset="0"/>
              </a:rPr>
              <a:t>这些小麦农户什么时候会加入预试验仍然不得而知。</a:t>
            </a:r>
            <a:endParaRPr lang="zh-CN" altLang="zh-CN" sz="2800" b="1" dirty="0" smtClean="0">
              <a:latin typeface="Times New Roman" panose="02020603050405020304" pitchFamily="18" charset="0"/>
              <a:ea typeface="宋体" panose="02010600030101010101" pitchFamily="2" charset="-122"/>
              <a:cs typeface="Times New Roman" panose="02020603050405020304" pitchFamily="18" charset="0"/>
            </a:endParaRPr>
          </a:p>
          <a:p>
            <a:pPr>
              <a:lnSpc>
                <a:spcPts val="3900"/>
              </a:lnSpc>
            </a:pPr>
            <a:r>
              <a:rPr lang="en-US" altLang="zh-CN" sz="2800" b="1" dirty="0" smtClean="0">
                <a:latin typeface="Times New Roman" panose="02020603050405020304" pitchFamily="18" charset="0"/>
                <a:ea typeface="宋体" panose="02010600030101010101" pitchFamily="2" charset="-122"/>
                <a:cs typeface="Times New Roman" panose="02020603050405020304" pitchFamily="18" charset="0"/>
              </a:rPr>
              <a:t>2 C; </a:t>
            </a:r>
            <a:r>
              <a:rPr lang="zh-CN" altLang="zh-CN" sz="2800" b="1" dirty="0" smtClean="0">
                <a:latin typeface="Times New Roman" panose="02020603050405020304" pitchFamily="18" charset="0"/>
                <a:ea typeface="宋体" panose="02010600030101010101" pitchFamily="2" charset="-122"/>
                <a:cs typeface="Times New Roman" panose="02020603050405020304" pitchFamily="18" charset="0"/>
              </a:rPr>
              <a:t>如何能够找到一个合适的解决办法，在保证环境安全的同时，生产足够的粮食，是一个需要我们研究的重要课题。</a:t>
            </a:r>
            <a:endParaRPr lang="zh-CN" altLang="zh-CN" sz="2800" b="1" dirty="0" smtClean="0">
              <a:latin typeface="Times New Roman" panose="02020603050405020304" pitchFamily="18" charset="0"/>
              <a:ea typeface="宋体" panose="02010600030101010101" pitchFamily="2" charset="-122"/>
              <a:cs typeface="Times New Roman" panose="02020603050405020304" pitchFamily="18" charset="0"/>
            </a:endParaRPr>
          </a:p>
          <a:p>
            <a:pPr>
              <a:lnSpc>
                <a:spcPts val="3900"/>
              </a:lnSpc>
            </a:pPr>
            <a:r>
              <a:rPr lang="en-US" altLang="zh-CN" sz="2800" b="1" dirty="0" smtClean="0">
                <a:latin typeface="Times New Roman" panose="02020603050405020304" pitchFamily="18" charset="0"/>
                <a:ea typeface="宋体" panose="02010600030101010101" pitchFamily="2" charset="-122"/>
                <a:cs typeface="Times New Roman" panose="02020603050405020304" pitchFamily="18" charset="0"/>
              </a:rPr>
              <a:t>3 A;</a:t>
            </a:r>
            <a:r>
              <a:rPr lang="zh-CN" altLang="zh-CN" sz="2800" b="1" dirty="0" smtClean="0">
                <a:latin typeface="Times New Roman" panose="02020603050405020304" pitchFamily="18" charset="0"/>
                <a:ea typeface="宋体" panose="02010600030101010101" pitchFamily="2" charset="-122"/>
                <a:cs typeface="Times New Roman" panose="02020603050405020304" pitchFamily="18" charset="0"/>
              </a:rPr>
              <a:t>令很多人担心的是，这些化学制品甚至可能导致癌症。</a:t>
            </a:r>
            <a:endParaRPr lang="zh-CN" altLang="zh-CN" sz="2800" b="1" dirty="0" smtClean="0">
              <a:latin typeface="Times New Roman" panose="02020603050405020304" pitchFamily="18" charset="0"/>
              <a:ea typeface="宋体" panose="02010600030101010101" pitchFamily="2" charset="-122"/>
              <a:cs typeface="Times New Roman" panose="02020603050405020304" pitchFamily="18" charset="0"/>
            </a:endParaRPr>
          </a:p>
          <a:p>
            <a:pPr>
              <a:lnSpc>
                <a:spcPts val="3900"/>
              </a:lnSpc>
            </a:pPr>
            <a:r>
              <a:rPr lang="en-US" altLang="zh-CN" sz="2800" b="1" dirty="0" smtClean="0">
                <a:latin typeface="Times New Roman" panose="02020603050405020304" pitchFamily="18" charset="0"/>
                <a:ea typeface="宋体" panose="02010600030101010101" pitchFamily="2" charset="-122"/>
                <a:cs typeface="Times New Roman" panose="02020603050405020304" pitchFamily="18" charset="0"/>
              </a:rPr>
              <a:t>4 E;</a:t>
            </a:r>
            <a:r>
              <a:rPr lang="zh-CN" altLang="zh-CN" sz="2800" b="1" dirty="0" smtClean="0">
                <a:latin typeface="Times New Roman" panose="02020603050405020304" pitchFamily="18" charset="0"/>
                <a:ea typeface="宋体" panose="02010600030101010101" pitchFamily="2" charset="-122"/>
                <a:cs typeface="Times New Roman" panose="02020603050405020304" pitchFamily="18" charset="0"/>
              </a:rPr>
              <a:t>令我们所有人惊讶的是，通过这种新技术，可以无土栽培这些蔬菜。</a:t>
            </a:r>
            <a:endParaRPr lang="zh-CN" altLang="zh-CN" sz="2800" b="1" dirty="0" smtClean="0">
              <a:latin typeface="Times New Roman" panose="02020603050405020304" pitchFamily="18" charset="0"/>
              <a:ea typeface="宋体" panose="02010600030101010101" pitchFamily="2" charset="-122"/>
              <a:cs typeface="Times New Roman" panose="02020603050405020304" pitchFamily="18" charset="0"/>
            </a:endParaRPr>
          </a:p>
          <a:p>
            <a:pPr>
              <a:lnSpc>
                <a:spcPts val="3900"/>
              </a:lnSpc>
            </a:pPr>
            <a:r>
              <a:rPr lang="en-US" altLang="zh-CN" sz="2800" b="1" dirty="0" smtClean="0">
                <a:latin typeface="Times New Roman" panose="02020603050405020304" pitchFamily="18" charset="0"/>
                <a:ea typeface="宋体" panose="02010600030101010101" pitchFamily="2" charset="-122"/>
                <a:cs typeface="Times New Roman" panose="02020603050405020304" pitchFamily="18" charset="0"/>
              </a:rPr>
              <a:t>5 B;</a:t>
            </a:r>
            <a:r>
              <a:rPr lang="zh-CN" altLang="zh-CN" sz="2800" b="1" dirty="0" smtClean="0">
                <a:latin typeface="Times New Roman" panose="02020603050405020304" pitchFamily="18" charset="0"/>
                <a:ea typeface="宋体" panose="02010600030101010101" pitchFamily="2" charset="-122"/>
                <a:cs typeface="Times New Roman" panose="02020603050405020304" pitchFamily="18" charset="0"/>
              </a:rPr>
              <a:t>有些人更喜欢住在乡下而非城市的原因是前者生活节奏更慢、生活方式更健康</a:t>
            </a:r>
            <a:r>
              <a:rPr lang="zh-CN" altLang="zh-CN" sz="2800" b="1" dirty="0" smtClean="0">
                <a:latin typeface="宋体" panose="02010600030101010101" pitchFamily="2" charset="-122"/>
                <a:ea typeface="宋体" panose="02010600030101010101" pitchFamily="2" charset="-122"/>
              </a:rPr>
              <a:t>。</a:t>
            </a:r>
            <a:endParaRPr lang="zh-CN" altLang="zh-CN" sz="2800" b="1" dirty="0" smtClean="0">
              <a:latin typeface="宋体" panose="02010600030101010101" pitchFamily="2" charset="-122"/>
              <a:ea typeface="宋体" panose="02010600030101010101" pitchFamily="2" charset="-122"/>
            </a:endParaRPr>
          </a:p>
          <a:p>
            <a:endParaRPr lang="zh-CN" altLang="en-US" sz="2800" b="1" dirty="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36027"/>
            <a:ext cx="11981792" cy="3600986"/>
          </a:xfrm>
          <a:prstGeom prst="rect">
            <a:avLst/>
          </a:prstGeom>
          <a:noFill/>
        </p:spPr>
        <p:txBody>
          <a:bodyPr wrap="square" rtlCol="0">
            <a:spAutoFit/>
          </a:bodyPr>
          <a:lstStyle/>
          <a:p>
            <a:pPr>
              <a:lnSpc>
                <a:spcPts val="4000"/>
              </a:lnSpc>
            </a:pPr>
            <a:r>
              <a:rPr lang="en-US" altLang="zh-CN" sz="2800" b="1" dirty="0" smtClean="0">
                <a:solidFill>
                  <a:srgbClr val="FF0000"/>
                </a:solidFill>
                <a:latin typeface="Times New Roman" panose="02020603050405020304" pitchFamily="18" charset="0"/>
                <a:cs typeface="Times New Roman" panose="02020603050405020304" pitchFamily="18" charset="0"/>
              </a:rPr>
              <a:t>Circle and correct the mistake in each sentence. (Workbook P90 Exercise 3)</a:t>
            </a:r>
            <a:endParaRPr lang="zh-CN" altLang="zh-CN" sz="2800" b="1" dirty="0" smtClean="0">
              <a:solidFill>
                <a:srgbClr val="FF0000"/>
              </a:solidFill>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1 What have I forgotten is that I have a test today.</a:t>
            </a:r>
            <a:endParaRPr lang="zh-CN" altLang="zh-CN" sz="2800" b="1" dirty="0" smtClean="0">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2 Who left me these flowers are not clear to me.</a:t>
            </a:r>
            <a:endParaRPr lang="zh-CN" altLang="zh-CN" sz="2800" b="1" dirty="0" smtClean="0">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3 This is obvious that students should prepare well for their future.</a:t>
            </a:r>
            <a:endParaRPr lang="zh-CN" altLang="zh-CN" sz="2800" b="1" dirty="0" smtClean="0">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4 Who’s ticket this is has not been confirmed.</a:t>
            </a:r>
            <a:endParaRPr lang="zh-CN" altLang="zh-CN" sz="2800" b="1" dirty="0" smtClean="0">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5 When the test will be given have not been decided. </a:t>
            </a:r>
            <a:endParaRPr lang="zh-CN" altLang="zh-CN" sz="2800" b="1" dirty="0" smtClean="0">
              <a:latin typeface="Times New Roman" panose="02020603050405020304" pitchFamily="18" charset="0"/>
              <a:cs typeface="Times New Roman" panose="02020603050405020304" pitchFamily="18" charset="0"/>
            </a:endParaRPr>
          </a:p>
          <a:p>
            <a:endParaRPr lang="zh-CN" altLang="en-US" sz="2800" b="1" dirty="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36027"/>
            <a:ext cx="11981792" cy="3088025"/>
          </a:xfrm>
          <a:prstGeom prst="rect">
            <a:avLst/>
          </a:prstGeom>
          <a:noFill/>
        </p:spPr>
        <p:txBody>
          <a:bodyPr wrap="square" rtlCol="0">
            <a:spAutoFit/>
          </a:bodyPr>
          <a:lstStyle/>
          <a:p>
            <a:pPr>
              <a:lnSpc>
                <a:spcPts val="4000"/>
              </a:lnSpc>
            </a:pPr>
            <a:r>
              <a:rPr lang="en-US" altLang="zh-CN" sz="2800" b="1" dirty="0" smtClean="0">
                <a:latin typeface="Times New Roman" panose="02020603050405020304" pitchFamily="18" charset="0"/>
                <a:cs typeface="Times New Roman" panose="02020603050405020304" pitchFamily="18" charset="0"/>
              </a:rPr>
              <a:t>1 What </a:t>
            </a:r>
            <a:r>
              <a:rPr lang="en-US" altLang="zh-CN" sz="2800" b="1" dirty="0" smtClean="0">
                <a:solidFill>
                  <a:srgbClr val="FF0000"/>
                </a:solidFill>
                <a:latin typeface="Times New Roman" panose="02020603050405020304" pitchFamily="18" charset="0"/>
                <a:cs typeface="Times New Roman" panose="02020603050405020304" pitchFamily="18" charset="0"/>
              </a:rPr>
              <a:t>I have </a:t>
            </a:r>
            <a:r>
              <a:rPr lang="en-US" altLang="zh-CN" sz="2800" b="1" dirty="0" smtClean="0">
                <a:latin typeface="Times New Roman" panose="02020603050405020304" pitchFamily="18" charset="0"/>
                <a:cs typeface="Times New Roman" panose="02020603050405020304" pitchFamily="18" charset="0"/>
              </a:rPr>
              <a:t>forgotten is that I have a test today.</a:t>
            </a:r>
            <a:endParaRPr lang="en-US" altLang="zh-CN" sz="2800" b="1" dirty="0" smtClean="0">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2 Who left me these flowers </a:t>
            </a:r>
            <a:r>
              <a:rPr lang="en-US" altLang="zh-CN" sz="2800" b="1" dirty="0" smtClean="0">
                <a:solidFill>
                  <a:srgbClr val="FF0000"/>
                </a:solidFill>
                <a:latin typeface="Times New Roman" panose="02020603050405020304" pitchFamily="18" charset="0"/>
                <a:cs typeface="Times New Roman" panose="02020603050405020304" pitchFamily="18" charset="0"/>
              </a:rPr>
              <a:t>is</a:t>
            </a:r>
            <a:r>
              <a:rPr lang="en-US" altLang="zh-CN" sz="2800" b="1" dirty="0" smtClean="0">
                <a:latin typeface="Times New Roman" panose="02020603050405020304" pitchFamily="18" charset="0"/>
                <a:cs typeface="Times New Roman" panose="02020603050405020304" pitchFamily="18" charset="0"/>
              </a:rPr>
              <a:t> not clear to me.</a:t>
            </a:r>
            <a:endParaRPr lang="en-US" altLang="zh-CN" sz="2800" b="1" dirty="0" smtClean="0">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3 </a:t>
            </a:r>
            <a:r>
              <a:rPr lang="en-US" altLang="zh-CN" sz="2800" b="1" dirty="0" smtClean="0">
                <a:solidFill>
                  <a:srgbClr val="FF0000"/>
                </a:solidFill>
                <a:latin typeface="Times New Roman" panose="02020603050405020304" pitchFamily="18" charset="0"/>
                <a:cs typeface="Times New Roman" panose="02020603050405020304" pitchFamily="18" charset="0"/>
              </a:rPr>
              <a:t>It </a:t>
            </a:r>
            <a:r>
              <a:rPr lang="en-US" altLang="zh-CN" sz="2800" b="1" dirty="0" smtClean="0">
                <a:latin typeface="Times New Roman" panose="02020603050405020304" pitchFamily="18" charset="0"/>
                <a:cs typeface="Times New Roman" panose="02020603050405020304" pitchFamily="18" charset="0"/>
              </a:rPr>
              <a:t>is obvious that students should prepare well for their future.</a:t>
            </a:r>
            <a:endParaRPr lang="en-US" altLang="zh-CN" sz="2800" b="1" dirty="0" smtClean="0">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4 </a:t>
            </a:r>
            <a:r>
              <a:rPr lang="en-US" altLang="zh-CN" sz="2800" b="1" dirty="0" smtClean="0">
                <a:solidFill>
                  <a:srgbClr val="FF0000"/>
                </a:solidFill>
                <a:latin typeface="Times New Roman" panose="02020603050405020304" pitchFamily="18" charset="0"/>
                <a:cs typeface="Times New Roman" panose="02020603050405020304" pitchFamily="18" charset="0"/>
              </a:rPr>
              <a:t>Whose</a:t>
            </a:r>
            <a:r>
              <a:rPr lang="en-US" altLang="zh-CN" sz="2800" b="1" dirty="0" smtClean="0">
                <a:latin typeface="Times New Roman" panose="02020603050405020304" pitchFamily="18" charset="0"/>
                <a:cs typeface="Times New Roman" panose="02020603050405020304" pitchFamily="18" charset="0"/>
              </a:rPr>
              <a:t> ticket this is has not been confirmed.</a:t>
            </a:r>
            <a:endParaRPr lang="en-US" altLang="zh-CN" sz="2800" b="1" dirty="0" smtClean="0">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5 When the test will be given </a:t>
            </a:r>
            <a:r>
              <a:rPr lang="en-US" altLang="zh-CN" sz="2800" b="1" dirty="0" smtClean="0">
                <a:solidFill>
                  <a:srgbClr val="FF0000"/>
                </a:solidFill>
                <a:latin typeface="Times New Roman" panose="02020603050405020304" pitchFamily="18" charset="0"/>
                <a:cs typeface="Times New Roman" panose="02020603050405020304" pitchFamily="18" charset="0"/>
              </a:rPr>
              <a:t>has</a:t>
            </a:r>
            <a:r>
              <a:rPr lang="en-US" altLang="zh-CN" sz="2800" b="1" dirty="0" smtClean="0">
                <a:latin typeface="Times New Roman" panose="02020603050405020304" pitchFamily="18" charset="0"/>
                <a:cs typeface="Times New Roman" panose="02020603050405020304" pitchFamily="18" charset="0"/>
              </a:rPr>
              <a:t> not been decided.</a:t>
            </a:r>
            <a:endParaRPr lang="en-US" altLang="zh-CN" sz="2800" b="1" dirty="0" smtClean="0">
              <a:latin typeface="Times New Roman" panose="02020603050405020304" pitchFamily="18" charset="0"/>
              <a:cs typeface="Times New Roman" panose="02020603050405020304" pitchFamily="18" charset="0"/>
            </a:endParaRPr>
          </a:p>
          <a:p>
            <a:endParaRPr lang="zh-CN" altLang="en-US" sz="2800" b="1" dirty="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36027"/>
            <a:ext cx="11981792" cy="5652830"/>
          </a:xfrm>
          <a:prstGeom prst="rect">
            <a:avLst/>
          </a:prstGeom>
          <a:noFill/>
        </p:spPr>
        <p:txBody>
          <a:bodyPr wrap="square" rtlCol="0">
            <a:spAutoFit/>
          </a:bodyPr>
          <a:lstStyle/>
          <a:p>
            <a:pPr>
              <a:lnSpc>
                <a:spcPts val="4000"/>
              </a:lnSpc>
            </a:pPr>
            <a:r>
              <a:rPr lang="en-US" altLang="zh-CN" sz="2800" b="1" dirty="0" smtClean="0">
                <a:solidFill>
                  <a:srgbClr val="FF0000"/>
                </a:solidFill>
                <a:latin typeface="Times New Roman" panose="02020603050405020304" pitchFamily="18" charset="0"/>
                <a:cs typeface="Times New Roman" panose="02020603050405020304" pitchFamily="18" charset="0"/>
              </a:rPr>
              <a:t>Read the passage and underline all the subject clauses. Then discuss whether the sentences with subject clauses can be paraphrased.</a:t>
            </a:r>
            <a:endParaRPr lang="en-US" altLang="zh-CN" sz="2800" b="1" dirty="0" smtClean="0">
              <a:solidFill>
                <a:srgbClr val="FF0000"/>
              </a:solidFill>
              <a:latin typeface="Times New Roman" panose="02020603050405020304" pitchFamily="18" charset="0"/>
              <a:cs typeface="Times New Roman" panose="02020603050405020304" pitchFamily="18" charset="0"/>
            </a:endParaRPr>
          </a:p>
          <a:p>
            <a:pPr>
              <a:lnSpc>
                <a:spcPts val="4000"/>
              </a:lnSpc>
            </a:pPr>
            <a:r>
              <a:rPr lang="en-US" altLang="zh-CN" sz="2800" b="1" dirty="0" smtClean="0">
                <a:latin typeface="Times New Roman" panose="02020603050405020304" pitchFamily="18" charset="0"/>
                <a:cs typeface="Times New Roman" panose="02020603050405020304" pitchFamily="18" charset="0"/>
              </a:rPr>
              <a:t>        Grandma </a:t>
            </a:r>
            <a:r>
              <a:rPr lang="en-US" altLang="zh-CN" sz="2800" b="1" dirty="0" smtClean="0">
                <a:latin typeface="Times New Roman" panose="02020603050405020304" pitchFamily="18" charset="0"/>
                <a:cs typeface="Times New Roman" panose="02020603050405020304" pitchFamily="18" charset="0"/>
              </a:rPr>
              <a:t>has been complaining about the vegetables sold in the supermarket, which have been grown using chemical </a:t>
            </a:r>
            <a:r>
              <a:rPr lang="en-US" altLang="zh-CN" sz="2800" b="1" dirty="0" err="1" smtClean="0">
                <a:latin typeface="Times New Roman" panose="02020603050405020304" pitchFamily="18" charset="0"/>
                <a:cs typeface="Times New Roman" panose="02020603050405020304" pitchFamily="18" charset="0"/>
              </a:rPr>
              <a:t>fertilisers</a:t>
            </a:r>
            <a:r>
              <a:rPr lang="en-US" altLang="zh-CN" sz="2800" b="1" dirty="0" smtClean="0">
                <a:latin typeface="Times New Roman" panose="02020603050405020304" pitchFamily="18" charset="0"/>
                <a:cs typeface="Times New Roman" panose="02020603050405020304" pitchFamily="18" charset="0"/>
              </a:rPr>
              <a:t>. To her, that they look beautiful on the outside is obvious. However, what she is unhappy about is the lower nutritional value and reduced </a:t>
            </a:r>
            <a:r>
              <a:rPr lang="en-US" altLang="zh-CN" sz="2800" b="1" dirty="0" err="1" smtClean="0">
                <a:latin typeface="Times New Roman" panose="02020603050405020304" pitchFamily="18" charset="0"/>
                <a:cs typeface="Times New Roman" panose="02020603050405020304" pitchFamily="18" charset="0"/>
              </a:rPr>
              <a:t>flavour</a:t>
            </a:r>
            <a:r>
              <a:rPr lang="en-US" altLang="zh-CN" sz="2800" b="1" dirty="0" smtClean="0">
                <a:latin typeface="Times New Roman" panose="02020603050405020304" pitchFamily="18" charset="0"/>
                <a:cs typeface="Times New Roman" panose="02020603050405020304" pitchFamily="18" charset="0"/>
              </a:rPr>
              <a:t>. Now that both of my grandparents have retired from their jobs in the city, how they are going to spend their retirement is an important decision for them. Whether they can live a healthy life is the first thing they are considering. So they have made up their minds to move to the countryside, where they can live a green life.</a:t>
            </a:r>
            <a:endParaRPr lang="en-US" altLang="zh-CN" sz="2800" b="1" dirty="0" smtClean="0">
              <a:latin typeface="Times New Roman" panose="02020603050405020304" pitchFamily="18" charset="0"/>
              <a:cs typeface="Times New Roman" panose="02020603050405020304" pitchFamily="18" charset="0"/>
            </a:endParaRPr>
          </a:p>
          <a:p>
            <a:endParaRPr lang="zh-CN" altLang="en-US" sz="2800" b="1" dirty="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 y="536027"/>
            <a:ext cx="12192001" cy="6760825"/>
          </a:xfrm>
          <a:prstGeom prst="rect">
            <a:avLst/>
          </a:prstGeom>
          <a:noFill/>
        </p:spPr>
        <p:txBody>
          <a:bodyPr wrap="square" rtlCol="0">
            <a:spAutoFit/>
          </a:bodyPr>
          <a:lstStyle/>
          <a:p>
            <a:pPr algn="just">
              <a:lnSpc>
                <a:spcPts val="4000"/>
              </a:lnSpc>
            </a:pPr>
            <a:r>
              <a:rPr lang="en-US" altLang="zh-CN" sz="3200" b="1" dirty="0" smtClean="0">
                <a:latin typeface="Times New Roman" panose="02020603050405020304" pitchFamily="18" charset="0"/>
                <a:cs typeface="Times New Roman" panose="02020603050405020304" pitchFamily="18" charset="0"/>
              </a:rPr>
              <a:t>        Grandma </a:t>
            </a:r>
            <a:r>
              <a:rPr lang="en-US" altLang="zh-CN" sz="3200" b="1" dirty="0" smtClean="0">
                <a:latin typeface="Times New Roman" panose="02020603050405020304" pitchFamily="18" charset="0"/>
                <a:cs typeface="Times New Roman" panose="02020603050405020304" pitchFamily="18" charset="0"/>
              </a:rPr>
              <a:t>has been complaining about the vegetables sold in the supermarket, which have been grown using chemical </a:t>
            </a:r>
            <a:r>
              <a:rPr lang="en-US" altLang="zh-CN" sz="3200" b="1" dirty="0" err="1" smtClean="0">
                <a:latin typeface="Times New Roman" panose="02020603050405020304" pitchFamily="18" charset="0"/>
                <a:cs typeface="Times New Roman" panose="02020603050405020304" pitchFamily="18" charset="0"/>
              </a:rPr>
              <a:t>fertilisers</a:t>
            </a:r>
            <a:r>
              <a:rPr lang="en-US" altLang="zh-CN" sz="3200" b="1" dirty="0" smtClean="0">
                <a:latin typeface="Times New Roman" panose="02020603050405020304" pitchFamily="18" charset="0"/>
                <a:cs typeface="Times New Roman" panose="02020603050405020304" pitchFamily="18" charset="0"/>
              </a:rPr>
              <a:t>. To her, </a:t>
            </a:r>
            <a:r>
              <a:rPr lang="en-US" altLang="zh-CN" sz="3200" b="1" u="sng" dirty="0" smtClean="0">
                <a:latin typeface="Times New Roman" panose="02020603050405020304" pitchFamily="18" charset="0"/>
                <a:cs typeface="Times New Roman" panose="02020603050405020304" pitchFamily="18" charset="0"/>
              </a:rPr>
              <a:t>that they look beautiful on the outside</a:t>
            </a:r>
            <a:r>
              <a:rPr lang="en-US" altLang="zh-CN" sz="3200" b="1" dirty="0" smtClean="0">
                <a:latin typeface="Times New Roman" panose="02020603050405020304" pitchFamily="18" charset="0"/>
                <a:cs typeface="Times New Roman" panose="02020603050405020304" pitchFamily="18" charset="0"/>
              </a:rPr>
              <a:t> is obvious. However, </a:t>
            </a:r>
            <a:r>
              <a:rPr lang="en-US" altLang="zh-CN" sz="3200" b="1" u="sng" dirty="0" smtClean="0">
                <a:latin typeface="Times New Roman" panose="02020603050405020304" pitchFamily="18" charset="0"/>
                <a:cs typeface="Times New Roman" panose="02020603050405020304" pitchFamily="18" charset="0"/>
              </a:rPr>
              <a:t>what she is unhappy about </a:t>
            </a:r>
            <a:r>
              <a:rPr lang="en-US" altLang="zh-CN" sz="3200" b="1" dirty="0" smtClean="0">
                <a:latin typeface="Times New Roman" panose="02020603050405020304" pitchFamily="18" charset="0"/>
                <a:cs typeface="Times New Roman" panose="02020603050405020304" pitchFamily="18" charset="0"/>
              </a:rPr>
              <a:t>is the lower nutritional value and reduced </a:t>
            </a:r>
            <a:r>
              <a:rPr lang="en-US" altLang="zh-CN" sz="3200" b="1" dirty="0" err="1" smtClean="0">
                <a:latin typeface="Times New Roman" panose="02020603050405020304" pitchFamily="18" charset="0"/>
                <a:cs typeface="Times New Roman" panose="02020603050405020304" pitchFamily="18" charset="0"/>
              </a:rPr>
              <a:t>flavour</a:t>
            </a:r>
            <a:r>
              <a:rPr lang="en-US" altLang="zh-CN" sz="3200" b="1" dirty="0" smtClean="0">
                <a:latin typeface="Times New Roman" panose="02020603050405020304" pitchFamily="18" charset="0"/>
                <a:cs typeface="Times New Roman" panose="02020603050405020304" pitchFamily="18" charset="0"/>
              </a:rPr>
              <a:t>. Now that both of my grandparents have retired from their jobs in the city, </a:t>
            </a:r>
            <a:r>
              <a:rPr lang="en-US" altLang="zh-CN" sz="3200" b="1" u="sng" dirty="0" smtClean="0">
                <a:latin typeface="Times New Roman" panose="02020603050405020304" pitchFamily="18" charset="0"/>
                <a:cs typeface="Times New Roman" panose="02020603050405020304" pitchFamily="18" charset="0"/>
              </a:rPr>
              <a:t>how they are going to spend their retirement </a:t>
            </a:r>
            <a:r>
              <a:rPr lang="en-US" altLang="zh-CN" sz="3200" b="1" dirty="0" smtClean="0">
                <a:latin typeface="Times New Roman" panose="02020603050405020304" pitchFamily="18" charset="0"/>
                <a:cs typeface="Times New Roman" panose="02020603050405020304" pitchFamily="18" charset="0"/>
              </a:rPr>
              <a:t>is an important decision for them. </a:t>
            </a:r>
            <a:r>
              <a:rPr lang="en-US" altLang="zh-CN" sz="3200" b="1" u="sng" dirty="0" smtClean="0">
                <a:latin typeface="Times New Roman" panose="02020603050405020304" pitchFamily="18" charset="0"/>
                <a:cs typeface="Times New Roman" panose="02020603050405020304" pitchFamily="18" charset="0"/>
              </a:rPr>
              <a:t>Whether they can live a healthy life</a:t>
            </a:r>
            <a:r>
              <a:rPr lang="en-US" altLang="zh-CN" sz="3200" b="1" dirty="0" smtClean="0">
                <a:latin typeface="Times New Roman" panose="02020603050405020304" pitchFamily="18" charset="0"/>
                <a:cs typeface="Times New Roman" panose="02020603050405020304" pitchFamily="18" charset="0"/>
              </a:rPr>
              <a:t> is the first thing they are considering. So they have made up their minds to move to the countryside, where they can live a green life</a:t>
            </a:r>
            <a:r>
              <a:rPr lang="en-US" altLang="zh-CN" sz="3200" b="1" dirty="0" smtClean="0">
                <a:latin typeface="Times New Roman" panose="02020603050405020304" pitchFamily="18" charset="0"/>
                <a:cs typeface="Times New Roman" panose="02020603050405020304" pitchFamily="18" charset="0"/>
              </a:rPr>
              <a:t>.</a:t>
            </a:r>
            <a:r>
              <a:rPr lang="en-US" altLang="zh-CN" sz="3200" dirty="0" smtClean="0"/>
              <a:t> </a:t>
            </a:r>
            <a:endParaRPr lang="en-US" altLang="zh-CN" sz="3200" dirty="0" smtClean="0"/>
          </a:p>
          <a:p>
            <a:pPr algn="just">
              <a:lnSpc>
                <a:spcPts val="4000"/>
              </a:lnSpc>
            </a:pPr>
            <a:endParaRPr lang="en-US" altLang="zh-CN" sz="3200" dirty="0" smtClean="0"/>
          </a:p>
          <a:p>
            <a:pPr algn="just">
              <a:lnSpc>
                <a:spcPts val="4000"/>
              </a:lnSpc>
            </a:pPr>
            <a:r>
              <a:rPr lang="en-US" altLang="zh-CN" sz="3200" b="1" dirty="0" smtClean="0">
                <a:latin typeface="Times New Roman" panose="02020603050405020304" pitchFamily="18" charset="0"/>
                <a:cs typeface="Times New Roman" panose="02020603050405020304" pitchFamily="18" charset="0"/>
              </a:rPr>
              <a:t>To </a:t>
            </a:r>
            <a:r>
              <a:rPr lang="en-US" altLang="zh-CN" sz="3200" b="1" dirty="0" smtClean="0">
                <a:latin typeface="Times New Roman" panose="02020603050405020304" pitchFamily="18" charset="0"/>
                <a:cs typeface="Times New Roman" panose="02020603050405020304" pitchFamily="18" charset="0"/>
              </a:rPr>
              <a:t>her, it is obvious</a:t>
            </a:r>
            <a:r>
              <a:rPr lang="en-US" altLang="zh-CN" sz="3200" b="1" u="sng" dirty="0" smtClean="0">
                <a:latin typeface="Times New Roman" panose="02020603050405020304" pitchFamily="18" charset="0"/>
                <a:cs typeface="Times New Roman" panose="02020603050405020304" pitchFamily="18" charset="0"/>
              </a:rPr>
              <a:t> that they look beautiful on the outside</a:t>
            </a:r>
            <a:r>
              <a:rPr lang="en-US" altLang="zh-CN" sz="3200" b="1" dirty="0" smtClean="0">
                <a:latin typeface="Times New Roman" panose="02020603050405020304" pitchFamily="18" charset="0"/>
                <a:cs typeface="Times New Roman" panose="02020603050405020304" pitchFamily="18" charset="0"/>
              </a:rPr>
              <a:t>.</a:t>
            </a:r>
            <a:endParaRPr lang="zh-CN" altLang="zh-CN" sz="3200" b="1" dirty="0" smtClean="0">
              <a:latin typeface="Times New Roman" panose="02020603050405020304" pitchFamily="18" charset="0"/>
              <a:cs typeface="Times New Roman" panose="02020603050405020304" pitchFamily="18" charset="0"/>
            </a:endParaRPr>
          </a:p>
          <a:p>
            <a:pPr algn="just">
              <a:lnSpc>
                <a:spcPts val="4000"/>
              </a:lnSpc>
            </a:pPr>
            <a:endParaRPr lang="en-US" altLang="zh-CN" sz="3200" b="1" dirty="0" smtClean="0">
              <a:latin typeface="Times New Roman" panose="02020603050405020304" pitchFamily="18" charset="0"/>
              <a:cs typeface="Times New Roman" panose="02020603050405020304" pitchFamily="18" charset="0"/>
            </a:endParaRPr>
          </a:p>
          <a:p>
            <a:pPr algn="just">
              <a:lnSpc>
                <a:spcPts val="4000"/>
              </a:lnSpc>
            </a:pPr>
            <a:endParaRPr lang="zh-CN" altLang="zh-CN" sz="32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9698" y="557048"/>
            <a:ext cx="5065664" cy="605294"/>
          </a:xfrm>
          <a:prstGeom prst="rect">
            <a:avLst/>
          </a:prstGeom>
          <a:solidFill>
            <a:schemeClr val="accent4"/>
          </a:solidFill>
        </p:spPr>
        <p:txBody>
          <a:bodyPr wrap="square" rtlCol="0">
            <a:spAutoFit/>
          </a:bodyPr>
          <a:lstStyle/>
          <a:p>
            <a:pPr algn="just">
              <a:lnSpc>
                <a:spcPts val="4000"/>
              </a:lnSpc>
            </a:pPr>
            <a:r>
              <a:rPr lang="en-US" altLang="zh-CN" sz="3600" b="1" dirty="0" smtClean="0"/>
              <a:t>Prepare a presentation</a:t>
            </a:r>
            <a:endParaRPr lang="zh-CN" altLang="zh-CN" sz="3600" dirty="0" smtClean="0"/>
          </a:p>
        </p:txBody>
      </p:sp>
      <p:sp>
        <p:nvSpPr>
          <p:cNvPr id="4" name="TextBox 3"/>
          <p:cNvSpPr txBox="1"/>
          <p:nvPr/>
        </p:nvSpPr>
        <p:spPr>
          <a:xfrm>
            <a:off x="0" y="1198179"/>
            <a:ext cx="10646979" cy="1437547"/>
          </a:xfrm>
          <a:prstGeom prst="rect">
            <a:avLst/>
          </a:prstGeom>
          <a:noFill/>
        </p:spPr>
        <p:txBody>
          <a:bodyPr wrap="square" rtlCol="0">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What </a:t>
            </a:r>
            <a:r>
              <a:rPr lang="en-US" altLang="zh-CN" sz="2800" b="1" dirty="0" smtClean="0">
                <a:solidFill>
                  <a:srgbClr val="FF0000"/>
                </a:solidFill>
                <a:latin typeface="Times New Roman" panose="02020603050405020304" pitchFamily="18" charset="0"/>
                <a:cs typeface="Times New Roman" panose="02020603050405020304" pitchFamily="18" charset="0"/>
              </a:rPr>
              <a:t>qualities do you think make a person like Yuan </a:t>
            </a:r>
            <a:r>
              <a:rPr lang="en-US" altLang="zh-CN" sz="2800" b="1" dirty="0" err="1" smtClean="0">
                <a:solidFill>
                  <a:srgbClr val="FF0000"/>
                </a:solidFill>
                <a:latin typeface="Times New Roman" panose="02020603050405020304" pitchFamily="18" charset="0"/>
                <a:cs typeface="Times New Roman" panose="02020603050405020304" pitchFamily="18" charset="0"/>
              </a:rPr>
              <a:t>Longping</a:t>
            </a:r>
            <a:r>
              <a:rPr lang="en-US" altLang="zh-CN" sz="2800" b="1" dirty="0" smtClean="0">
                <a:solidFill>
                  <a:srgbClr val="FF0000"/>
                </a:solidFill>
                <a:latin typeface="Times New Roman" panose="02020603050405020304" pitchFamily="18" charset="0"/>
                <a:cs typeface="Times New Roman" panose="02020603050405020304" pitchFamily="18" charset="0"/>
              </a:rPr>
              <a:t> so successful? Have a discussion and prepare a presentation. </a:t>
            </a:r>
            <a:endParaRPr lang="zh-CN" altLang="zh-CN" sz="2800" b="1" dirty="0" smtClean="0">
              <a:solidFill>
                <a:srgbClr val="FF0000"/>
              </a:solidFill>
              <a:latin typeface="Times New Roman" panose="02020603050405020304" pitchFamily="18" charset="0"/>
              <a:cs typeface="Times New Roman" panose="02020603050405020304" pitchFamily="18" charset="0"/>
            </a:endParaRPr>
          </a:p>
          <a:p>
            <a:r>
              <a:rPr lang="en-US" altLang="zh-CN" sz="2800" b="1" dirty="0" smtClean="0">
                <a:solidFill>
                  <a:srgbClr val="FF0000"/>
                </a:solidFill>
                <a:latin typeface="Times New Roman" panose="02020603050405020304" pitchFamily="18" charset="0"/>
                <a:cs typeface="Times New Roman" panose="02020603050405020304" pitchFamily="18" charset="0"/>
              </a:rPr>
              <a:t> </a:t>
            </a:r>
            <a:endParaRPr lang="zh-CN" altLang="en-US" sz="2800" b="1" dirty="0">
              <a:solidFill>
                <a:srgbClr val="FF0000"/>
              </a:solidFill>
              <a:latin typeface="Times New Roman" panose="02020603050405020304" pitchFamily="18" charset="0"/>
              <a:cs typeface="Times New Roman" panose="02020603050405020304" pitchFamily="18" charset="0"/>
            </a:endParaRPr>
          </a:p>
        </p:txBody>
      </p:sp>
      <p:sp>
        <p:nvSpPr>
          <p:cNvPr id="31746" name="Rectangle 2"/>
          <p:cNvSpPr>
            <a:spLocks noChangeArrowheads="1"/>
          </p:cNvSpPr>
          <p:nvPr/>
        </p:nvSpPr>
        <p:spPr bwMode="auto">
          <a:xfrm>
            <a:off x="0" y="0"/>
            <a:ext cx="12192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31745" name="Text Box 1"/>
          <p:cNvSpPr txBox="1">
            <a:spLocks noChangeArrowheads="1"/>
          </p:cNvSpPr>
          <p:nvPr/>
        </p:nvSpPr>
        <p:spPr bwMode="auto">
          <a:xfrm>
            <a:off x="0" y="2385848"/>
            <a:ext cx="5423338" cy="2677656"/>
          </a:xfrm>
          <a:prstGeom prst="rect">
            <a:avLst/>
          </a:prstGeom>
          <a:solidFill>
            <a:srgbClr val="FFFFFF"/>
          </a:solidFill>
          <a:ln w="9525">
            <a:solidFill>
              <a:srgbClr val="000000"/>
            </a:solidFill>
            <a:miter lim="800000"/>
          </a:ln>
        </p:spPr>
        <p:txBody>
          <a:bodyPr vert="horz" wrap="square" lIns="91440" tIns="45720" rIns="91440" bIns="4572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What impresses me most is that …</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What makes him/her a great … is that …</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It is important that …</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Whether … depends on …</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That … is his/her most important quality.</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31749" name="Text Box 5"/>
          <p:cNvSpPr txBox="1">
            <a:spLocks noChangeArrowheads="1"/>
          </p:cNvSpPr>
          <p:nvPr/>
        </p:nvSpPr>
        <p:spPr bwMode="auto">
          <a:xfrm>
            <a:off x="5629440" y="2251075"/>
            <a:ext cx="3903443" cy="3046988"/>
          </a:xfrm>
          <a:prstGeom prst="rect">
            <a:avLst/>
          </a:prstGeom>
          <a:solidFill>
            <a:srgbClr val="FFFFFF"/>
          </a:solidFill>
          <a:ln w="9525">
            <a:solidFill>
              <a:srgbClr val="000000"/>
            </a:solidFill>
            <a:miter lim="800000"/>
          </a:ln>
        </p:spPr>
        <p:txBody>
          <a:bodyPr vert="horz" wrap="square" lIns="91440" tIns="45720" rIns="91440" bIns="45720" numCol="1" anchor="t"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What impresses me most is that …</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What makes him/her a great … is that …</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It is important that …</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Whether … depends on …</a:t>
            </a:r>
            <a:endPar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宋体" panose="02010600030101010101" pitchFamily="2" charset="-122"/>
              </a:rPr>
              <a:t>That … is his/her most important quality.</a:t>
            </a:r>
            <a:endParaRPr kumimoji="0" lang="zh-CN" altLang="zh-CN" sz="24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29709"/>
            <a:ext cx="10646979" cy="1815882"/>
          </a:xfrm>
          <a:prstGeom prst="rect">
            <a:avLst/>
          </a:prstGeom>
          <a:noFill/>
        </p:spPr>
        <p:txBody>
          <a:bodyPr wrap="square" rtlCol="0">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        What </a:t>
            </a:r>
            <a:r>
              <a:rPr lang="en-US" altLang="zh-CN" sz="2800" b="1" dirty="0" smtClean="0">
                <a:solidFill>
                  <a:srgbClr val="FF0000"/>
                </a:solidFill>
                <a:latin typeface="Times New Roman" panose="02020603050405020304" pitchFamily="18" charset="0"/>
                <a:cs typeface="Times New Roman" panose="02020603050405020304" pitchFamily="18" charset="0"/>
              </a:rPr>
              <a:t>impresses me most is that Yuan </a:t>
            </a:r>
            <a:r>
              <a:rPr lang="en-US" altLang="zh-CN" sz="2800" b="1" dirty="0" err="1" smtClean="0">
                <a:solidFill>
                  <a:srgbClr val="FF0000"/>
                </a:solidFill>
                <a:latin typeface="Times New Roman" panose="02020603050405020304" pitchFamily="18" charset="0"/>
                <a:cs typeface="Times New Roman" panose="02020603050405020304" pitchFamily="18" charset="0"/>
              </a:rPr>
              <a:t>Longping</a:t>
            </a:r>
            <a:r>
              <a:rPr lang="en-US" altLang="zh-CN" sz="2800" b="1" dirty="0" smtClean="0">
                <a:solidFill>
                  <a:srgbClr val="FF0000"/>
                </a:solidFill>
                <a:latin typeface="Times New Roman" panose="02020603050405020304" pitchFamily="18" charset="0"/>
                <a:cs typeface="Times New Roman" panose="02020603050405020304" pitchFamily="18" charset="0"/>
              </a:rPr>
              <a:t> has succeeded in helping to feed so many people. It is important that he never gave up, despite many difficulties. That he succeeded in </a:t>
            </a:r>
            <a:r>
              <a:rPr lang="en-US" altLang="zh-CN" sz="2800" b="1" dirty="0" err="1" smtClean="0">
                <a:solidFill>
                  <a:srgbClr val="FF0000"/>
                </a:solidFill>
                <a:latin typeface="Times New Roman" panose="02020603050405020304" pitchFamily="18" charset="0"/>
                <a:cs typeface="Times New Roman" panose="02020603050405020304" pitchFamily="18" charset="0"/>
              </a:rPr>
              <a:t>realising</a:t>
            </a:r>
            <a:r>
              <a:rPr lang="en-US" altLang="zh-CN" sz="2800" b="1" dirty="0" smtClean="0">
                <a:solidFill>
                  <a:srgbClr val="FF0000"/>
                </a:solidFill>
                <a:latin typeface="Times New Roman" panose="02020603050405020304" pitchFamily="18" charset="0"/>
                <a:cs typeface="Times New Roman" panose="02020603050405020304" pitchFamily="18" charset="0"/>
              </a:rPr>
              <a:t> his dream is what makes him great.</a:t>
            </a:r>
            <a:endParaRPr lang="en-US" altLang="zh-CN" sz="2800" b="1" dirty="0" smtClean="0">
              <a:solidFill>
                <a:srgbClr val="FF0000"/>
              </a:solidFill>
              <a:latin typeface="Times New Roman" panose="02020603050405020304" pitchFamily="18" charset="0"/>
              <a:cs typeface="Times New Roman" panose="02020603050405020304" pitchFamily="18" charset="0"/>
            </a:endParaRPr>
          </a:p>
        </p:txBody>
      </p:sp>
      <p:sp>
        <p:nvSpPr>
          <p:cNvPr id="31746" name="Rectangle 2"/>
          <p:cNvSpPr>
            <a:spLocks noChangeArrowheads="1"/>
          </p:cNvSpPr>
          <p:nvPr/>
        </p:nvSpPr>
        <p:spPr bwMode="auto">
          <a:xfrm>
            <a:off x="0" y="0"/>
            <a:ext cx="12192000" cy="45720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图片 (86)"/>
          <p:cNvPicPr>
            <a:picLocks noChangeAspect="1"/>
          </p:cNvPicPr>
          <p:nvPr/>
        </p:nvPicPr>
        <p:blipFill>
          <a:blip r:embed="rId1" cstate="print"/>
          <a:stretch>
            <a:fillRect/>
          </a:stretch>
        </p:blipFill>
        <p:spPr>
          <a:xfrm>
            <a:off x="230345" y="642169"/>
            <a:ext cx="11894180" cy="5814467"/>
          </a:xfrm>
          <a:prstGeom prst="rect">
            <a:avLst/>
          </a:prstGeom>
          <a:noFill/>
          <a:ln w="9525">
            <a:noFill/>
          </a:ln>
        </p:spPr>
      </p:pic>
      <p:sp>
        <p:nvSpPr>
          <p:cNvPr id="2" name="文本占位符 1"/>
          <p:cNvSpPr>
            <a:spLocks noGrp="1"/>
          </p:cNvSpPr>
          <p:nvPr>
            <p:ph type="body" sz="half" idx="2"/>
          </p:nvPr>
        </p:nvSpPr>
        <p:spPr>
          <a:xfrm>
            <a:off x="2108008" y="2063468"/>
            <a:ext cx="7775890" cy="3811905"/>
          </a:xfrm>
        </p:spPr>
        <p:txBody>
          <a:bodyPr>
            <a:normAutofit/>
          </a:bodyPr>
          <a:lstStyle/>
          <a:p>
            <a:pPr algn="just">
              <a:lnSpc>
                <a:spcPct val="200000"/>
              </a:lnSpc>
              <a:spcAft>
                <a:spcPts val="0"/>
              </a:spcAft>
            </a:pPr>
            <a:r>
              <a:rPr lang="en-US" altLang="zh-CN" sz="3200" b="1" dirty="0" smtClean="0">
                <a:latin typeface="Times New Roman" panose="02020603050405020304" pitchFamily="18" charset="0"/>
                <a:ea typeface="宋体" panose="02010600030101010101" pitchFamily="2" charset="-122"/>
              </a:rPr>
              <a:t>Finish Activities 1</a:t>
            </a:r>
            <a:r>
              <a:rPr lang="zh-CN" altLang="en-US" sz="3200" b="1" dirty="0" smtClean="0">
                <a:latin typeface="Times New Roman" panose="02020603050405020304" pitchFamily="18" charset="0"/>
                <a:ea typeface="宋体" panose="02010600030101010101" pitchFamily="2" charset="-122"/>
              </a:rPr>
              <a:t>、</a:t>
            </a:r>
            <a:r>
              <a:rPr lang="en-US" altLang="zh-CN" sz="3200" b="1" dirty="0" smtClean="0">
                <a:latin typeface="Times New Roman" panose="02020603050405020304" pitchFamily="18" charset="0"/>
                <a:ea typeface="宋体" panose="02010600030101010101" pitchFamily="2" charset="-122"/>
              </a:rPr>
              <a:t>2</a:t>
            </a:r>
            <a:r>
              <a:rPr lang="zh-CN" altLang="en-US" sz="3200" b="1" dirty="0" smtClean="0">
                <a:latin typeface="Times New Roman" panose="02020603050405020304" pitchFamily="18" charset="0"/>
                <a:ea typeface="宋体" panose="02010600030101010101" pitchFamily="2" charset="-122"/>
              </a:rPr>
              <a:t>、</a:t>
            </a:r>
            <a:r>
              <a:rPr lang="en-US" altLang="zh-CN" sz="3200" b="1" dirty="0" smtClean="0">
                <a:latin typeface="Times New Roman" panose="02020603050405020304" pitchFamily="18" charset="0"/>
                <a:ea typeface="宋体" panose="02010600030101010101" pitchFamily="2" charset="-122"/>
              </a:rPr>
              <a:t>4 in Using Structure of Workbook on page 90.</a:t>
            </a:r>
            <a:endParaRPr lang="en-US" altLang="zh-CN" sz="3200" b="1" dirty="0" smtClean="0">
              <a:latin typeface="Times New Roman" panose="02020603050405020304" pitchFamily="18" charset="0"/>
              <a:ea typeface="宋体" panose="02010600030101010101" pitchFamily="2" charset="-122"/>
            </a:endParaRPr>
          </a:p>
        </p:txBody>
      </p:sp>
      <p:sp>
        <p:nvSpPr>
          <p:cNvPr id="4" name="WordArt 3"/>
          <p:cNvSpPr/>
          <p:nvPr/>
        </p:nvSpPr>
        <p:spPr>
          <a:xfrm>
            <a:off x="3783245" y="928241"/>
            <a:ext cx="3673475" cy="1079500"/>
          </a:xfrm>
          <a:prstGeom prst="rect">
            <a:avLst/>
          </a:prstGeom>
        </p:spPr>
        <p:txBody>
          <a:bodyPr wrap="none" fromWordArt="1">
            <a:prstTxWarp prst="textSlantUp">
              <a:avLst>
                <a:gd name="adj" fmla="val 32056"/>
              </a:avLst>
            </a:prstTxWarp>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3600" b="1" dirty="0">
                <a:ln w="9525" cap="flat" cmpd="sng">
                  <a:solidFill>
                    <a:srgbClr val="CC99FF"/>
                  </a:solidFill>
                  <a:prstDash val="solid"/>
                  <a:headEnd type="none" w="med" len="med"/>
                  <a:tailEnd type="none" w="med" len="med"/>
                </a:ln>
                <a:solidFill>
                  <a:srgbClr val="FF0000"/>
                </a:solidFill>
                <a:effectLst>
                  <a:outerShdw dist="53882" dir="2699999" algn="ctr" rotWithShape="0">
                    <a:srgbClr val="9999FF">
                      <a:alpha val="78000"/>
                    </a:srgbClr>
                  </a:outerShdw>
                </a:effectLst>
                <a:latin typeface="Arial Black" panose="020B0A04020102020204" charset="0"/>
                <a:ea typeface="Arial Black" panose="020B0A04020102020204" charset="0"/>
              </a:rPr>
              <a:t>homework</a:t>
            </a:r>
            <a:endParaRPr lang="zh-CN" altLang="en-US" sz="3600" b="1" dirty="0">
              <a:ln w="9525" cap="flat" cmpd="sng">
                <a:solidFill>
                  <a:srgbClr val="CC99FF"/>
                </a:solidFill>
                <a:prstDash val="solid"/>
                <a:headEnd type="none" w="med" len="med"/>
                <a:tailEnd type="none" w="med" len="med"/>
              </a:ln>
              <a:solidFill>
                <a:srgbClr val="FF0000"/>
              </a:solidFill>
              <a:effectLst>
                <a:outerShdw dist="53882" dir="2699999" algn="ctr" rotWithShape="0">
                  <a:srgbClr val="9999FF">
                    <a:alpha val="78000"/>
                  </a:srgbClr>
                </a:outerShdw>
              </a:effectLst>
              <a:latin typeface="Arial Black" panose="020B0A04020102020204" charset="0"/>
              <a:ea typeface="Arial Black" panose="020B0A0402010202020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5446" y="569486"/>
            <a:ext cx="10323646" cy="707886"/>
          </a:xfrm>
          <a:prstGeom prst="rect">
            <a:avLst/>
          </a:prstGeom>
          <a:noFill/>
        </p:spPr>
        <p:txBody>
          <a:bodyPr wrap="square" rtlCol="0">
            <a:spAutoFit/>
          </a:bodyPr>
          <a:lstStyle/>
          <a:p>
            <a:r>
              <a:rPr lang="en-US" altLang="zh-CN" sz="40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Teaching objectives:</a:t>
            </a:r>
            <a:endParaRPr lang="en-US" altLang="zh-CN" sz="40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文本框 5"/>
          <p:cNvSpPr txBox="1"/>
          <p:nvPr/>
        </p:nvSpPr>
        <p:spPr>
          <a:xfrm>
            <a:off x="244308" y="1479794"/>
            <a:ext cx="10896016" cy="643766"/>
          </a:xfrm>
          <a:prstGeom prst="rect">
            <a:avLst/>
          </a:prstGeom>
          <a:noFill/>
        </p:spPr>
        <p:txBody>
          <a:bodyPr wrap="square" rtlCol="0">
            <a:spAutoFit/>
          </a:bodyPr>
          <a:lstStyle/>
          <a:p>
            <a:pPr marL="457200" lvl="0" indent="-457200" fontAlgn="base">
              <a:lnSpc>
                <a:spcPts val="4300"/>
              </a:lnSpc>
              <a:spcBef>
                <a:spcPct val="0"/>
              </a:spcBef>
              <a:spcAft>
                <a:spcPct val="0"/>
              </a:spcAft>
              <a:buFont typeface="Wingdings" panose="05000000000000000000" pitchFamily="2" charset="2"/>
              <a:buChar char="n"/>
            </a:pPr>
            <a:r>
              <a:rPr lang="en-US" altLang="zh-CN" sz="3600" b="1" dirty="0">
                <a:solidFill>
                  <a:srgbClr val="000000"/>
                </a:solidFill>
                <a:latin typeface="+mj-lt"/>
                <a:ea typeface="宋体" panose="02010600030101010101" pitchFamily="2" charset="-122"/>
                <a:cs typeface="Segoe UI" panose="020B0502040204020203" pitchFamily="34" charset="0"/>
              </a:rPr>
              <a:t>By the end of this period, you will be able to</a:t>
            </a:r>
            <a:r>
              <a:rPr lang="en-US" altLang="zh-CN" sz="3600" b="1" dirty="0">
                <a:solidFill>
                  <a:srgbClr val="000000"/>
                </a:solidFill>
                <a:latin typeface="+mj-lt"/>
                <a:ea typeface="Segoe UI" panose="020B0502040204020203" pitchFamily="34" charset="0"/>
              </a:rPr>
              <a:t>…</a:t>
            </a:r>
            <a:endParaRPr lang="zh-CN" altLang="en-US" sz="3600" b="1" dirty="0">
              <a:solidFill>
                <a:srgbClr val="000000"/>
              </a:solidFill>
              <a:latin typeface="+mj-lt"/>
              <a:ea typeface="Segoe UI" panose="020B0502040204020203" pitchFamily="34" charset="0"/>
            </a:endParaRPr>
          </a:p>
        </p:txBody>
      </p:sp>
      <p:sp>
        <p:nvSpPr>
          <p:cNvPr id="7" name="文本框 6"/>
          <p:cNvSpPr txBox="1"/>
          <p:nvPr/>
        </p:nvSpPr>
        <p:spPr>
          <a:xfrm>
            <a:off x="244308" y="2006493"/>
            <a:ext cx="11377649" cy="3046988"/>
          </a:xfrm>
          <a:prstGeom prst="rect">
            <a:avLst/>
          </a:prstGeom>
          <a:noFill/>
        </p:spPr>
        <p:txBody>
          <a:bodyPr wrap="square" rtlCol="0">
            <a:spAutoFit/>
          </a:bodyPr>
          <a:lstStyle/>
          <a:p>
            <a:pPr marL="342900" marR="0" lvl="0" indent="-342900" algn="just">
              <a:lnSpc>
                <a:spcPct val="200000"/>
              </a:lnSpc>
              <a:spcBef>
                <a:spcPts val="0"/>
              </a:spcBef>
              <a:spcAft>
                <a:spcPts val="0"/>
              </a:spcAft>
              <a:buFont typeface="Times New Roman" panose="02020603050405020304" pitchFamily="18" charset="0"/>
              <a:buAutoNum type="arabicPeriod"/>
            </a:pPr>
            <a:r>
              <a:rPr lang="en-US" altLang="zh-CN" sz="3200" b="1" kern="1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analyze </a:t>
            </a:r>
            <a:r>
              <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rPr>
              <a:t>the forms and features of subject clause. </a:t>
            </a:r>
            <a:endPar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endParaRPr>
          </a:p>
          <a:p>
            <a:pPr marL="342900" marR="0" lvl="0" indent="-342900" algn="just">
              <a:lnSpc>
                <a:spcPct val="200000"/>
              </a:lnSpc>
              <a:spcBef>
                <a:spcPts val="0"/>
              </a:spcBef>
              <a:spcAft>
                <a:spcPts val="0"/>
              </a:spcAft>
              <a:buFont typeface="Times New Roman" panose="02020603050405020304" pitchFamily="18" charset="0"/>
              <a:buAutoNum type="arabicPeriod"/>
            </a:pPr>
            <a:r>
              <a:rPr lang="en-US" altLang="zh-CN" sz="3200" b="1" kern="1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learn </a:t>
            </a:r>
            <a:r>
              <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rPr>
              <a:t>the functions of subject clause in the context.</a:t>
            </a:r>
            <a:endPar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endParaRPr>
          </a:p>
          <a:p>
            <a:pPr marL="342900" marR="0" lvl="0" indent="-342900" algn="just">
              <a:lnSpc>
                <a:spcPct val="200000"/>
              </a:lnSpc>
              <a:spcBef>
                <a:spcPts val="0"/>
              </a:spcBef>
              <a:spcAft>
                <a:spcPts val="0"/>
              </a:spcAft>
              <a:buFont typeface="Times New Roman" panose="02020603050405020304" pitchFamily="18" charset="0"/>
              <a:buAutoNum type="arabicPeriod"/>
            </a:pPr>
            <a:r>
              <a:rPr lang="en-US" altLang="zh-CN" sz="3200" b="1" kern="1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appreciate and use </a:t>
            </a:r>
            <a:r>
              <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rPr>
              <a:t>subject clause in reading and writing.</a:t>
            </a:r>
            <a:endPar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85719" y="1809367"/>
            <a:ext cx="11580540" cy="1323439"/>
          </a:xfrm>
          <a:prstGeom prst="rect">
            <a:avLst/>
          </a:prstGeom>
        </p:spPr>
        <p:txBody>
          <a:bodyPr wrap="square">
            <a:spAutoFit/>
          </a:bodyPr>
          <a:lstStyle/>
          <a:p>
            <a:pPr algn="just"/>
            <a:r>
              <a:rPr lang="en-US" altLang="zh-CN" sz="3200" b="1" dirty="0">
                <a:solidFill>
                  <a:srgbClr val="FF0000"/>
                </a:solidFill>
                <a:latin typeface="Times New Roman" panose="02020603050405020304" pitchFamily="18" charset="0"/>
                <a:cs typeface="Times New Roman" panose="02020603050405020304" pitchFamily="18" charset="0"/>
              </a:rPr>
              <a:t>    </a:t>
            </a:r>
            <a:r>
              <a:rPr lang="en-US" altLang="zh-CN" sz="3200" b="1" kern="1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What concerned Yuan </a:t>
            </a:r>
            <a:r>
              <a:rPr lang="en-US" altLang="zh-CN" sz="3200" b="1" kern="100" dirty="0" err="1"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Longping</a:t>
            </a:r>
            <a:r>
              <a:rPr lang="en-US" altLang="zh-CN" sz="3200" b="1" kern="1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most while young?</a:t>
            </a:r>
            <a:endParaRPr lang="en-US" altLang="zh-CN" sz="3200" b="1" kern="100" dirty="0">
              <a:solidFill>
                <a:srgbClr val="FF0000"/>
              </a:solidFill>
              <a:latin typeface="Calibri" panose="020F0502020204030204" pitchFamily="34" charset="0"/>
              <a:ea typeface="宋体" panose="02010600030101010101" pitchFamily="2" charset="-122"/>
              <a:cs typeface="Times New Roman" panose="02020603050405020304" pitchFamily="18" charset="0"/>
            </a:endParaRPr>
          </a:p>
          <a:p>
            <a:pPr>
              <a:lnSpc>
                <a:spcPct val="150000"/>
              </a:lnSpc>
            </a:pP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8" name="文本框 7"/>
          <p:cNvSpPr txBox="1"/>
          <p:nvPr/>
        </p:nvSpPr>
        <p:spPr>
          <a:xfrm>
            <a:off x="76783" y="600294"/>
            <a:ext cx="3148048" cy="646331"/>
          </a:xfrm>
          <a:prstGeom prst="rect">
            <a:avLst/>
          </a:prstGeom>
          <a:solidFill>
            <a:schemeClr val="accent4"/>
          </a:solidFill>
        </p:spPr>
        <p:txBody>
          <a:bodyPr wrap="square" rtlCol="0">
            <a:spAutoFit/>
          </a:bodyPr>
          <a:lstStyle/>
          <a:p>
            <a:pPr algn="ctr"/>
            <a:r>
              <a:rPr lang="en-US" altLang="zh-CN" sz="3600" b="1" dirty="0">
                <a:latin typeface="Times New Roman" panose="02020603050405020304" pitchFamily="18" charset="0"/>
                <a:cs typeface="Times New Roman" panose="02020603050405020304" pitchFamily="18" charset="0"/>
              </a:rPr>
              <a:t>Lead in</a:t>
            </a:r>
            <a:endParaRPr lang="zh-CN" altLang="en-US" sz="3600" b="1" dirty="0">
              <a:latin typeface="Times New Roman" panose="02020603050405020304" pitchFamily="18" charset="0"/>
              <a:cs typeface="Times New Roman" panose="02020603050405020304" pitchFamily="18" charset="0"/>
            </a:endParaRPr>
          </a:p>
        </p:txBody>
      </p:sp>
      <p:sp>
        <p:nvSpPr>
          <p:cNvPr id="2" name="文本框 1"/>
          <p:cNvSpPr txBox="1"/>
          <p:nvPr/>
        </p:nvSpPr>
        <p:spPr>
          <a:xfrm>
            <a:off x="672421" y="2639471"/>
            <a:ext cx="10847158" cy="4031873"/>
          </a:xfrm>
          <a:prstGeom prst="rect">
            <a:avLst/>
          </a:prstGeom>
          <a:noFill/>
        </p:spPr>
        <p:txBody>
          <a:bodyPr wrap="square" rtlCol="0">
            <a:spAutoFit/>
          </a:bodyPr>
          <a:lstStyle/>
          <a:p>
            <a:pPr algn="just"/>
            <a:r>
              <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rPr>
              <a:t>What concerned Yuan </a:t>
            </a:r>
            <a:r>
              <a:rPr lang="en-US" altLang="zh-CN" sz="3200" b="1" kern="100" dirty="0" err="1" smtClean="0">
                <a:latin typeface="Times New Roman" panose="02020603050405020304" pitchFamily="18" charset="0"/>
                <a:ea typeface="宋体" panose="02010600030101010101" pitchFamily="2" charset="-122"/>
                <a:cs typeface="Times New Roman" panose="02020603050405020304" pitchFamily="18" charset="0"/>
              </a:rPr>
              <a:t>Longping</a:t>
            </a:r>
            <a:r>
              <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rPr>
              <a:t> most while young was that farmers often had poor harvests and sometimes even had a serious shortage of food to eat.</a:t>
            </a:r>
            <a:endPar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endPar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r>
              <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rPr>
              <a:t>It </a:t>
            </a:r>
            <a:r>
              <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rPr>
              <a:t>concerned Yuan </a:t>
            </a:r>
            <a:r>
              <a:rPr lang="en-US" altLang="zh-CN" sz="3200" b="1" kern="100" dirty="0" err="1" smtClean="0">
                <a:latin typeface="Times New Roman" panose="02020603050405020304" pitchFamily="18" charset="0"/>
                <a:ea typeface="宋体" panose="02010600030101010101" pitchFamily="2" charset="-122"/>
                <a:cs typeface="Times New Roman" panose="02020603050405020304" pitchFamily="18" charset="0"/>
              </a:rPr>
              <a:t>Longping</a:t>
            </a:r>
            <a:r>
              <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rPr>
              <a:t> most while young that farmers often had poor harvests and sometimes even had a serious shortage of food to eat.</a:t>
            </a:r>
            <a:endParaRPr lang="en-US" altLang="zh-CN" sz="3200" b="1" kern="100" dirty="0" smtClean="0">
              <a:latin typeface="Times New Roman" panose="02020603050405020304" pitchFamily="18" charset="0"/>
              <a:ea typeface="宋体" panose="02010600030101010101" pitchFamily="2" charset="-122"/>
              <a:cs typeface="Times New Roman" panose="02020603050405020304" pitchFamily="18" charset="0"/>
            </a:endParaRPr>
          </a:p>
          <a:p>
            <a:pPr algn="just"/>
            <a:endParaRPr lang="en-US" altLang="zh-CN" sz="3200" b="1" kern="100" dirty="0">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half" idx="2"/>
          </p:nvPr>
        </p:nvSpPr>
        <p:spPr>
          <a:xfrm>
            <a:off x="0" y="1576555"/>
            <a:ext cx="11719034" cy="4253541"/>
          </a:xfrm>
        </p:spPr>
        <p:txBody>
          <a:bodyPr>
            <a:no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Look at the following sentences and tell the functions of the underlined sentences.</a:t>
            </a:r>
            <a:endParaRPr lang="zh-CN" altLang="zh-CN" sz="2800" b="1" dirty="0" smtClean="0">
              <a:solidFill>
                <a:srgbClr val="FF0000"/>
              </a:solidFill>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1. </a:t>
            </a:r>
            <a:r>
              <a:rPr lang="en-US" altLang="zh-CN" sz="2800" b="1" u="sng" dirty="0" smtClean="0">
                <a:latin typeface="Times New Roman" panose="02020603050405020304" pitchFamily="18" charset="0"/>
                <a:cs typeface="Times New Roman" panose="02020603050405020304" pitchFamily="18" charset="0"/>
              </a:rPr>
              <a:t>What concerned Yuan </a:t>
            </a:r>
            <a:r>
              <a:rPr lang="en-US" altLang="zh-CN" sz="2800" b="1" u="sng" dirty="0" err="1" smtClean="0">
                <a:latin typeface="Times New Roman" panose="02020603050405020304" pitchFamily="18" charset="0"/>
                <a:cs typeface="Times New Roman" panose="02020603050405020304" pitchFamily="18" charset="0"/>
              </a:rPr>
              <a:t>Longping</a:t>
            </a:r>
            <a:r>
              <a:rPr lang="en-US" altLang="zh-CN" sz="2800" b="1" u="sng" dirty="0" smtClean="0">
                <a:latin typeface="Times New Roman" panose="02020603050405020304" pitchFamily="18" charset="0"/>
                <a:cs typeface="Times New Roman" panose="02020603050405020304" pitchFamily="18" charset="0"/>
              </a:rPr>
              <a:t> most </a:t>
            </a:r>
            <a:r>
              <a:rPr lang="en-US" altLang="zh-CN" sz="2800" b="1" dirty="0" smtClean="0">
                <a:latin typeface="Times New Roman" panose="02020603050405020304" pitchFamily="18" charset="0"/>
                <a:cs typeface="Times New Roman" panose="02020603050405020304" pitchFamily="18" charset="0"/>
              </a:rPr>
              <a:t>was that farmers often had poor harvests and sometimes even had a serious shortage of food to eat.</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2. </a:t>
            </a:r>
            <a:r>
              <a:rPr lang="en-US" altLang="zh-CN" sz="2800" b="1" u="sng" dirty="0" smtClean="0">
                <a:latin typeface="Times New Roman" panose="02020603050405020304" pitchFamily="18" charset="0"/>
                <a:cs typeface="Times New Roman" panose="02020603050405020304" pitchFamily="18" charset="0"/>
              </a:rPr>
              <a:t>How this could be done</a:t>
            </a:r>
            <a:r>
              <a:rPr lang="en-US" altLang="zh-CN" sz="2800" b="1" dirty="0" smtClean="0">
                <a:latin typeface="Times New Roman" panose="02020603050405020304" pitchFamily="18" charset="0"/>
                <a:cs typeface="Times New Roman" panose="02020603050405020304" pitchFamily="18" charset="0"/>
              </a:rPr>
              <a:t> was a challenging question of the time..</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3. </a:t>
            </a:r>
            <a:r>
              <a:rPr lang="en-US" altLang="zh-CN" sz="2800" b="1" u="sng" dirty="0" smtClean="0">
                <a:latin typeface="Times New Roman" panose="02020603050405020304" pitchFamily="18" charset="0"/>
                <a:cs typeface="Times New Roman" panose="02020603050405020304" pitchFamily="18" charset="0"/>
              </a:rPr>
              <a:t>Whether it was possible to develop a hybrid of self-pollinating plants </a:t>
            </a:r>
            <a:r>
              <a:rPr lang="en-US" altLang="zh-CN" sz="2800" b="1" dirty="0" smtClean="0">
                <a:latin typeface="Times New Roman" panose="02020603050405020304" pitchFamily="18" charset="0"/>
                <a:cs typeface="Times New Roman" panose="02020603050405020304" pitchFamily="18" charset="0"/>
              </a:rPr>
              <a:t>was a matter of great debate.</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4. It is estimated </a:t>
            </a:r>
            <a:r>
              <a:rPr lang="en-US" altLang="zh-CN" sz="2800" b="1" u="sng" dirty="0" smtClean="0">
                <a:latin typeface="Times New Roman" panose="02020603050405020304" pitchFamily="18" charset="0"/>
                <a:cs typeface="Times New Roman" panose="02020603050405020304" pitchFamily="18" charset="0"/>
              </a:rPr>
              <a:t>that about 60% of domestic rice consumption in China is comprised of crops generated from Yuan’s hybrid strains</a:t>
            </a:r>
            <a:r>
              <a:rPr lang="en-US" altLang="zh-CN" sz="2800" b="1" dirty="0" smtClean="0">
                <a:latin typeface="Times New Roman" panose="02020603050405020304" pitchFamily="18" charset="0"/>
                <a:cs typeface="Times New Roman" panose="02020603050405020304" pitchFamily="18" charset="0"/>
              </a:rPr>
              <a:t>.</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5. </a:t>
            </a:r>
            <a:r>
              <a:rPr lang="en-US" altLang="zh-CN" sz="2800" b="1" u="sng" dirty="0" smtClean="0">
                <a:latin typeface="Times New Roman" panose="02020603050405020304" pitchFamily="18" charset="0"/>
                <a:cs typeface="Times New Roman" panose="02020603050405020304" pitchFamily="18" charset="0"/>
              </a:rPr>
              <a:t>What impresses people most about Yuan </a:t>
            </a:r>
            <a:r>
              <a:rPr lang="en-US" altLang="zh-CN" sz="2800" b="1" u="sng" dirty="0" err="1" smtClean="0">
                <a:latin typeface="Times New Roman" panose="02020603050405020304" pitchFamily="18" charset="0"/>
                <a:cs typeface="Times New Roman" panose="02020603050405020304" pitchFamily="18" charset="0"/>
              </a:rPr>
              <a:t>Longping</a:t>
            </a:r>
            <a:r>
              <a:rPr lang="en-US" altLang="zh-CN" sz="2800" b="1" dirty="0" smtClean="0">
                <a:latin typeface="Times New Roman" panose="02020603050405020304" pitchFamily="18" charset="0"/>
                <a:cs typeface="Times New Roman" panose="02020603050405020304" pitchFamily="18" charset="0"/>
              </a:rPr>
              <a:t> is his ongoing ability to </a:t>
            </a:r>
            <a:r>
              <a:rPr lang="en-US" altLang="zh-CN" sz="2800" b="1" dirty="0" err="1" smtClean="0">
                <a:latin typeface="Times New Roman" panose="02020603050405020304" pitchFamily="18" charset="0"/>
                <a:cs typeface="Times New Roman" panose="02020603050405020304" pitchFamily="18" charset="0"/>
              </a:rPr>
              <a:t>fulfil</a:t>
            </a:r>
            <a:r>
              <a:rPr lang="en-US" altLang="zh-CN" sz="2800" b="1" dirty="0" smtClean="0">
                <a:latin typeface="Times New Roman" panose="02020603050405020304" pitchFamily="18" charset="0"/>
                <a:cs typeface="Times New Roman" panose="02020603050405020304" pitchFamily="18" charset="0"/>
              </a:rPr>
              <a:t> his dreams.</a:t>
            </a:r>
            <a:endParaRPr lang="zh-CN" altLang="zh-CN" sz="2800" b="1" dirty="0" smtClean="0">
              <a:latin typeface="Times New Roman" panose="02020603050405020304" pitchFamily="18" charset="0"/>
              <a:cs typeface="Times New Roman" panose="02020603050405020304" pitchFamily="18" charset="0"/>
            </a:endParaRPr>
          </a:p>
          <a:p>
            <a:pPr>
              <a:lnSpc>
                <a:spcPts val="4000"/>
              </a:lnSpc>
            </a:pPr>
            <a:endParaRPr lang="zh-CN" altLang="en-US" sz="2800" b="1" dirty="0">
              <a:latin typeface="Times New Roman" panose="02020603050405020304" pitchFamily="18" charset="0"/>
              <a:cs typeface="Times New Roman" panose="02020603050405020304" pitchFamily="18" charset="0"/>
            </a:endParaRPr>
          </a:p>
        </p:txBody>
      </p:sp>
      <p:sp>
        <p:nvSpPr>
          <p:cNvPr id="3" name="文本框 2"/>
          <p:cNvSpPr txBox="1"/>
          <p:nvPr/>
        </p:nvSpPr>
        <p:spPr>
          <a:xfrm>
            <a:off x="691034" y="718956"/>
            <a:ext cx="4879127" cy="590931"/>
          </a:xfrm>
          <a:prstGeom prst="rect">
            <a:avLst/>
          </a:prstGeom>
          <a:solidFill>
            <a:schemeClr val="accent4"/>
          </a:solidFill>
        </p:spPr>
        <p:txBody>
          <a:bodyPr wrap="square" rtlCol="0">
            <a:spAutoFit/>
          </a:bodyPr>
          <a:lstStyle/>
          <a:p>
            <a:pPr lvl="0" algn="ctr">
              <a:lnSpc>
                <a:spcPct val="90000"/>
              </a:lnSpc>
            </a:pPr>
            <a:r>
              <a:rPr lang="en-US" altLang="zh-CN" sz="3600" b="1" kern="100">
                <a:solidFill>
                  <a:prstClr val="black"/>
                </a:solidFill>
                <a:latin typeface="Times New Roman" panose="02020603050405020304" pitchFamily="18" charset="0"/>
                <a:ea typeface="宋体" panose="02010600030101010101" pitchFamily="2" charset="-122"/>
                <a:cs typeface="Times New Roman" panose="02020603050405020304" pitchFamily="18" charset="0"/>
              </a:rPr>
              <a:t>Observe and analyze </a:t>
            </a:r>
            <a:endParaRPr lang="en-US" altLang="zh-CN" sz="3600"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91034" y="718956"/>
            <a:ext cx="4879127" cy="590931"/>
          </a:xfrm>
          <a:prstGeom prst="rect">
            <a:avLst/>
          </a:prstGeom>
          <a:solidFill>
            <a:schemeClr val="accent4"/>
          </a:solidFill>
        </p:spPr>
        <p:txBody>
          <a:bodyPr wrap="square" rtlCol="0">
            <a:spAutoFit/>
          </a:bodyPr>
          <a:lstStyle/>
          <a:p>
            <a:pPr lvl="0" algn="ctr">
              <a:lnSpc>
                <a:spcPct val="90000"/>
              </a:lnSpc>
            </a:pPr>
            <a:r>
              <a:rPr lang="en-US" altLang="zh-CN" sz="3600" b="1" kern="100">
                <a:solidFill>
                  <a:prstClr val="black"/>
                </a:solidFill>
                <a:latin typeface="Times New Roman" panose="02020603050405020304" pitchFamily="18" charset="0"/>
                <a:ea typeface="宋体" panose="02010600030101010101" pitchFamily="2" charset="-122"/>
                <a:cs typeface="Times New Roman" panose="02020603050405020304" pitchFamily="18" charset="0"/>
              </a:rPr>
              <a:t>Observe and analyze </a:t>
            </a:r>
            <a:endParaRPr lang="en-US" altLang="zh-CN" sz="3600"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5" name="表格 4"/>
          <p:cNvGraphicFramePr>
            <a:graphicFrameLocks noGrp="1"/>
          </p:cNvGraphicFramePr>
          <p:nvPr/>
        </p:nvGraphicFramePr>
        <p:xfrm>
          <a:off x="1219200" y="1439916"/>
          <a:ext cx="9249105" cy="4729654"/>
        </p:xfrm>
        <a:graphic>
          <a:graphicData uri="http://schemas.openxmlformats.org/drawingml/2006/table">
            <a:tbl>
              <a:tblPr/>
              <a:tblGrid>
                <a:gridCol w="1629103"/>
                <a:gridCol w="3688799"/>
                <a:gridCol w="2047825"/>
                <a:gridCol w="1883378"/>
              </a:tblGrid>
              <a:tr h="675665">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Structure</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Function</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baseline="0">
                          <a:latin typeface="Times New Roman" panose="02020603050405020304" pitchFamily="18" charset="0"/>
                          <a:ea typeface="宋体" panose="02010600030101010101" pitchFamily="2" charset="-122"/>
                          <a:cs typeface="Times New Roman" panose="02020603050405020304"/>
                        </a:rPr>
                        <a:t>Leading word</a:t>
                      </a:r>
                      <a:endParaRPr lang="zh-CN" sz="2400" kern="100" baseline="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1329">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Sentence 1</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at the beginning of the whole sentence, beginning with “what”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665">
                <a:tc>
                  <a:txBody>
                    <a:bodyPr/>
                    <a:lstStyle/>
                    <a:p>
                      <a:pPr algn="just">
                        <a:spcAft>
                          <a:spcPts val="0"/>
                        </a:spcAft>
                      </a:pPr>
                      <a:r>
                        <a:rPr lang="en-US" sz="2400" kern="100" baseline="0">
                          <a:latin typeface="Times New Roman" panose="02020603050405020304" pitchFamily="18" charset="0"/>
                          <a:ea typeface="宋体" panose="02010600030101010101" pitchFamily="2" charset="-122"/>
                          <a:cs typeface="Times New Roman" panose="02020603050405020304"/>
                        </a:rPr>
                        <a:t>Sentence 2</a:t>
                      </a:r>
                      <a:endParaRPr lang="zh-CN" sz="2400" kern="100" baseline="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665">
                <a:tc>
                  <a:txBody>
                    <a:bodyPr/>
                    <a:lstStyle/>
                    <a:p>
                      <a:pPr algn="just">
                        <a:spcAft>
                          <a:spcPts val="0"/>
                        </a:spcAft>
                      </a:pPr>
                      <a:r>
                        <a:rPr lang="en-US" sz="2400" kern="100" baseline="0">
                          <a:latin typeface="Times New Roman" panose="02020603050405020304" pitchFamily="18" charset="0"/>
                          <a:ea typeface="宋体" panose="02010600030101010101" pitchFamily="2" charset="-122"/>
                          <a:cs typeface="Times New Roman" panose="02020603050405020304"/>
                        </a:rPr>
                        <a:t>Sentence 3</a:t>
                      </a:r>
                      <a:endParaRPr lang="zh-CN" sz="2400" kern="100" baseline="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665">
                <a:tc>
                  <a:txBody>
                    <a:bodyPr/>
                    <a:lstStyle/>
                    <a:p>
                      <a:pPr algn="just">
                        <a:spcAft>
                          <a:spcPts val="0"/>
                        </a:spcAft>
                      </a:pPr>
                      <a:r>
                        <a:rPr lang="en-US" sz="2400" kern="100" baseline="0">
                          <a:latin typeface="Times New Roman" panose="02020603050405020304" pitchFamily="18" charset="0"/>
                          <a:ea typeface="宋体" panose="02010600030101010101" pitchFamily="2" charset="-122"/>
                          <a:cs typeface="Times New Roman" panose="02020603050405020304"/>
                        </a:rPr>
                        <a:t>Sentence 4</a:t>
                      </a:r>
                      <a:endParaRPr lang="zh-CN" sz="2400" kern="100" baseline="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665">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Sentence 5</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1050" kern="100" baseline="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12192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Finish the table; learn the structures and functions of the underlined sentences.</a:t>
            </a:r>
            <a:endPar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91034" y="718956"/>
            <a:ext cx="4879127" cy="590931"/>
          </a:xfrm>
          <a:prstGeom prst="rect">
            <a:avLst/>
          </a:prstGeom>
          <a:solidFill>
            <a:schemeClr val="accent4"/>
          </a:solidFill>
        </p:spPr>
        <p:txBody>
          <a:bodyPr wrap="square" rtlCol="0">
            <a:spAutoFit/>
          </a:bodyPr>
          <a:lstStyle/>
          <a:p>
            <a:pPr lvl="0" algn="ctr">
              <a:lnSpc>
                <a:spcPct val="90000"/>
              </a:lnSpc>
            </a:pPr>
            <a:r>
              <a:rPr lang="en-US" altLang="zh-CN" sz="36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Observe and analyze </a:t>
            </a:r>
            <a:endParaRPr lang="en-US" altLang="zh-CN" sz="3600"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5" name="表格 4"/>
          <p:cNvGraphicFramePr>
            <a:graphicFrameLocks noGrp="1"/>
          </p:cNvGraphicFramePr>
          <p:nvPr/>
        </p:nvGraphicFramePr>
        <p:xfrm>
          <a:off x="1229710" y="1471447"/>
          <a:ext cx="9249105" cy="4729654"/>
        </p:xfrm>
        <a:graphic>
          <a:graphicData uri="http://schemas.openxmlformats.org/drawingml/2006/table">
            <a:tbl>
              <a:tblPr/>
              <a:tblGrid>
                <a:gridCol w="1629103"/>
                <a:gridCol w="3741684"/>
                <a:gridCol w="1994940"/>
                <a:gridCol w="1883378"/>
              </a:tblGrid>
              <a:tr h="675665">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Structure</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Function</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baseline="0">
                          <a:latin typeface="Times New Roman" panose="02020603050405020304" pitchFamily="18" charset="0"/>
                          <a:ea typeface="宋体" panose="02010600030101010101" pitchFamily="2" charset="-122"/>
                          <a:cs typeface="Times New Roman" panose="02020603050405020304"/>
                        </a:rPr>
                        <a:t>Leading word</a:t>
                      </a:r>
                      <a:endParaRPr lang="zh-CN" sz="2400" kern="100" baseline="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1329">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Sentence 1</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at the beginning of the whole sentence, beginning with “what”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smtClean="0">
                          <a:latin typeface="Times New Roman" panose="02020603050405020304" pitchFamily="18" charset="0"/>
                          <a:ea typeface="宋体" panose="02010600030101010101" pitchFamily="2" charset="-122"/>
                          <a:cs typeface="Times New Roman" panose="02020603050405020304"/>
                        </a:rPr>
                        <a:t>      what</a:t>
                      </a: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665">
                <a:tc>
                  <a:txBody>
                    <a:bodyPr/>
                    <a:lstStyle/>
                    <a:p>
                      <a:pPr algn="just">
                        <a:spcAft>
                          <a:spcPts val="0"/>
                        </a:spcAft>
                      </a:pPr>
                      <a:r>
                        <a:rPr lang="en-US" sz="2400" kern="100" baseline="0">
                          <a:latin typeface="Times New Roman" panose="02020603050405020304" pitchFamily="18" charset="0"/>
                          <a:ea typeface="宋体" panose="02010600030101010101" pitchFamily="2" charset="-122"/>
                          <a:cs typeface="Times New Roman" panose="02020603050405020304"/>
                        </a:rPr>
                        <a:t>Sentence 2</a:t>
                      </a:r>
                      <a:endParaRPr lang="zh-CN" sz="2400" kern="100" baseline="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105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665">
                <a:tc>
                  <a:txBody>
                    <a:bodyPr/>
                    <a:lstStyle/>
                    <a:p>
                      <a:pPr algn="just">
                        <a:spcAft>
                          <a:spcPts val="0"/>
                        </a:spcAft>
                      </a:pPr>
                      <a:r>
                        <a:rPr lang="en-US" sz="2400" kern="100" baseline="0">
                          <a:latin typeface="Times New Roman" panose="02020603050405020304" pitchFamily="18" charset="0"/>
                          <a:ea typeface="宋体" panose="02010600030101010101" pitchFamily="2" charset="-122"/>
                          <a:cs typeface="Times New Roman" panose="02020603050405020304"/>
                        </a:rPr>
                        <a:t>Sentence 3</a:t>
                      </a:r>
                      <a:endParaRPr lang="zh-CN" sz="2400" kern="100" baseline="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665">
                <a:tc>
                  <a:txBody>
                    <a:bodyPr/>
                    <a:lstStyle/>
                    <a:p>
                      <a:pPr algn="just">
                        <a:spcAft>
                          <a:spcPts val="0"/>
                        </a:spcAft>
                      </a:pPr>
                      <a:r>
                        <a:rPr lang="en-US" sz="2400" kern="100" baseline="0">
                          <a:latin typeface="Times New Roman" panose="02020603050405020304" pitchFamily="18" charset="0"/>
                          <a:ea typeface="宋体" panose="02010600030101010101" pitchFamily="2" charset="-122"/>
                          <a:cs typeface="Times New Roman" panose="02020603050405020304"/>
                        </a:rPr>
                        <a:t>Sentence 4</a:t>
                      </a:r>
                      <a:endParaRPr lang="zh-CN" sz="2400" kern="100" baseline="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665">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Sentence 5</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CN" sz="105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kern="100" baseline="0" dirty="0">
                          <a:latin typeface="Times New Roman" panose="02020603050405020304" pitchFamily="18" charset="0"/>
                          <a:ea typeface="宋体" panose="02010600030101010101" pitchFamily="2" charset="-122"/>
                          <a:cs typeface="Times New Roman" panose="02020603050405020304"/>
                        </a:rPr>
                        <a:t>act as subject</a:t>
                      </a:r>
                      <a:endParaRPr lang="zh-CN"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400" kern="100" baseline="0" dirty="0">
                        <a:latin typeface="Times New Roman" panose="02020603050405020304" pitchFamily="18" charset="0"/>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12192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Finish the table; learn the structures and functions of the underlined sentences.</a:t>
            </a:r>
            <a:endPar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6" name="TextBox 5"/>
          <p:cNvSpPr txBox="1"/>
          <p:nvPr/>
        </p:nvSpPr>
        <p:spPr>
          <a:xfrm>
            <a:off x="2900854" y="3499946"/>
            <a:ext cx="3678621" cy="707886"/>
          </a:xfrm>
          <a:prstGeom prst="rect">
            <a:avLst/>
          </a:prstGeom>
          <a:noFill/>
        </p:spPr>
        <p:txBody>
          <a:bodyPr wrap="square" rtlCol="0">
            <a:spAutoFit/>
          </a:bodyPr>
          <a:lstStyle/>
          <a:p>
            <a:r>
              <a:rPr lang="en-US" altLang="zh-CN" sz="2000" dirty="0" smtClean="0">
                <a:solidFill>
                  <a:srgbClr val="FF0000"/>
                </a:solidFill>
                <a:latin typeface="Times New Roman" panose="02020603050405020304" pitchFamily="18" charset="0"/>
                <a:cs typeface="Times New Roman" panose="02020603050405020304" pitchFamily="18" charset="0"/>
              </a:rPr>
              <a:t>at </a:t>
            </a:r>
            <a:r>
              <a:rPr lang="en-US" altLang="zh-CN" sz="2000" dirty="0" smtClean="0">
                <a:solidFill>
                  <a:srgbClr val="FF0000"/>
                </a:solidFill>
                <a:latin typeface="Times New Roman" panose="02020603050405020304" pitchFamily="18" charset="0"/>
                <a:cs typeface="Times New Roman" panose="02020603050405020304" pitchFamily="18" charset="0"/>
              </a:rPr>
              <a:t>the beginning of the whole sentence, beginning with </a:t>
            </a:r>
            <a:r>
              <a:rPr lang="en-US" altLang="zh-CN" sz="2000" dirty="0" smtClean="0">
                <a:solidFill>
                  <a:srgbClr val="FF0000"/>
                </a:solidFill>
                <a:latin typeface="Times New Roman" panose="02020603050405020304" pitchFamily="18" charset="0"/>
                <a:cs typeface="Times New Roman" panose="02020603050405020304" pitchFamily="18" charset="0"/>
              </a:rPr>
              <a:t>“how”</a:t>
            </a:r>
            <a:endParaRPr lang="zh-CN" altLang="zh-CN" sz="2000" dirty="0" smtClean="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2890345" y="4177846"/>
            <a:ext cx="3720662" cy="707886"/>
          </a:xfrm>
          <a:prstGeom prst="rect">
            <a:avLst/>
          </a:prstGeom>
          <a:noFill/>
        </p:spPr>
        <p:txBody>
          <a:bodyPr wrap="square" rtlCol="0">
            <a:spAutoFit/>
          </a:bodyPr>
          <a:lstStyle/>
          <a:p>
            <a:r>
              <a:rPr lang="en-US" altLang="zh-CN" sz="2000" dirty="0" smtClean="0">
                <a:solidFill>
                  <a:srgbClr val="FF0000"/>
                </a:solidFill>
                <a:latin typeface="Times New Roman" panose="02020603050405020304" pitchFamily="18" charset="0"/>
                <a:cs typeface="Times New Roman" panose="02020603050405020304" pitchFamily="18" charset="0"/>
              </a:rPr>
              <a:t>at </a:t>
            </a:r>
            <a:r>
              <a:rPr lang="en-US" altLang="zh-CN" sz="2000" dirty="0" smtClean="0">
                <a:solidFill>
                  <a:srgbClr val="FF0000"/>
                </a:solidFill>
                <a:latin typeface="Times New Roman" panose="02020603050405020304" pitchFamily="18" charset="0"/>
                <a:cs typeface="Times New Roman" panose="02020603050405020304" pitchFamily="18" charset="0"/>
              </a:rPr>
              <a:t>the beginning of the whole sentence, beginning with “</a:t>
            </a:r>
            <a:r>
              <a:rPr lang="en-US" altLang="zh-CN" sz="2000" dirty="0" smtClean="0">
                <a:solidFill>
                  <a:srgbClr val="FF0000"/>
                </a:solidFill>
                <a:latin typeface="Times New Roman" panose="02020603050405020304" pitchFamily="18" charset="0"/>
                <a:cs typeface="Times New Roman" panose="02020603050405020304" pitchFamily="18" charset="0"/>
              </a:rPr>
              <a:t>whether”</a:t>
            </a:r>
            <a:endParaRPr lang="zh-CN" altLang="zh-CN" sz="2000" dirty="0" smtClean="0">
              <a:solidFill>
                <a:srgbClr val="FF00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2900855" y="4850486"/>
            <a:ext cx="3578776" cy="707886"/>
          </a:xfrm>
          <a:prstGeom prst="rect">
            <a:avLst/>
          </a:prstGeom>
          <a:noFill/>
        </p:spPr>
        <p:txBody>
          <a:bodyPr wrap="square" rtlCol="0">
            <a:spAutoFit/>
          </a:bodyPr>
          <a:lstStyle/>
          <a:p>
            <a:r>
              <a:rPr lang="en-US" altLang="zh-CN" sz="2000" dirty="0" smtClean="0">
                <a:solidFill>
                  <a:srgbClr val="FF0000"/>
                </a:solidFill>
                <a:latin typeface="Times New Roman" panose="02020603050405020304" pitchFamily="18" charset="0"/>
                <a:cs typeface="Times New Roman" panose="02020603050405020304" pitchFamily="18" charset="0"/>
              </a:rPr>
              <a:t>at </a:t>
            </a:r>
            <a:r>
              <a:rPr lang="en-US" altLang="zh-CN" sz="2000" dirty="0" smtClean="0">
                <a:solidFill>
                  <a:srgbClr val="FF0000"/>
                </a:solidFill>
                <a:latin typeface="Times New Roman" panose="02020603050405020304" pitchFamily="18" charset="0"/>
                <a:cs typeface="Times New Roman" panose="02020603050405020304" pitchFamily="18" charset="0"/>
              </a:rPr>
              <a:t>the beginning of the whole sentence, beginning with </a:t>
            </a:r>
            <a:r>
              <a:rPr lang="en-US" altLang="zh-CN" sz="2000" dirty="0" smtClean="0">
                <a:solidFill>
                  <a:srgbClr val="FF0000"/>
                </a:solidFill>
                <a:latin typeface="Times New Roman" panose="02020603050405020304" pitchFamily="18" charset="0"/>
                <a:cs typeface="Times New Roman" panose="02020603050405020304" pitchFamily="18" charset="0"/>
              </a:rPr>
              <a:t>“that”</a:t>
            </a:r>
            <a:endParaRPr lang="zh-CN" altLang="zh-CN" sz="2000" dirty="0" smtClean="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2879834" y="5512616"/>
            <a:ext cx="3620817" cy="707886"/>
          </a:xfrm>
          <a:prstGeom prst="rect">
            <a:avLst/>
          </a:prstGeom>
          <a:noFill/>
        </p:spPr>
        <p:txBody>
          <a:bodyPr wrap="square" rtlCol="0">
            <a:spAutoFit/>
          </a:bodyPr>
          <a:lstStyle/>
          <a:p>
            <a:r>
              <a:rPr lang="en-US" altLang="zh-CN" sz="2000" dirty="0" smtClean="0">
                <a:solidFill>
                  <a:srgbClr val="FF0000"/>
                </a:solidFill>
                <a:latin typeface="Times New Roman" panose="02020603050405020304" pitchFamily="18" charset="0"/>
                <a:cs typeface="Times New Roman" panose="02020603050405020304" pitchFamily="18" charset="0"/>
              </a:rPr>
              <a:t>at </a:t>
            </a:r>
            <a:r>
              <a:rPr lang="en-US" altLang="zh-CN" sz="2000" dirty="0" smtClean="0">
                <a:solidFill>
                  <a:srgbClr val="FF0000"/>
                </a:solidFill>
                <a:latin typeface="Times New Roman" panose="02020603050405020304" pitchFamily="18" charset="0"/>
                <a:cs typeface="Times New Roman" panose="02020603050405020304" pitchFamily="18" charset="0"/>
              </a:rPr>
              <a:t>the beginning of the whole sentence, beginning with “what</a:t>
            </a:r>
            <a:r>
              <a:rPr lang="en-US" altLang="zh-CN" sz="2000" dirty="0" smtClean="0">
                <a:solidFill>
                  <a:srgbClr val="FF0000"/>
                </a:solidFill>
                <a:latin typeface="Times New Roman" panose="02020603050405020304" pitchFamily="18" charset="0"/>
                <a:cs typeface="Times New Roman" panose="02020603050405020304" pitchFamily="18" charset="0"/>
              </a:rPr>
              <a:t>”</a:t>
            </a:r>
            <a:endParaRPr lang="zh-CN" altLang="zh-CN" sz="2000" dirty="0" smtClean="0">
              <a:solidFill>
                <a:srgbClr val="FF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8760371" y="3631322"/>
            <a:ext cx="3678621" cy="400110"/>
          </a:xfrm>
          <a:prstGeom prst="rect">
            <a:avLst/>
          </a:prstGeom>
          <a:noFill/>
        </p:spPr>
        <p:txBody>
          <a:bodyPr wrap="square" rtlCol="0">
            <a:spAutoFit/>
          </a:bodyPr>
          <a:lstStyle/>
          <a:p>
            <a:r>
              <a:rPr lang="en-US" altLang="zh-CN" sz="2000" dirty="0" smtClean="0">
                <a:solidFill>
                  <a:srgbClr val="FF0000"/>
                </a:solidFill>
                <a:latin typeface="Times New Roman" panose="02020603050405020304" pitchFamily="18" charset="0"/>
                <a:cs typeface="Times New Roman" panose="02020603050405020304" pitchFamily="18" charset="0"/>
              </a:rPr>
              <a:t>       how   </a:t>
            </a:r>
            <a:endParaRPr lang="zh-CN" altLang="zh-CN" sz="2000" dirty="0" smtClean="0">
              <a:solidFill>
                <a:srgbClr val="FF000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8513379" y="4319749"/>
            <a:ext cx="3678621" cy="400110"/>
          </a:xfrm>
          <a:prstGeom prst="rect">
            <a:avLst/>
          </a:prstGeom>
          <a:noFill/>
        </p:spPr>
        <p:txBody>
          <a:bodyPr wrap="square" rtlCol="0">
            <a:spAutoFit/>
          </a:bodyPr>
          <a:lstStyle/>
          <a:p>
            <a:r>
              <a:rPr lang="en-US" altLang="zh-CN" sz="2000" dirty="0" smtClean="0">
                <a:solidFill>
                  <a:srgbClr val="FF0000"/>
                </a:solidFill>
                <a:latin typeface="Times New Roman" panose="02020603050405020304" pitchFamily="18" charset="0"/>
                <a:cs typeface="Times New Roman" panose="02020603050405020304" pitchFamily="18" charset="0"/>
              </a:rPr>
              <a:t>        whether   </a:t>
            </a:r>
            <a:endParaRPr lang="zh-CN" altLang="zh-CN" sz="2000" dirty="0" smtClean="0">
              <a:solidFill>
                <a:srgbClr val="FF000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8723585" y="4950371"/>
            <a:ext cx="3678621" cy="400110"/>
          </a:xfrm>
          <a:prstGeom prst="rect">
            <a:avLst/>
          </a:prstGeom>
          <a:noFill/>
        </p:spPr>
        <p:txBody>
          <a:bodyPr wrap="square" rtlCol="0">
            <a:spAutoFit/>
          </a:bodyPr>
          <a:lstStyle/>
          <a:p>
            <a:r>
              <a:rPr lang="en-US" altLang="zh-CN" sz="2000" dirty="0" smtClean="0">
                <a:solidFill>
                  <a:srgbClr val="FF0000"/>
                </a:solidFill>
                <a:latin typeface="Times New Roman" panose="02020603050405020304" pitchFamily="18" charset="0"/>
                <a:cs typeface="Times New Roman" panose="02020603050405020304" pitchFamily="18" charset="0"/>
              </a:rPr>
              <a:t>       that</a:t>
            </a:r>
            <a:endParaRPr lang="zh-CN" altLang="zh-CN" sz="2000" dirty="0" smtClean="0">
              <a:solidFill>
                <a:srgbClr val="FF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8692054" y="5686094"/>
            <a:ext cx="3678621" cy="400110"/>
          </a:xfrm>
          <a:prstGeom prst="rect">
            <a:avLst/>
          </a:prstGeom>
          <a:noFill/>
        </p:spPr>
        <p:txBody>
          <a:bodyPr wrap="square" rtlCol="0">
            <a:spAutoFit/>
          </a:bodyPr>
          <a:lstStyle/>
          <a:p>
            <a:r>
              <a:rPr lang="en-US" altLang="zh-CN" sz="2000" dirty="0" smtClean="0">
                <a:solidFill>
                  <a:srgbClr val="FF0000"/>
                </a:solidFill>
                <a:latin typeface="Times New Roman" panose="02020603050405020304" pitchFamily="18" charset="0"/>
                <a:cs typeface="Times New Roman" panose="02020603050405020304" pitchFamily="18" charset="0"/>
              </a:rPr>
              <a:t>        what</a:t>
            </a:r>
            <a:endParaRPr lang="zh-CN" altLang="zh-CN" sz="2000"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91034" y="718956"/>
            <a:ext cx="3399335" cy="590931"/>
          </a:xfrm>
          <a:prstGeom prst="rect">
            <a:avLst/>
          </a:prstGeom>
          <a:solidFill>
            <a:schemeClr val="accent4"/>
          </a:solidFill>
        </p:spPr>
        <p:txBody>
          <a:bodyPr wrap="square" rtlCol="0">
            <a:spAutoFit/>
          </a:bodyPr>
          <a:lstStyle/>
          <a:p>
            <a:pPr lvl="0" algn="ctr">
              <a:lnSpc>
                <a:spcPct val="90000"/>
              </a:lnSpc>
            </a:pPr>
            <a:r>
              <a:rPr lang="en-US" altLang="zh-CN" sz="36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Practice</a:t>
            </a:r>
            <a:endParaRPr lang="en-US" altLang="zh-CN" sz="36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TextBox 5"/>
          <p:cNvSpPr txBox="1"/>
          <p:nvPr/>
        </p:nvSpPr>
        <p:spPr>
          <a:xfrm>
            <a:off x="0" y="1555531"/>
            <a:ext cx="12192000" cy="4401205"/>
          </a:xfrm>
          <a:prstGeom prst="rect">
            <a:avLst/>
          </a:prstGeom>
          <a:noFill/>
        </p:spPr>
        <p:txBody>
          <a:bodyPr wrap="square" rtlCol="0">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Understand </a:t>
            </a:r>
            <a:r>
              <a:rPr lang="en-US" altLang="zh-CN" sz="2800" b="1" dirty="0" smtClean="0">
                <a:solidFill>
                  <a:srgbClr val="FF0000"/>
                </a:solidFill>
                <a:latin typeface="Times New Roman" panose="02020603050405020304" pitchFamily="18" charset="0"/>
                <a:cs typeface="Times New Roman" panose="02020603050405020304" pitchFamily="18" charset="0"/>
              </a:rPr>
              <a:t>the sentence structures of following.</a:t>
            </a:r>
            <a:endParaRPr lang="zh-CN" altLang="zh-CN" sz="2800" b="1" dirty="0" smtClean="0">
              <a:solidFill>
                <a:srgbClr val="FF0000"/>
              </a:solidFill>
              <a:latin typeface="Times New Roman" panose="02020603050405020304" pitchFamily="18" charset="0"/>
              <a:cs typeface="Times New Roman" panose="02020603050405020304" pitchFamily="18" charset="0"/>
            </a:endParaRPr>
          </a:p>
          <a:p>
            <a:endParaRPr lang="en-US"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1. It </a:t>
            </a:r>
            <a:r>
              <a:rPr lang="en-US" altLang="zh-CN" sz="2800" b="1" dirty="0" smtClean="0">
                <a:latin typeface="Times New Roman" panose="02020603050405020304" pitchFamily="18" charset="0"/>
                <a:cs typeface="Times New Roman" panose="02020603050405020304" pitchFamily="18" charset="0"/>
              </a:rPr>
              <a:t>is estimated </a:t>
            </a:r>
            <a:r>
              <a:rPr lang="en-US" altLang="zh-CN" sz="2800" b="1" u="sng" dirty="0" smtClean="0">
                <a:latin typeface="Times New Roman" panose="02020603050405020304" pitchFamily="18" charset="0"/>
                <a:cs typeface="Times New Roman" panose="02020603050405020304" pitchFamily="18" charset="0"/>
              </a:rPr>
              <a:t>that about 60% of domestic rice consumption in China is comprised of crops generated from Yuan’s hybrid strains</a:t>
            </a:r>
            <a:r>
              <a:rPr lang="en-US" altLang="zh-CN" sz="2800" b="1" dirty="0" smtClean="0">
                <a:latin typeface="Times New Roman" panose="02020603050405020304" pitchFamily="18" charset="0"/>
                <a:cs typeface="Times New Roman" panose="02020603050405020304" pitchFamily="18" charset="0"/>
              </a:rPr>
              <a:t>.</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u="sng" dirty="0" smtClean="0">
                <a:latin typeface="Times New Roman" panose="02020603050405020304" pitchFamily="18" charset="0"/>
                <a:cs typeface="Times New Roman" panose="02020603050405020304" pitchFamily="18" charset="0"/>
              </a:rPr>
              <a:t>That about 60% of domestic rice consumption in China is comprised of crops generated from Yuan’s hybrid strains</a:t>
            </a:r>
            <a:r>
              <a:rPr lang="en-US" altLang="zh-CN" sz="2800" b="1" dirty="0" smtClean="0">
                <a:latin typeface="Times New Roman" panose="02020603050405020304" pitchFamily="18" charset="0"/>
                <a:cs typeface="Times New Roman" panose="02020603050405020304" pitchFamily="18" charset="0"/>
              </a:rPr>
              <a:t> is estimated.</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It is estimated </a:t>
            </a:r>
            <a:r>
              <a:rPr lang="en-US" altLang="zh-CN" sz="2800" b="1" u="sng" dirty="0" smtClean="0">
                <a:latin typeface="Times New Roman" panose="02020603050405020304" pitchFamily="18" charset="0"/>
                <a:cs typeface="Times New Roman" panose="02020603050405020304" pitchFamily="18" charset="0"/>
              </a:rPr>
              <a:t>that about 60% of domestic rice consumption in China is comprised of crops generated from Yuan’s hybrid strains</a:t>
            </a:r>
            <a:r>
              <a:rPr lang="en-US" altLang="zh-CN" sz="2800" b="1" dirty="0" smtClean="0">
                <a:latin typeface="Times New Roman" panose="02020603050405020304" pitchFamily="18" charset="0"/>
                <a:cs typeface="Times New Roman" panose="02020603050405020304" pitchFamily="18" charset="0"/>
              </a:rPr>
              <a:t>.</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2. That agriculture is the foundation of our country is well known.</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___________________________________________________________</a:t>
            </a:r>
            <a:endParaRPr lang="zh-CN" altLang="zh-CN" sz="2800" b="1" dirty="0">
              <a:latin typeface="Times New Roman" panose="02020603050405020304" pitchFamily="18" charset="0"/>
              <a:cs typeface="Times New Roman" panose="02020603050405020304" pitchFamily="18" charset="0"/>
            </a:endParaRPr>
          </a:p>
        </p:txBody>
      </p:sp>
      <p:sp>
        <p:nvSpPr>
          <p:cNvPr id="15361" name="Rectangle 1"/>
          <p:cNvSpPr>
            <a:spLocks noChangeArrowheads="1"/>
          </p:cNvSpPr>
          <p:nvPr/>
        </p:nvSpPr>
        <p:spPr bwMode="auto">
          <a:xfrm>
            <a:off x="0" y="0"/>
            <a:ext cx="12192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9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It is well known that agriculture is the foundation of our country.</a:t>
            </a:r>
            <a:endPar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5362" name="Rectangle 2"/>
          <p:cNvSpPr>
            <a:spLocks noChangeArrowheads="1"/>
          </p:cNvSpPr>
          <p:nvPr/>
        </p:nvSpPr>
        <p:spPr bwMode="auto">
          <a:xfrm>
            <a:off x="0" y="0"/>
            <a:ext cx="12192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9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It is well known that agriculture is the foundation of our country.</a:t>
            </a:r>
            <a:endPar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5363" name="Rectangle 3"/>
          <p:cNvSpPr>
            <a:spLocks noChangeArrowheads="1"/>
          </p:cNvSpPr>
          <p:nvPr/>
        </p:nvSpPr>
        <p:spPr bwMode="auto">
          <a:xfrm>
            <a:off x="0" y="0"/>
            <a:ext cx="12192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9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It is well known that agriculture is the foundation of our country.</a:t>
            </a:r>
            <a:endPar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 name="TextBox 10"/>
          <p:cNvSpPr txBox="1"/>
          <p:nvPr/>
        </p:nvSpPr>
        <p:spPr>
          <a:xfrm>
            <a:off x="157655" y="5433848"/>
            <a:ext cx="10089931" cy="954107"/>
          </a:xfrm>
          <a:prstGeom prst="rect">
            <a:avLst/>
          </a:prstGeom>
          <a:noFill/>
        </p:spPr>
        <p:txBody>
          <a:bodyPr wrap="square" rtlCol="0">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It </a:t>
            </a:r>
            <a:r>
              <a:rPr lang="en-US" altLang="zh-CN" sz="2800" b="1" dirty="0" smtClean="0">
                <a:solidFill>
                  <a:srgbClr val="FF0000"/>
                </a:solidFill>
                <a:latin typeface="Times New Roman" panose="02020603050405020304" pitchFamily="18" charset="0"/>
                <a:cs typeface="Times New Roman" panose="02020603050405020304" pitchFamily="18" charset="0"/>
              </a:rPr>
              <a:t>is well known that agriculture is the foundation of our country.</a:t>
            </a:r>
            <a:endParaRPr lang="zh-CN" altLang="zh-CN" sz="2800" b="1" dirty="0" smtClean="0">
              <a:solidFill>
                <a:srgbClr val="FF0000"/>
              </a:solidFill>
              <a:latin typeface="Times New Roman" panose="02020603050405020304" pitchFamily="18" charset="0"/>
              <a:cs typeface="Times New Roman" panose="02020603050405020304" pitchFamily="18" charset="0"/>
            </a:endParaRPr>
          </a:p>
          <a:p>
            <a:endParaRPr lang="zh-CN" altLang="en-US" sz="2800" b="1" dirty="0">
              <a:solidFill>
                <a:srgbClr val="FF0000"/>
              </a:solidFill>
              <a:latin typeface="Times New Roman" panose="02020603050405020304" pitchFamily="18" charset="0"/>
              <a:cs typeface="Times New Roman" panose="02020603050405020304" pitchFamily="18" charset="0"/>
            </a:endParaRPr>
          </a:p>
        </p:txBody>
      </p:sp>
      <p:sp>
        <p:nvSpPr>
          <p:cNvPr id="12" name="文本框 2"/>
          <p:cNvSpPr txBox="1"/>
          <p:nvPr/>
        </p:nvSpPr>
        <p:spPr>
          <a:xfrm>
            <a:off x="691034" y="718956"/>
            <a:ext cx="4879127" cy="590931"/>
          </a:xfrm>
          <a:prstGeom prst="rect">
            <a:avLst/>
          </a:prstGeom>
          <a:solidFill>
            <a:schemeClr val="accent4"/>
          </a:solidFill>
        </p:spPr>
        <p:txBody>
          <a:bodyPr wrap="square" rtlCol="0">
            <a:spAutoFit/>
          </a:bodyPr>
          <a:lstStyle/>
          <a:p>
            <a:pPr lvl="0" algn="ctr">
              <a:lnSpc>
                <a:spcPct val="90000"/>
              </a:lnSpc>
            </a:pPr>
            <a:r>
              <a:rPr lang="en-US" altLang="zh-CN" sz="36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Observe and analyze </a:t>
            </a:r>
            <a:endParaRPr lang="en-US" altLang="zh-CN" sz="3600"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7048" y="508749"/>
            <a:ext cx="2157269" cy="646331"/>
          </a:xfrm>
          <a:prstGeom prst="rect">
            <a:avLst/>
          </a:prstGeom>
          <a:solidFill>
            <a:schemeClr val="accent4"/>
          </a:solidFill>
        </p:spPr>
        <p:txBody>
          <a:bodyPr wrap="square" rtlCol="0">
            <a:spAutoFit/>
          </a:bodyPr>
          <a:lstStyle/>
          <a:p>
            <a:r>
              <a:rPr lang="en-US" altLang="zh-CN" sz="3600" b="1" dirty="0" smtClean="0"/>
              <a:t>Practice</a:t>
            </a:r>
            <a:endParaRPr lang="zh-CN" altLang="zh-CN" sz="3600" b="1" dirty="0" smtClean="0"/>
          </a:p>
        </p:txBody>
      </p:sp>
      <p:sp>
        <p:nvSpPr>
          <p:cNvPr id="6" name="TextBox 5"/>
          <p:cNvSpPr txBox="1"/>
          <p:nvPr/>
        </p:nvSpPr>
        <p:spPr>
          <a:xfrm>
            <a:off x="0" y="1187677"/>
            <a:ext cx="10667999" cy="4399915"/>
          </a:xfrm>
          <a:prstGeom prst="rect">
            <a:avLst/>
          </a:prstGeom>
          <a:noFill/>
        </p:spPr>
        <p:txBody>
          <a:bodyPr wrap="square" rtlCol="0">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Find and mark the subject clauses in the sentences and then state their functions, leading words </a:t>
            </a:r>
            <a:r>
              <a:rPr lang="en-US" altLang="zh-CN" sz="2800" b="1" dirty="0" err="1" smtClean="0">
                <a:solidFill>
                  <a:srgbClr val="FF0000"/>
                </a:solidFill>
                <a:latin typeface="Times New Roman" panose="02020603050405020304" pitchFamily="18" charset="0"/>
                <a:cs typeface="Times New Roman" panose="02020603050405020304" pitchFamily="18" charset="0"/>
              </a:rPr>
              <a:t>italicised</a:t>
            </a:r>
            <a:r>
              <a:rPr lang="en-US" altLang="zh-CN" sz="2800" b="1" dirty="0" smtClean="0">
                <a:solidFill>
                  <a:srgbClr val="FF0000"/>
                </a:solidFill>
                <a:latin typeface="Times New Roman" panose="02020603050405020304" pitchFamily="18" charset="0"/>
                <a:cs typeface="Times New Roman" panose="02020603050405020304" pitchFamily="18" charset="0"/>
              </a:rPr>
              <a:t>. </a:t>
            </a:r>
            <a:endParaRPr lang="zh-CN" altLang="zh-CN" sz="2800" b="1" dirty="0" smtClean="0">
              <a:solidFill>
                <a:srgbClr val="FF0000"/>
              </a:solidFill>
              <a:latin typeface="Times New Roman" panose="02020603050405020304" pitchFamily="18" charset="0"/>
              <a:cs typeface="Times New Roman" panose="02020603050405020304" pitchFamily="18" charset="0"/>
            </a:endParaRPr>
          </a:p>
          <a:p>
            <a:endParaRPr lang="en-US" altLang="zh-CN" sz="2800" b="1"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1. What Yuan </a:t>
            </a:r>
            <a:r>
              <a:rPr lang="en-US" altLang="zh-CN" sz="2800" dirty="0" err="1" smtClean="0">
                <a:latin typeface="Times New Roman" panose="02020603050405020304" pitchFamily="18" charset="0"/>
                <a:cs typeface="Times New Roman" panose="02020603050405020304" pitchFamily="18" charset="0"/>
              </a:rPr>
              <a:t>Longping</a:t>
            </a:r>
            <a:r>
              <a:rPr lang="en-US" altLang="zh-CN" sz="2800" dirty="0" smtClean="0">
                <a:latin typeface="Times New Roman" panose="02020603050405020304" pitchFamily="18" charset="0"/>
                <a:cs typeface="Times New Roman" panose="02020603050405020304" pitchFamily="18" charset="0"/>
              </a:rPr>
              <a:t> really cared about was not money or celebrity.                    </a:t>
            </a:r>
            <a:endParaRPr lang="zh-CN"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2. It surprised the whole world that Yuan </a:t>
            </a:r>
            <a:r>
              <a:rPr lang="en-US" altLang="zh-CN" sz="2800" dirty="0" err="1" smtClean="0">
                <a:latin typeface="Times New Roman" panose="02020603050405020304" pitchFamily="18" charset="0"/>
                <a:cs typeface="Times New Roman" panose="02020603050405020304" pitchFamily="18" charset="0"/>
              </a:rPr>
              <a:t>Longping</a:t>
            </a:r>
            <a:r>
              <a:rPr lang="en-US" altLang="zh-CN" sz="2800" dirty="0" smtClean="0">
                <a:latin typeface="Times New Roman" panose="02020603050405020304" pitchFamily="18" charset="0"/>
                <a:cs typeface="Times New Roman" panose="02020603050405020304" pitchFamily="18" charset="0"/>
              </a:rPr>
              <a:t> had </a:t>
            </a:r>
            <a:r>
              <a:rPr lang="en-US" altLang="zh-CN" sz="2800" dirty="0" err="1" smtClean="0">
                <a:latin typeface="Times New Roman" panose="02020603050405020304" pitchFamily="18" charset="0"/>
                <a:cs typeface="Times New Roman" panose="02020603050405020304" pitchFamily="18" charset="0"/>
              </a:rPr>
              <a:t>realised</a:t>
            </a:r>
            <a:r>
              <a:rPr lang="en-US" altLang="zh-CN" sz="2800" dirty="0" smtClean="0">
                <a:latin typeface="Times New Roman" panose="02020603050405020304" pitchFamily="18" charset="0"/>
                <a:cs typeface="Times New Roman" panose="02020603050405020304" pitchFamily="18" charset="0"/>
              </a:rPr>
              <a:t> his dream of developing seawater rice. </a:t>
            </a:r>
            <a:endParaRPr lang="zh-CN"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3. How he did the experiment was puzzling to others.</a:t>
            </a:r>
            <a:endParaRPr lang="zh-CN"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4. When the sports meet will be held hasn’t been decided yet.</a:t>
            </a:r>
            <a:endParaRPr lang="zh-CN"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5. It remains a mystery where he has gone for further study.</a:t>
            </a:r>
            <a:endParaRPr lang="zh-CN" altLang="zh-CN" sz="2800" dirty="0" smtClean="0">
              <a:latin typeface="Times New Roman" panose="02020603050405020304" pitchFamily="18" charset="0"/>
              <a:cs typeface="Times New Roman" panose="02020603050405020304" pitchFamily="18" charset="0"/>
            </a:endParaRPr>
          </a:p>
          <a:p>
            <a:endParaRPr lang="zh-CN" alt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7048" y="508749"/>
            <a:ext cx="2157269" cy="646331"/>
          </a:xfrm>
          <a:prstGeom prst="rect">
            <a:avLst/>
          </a:prstGeom>
          <a:solidFill>
            <a:schemeClr val="accent4"/>
          </a:solidFill>
        </p:spPr>
        <p:txBody>
          <a:bodyPr wrap="square" rtlCol="0">
            <a:spAutoFit/>
          </a:bodyPr>
          <a:lstStyle/>
          <a:p>
            <a:r>
              <a:rPr lang="en-US" altLang="zh-CN" sz="3600" b="1" dirty="0" smtClean="0"/>
              <a:t>Practice</a:t>
            </a:r>
            <a:endParaRPr lang="zh-CN" altLang="zh-CN" sz="3600" b="1" dirty="0" smtClean="0"/>
          </a:p>
        </p:txBody>
      </p:sp>
      <p:sp>
        <p:nvSpPr>
          <p:cNvPr id="6" name="TextBox 5"/>
          <p:cNvSpPr txBox="1"/>
          <p:nvPr/>
        </p:nvSpPr>
        <p:spPr>
          <a:xfrm>
            <a:off x="0" y="1187677"/>
            <a:ext cx="10667999" cy="3108543"/>
          </a:xfrm>
          <a:prstGeom prst="rect">
            <a:avLst/>
          </a:prstGeom>
          <a:noFill/>
        </p:spPr>
        <p:txBody>
          <a:bodyPr wrap="square" rtlCol="0">
            <a:spAutoFit/>
          </a:bodyPr>
          <a:lstStyle/>
          <a:p>
            <a:r>
              <a:rPr lang="en-US" altLang="zh-CN" sz="2800" b="1" dirty="0" smtClean="0">
                <a:latin typeface="Times New Roman" panose="02020603050405020304" pitchFamily="18" charset="0"/>
                <a:cs typeface="Times New Roman" panose="02020603050405020304" pitchFamily="18" charset="0"/>
              </a:rPr>
              <a:t>1. </a:t>
            </a:r>
            <a:r>
              <a:rPr lang="en-US" altLang="zh-CN" sz="2800" b="1" i="1" u="sng" dirty="0" smtClean="0">
                <a:solidFill>
                  <a:srgbClr val="FF0000"/>
                </a:solidFill>
                <a:latin typeface="Times New Roman" panose="02020603050405020304" pitchFamily="18" charset="0"/>
                <a:cs typeface="Times New Roman" panose="02020603050405020304" pitchFamily="18" charset="0"/>
              </a:rPr>
              <a:t>What</a:t>
            </a:r>
            <a:r>
              <a:rPr lang="en-US" altLang="zh-CN" sz="2800" b="1" u="sng" dirty="0" smtClean="0">
                <a:solidFill>
                  <a:srgbClr val="FF0000"/>
                </a:solidFill>
                <a:latin typeface="Times New Roman" panose="02020603050405020304" pitchFamily="18" charset="0"/>
                <a:cs typeface="Times New Roman" panose="02020603050405020304" pitchFamily="18" charset="0"/>
              </a:rPr>
              <a:t> Yuan </a:t>
            </a:r>
            <a:r>
              <a:rPr lang="en-US" altLang="zh-CN" sz="2800" b="1" u="sng" dirty="0" err="1" smtClean="0">
                <a:solidFill>
                  <a:srgbClr val="FF0000"/>
                </a:solidFill>
                <a:latin typeface="Times New Roman" panose="02020603050405020304" pitchFamily="18" charset="0"/>
                <a:cs typeface="Times New Roman" panose="02020603050405020304" pitchFamily="18" charset="0"/>
              </a:rPr>
              <a:t>Longping</a:t>
            </a:r>
            <a:r>
              <a:rPr lang="en-US" altLang="zh-CN" sz="2800" b="1" u="sng" dirty="0" smtClean="0">
                <a:solidFill>
                  <a:srgbClr val="FF0000"/>
                </a:solidFill>
                <a:latin typeface="Times New Roman" panose="02020603050405020304" pitchFamily="18" charset="0"/>
                <a:cs typeface="Times New Roman" panose="02020603050405020304" pitchFamily="18" charset="0"/>
              </a:rPr>
              <a:t> really cared about </a:t>
            </a:r>
            <a:r>
              <a:rPr lang="en-US" altLang="zh-CN" sz="2800" b="1" dirty="0" smtClean="0">
                <a:latin typeface="Times New Roman" panose="02020603050405020304" pitchFamily="18" charset="0"/>
                <a:cs typeface="Times New Roman" panose="02020603050405020304" pitchFamily="18" charset="0"/>
              </a:rPr>
              <a:t>was not money or celebrity.                    </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2. It surprised the whole world </a:t>
            </a:r>
            <a:r>
              <a:rPr lang="en-US" altLang="zh-CN" sz="2800" b="1" i="1" u="sng" dirty="0" smtClean="0">
                <a:solidFill>
                  <a:srgbClr val="FF0000"/>
                </a:solidFill>
                <a:latin typeface="Times New Roman" panose="02020603050405020304" pitchFamily="18" charset="0"/>
                <a:cs typeface="Times New Roman" panose="02020603050405020304" pitchFamily="18" charset="0"/>
              </a:rPr>
              <a:t>that</a:t>
            </a:r>
            <a:r>
              <a:rPr lang="en-US" altLang="zh-CN" sz="2800" b="1" u="sng" dirty="0" smtClean="0">
                <a:solidFill>
                  <a:srgbClr val="FF0000"/>
                </a:solidFill>
                <a:latin typeface="Times New Roman" panose="02020603050405020304" pitchFamily="18" charset="0"/>
                <a:cs typeface="Times New Roman" panose="02020603050405020304" pitchFamily="18" charset="0"/>
              </a:rPr>
              <a:t> Yuan </a:t>
            </a:r>
            <a:r>
              <a:rPr lang="en-US" altLang="zh-CN" sz="2800" b="1" u="sng" dirty="0" err="1" smtClean="0">
                <a:solidFill>
                  <a:srgbClr val="FF0000"/>
                </a:solidFill>
                <a:latin typeface="Times New Roman" panose="02020603050405020304" pitchFamily="18" charset="0"/>
                <a:cs typeface="Times New Roman" panose="02020603050405020304" pitchFamily="18" charset="0"/>
              </a:rPr>
              <a:t>Longping</a:t>
            </a:r>
            <a:r>
              <a:rPr lang="en-US" altLang="zh-CN" sz="2800" b="1" u="sng" dirty="0" smtClean="0">
                <a:solidFill>
                  <a:srgbClr val="FF0000"/>
                </a:solidFill>
                <a:latin typeface="Times New Roman" panose="02020603050405020304" pitchFamily="18" charset="0"/>
                <a:cs typeface="Times New Roman" panose="02020603050405020304" pitchFamily="18" charset="0"/>
              </a:rPr>
              <a:t> had </a:t>
            </a:r>
            <a:r>
              <a:rPr lang="en-US" altLang="zh-CN" sz="2800" b="1" u="sng" dirty="0" err="1" smtClean="0">
                <a:solidFill>
                  <a:srgbClr val="FF0000"/>
                </a:solidFill>
                <a:latin typeface="Times New Roman" panose="02020603050405020304" pitchFamily="18" charset="0"/>
                <a:cs typeface="Times New Roman" panose="02020603050405020304" pitchFamily="18" charset="0"/>
              </a:rPr>
              <a:t>realised</a:t>
            </a:r>
            <a:r>
              <a:rPr lang="en-US" altLang="zh-CN" sz="2800" b="1" u="sng" dirty="0" smtClean="0">
                <a:solidFill>
                  <a:srgbClr val="FF0000"/>
                </a:solidFill>
                <a:latin typeface="Times New Roman" panose="02020603050405020304" pitchFamily="18" charset="0"/>
                <a:cs typeface="Times New Roman" panose="02020603050405020304" pitchFamily="18" charset="0"/>
              </a:rPr>
              <a:t> his dream of developing seawater rice. </a:t>
            </a:r>
            <a:endParaRPr lang="zh-CN" altLang="zh-CN" sz="2800" b="1" dirty="0" smtClean="0">
              <a:solidFill>
                <a:srgbClr val="FF0000"/>
              </a:solidFill>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3. </a:t>
            </a:r>
            <a:r>
              <a:rPr lang="en-US" altLang="zh-CN" sz="2800" b="1" i="1" u="sng" dirty="0" smtClean="0">
                <a:solidFill>
                  <a:srgbClr val="FF0000"/>
                </a:solidFill>
                <a:latin typeface="Times New Roman" panose="02020603050405020304" pitchFamily="18" charset="0"/>
                <a:cs typeface="Times New Roman" panose="02020603050405020304" pitchFamily="18" charset="0"/>
              </a:rPr>
              <a:t>How</a:t>
            </a:r>
            <a:r>
              <a:rPr lang="en-US" altLang="zh-CN" sz="2800" b="1" u="sng" dirty="0" smtClean="0">
                <a:latin typeface="Times New Roman" panose="02020603050405020304" pitchFamily="18" charset="0"/>
                <a:cs typeface="Times New Roman" panose="02020603050405020304" pitchFamily="18" charset="0"/>
              </a:rPr>
              <a:t> he did the experiment</a:t>
            </a:r>
            <a:r>
              <a:rPr lang="en-US" altLang="zh-CN" sz="2800" b="1" dirty="0" smtClean="0">
                <a:latin typeface="Times New Roman" panose="02020603050405020304" pitchFamily="18" charset="0"/>
                <a:cs typeface="Times New Roman" panose="02020603050405020304" pitchFamily="18" charset="0"/>
              </a:rPr>
              <a:t> was puzzling to others.</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4. </a:t>
            </a:r>
            <a:r>
              <a:rPr lang="en-US" altLang="zh-CN" sz="2800" b="1" i="1" u="sng" dirty="0" smtClean="0">
                <a:solidFill>
                  <a:srgbClr val="FF0000"/>
                </a:solidFill>
                <a:latin typeface="Times New Roman" panose="02020603050405020304" pitchFamily="18" charset="0"/>
                <a:cs typeface="Times New Roman" panose="02020603050405020304" pitchFamily="18" charset="0"/>
              </a:rPr>
              <a:t>When</a:t>
            </a:r>
            <a:r>
              <a:rPr lang="en-US" altLang="zh-CN" sz="2800" b="1" u="sng" dirty="0" smtClean="0">
                <a:solidFill>
                  <a:srgbClr val="FF0000"/>
                </a:solidFill>
                <a:latin typeface="Times New Roman" panose="02020603050405020304" pitchFamily="18" charset="0"/>
                <a:cs typeface="Times New Roman" panose="02020603050405020304" pitchFamily="18" charset="0"/>
              </a:rPr>
              <a:t> the sports meet will be held </a:t>
            </a:r>
            <a:r>
              <a:rPr lang="en-US" altLang="zh-CN" sz="2800" b="1" dirty="0" smtClean="0">
                <a:latin typeface="Times New Roman" panose="02020603050405020304" pitchFamily="18" charset="0"/>
                <a:cs typeface="Times New Roman" panose="02020603050405020304" pitchFamily="18" charset="0"/>
              </a:rPr>
              <a:t>hasn’t been decided yet.</a:t>
            </a:r>
            <a:endParaRPr lang="zh-CN"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5. It remains a mystery </a:t>
            </a:r>
            <a:r>
              <a:rPr lang="en-US" altLang="zh-CN" sz="2800" b="1" i="1" u="sng" dirty="0" smtClean="0">
                <a:solidFill>
                  <a:srgbClr val="FF0000"/>
                </a:solidFill>
                <a:latin typeface="Times New Roman" panose="02020603050405020304" pitchFamily="18" charset="0"/>
                <a:cs typeface="Times New Roman" panose="02020603050405020304" pitchFamily="18" charset="0"/>
              </a:rPr>
              <a:t>where</a:t>
            </a:r>
            <a:r>
              <a:rPr lang="en-US" altLang="zh-CN" sz="2800" b="1" u="sng" dirty="0" smtClean="0">
                <a:solidFill>
                  <a:srgbClr val="FF0000"/>
                </a:solidFill>
                <a:latin typeface="Times New Roman" panose="02020603050405020304" pitchFamily="18" charset="0"/>
                <a:cs typeface="Times New Roman" panose="02020603050405020304" pitchFamily="18" charset="0"/>
              </a:rPr>
              <a:t> he has gone for further study</a:t>
            </a:r>
            <a:r>
              <a:rPr lang="en-US" altLang="zh-CN" sz="2800" b="1" dirty="0" smtClean="0">
                <a:solidFill>
                  <a:srgbClr val="FF0000"/>
                </a:solidFill>
                <a:latin typeface="Times New Roman" panose="02020603050405020304" pitchFamily="18" charset="0"/>
                <a:cs typeface="Times New Roman" panose="02020603050405020304" pitchFamily="18" charset="0"/>
              </a:rPr>
              <a:t>.</a:t>
            </a:r>
            <a:endParaRPr lang="zh-CN" altLang="zh-CN" sz="28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7516</Words>
  <Application>WPS 演示</Application>
  <PresentationFormat>自定义</PresentationFormat>
  <Paragraphs>221</Paragraphs>
  <Slides>18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18</vt:i4>
      </vt:variant>
    </vt:vector>
  </HeadingPairs>
  <TitlesOfParts>
    <vt:vector size="30" baseType="lpstr">
      <vt:lpstr>Arial</vt:lpstr>
      <vt:lpstr>宋体</vt:lpstr>
      <vt:lpstr>Wingdings</vt:lpstr>
      <vt:lpstr>微软雅黑</vt:lpstr>
      <vt:lpstr>Times New Roman</vt:lpstr>
      <vt:lpstr>Calibri</vt:lpstr>
      <vt:lpstr>Segoe UI</vt:lpstr>
      <vt:lpstr>Times New Roman</vt:lpstr>
      <vt:lpstr>Calibri</vt:lpstr>
      <vt:lpstr>Arial Black</vt:lpstr>
      <vt:lpstr>Arial Unicode MS</vt:lpstr>
      <vt:lpstr>Office 主题</vt:lpstr>
      <vt:lpstr>Unit 5 Working the Land Discovering Useful Structures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Hannah</cp:lastModifiedBy>
  <cp:revision>98</cp:revision>
  <dcterms:created xsi:type="dcterms:W3CDTF">2020-01-14T10:19:00Z</dcterms:created>
  <dcterms:modified xsi:type="dcterms:W3CDTF">2021-08-15T09:12:29Z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ICV">
    <vt:lpwstr>C0072B7065FD436B8A48CD4A3E870D31</vt:lpwstr>
  </property>
</Properties>
</file>