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handoutMasterIdLst>
    <p:handoutMasterId r:id="rId28"/>
  </p:handoutMasterIdLst>
  <p:sldIdLst>
    <p:sldId id="287" r:id="rId3"/>
    <p:sldId id="312" r:id="rId4"/>
    <p:sldId id="259" r:id="rId5"/>
    <p:sldId id="261" r:id="rId6"/>
    <p:sldId id="292" r:id="rId7"/>
    <p:sldId id="262" r:id="rId8"/>
    <p:sldId id="263" r:id="rId9"/>
    <p:sldId id="278" r:id="rId10"/>
    <p:sldId id="311" r:id="rId11"/>
    <p:sldId id="288" r:id="rId12"/>
    <p:sldId id="279" r:id="rId13"/>
    <p:sldId id="280" r:id="rId14"/>
    <p:sldId id="281" r:id="rId15"/>
    <p:sldId id="289" r:id="rId16"/>
    <p:sldId id="264" r:id="rId17"/>
    <p:sldId id="265" r:id="rId18"/>
    <p:sldId id="266" r:id="rId19"/>
    <p:sldId id="267" r:id="rId20"/>
    <p:sldId id="268" r:id="rId21"/>
    <p:sldId id="290" r:id="rId22"/>
    <p:sldId id="282" r:id="rId23"/>
    <p:sldId id="283" r:id="rId24"/>
    <p:sldId id="284" r:id="rId25"/>
    <p:sldId id="260" r:id="rId26"/>
  </p:sldIdLst>
  <p:sldSz cx="12192000" cy="6858000"/>
  <p:notesSz cx="6858000" cy="9144000"/>
  <p:custDataLst>
    <p:tags r:id="rId3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卢 政坤" initials="卢"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80" autoAdjust="0"/>
    <p:restoredTop sz="86466" autoAdjust="0"/>
  </p:normalViewPr>
  <p:slideViewPr>
    <p:cSldViewPr snapToGrid="0">
      <p:cViewPr varScale="1">
        <p:scale>
          <a:sx n="72" d="100"/>
          <a:sy n="72" d="100"/>
        </p:scale>
        <p:origin x="858"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0" d="100"/>
          <a:sy n="80" d="100"/>
        </p:scale>
        <p:origin x="-330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gs" Target="tags/tag11.xml"/><Relationship Id="rId32" Type="http://schemas.openxmlformats.org/officeDocument/2006/relationships/commentAuthors" Target="commentAuthors.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notesMaster" Target="notesMasters/notesMaster1.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4" Type="http://schemas.openxmlformats.org/officeDocument/2006/relationships/image" Target="../media/image10.wmf"/><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7" Type="http://schemas.openxmlformats.org/officeDocument/2006/relationships/image" Target="../media/image26.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23.wmf"/><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4" Type="http://schemas.openxmlformats.org/officeDocument/2006/relationships/image" Target="../media/image10.wmf"/><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B4A61C-6C9E-4571-98AB-DCE859B0FB7B}"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93E652-97E8-4E43-81D4-B2F97C751BAD}"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B23CFE-E85A-4CB1-B388-FD452395EFF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13E388-8A17-44FA-AE8B-AAB64D77357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image" Target="../media/image1.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2085149"/>
            <a:ext cx="7315200" cy="1307275"/>
          </a:xfrm>
        </p:spPr>
        <p:txBody>
          <a:bodyPr/>
          <a:lstStyle>
            <a:lvl1pPr algn="ctr">
              <a:defRPr/>
            </a:lvl1p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C34FCE23-231B-4CFE-A76F-252AEF0EE01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F6536A5-DAEE-4F65-B2D5-30A7A77F84CB}" type="slidenum">
              <a:rPr lang="zh-CN" altLang="en-US" smtClean="0"/>
            </a:fld>
            <a:endParaRPr lang="zh-CN" altLang="en-US"/>
          </a:p>
        </p:txBody>
      </p:sp>
      <p:sp>
        <p:nvSpPr>
          <p:cNvPr id="9" name="副标题 2"/>
          <p:cNvSpPr>
            <a:spLocks noGrp="1"/>
          </p:cNvSpPr>
          <p:nvPr>
            <p:ph type="subTitle" idx="1"/>
          </p:nvPr>
        </p:nvSpPr>
        <p:spPr>
          <a:xfrm>
            <a:off x="838200" y="3392424"/>
            <a:ext cx="7315200" cy="759650"/>
          </a:xfrm>
        </p:spPr>
        <p:txBody>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38200" y="0"/>
            <a:ext cx="10515600" cy="822960"/>
          </a:xfrm>
        </p:spPr>
        <p:txBody>
          <a:bodyPr anchor="ctr" anchorCtr="0">
            <a:normAutofit/>
          </a:bodyPr>
          <a:lstStyle>
            <a:lvl1pPr algn="ctr">
              <a:defRPr sz="4000">
                <a:solidFill>
                  <a:schemeClr val="tx1">
                    <a:lumMod val="75000"/>
                    <a:lumOff val="25000"/>
                  </a:schemeClr>
                </a:solidFill>
              </a:defRPr>
            </a:lvl1pPr>
          </a:lstStyle>
          <a:p>
            <a:r>
              <a:rPr lang="zh-CN" altLang="en-US"/>
              <a:t>单击此处编辑母版标题样式</a:t>
            </a:r>
            <a:endParaRPr lang="zh-CN" altLang="en-US"/>
          </a:p>
        </p:txBody>
      </p:sp>
      <p:sp>
        <p:nvSpPr>
          <p:cNvPr id="19" name="内容占位符 2"/>
          <p:cNvSpPr>
            <a:spLocks noGrp="1"/>
          </p:cNvSpPr>
          <p:nvPr>
            <p:ph idx="1"/>
          </p:nvPr>
        </p:nvSpPr>
        <p:spPr>
          <a:xfrm>
            <a:off x="838200" y="1143000"/>
            <a:ext cx="10515600" cy="5033963"/>
          </a:xfrm>
        </p:spPr>
        <p:txBody>
          <a:bodyPr/>
          <a:lstStyle>
            <a:lvl1pPr marL="0" indent="0">
              <a:lnSpc>
                <a:spcPct val="100000"/>
              </a:lnSpc>
              <a:buNone/>
              <a:defRPr/>
            </a:lvl1pPr>
            <a:lvl2pPr marL="457200" indent="0">
              <a:lnSpc>
                <a:spcPct val="100000"/>
              </a:lnSpc>
              <a:buNone/>
              <a:defRPr/>
            </a:lvl2pPr>
            <a:lvl3pPr>
              <a:lnSpc>
                <a:spcPct val="100000"/>
              </a:lnSpc>
              <a:defRPr>
                <a:solidFill>
                  <a:schemeClr val="tx1">
                    <a:lumMod val="65000"/>
                    <a:lumOff val="35000"/>
                  </a:schemeClr>
                </a:solidFill>
                <a:latin typeface="黑体" panose="02010609060101010101" pitchFamily="49" charset="-122"/>
                <a:ea typeface="黑体" panose="02010609060101010101" pitchFamily="49" charset="-122"/>
              </a:defRPr>
            </a:lvl3pPr>
            <a:lvl4pPr>
              <a:defRPr>
                <a:latin typeface="楷体" panose="02010609060101010101" pitchFamily="49" charset="-122"/>
                <a:ea typeface="楷体" panose="02010609060101010101" pitchFamily="49" charset="-122"/>
              </a:defRPr>
            </a:lvl4pPr>
            <a:lvl5pPr>
              <a:defRPr>
                <a:latin typeface="楷体" panose="02010609060101010101" pitchFamily="49" charset="-122"/>
                <a:ea typeface="楷体" panose="02010609060101010101" pitchFamily="49"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lvl1pPr>
              <a:defRPr>
                <a:solidFill>
                  <a:schemeClr val="tx1"/>
                </a:solidFill>
              </a:defRPr>
            </a:lvl1pPr>
          </a:lstStyle>
          <a:p>
            <a:fld id="{C34FCE23-231B-4CFE-A76F-252AEF0EE017}"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solidFill>
                  <a:schemeClr val="tx1"/>
                </a:solidFill>
              </a:defRPr>
            </a:lvl1pPr>
          </a:lstStyle>
          <a:p>
            <a:endParaRPr lang="zh-CN" altLang="en-US"/>
          </a:p>
        </p:txBody>
      </p:sp>
      <p:sp>
        <p:nvSpPr>
          <p:cNvPr id="6" name="灯片编号占位符 5"/>
          <p:cNvSpPr>
            <a:spLocks noGrp="1"/>
          </p:cNvSpPr>
          <p:nvPr>
            <p:ph type="sldNum" sz="quarter" idx="12"/>
          </p:nvPr>
        </p:nvSpPr>
        <p:spPr/>
        <p:txBody>
          <a:bodyPr/>
          <a:lstStyle>
            <a:lvl1pPr>
              <a:defRPr>
                <a:solidFill>
                  <a:schemeClr val="tx1"/>
                </a:solidFill>
              </a:defRPr>
            </a:lvl1pPr>
          </a:lstStyle>
          <a:p>
            <a:fld id="{BF6536A5-DAEE-4F65-B2D5-30A7A77F84CB}" type="slidenum">
              <a:rPr lang="zh-CN" altLang="en-US" smtClean="0"/>
            </a:fld>
            <a:endParaRPr lang="zh-CN" altLang="en-US"/>
          </a:p>
        </p:txBody>
      </p:sp>
      <p:sp>
        <p:nvSpPr>
          <p:cNvPr id="12" name="标题 1"/>
          <p:cNvSpPr>
            <a:spLocks noGrp="1"/>
          </p:cNvSpPr>
          <p:nvPr>
            <p:ph type="title" hasCustomPrompt="1"/>
          </p:nvPr>
        </p:nvSpPr>
        <p:spPr>
          <a:xfrm>
            <a:off x="838200" y="2085149"/>
            <a:ext cx="7315200" cy="1307275"/>
          </a:xfrm>
        </p:spPr>
        <p:txBody>
          <a:bodyPr>
            <a:normAutofit/>
          </a:bodyPr>
          <a:lstStyle>
            <a:lvl1pPr algn="ctr">
              <a:defRPr sz="6000"/>
            </a:lvl1pPr>
          </a:lstStyle>
          <a:p>
            <a:r>
              <a:rPr lang="zh-CN" altLang="en-US"/>
              <a:t>再 见</a:t>
            </a:r>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0C913308-F349-4B6D-A68A-DD1791B4A57B}" type="slidenum">
              <a:rPr lang="zh-CN" altLang="en-US" smtClean="0"/>
            </a:fld>
            <a:endParaRPr lang="zh-CN" altLang="en-US"/>
          </a:p>
        </p:txBody>
      </p:sp>
      <p:pic>
        <p:nvPicPr>
          <p:cNvPr id="5" name="图片 4" descr="QQ截图20201015104342"/>
          <p:cNvPicPr>
            <a:picLocks noChangeAspect="1"/>
          </p:cNvPicPr>
          <p:nvPr userDrawn="1">
            <p:custDataLst>
              <p:tags r:id="rId5"/>
            </p:custDataLst>
          </p:nvPr>
        </p:nvPicPr>
        <p:blipFill>
          <a:blip r:embed="rId6"/>
          <a:stretch>
            <a:fillRect/>
          </a:stretch>
        </p:blipFill>
        <p:spPr>
          <a:xfrm>
            <a:off x="0" y="0"/>
            <a:ext cx="8096250" cy="571500"/>
          </a:xfrm>
          <a:prstGeom prst="rect">
            <a:avLst/>
          </a:prstGeom>
        </p:spPr>
      </p:pic>
      <p:pic>
        <p:nvPicPr>
          <p:cNvPr id="7" name="图片 6" descr="QQ截图20201015104342"/>
          <p:cNvPicPr>
            <a:picLocks noChangeAspect="1"/>
          </p:cNvPicPr>
          <p:nvPr userDrawn="1">
            <p:custDataLst>
              <p:tags r:id="rId7"/>
            </p:custDataLst>
          </p:nvPr>
        </p:nvPicPr>
        <p:blipFill>
          <a:blip r:embed="rId6"/>
          <a:stretch>
            <a:fillRect/>
          </a:stretch>
        </p:blipFill>
        <p:spPr>
          <a:xfrm>
            <a:off x="4095750" y="0"/>
            <a:ext cx="8096250" cy="571500"/>
          </a:xfrm>
          <a:prstGeom prst="rect">
            <a:avLst/>
          </a:prstGeom>
        </p:spPr>
      </p:pic>
      <p:sp>
        <p:nvSpPr>
          <p:cNvPr id="10" name="圆角矩形 9"/>
          <p:cNvSpPr/>
          <p:nvPr userDrawn="1">
            <p:custDataLst>
              <p:tags r:id="rId8"/>
            </p:custDataLst>
          </p:nvPr>
        </p:nvSpPr>
        <p:spPr>
          <a:xfrm>
            <a:off x="10075545" y="86360"/>
            <a:ext cx="1938655" cy="45783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accent5">
                    <a:lumMod val="60000"/>
                    <a:lumOff val="40000"/>
                  </a:schemeClr>
                </a:solidFill>
              </a:ln>
              <a:solidFill>
                <a:srgbClr val="FF0000"/>
              </a:solidFill>
            </a:endParaRPr>
          </a:p>
        </p:txBody>
      </p:sp>
      <p:sp>
        <p:nvSpPr>
          <p:cNvPr id="9" name="文本框 8"/>
          <p:cNvSpPr txBox="1"/>
          <p:nvPr userDrawn="1">
            <p:custDataLst>
              <p:tags r:id="rId9"/>
            </p:custDataLst>
          </p:nvPr>
        </p:nvSpPr>
        <p:spPr>
          <a:xfrm>
            <a:off x="10075545" y="145415"/>
            <a:ext cx="1982470" cy="398780"/>
          </a:xfrm>
          <a:prstGeom prst="rect">
            <a:avLst/>
          </a:prstGeom>
          <a:noFill/>
        </p:spPr>
        <p:txBody>
          <a:bodyPr wrap="square" rtlCol="0">
            <a:spAutoFit/>
          </a:bodyPr>
          <a:lstStyle/>
          <a:p>
            <a:r>
              <a:rPr lang="zh-CN" altLang="en-US" sz="2000" b="1">
                <a:latin typeface="微软雅黑" panose="020B0503020204020204" pitchFamily="34" charset="-122"/>
                <a:ea typeface="微软雅黑" panose="020B0503020204020204" pitchFamily="34" charset="-122"/>
                <a:cs typeface="微软雅黑" panose="020B0503020204020204" pitchFamily="34" charset="-122"/>
              </a:rPr>
              <a:t>努力就有希望！</a:t>
            </a:r>
            <a:endParaRPr lang="zh-CN" altLang="en-US" sz="2000" b="1">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2.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5"/>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2816669"/>
            <a:ext cx="10515600" cy="1307275"/>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4123944"/>
            <a:ext cx="10515600" cy="152704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FCE23-231B-4CFE-A76F-252AEF0EE017}"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6536A5-DAEE-4F65-B2D5-30A7A77F84C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p:txStyles>
    <p:titleStyle>
      <a:lvl1pPr algn="l" defTabSz="914400" rtl="0" eaLnBrk="1" latinLnBrk="0" hangingPunct="1">
        <a:lnSpc>
          <a:spcPct val="100000"/>
        </a:lnSpc>
        <a:spcBef>
          <a:spcPct val="0"/>
        </a:spcBef>
        <a:buNone/>
        <a:defRPr sz="4400" b="1" kern="1200" baseline="0">
          <a:solidFill>
            <a:schemeClr val="tx1">
              <a:lumMod val="65000"/>
              <a:lumOff val="35000"/>
            </a:schemeClr>
          </a:solidFill>
          <a:latin typeface="Times New Roman" panose="02020603050405020304" pitchFamily="18" charset="0"/>
          <a:ea typeface="黑体" panose="02010609060101010101" pitchFamily="49" charset="-122"/>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baseline="0">
          <a:solidFill>
            <a:schemeClr val="tx1">
              <a:lumMod val="65000"/>
              <a:lumOff val="35000"/>
            </a:schemeClr>
          </a:solidFill>
          <a:latin typeface="Times New Roman" panose="02020603050405020304" pitchFamily="18" charset="0"/>
          <a:ea typeface="黑体" panose="02010609060101010101" pitchFamily="49" charset="-122"/>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baseline="0">
          <a:solidFill>
            <a:schemeClr val="tx1">
              <a:lumMod val="65000"/>
              <a:lumOff val="35000"/>
            </a:schemeClr>
          </a:solidFill>
          <a:latin typeface="Times New Roman" panose="02020603050405020304" pitchFamily="18" charset="0"/>
          <a:ea typeface="黑体" panose="02010609060101010101" pitchFamily="49" charset="-122"/>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10.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10.wmf"/><Relationship Id="rId7" Type="http://schemas.openxmlformats.org/officeDocument/2006/relationships/oleObject" Target="../embeddings/oleObject6.bin"/><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8.wmf"/><Relationship Id="rId3" Type="http://schemas.openxmlformats.org/officeDocument/2006/relationships/oleObject" Target="../embeddings/oleObject4.bin"/><Relationship Id="rId2" Type="http://schemas.openxmlformats.org/officeDocument/2006/relationships/image" Target="../media/image7.wmf"/><Relationship Id="rId10" Type="http://schemas.openxmlformats.org/officeDocument/2006/relationships/vmlDrawing" Target="../drawings/vmlDrawing3.vml"/><Relationship Id="rId1"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7" Type="http://schemas.openxmlformats.org/officeDocument/2006/relationships/vmlDrawing" Target="../drawings/vmlDrawing4.vml"/><Relationship Id="rId6"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wmf"/><Relationship Id="rId3" Type="http://schemas.openxmlformats.org/officeDocument/2006/relationships/oleObject" Target="../embeddings/oleObject8.bin"/><Relationship Id="rId2" Type="http://schemas.openxmlformats.org/officeDocument/2006/relationships/image" Target="../media/image11.wmf"/><Relationship Id="rId1"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5" Type="http://schemas.openxmlformats.org/officeDocument/2006/relationships/vmlDrawing" Target="../drawings/vmlDrawing5.vml"/><Relationship Id="rId4" Type="http://schemas.openxmlformats.org/officeDocument/2006/relationships/slideLayout" Target="../slideLayouts/slideLayout2.xml"/><Relationship Id="rId3" Type="http://schemas.openxmlformats.org/officeDocument/2006/relationships/image" Target="../media/image15.png"/><Relationship Id="rId2" Type="http://schemas.openxmlformats.org/officeDocument/2006/relationships/image" Target="../media/image14.wmf"/><Relationship Id="rId1" Type="http://schemas.openxmlformats.org/officeDocument/2006/relationships/oleObject" Target="../embeddings/oleObject9.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6" Type="http://schemas.openxmlformats.org/officeDocument/2006/relationships/vmlDrawing" Target="../drawings/vmlDrawing6.vml"/><Relationship Id="rId5" Type="http://schemas.openxmlformats.org/officeDocument/2006/relationships/slideLayout" Target="../slideLayouts/slideLayout2.xml"/><Relationship Id="rId4" Type="http://schemas.openxmlformats.org/officeDocument/2006/relationships/image" Target="../media/image18.png"/><Relationship Id="rId3" Type="http://schemas.openxmlformats.org/officeDocument/2006/relationships/image" Target="../media/image17.png"/><Relationship Id="rId2" Type="http://schemas.openxmlformats.org/officeDocument/2006/relationships/image" Target="../media/image16.wmf"/><Relationship Id="rId1" Type="http://schemas.openxmlformats.org/officeDocument/2006/relationships/oleObject" Target="../embeddings/oleObject10.bin"/></Relationships>
</file>

<file path=ppt/slides/_rels/slide16.xml.rels><?xml version="1.0" encoding="UTF-8" standalone="yes"?>
<Relationships xmlns="http://schemas.openxmlformats.org/package/2006/relationships"><Relationship Id="rId4" Type="http://schemas.openxmlformats.org/officeDocument/2006/relationships/vmlDrawing" Target="../drawings/vmlDrawing7.vml"/><Relationship Id="rId3" Type="http://schemas.openxmlformats.org/officeDocument/2006/relationships/slideLayout" Target="../slideLayouts/slideLayout2.xml"/><Relationship Id="rId2" Type="http://schemas.openxmlformats.org/officeDocument/2006/relationships/image" Target="../media/image19.wmf"/><Relationship Id="rId1" Type="http://schemas.openxmlformats.org/officeDocument/2006/relationships/oleObject" Target="../embeddings/oleObject11.bin"/></Relationships>
</file>

<file path=ppt/slides/_rels/slide17.xml.rels><?xml version="1.0" encoding="UTF-8" standalone="yes"?>
<Relationships xmlns="http://schemas.openxmlformats.org/package/2006/relationships"><Relationship Id="rId9" Type="http://schemas.openxmlformats.org/officeDocument/2006/relationships/oleObject" Target="../embeddings/oleObject16.bin"/><Relationship Id="rId8" Type="http://schemas.openxmlformats.org/officeDocument/2006/relationships/image" Target="../media/image23.wmf"/><Relationship Id="rId7" Type="http://schemas.openxmlformats.org/officeDocument/2006/relationships/oleObject" Target="../embeddings/oleObject15.bin"/><Relationship Id="rId6" Type="http://schemas.openxmlformats.org/officeDocument/2006/relationships/image" Target="../media/image22.wmf"/><Relationship Id="rId5" Type="http://schemas.openxmlformats.org/officeDocument/2006/relationships/oleObject" Target="../embeddings/oleObject14.bin"/><Relationship Id="rId4" Type="http://schemas.openxmlformats.org/officeDocument/2006/relationships/image" Target="../media/image21.wmf"/><Relationship Id="rId3" Type="http://schemas.openxmlformats.org/officeDocument/2006/relationships/oleObject" Target="../embeddings/oleObject13.bin"/><Relationship Id="rId2" Type="http://schemas.openxmlformats.org/officeDocument/2006/relationships/image" Target="../media/image20.wmf"/><Relationship Id="rId16" Type="http://schemas.openxmlformats.org/officeDocument/2006/relationships/vmlDrawing" Target="../drawings/vmlDrawing8.vml"/><Relationship Id="rId15" Type="http://schemas.openxmlformats.org/officeDocument/2006/relationships/slideLayout" Target="../slideLayouts/slideLayout2.xml"/><Relationship Id="rId14" Type="http://schemas.openxmlformats.org/officeDocument/2006/relationships/image" Target="../media/image26.wmf"/><Relationship Id="rId13" Type="http://schemas.openxmlformats.org/officeDocument/2006/relationships/oleObject" Target="../embeddings/oleObject18.bin"/><Relationship Id="rId12" Type="http://schemas.openxmlformats.org/officeDocument/2006/relationships/image" Target="../media/image25.wmf"/><Relationship Id="rId11" Type="http://schemas.openxmlformats.org/officeDocument/2006/relationships/oleObject" Target="../embeddings/oleObject17.bin"/><Relationship Id="rId10" Type="http://schemas.openxmlformats.org/officeDocument/2006/relationships/image" Target="../media/image24.wmf"/><Relationship Id="rId1" Type="http://schemas.openxmlformats.org/officeDocument/2006/relationships/oleObject" Target="../embeddings/oleObject12.bin"/></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7.png"/></Relationships>
</file>

<file path=ppt/slides/_rels/slide19.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10.wmf"/><Relationship Id="rId7" Type="http://schemas.openxmlformats.org/officeDocument/2006/relationships/oleObject" Target="../embeddings/oleObject22.bin"/><Relationship Id="rId6" Type="http://schemas.openxmlformats.org/officeDocument/2006/relationships/image" Target="../media/image9.wmf"/><Relationship Id="rId5" Type="http://schemas.openxmlformats.org/officeDocument/2006/relationships/oleObject" Target="../embeddings/oleObject21.bin"/><Relationship Id="rId4" Type="http://schemas.openxmlformats.org/officeDocument/2006/relationships/image" Target="../media/image8.wmf"/><Relationship Id="rId3" Type="http://schemas.openxmlformats.org/officeDocument/2006/relationships/oleObject" Target="../embeddings/oleObject20.bin"/><Relationship Id="rId2" Type="http://schemas.openxmlformats.org/officeDocument/2006/relationships/image" Target="../media/image7.wmf"/><Relationship Id="rId10" Type="http://schemas.openxmlformats.org/officeDocument/2006/relationships/vmlDrawing" Target="../drawings/vmlDrawing9.vml"/><Relationship Id="rId1"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4.xml"/><Relationship Id="rId2" Type="http://schemas.openxmlformats.org/officeDocument/2006/relationships/image" Target="../media/image3.wmf"/><Relationship Id="rId1"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7" Type="http://schemas.openxmlformats.org/officeDocument/2006/relationships/vmlDrawing" Target="../drawings/vmlDrawing10.vml"/><Relationship Id="rId6" Type="http://schemas.openxmlformats.org/officeDocument/2006/relationships/slideLayout" Target="../slideLayouts/slideLayout2.xml"/><Relationship Id="rId5" Type="http://schemas.openxmlformats.org/officeDocument/2006/relationships/image" Target="../media/image30.wmf"/><Relationship Id="rId4" Type="http://schemas.openxmlformats.org/officeDocument/2006/relationships/oleObject" Target="../embeddings/oleObject24.bin"/><Relationship Id="rId3" Type="http://schemas.openxmlformats.org/officeDocument/2006/relationships/image" Target="../media/image29.wmf"/><Relationship Id="rId2" Type="http://schemas.openxmlformats.org/officeDocument/2006/relationships/oleObject" Target="../embeddings/oleObject23.bin"/><Relationship Id="rId1" Type="http://schemas.openxmlformats.org/officeDocument/2006/relationships/image" Target="../media/image2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3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6.wmf"/><Relationship Id="rId1"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0.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txBox="1"/>
          <p:nvPr/>
        </p:nvSpPr>
        <p:spPr>
          <a:xfrm>
            <a:off x="2236258" y="2978160"/>
            <a:ext cx="7718778" cy="523220"/>
          </a:xfrm>
          <a:prstGeom prst="rect">
            <a:avLst/>
          </a:prstGeom>
        </p:spPr>
        <p:txBody>
          <a:bodyPr vert="horz" wrap="square" lIns="91440" tIns="45720" rIns="91440" bIns="45720" rtlCol="0">
            <a:spAutoFit/>
          </a:bodyPr>
          <a:lstStyle>
            <a:lvl1pPr marL="0" indent="0" algn="ctr" defTabSz="914400" rtl="0" eaLnBrk="1" latinLnBrk="0" hangingPunct="1">
              <a:lnSpc>
                <a:spcPct val="100000"/>
              </a:lnSpc>
              <a:spcBef>
                <a:spcPts val="1000"/>
              </a:spcBef>
              <a:buFont typeface="Arial" panose="020B0604020202020204" pitchFamily="34" charset="0"/>
              <a:buNone/>
              <a:defRPr sz="2800" kern="1200" baseline="0">
                <a:solidFill>
                  <a:schemeClr val="tx1">
                    <a:lumMod val="65000"/>
                    <a:lumOff val="35000"/>
                  </a:schemeClr>
                </a:solidFill>
                <a:latin typeface="Times New Roman" panose="02020603050405020304" pitchFamily="18" charset="0"/>
                <a:ea typeface="黑体" panose="02010609060101010101" pitchFamily="49" charset="-122"/>
                <a:cs typeface="+mn-cs"/>
              </a:defRPr>
            </a:lvl1pPr>
            <a:lvl2pPr marL="457200" indent="0" algn="ctr" defTabSz="914400" rtl="0" eaLnBrk="1" latinLnBrk="0" hangingPunct="1">
              <a:lnSpc>
                <a:spcPct val="100000"/>
              </a:lnSpc>
              <a:spcBef>
                <a:spcPts val="500"/>
              </a:spcBef>
              <a:buFont typeface="Arial" panose="020B0604020202020204" pitchFamily="34" charset="0"/>
              <a:buNone/>
              <a:defRPr sz="2000" kern="1200" baseline="0">
                <a:solidFill>
                  <a:schemeClr val="tx1">
                    <a:lumMod val="65000"/>
                    <a:lumOff val="35000"/>
                  </a:schemeClr>
                </a:solidFill>
                <a:latin typeface="Times New Roman" panose="02020603050405020304" pitchFamily="18" charset="0"/>
                <a:ea typeface="黑体" panose="02010609060101010101" pitchFamily="49" charset="-122"/>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zh-CN" altLang="en-US" b="1">
                <a:solidFill>
                  <a:schemeClr val="tx1"/>
                </a:solidFill>
              </a:rPr>
              <a:t>第一课时</a:t>
            </a:r>
            <a:endParaRPr lang="zh-CN" altLang="en-US" b="1">
              <a:solidFill>
                <a:schemeClr val="tx1"/>
              </a:solidFill>
            </a:endParaRPr>
          </a:p>
        </p:txBody>
      </p:sp>
      <p:sp>
        <p:nvSpPr>
          <p:cNvPr id="2" name="文本框 4"/>
          <p:cNvSpPr txBox="1"/>
          <p:nvPr>
            <p:custDataLst>
              <p:tags r:id="rId1"/>
            </p:custDataLst>
          </p:nvPr>
        </p:nvSpPr>
        <p:spPr>
          <a:xfrm>
            <a:off x="3246120" y="1834515"/>
            <a:ext cx="5224780" cy="645160"/>
          </a:xfrm>
          <a:prstGeom prst="rect">
            <a:avLst/>
          </a:prstGeom>
          <a:solidFill>
            <a:srgbClr val="FFFF00">
              <a:alpha val="15000"/>
            </a:srgbClr>
          </a:solidFill>
          <a:ln w="9525">
            <a:noFill/>
          </a:ln>
          <a:effectLst>
            <a:glow rad="228600">
              <a:srgbClr val="FFFF00">
                <a:alpha val="40000"/>
              </a:srgbClr>
            </a:glow>
            <a:reflection blurRad="38100" stA="90000" endA="300" endPos="55500" dist="355600" dir="5400000" sy="-100000" algn="bl" rotWithShape="0"/>
          </a:effectLst>
        </p:spPr>
        <p:txBody>
          <a:bodyPr wrap="square">
            <a:spAutoFit/>
          </a:bodyPr>
          <a:ls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1" hangingPunct="1">
              <a:defRPr/>
            </a:pPr>
            <a:r>
              <a:rPr lang="en-US" sz="36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36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5.7 三角函数的应用</a:t>
            </a:r>
            <a:endParaRPr lang="en-US" sz="36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3"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grpSp>
        <p:nvGrpSpPr>
          <p:cNvPr id="19" name="组合 18"/>
          <p:cNvGrpSpPr/>
          <p:nvPr/>
        </p:nvGrpSpPr>
        <p:grpSpPr>
          <a:xfrm>
            <a:off x="740712" y="1415311"/>
            <a:ext cx="4187399" cy="738664"/>
            <a:chOff x="740712" y="1415311"/>
            <a:chExt cx="4187399" cy="738664"/>
          </a:xfrm>
        </p:grpSpPr>
        <p:sp>
          <p:nvSpPr>
            <p:cNvPr id="20" name="TextBox 19"/>
            <p:cNvSpPr txBox="1"/>
            <p:nvPr/>
          </p:nvSpPr>
          <p:spPr>
            <a:xfrm>
              <a:off x="1459402" y="1415311"/>
              <a:ext cx="3468709" cy="738664"/>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简谐运动相关概念</a:t>
              </a:r>
              <a:endParaRPr lang="zh-CN" altLang="en-US" sz="2800">
                <a:solidFill>
                  <a:srgbClr val="FF0000"/>
                </a:solidFill>
                <a:latin typeface="Times New Roman" panose="02020603050405020304" pitchFamily="18" charset="0"/>
                <a:ea typeface="黑体" panose="02010609060101010101" pitchFamily="49" charset="-122"/>
              </a:endParaRPr>
            </a:p>
          </p:txBody>
        </p:sp>
        <p:grpSp>
          <p:nvGrpSpPr>
            <p:cNvPr id="14" name="组合 13"/>
            <p:cNvGrpSpPr/>
            <p:nvPr/>
          </p:nvGrpSpPr>
          <p:grpSpPr>
            <a:xfrm>
              <a:off x="740712" y="1450723"/>
              <a:ext cx="687900" cy="667841"/>
              <a:chOff x="2079429" y="2178062"/>
              <a:chExt cx="687900" cy="667841"/>
            </a:xfrm>
          </p:grpSpPr>
          <p:sp>
            <p:nvSpPr>
              <p:cNvPr id="16" name="Shape 1838"/>
              <p:cNvSpPr/>
              <p:nvPr/>
            </p:nvSpPr>
            <p:spPr>
              <a:xfrm>
                <a:off x="2079429" y="2178062"/>
                <a:ext cx="592906" cy="591758"/>
              </a:xfrm>
              <a:custGeom>
                <a:avLst/>
                <a:gdLst/>
                <a:ahLst/>
                <a:cxnLst>
                  <a:cxn ang="0">
                    <a:pos x="wd2" y="hd2"/>
                  </a:cxn>
                  <a:cxn ang="5400000">
                    <a:pos x="wd2" y="hd2"/>
                  </a:cxn>
                  <a:cxn ang="10800000">
                    <a:pos x="wd2" y="hd2"/>
                  </a:cxn>
                  <a:cxn ang="16200000">
                    <a:pos x="wd2" y="hd2"/>
                  </a:cxn>
                </a:cxnLst>
                <a:rect l="0" t="0" r="r" b="b"/>
                <a:pathLst>
                  <a:path w="19692" h="19692" extrusionOk="0">
                    <a:moveTo>
                      <a:pt x="16831" y="16831"/>
                    </a:moveTo>
                    <a:cubicBezTo>
                      <a:pt x="20646" y="12960"/>
                      <a:pt x="20646" y="6732"/>
                      <a:pt x="16831" y="2861"/>
                    </a:cubicBezTo>
                    <a:cubicBezTo>
                      <a:pt x="12960" y="-954"/>
                      <a:pt x="6732" y="-954"/>
                      <a:pt x="2861" y="2861"/>
                    </a:cubicBezTo>
                    <a:cubicBezTo>
                      <a:pt x="-954" y="6732"/>
                      <a:pt x="-954" y="12960"/>
                      <a:pt x="2861" y="16831"/>
                    </a:cubicBezTo>
                    <a:cubicBezTo>
                      <a:pt x="6732" y="20646"/>
                      <a:pt x="12960" y="20646"/>
                      <a:pt x="16831" y="16831"/>
                    </a:cubicBezTo>
                    <a:close/>
                  </a:path>
                </a:pathLst>
              </a:custGeom>
              <a:solidFill>
                <a:schemeClr val="tx1">
                  <a:lumMod val="65000"/>
                  <a:lumOff val="35000"/>
                </a:schemeClr>
              </a:solidFill>
              <a:ln w="12700" cap="flat">
                <a:noFill/>
                <a:miter lim="400000"/>
              </a:ln>
              <a:effectLst/>
            </p:spPr>
            <p:txBody>
              <a:bodyPr wrap="square" lIns="0" tIns="0" rIns="0" bIns="0" numCol="1" anchor="t">
                <a:noAutofit/>
              </a:bodyPr>
              <a:lstStyle/>
              <a:p>
                <a:pPr lvl="0"/>
                <a:endParaRPr>
                  <a:solidFill>
                    <a:schemeClr val="bg1">
                      <a:lumMod val="25000"/>
                    </a:schemeClr>
                  </a:solidFill>
                  <a:latin typeface="Times New Roman" panose="02020603050405020304" pitchFamily="18" charset="0"/>
                  <a:cs typeface="Times New Roman" panose="02020603050405020304" pitchFamily="18" charset="0"/>
                </a:endParaRPr>
              </a:p>
            </p:txBody>
          </p:sp>
          <p:sp>
            <p:nvSpPr>
              <p:cNvPr id="17" name="Shape 1839"/>
              <p:cNvSpPr/>
              <p:nvPr/>
            </p:nvSpPr>
            <p:spPr>
              <a:xfrm>
                <a:off x="2527153" y="2606109"/>
                <a:ext cx="240176" cy="239794"/>
              </a:xfrm>
              <a:custGeom>
                <a:avLst/>
                <a:gdLst/>
                <a:ahLst/>
                <a:cxnLst>
                  <a:cxn ang="0">
                    <a:pos x="wd2" y="hd2"/>
                  </a:cxn>
                  <a:cxn ang="5400000">
                    <a:pos x="wd2" y="hd2"/>
                  </a:cxn>
                  <a:cxn ang="10800000">
                    <a:pos x="wd2" y="hd2"/>
                  </a:cxn>
                  <a:cxn ang="16200000">
                    <a:pos x="wd2" y="hd2"/>
                  </a:cxn>
                </a:cxnLst>
                <a:rect l="0" t="0" r="r" b="b"/>
                <a:pathLst>
                  <a:path w="20724" h="21116" extrusionOk="0">
                    <a:moveTo>
                      <a:pt x="15908" y="21116"/>
                    </a:moveTo>
                    <a:cubicBezTo>
                      <a:pt x="14740" y="21116"/>
                      <a:pt x="13427" y="20669"/>
                      <a:pt x="12551" y="19775"/>
                    </a:cubicBezTo>
                    <a:cubicBezTo>
                      <a:pt x="1313" y="8305"/>
                      <a:pt x="1313" y="8305"/>
                      <a:pt x="1313" y="8305"/>
                    </a:cubicBezTo>
                    <a:cubicBezTo>
                      <a:pt x="-438" y="6368"/>
                      <a:pt x="-438" y="3240"/>
                      <a:pt x="1313" y="1453"/>
                    </a:cubicBezTo>
                    <a:cubicBezTo>
                      <a:pt x="3211" y="-484"/>
                      <a:pt x="6276" y="-484"/>
                      <a:pt x="8173" y="1453"/>
                    </a:cubicBezTo>
                    <a:cubicBezTo>
                      <a:pt x="19411" y="12774"/>
                      <a:pt x="19411" y="12774"/>
                      <a:pt x="19411" y="12774"/>
                    </a:cubicBezTo>
                    <a:cubicBezTo>
                      <a:pt x="21162" y="14710"/>
                      <a:pt x="21162" y="17839"/>
                      <a:pt x="19411" y="19775"/>
                    </a:cubicBezTo>
                    <a:cubicBezTo>
                      <a:pt x="18389" y="20669"/>
                      <a:pt x="17221" y="21116"/>
                      <a:pt x="15908" y="21116"/>
                    </a:cubicBezTo>
                    <a:close/>
                  </a:path>
                </a:pathLst>
              </a:custGeom>
              <a:solidFill>
                <a:schemeClr val="tx1">
                  <a:lumMod val="65000"/>
                  <a:lumOff val="35000"/>
                </a:schemeClr>
              </a:solidFill>
              <a:ln w="12700" cap="flat">
                <a:noFill/>
                <a:miter lim="400000"/>
              </a:ln>
              <a:effectLst/>
            </p:spPr>
            <p:txBody>
              <a:bodyPr wrap="square" lIns="0" tIns="0" rIns="0" bIns="0" numCol="1" anchor="t">
                <a:noAutofit/>
              </a:bodyPr>
              <a:lstStyle/>
              <a:p>
                <a:pPr lvl="0"/>
                <a:endParaRPr>
                  <a:latin typeface="Times New Roman" panose="02020603050405020304" pitchFamily="18" charset="0"/>
                  <a:cs typeface="Times New Roman" panose="02020603050405020304" pitchFamily="18" charset="0"/>
                </a:endParaRPr>
              </a:p>
            </p:txBody>
          </p:sp>
          <p:sp>
            <p:nvSpPr>
              <p:cNvPr id="18" name="椭圆 17"/>
              <p:cNvSpPr/>
              <p:nvPr/>
            </p:nvSpPr>
            <p:spPr>
              <a:xfrm>
                <a:off x="2154709" y="2252768"/>
                <a:ext cx="442346" cy="442346"/>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Times New Roman" panose="02020603050405020304" pitchFamily="18" charset="0"/>
                  <a:cs typeface="Times New Roman" panose="02020603050405020304" pitchFamily="18" charset="0"/>
                </a:endParaRPr>
              </a:p>
            </p:txBody>
          </p:sp>
        </p:grpSp>
      </p:grpSp>
      <p:grpSp>
        <p:nvGrpSpPr>
          <p:cNvPr id="22" name="组合 21"/>
          <p:cNvGrpSpPr/>
          <p:nvPr/>
        </p:nvGrpSpPr>
        <p:grpSpPr>
          <a:xfrm>
            <a:off x="440688" y="2460263"/>
            <a:ext cx="11215505" cy="2698878"/>
            <a:chOff x="440688" y="2460263"/>
            <a:chExt cx="11215505" cy="2698878"/>
          </a:xfrm>
        </p:grpSpPr>
        <p:grpSp>
          <p:nvGrpSpPr>
            <p:cNvPr id="15" name="组合 14"/>
            <p:cNvGrpSpPr/>
            <p:nvPr/>
          </p:nvGrpSpPr>
          <p:grpSpPr>
            <a:xfrm>
              <a:off x="593152" y="2460263"/>
              <a:ext cx="11062936" cy="2541978"/>
              <a:chOff x="593152" y="1671013"/>
              <a:chExt cx="11062936" cy="2541978"/>
            </a:xfrm>
          </p:grpSpPr>
          <p:sp>
            <p:nvSpPr>
              <p:cNvPr id="8" name="TextBox 7"/>
              <p:cNvSpPr txBox="1"/>
              <p:nvPr/>
            </p:nvSpPr>
            <p:spPr>
              <a:xfrm>
                <a:off x="593152" y="1671013"/>
                <a:ext cx="11062936" cy="2541978"/>
              </a:xfrm>
              <a:prstGeom prst="rect">
                <a:avLst/>
              </a:prstGeom>
              <a:noFill/>
            </p:spPr>
            <p:txBody>
              <a:bodyPr wrap="square" rtlCol="0">
                <a:spAutoFit/>
              </a:bodyPr>
              <a:lstStyle/>
              <a:p>
                <a:pPr>
                  <a:lnSpc>
                    <a:spcPct val="200000"/>
                  </a:lnSpc>
                </a:pPr>
                <a:r>
                  <a:rPr lang="zh-CN" altLang="en-US" sz="2800">
                    <a:latin typeface="Times New Roman" panose="02020603050405020304" pitchFamily="18" charset="0"/>
                    <a:ea typeface="黑体" panose="02010609060101010101" pitchFamily="49" charset="-122"/>
                  </a:rPr>
                  <a:t>简谐运动可以用函数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来表示，其中</a:t>
                </a:r>
                <a:r>
                  <a:rPr lang="en-US" sz="2800" i="1">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为振幅（物体离开平衡位置的最远距离），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为周期，</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为频率．</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相位，</a:t>
                </a:r>
                <a:r>
                  <a:rPr lang="el-GR" altLang="zh-CN" sz="2800" i="1">
                    <a:latin typeface="Times New Roman" panose="02020603050405020304" pitchFamily="18" charset="0"/>
                    <a:ea typeface="黑体" panose="02010609060101010101" pitchFamily="49" charset="-122"/>
                  </a:rPr>
                  <a:t>ω</a:t>
                </a:r>
                <a:r>
                  <a:rPr lang="zh-CN" altLang="en-US" sz="2800">
                    <a:latin typeface="Times New Roman" panose="02020603050405020304" pitchFamily="18" charset="0"/>
                    <a:ea typeface="黑体" panose="02010609060101010101" pitchFamily="49" charset="-122"/>
                  </a:rPr>
                  <a:t>为初相．</a:t>
                </a:r>
                <a:endParaRPr lang="zh-CN" altLang="en-US" sz="2800">
                  <a:latin typeface="Times New Roman" panose="02020603050405020304" pitchFamily="18" charset="0"/>
                  <a:ea typeface="黑体" panose="02010609060101010101" pitchFamily="49" charset="-122"/>
                </a:endParaRPr>
              </a:p>
            </p:txBody>
          </p:sp>
          <p:graphicFrame>
            <p:nvGraphicFramePr>
              <p:cNvPr id="2050" name="Object 2"/>
              <p:cNvGraphicFramePr>
                <a:graphicFrameLocks noChangeAspect="1"/>
              </p:cNvGraphicFramePr>
              <p:nvPr/>
            </p:nvGraphicFramePr>
            <p:xfrm>
              <a:off x="3957026" y="2000407"/>
              <a:ext cx="4559300" cy="482600"/>
            </p:xfrm>
            <a:graphic>
              <a:graphicData uri="http://schemas.openxmlformats.org/presentationml/2006/ole">
                <mc:AlternateContent xmlns:mc="http://schemas.openxmlformats.org/markup-compatibility/2006">
                  <mc:Choice xmlns:v="urn:schemas-microsoft-com:vml" Requires="v">
                    <p:oleObj spid="_x0000_s1039" name="Equation" r:id="rId1" imgW="109423200" imgH="11582400" progId="Equation.DSMT4">
                      <p:embed/>
                    </p:oleObj>
                  </mc:Choice>
                  <mc:Fallback>
                    <p:oleObj name="Equation" r:id="rId1" imgW="109423200" imgH="115824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3957026" y="2000407"/>
                            <a:ext cx="4559300" cy="482600"/>
                          </a:xfrm>
                          <a:prstGeom prst="rect">
                            <a:avLst/>
                          </a:prstGeom>
                          <a:noFill/>
                          <a:ln>
                            <a:noFill/>
                          </a:ln>
                          <a:effectLst/>
                        </p:spPr>
                      </p:pic>
                    </p:oleObj>
                  </mc:Fallback>
                </mc:AlternateContent>
              </a:graphicData>
            </a:graphic>
          </p:graphicFrame>
          <p:graphicFrame>
            <p:nvGraphicFramePr>
              <p:cNvPr id="2051" name="Object 3"/>
              <p:cNvGraphicFramePr>
                <a:graphicFrameLocks noChangeAspect="1"/>
              </p:cNvGraphicFramePr>
              <p:nvPr/>
            </p:nvGraphicFramePr>
            <p:xfrm>
              <a:off x="7063502" y="2696815"/>
              <a:ext cx="1079500" cy="838200"/>
            </p:xfrm>
            <a:graphic>
              <a:graphicData uri="http://schemas.openxmlformats.org/presentationml/2006/ole">
                <mc:AlternateContent xmlns:mc="http://schemas.openxmlformats.org/markup-compatibility/2006">
                  <mc:Choice xmlns:v="urn:schemas-microsoft-com:vml" Requires="v">
                    <p:oleObj spid="_x0000_s1040" name="Equation" r:id="rId3" imgW="25908000" imgH="20116800" progId="Equation.DSMT4">
                      <p:embed/>
                    </p:oleObj>
                  </mc:Choice>
                  <mc:Fallback>
                    <p:oleObj name="Equation" r:id="rId3" imgW="25908000" imgH="20116800" progId="Equation.DSMT4">
                      <p:embed/>
                      <p:pic>
                        <p:nvPicPr>
                          <p:cNvPr id="0" name="OLE substitute image"/>
                          <p:cNvPicPr/>
                          <p:nvPr/>
                        </p:nvPicPr>
                        <p:blipFill>
                          <a:blip r:embed="rId4">
                            <a:extLst>
                              <a:ext uri="{28A0092B-C50C-407E-A947-70E740481C1C}">
                                <a14:useLocalDpi xmlns:a14="http://schemas.microsoft.com/office/drawing/2010/main" val="0"/>
                              </a:ext>
                            </a:extLst>
                          </a:blip>
                          <a:stretch>
                            <a:fillRect/>
                          </a:stretch>
                        </p:blipFill>
                        <p:spPr>
                          <a:xfrm>
                            <a:off x="7063502" y="2696815"/>
                            <a:ext cx="1079500" cy="838200"/>
                          </a:xfrm>
                          <a:prstGeom prst="rect">
                            <a:avLst/>
                          </a:prstGeom>
                          <a:noFill/>
                          <a:ln>
                            <a:noFill/>
                          </a:ln>
                          <a:effectLst/>
                        </p:spPr>
                      </p:pic>
                    </p:oleObj>
                  </mc:Fallback>
                </mc:AlternateContent>
              </a:graphicData>
            </a:graphic>
          </p:graphicFrame>
          <p:graphicFrame>
            <p:nvGraphicFramePr>
              <p:cNvPr id="2052" name="Object 4"/>
              <p:cNvGraphicFramePr>
                <a:graphicFrameLocks noChangeAspect="1"/>
              </p:cNvGraphicFramePr>
              <p:nvPr/>
            </p:nvGraphicFramePr>
            <p:xfrm>
              <a:off x="9769719" y="2652922"/>
              <a:ext cx="952500" cy="825500"/>
            </p:xfrm>
            <a:graphic>
              <a:graphicData uri="http://schemas.openxmlformats.org/presentationml/2006/ole">
                <mc:AlternateContent xmlns:mc="http://schemas.openxmlformats.org/markup-compatibility/2006">
                  <mc:Choice xmlns:v="urn:schemas-microsoft-com:vml" Requires="v">
                    <p:oleObj spid="_x0000_s1041" name="Equation" r:id="rId5" imgW="22860000" imgH="19812000" progId="Equation.DSMT4">
                      <p:embed/>
                    </p:oleObj>
                  </mc:Choice>
                  <mc:Fallback>
                    <p:oleObj name="Equation" r:id="rId5" imgW="22860000" imgH="19812000" progId="Equation.DSMT4">
                      <p:embed/>
                      <p:pic>
                        <p:nvPicPr>
                          <p:cNvPr id="0" name="OLE substitute image"/>
                          <p:cNvPicPr/>
                          <p:nvPr/>
                        </p:nvPicPr>
                        <p:blipFill>
                          <a:blip r:embed="rId6">
                            <a:extLst>
                              <a:ext uri="{28A0092B-C50C-407E-A947-70E740481C1C}">
                                <a14:useLocalDpi xmlns:a14="http://schemas.microsoft.com/office/drawing/2010/main" val="0"/>
                              </a:ext>
                            </a:extLst>
                          </a:blip>
                          <a:stretch>
                            <a:fillRect/>
                          </a:stretch>
                        </p:blipFill>
                        <p:spPr>
                          <a:xfrm>
                            <a:off x="9769719" y="2652922"/>
                            <a:ext cx="952500" cy="825500"/>
                          </a:xfrm>
                          <a:prstGeom prst="rect">
                            <a:avLst/>
                          </a:prstGeom>
                          <a:noFill/>
                          <a:ln>
                            <a:noFill/>
                          </a:ln>
                          <a:effectLst/>
                        </p:spPr>
                      </p:pic>
                    </p:oleObj>
                  </mc:Fallback>
                </mc:AlternateContent>
              </a:graphicData>
            </a:graphic>
          </p:graphicFrame>
          <p:graphicFrame>
            <p:nvGraphicFramePr>
              <p:cNvPr id="2053" name="Object 5"/>
              <p:cNvGraphicFramePr>
                <a:graphicFrameLocks noChangeAspect="1"/>
              </p:cNvGraphicFramePr>
              <p:nvPr/>
            </p:nvGraphicFramePr>
            <p:xfrm>
              <a:off x="1450729" y="3784827"/>
              <a:ext cx="990600" cy="330200"/>
            </p:xfrm>
            <a:graphic>
              <a:graphicData uri="http://schemas.openxmlformats.org/presentationml/2006/ole">
                <mc:AlternateContent xmlns:mc="http://schemas.openxmlformats.org/markup-compatibility/2006">
                  <mc:Choice xmlns:v="urn:schemas-microsoft-com:vml" Requires="v">
                    <p:oleObj spid="_x0000_s1042" name="Equation" r:id="rId7" imgW="23774400" imgH="7924800" progId="Equation.DSMT4">
                      <p:embed/>
                    </p:oleObj>
                  </mc:Choice>
                  <mc:Fallback>
                    <p:oleObj name="Equation" r:id="rId7" imgW="23774400" imgH="7924800" progId="Equation.DSMT4">
                      <p:embed/>
                      <p:pic>
                        <p:nvPicPr>
                          <p:cNvPr id="0" name="OLE substitute image"/>
                          <p:cNvPicPr/>
                          <p:nvPr/>
                        </p:nvPicPr>
                        <p:blipFill>
                          <a:blip r:embed="rId8">
                            <a:extLst>
                              <a:ext uri="{28A0092B-C50C-407E-A947-70E740481C1C}">
                                <a14:useLocalDpi xmlns:a14="http://schemas.microsoft.com/office/drawing/2010/main" val="0"/>
                              </a:ext>
                            </a:extLst>
                          </a:blip>
                          <a:stretch>
                            <a:fillRect/>
                          </a:stretch>
                        </p:blipFill>
                        <p:spPr>
                          <a:xfrm>
                            <a:off x="1450729" y="3784827"/>
                            <a:ext cx="990600" cy="330200"/>
                          </a:xfrm>
                          <a:prstGeom prst="rect">
                            <a:avLst/>
                          </a:prstGeom>
                          <a:noFill/>
                          <a:ln>
                            <a:noFill/>
                          </a:ln>
                          <a:effectLst/>
                        </p:spPr>
                      </p:pic>
                    </p:oleObj>
                  </mc:Fallback>
                </mc:AlternateContent>
              </a:graphicData>
            </a:graphic>
          </p:graphicFrame>
        </p:grpSp>
        <p:sp>
          <p:nvSpPr>
            <p:cNvPr id="21" name="圆角矩形 20"/>
            <p:cNvSpPr/>
            <p:nvPr/>
          </p:nvSpPr>
          <p:spPr>
            <a:xfrm>
              <a:off x="440688" y="2545514"/>
              <a:ext cx="11215505" cy="2613627"/>
            </a:xfrm>
            <a:prstGeom prst="roundRect">
              <a:avLst>
                <a:gd name="adj" fmla="val 15520"/>
              </a:avLst>
            </a:prstGeom>
            <a:noFill/>
            <a:ln w="25400" cmpd="thickThin">
              <a:solidFill>
                <a:schemeClr val="accent4">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560136" y="4420629"/>
            <a:ext cx="9738896" cy="1970538"/>
            <a:chOff x="560136" y="4420629"/>
            <a:chExt cx="9738896" cy="1970538"/>
          </a:xfrm>
        </p:grpSpPr>
        <p:sp>
          <p:nvSpPr>
            <p:cNvPr id="21" name="圆角矩形 20"/>
            <p:cNvSpPr/>
            <p:nvPr/>
          </p:nvSpPr>
          <p:spPr>
            <a:xfrm>
              <a:off x="560136" y="4420629"/>
              <a:ext cx="9738896" cy="1970538"/>
            </a:xfrm>
            <a:prstGeom prst="roundRect">
              <a:avLst>
                <a:gd name="adj" fmla="val 9658"/>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593152" y="4583241"/>
              <a:ext cx="2917786"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）振幅</a:t>
              </a:r>
              <a:r>
                <a:rPr lang="en-US" sz="2800" i="1">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3</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sp>
        <p:nvSpPr>
          <p:cNvPr id="12" name="TextBox 11"/>
          <p:cNvSpPr txBox="1"/>
          <p:nvPr/>
        </p:nvSpPr>
        <p:spPr>
          <a:xfrm>
            <a:off x="3331831" y="4592866"/>
            <a:ext cx="2000869"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周期</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4</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nvGrpSpPr>
          <p:cNvPr id="15" name="组合 14"/>
          <p:cNvGrpSpPr/>
          <p:nvPr/>
        </p:nvGrpSpPr>
        <p:grpSpPr>
          <a:xfrm>
            <a:off x="5120394" y="4428807"/>
            <a:ext cx="2079415" cy="825500"/>
            <a:chOff x="6159894" y="3456793"/>
            <a:chExt cx="2079415" cy="825500"/>
          </a:xfrm>
        </p:grpSpPr>
        <p:sp>
          <p:nvSpPr>
            <p:cNvPr id="13" name="TextBox 12"/>
            <p:cNvSpPr txBox="1"/>
            <p:nvPr/>
          </p:nvSpPr>
          <p:spPr>
            <a:xfrm>
              <a:off x="6159894" y="3620852"/>
              <a:ext cx="2079415"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频率</a:t>
              </a:r>
              <a:r>
                <a:rPr lang="en-US" sz="2800" i="1">
                  <a:latin typeface="Times New Roman" panose="02020603050405020304" pitchFamily="18" charset="0"/>
                  <a:ea typeface="黑体" panose="02010609060101010101" pitchFamily="49" charset="-122"/>
                </a:rPr>
                <a:t>f</a:t>
              </a:r>
              <a:r>
                <a:rPr lang="zh-CN" altLang="en-US" sz="2800">
                  <a:latin typeface="Times New Roman" panose="02020603050405020304" pitchFamily="18" charset="0"/>
                  <a:ea typeface="黑体" panose="02010609060101010101" pitchFamily="49" charset="-122"/>
                </a:rPr>
                <a:t>＝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aphicFrame>
          <p:nvGraphicFramePr>
            <p:cNvPr id="3074" name="Object 2"/>
            <p:cNvGraphicFramePr>
              <a:graphicFrameLocks noChangeAspect="1"/>
            </p:cNvGraphicFramePr>
            <p:nvPr/>
          </p:nvGraphicFramePr>
          <p:xfrm>
            <a:off x="7439713" y="3456793"/>
            <a:ext cx="266700" cy="825500"/>
          </p:xfrm>
          <a:graphic>
            <a:graphicData uri="http://schemas.openxmlformats.org/presentationml/2006/ole">
              <mc:AlternateContent xmlns:mc="http://schemas.openxmlformats.org/markup-compatibility/2006">
                <mc:Choice xmlns:v="urn:schemas-microsoft-com:vml" Requires="v">
                  <p:oleObj spid="_x0000_s1043" name="Equation" r:id="rId1" imgW="6400800" imgH="19812000" progId="Equation.DSMT4">
                    <p:embed/>
                  </p:oleObj>
                </mc:Choice>
                <mc:Fallback>
                  <p:oleObj name="Equation" r:id="rId1" imgW="6400800" imgH="198120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7439713" y="3456793"/>
                          <a:ext cx="266700" cy="825500"/>
                        </a:xfrm>
                        <a:prstGeom prst="rect">
                          <a:avLst/>
                        </a:prstGeom>
                        <a:noFill/>
                        <a:ln>
                          <a:noFill/>
                        </a:ln>
                        <a:effectLst/>
                      </p:spPr>
                    </p:pic>
                  </p:oleObj>
                </mc:Fallback>
              </mc:AlternateContent>
            </a:graphicData>
          </a:graphic>
        </p:graphicFrame>
      </p:grpSp>
      <p:grpSp>
        <p:nvGrpSpPr>
          <p:cNvPr id="18" name="组合 17"/>
          <p:cNvGrpSpPr/>
          <p:nvPr/>
        </p:nvGrpSpPr>
        <p:grpSpPr>
          <a:xfrm>
            <a:off x="590763" y="5356815"/>
            <a:ext cx="8997981" cy="939800"/>
            <a:chOff x="1668763" y="4394426"/>
            <a:chExt cx="8997981" cy="939800"/>
          </a:xfrm>
        </p:grpSpPr>
        <p:sp>
          <p:nvSpPr>
            <p:cNvPr id="16" name="TextBox 15"/>
            <p:cNvSpPr txBox="1"/>
            <p:nvPr/>
          </p:nvSpPr>
          <p:spPr>
            <a:xfrm>
              <a:off x="1668763" y="4616500"/>
              <a:ext cx="6199133"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）设这个简谐运动的函数表达式为</a:t>
              </a:r>
              <a:r>
                <a:rPr lang="en-US" sz="2800">
                  <a:latin typeface="Times New Roman" panose="02020603050405020304" pitchFamily="18" charset="0"/>
                  <a:ea typeface="黑体" panose="02010609060101010101" pitchFamily="49" charset="-122"/>
                </a:rPr>
                <a:t> </a:t>
              </a:r>
              <a:endParaRPr lang="zh-CN" altLang="en-US" sz="2800">
                <a:latin typeface="Times New Roman" panose="02020603050405020304" pitchFamily="18" charset="0"/>
                <a:ea typeface="黑体" panose="02010609060101010101" pitchFamily="49" charset="-122"/>
              </a:endParaRPr>
            </a:p>
          </p:txBody>
        </p:sp>
        <p:graphicFrame>
          <p:nvGraphicFramePr>
            <p:cNvPr id="3075" name="Object 3"/>
            <p:cNvGraphicFramePr>
              <a:graphicFrameLocks noChangeAspect="1"/>
            </p:cNvGraphicFramePr>
            <p:nvPr/>
          </p:nvGraphicFramePr>
          <p:xfrm>
            <a:off x="7694944" y="4394426"/>
            <a:ext cx="2971800" cy="939800"/>
          </p:xfrm>
          <a:graphic>
            <a:graphicData uri="http://schemas.openxmlformats.org/presentationml/2006/ole">
              <mc:AlternateContent xmlns:mc="http://schemas.openxmlformats.org/markup-compatibility/2006">
                <mc:Choice xmlns:v="urn:schemas-microsoft-com:vml" Requires="v">
                  <p:oleObj spid="_x0000_s1044" name="Equation" r:id="rId3" imgW="71323200" imgH="22555200" progId="Equation.DSMT4">
                    <p:embed/>
                  </p:oleObj>
                </mc:Choice>
                <mc:Fallback>
                  <p:oleObj name="Equation" r:id="rId3" imgW="71323200" imgH="22555200" progId="Equation.DSMT4">
                    <p:embed/>
                    <p:pic>
                      <p:nvPicPr>
                        <p:cNvPr id="0" name="OLE substitute image"/>
                        <p:cNvPicPr/>
                        <p:nvPr/>
                      </p:nvPicPr>
                      <p:blipFill>
                        <a:blip r:embed="rId4">
                          <a:extLst>
                            <a:ext uri="{28A0092B-C50C-407E-A947-70E740481C1C}">
                              <a14:useLocalDpi xmlns:a14="http://schemas.microsoft.com/office/drawing/2010/main" val="0"/>
                            </a:ext>
                          </a:extLst>
                        </a:blip>
                        <a:stretch>
                          <a:fillRect/>
                        </a:stretch>
                      </p:blipFill>
                      <p:spPr>
                        <a:xfrm>
                          <a:off x="7694944" y="4394426"/>
                          <a:ext cx="2971800" cy="939800"/>
                        </a:xfrm>
                        <a:prstGeom prst="rect">
                          <a:avLst/>
                        </a:prstGeom>
                        <a:noFill/>
                        <a:ln>
                          <a:noFill/>
                        </a:ln>
                        <a:effectLst/>
                      </p:spPr>
                    </p:pic>
                  </p:oleObj>
                </mc:Fallback>
              </mc:AlternateContent>
            </a:graphicData>
          </a:graphic>
        </p:graphicFrame>
      </p:grpSp>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593152" y="836025"/>
            <a:ext cx="10973035" cy="738664"/>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练习</a:t>
            </a:r>
            <a:r>
              <a:rPr lang="en-US" sz="2800">
                <a:solidFill>
                  <a:srgbClr val="FF0000"/>
                </a:solidFill>
                <a:latin typeface="Times New Roman" panose="02020603050405020304" pitchFamily="18" charset="0"/>
                <a:ea typeface="黑体" panose="02010609060101010101" pitchFamily="49" charset="-122"/>
              </a:rPr>
              <a:t>1</a:t>
            </a:r>
            <a:r>
              <a:rPr lang="zh-CN" altLang="en-US" sz="2800">
                <a:solidFill>
                  <a:srgbClr val="FF0000"/>
                </a:solidFill>
                <a:latin typeface="Times New Roman" panose="02020603050405020304" pitchFamily="18" charset="0"/>
                <a:ea typeface="黑体" panose="02010609060101010101" pitchFamily="49" charset="-122"/>
              </a:rPr>
              <a:t>：</a:t>
            </a:r>
            <a:r>
              <a:rPr lang="zh-CN" altLang="en-US" sz="2800">
                <a:latin typeface="Times New Roman" panose="02020603050405020304" pitchFamily="18" charset="0"/>
                <a:ea typeface="黑体" panose="02010609060101010101" pitchFamily="49" charset="-122"/>
              </a:rPr>
              <a:t>如图所示是某简谐运动的图象，试根据图象回答下列问题：</a:t>
            </a:r>
            <a:endParaRPr lang="zh-CN" altLang="en-US" sz="2800">
              <a:latin typeface="Times New Roman" panose="02020603050405020304" pitchFamily="18" charset="0"/>
              <a:ea typeface="黑体" panose="02010609060101010101" pitchFamily="49" charset="-122"/>
            </a:endParaRPr>
          </a:p>
        </p:txBody>
      </p:sp>
      <p:pic>
        <p:nvPicPr>
          <p:cNvPr id="8" name="Picture 1" descr="84"/>
          <p:cNvPicPr>
            <a:picLocks noChangeAspect="1" noChangeArrowheads="1"/>
          </p:cNvPicPr>
          <p:nvPr/>
        </p:nvPicPr>
        <p:blipFill>
          <a:blip r:embed="rId5">
            <a:clrChange>
              <a:clrFrom>
                <a:srgbClr val="FFFFFF"/>
              </a:clrFrom>
              <a:clrTo>
                <a:srgbClr val="FFFFFF">
                  <a:alpha val="0"/>
                </a:srgbClr>
              </a:clrTo>
            </a:clrChange>
          </a:blip>
          <a:stretch>
            <a:fillRect/>
          </a:stretch>
        </p:blipFill>
        <p:spPr bwMode="auto">
          <a:xfrm>
            <a:off x="7727184" y="2184865"/>
            <a:ext cx="4355815" cy="2226361"/>
          </a:xfrm>
          <a:prstGeom prst="rect">
            <a:avLst/>
          </a:prstGeom>
          <a:noFill/>
        </p:spPr>
      </p:pic>
      <p:sp>
        <p:nvSpPr>
          <p:cNvPr id="9" name="TextBox 8"/>
          <p:cNvSpPr txBox="1"/>
          <p:nvPr/>
        </p:nvSpPr>
        <p:spPr>
          <a:xfrm>
            <a:off x="593152" y="1760185"/>
            <a:ext cx="8267007"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）这个简谐运动的振幅、周期与频率各是多少？</a:t>
            </a:r>
            <a:endParaRPr lang="zh-CN" altLang="en-US" sz="2800">
              <a:latin typeface="Times New Roman" panose="02020603050405020304" pitchFamily="18" charset="0"/>
              <a:ea typeface="黑体" panose="02010609060101010101" pitchFamily="49" charset="-122"/>
            </a:endParaRPr>
          </a:p>
        </p:txBody>
      </p:sp>
      <p:sp>
        <p:nvSpPr>
          <p:cNvPr id="10" name="TextBox 9"/>
          <p:cNvSpPr txBox="1"/>
          <p:nvPr/>
        </p:nvSpPr>
        <p:spPr>
          <a:xfrm>
            <a:off x="593152" y="2635253"/>
            <a:ext cx="5753498"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）写出这个简谐运动的解析式．</a:t>
            </a:r>
            <a:endParaRPr lang="zh-CN" altLang="en-US" sz="2800">
              <a:latin typeface="Times New Roman" panose="02020603050405020304" pitchFamily="18" charset="0"/>
              <a:ea typeface="黑体" panose="02010609060101010101" pitchFamily="49" charset="-122"/>
            </a:endParaRPr>
          </a:p>
        </p:txBody>
      </p:sp>
      <p:sp>
        <p:nvSpPr>
          <p:cNvPr id="19"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593152" y="836025"/>
            <a:ext cx="10973035" cy="3539430"/>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练习</a:t>
            </a:r>
            <a:r>
              <a:rPr lang="en-US" sz="2800">
                <a:solidFill>
                  <a:srgbClr val="FF0000"/>
                </a:solidFill>
                <a:latin typeface="Times New Roman" panose="02020603050405020304" pitchFamily="18" charset="0"/>
                <a:ea typeface="黑体" panose="02010609060101010101" pitchFamily="49" charset="-122"/>
              </a:rPr>
              <a:t>2</a:t>
            </a:r>
            <a:r>
              <a:rPr lang="zh-CN" altLang="en-US" sz="2800">
                <a:solidFill>
                  <a:srgbClr val="FF0000"/>
                </a:solidFill>
                <a:latin typeface="Times New Roman" panose="02020603050405020304" pitchFamily="18" charset="0"/>
                <a:ea typeface="黑体" panose="02010609060101010101" pitchFamily="49" charset="-122"/>
              </a:rPr>
              <a:t>：</a:t>
            </a:r>
            <a:r>
              <a:rPr lang="zh-CN" altLang="en-US" sz="2800">
                <a:latin typeface="Times New Roman" panose="02020603050405020304" pitchFamily="18" charset="0"/>
                <a:ea typeface="黑体" panose="02010609060101010101" pitchFamily="49" charset="-122"/>
              </a:rPr>
              <a:t>如图，一根绝对刚性且长度不变、质量可忽略不计的线，一段固定，另一端悬挂一个沙漏．让沙漏在偏离平衡位置一定角度（最大偏角）后在重力作用下铅锤面内做周期摆动．若线长</a:t>
            </a:r>
            <a:r>
              <a:rPr lang="en-US" sz="2800" i="1">
                <a:latin typeface="Times New Roman" panose="02020603050405020304" pitchFamily="18" charset="0"/>
                <a:ea typeface="黑体" panose="02010609060101010101" pitchFamily="49" charset="-122"/>
              </a:rPr>
              <a:t>l</a:t>
            </a:r>
            <a:r>
              <a:rPr lang="en-US" sz="2800">
                <a:latin typeface="Times New Roman" panose="02020603050405020304" pitchFamily="18" charset="0"/>
                <a:ea typeface="黑体" panose="02010609060101010101" pitchFamily="49" charset="-122"/>
              </a:rPr>
              <a:t>  cm</a:t>
            </a:r>
            <a:r>
              <a:rPr lang="zh-CN" altLang="en-US" sz="2800">
                <a:latin typeface="Times New Roman" panose="02020603050405020304" pitchFamily="18" charset="0"/>
                <a:ea typeface="黑体" panose="02010609060101010101" pitchFamily="49" charset="-122"/>
              </a:rPr>
              <a:t>，沙漏摆动时离开平衡位置的位移为</a:t>
            </a:r>
            <a:r>
              <a:rPr lang="en-US" sz="2800" i="1">
                <a:latin typeface="Times New Roman" panose="02020603050405020304" pitchFamily="18" charset="0"/>
                <a:ea typeface="黑体" panose="02010609060101010101" pitchFamily="49" charset="-122"/>
              </a:rPr>
              <a:t>s</a:t>
            </a:r>
            <a:r>
              <a:rPr lang="zh-CN" altLang="en-US" sz="2800">
                <a:latin typeface="Times New Roman" panose="02020603050405020304" pitchFamily="18" charset="0"/>
                <a:ea typeface="黑体" panose="02010609060101010101" pitchFamily="49" charset="-122"/>
              </a:rPr>
              <a:t>（单位：</a:t>
            </a:r>
            <a:r>
              <a:rPr lang="en-US" sz="2800">
                <a:latin typeface="Times New Roman" panose="02020603050405020304" pitchFamily="18" charset="0"/>
                <a:ea typeface="黑体" panose="02010609060101010101" pitchFamily="49" charset="-122"/>
              </a:rPr>
              <a:t>cm</a:t>
            </a:r>
            <a:r>
              <a:rPr lang="zh-CN" altLang="en-US" sz="2800">
                <a:latin typeface="Times New Roman" panose="02020603050405020304" pitchFamily="18" charset="0"/>
                <a:ea typeface="黑体" panose="02010609060101010101" pitchFamily="49" charset="-122"/>
              </a:rPr>
              <a:t>）与时间</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（单位：</a:t>
            </a:r>
            <a:r>
              <a:rPr lang="en-US" sz="2800">
                <a:latin typeface="Times New Roman" panose="02020603050405020304" pitchFamily="18" charset="0"/>
                <a:ea typeface="黑体" panose="02010609060101010101" pitchFamily="49" charset="-122"/>
              </a:rPr>
              <a:t>s</a:t>
            </a:r>
            <a:r>
              <a:rPr lang="zh-CN" altLang="en-US" sz="2800">
                <a:latin typeface="Times New Roman" panose="02020603050405020304" pitchFamily="18" charset="0"/>
                <a:ea typeface="黑体" panose="02010609060101010101" pitchFamily="49" charset="-122"/>
              </a:rPr>
              <a:t>）的函数</a:t>
            </a:r>
            <a:endParaRPr lang="en-US" altLang="zh-CN" sz="2800">
              <a:latin typeface="Times New Roman" panose="02020603050405020304" pitchFamily="18" charset="0"/>
              <a:ea typeface="黑体" panose="02010609060101010101" pitchFamily="49" charset="-122"/>
            </a:endParaRPr>
          </a:p>
          <a:p>
            <a:pPr>
              <a:lnSpc>
                <a:spcPct val="200000"/>
              </a:lnSpc>
            </a:pPr>
            <a:r>
              <a:rPr lang="zh-CN" altLang="en-US" sz="2800">
                <a:latin typeface="Times New Roman" panose="02020603050405020304" pitchFamily="18" charset="0"/>
                <a:ea typeface="黑体" panose="02010609060101010101" pitchFamily="49" charset="-122"/>
              </a:rPr>
              <a:t>关系是</a:t>
            </a:r>
            <a:r>
              <a:rPr lang="en-US" sz="2800">
                <a:latin typeface="Times New Roman" panose="02020603050405020304" pitchFamily="18" charset="0"/>
                <a:ea typeface="黑体" panose="02010609060101010101" pitchFamily="49" charset="-122"/>
              </a:rPr>
              <a:t> </a:t>
            </a:r>
            <a:endParaRPr lang="zh-CN" altLang="en-US" sz="2800">
              <a:latin typeface="Times New Roman" panose="02020603050405020304" pitchFamily="18" charset="0"/>
              <a:ea typeface="黑体" panose="02010609060101010101" pitchFamily="49" charset="-122"/>
            </a:endParaRPr>
          </a:p>
        </p:txBody>
      </p:sp>
      <p:graphicFrame>
        <p:nvGraphicFramePr>
          <p:cNvPr id="4098" name="Object 2"/>
          <p:cNvGraphicFramePr>
            <a:graphicFrameLocks noChangeAspect="1"/>
          </p:cNvGraphicFramePr>
          <p:nvPr/>
        </p:nvGraphicFramePr>
        <p:xfrm>
          <a:off x="1794324" y="3433221"/>
          <a:ext cx="4864100" cy="1092200"/>
        </p:xfrm>
        <a:graphic>
          <a:graphicData uri="http://schemas.openxmlformats.org/presentationml/2006/ole">
            <mc:AlternateContent xmlns:mc="http://schemas.openxmlformats.org/markup-compatibility/2006">
              <mc:Choice xmlns:v="urn:schemas-microsoft-com:vml" Requires="v">
                <p:oleObj spid="_x0000_s1045" name="Equation" r:id="rId1" imgW="116738400" imgH="26212800" progId="Equation.DSMT4">
                  <p:embed/>
                </p:oleObj>
              </mc:Choice>
              <mc:Fallback>
                <p:oleObj name="Equation" r:id="rId1" imgW="116738400" imgH="262128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1794324" y="3433221"/>
                        <a:ext cx="4864100" cy="1092200"/>
                      </a:xfrm>
                      <a:prstGeom prst="rect">
                        <a:avLst/>
                      </a:prstGeom>
                      <a:noFill/>
                      <a:ln>
                        <a:noFill/>
                      </a:ln>
                      <a:effectLst/>
                    </p:spPr>
                  </p:pic>
                </p:oleObj>
              </mc:Fallback>
            </mc:AlternateContent>
          </a:graphicData>
        </a:graphic>
      </p:graphicFrame>
      <p:pic>
        <p:nvPicPr>
          <p:cNvPr id="11" name="Picture 11" descr="85"/>
          <p:cNvPicPr>
            <a:picLocks noChangeAspect="1" noChangeArrowheads="1"/>
          </p:cNvPicPr>
          <p:nvPr/>
        </p:nvPicPr>
        <p:blipFill>
          <a:blip r:embed="rId3"/>
          <a:stretch>
            <a:fillRect/>
          </a:stretch>
        </p:blipFill>
        <p:spPr bwMode="auto">
          <a:xfrm>
            <a:off x="8088066" y="3649856"/>
            <a:ext cx="3718911" cy="2580122"/>
          </a:xfrm>
          <a:prstGeom prst="rect">
            <a:avLst/>
          </a:prstGeom>
          <a:noFill/>
        </p:spPr>
      </p:pic>
      <p:sp>
        <p:nvSpPr>
          <p:cNvPr id="9"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593152" y="836025"/>
            <a:ext cx="10973035" cy="661207"/>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）当</a:t>
            </a:r>
            <a:r>
              <a:rPr lang="en-US" sz="2800" i="1">
                <a:latin typeface="Times New Roman" panose="02020603050405020304" pitchFamily="18" charset="0"/>
                <a:ea typeface="黑体" panose="02010609060101010101" pitchFamily="49" charset="-122"/>
              </a:rPr>
              <a:t>l</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25</a:t>
            </a:r>
            <a:r>
              <a:rPr lang="zh-CN" altLang="en-US" sz="2800">
                <a:latin typeface="Times New Roman" panose="02020603050405020304" pitchFamily="18" charset="0"/>
                <a:ea typeface="黑体" panose="02010609060101010101" pitchFamily="49" charset="-122"/>
              </a:rPr>
              <a:t>时，求沙漏的最大偏角（精确到</a:t>
            </a:r>
            <a:r>
              <a:rPr lang="en-US" sz="2800">
                <a:latin typeface="Times New Roman" panose="02020603050405020304" pitchFamily="18" charset="0"/>
                <a:ea typeface="黑体" panose="02010609060101010101" pitchFamily="49" charset="-122"/>
              </a:rPr>
              <a:t>0.0001 rad</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sp>
        <p:nvSpPr>
          <p:cNvPr id="8" name="TextBox 7"/>
          <p:cNvSpPr txBox="1"/>
          <p:nvPr/>
        </p:nvSpPr>
        <p:spPr>
          <a:xfrm>
            <a:off x="593152" y="1549323"/>
            <a:ext cx="10932307" cy="1303177"/>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）已知</a:t>
            </a:r>
            <a:r>
              <a:rPr lang="en-US" sz="2800" i="1">
                <a:latin typeface="Times New Roman" panose="02020603050405020304" pitchFamily="18" charset="0"/>
                <a:ea typeface="黑体" panose="02010609060101010101" pitchFamily="49" charset="-122"/>
              </a:rPr>
              <a:t>g</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9.8 m/s</a:t>
            </a:r>
            <a:r>
              <a:rPr lang="en-US" sz="2800" baseline="300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，要使沙漏摆动的周期是</a:t>
            </a:r>
            <a:r>
              <a:rPr lang="en-US" sz="2800">
                <a:latin typeface="Times New Roman" panose="02020603050405020304" pitchFamily="18" charset="0"/>
                <a:ea typeface="黑体" panose="02010609060101010101" pitchFamily="49" charset="-122"/>
              </a:rPr>
              <a:t>1 s</a:t>
            </a:r>
            <a:r>
              <a:rPr lang="zh-CN" altLang="en-US" sz="2800">
                <a:latin typeface="Times New Roman" panose="02020603050405020304" pitchFamily="18" charset="0"/>
                <a:ea typeface="黑体" panose="02010609060101010101" pitchFamily="49" charset="-122"/>
              </a:rPr>
              <a:t>，线的长度应当是多少（精确到</a:t>
            </a:r>
            <a:r>
              <a:rPr lang="en-US" sz="2800">
                <a:latin typeface="Times New Roman" panose="02020603050405020304" pitchFamily="18" charset="0"/>
                <a:ea typeface="黑体" panose="02010609060101010101" pitchFamily="49" charset="-122"/>
              </a:rPr>
              <a:t>0.1 cm</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nvGrpSpPr>
          <p:cNvPr id="13" name="组合 12"/>
          <p:cNvGrpSpPr/>
          <p:nvPr/>
        </p:nvGrpSpPr>
        <p:grpSpPr>
          <a:xfrm>
            <a:off x="483134" y="3496611"/>
            <a:ext cx="11221186" cy="1575903"/>
            <a:chOff x="483134" y="3496611"/>
            <a:chExt cx="11221186" cy="1575903"/>
          </a:xfrm>
        </p:grpSpPr>
        <p:sp>
          <p:nvSpPr>
            <p:cNvPr id="12" name="圆角矩形 11"/>
            <p:cNvSpPr/>
            <p:nvPr/>
          </p:nvSpPr>
          <p:spPr>
            <a:xfrm>
              <a:off x="483134" y="3496611"/>
              <a:ext cx="11221186" cy="1575903"/>
            </a:xfrm>
            <a:prstGeom prst="roundRect">
              <a:avLst>
                <a:gd name="adj" fmla="val 15520"/>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593152" y="3645255"/>
              <a:ext cx="5882380" cy="523220"/>
            </a:xfrm>
            <a:prstGeom prst="rect">
              <a:avLst/>
            </a:prstGeom>
            <a:noFill/>
          </p:spPr>
          <p:txBody>
            <a:bodyPr wrap="none" rtlCol="0">
              <a:spAutoFit/>
            </a:bodyPr>
            <a:lstStyle/>
            <a:p>
              <a:r>
                <a:rPr lang="zh-CN" altLang="en-US" sz="2800">
                  <a:solidFill>
                    <a:srgbClr val="0000CC"/>
                  </a:solidFill>
                  <a:latin typeface="Times New Roman" panose="02020603050405020304" pitchFamily="18" charset="0"/>
                  <a:ea typeface="黑体" panose="02010609060101010101" pitchFamily="49" charset="-122"/>
                </a:rPr>
                <a:t>解答：</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）最大偏角为</a:t>
              </a:r>
              <a:r>
                <a:rPr lang="en-US" sz="2800">
                  <a:latin typeface="Times New Roman" panose="02020603050405020304" pitchFamily="18" charset="0"/>
                  <a:ea typeface="黑体" panose="02010609060101010101" pitchFamily="49" charset="-122"/>
                </a:rPr>
                <a:t>0.1203 rad</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sp>
        <p:nvSpPr>
          <p:cNvPr id="10" name="TextBox 9"/>
          <p:cNvSpPr txBox="1"/>
          <p:nvPr/>
        </p:nvSpPr>
        <p:spPr>
          <a:xfrm>
            <a:off x="1678807" y="4461468"/>
            <a:ext cx="9555821"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）要使沙漏摆动的周期是</a:t>
            </a:r>
            <a:r>
              <a:rPr lang="en-US" sz="2800">
                <a:latin typeface="Times New Roman" panose="02020603050405020304" pitchFamily="18" charset="0"/>
                <a:ea typeface="黑体" panose="02010609060101010101" pitchFamily="49" charset="-122"/>
              </a:rPr>
              <a:t>1 s</a:t>
            </a:r>
            <a:r>
              <a:rPr lang="zh-CN" altLang="en-US" sz="2800">
                <a:latin typeface="Times New Roman" panose="02020603050405020304" pitchFamily="18" charset="0"/>
                <a:ea typeface="黑体" panose="02010609060101010101" pitchFamily="49" charset="-122"/>
              </a:rPr>
              <a:t>，线的长度</a:t>
            </a:r>
            <a:r>
              <a:rPr lang="en-US" sz="2800" i="1">
                <a:latin typeface="Times New Roman" panose="02020603050405020304" pitchFamily="18" charset="0"/>
                <a:ea typeface="黑体" panose="02010609060101010101" pitchFamily="49" charset="-122"/>
              </a:rPr>
              <a:t>l</a:t>
            </a:r>
            <a:r>
              <a:rPr lang="zh-CN" altLang="en-US" sz="2800">
                <a:latin typeface="Times New Roman" panose="02020603050405020304" pitchFamily="18" charset="0"/>
                <a:ea typeface="黑体" panose="02010609060101010101" pitchFamily="49" charset="-122"/>
              </a:rPr>
              <a:t>应当为</a:t>
            </a:r>
            <a:r>
              <a:rPr lang="en-US" sz="2800">
                <a:latin typeface="Times New Roman" panose="02020603050405020304" pitchFamily="18" charset="0"/>
                <a:ea typeface="黑体" panose="02010609060101010101" pitchFamily="49" charset="-122"/>
              </a:rPr>
              <a:t>24.8 cm</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sp>
        <p:nvSpPr>
          <p:cNvPr id="11"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593152" y="836025"/>
            <a:ext cx="10973035" cy="656846"/>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模型二：交变电流</a:t>
            </a:r>
            <a:endParaRPr lang="zh-CN" altLang="en-US" sz="2800">
              <a:solidFill>
                <a:srgbClr val="FF0000"/>
              </a:solidFill>
              <a:latin typeface="Times New Roman" panose="02020603050405020304" pitchFamily="18" charset="0"/>
              <a:ea typeface="黑体" panose="02010609060101010101" pitchFamily="49" charset="-122"/>
            </a:endParaRPr>
          </a:p>
        </p:txBody>
      </p:sp>
      <p:sp>
        <p:nvSpPr>
          <p:cNvPr id="8" name="TextBox 7"/>
          <p:cNvSpPr txBox="1"/>
          <p:nvPr/>
        </p:nvSpPr>
        <p:spPr>
          <a:xfrm>
            <a:off x="593152" y="1841829"/>
            <a:ext cx="4493538" cy="523220"/>
          </a:xfrm>
          <a:prstGeom prst="rect">
            <a:avLst/>
          </a:prstGeom>
          <a:noFill/>
        </p:spPr>
        <p:txBody>
          <a:bodyPr wrap="none" rtlCol="0">
            <a:spAutoFit/>
          </a:bodyPr>
          <a:lstStyle/>
          <a:p>
            <a:r>
              <a:rPr lang="zh-CN" altLang="en-US" sz="2800">
                <a:solidFill>
                  <a:srgbClr val="00B050"/>
                </a:solidFill>
                <a:latin typeface="Times New Roman" panose="02020603050405020304" pitchFamily="18" charset="0"/>
                <a:ea typeface="黑体" panose="02010609060101010101" pitchFamily="49" charset="-122"/>
              </a:rPr>
              <a:t>播放视频：</a:t>
            </a:r>
            <a:r>
              <a:rPr lang="zh-CN" altLang="en-US" sz="2800">
                <a:latin typeface="Times New Roman" panose="02020603050405020304" pitchFamily="18" charset="0"/>
                <a:ea typeface="黑体" panose="02010609060101010101" pitchFamily="49" charset="-122"/>
              </a:rPr>
              <a:t>交变电流的产生</a:t>
            </a:r>
            <a:endParaRPr lang="zh-CN" altLang="en-US" sz="2800">
              <a:latin typeface="Times New Roman" panose="02020603050405020304" pitchFamily="18" charset="0"/>
              <a:ea typeface="黑体" panose="02010609060101010101" pitchFamily="49" charset="-122"/>
            </a:endParaRPr>
          </a:p>
        </p:txBody>
      </p:sp>
      <p:grpSp>
        <p:nvGrpSpPr>
          <p:cNvPr id="33" name="组合 32"/>
          <p:cNvGrpSpPr/>
          <p:nvPr/>
        </p:nvGrpSpPr>
        <p:grpSpPr>
          <a:xfrm>
            <a:off x="492758" y="4295508"/>
            <a:ext cx="11163435" cy="1470025"/>
            <a:chOff x="492758" y="4295508"/>
            <a:chExt cx="11163435" cy="1470025"/>
          </a:xfrm>
        </p:grpSpPr>
        <p:sp>
          <p:nvSpPr>
            <p:cNvPr id="32" name="圆角矩形 31"/>
            <p:cNvSpPr/>
            <p:nvPr/>
          </p:nvSpPr>
          <p:spPr>
            <a:xfrm>
              <a:off x="492758" y="4295508"/>
              <a:ext cx="11163435" cy="1470025"/>
            </a:xfrm>
            <a:prstGeom prst="roundRect">
              <a:avLst>
                <a:gd name="adj" fmla="val 15520"/>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593152" y="4317684"/>
              <a:ext cx="10992597" cy="1384995"/>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因为交变电流随着时间呈周期性变化，所以可以用交变电流与时间的三角函数关系来刻画交变电流的周期性变化．</a:t>
              </a:r>
              <a:endParaRPr lang="zh-CN" altLang="en-US" sz="2800">
                <a:latin typeface="Times New Roman" panose="02020603050405020304" pitchFamily="18" charset="0"/>
                <a:ea typeface="黑体" panose="02010609060101010101" pitchFamily="49" charset="-122"/>
              </a:endParaRPr>
            </a:p>
          </p:txBody>
        </p:sp>
      </p:grpSp>
      <p:sp>
        <p:nvSpPr>
          <p:cNvPr id="12"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3" name="TextBox 12"/>
          <p:cNvSpPr txBox="1"/>
          <p:nvPr/>
        </p:nvSpPr>
        <p:spPr>
          <a:xfrm>
            <a:off x="1937713" y="3144617"/>
            <a:ext cx="9416087" cy="523220"/>
          </a:xfrm>
          <a:prstGeom prst="rect">
            <a:avLst/>
          </a:prstGeom>
          <a:noFill/>
        </p:spPr>
        <p:txBody>
          <a:bodyPr wrap="square" rtlCol="0">
            <a:spAutoFit/>
          </a:bodyPr>
          <a:lstStyle/>
          <a:p>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5</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如何利用三角函数刻画交变电流的周期性变化？</a:t>
            </a:r>
            <a:endParaRPr lang="zh-CN" altLang="en-US" sz="2800">
              <a:latin typeface="Times New Roman" panose="02020603050405020304" pitchFamily="18" charset="0"/>
              <a:ea typeface="黑体" panose="02010609060101010101" pitchFamily="49" charset="-122"/>
            </a:endParaRPr>
          </a:p>
        </p:txBody>
      </p:sp>
      <p:grpSp>
        <p:nvGrpSpPr>
          <p:cNvPr id="14" name="Group 16364"/>
          <p:cNvGrpSpPr/>
          <p:nvPr/>
        </p:nvGrpSpPr>
        <p:grpSpPr>
          <a:xfrm>
            <a:off x="556063" y="2832302"/>
            <a:ext cx="1149025" cy="1147851"/>
            <a:chOff x="0" y="0"/>
            <a:chExt cx="1149024" cy="1147849"/>
          </a:xfrm>
        </p:grpSpPr>
        <p:sp>
          <p:nvSpPr>
            <p:cNvPr id="15"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6"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17"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18"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19"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1"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2"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3"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4"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5"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6"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7"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par>
                                <p:cTn id="13" presetID="10"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fade">
                                      <p:cBhvr>
                                        <p:cTn id="2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9" name="TextBox 8"/>
          <p:cNvSpPr txBox="1"/>
          <p:nvPr/>
        </p:nvSpPr>
        <p:spPr>
          <a:xfrm>
            <a:off x="593152" y="2500858"/>
            <a:ext cx="6673622"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）求电流</a:t>
            </a:r>
            <a:r>
              <a:rPr lang="en-US" sz="2800" i="1" err="1">
                <a:latin typeface="Times New Roman" panose="02020603050405020304" pitchFamily="18" charset="0"/>
                <a:ea typeface="黑体" panose="02010609060101010101" pitchFamily="49" charset="-122"/>
              </a:rPr>
              <a:t>i</a:t>
            </a:r>
            <a:r>
              <a:rPr lang="zh-CN" altLang="en-US" sz="2800">
                <a:latin typeface="Times New Roman" panose="02020603050405020304" pitchFamily="18" charset="0"/>
                <a:ea typeface="黑体" panose="02010609060101010101" pitchFamily="49" charset="-122"/>
              </a:rPr>
              <a:t>随时间</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变化的函数解析式；</a:t>
            </a:r>
            <a:endParaRPr lang="zh-CN" altLang="en-US" sz="2800">
              <a:latin typeface="Times New Roman" panose="02020603050405020304" pitchFamily="18" charset="0"/>
              <a:ea typeface="黑体" panose="02010609060101010101" pitchFamily="49" charset="-122"/>
            </a:endParaRPr>
          </a:p>
        </p:txBody>
      </p:sp>
      <p:sp>
        <p:nvSpPr>
          <p:cNvPr id="10" name="TextBox 9"/>
          <p:cNvSpPr txBox="1"/>
          <p:nvPr/>
        </p:nvSpPr>
        <p:spPr>
          <a:xfrm>
            <a:off x="593152" y="3375926"/>
            <a:ext cx="7465505"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）当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时，求电流</a:t>
            </a:r>
            <a:r>
              <a:rPr lang="en-US" sz="2800" i="1" err="1">
                <a:latin typeface="Times New Roman" panose="02020603050405020304" pitchFamily="18" charset="0"/>
                <a:ea typeface="黑体" panose="02010609060101010101" pitchFamily="49" charset="-122"/>
              </a:rPr>
              <a:t>i</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aphicFrame>
        <p:nvGraphicFramePr>
          <p:cNvPr id="5122" name="Object 2"/>
          <p:cNvGraphicFramePr>
            <a:graphicFrameLocks noChangeAspect="1"/>
          </p:cNvGraphicFramePr>
          <p:nvPr/>
        </p:nvGraphicFramePr>
        <p:xfrm>
          <a:off x="1977780" y="3243124"/>
          <a:ext cx="3594100" cy="838200"/>
        </p:xfrm>
        <a:graphic>
          <a:graphicData uri="http://schemas.openxmlformats.org/presentationml/2006/ole">
            <mc:AlternateContent xmlns:mc="http://schemas.openxmlformats.org/markup-compatibility/2006">
              <mc:Choice xmlns:v="urn:schemas-microsoft-com:vml" Requires="v">
                <p:oleObj spid="_x0000_s1046" name="Equation" r:id="rId1" imgW="86258400" imgH="20116800" progId="Equation.DSMT4">
                  <p:embed/>
                </p:oleObj>
              </mc:Choice>
              <mc:Fallback>
                <p:oleObj name="Equation" r:id="rId1" imgW="86258400" imgH="201168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1977780" y="3243124"/>
                        <a:ext cx="3594100" cy="838200"/>
                      </a:xfrm>
                      <a:prstGeom prst="rect">
                        <a:avLst/>
                      </a:prstGeom>
                      <a:noFill/>
                      <a:ln>
                        <a:noFill/>
                      </a:ln>
                      <a:effectLst/>
                    </p:spPr>
                  </p:pic>
                </p:oleObj>
              </mc:Fallback>
            </mc:AlternateContent>
          </a:graphicData>
        </a:graphic>
      </p:graphicFrame>
      <p:pic>
        <p:nvPicPr>
          <p:cNvPr id="12" name="Picture 6" descr="87"/>
          <p:cNvPicPr>
            <a:picLocks noChangeAspect="1" noChangeArrowheads="1"/>
          </p:cNvPicPr>
          <p:nvPr/>
        </p:nvPicPr>
        <p:blipFill>
          <a:blip r:embed="rId3"/>
          <a:stretch>
            <a:fillRect/>
          </a:stretch>
        </p:blipFill>
        <p:spPr bwMode="auto">
          <a:xfrm>
            <a:off x="1813974" y="4169776"/>
            <a:ext cx="3340206" cy="2124216"/>
          </a:xfrm>
          <a:prstGeom prst="rect">
            <a:avLst/>
          </a:prstGeom>
          <a:noFill/>
        </p:spPr>
      </p:pic>
      <p:pic>
        <p:nvPicPr>
          <p:cNvPr id="13" name="Picture 8" descr="88"/>
          <p:cNvPicPr>
            <a:picLocks noChangeAspect="1" noChangeArrowheads="1"/>
          </p:cNvPicPr>
          <p:nvPr/>
        </p:nvPicPr>
        <p:blipFill>
          <a:blip r:embed="rId4"/>
          <a:stretch>
            <a:fillRect/>
          </a:stretch>
        </p:blipFill>
        <p:spPr bwMode="auto">
          <a:xfrm>
            <a:off x="5822829" y="4228570"/>
            <a:ext cx="3900349" cy="2007646"/>
          </a:xfrm>
          <a:prstGeom prst="rect">
            <a:avLst/>
          </a:prstGeom>
          <a:noFill/>
        </p:spPr>
      </p:pic>
      <p:sp>
        <p:nvSpPr>
          <p:cNvPr id="15" name="TextBox 14"/>
          <p:cNvSpPr txBox="1"/>
          <p:nvPr/>
        </p:nvSpPr>
        <p:spPr>
          <a:xfrm>
            <a:off x="2809852" y="6158831"/>
            <a:ext cx="1082348" cy="400110"/>
          </a:xfrm>
          <a:prstGeom prst="rect">
            <a:avLst/>
          </a:prstGeom>
          <a:noFill/>
        </p:spPr>
        <p:txBody>
          <a:bodyPr wrap="none" rtlCol="0">
            <a:spAutoFit/>
          </a:bodyPr>
          <a:lstStyle/>
          <a:p>
            <a:r>
              <a:rPr lang="zh-CN" altLang="en-US" sz="2000" b="1">
                <a:latin typeface="Times New Roman" panose="02020603050405020304" pitchFamily="18" charset="0"/>
                <a:ea typeface="黑体" panose="02010609060101010101" pitchFamily="49" charset="-122"/>
              </a:rPr>
              <a:t>图（</a:t>
            </a:r>
            <a:r>
              <a:rPr lang="en-US" sz="2000" b="1">
                <a:latin typeface="Times New Roman" panose="02020603050405020304" pitchFamily="18" charset="0"/>
                <a:ea typeface="黑体" panose="02010609060101010101" pitchFamily="49" charset="-122"/>
              </a:rPr>
              <a:t>1</a:t>
            </a:r>
            <a:r>
              <a:rPr lang="zh-CN" altLang="en-US" sz="2000" b="1">
                <a:latin typeface="Times New Roman" panose="02020603050405020304" pitchFamily="18" charset="0"/>
                <a:ea typeface="黑体" panose="02010609060101010101" pitchFamily="49" charset="-122"/>
              </a:rPr>
              <a:t>）</a:t>
            </a:r>
            <a:endParaRPr lang="zh-CN" altLang="en-US" sz="2000" b="1">
              <a:latin typeface="Times New Roman" panose="02020603050405020304" pitchFamily="18" charset="0"/>
              <a:ea typeface="黑体" panose="02010609060101010101" pitchFamily="49" charset="-122"/>
            </a:endParaRPr>
          </a:p>
        </p:txBody>
      </p:sp>
      <p:sp>
        <p:nvSpPr>
          <p:cNvPr id="16" name="TextBox 15"/>
          <p:cNvSpPr txBox="1"/>
          <p:nvPr/>
        </p:nvSpPr>
        <p:spPr>
          <a:xfrm>
            <a:off x="7021786" y="6158831"/>
            <a:ext cx="1082348" cy="400110"/>
          </a:xfrm>
          <a:prstGeom prst="rect">
            <a:avLst/>
          </a:prstGeom>
          <a:noFill/>
        </p:spPr>
        <p:txBody>
          <a:bodyPr wrap="none" rtlCol="0">
            <a:spAutoFit/>
          </a:bodyPr>
          <a:lstStyle/>
          <a:p>
            <a:r>
              <a:rPr lang="zh-CN" altLang="en-US" sz="2000" b="1">
                <a:latin typeface="Times New Roman" panose="02020603050405020304" pitchFamily="18" charset="0"/>
                <a:ea typeface="黑体" panose="02010609060101010101" pitchFamily="49" charset="-122"/>
              </a:rPr>
              <a:t>图（</a:t>
            </a:r>
            <a:r>
              <a:rPr lang="en-US" sz="2000" b="1">
                <a:latin typeface="Times New Roman" panose="02020603050405020304" pitchFamily="18" charset="0"/>
                <a:ea typeface="黑体" panose="02010609060101010101" pitchFamily="49" charset="-122"/>
              </a:rPr>
              <a:t>2</a:t>
            </a:r>
            <a:r>
              <a:rPr lang="zh-CN" altLang="en-US" sz="2000" b="1">
                <a:latin typeface="Times New Roman" panose="02020603050405020304" pitchFamily="18" charset="0"/>
                <a:ea typeface="黑体" panose="02010609060101010101" pitchFamily="49" charset="-122"/>
              </a:rPr>
              <a:t>）</a:t>
            </a:r>
            <a:endParaRPr lang="zh-CN" altLang="en-US" sz="2000" b="1">
              <a:latin typeface="Times New Roman" panose="02020603050405020304" pitchFamily="18" charset="0"/>
              <a:ea typeface="黑体" panose="02010609060101010101" pitchFamily="49" charset="-122"/>
            </a:endParaRPr>
          </a:p>
        </p:txBody>
      </p:sp>
      <p:sp>
        <p:nvSpPr>
          <p:cNvPr id="14"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7" name="TextBox 19"/>
          <p:cNvSpPr txBox="1"/>
          <p:nvPr/>
        </p:nvSpPr>
        <p:spPr>
          <a:xfrm>
            <a:off x="1179407" y="1029181"/>
            <a:ext cx="10678917" cy="1384995"/>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例</a:t>
            </a:r>
            <a:r>
              <a:rPr lang="en-US" sz="2800">
                <a:solidFill>
                  <a:srgbClr val="FF0000"/>
                </a:solidFill>
                <a:latin typeface="Times New Roman" panose="02020603050405020304" pitchFamily="18" charset="0"/>
                <a:ea typeface="黑体" panose="02010609060101010101" pitchFamily="49" charset="-122"/>
              </a:rPr>
              <a:t>2</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如图（</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）所示的是某次实验测得的交变电流</a:t>
            </a:r>
            <a:r>
              <a:rPr lang="en-US" sz="2800" i="1" err="1">
                <a:latin typeface="Times New Roman" panose="02020603050405020304" pitchFamily="18" charset="0"/>
                <a:ea typeface="黑体" panose="02010609060101010101" pitchFamily="49" charset="-122"/>
              </a:rPr>
              <a:t>i</a:t>
            </a:r>
            <a:r>
              <a:rPr lang="zh-CN" altLang="en-US" sz="2800">
                <a:latin typeface="Times New Roman" panose="02020603050405020304" pitchFamily="18" charset="0"/>
                <a:ea typeface="黑体" panose="02010609060101010101" pitchFamily="49" charset="-122"/>
              </a:rPr>
              <a:t>（单位</a:t>
            </a:r>
            <a:r>
              <a:rPr lang="en-US" sz="2800">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）随时间</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（单位</a:t>
            </a:r>
            <a:r>
              <a:rPr lang="en-US" sz="2800">
                <a:latin typeface="Times New Roman" panose="02020603050405020304" pitchFamily="18" charset="0"/>
                <a:ea typeface="黑体" panose="02010609060101010101" pitchFamily="49" charset="-122"/>
              </a:rPr>
              <a:t>s</a:t>
            </a:r>
            <a:r>
              <a:rPr lang="zh-CN" altLang="en-US" sz="2800">
                <a:latin typeface="Times New Roman" panose="02020603050405020304" pitchFamily="18" charset="0"/>
                <a:ea typeface="黑体" panose="02010609060101010101" pitchFamily="49" charset="-122"/>
              </a:rPr>
              <a:t>）变化的图象．将测得的图象放大，得到图（</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nvGrpSpPr>
          <p:cNvPr id="18" name="组合 9"/>
          <p:cNvGrpSpPr/>
          <p:nvPr/>
        </p:nvGrpSpPr>
        <p:grpSpPr>
          <a:xfrm>
            <a:off x="511968" y="1113319"/>
            <a:ext cx="652464" cy="652465"/>
            <a:chOff x="9337676" y="4629151"/>
            <a:chExt cx="652464" cy="652465"/>
          </a:xfrm>
        </p:grpSpPr>
        <p:sp>
          <p:nvSpPr>
            <p:cNvPr id="19" name="Shape 20052"/>
            <p:cNvSpPr/>
            <p:nvPr/>
          </p:nvSpPr>
          <p:spPr>
            <a:xfrm>
              <a:off x="9337676" y="4629151"/>
              <a:ext cx="652463" cy="65246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DC0E7"/>
            </a:solidFill>
            <a:ln w="12700" cap="flat">
              <a:noFill/>
              <a:miter lim="400000"/>
            </a:ln>
            <a:effectLst/>
          </p:spPr>
          <p:txBody>
            <a:bodyPr wrap="square" lIns="0" tIns="0" rIns="0" bIns="0" numCol="1" anchor="t">
              <a:noAutofit/>
            </a:bodyPr>
            <a:lstStyle/>
            <a:p>
              <a:pPr lvl="0"/>
            </a:p>
          </p:txBody>
        </p:sp>
        <p:sp>
          <p:nvSpPr>
            <p:cNvPr id="21" name="Shape 20053"/>
            <p:cNvSpPr/>
            <p:nvPr/>
          </p:nvSpPr>
          <p:spPr>
            <a:xfrm>
              <a:off x="9509126" y="4779964"/>
              <a:ext cx="481014" cy="501651"/>
            </a:xfrm>
            <a:custGeom>
              <a:avLst/>
              <a:gdLst/>
              <a:ahLst/>
              <a:cxnLst>
                <a:cxn ang="0">
                  <a:pos x="wd2" y="hd2"/>
                </a:cxn>
                <a:cxn ang="5400000">
                  <a:pos x="wd2" y="hd2"/>
                </a:cxn>
                <a:cxn ang="10800000">
                  <a:pos x="wd2" y="hd2"/>
                </a:cxn>
                <a:cxn ang="16200000">
                  <a:pos x="wd2" y="hd2"/>
                </a:cxn>
              </a:cxnLst>
              <a:rect l="0" t="0" r="r" b="b"/>
              <a:pathLst>
                <a:path w="21600" h="21600" extrusionOk="0">
                  <a:moveTo>
                    <a:pt x="0" y="9978"/>
                  </a:moveTo>
                  <a:cubicBezTo>
                    <a:pt x="571" y="14583"/>
                    <a:pt x="571" y="14583"/>
                    <a:pt x="571" y="14583"/>
                  </a:cubicBezTo>
                  <a:cubicBezTo>
                    <a:pt x="7886" y="21600"/>
                    <a:pt x="7886" y="21600"/>
                    <a:pt x="7886" y="21600"/>
                  </a:cubicBezTo>
                  <a:cubicBezTo>
                    <a:pt x="15543" y="21161"/>
                    <a:pt x="21486" y="15131"/>
                    <a:pt x="21600" y="7785"/>
                  </a:cubicBezTo>
                  <a:cubicBezTo>
                    <a:pt x="13714" y="219"/>
                    <a:pt x="13714" y="219"/>
                    <a:pt x="13714" y="219"/>
                  </a:cubicBezTo>
                  <a:cubicBezTo>
                    <a:pt x="10514" y="0"/>
                    <a:pt x="10514" y="0"/>
                    <a:pt x="10514" y="0"/>
                  </a:cubicBezTo>
                  <a:lnTo>
                    <a:pt x="0" y="9978"/>
                  </a:lnTo>
                  <a:close/>
                </a:path>
              </a:pathLst>
            </a:custGeom>
            <a:solidFill>
              <a:srgbClr val="6DADD7"/>
            </a:solidFill>
            <a:ln w="12700" cap="flat">
              <a:noFill/>
              <a:miter lim="400000"/>
            </a:ln>
            <a:effectLst/>
          </p:spPr>
          <p:txBody>
            <a:bodyPr wrap="square" lIns="0" tIns="0" rIns="0" bIns="0" numCol="1" anchor="t">
              <a:noAutofit/>
            </a:bodyPr>
            <a:lstStyle/>
            <a:p>
              <a:pPr lvl="0"/>
            </a:p>
          </p:txBody>
        </p:sp>
        <p:sp>
          <p:nvSpPr>
            <p:cNvPr id="22" name="Shape 20054"/>
            <p:cNvSpPr/>
            <p:nvPr/>
          </p:nvSpPr>
          <p:spPr>
            <a:xfrm>
              <a:off x="9491664" y="4762502"/>
              <a:ext cx="346076" cy="387350"/>
            </a:xfrm>
            <a:custGeom>
              <a:avLst/>
              <a:gdLst/>
              <a:ahLst/>
              <a:cxnLst>
                <a:cxn ang="0">
                  <a:pos x="wd2" y="hd2"/>
                </a:cxn>
                <a:cxn ang="5400000">
                  <a:pos x="wd2" y="hd2"/>
                </a:cxn>
                <a:cxn ang="10800000">
                  <a:pos x="wd2" y="hd2"/>
                </a:cxn>
                <a:cxn ang="16200000">
                  <a:pos x="wd2" y="hd2"/>
                </a:cxn>
              </a:cxnLst>
              <a:rect l="0" t="0" r="r" b="b"/>
              <a:pathLst>
                <a:path w="21600" h="21600" extrusionOk="0">
                  <a:moveTo>
                    <a:pt x="7782" y="17053"/>
                  </a:moveTo>
                  <a:cubicBezTo>
                    <a:pt x="8576" y="17053"/>
                    <a:pt x="9212" y="16911"/>
                    <a:pt x="9688" y="16484"/>
                  </a:cubicBezTo>
                  <a:cubicBezTo>
                    <a:pt x="9688" y="16484"/>
                    <a:pt x="9688" y="16484"/>
                    <a:pt x="9688" y="16484"/>
                  </a:cubicBezTo>
                  <a:cubicBezTo>
                    <a:pt x="20329" y="6963"/>
                    <a:pt x="20329" y="6963"/>
                    <a:pt x="20329" y="6963"/>
                  </a:cubicBezTo>
                  <a:cubicBezTo>
                    <a:pt x="20329" y="6963"/>
                    <a:pt x="20329" y="6963"/>
                    <a:pt x="20329" y="6963"/>
                  </a:cubicBezTo>
                  <a:cubicBezTo>
                    <a:pt x="21124" y="6253"/>
                    <a:pt x="21600" y="5258"/>
                    <a:pt x="21600" y="4121"/>
                  </a:cubicBezTo>
                  <a:cubicBezTo>
                    <a:pt x="21600" y="1847"/>
                    <a:pt x="19535" y="0"/>
                    <a:pt x="16835" y="0"/>
                  </a:cubicBezTo>
                  <a:cubicBezTo>
                    <a:pt x="15565" y="0"/>
                    <a:pt x="14294" y="568"/>
                    <a:pt x="13500" y="1421"/>
                  </a:cubicBezTo>
                  <a:cubicBezTo>
                    <a:pt x="1906" y="11653"/>
                    <a:pt x="1906" y="11653"/>
                    <a:pt x="1906" y="11653"/>
                  </a:cubicBezTo>
                  <a:cubicBezTo>
                    <a:pt x="1906" y="11653"/>
                    <a:pt x="1906" y="11653"/>
                    <a:pt x="1906" y="11653"/>
                  </a:cubicBezTo>
                  <a:cubicBezTo>
                    <a:pt x="794" y="12789"/>
                    <a:pt x="0" y="14211"/>
                    <a:pt x="0" y="15774"/>
                  </a:cubicBezTo>
                  <a:cubicBezTo>
                    <a:pt x="0" y="19042"/>
                    <a:pt x="3018" y="21600"/>
                    <a:pt x="6512" y="21600"/>
                  </a:cubicBezTo>
                  <a:cubicBezTo>
                    <a:pt x="8418" y="21600"/>
                    <a:pt x="10006" y="20889"/>
                    <a:pt x="11276" y="19753"/>
                  </a:cubicBezTo>
                  <a:cubicBezTo>
                    <a:pt x="19853" y="11937"/>
                    <a:pt x="19853" y="11937"/>
                    <a:pt x="19853" y="11937"/>
                  </a:cubicBezTo>
                  <a:cubicBezTo>
                    <a:pt x="18582" y="10800"/>
                    <a:pt x="18582" y="10800"/>
                    <a:pt x="18582" y="10800"/>
                  </a:cubicBezTo>
                  <a:cubicBezTo>
                    <a:pt x="13024" y="15916"/>
                    <a:pt x="13024" y="15916"/>
                    <a:pt x="13024" y="15916"/>
                  </a:cubicBezTo>
                  <a:cubicBezTo>
                    <a:pt x="13024" y="15916"/>
                    <a:pt x="9847" y="18758"/>
                    <a:pt x="9847" y="18758"/>
                  </a:cubicBezTo>
                  <a:cubicBezTo>
                    <a:pt x="9847" y="18758"/>
                    <a:pt x="9847" y="18758"/>
                    <a:pt x="9847" y="18758"/>
                  </a:cubicBezTo>
                  <a:cubicBezTo>
                    <a:pt x="8894" y="19468"/>
                    <a:pt x="7782" y="19895"/>
                    <a:pt x="6512" y="19895"/>
                  </a:cubicBezTo>
                  <a:cubicBezTo>
                    <a:pt x="3971" y="19895"/>
                    <a:pt x="1906" y="18047"/>
                    <a:pt x="1906" y="15774"/>
                  </a:cubicBezTo>
                  <a:cubicBezTo>
                    <a:pt x="1906" y="14637"/>
                    <a:pt x="2382" y="13642"/>
                    <a:pt x="3335" y="12932"/>
                  </a:cubicBezTo>
                  <a:cubicBezTo>
                    <a:pt x="3335" y="12932"/>
                    <a:pt x="3335" y="12932"/>
                    <a:pt x="3335" y="12932"/>
                  </a:cubicBezTo>
                  <a:cubicBezTo>
                    <a:pt x="14929" y="2416"/>
                    <a:pt x="14929" y="2416"/>
                    <a:pt x="14929" y="2416"/>
                  </a:cubicBezTo>
                  <a:cubicBezTo>
                    <a:pt x="14929" y="2416"/>
                    <a:pt x="14929" y="2416"/>
                    <a:pt x="14929" y="2416"/>
                  </a:cubicBezTo>
                  <a:cubicBezTo>
                    <a:pt x="15406" y="1989"/>
                    <a:pt x="16200" y="1705"/>
                    <a:pt x="16835" y="1705"/>
                  </a:cubicBezTo>
                  <a:cubicBezTo>
                    <a:pt x="18424" y="1705"/>
                    <a:pt x="19694" y="2842"/>
                    <a:pt x="19694" y="4121"/>
                  </a:cubicBezTo>
                  <a:cubicBezTo>
                    <a:pt x="19694" y="4832"/>
                    <a:pt x="19376" y="5400"/>
                    <a:pt x="18900" y="5826"/>
                  </a:cubicBezTo>
                  <a:cubicBezTo>
                    <a:pt x="18900" y="5826"/>
                    <a:pt x="18900" y="5826"/>
                    <a:pt x="18900" y="5826"/>
                  </a:cubicBezTo>
                  <a:cubicBezTo>
                    <a:pt x="8418" y="15205"/>
                    <a:pt x="8418" y="15205"/>
                    <a:pt x="8418" y="15205"/>
                  </a:cubicBezTo>
                  <a:cubicBezTo>
                    <a:pt x="8418" y="15205"/>
                    <a:pt x="8418" y="15205"/>
                    <a:pt x="8418" y="15205"/>
                  </a:cubicBezTo>
                  <a:cubicBezTo>
                    <a:pt x="8259" y="15347"/>
                    <a:pt x="8100" y="15489"/>
                    <a:pt x="7782" y="15489"/>
                  </a:cubicBezTo>
                  <a:cubicBezTo>
                    <a:pt x="7306" y="15489"/>
                    <a:pt x="6829" y="15063"/>
                    <a:pt x="6829" y="14637"/>
                  </a:cubicBezTo>
                  <a:cubicBezTo>
                    <a:pt x="6829" y="14495"/>
                    <a:pt x="6988" y="14353"/>
                    <a:pt x="6988" y="14211"/>
                  </a:cubicBezTo>
                  <a:cubicBezTo>
                    <a:pt x="14771" y="7389"/>
                    <a:pt x="14771" y="7389"/>
                    <a:pt x="14771" y="7389"/>
                  </a:cubicBezTo>
                  <a:cubicBezTo>
                    <a:pt x="13341" y="6111"/>
                    <a:pt x="13341" y="6111"/>
                    <a:pt x="13341" y="6111"/>
                  </a:cubicBezTo>
                  <a:cubicBezTo>
                    <a:pt x="5718" y="13074"/>
                    <a:pt x="5718" y="13074"/>
                    <a:pt x="5718" y="13074"/>
                  </a:cubicBezTo>
                  <a:cubicBezTo>
                    <a:pt x="5718" y="13074"/>
                    <a:pt x="5718" y="13074"/>
                    <a:pt x="5718" y="13074"/>
                  </a:cubicBezTo>
                  <a:cubicBezTo>
                    <a:pt x="5241" y="13500"/>
                    <a:pt x="5082" y="14068"/>
                    <a:pt x="5082" y="14637"/>
                  </a:cubicBezTo>
                  <a:cubicBezTo>
                    <a:pt x="5082" y="15916"/>
                    <a:pt x="6353" y="17053"/>
                    <a:pt x="7782" y="17053"/>
                  </a:cubicBezTo>
                  <a:close/>
                </a:path>
              </a:pathLst>
            </a:custGeom>
            <a:solidFill>
              <a:srgbClr val="F5F7FA"/>
            </a:solidFill>
            <a:ln w="12700" cap="flat">
              <a:noFill/>
              <a:miter lim="400000"/>
            </a:ln>
            <a:effectLst/>
          </p:spPr>
          <p:txBody>
            <a:bodyPr wrap="square" lIns="0" tIns="0" rIns="0" bIns="0" numCol="1" anchor="t">
              <a:noAutofit/>
            </a:bodyPr>
            <a:lstStyle/>
            <a:p>
              <a:pPr lvl="0"/>
            </a:p>
          </p:txBody>
        </p:sp>
      </p:gr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32" name="组合 31"/>
          <p:cNvGrpSpPr/>
          <p:nvPr/>
        </p:nvGrpSpPr>
        <p:grpSpPr>
          <a:xfrm>
            <a:off x="779077" y="3200501"/>
            <a:ext cx="11201936" cy="1412274"/>
            <a:chOff x="425382" y="3477361"/>
            <a:chExt cx="11201936" cy="1412274"/>
          </a:xfrm>
        </p:grpSpPr>
        <p:sp>
          <p:nvSpPr>
            <p:cNvPr id="31" name="圆角矩形 30"/>
            <p:cNvSpPr/>
            <p:nvPr/>
          </p:nvSpPr>
          <p:spPr>
            <a:xfrm>
              <a:off x="425382" y="3477361"/>
              <a:ext cx="11201936" cy="1412274"/>
            </a:xfrm>
            <a:prstGeom prst="roundRect">
              <a:avLst>
                <a:gd name="adj" fmla="val 15520"/>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p:cNvGrpSpPr/>
            <p:nvPr/>
          </p:nvGrpSpPr>
          <p:grpSpPr>
            <a:xfrm>
              <a:off x="506524" y="3627696"/>
              <a:ext cx="9809096" cy="1169551"/>
              <a:chOff x="593152" y="1856648"/>
              <a:chExt cx="9809096" cy="1169551"/>
            </a:xfrm>
          </p:grpSpPr>
          <p:sp>
            <p:nvSpPr>
              <p:cNvPr id="8" name="TextBox 7"/>
              <p:cNvSpPr txBox="1"/>
              <p:nvPr/>
            </p:nvSpPr>
            <p:spPr>
              <a:xfrm>
                <a:off x="593152" y="1856648"/>
                <a:ext cx="9809096" cy="1169551"/>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由交变电流的产生原理可知，电流</a:t>
                </a:r>
                <a:r>
                  <a:rPr lang="en-US" sz="2800" i="1" err="1">
                    <a:latin typeface="Times New Roman" panose="02020603050405020304" pitchFamily="18" charset="0"/>
                    <a:ea typeface="黑体" panose="02010609060101010101" pitchFamily="49" charset="-122"/>
                  </a:rPr>
                  <a:t>i</a:t>
                </a:r>
                <a:r>
                  <a:rPr lang="zh-CN" altLang="en-US" sz="2800">
                    <a:latin typeface="Times New Roman" panose="02020603050405020304" pitchFamily="18" charset="0"/>
                    <a:ea typeface="黑体" panose="02010609060101010101" pitchFamily="49" charset="-122"/>
                  </a:rPr>
                  <a:t>随时间</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的变化规律可以用</a:t>
                </a:r>
                <a:r>
                  <a:rPr lang="en-US" sz="2800">
                    <a:latin typeface="Times New Roman" panose="02020603050405020304" pitchFamily="18" charset="0"/>
                    <a:ea typeface="黑体" panose="02010609060101010101" pitchFamily="49" charset="-122"/>
                  </a:rPr>
                  <a:t> </a:t>
                </a:r>
                <a:endParaRPr lang="en-US" sz="2800">
                  <a:latin typeface="Times New Roman" panose="02020603050405020304" pitchFamily="18" charset="0"/>
                  <a:ea typeface="黑体" panose="02010609060101010101" pitchFamily="49" charset="-122"/>
                </a:endParaRPr>
              </a:p>
              <a:p>
                <a:pPr>
                  <a:lnSpc>
                    <a:spcPct val="150000"/>
                  </a:lnSpc>
                </a:pPr>
                <a:r>
                  <a:rPr lang="en-US" altLang="zh-CN"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来刻画．</a:t>
                </a:r>
                <a:endParaRPr lang="zh-CN" altLang="en-US" sz="2800">
                  <a:latin typeface="Times New Roman" panose="02020603050405020304" pitchFamily="18" charset="0"/>
                  <a:ea typeface="黑体" panose="02010609060101010101" pitchFamily="49" charset="-122"/>
                </a:endParaRPr>
              </a:p>
            </p:txBody>
          </p:sp>
          <p:graphicFrame>
            <p:nvGraphicFramePr>
              <p:cNvPr id="6146" name="Object 2"/>
              <p:cNvGraphicFramePr>
                <a:graphicFrameLocks noChangeAspect="1"/>
              </p:cNvGraphicFramePr>
              <p:nvPr/>
            </p:nvGraphicFramePr>
            <p:xfrm>
              <a:off x="736319" y="2442536"/>
              <a:ext cx="4368800" cy="482600"/>
            </p:xfrm>
            <a:graphic>
              <a:graphicData uri="http://schemas.openxmlformats.org/presentationml/2006/ole">
                <mc:AlternateContent xmlns:mc="http://schemas.openxmlformats.org/markup-compatibility/2006">
                  <mc:Choice xmlns:v="urn:schemas-microsoft-com:vml" Requires="v">
                    <p:oleObj spid="_x0000_s1047" name="Equation" r:id="rId1" imgW="104851200" imgH="11582400" progId="Equation.DSMT4">
                      <p:embed/>
                    </p:oleObj>
                  </mc:Choice>
                  <mc:Fallback>
                    <p:oleObj name="Equation" r:id="rId1" imgW="104851200" imgH="115824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736319" y="2442536"/>
                            <a:ext cx="4368800" cy="482600"/>
                          </a:xfrm>
                          <a:prstGeom prst="rect">
                            <a:avLst/>
                          </a:prstGeom>
                          <a:noFill/>
                          <a:ln>
                            <a:noFill/>
                          </a:ln>
                          <a:effectLst/>
                        </p:spPr>
                      </p:pic>
                    </p:oleObj>
                  </mc:Fallback>
                </mc:AlternateContent>
              </a:graphicData>
            </a:graphic>
          </p:graphicFrame>
        </p:grpSp>
      </p:grpSp>
      <p:sp>
        <p:nvSpPr>
          <p:cNvPr id="11"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2" name="TextBox 11"/>
          <p:cNvSpPr txBox="1"/>
          <p:nvPr/>
        </p:nvSpPr>
        <p:spPr>
          <a:xfrm>
            <a:off x="1937713" y="926732"/>
            <a:ext cx="9416087" cy="1303177"/>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6</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观察图象，交变电流</a:t>
            </a:r>
            <a:r>
              <a:rPr lang="en-US" sz="2800" i="1" err="1">
                <a:latin typeface="Times New Roman" panose="02020603050405020304" pitchFamily="18" charset="0"/>
                <a:ea typeface="黑体" panose="02010609060101010101" pitchFamily="49" charset="-122"/>
              </a:rPr>
              <a:t>i</a:t>
            </a:r>
            <a:r>
              <a:rPr lang="zh-CN" altLang="en-US" sz="2800">
                <a:latin typeface="Times New Roman" panose="02020603050405020304" pitchFamily="18" charset="0"/>
                <a:ea typeface="黑体" panose="02010609060101010101" pitchFamily="49" charset="-122"/>
              </a:rPr>
              <a:t>随时间</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的变化满足怎样的函数模型？</a:t>
            </a:r>
            <a:endParaRPr lang="zh-CN" altLang="en-US" sz="2800">
              <a:latin typeface="Times New Roman" panose="02020603050405020304" pitchFamily="18" charset="0"/>
              <a:ea typeface="黑体" panose="02010609060101010101" pitchFamily="49" charset="-122"/>
            </a:endParaRPr>
          </a:p>
        </p:txBody>
      </p:sp>
      <p:grpSp>
        <p:nvGrpSpPr>
          <p:cNvPr id="13" name="Group 16364"/>
          <p:cNvGrpSpPr/>
          <p:nvPr/>
        </p:nvGrpSpPr>
        <p:grpSpPr>
          <a:xfrm>
            <a:off x="556063" y="964871"/>
            <a:ext cx="1149025" cy="1147851"/>
            <a:chOff x="0" y="0"/>
            <a:chExt cx="1149024" cy="1147849"/>
          </a:xfrm>
        </p:grpSpPr>
        <p:sp>
          <p:nvSpPr>
            <p:cNvPr id="14"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5"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16"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17"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18"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19"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1"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2"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3"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4"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5"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6"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7"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38" name="组合 37"/>
          <p:cNvGrpSpPr/>
          <p:nvPr/>
        </p:nvGrpSpPr>
        <p:grpSpPr>
          <a:xfrm>
            <a:off x="425383" y="2851718"/>
            <a:ext cx="11317438" cy="3828215"/>
            <a:chOff x="425383" y="2851718"/>
            <a:chExt cx="11317438" cy="3828215"/>
          </a:xfrm>
        </p:grpSpPr>
        <p:sp>
          <p:nvSpPr>
            <p:cNvPr id="37" name="圆角矩形 36"/>
            <p:cNvSpPr/>
            <p:nvPr/>
          </p:nvSpPr>
          <p:spPr>
            <a:xfrm>
              <a:off x="425383" y="2851718"/>
              <a:ext cx="11317438" cy="3828215"/>
            </a:xfrm>
            <a:prstGeom prst="roundRect">
              <a:avLst>
                <a:gd name="adj" fmla="val 3451"/>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593152" y="2885208"/>
              <a:ext cx="7875297" cy="838200"/>
              <a:chOff x="593152" y="2355833"/>
              <a:chExt cx="7875297" cy="838200"/>
            </a:xfrm>
          </p:grpSpPr>
          <p:sp>
            <p:nvSpPr>
              <p:cNvPr id="8" name="TextBox 7"/>
              <p:cNvSpPr txBox="1"/>
              <p:nvPr/>
            </p:nvSpPr>
            <p:spPr>
              <a:xfrm>
                <a:off x="593152" y="2472752"/>
                <a:ext cx="7875297" cy="523220"/>
              </a:xfrm>
              <a:prstGeom prst="rect">
                <a:avLst/>
              </a:prstGeom>
              <a:noFill/>
            </p:spPr>
            <p:txBody>
              <a:bodyPr wrap="none" rtlCol="0">
                <a:spAutoFit/>
              </a:bodyPr>
              <a:lstStyle/>
              <a:p>
                <a:r>
                  <a:rPr lang="zh-CN" altLang="en-US" sz="2800">
                    <a:solidFill>
                      <a:srgbClr val="0000CC"/>
                    </a:solidFill>
                    <a:latin typeface="Times New Roman" panose="02020603050405020304" pitchFamily="18" charset="0"/>
                    <a:ea typeface="黑体" panose="02010609060101010101" pitchFamily="49" charset="-122"/>
                  </a:rPr>
                  <a:t>解：     </a:t>
                </a:r>
                <a:r>
                  <a:rPr lang="en-US" sz="2800" i="1">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，初始状态的电流为</a:t>
                </a:r>
                <a:r>
                  <a:rPr lang="en-US" sz="2800">
                    <a:latin typeface="Times New Roman" panose="02020603050405020304" pitchFamily="18" charset="0"/>
                    <a:ea typeface="黑体" panose="02010609060101010101" pitchFamily="49" charset="-122"/>
                  </a:rPr>
                  <a:t>4.33 A</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aphicFrame>
            <p:nvGraphicFramePr>
              <p:cNvPr id="7170" name="Object 2"/>
              <p:cNvGraphicFramePr>
                <a:graphicFrameLocks noChangeAspect="1"/>
              </p:cNvGraphicFramePr>
              <p:nvPr/>
            </p:nvGraphicFramePr>
            <p:xfrm>
              <a:off x="1372646" y="2355833"/>
              <a:ext cx="2387600" cy="838200"/>
            </p:xfrm>
            <a:graphic>
              <a:graphicData uri="http://schemas.openxmlformats.org/presentationml/2006/ole">
                <mc:AlternateContent xmlns:mc="http://schemas.openxmlformats.org/markup-compatibility/2006">
                  <mc:Choice xmlns:v="urn:schemas-microsoft-com:vml" Requires="v">
                    <p:oleObj spid="_x0000_s1048" name="Equation" r:id="rId1" imgW="57302400" imgH="20116800" progId="Equation.DSMT4">
                      <p:embed/>
                    </p:oleObj>
                  </mc:Choice>
                  <mc:Fallback>
                    <p:oleObj name="Equation" r:id="rId1" imgW="57302400" imgH="201168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1372646" y="2355833"/>
                            <a:ext cx="2387600" cy="838200"/>
                          </a:xfrm>
                          <a:prstGeom prst="rect">
                            <a:avLst/>
                          </a:prstGeom>
                          <a:noFill/>
                          <a:ln>
                            <a:noFill/>
                          </a:ln>
                          <a:effectLst/>
                        </p:spPr>
                      </p:pic>
                    </p:oleObj>
                  </mc:Fallback>
                </mc:AlternateContent>
              </a:graphicData>
            </a:graphic>
          </p:graphicFrame>
        </p:grpSp>
      </p:grpSp>
      <p:sp>
        <p:nvSpPr>
          <p:cNvPr id="10" name="TextBox 9"/>
          <p:cNvSpPr txBox="1"/>
          <p:nvPr/>
        </p:nvSpPr>
        <p:spPr>
          <a:xfrm>
            <a:off x="593152" y="3811517"/>
            <a:ext cx="7568097"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由这些值可求得电流</a:t>
            </a:r>
            <a:r>
              <a:rPr lang="en-US" sz="2800" i="1" err="1">
                <a:latin typeface="Times New Roman" panose="02020603050405020304" pitchFamily="18" charset="0"/>
                <a:ea typeface="黑体" panose="02010609060101010101" pitchFamily="49" charset="-122"/>
              </a:rPr>
              <a:t>i</a:t>
            </a:r>
            <a:r>
              <a:rPr lang="zh-CN" altLang="en-US" sz="2800">
                <a:latin typeface="Times New Roman" panose="02020603050405020304" pitchFamily="18" charset="0"/>
                <a:ea typeface="黑体" panose="02010609060101010101" pitchFamily="49" charset="-122"/>
              </a:rPr>
              <a:t>随时间</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的变化的解析式是</a:t>
            </a:r>
            <a:endParaRPr lang="zh-CN" altLang="en-US" sz="2800">
              <a:latin typeface="Times New Roman" panose="02020603050405020304" pitchFamily="18" charset="0"/>
              <a:ea typeface="黑体" panose="02010609060101010101" pitchFamily="49" charset="-122"/>
            </a:endParaRPr>
          </a:p>
        </p:txBody>
      </p:sp>
      <p:graphicFrame>
        <p:nvGraphicFramePr>
          <p:cNvPr id="7171" name="Object 3"/>
          <p:cNvGraphicFramePr>
            <a:graphicFrameLocks noChangeAspect="1"/>
          </p:cNvGraphicFramePr>
          <p:nvPr/>
        </p:nvGraphicFramePr>
        <p:xfrm>
          <a:off x="6932162" y="4278838"/>
          <a:ext cx="4673600" cy="838200"/>
        </p:xfrm>
        <a:graphic>
          <a:graphicData uri="http://schemas.openxmlformats.org/presentationml/2006/ole">
            <mc:AlternateContent xmlns:mc="http://schemas.openxmlformats.org/markup-compatibility/2006">
              <mc:Choice xmlns:v="urn:schemas-microsoft-com:vml" Requires="v">
                <p:oleObj spid="_x0000_s1049" name="Equation" r:id="rId3" imgW="112166400" imgH="20116800" progId="Equation.DSMT4">
                  <p:embed/>
                </p:oleObj>
              </mc:Choice>
              <mc:Fallback>
                <p:oleObj name="Equation" r:id="rId3" imgW="112166400" imgH="20116800" progId="Equation.DSMT4">
                  <p:embed/>
                  <p:pic>
                    <p:nvPicPr>
                      <p:cNvPr id="0" name="OLE substitute image"/>
                      <p:cNvPicPr/>
                      <p:nvPr/>
                    </p:nvPicPr>
                    <p:blipFill>
                      <a:blip r:embed="rId4">
                        <a:extLst>
                          <a:ext uri="{28A0092B-C50C-407E-A947-70E740481C1C}">
                            <a14:useLocalDpi xmlns:a14="http://schemas.microsoft.com/office/drawing/2010/main" val="0"/>
                          </a:ext>
                        </a:extLst>
                      </a:blip>
                      <a:stretch>
                        <a:fillRect/>
                      </a:stretch>
                    </p:blipFill>
                    <p:spPr>
                      <a:xfrm>
                        <a:off x="6932162" y="4278838"/>
                        <a:ext cx="4673600" cy="838200"/>
                      </a:xfrm>
                      <a:prstGeom prst="rect">
                        <a:avLst/>
                      </a:prstGeom>
                      <a:noFill/>
                      <a:ln>
                        <a:noFill/>
                      </a:ln>
                      <a:effectLst/>
                    </p:spPr>
                  </p:pic>
                </p:oleObj>
              </mc:Fallback>
            </mc:AlternateContent>
          </a:graphicData>
        </a:graphic>
      </p:graphicFrame>
      <p:graphicFrame>
        <p:nvGraphicFramePr>
          <p:cNvPr id="7172" name="Object 4"/>
          <p:cNvGraphicFramePr>
            <a:graphicFrameLocks noChangeAspect="1"/>
          </p:cNvGraphicFramePr>
          <p:nvPr/>
        </p:nvGraphicFramePr>
        <p:xfrm>
          <a:off x="691244" y="4775841"/>
          <a:ext cx="2971800" cy="914400"/>
        </p:xfrm>
        <a:graphic>
          <a:graphicData uri="http://schemas.openxmlformats.org/presentationml/2006/ole">
            <mc:AlternateContent xmlns:mc="http://schemas.openxmlformats.org/markup-compatibility/2006">
              <mc:Choice xmlns:v="urn:schemas-microsoft-com:vml" Requires="v">
                <p:oleObj spid="_x0000_s1050" name="Equation" r:id="rId5" imgW="71323200" imgH="21945600" progId="Equation.DSMT4">
                  <p:embed/>
                </p:oleObj>
              </mc:Choice>
              <mc:Fallback>
                <p:oleObj name="Equation" r:id="rId5" imgW="71323200" imgH="21945600" progId="Equation.DSMT4">
                  <p:embed/>
                  <p:pic>
                    <p:nvPicPr>
                      <p:cNvPr id="0" name="OLE substitute image"/>
                      <p:cNvPicPr/>
                      <p:nvPr/>
                    </p:nvPicPr>
                    <p:blipFill>
                      <a:blip r:embed="rId6">
                        <a:extLst>
                          <a:ext uri="{28A0092B-C50C-407E-A947-70E740481C1C}">
                            <a14:useLocalDpi xmlns:a14="http://schemas.microsoft.com/office/drawing/2010/main" val="0"/>
                          </a:ext>
                        </a:extLst>
                      </a:blip>
                      <a:stretch>
                        <a:fillRect/>
                      </a:stretch>
                    </p:blipFill>
                    <p:spPr>
                      <a:xfrm>
                        <a:off x="691244" y="4775841"/>
                        <a:ext cx="2971800" cy="914400"/>
                      </a:xfrm>
                      <a:prstGeom prst="rect">
                        <a:avLst/>
                      </a:prstGeom>
                      <a:noFill/>
                      <a:ln>
                        <a:noFill/>
                      </a:ln>
                      <a:effectLst/>
                    </p:spPr>
                  </p:pic>
                </p:oleObj>
              </mc:Fallback>
            </mc:AlternateContent>
          </a:graphicData>
        </a:graphic>
      </p:graphicFrame>
      <p:graphicFrame>
        <p:nvGraphicFramePr>
          <p:cNvPr id="7173" name="Object 5"/>
          <p:cNvGraphicFramePr>
            <a:graphicFrameLocks noChangeAspect="1"/>
          </p:cNvGraphicFramePr>
          <p:nvPr/>
        </p:nvGraphicFramePr>
        <p:xfrm>
          <a:off x="3874478" y="4844084"/>
          <a:ext cx="2895600" cy="838200"/>
        </p:xfrm>
        <a:graphic>
          <a:graphicData uri="http://schemas.openxmlformats.org/presentationml/2006/ole">
            <mc:AlternateContent xmlns:mc="http://schemas.openxmlformats.org/markup-compatibility/2006">
              <mc:Choice xmlns:v="urn:schemas-microsoft-com:vml" Requires="v">
                <p:oleObj spid="_x0000_s1051" name="Equation" r:id="rId7" imgW="69494400" imgH="20116800" progId="Equation.DSMT4">
                  <p:embed/>
                </p:oleObj>
              </mc:Choice>
              <mc:Fallback>
                <p:oleObj name="Equation" r:id="rId7" imgW="69494400" imgH="20116800" progId="Equation.DSMT4">
                  <p:embed/>
                  <p:pic>
                    <p:nvPicPr>
                      <p:cNvPr id="0" name="OLE substitute image"/>
                      <p:cNvPicPr/>
                      <p:nvPr/>
                    </p:nvPicPr>
                    <p:blipFill>
                      <a:blip r:embed="rId8">
                        <a:extLst>
                          <a:ext uri="{28A0092B-C50C-407E-A947-70E740481C1C}">
                            <a14:useLocalDpi xmlns:a14="http://schemas.microsoft.com/office/drawing/2010/main" val="0"/>
                          </a:ext>
                        </a:extLst>
                      </a:blip>
                      <a:stretch>
                        <a:fillRect/>
                      </a:stretch>
                    </p:blipFill>
                    <p:spPr>
                      <a:xfrm>
                        <a:off x="3874478" y="4844084"/>
                        <a:ext cx="2895600" cy="838200"/>
                      </a:xfrm>
                      <a:prstGeom prst="rect">
                        <a:avLst/>
                      </a:prstGeom>
                      <a:noFill/>
                      <a:ln>
                        <a:noFill/>
                      </a:ln>
                      <a:effectLst/>
                    </p:spPr>
                  </p:pic>
                </p:oleObj>
              </mc:Fallback>
            </mc:AlternateContent>
          </a:graphicData>
        </a:graphic>
      </p:graphicFrame>
      <p:graphicFrame>
        <p:nvGraphicFramePr>
          <p:cNvPr id="7174" name="Object 6"/>
          <p:cNvGraphicFramePr>
            <a:graphicFrameLocks noChangeAspect="1"/>
          </p:cNvGraphicFramePr>
          <p:nvPr/>
        </p:nvGraphicFramePr>
        <p:xfrm>
          <a:off x="691244" y="5843953"/>
          <a:ext cx="2882900" cy="838200"/>
        </p:xfrm>
        <a:graphic>
          <a:graphicData uri="http://schemas.openxmlformats.org/presentationml/2006/ole">
            <mc:AlternateContent xmlns:mc="http://schemas.openxmlformats.org/markup-compatibility/2006">
              <mc:Choice xmlns:v="urn:schemas-microsoft-com:vml" Requires="v">
                <p:oleObj spid="_x0000_s1052" name="Equation" r:id="rId9" imgW="69189600" imgH="20116800" progId="Equation.DSMT4">
                  <p:embed/>
                </p:oleObj>
              </mc:Choice>
              <mc:Fallback>
                <p:oleObj name="Equation" r:id="rId9" imgW="69189600" imgH="20116800" progId="Equation.DSMT4">
                  <p:embed/>
                  <p:pic>
                    <p:nvPicPr>
                      <p:cNvPr id="0" name="OLE substitute image"/>
                      <p:cNvPicPr/>
                      <p:nvPr/>
                    </p:nvPicPr>
                    <p:blipFill>
                      <a:blip r:embed="rId10">
                        <a:extLst>
                          <a:ext uri="{28A0092B-C50C-407E-A947-70E740481C1C}">
                            <a14:useLocalDpi xmlns:a14="http://schemas.microsoft.com/office/drawing/2010/main" val="0"/>
                          </a:ext>
                        </a:extLst>
                      </a:blip>
                      <a:stretch>
                        <a:fillRect/>
                      </a:stretch>
                    </p:blipFill>
                    <p:spPr>
                      <a:xfrm>
                        <a:off x="691244" y="5843953"/>
                        <a:ext cx="2882900" cy="838200"/>
                      </a:xfrm>
                      <a:prstGeom prst="rect">
                        <a:avLst/>
                      </a:prstGeom>
                      <a:noFill/>
                      <a:ln>
                        <a:noFill/>
                      </a:ln>
                      <a:effectLst/>
                    </p:spPr>
                  </p:pic>
                </p:oleObj>
              </mc:Fallback>
            </mc:AlternateContent>
          </a:graphicData>
        </a:graphic>
      </p:graphicFrame>
      <p:graphicFrame>
        <p:nvGraphicFramePr>
          <p:cNvPr id="7175" name="Object 7"/>
          <p:cNvGraphicFramePr>
            <a:graphicFrameLocks noChangeAspect="1"/>
          </p:cNvGraphicFramePr>
          <p:nvPr/>
        </p:nvGraphicFramePr>
        <p:xfrm>
          <a:off x="3874478" y="5843953"/>
          <a:ext cx="3111500" cy="838200"/>
        </p:xfrm>
        <a:graphic>
          <a:graphicData uri="http://schemas.openxmlformats.org/presentationml/2006/ole">
            <mc:AlternateContent xmlns:mc="http://schemas.openxmlformats.org/markup-compatibility/2006">
              <mc:Choice xmlns:v="urn:schemas-microsoft-com:vml" Requires="v">
                <p:oleObj spid="_x0000_s1053" name="Equation" r:id="rId11" imgW="74676000" imgH="20116800" progId="Equation.DSMT4">
                  <p:embed/>
                </p:oleObj>
              </mc:Choice>
              <mc:Fallback>
                <p:oleObj name="Equation" r:id="rId11" imgW="74676000" imgH="20116800" progId="Equation.DSMT4">
                  <p:embed/>
                  <p:pic>
                    <p:nvPicPr>
                      <p:cNvPr id="0" name="OLE substitute image"/>
                      <p:cNvPicPr/>
                      <p:nvPr/>
                    </p:nvPicPr>
                    <p:blipFill>
                      <a:blip r:embed="rId12">
                        <a:extLst>
                          <a:ext uri="{28A0092B-C50C-407E-A947-70E740481C1C}">
                            <a14:useLocalDpi xmlns:a14="http://schemas.microsoft.com/office/drawing/2010/main" val="0"/>
                          </a:ext>
                        </a:extLst>
                      </a:blip>
                      <a:stretch>
                        <a:fillRect/>
                      </a:stretch>
                    </p:blipFill>
                    <p:spPr>
                      <a:xfrm>
                        <a:off x="3874478" y="5843953"/>
                        <a:ext cx="3111500" cy="838200"/>
                      </a:xfrm>
                      <a:prstGeom prst="rect">
                        <a:avLst/>
                      </a:prstGeom>
                      <a:noFill/>
                      <a:ln>
                        <a:noFill/>
                      </a:ln>
                      <a:effectLst/>
                    </p:spPr>
                  </p:pic>
                </p:oleObj>
              </mc:Fallback>
            </mc:AlternateContent>
          </a:graphicData>
        </a:graphic>
      </p:graphicFrame>
      <p:graphicFrame>
        <p:nvGraphicFramePr>
          <p:cNvPr id="7176" name="Object 8"/>
          <p:cNvGraphicFramePr>
            <a:graphicFrameLocks noChangeAspect="1"/>
          </p:cNvGraphicFramePr>
          <p:nvPr/>
        </p:nvGraphicFramePr>
        <p:xfrm>
          <a:off x="7152404" y="5843953"/>
          <a:ext cx="2730500" cy="838200"/>
        </p:xfrm>
        <a:graphic>
          <a:graphicData uri="http://schemas.openxmlformats.org/presentationml/2006/ole">
            <mc:AlternateContent xmlns:mc="http://schemas.openxmlformats.org/markup-compatibility/2006">
              <mc:Choice xmlns:v="urn:schemas-microsoft-com:vml" Requires="v">
                <p:oleObj spid="_x0000_s1054" name="Equation" r:id="rId13" imgW="65532000" imgH="20116800" progId="Equation.DSMT4">
                  <p:embed/>
                </p:oleObj>
              </mc:Choice>
              <mc:Fallback>
                <p:oleObj name="Equation" r:id="rId13" imgW="65532000" imgH="20116800" progId="Equation.DSMT4">
                  <p:embed/>
                  <p:pic>
                    <p:nvPicPr>
                      <p:cNvPr id="0" name="OLE substitute image"/>
                      <p:cNvPicPr/>
                      <p:nvPr/>
                    </p:nvPicPr>
                    <p:blipFill>
                      <a:blip r:embed="rId14">
                        <a:extLst>
                          <a:ext uri="{28A0092B-C50C-407E-A947-70E740481C1C}">
                            <a14:useLocalDpi xmlns:a14="http://schemas.microsoft.com/office/drawing/2010/main" val="0"/>
                          </a:ext>
                        </a:extLst>
                      </a:blip>
                      <a:stretch>
                        <a:fillRect/>
                      </a:stretch>
                    </p:blipFill>
                    <p:spPr>
                      <a:xfrm>
                        <a:off x="7152404" y="5843953"/>
                        <a:ext cx="2730500" cy="838200"/>
                      </a:xfrm>
                      <a:prstGeom prst="rect">
                        <a:avLst/>
                      </a:prstGeom>
                      <a:noFill/>
                      <a:ln>
                        <a:noFill/>
                      </a:ln>
                      <a:effectLst/>
                    </p:spPr>
                  </p:pic>
                </p:oleObj>
              </mc:Fallback>
            </mc:AlternateContent>
          </a:graphicData>
        </a:graphic>
      </p:graphicFrame>
      <p:sp>
        <p:nvSpPr>
          <p:cNvPr id="17"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8" name="TextBox 17"/>
          <p:cNvSpPr txBox="1"/>
          <p:nvPr/>
        </p:nvSpPr>
        <p:spPr>
          <a:xfrm>
            <a:off x="1937713" y="926732"/>
            <a:ext cx="9416087" cy="1949508"/>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7</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根据图象，你能说出电流的的最大值</a:t>
            </a:r>
            <a:r>
              <a:rPr lang="en-US" sz="2800" i="1">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，周期</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，初始状态（</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0</a:t>
            </a:r>
            <a:r>
              <a:rPr lang="zh-CN" altLang="en-US" sz="2800">
                <a:latin typeface="Times New Roman" panose="02020603050405020304" pitchFamily="18" charset="0"/>
                <a:ea typeface="黑体" panose="02010609060101010101" pitchFamily="49" charset="-122"/>
              </a:rPr>
              <a:t>）时的电流吗？由这些值，你能进一步解决问题（</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）吗？</a:t>
            </a:r>
            <a:endParaRPr lang="zh-CN" altLang="en-US" sz="2800">
              <a:latin typeface="Times New Roman" panose="02020603050405020304" pitchFamily="18" charset="0"/>
              <a:ea typeface="黑体" panose="02010609060101010101" pitchFamily="49" charset="-122"/>
            </a:endParaRPr>
          </a:p>
        </p:txBody>
      </p:sp>
      <p:grpSp>
        <p:nvGrpSpPr>
          <p:cNvPr id="19" name="Group 16364"/>
          <p:cNvGrpSpPr/>
          <p:nvPr/>
        </p:nvGrpSpPr>
        <p:grpSpPr>
          <a:xfrm>
            <a:off x="556063" y="964871"/>
            <a:ext cx="1149025" cy="1147851"/>
            <a:chOff x="0" y="0"/>
            <a:chExt cx="1149024" cy="1147849"/>
          </a:xfrm>
        </p:grpSpPr>
        <p:sp>
          <p:nvSpPr>
            <p:cNvPr id="21"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22"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23"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24"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5"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6"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7"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8"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31"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2"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3"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4"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5"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6"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par>
                          <p:cTn id="13" fill="hold">
                            <p:stCondLst>
                              <p:cond delay="500"/>
                            </p:stCondLst>
                            <p:childTnLst>
                              <p:par>
                                <p:cTn id="14" presetID="22" presetClass="entr" presetSubtype="8" fill="hold" nodeType="afterEffect">
                                  <p:childTnLst>
                                    <p:set>
                                      <p:cBhvr>
                                        <p:cTn id="15" dur="1" fill="hold">
                                          <p:stCondLst>
                                            <p:cond delay="0"/>
                                          </p:stCondLst>
                                        </p:cTn>
                                        <p:tgtEl>
                                          <p:spTgt spid="7171"/>
                                        </p:tgtEl>
                                        <p:attrNameLst>
                                          <p:attrName>style.visibility</p:attrName>
                                        </p:attrNameLst>
                                      </p:cBhvr>
                                      <p:to>
                                        <p:strVal val="visible"/>
                                      </p:to>
                                    </p:set>
                                    <p:animEffect transition="in" filter="wipe(left)">
                                      <p:cBhvr>
                                        <p:cTn id="16" dur="500"/>
                                        <p:tgtEl>
                                          <p:spTgt spid="717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7172"/>
                                        </p:tgtEl>
                                        <p:attrNameLst>
                                          <p:attrName>style.visibility</p:attrName>
                                        </p:attrNameLst>
                                      </p:cBhvr>
                                      <p:to>
                                        <p:strVal val="visible"/>
                                      </p:to>
                                    </p:set>
                                    <p:animEffect transition="in" filter="wipe(left)">
                                      <p:cBhvr>
                                        <p:cTn id="21" dur="500"/>
                                        <p:tgtEl>
                                          <p:spTgt spid="717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7173"/>
                                        </p:tgtEl>
                                        <p:attrNameLst>
                                          <p:attrName>style.visibility</p:attrName>
                                        </p:attrNameLst>
                                      </p:cBhvr>
                                      <p:to>
                                        <p:strVal val="visible"/>
                                      </p:to>
                                    </p:set>
                                    <p:animEffect transition="in" filter="wipe(left)">
                                      <p:cBhvr>
                                        <p:cTn id="26" dur="500"/>
                                        <p:tgtEl>
                                          <p:spTgt spid="717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7174"/>
                                        </p:tgtEl>
                                        <p:attrNameLst>
                                          <p:attrName>style.visibility</p:attrName>
                                        </p:attrNameLst>
                                      </p:cBhvr>
                                      <p:to>
                                        <p:strVal val="visible"/>
                                      </p:to>
                                    </p:set>
                                    <p:animEffect transition="in" filter="wipe(left)">
                                      <p:cBhvr>
                                        <p:cTn id="31" dur="500"/>
                                        <p:tgtEl>
                                          <p:spTgt spid="717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7175"/>
                                        </p:tgtEl>
                                        <p:attrNameLst>
                                          <p:attrName>style.visibility</p:attrName>
                                        </p:attrNameLst>
                                      </p:cBhvr>
                                      <p:to>
                                        <p:strVal val="visible"/>
                                      </p:to>
                                    </p:set>
                                    <p:animEffect transition="in" filter="wipe(left)">
                                      <p:cBhvr>
                                        <p:cTn id="36" dur="500"/>
                                        <p:tgtEl>
                                          <p:spTgt spid="717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7176"/>
                                        </p:tgtEl>
                                        <p:attrNameLst>
                                          <p:attrName>style.visibility</p:attrName>
                                        </p:attrNameLst>
                                      </p:cBhvr>
                                      <p:to>
                                        <p:strVal val="visible"/>
                                      </p:to>
                                    </p:set>
                                    <p:animEffect transition="in" filter="wipe(left)">
                                      <p:cBhvr>
                                        <p:cTn id="41" dur="500"/>
                                        <p:tgtEl>
                                          <p:spTgt spid="71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593152" y="836025"/>
            <a:ext cx="11243806" cy="2031325"/>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练习</a:t>
            </a:r>
            <a:r>
              <a:rPr lang="en-US" sz="2800">
                <a:solidFill>
                  <a:srgbClr val="FF0000"/>
                </a:solidFill>
                <a:latin typeface="Times New Roman" panose="02020603050405020304" pitchFamily="18" charset="0"/>
                <a:ea typeface="黑体" panose="02010609060101010101" pitchFamily="49" charset="-122"/>
              </a:rPr>
              <a:t>3</a:t>
            </a:r>
            <a:r>
              <a:rPr lang="zh-CN" altLang="en-US" sz="2800">
                <a:solidFill>
                  <a:srgbClr val="FF0000"/>
                </a:solidFill>
                <a:latin typeface="Times New Roman" panose="02020603050405020304" pitchFamily="18" charset="0"/>
                <a:ea typeface="黑体" panose="02010609060101010101" pitchFamily="49" charset="-122"/>
              </a:rPr>
              <a:t>：</a:t>
            </a:r>
            <a:r>
              <a:rPr lang="zh-CN" altLang="en-US" sz="2800">
                <a:latin typeface="Times New Roman" panose="02020603050405020304" pitchFamily="18" charset="0"/>
                <a:ea typeface="黑体" panose="02010609060101010101" pitchFamily="49" charset="-122"/>
              </a:rPr>
              <a:t>一台发电机产生的电流是正弦式电流，电压和时间之间的关系如图所示．由图象说出它的周期、频率和电压的最大值，并求出电压</a:t>
            </a:r>
            <a:r>
              <a:rPr lang="en-US" sz="2800" i="1">
                <a:latin typeface="Times New Roman" panose="02020603050405020304" pitchFamily="18" charset="0"/>
                <a:ea typeface="黑体" panose="02010609060101010101" pitchFamily="49" charset="-122"/>
              </a:rPr>
              <a:t>U</a:t>
            </a:r>
            <a:r>
              <a:rPr lang="zh-CN" altLang="en-US" sz="2800">
                <a:latin typeface="Times New Roman" panose="02020603050405020304" pitchFamily="18" charset="0"/>
                <a:ea typeface="黑体" panose="02010609060101010101" pitchFamily="49" charset="-122"/>
              </a:rPr>
              <a:t>（单位</a:t>
            </a:r>
            <a:r>
              <a:rPr lang="en-US" sz="2800">
                <a:latin typeface="Times New Roman" panose="02020603050405020304" pitchFamily="18" charset="0"/>
                <a:ea typeface="黑体" panose="02010609060101010101" pitchFamily="49" charset="-122"/>
              </a:rPr>
              <a:t>V</a:t>
            </a:r>
            <a:r>
              <a:rPr lang="zh-CN" altLang="en-US" sz="2800">
                <a:latin typeface="Times New Roman" panose="02020603050405020304" pitchFamily="18" charset="0"/>
                <a:ea typeface="黑体" panose="02010609060101010101" pitchFamily="49" charset="-122"/>
              </a:rPr>
              <a:t>）关于时间</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（单位</a:t>
            </a:r>
            <a:r>
              <a:rPr lang="en-US" sz="2800">
                <a:latin typeface="Times New Roman" panose="02020603050405020304" pitchFamily="18" charset="0"/>
                <a:ea typeface="黑体" panose="02010609060101010101" pitchFamily="49" charset="-122"/>
              </a:rPr>
              <a:t>s</a:t>
            </a:r>
            <a:r>
              <a:rPr lang="zh-CN" altLang="en-US" sz="2800">
                <a:latin typeface="Times New Roman" panose="02020603050405020304" pitchFamily="18" charset="0"/>
                <a:ea typeface="黑体" panose="02010609060101010101" pitchFamily="49" charset="-122"/>
              </a:rPr>
              <a:t>）的函数解析式．</a:t>
            </a:r>
            <a:endParaRPr lang="zh-CN" altLang="en-US" sz="2800">
              <a:latin typeface="Times New Roman" panose="02020603050405020304" pitchFamily="18" charset="0"/>
              <a:ea typeface="黑体" panose="02010609060101010101" pitchFamily="49" charset="-122"/>
            </a:endParaRPr>
          </a:p>
        </p:txBody>
      </p:sp>
      <p:pic>
        <p:nvPicPr>
          <p:cNvPr id="8" name="Picture 5" descr="90"/>
          <p:cNvPicPr>
            <a:picLocks noChangeAspect="1" noChangeArrowheads="1"/>
          </p:cNvPicPr>
          <p:nvPr/>
        </p:nvPicPr>
        <p:blipFill>
          <a:blip r:embed="rId1"/>
          <a:stretch>
            <a:fillRect/>
          </a:stretch>
        </p:blipFill>
        <p:spPr bwMode="auto">
          <a:xfrm>
            <a:off x="7426307" y="2813325"/>
            <a:ext cx="4494607" cy="1738578"/>
          </a:xfrm>
          <a:prstGeom prst="rect">
            <a:avLst/>
          </a:prstGeom>
          <a:noFill/>
        </p:spPr>
      </p:pic>
      <p:grpSp>
        <p:nvGrpSpPr>
          <p:cNvPr id="13" name="组合 12"/>
          <p:cNvGrpSpPr/>
          <p:nvPr/>
        </p:nvGrpSpPr>
        <p:grpSpPr>
          <a:xfrm>
            <a:off x="473507" y="4680518"/>
            <a:ext cx="11221187" cy="1652905"/>
            <a:chOff x="473507" y="4680518"/>
            <a:chExt cx="11221187" cy="1652905"/>
          </a:xfrm>
        </p:grpSpPr>
        <p:sp>
          <p:nvSpPr>
            <p:cNvPr id="12" name="圆角矩形 11"/>
            <p:cNvSpPr/>
            <p:nvPr/>
          </p:nvSpPr>
          <p:spPr>
            <a:xfrm>
              <a:off x="473507" y="4680518"/>
              <a:ext cx="11221187" cy="1652905"/>
            </a:xfrm>
            <a:prstGeom prst="roundRect">
              <a:avLst>
                <a:gd name="adj" fmla="val 15520"/>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593152" y="4839599"/>
              <a:ext cx="8829148" cy="523220"/>
            </a:xfrm>
            <a:prstGeom prst="rect">
              <a:avLst/>
            </a:prstGeom>
            <a:noFill/>
          </p:spPr>
          <p:txBody>
            <a:bodyPr wrap="none" rtlCol="0">
              <a:spAutoFit/>
            </a:bodyPr>
            <a:lstStyle/>
            <a:p>
              <a:r>
                <a:rPr lang="zh-CN" altLang="en-US" sz="2800">
                  <a:solidFill>
                    <a:srgbClr val="0000CC"/>
                  </a:solidFill>
                  <a:latin typeface="Times New Roman" panose="02020603050405020304" pitchFamily="18" charset="0"/>
                  <a:ea typeface="黑体" panose="02010609060101010101" pitchFamily="49" charset="-122"/>
                </a:rPr>
                <a:t>答案：</a:t>
              </a:r>
              <a:r>
                <a:rPr lang="zh-CN" altLang="en-US" sz="2800">
                  <a:latin typeface="Times New Roman" panose="02020603050405020304" pitchFamily="18" charset="0"/>
                  <a:ea typeface="黑体" panose="02010609060101010101" pitchFamily="49" charset="-122"/>
                </a:rPr>
                <a:t>周期为</a:t>
              </a:r>
              <a:r>
                <a:rPr lang="en-US" sz="2800">
                  <a:latin typeface="Times New Roman" panose="02020603050405020304" pitchFamily="18" charset="0"/>
                  <a:ea typeface="黑体" panose="02010609060101010101" pitchFamily="49" charset="-122"/>
                </a:rPr>
                <a:t>0.02</a:t>
              </a:r>
              <a:r>
                <a:rPr lang="zh-CN" altLang="en-US" sz="2800">
                  <a:latin typeface="Times New Roman" panose="02020603050405020304" pitchFamily="18" charset="0"/>
                  <a:ea typeface="黑体" panose="02010609060101010101" pitchFamily="49" charset="-122"/>
                </a:rPr>
                <a:t>，频率为</a:t>
              </a:r>
              <a:r>
                <a:rPr lang="en-US" sz="2800">
                  <a:latin typeface="Times New Roman" panose="02020603050405020304" pitchFamily="18" charset="0"/>
                  <a:ea typeface="黑体" panose="02010609060101010101" pitchFamily="49" charset="-122"/>
                </a:rPr>
                <a:t>50</a:t>
              </a:r>
              <a:r>
                <a:rPr lang="zh-CN" altLang="en-US" sz="2800">
                  <a:latin typeface="Times New Roman" panose="02020603050405020304" pitchFamily="18" charset="0"/>
                  <a:ea typeface="黑体" panose="02010609060101010101" pitchFamily="49" charset="-122"/>
                </a:rPr>
                <a:t>，电压的最大值为</a:t>
              </a:r>
              <a:r>
                <a:rPr lang="en-US" sz="2800">
                  <a:latin typeface="Times New Roman" panose="02020603050405020304" pitchFamily="18" charset="0"/>
                  <a:ea typeface="黑体" panose="02010609060101010101" pitchFamily="49" charset="-122"/>
                </a:rPr>
                <a:t>311 V</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sp>
        <p:nvSpPr>
          <p:cNvPr id="10" name="TextBox 9"/>
          <p:cNvSpPr txBox="1"/>
          <p:nvPr/>
        </p:nvSpPr>
        <p:spPr>
          <a:xfrm>
            <a:off x="1668756" y="5635139"/>
            <a:ext cx="9468746"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电压和时间的函数解析式为</a:t>
            </a:r>
            <a:r>
              <a:rPr lang="en-US" sz="2800" i="1">
                <a:latin typeface="Times New Roman" panose="02020603050405020304" pitchFamily="18" charset="0"/>
                <a:ea typeface="黑体" panose="02010609060101010101" pitchFamily="49" charset="-122"/>
              </a:rPr>
              <a:t>U</a:t>
            </a:r>
            <a:r>
              <a:rPr lang="zh-CN" altLang="en-US" sz="2800" i="1">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311sin100π</a:t>
            </a:r>
            <a:r>
              <a:rPr lang="en-US" sz="2800" i="1">
                <a:latin typeface="Times New Roman" panose="02020603050405020304" pitchFamily="18" charset="0"/>
                <a:ea typeface="黑体" panose="02010609060101010101" pitchFamily="49" charset="-122"/>
              </a:rPr>
              <a:t>t</a:t>
            </a:r>
            <a:r>
              <a:rPr lang="zh-CN" altLang="en-US" sz="2800" i="1">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a:t>
            </a:r>
            <a:r>
              <a:rPr lang="en-US" altLang="zh-CN" sz="2800">
                <a:latin typeface="Times New Roman" panose="02020603050405020304" pitchFamily="18" charset="0"/>
                <a:ea typeface="黑体" panose="02010609060101010101" pitchFamily="49" charset="-122"/>
              </a:rPr>
              <a:t>[0</a:t>
            </a:r>
            <a:r>
              <a:rPr lang="zh-CN" altLang="en-US" sz="2800">
                <a:latin typeface="Times New Roman" panose="02020603050405020304" pitchFamily="18" charset="0"/>
                <a:ea typeface="黑体" panose="02010609060101010101" pitchFamily="49" charset="-122"/>
              </a:rPr>
              <a:t>，</a:t>
            </a:r>
            <a:r>
              <a:rPr lang="en-US" altLang="zh-CN" sz="2800">
                <a:latin typeface="Times New Roman" panose="02020603050405020304" pitchFamily="18" charset="0"/>
                <a:ea typeface="黑体" panose="02010609060101010101" pitchFamily="49" charset="-122"/>
              </a:rPr>
              <a:t>+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sp>
        <p:nvSpPr>
          <p:cNvPr id="11"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8"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rgbClr val="FF0000"/>
                </a:solidFill>
                <a:sym typeface="+mn-ea"/>
              </a:rPr>
              <a:t>归纳小结</a:t>
            </a:r>
            <a:endParaRPr lang="zh-CN" altLang="en-US" sz="200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sym typeface="+mn-ea"/>
            </a:endParaRPr>
          </a:p>
        </p:txBody>
      </p:sp>
      <p:sp>
        <p:nvSpPr>
          <p:cNvPr id="9" name="TextBox 8"/>
          <p:cNvSpPr txBox="1"/>
          <p:nvPr/>
        </p:nvSpPr>
        <p:spPr>
          <a:xfrm>
            <a:off x="487680" y="926465"/>
            <a:ext cx="10866120" cy="2030095"/>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8</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对于一个周期性现象，你该如何利用三角函数来刻画？你能举出一些符合三角函数规律的实际模型吗？在本节课中，你经历了怎样的学习过程，涉及哪些数学思想方法，还有哪些其它方面的收获？</a:t>
            </a:r>
            <a:endParaRPr lang="zh-CN" altLang="en-US" sz="2800">
              <a:latin typeface="Times New Roman" panose="02020603050405020304" pitchFamily="18" charset="0"/>
              <a:ea typeface="黑体" panose="02010609060101010101" pitchFamily="49" charset="-122"/>
            </a:endParaRPr>
          </a:p>
        </p:txBody>
      </p:sp>
      <p:grpSp>
        <p:nvGrpSpPr>
          <p:cNvPr id="10" name="Group 16364"/>
          <p:cNvGrpSpPr/>
          <p:nvPr/>
        </p:nvGrpSpPr>
        <p:grpSpPr>
          <a:xfrm>
            <a:off x="-57982" y="-33984"/>
            <a:ext cx="1149025" cy="1147851"/>
            <a:chOff x="0" y="0"/>
            <a:chExt cx="1149024" cy="1147849"/>
          </a:xfrm>
        </p:grpSpPr>
        <p:sp>
          <p:nvSpPr>
            <p:cNvPr id="11"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2"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13"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14"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15"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16"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17"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18"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19"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1"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3"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4"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5"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6"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7"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grpSp>
        <p:nvGrpSpPr>
          <p:cNvPr id="2" name="组合 1"/>
          <p:cNvGrpSpPr/>
          <p:nvPr/>
        </p:nvGrpSpPr>
        <p:grpSpPr>
          <a:xfrm>
            <a:off x="788337" y="2947566"/>
            <a:ext cx="4187399" cy="738664"/>
            <a:chOff x="740712" y="1415311"/>
            <a:chExt cx="4187399" cy="738664"/>
          </a:xfrm>
        </p:grpSpPr>
        <p:sp>
          <p:nvSpPr>
            <p:cNvPr id="20" name="TextBox 19"/>
            <p:cNvSpPr txBox="1"/>
            <p:nvPr/>
          </p:nvSpPr>
          <p:spPr>
            <a:xfrm>
              <a:off x="1459402" y="1415311"/>
              <a:ext cx="3468709" cy="738664"/>
            </a:xfrm>
            <a:prstGeom prst="rect">
              <a:avLst/>
            </a:prstGeom>
            <a:noFill/>
          </p:spPr>
          <p:txBody>
            <a:bodyPr wrap="square" rtlCol="0">
              <a:spAutoFit/>
            </a:bodyPr>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简谐运动相关概念</a:t>
              </a:r>
              <a:endParaRPr lang="zh-CN" altLang="en-US" sz="2800">
                <a:solidFill>
                  <a:srgbClr val="FF0000"/>
                </a:solidFill>
                <a:latin typeface="Times New Roman" panose="02020603050405020304" pitchFamily="18" charset="0"/>
                <a:ea typeface="黑体" panose="02010609060101010101" pitchFamily="49" charset="-122"/>
              </a:endParaRPr>
            </a:p>
          </p:txBody>
        </p:sp>
        <p:grpSp>
          <p:nvGrpSpPr>
            <p:cNvPr id="3" name="组合 2"/>
            <p:cNvGrpSpPr/>
            <p:nvPr/>
          </p:nvGrpSpPr>
          <p:grpSpPr>
            <a:xfrm>
              <a:off x="740712" y="1450723"/>
              <a:ext cx="687900" cy="667841"/>
              <a:chOff x="2079429" y="2178062"/>
              <a:chExt cx="687900" cy="667841"/>
            </a:xfrm>
          </p:grpSpPr>
          <p:sp>
            <p:nvSpPr>
              <p:cNvPr id="4" name="Shape 1838"/>
              <p:cNvSpPr/>
              <p:nvPr/>
            </p:nvSpPr>
            <p:spPr>
              <a:xfrm>
                <a:off x="2079429" y="2178062"/>
                <a:ext cx="592906" cy="591758"/>
              </a:xfrm>
              <a:custGeom>
                <a:avLst/>
                <a:gdLst/>
                <a:ahLst/>
                <a:cxnLst>
                  <a:cxn ang="0">
                    <a:pos x="wd2" y="hd2"/>
                  </a:cxn>
                  <a:cxn ang="5400000">
                    <a:pos x="wd2" y="hd2"/>
                  </a:cxn>
                  <a:cxn ang="10800000">
                    <a:pos x="wd2" y="hd2"/>
                  </a:cxn>
                  <a:cxn ang="16200000">
                    <a:pos x="wd2" y="hd2"/>
                  </a:cxn>
                </a:cxnLst>
                <a:rect l="0" t="0" r="r" b="b"/>
                <a:pathLst>
                  <a:path w="19692" h="19692" extrusionOk="0">
                    <a:moveTo>
                      <a:pt x="16831" y="16831"/>
                    </a:moveTo>
                    <a:cubicBezTo>
                      <a:pt x="20646" y="12960"/>
                      <a:pt x="20646" y="6732"/>
                      <a:pt x="16831" y="2861"/>
                    </a:cubicBezTo>
                    <a:cubicBezTo>
                      <a:pt x="12960" y="-954"/>
                      <a:pt x="6732" y="-954"/>
                      <a:pt x="2861" y="2861"/>
                    </a:cubicBezTo>
                    <a:cubicBezTo>
                      <a:pt x="-954" y="6732"/>
                      <a:pt x="-954" y="12960"/>
                      <a:pt x="2861" y="16831"/>
                    </a:cubicBezTo>
                    <a:cubicBezTo>
                      <a:pt x="6732" y="20646"/>
                      <a:pt x="12960" y="20646"/>
                      <a:pt x="16831" y="16831"/>
                    </a:cubicBezTo>
                    <a:close/>
                  </a:path>
                </a:pathLst>
              </a:custGeom>
              <a:solidFill>
                <a:schemeClr val="tx1">
                  <a:lumMod val="65000"/>
                  <a:lumOff val="35000"/>
                </a:schemeClr>
              </a:solidFill>
              <a:ln w="12700" cap="flat">
                <a:noFill/>
                <a:miter lim="400000"/>
              </a:ln>
              <a:effectLst/>
            </p:spPr>
            <p:txBody>
              <a:bodyPr wrap="square" lIns="0" tIns="0" rIns="0" bIns="0" numCol="1" anchor="t">
                <a:noAutofit/>
              </a:bodyPr>
              <a:p>
                <a:pPr lvl="0"/>
                <a:endParaRPr>
                  <a:solidFill>
                    <a:schemeClr val="bg1">
                      <a:lumMod val="25000"/>
                    </a:schemeClr>
                  </a:solidFill>
                  <a:latin typeface="Times New Roman" panose="02020603050405020304" pitchFamily="18" charset="0"/>
                  <a:cs typeface="Times New Roman" panose="02020603050405020304" pitchFamily="18" charset="0"/>
                </a:endParaRPr>
              </a:p>
            </p:txBody>
          </p:sp>
          <p:sp>
            <p:nvSpPr>
              <p:cNvPr id="5" name="Shape 1839"/>
              <p:cNvSpPr/>
              <p:nvPr/>
            </p:nvSpPr>
            <p:spPr>
              <a:xfrm>
                <a:off x="2527153" y="2606109"/>
                <a:ext cx="240176" cy="239794"/>
              </a:xfrm>
              <a:custGeom>
                <a:avLst/>
                <a:gdLst/>
                <a:ahLst/>
                <a:cxnLst>
                  <a:cxn ang="0">
                    <a:pos x="wd2" y="hd2"/>
                  </a:cxn>
                  <a:cxn ang="5400000">
                    <a:pos x="wd2" y="hd2"/>
                  </a:cxn>
                  <a:cxn ang="10800000">
                    <a:pos x="wd2" y="hd2"/>
                  </a:cxn>
                  <a:cxn ang="16200000">
                    <a:pos x="wd2" y="hd2"/>
                  </a:cxn>
                </a:cxnLst>
                <a:rect l="0" t="0" r="r" b="b"/>
                <a:pathLst>
                  <a:path w="20724" h="21116" extrusionOk="0">
                    <a:moveTo>
                      <a:pt x="15908" y="21116"/>
                    </a:moveTo>
                    <a:cubicBezTo>
                      <a:pt x="14740" y="21116"/>
                      <a:pt x="13427" y="20669"/>
                      <a:pt x="12551" y="19775"/>
                    </a:cubicBezTo>
                    <a:cubicBezTo>
                      <a:pt x="1313" y="8305"/>
                      <a:pt x="1313" y="8305"/>
                      <a:pt x="1313" y="8305"/>
                    </a:cubicBezTo>
                    <a:cubicBezTo>
                      <a:pt x="-438" y="6368"/>
                      <a:pt x="-438" y="3240"/>
                      <a:pt x="1313" y="1453"/>
                    </a:cubicBezTo>
                    <a:cubicBezTo>
                      <a:pt x="3211" y="-484"/>
                      <a:pt x="6276" y="-484"/>
                      <a:pt x="8173" y="1453"/>
                    </a:cubicBezTo>
                    <a:cubicBezTo>
                      <a:pt x="19411" y="12774"/>
                      <a:pt x="19411" y="12774"/>
                      <a:pt x="19411" y="12774"/>
                    </a:cubicBezTo>
                    <a:cubicBezTo>
                      <a:pt x="21162" y="14710"/>
                      <a:pt x="21162" y="17839"/>
                      <a:pt x="19411" y="19775"/>
                    </a:cubicBezTo>
                    <a:cubicBezTo>
                      <a:pt x="18389" y="20669"/>
                      <a:pt x="17221" y="21116"/>
                      <a:pt x="15908" y="21116"/>
                    </a:cubicBezTo>
                    <a:close/>
                  </a:path>
                </a:pathLst>
              </a:custGeom>
              <a:solidFill>
                <a:schemeClr val="tx1">
                  <a:lumMod val="65000"/>
                  <a:lumOff val="35000"/>
                </a:schemeClr>
              </a:solidFill>
              <a:ln w="12700" cap="flat">
                <a:noFill/>
                <a:miter lim="400000"/>
              </a:ln>
              <a:effectLst/>
            </p:spPr>
            <p:txBody>
              <a:bodyPr wrap="square" lIns="0" tIns="0" rIns="0" bIns="0" numCol="1" anchor="t">
                <a:noAutofit/>
              </a:bodyPr>
              <a:p>
                <a:pPr lvl="0"/>
                <a:endParaRPr>
                  <a:latin typeface="Times New Roman" panose="02020603050405020304" pitchFamily="18" charset="0"/>
                  <a:cs typeface="Times New Roman" panose="02020603050405020304" pitchFamily="18" charset="0"/>
                </a:endParaRPr>
              </a:p>
            </p:txBody>
          </p:sp>
          <p:sp>
            <p:nvSpPr>
              <p:cNvPr id="6" name="椭圆 5"/>
              <p:cNvSpPr/>
              <p:nvPr/>
            </p:nvSpPr>
            <p:spPr>
              <a:xfrm>
                <a:off x="2154709" y="2252768"/>
                <a:ext cx="442346" cy="442346"/>
              </a:xfrm>
              <a:prstGeom prst="ellips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Times New Roman" panose="02020603050405020304" pitchFamily="18" charset="0"/>
                  <a:cs typeface="Times New Roman" panose="02020603050405020304" pitchFamily="18" charset="0"/>
                </a:endParaRPr>
              </a:p>
            </p:txBody>
          </p:sp>
        </p:grpSp>
      </p:grpSp>
      <p:grpSp>
        <p:nvGrpSpPr>
          <p:cNvPr id="22" name="组合 21"/>
          <p:cNvGrpSpPr/>
          <p:nvPr/>
        </p:nvGrpSpPr>
        <p:grpSpPr>
          <a:xfrm>
            <a:off x="488313" y="3992518"/>
            <a:ext cx="11215505" cy="2698878"/>
            <a:chOff x="440688" y="2460263"/>
            <a:chExt cx="11215505" cy="2698878"/>
          </a:xfrm>
        </p:grpSpPr>
        <p:grpSp>
          <p:nvGrpSpPr>
            <p:cNvPr id="7" name="组合 6"/>
            <p:cNvGrpSpPr/>
            <p:nvPr/>
          </p:nvGrpSpPr>
          <p:grpSpPr>
            <a:xfrm>
              <a:off x="593152" y="2460263"/>
              <a:ext cx="11062936" cy="2541978"/>
              <a:chOff x="593152" y="1671013"/>
              <a:chExt cx="11062936" cy="2541978"/>
            </a:xfrm>
          </p:grpSpPr>
          <p:sp>
            <p:nvSpPr>
              <p:cNvPr id="29" name="TextBox 7"/>
              <p:cNvSpPr txBox="1"/>
              <p:nvPr/>
            </p:nvSpPr>
            <p:spPr>
              <a:xfrm>
                <a:off x="593152" y="1671013"/>
                <a:ext cx="11062936" cy="2541978"/>
              </a:xfrm>
              <a:prstGeom prst="rect">
                <a:avLst/>
              </a:prstGeom>
              <a:noFill/>
            </p:spPr>
            <p:txBody>
              <a:bodyPr wrap="square" rtlCol="0">
                <a:spAutoFit/>
              </a:bodyPr>
              <a:p>
                <a:pPr>
                  <a:lnSpc>
                    <a:spcPct val="200000"/>
                  </a:lnSpc>
                </a:pPr>
                <a:r>
                  <a:rPr lang="zh-CN" altLang="en-US" sz="2800">
                    <a:latin typeface="Times New Roman" panose="02020603050405020304" pitchFamily="18" charset="0"/>
                    <a:ea typeface="黑体" panose="02010609060101010101" pitchFamily="49" charset="-122"/>
                  </a:rPr>
                  <a:t>简谐运动可以用函数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来表示，其中</a:t>
                </a:r>
                <a:r>
                  <a:rPr lang="en-US" sz="2800" i="1">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为振幅（物体离开平衡位置的最远距离），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为周期，</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为频率．</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相位，</a:t>
                </a:r>
                <a:r>
                  <a:rPr lang="el-GR" altLang="zh-CN" sz="2800" i="1">
                    <a:latin typeface="Times New Roman" panose="02020603050405020304" pitchFamily="18" charset="0"/>
                    <a:ea typeface="黑体" panose="02010609060101010101" pitchFamily="49" charset="-122"/>
                  </a:rPr>
                  <a:t>ω</a:t>
                </a:r>
                <a:r>
                  <a:rPr lang="zh-CN" altLang="en-US" sz="2800">
                    <a:latin typeface="Times New Roman" panose="02020603050405020304" pitchFamily="18" charset="0"/>
                    <a:ea typeface="黑体" panose="02010609060101010101" pitchFamily="49" charset="-122"/>
                  </a:rPr>
                  <a:t>为初相．</a:t>
                </a:r>
                <a:endParaRPr lang="zh-CN" altLang="en-US" sz="2800">
                  <a:latin typeface="Times New Roman" panose="02020603050405020304" pitchFamily="18" charset="0"/>
                  <a:ea typeface="黑体" panose="02010609060101010101" pitchFamily="49" charset="-122"/>
                </a:endParaRPr>
              </a:p>
            </p:txBody>
          </p:sp>
          <p:graphicFrame>
            <p:nvGraphicFramePr>
              <p:cNvPr id="2050" name="Object 2"/>
              <p:cNvGraphicFramePr>
                <a:graphicFrameLocks noChangeAspect="1"/>
              </p:cNvGraphicFramePr>
              <p:nvPr/>
            </p:nvGraphicFramePr>
            <p:xfrm>
              <a:off x="3957026" y="2000407"/>
              <a:ext cx="4559300" cy="482600"/>
            </p:xfrm>
            <a:graphic>
              <a:graphicData uri="http://schemas.openxmlformats.org/presentationml/2006/ole">
                <mc:AlternateContent xmlns:mc="http://schemas.openxmlformats.org/markup-compatibility/2006">
                  <mc:Choice xmlns:v="urn:schemas-microsoft-com:vml" Requires="v">
                    <p:oleObj spid="_x0000_s1039" name="Equation" r:id="rId1" imgW="109423200" imgH="11582400" progId="Equation.DSMT4">
                      <p:embed/>
                    </p:oleObj>
                  </mc:Choice>
                  <mc:Fallback>
                    <p:oleObj name="Equation" r:id="rId1" imgW="109423200" imgH="115824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3957026" y="2000407"/>
                            <a:ext cx="4559300" cy="482600"/>
                          </a:xfrm>
                          <a:prstGeom prst="rect">
                            <a:avLst/>
                          </a:prstGeom>
                          <a:noFill/>
                          <a:ln>
                            <a:noFill/>
                          </a:ln>
                          <a:effectLst/>
                        </p:spPr>
                      </p:pic>
                    </p:oleObj>
                  </mc:Fallback>
                </mc:AlternateContent>
              </a:graphicData>
            </a:graphic>
          </p:graphicFrame>
          <p:graphicFrame>
            <p:nvGraphicFramePr>
              <p:cNvPr id="2051" name="Object 3"/>
              <p:cNvGraphicFramePr>
                <a:graphicFrameLocks noChangeAspect="1"/>
              </p:cNvGraphicFramePr>
              <p:nvPr/>
            </p:nvGraphicFramePr>
            <p:xfrm>
              <a:off x="7063502" y="2696815"/>
              <a:ext cx="1079500" cy="838200"/>
            </p:xfrm>
            <a:graphic>
              <a:graphicData uri="http://schemas.openxmlformats.org/presentationml/2006/ole">
                <mc:AlternateContent xmlns:mc="http://schemas.openxmlformats.org/markup-compatibility/2006">
                  <mc:Choice xmlns:v="urn:schemas-microsoft-com:vml" Requires="v">
                    <p:oleObj spid="_x0000_s1040" name="Equation" r:id="rId3" imgW="25908000" imgH="20116800" progId="Equation.DSMT4">
                      <p:embed/>
                    </p:oleObj>
                  </mc:Choice>
                  <mc:Fallback>
                    <p:oleObj name="Equation" r:id="rId3" imgW="25908000" imgH="20116800" progId="Equation.DSMT4">
                      <p:embed/>
                      <p:pic>
                        <p:nvPicPr>
                          <p:cNvPr id="0" name="OLE substitute image"/>
                          <p:cNvPicPr/>
                          <p:nvPr/>
                        </p:nvPicPr>
                        <p:blipFill>
                          <a:blip r:embed="rId4">
                            <a:extLst>
                              <a:ext uri="{28A0092B-C50C-407E-A947-70E740481C1C}">
                                <a14:useLocalDpi xmlns:a14="http://schemas.microsoft.com/office/drawing/2010/main" val="0"/>
                              </a:ext>
                            </a:extLst>
                          </a:blip>
                          <a:stretch>
                            <a:fillRect/>
                          </a:stretch>
                        </p:blipFill>
                        <p:spPr>
                          <a:xfrm>
                            <a:off x="7063502" y="2696815"/>
                            <a:ext cx="1079500" cy="838200"/>
                          </a:xfrm>
                          <a:prstGeom prst="rect">
                            <a:avLst/>
                          </a:prstGeom>
                          <a:noFill/>
                          <a:ln>
                            <a:noFill/>
                          </a:ln>
                          <a:effectLst/>
                        </p:spPr>
                      </p:pic>
                    </p:oleObj>
                  </mc:Fallback>
                </mc:AlternateContent>
              </a:graphicData>
            </a:graphic>
          </p:graphicFrame>
          <p:graphicFrame>
            <p:nvGraphicFramePr>
              <p:cNvPr id="2052" name="Object 4"/>
              <p:cNvGraphicFramePr>
                <a:graphicFrameLocks noChangeAspect="1"/>
              </p:cNvGraphicFramePr>
              <p:nvPr/>
            </p:nvGraphicFramePr>
            <p:xfrm>
              <a:off x="9769719" y="2652922"/>
              <a:ext cx="952500" cy="825500"/>
            </p:xfrm>
            <a:graphic>
              <a:graphicData uri="http://schemas.openxmlformats.org/presentationml/2006/ole">
                <mc:AlternateContent xmlns:mc="http://schemas.openxmlformats.org/markup-compatibility/2006">
                  <mc:Choice xmlns:v="urn:schemas-microsoft-com:vml" Requires="v">
                    <p:oleObj spid="_x0000_s1041" name="Equation" r:id="rId5" imgW="22860000" imgH="19812000" progId="Equation.DSMT4">
                      <p:embed/>
                    </p:oleObj>
                  </mc:Choice>
                  <mc:Fallback>
                    <p:oleObj name="Equation" r:id="rId5" imgW="22860000" imgH="19812000" progId="Equation.DSMT4">
                      <p:embed/>
                      <p:pic>
                        <p:nvPicPr>
                          <p:cNvPr id="0" name="OLE substitute image"/>
                          <p:cNvPicPr/>
                          <p:nvPr/>
                        </p:nvPicPr>
                        <p:blipFill>
                          <a:blip r:embed="rId6">
                            <a:extLst>
                              <a:ext uri="{28A0092B-C50C-407E-A947-70E740481C1C}">
                                <a14:useLocalDpi xmlns:a14="http://schemas.microsoft.com/office/drawing/2010/main" val="0"/>
                              </a:ext>
                            </a:extLst>
                          </a:blip>
                          <a:stretch>
                            <a:fillRect/>
                          </a:stretch>
                        </p:blipFill>
                        <p:spPr>
                          <a:xfrm>
                            <a:off x="9769719" y="2652922"/>
                            <a:ext cx="952500" cy="825500"/>
                          </a:xfrm>
                          <a:prstGeom prst="rect">
                            <a:avLst/>
                          </a:prstGeom>
                          <a:noFill/>
                          <a:ln>
                            <a:noFill/>
                          </a:ln>
                          <a:effectLst/>
                        </p:spPr>
                      </p:pic>
                    </p:oleObj>
                  </mc:Fallback>
                </mc:AlternateContent>
              </a:graphicData>
            </a:graphic>
          </p:graphicFrame>
          <p:graphicFrame>
            <p:nvGraphicFramePr>
              <p:cNvPr id="2053" name="Object 5"/>
              <p:cNvGraphicFramePr>
                <a:graphicFrameLocks noChangeAspect="1"/>
              </p:cNvGraphicFramePr>
              <p:nvPr/>
            </p:nvGraphicFramePr>
            <p:xfrm>
              <a:off x="1450729" y="3784827"/>
              <a:ext cx="990600" cy="330200"/>
            </p:xfrm>
            <a:graphic>
              <a:graphicData uri="http://schemas.openxmlformats.org/presentationml/2006/ole">
                <mc:AlternateContent xmlns:mc="http://schemas.openxmlformats.org/markup-compatibility/2006">
                  <mc:Choice xmlns:v="urn:schemas-microsoft-com:vml" Requires="v">
                    <p:oleObj spid="_x0000_s1042" name="Equation" r:id="rId7" imgW="23774400" imgH="7924800" progId="Equation.DSMT4">
                      <p:embed/>
                    </p:oleObj>
                  </mc:Choice>
                  <mc:Fallback>
                    <p:oleObj name="Equation" r:id="rId7" imgW="23774400" imgH="7924800" progId="Equation.DSMT4">
                      <p:embed/>
                      <p:pic>
                        <p:nvPicPr>
                          <p:cNvPr id="0" name="OLE substitute image"/>
                          <p:cNvPicPr/>
                          <p:nvPr/>
                        </p:nvPicPr>
                        <p:blipFill>
                          <a:blip r:embed="rId8">
                            <a:extLst>
                              <a:ext uri="{28A0092B-C50C-407E-A947-70E740481C1C}">
                                <a14:useLocalDpi xmlns:a14="http://schemas.microsoft.com/office/drawing/2010/main" val="0"/>
                              </a:ext>
                            </a:extLst>
                          </a:blip>
                          <a:stretch>
                            <a:fillRect/>
                          </a:stretch>
                        </p:blipFill>
                        <p:spPr>
                          <a:xfrm>
                            <a:off x="1450729" y="3784827"/>
                            <a:ext cx="990600" cy="330200"/>
                          </a:xfrm>
                          <a:prstGeom prst="rect">
                            <a:avLst/>
                          </a:prstGeom>
                          <a:noFill/>
                          <a:ln>
                            <a:noFill/>
                          </a:ln>
                          <a:effectLst/>
                        </p:spPr>
                      </p:pic>
                    </p:oleObj>
                  </mc:Fallback>
                </mc:AlternateContent>
              </a:graphicData>
            </a:graphic>
          </p:graphicFrame>
        </p:grpSp>
        <p:sp>
          <p:nvSpPr>
            <p:cNvPr id="30" name="圆角矩形 29"/>
            <p:cNvSpPr/>
            <p:nvPr/>
          </p:nvSpPr>
          <p:spPr>
            <a:xfrm>
              <a:off x="440688" y="2545514"/>
              <a:ext cx="11215505" cy="2613627"/>
            </a:xfrm>
            <a:prstGeom prst="roundRect">
              <a:avLst>
                <a:gd name="adj" fmla="val 15520"/>
              </a:avLst>
            </a:prstGeom>
            <a:noFill/>
            <a:ln w="25400" cmpd="thickThin">
              <a:solidFill>
                <a:schemeClr val="accent4">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8673" name="对象 87042"/>
          <p:cNvGraphicFramePr/>
          <p:nvPr/>
        </p:nvGraphicFramePr>
        <p:xfrm>
          <a:off x="5994400" y="3206750"/>
          <a:ext cx="203200" cy="444500"/>
        </p:xfrm>
        <a:graphic>
          <a:graphicData uri="http://schemas.openxmlformats.org/presentationml/2006/ole">
            <mc:AlternateContent xmlns:mc="http://schemas.openxmlformats.org/markup-compatibility/2006">
              <mc:Choice xmlns:v="urn:schemas-microsoft-com:vml" Requires="v">
                <p:oleObj spid="_x0000_s3104" name="" r:id="rId1" imgW="203200" imgH="443865" progId="Equation.3">
                  <p:embed/>
                </p:oleObj>
              </mc:Choice>
              <mc:Fallback>
                <p:oleObj name="" r:id="rId1" imgW="203200" imgH="443865" progId="Equation.3">
                  <p:embed/>
                  <p:pic>
                    <p:nvPicPr>
                      <p:cNvPr id="0" name="图片 3103"/>
                      <p:cNvPicPr/>
                      <p:nvPr/>
                    </p:nvPicPr>
                    <p:blipFill>
                      <a:blip r:embed="rId2"/>
                      <a:stretch>
                        <a:fillRect/>
                      </a:stretch>
                    </p:blipFill>
                    <p:spPr>
                      <a:xfrm>
                        <a:off x="5994400" y="3206750"/>
                        <a:ext cx="203200" cy="444500"/>
                      </a:xfrm>
                      <a:prstGeom prst="rect">
                        <a:avLst/>
                      </a:prstGeom>
                      <a:noFill/>
                      <a:ln w="38100">
                        <a:noFill/>
                        <a:miter/>
                      </a:ln>
                    </p:spPr>
                  </p:pic>
                </p:oleObj>
              </mc:Fallback>
            </mc:AlternateContent>
          </a:graphicData>
        </a:graphic>
      </p:graphicFrame>
      <p:sp>
        <p:nvSpPr>
          <p:cNvPr id="2" name="文本框 1"/>
          <p:cNvSpPr txBox="1"/>
          <p:nvPr/>
        </p:nvSpPr>
        <p:spPr>
          <a:xfrm>
            <a:off x="2148840" y="2920683"/>
            <a:ext cx="6550025" cy="2306955"/>
          </a:xfrm>
          <a:prstGeom prst="rect">
            <a:avLst/>
          </a:prstGeom>
          <a:noFill/>
          <a:ln w="9525">
            <a:noFill/>
          </a:ln>
        </p:spPr>
        <p:txBody>
          <a:bodyPr wrap="square" anchor="t">
            <a:spAutoFit/>
          </a:bodyPr>
          <a:p>
            <a:pPr>
              <a:lnSpc>
                <a:spcPct val="150000"/>
              </a:lnSpc>
            </a:pPr>
            <a:r>
              <a:rPr lang="zh-CN" altLang="en-US" sz="3200" b="1">
                <a:solidFill>
                  <a:srgbClr val="FF0000"/>
                </a:solidFill>
                <a:latin typeface="Arial" panose="020B0604020202020204" pitchFamily="34" charset="0"/>
                <a:ea typeface="宋体" panose="02010600030101010101" pitchFamily="2" charset="-122"/>
              </a:rPr>
              <a:t>如何画三角函数的图象？</a:t>
            </a:r>
            <a:endParaRPr lang="zh-CN" altLang="en-US" sz="3200" b="1">
              <a:solidFill>
                <a:srgbClr val="FF0000"/>
              </a:solidFill>
              <a:latin typeface="Arial" panose="020B0604020202020204" pitchFamily="34" charset="0"/>
              <a:ea typeface="宋体" panose="02010600030101010101" pitchFamily="2" charset="-122"/>
            </a:endParaRPr>
          </a:p>
          <a:p>
            <a:pPr>
              <a:lnSpc>
                <a:spcPct val="150000"/>
              </a:lnSpc>
            </a:pPr>
            <a:r>
              <a:rPr lang="en-US" altLang="zh-CN" sz="3200" b="1">
                <a:solidFill>
                  <a:srgbClr val="FF0000"/>
                </a:solidFill>
                <a:latin typeface="Arial" panose="020B0604020202020204" pitchFamily="34" charset="0"/>
              </a:rPr>
              <a:t>1</a:t>
            </a:r>
            <a:r>
              <a:rPr lang="zh-CN" altLang="en-US" sz="3200" b="1">
                <a:solidFill>
                  <a:srgbClr val="FF0000"/>
                </a:solidFill>
                <a:latin typeface="Arial" panose="020B0604020202020204" pitchFamily="34" charset="0"/>
                <a:ea typeface="宋体" panose="02010600030101010101" pitchFamily="2" charset="-122"/>
              </a:rPr>
              <a:t>、平移法（两种方法）</a:t>
            </a:r>
            <a:endParaRPr lang="zh-CN" altLang="en-US" sz="3200" b="1">
              <a:solidFill>
                <a:srgbClr val="FF0000"/>
              </a:solidFill>
              <a:latin typeface="Arial" panose="020B0604020202020204" pitchFamily="34" charset="0"/>
              <a:ea typeface="宋体" panose="02010600030101010101" pitchFamily="2" charset="-122"/>
            </a:endParaRPr>
          </a:p>
          <a:p>
            <a:pPr>
              <a:lnSpc>
                <a:spcPct val="150000"/>
              </a:lnSpc>
            </a:pPr>
            <a:r>
              <a:rPr lang="en-US" altLang="zh-CN" sz="3200" b="1">
                <a:solidFill>
                  <a:srgbClr val="FF0000"/>
                </a:solidFill>
                <a:latin typeface="Arial" panose="020B0604020202020204" pitchFamily="34" charset="0"/>
              </a:rPr>
              <a:t>2</a:t>
            </a:r>
            <a:r>
              <a:rPr lang="zh-CN" altLang="en-US" sz="3200" b="1">
                <a:solidFill>
                  <a:srgbClr val="FF0000"/>
                </a:solidFill>
                <a:latin typeface="Arial" panose="020B0604020202020204" pitchFamily="34" charset="0"/>
                <a:ea typeface="宋体" panose="02010600030101010101" pitchFamily="2" charset="-122"/>
              </a:rPr>
              <a:t>、五点画图法</a:t>
            </a:r>
            <a:endParaRPr lang="zh-CN" altLang="en-US" sz="3200" b="1">
              <a:solidFill>
                <a:srgbClr val="FF0000"/>
              </a:solidFill>
              <a:latin typeface="Arial" panose="020B0604020202020204" pitchFamily="34" charset="0"/>
              <a:ea typeface="宋体" panose="02010600030101010101" pitchFamily="2" charset="-122"/>
            </a:endParaRPr>
          </a:p>
        </p:txBody>
      </p:sp>
      <p:sp>
        <p:nvSpPr>
          <p:cNvPr id="8" name="Rectangle 2"/>
          <p:cNvSpPr>
            <a:spLocks noGrp="1" noChangeArrowheads="1"/>
          </p:cNvSpPr>
          <p:nvPr/>
        </p:nvSpPr>
        <p:spPr>
          <a:xfrm>
            <a:off x="838200" y="0"/>
            <a:ext cx="10515600" cy="822325"/>
          </a:xfrm>
          <a:prstGeom prst="rect">
            <a:avLst/>
          </a:prstGeom>
        </p:spPr>
        <p:txBody>
          <a:bodyPr vert="horz" lIns="91440" tIns="45720" rIns="91440" bIns="45720" rtlCol="0" anchor="ctr" anchorCtr="0">
            <a:normAutofit/>
          </a:bodyPr>
          <a:lstStyle>
            <a:lvl1pPr algn="ctr" defTabSz="914400" rtl="0" eaLnBrk="1" latinLnBrk="0" hangingPunct="1">
              <a:lnSpc>
                <a:spcPct val="100000"/>
              </a:lnSpc>
              <a:spcBef>
                <a:spcPct val="0"/>
              </a:spcBef>
              <a:buNone/>
              <a:defRPr sz="4000" b="1" kern="1200" baseline="0">
                <a:solidFill>
                  <a:schemeClr val="tx1">
                    <a:lumMod val="75000"/>
                    <a:lumOff val="25000"/>
                  </a:schemeClr>
                </a:solidFill>
                <a:latin typeface="Times New Roman" panose="02020603050405020304" pitchFamily="18" charset="0"/>
                <a:ea typeface="黑体" panose="02010609060101010101" pitchFamily="49" charset="-122"/>
                <a:cs typeface="+mj-cs"/>
              </a:defRPr>
            </a:lvl1pPr>
          </a:lstStyle>
          <a:p>
            <a:pPr eaLnBrk="1" fontAlgn="auto" hangingPunct="1">
              <a:spcAft>
                <a:spcPct val="0"/>
              </a:spcAft>
              <a:defRPr/>
            </a:pPr>
            <a:r>
              <a:rPr lang="zh-CN" altLang="en-US">
                <a:solidFill>
                  <a:srgbClr val="FF0000"/>
                </a:solidFill>
                <a:sym typeface="+mn-ea"/>
              </a:rPr>
              <a:t>回忆复习</a:t>
            </a:r>
            <a:endParaRPr lang="zh-CN" altLang="en-US" sz="200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sym typeface="+mn-ea"/>
            </a:endParaRPr>
          </a:p>
        </p:txBody>
      </p:sp>
      <p:sp>
        <p:nvSpPr>
          <p:cNvPr id="9" name="TextBox 8"/>
          <p:cNvSpPr txBox="1"/>
          <p:nvPr/>
        </p:nvSpPr>
        <p:spPr>
          <a:xfrm>
            <a:off x="487680" y="926465"/>
            <a:ext cx="10866120" cy="737235"/>
          </a:xfrm>
          <a:prstGeom prst="rect">
            <a:avLst/>
          </a:prstGeom>
          <a:noFill/>
        </p:spPr>
        <p:txBody>
          <a:bodyPr wrap="square" rtlCol="0">
            <a:spAutoFit/>
          </a:bodyPr>
          <a:p>
            <a:pPr>
              <a:lnSpc>
                <a:spcPct val="150000"/>
              </a:lnSpc>
            </a:pPr>
            <a:r>
              <a:rPr lang="zh-CN" sz="2800">
                <a:solidFill>
                  <a:srgbClr val="FF0000"/>
                </a:solidFill>
                <a:latin typeface="Times New Roman" panose="02020603050405020304" pitchFamily="18" charset="0"/>
                <a:ea typeface="黑体" panose="02010609060101010101" pitchFamily="49" charset="-122"/>
              </a:rPr>
              <a:t>上一节课中你有</a:t>
            </a:r>
            <a:r>
              <a:rPr lang="zh-CN" altLang="en-US" sz="2800">
                <a:latin typeface="Times New Roman" panose="02020603050405020304" pitchFamily="18" charset="0"/>
                <a:ea typeface="黑体" panose="02010609060101010101" pitchFamily="49" charset="-122"/>
              </a:rPr>
              <a:t>哪些方面的收获？</a:t>
            </a:r>
            <a:endParaRPr lang="zh-CN" altLang="en-US" sz="2800">
              <a:latin typeface="Times New Roman" panose="02020603050405020304" pitchFamily="18" charset="0"/>
              <a:ea typeface="黑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charRg st="12" end="24"/>
                                            </p:txEl>
                                          </p:spTgt>
                                        </p:tgtEl>
                                        <p:attrNameLst>
                                          <p:attrName>style.visibility</p:attrName>
                                        </p:attrNameLst>
                                      </p:cBhvr>
                                      <p:to>
                                        <p:strVal val="visible"/>
                                      </p:to>
                                    </p:set>
                                    <p:anim calcmode="lin" valueType="num">
                                      <p:cBhvr>
                                        <p:cTn id="7" dur="500" fill="hold"/>
                                        <p:tgtEl>
                                          <p:spTgt spid="2">
                                            <p:txEl>
                                              <p:charRg st="12" end="24"/>
                                            </p:txEl>
                                          </p:spTgt>
                                        </p:tgtEl>
                                        <p:attrNameLst>
                                          <p:attrName>ppt_x</p:attrName>
                                        </p:attrNameLst>
                                      </p:cBhvr>
                                      <p:tavLst>
                                        <p:tav tm="0">
                                          <p:val>
                                            <p:strVal val="#ppt_x"/>
                                          </p:val>
                                        </p:tav>
                                        <p:tav tm="100000">
                                          <p:val>
                                            <p:strVal val="#ppt_x"/>
                                          </p:val>
                                        </p:tav>
                                      </p:tavLst>
                                    </p:anim>
                                    <p:anim calcmode="lin" valueType="num">
                                      <p:cBhvr>
                                        <p:cTn id="8" dur="500" fill="hold"/>
                                        <p:tgtEl>
                                          <p:spTgt spid="2">
                                            <p:txEl>
                                              <p:charRg st="12" end="2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2">
                                            <p:txEl>
                                              <p:charRg st="24" end="32"/>
                                            </p:txEl>
                                          </p:spTgt>
                                        </p:tgtEl>
                                        <p:attrNameLst>
                                          <p:attrName>style.visibility</p:attrName>
                                        </p:attrNameLst>
                                      </p:cBhvr>
                                      <p:to>
                                        <p:strVal val="visible"/>
                                      </p:to>
                                    </p:set>
                                    <p:animEffect transition="in" filter="wipe(down)">
                                      <p:cBhvr>
                                        <p:cTn id="13" dur="500"/>
                                        <p:tgtEl>
                                          <p:spTgt spid="2">
                                            <p:txEl>
                                              <p:charRg st="24" end="3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8"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归纳小结</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grpSp>
        <p:nvGrpSpPr>
          <p:cNvPr id="32" name="组合 31"/>
          <p:cNvGrpSpPr/>
          <p:nvPr/>
        </p:nvGrpSpPr>
        <p:grpSpPr>
          <a:xfrm>
            <a:off x="483134" y="1507105"/>
            <a:ext cx="11298188" cy="4373931"/>
            <a:chOff x="483134" y="1507105"/>
            <a:chExt cx="11298188" cy="4373931"/>
          </a:xfrm>
        </p:grpSpPr>
        <p:sp>
          <p:nvSpPr>
            <p:cNvPr id="31" name="圆角矩形 30"/>
            <p:cNvSpPr/>
            <p:nvPr/>
          </p:nvSpPr>
          <p:spPr>
            <a:xfrm>
              <a:off x="483134" y="1507105"/>
              <a:ext cx="11298188" cy="4373931"/>
            </a:xfrm>
            <a:prstGeom prst="roundRect">
              <a:avLst>
                <a:gd name="adj" fmla="val 4797"/>
              </a:avLst>
            </a:prstGeom>
            <a:solidFill>
              <a:schemeClr val="accent2">
                <a:lumMod val="20000"/>
                <a:lumOff val="80000"/>
              </a:schemeClr>
            </a:solidFill>
            <a:ln>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TextBox 28"/>
            <p:cNvSpPr txBox="1"/>
            <p:nvPr/>
          </p:nvSpPr>
          <p:spPr>
            <a:xfrm>
              <a:off x="593152" y="1564185"/>
              <a:ext cx="10979723" cy="1949508"/>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利用三角函数刻画周期性现象，就是要找出这一现象中哪两个变量满足“当其中一个变量增加相同的常数时，另一个变量的值重复出现”，并求出这两个变量之间满足的三角函数关系．</a:t>
              </a:r>
              <a:endParaRPr lang="zh-CN" altLang="en-US" sz="2800">
                <a:latin typeface="Times New Roman" panose="02020603050405020304" pitchFamily="18" charset="0"/>
                <a:ea typeface="黑体" panose="02010609060101010101" pitchFamily="49" charset="-122"/>
              </a:endParaRPr>
            </a:p>
          </p:txBody>
        </p:sp>
      </p:grpSp>
      <p:sp>
        <p:nvSpPr>
          <p:cNvPr id="30" name="TextBox 29"/>
          <p:cNvSpPr txBox="1"/>
          <p:nvPr/>
        </p:nvSpPr>
        <p:spPr>
          <a:xfrm>
            <a:off x="593152" y="3662492"/>
            <a:ext cx="10979723" cy="1949508"/>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物理中的简谐运动和交变电流都是理想当中的三角函数模型．在本节课的学习中，我们经历了由一般到特殊，由抽象到具体学习过程，涉及到数形结合思想和数学建模思想．</a:t>
            </a:r>
            <a:endParaRPr lang="zh-CN" altLang="en-US" sz="2800">
              <a:latin typeface="Times New Roman" panose="02020603050405020304" pitchFamily="18"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8"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作业布置</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4" name="TextBox 2"/>
          <p:cNvSpPr txBox="1"/>
          <p:nvPr/>
        </p:nvSpPr>
        <p:spPr>
          <a:xfrm>
            <a:off x="2287270" y="2047240"/>
            <a:ext cx="6021388" cy="2043430"/>
          </a:xfrm>
          <a:prstGeom prst="rect">
            <a:avLst/>
          </a:prstGeom>
          <a:noFill/>
          <a:ln w="9525">
            <a:noFill/>
          </a:ln>
        </p:spPr>
        <p:txBody>
          <a:bodyPr wrap="square" anchor="t">
            <a:spAutoFit/>
          </a:bodyPr>
          <a:p>
            <a:pPr eaLnBrk="0" hangingPunct="0"/>
            <a:r>
              <a:rPr lang="zh-CN" altLang="en-US" sz="2535" b="1" noProof="1" dirty="0">
                <a:latin typeface="黑体" panose="02010609060101010101" pitchFamily="49" charset="-122"/>
                <a:ea typeface="黑体" panose="02010609060101010101" pitchFamily="49" charset="-122"/>
                <a:cs typeface="+mn-cs"/>
              </a:rPr>
              <a:t>课本：</a:t>
            </a:r>
            <a:r>
              <a:rPr lang="en-US" altLang="zh-CN" sz="2535" b="1" noProof="1" dirty="0">
                <a:latin typeface="黑体" panose="02010609060101010101" pitchFamily="49" charset="-122"/>
                <a:ea typeface="黑体" panose="02010609060101010101" pitchFamily="49" charset="-122"/>
                <a:cs typeface="+mn-cs"/>
              </a:rPr>
              <a:t>P249</a:t>
            </a:r>
            <a:r>
              <a:rPr lang="en-US" altLang="zh-CN" sz="2530" b="1" noProof="1">
                <a:solidFill>
                  <a:srgbClr val="FF0000"/>
                </a:solidFill>
                <a:latin typeface="Times New Roman" panose="02020603050405020304" pitchFamily="18" charset="0"/>
                <a:ea typeface="黑体" panose="02010609060101010101" pitchFamily="49" charset="-122"/>
                <a:cs typeface="+mn-cs"/>
                <a:sym typeface="+mn-ea"/>
              </a:rPr>
              <a:t>习题5.5 </a:t>
            </a:r>
            <a:r>
              <a:rPr lang="zh-CN" altLang="en-US" sz="2535" b="1" noProof="1" dirty="0">
                <a:latin typeface="黑体" panose="02010609060101010101" pitchFamily="49" charset="-122"/>
                <a:ea typeface="黑体" panose="02010609060101010101" pitchFamily="49" charset="-122"/>
                <a:cs typeface="+mn-cs"/>
              </a:rPr>
              <a:t>第</a:t>
            </a:r>
            <a:r>
              <a:rPr lang="en-US" sz="2535" b="1" noProof="1" dirty="0">
                <a:latin typeface="黑体" panose="02010609060101010101" pitchFamily="49" charset="-122"/>
                <a:ea typeface="黑体" panose="02010609060101010101" pitchFamily="49" charset="-122"/>
                <a:cs typeface="+mn-cs"/>
              </a:rPr>
              <a:t>1</a:t>
            </a:r>
            <a:r>
              <a:rPr lang="zh-CN" altLang="en-US" sz="2535" b="1" noProof="1" dirty="0">
                <a:latin typeface="黑体" panose="02010609060101010101" pitchFamily="49" charset="-122"/>
                <a:ea typeface="黑体" panose="02010609060101010101" pitchFamily="49" charset="-122"/>
                <a:cs typeface="+mn-cs"/>
              </a:rPr>
              <a:t>、</a:t>
            </a:r>
            <a:r>
              <a:rPr lang="en-US" altLang="zh-CN" sz="2535" b="1" noProof="1" dirty="0">
                <a:latin typeface="黑体" panose="02010609060101010101" pitchFamily="49" charset="-122"/>
                <a:ea typeface="黑体" panose="02010609060101010101" pitchFamily="49" charset="-122"/>
                <a:cs typeface="+mn-cs"/>
              </a:rPr>
              <a:t>2</a:t>
            </a:r>
            <a:r>
              <a:rPr lang="zh-CN" altLang="en-US" sz="2535" b="1" noProof="1" dirty="0">
                <a:latin typeface="黑体" panose="02010609060101010101" pitchFamily="49" charset="-122"/>
                <a:ea typeface="黑体" panose="02010609060101010101" pitchFamily="49" charset="-122"/>
                <a:cs typeface="+mn-cs"/>
              </a:rPr>
              <a:t>题</a:t>
            </a:r>
            <a:endParaRPr lang="zh-CN" altLang="en-US" sz="2535" b="1" noProof="1" dirty="0">
              <a:latin typeface="黑体" panose="02010609060101010101" pitchFamily="49" charset="-122"/>
              <a:ea typeface="黑体" panose="02010609060101010101" pitchFamily="49" charset="-122"/>
            </a:endParaRPr>
          </a:p>
          <a:p>
            <a:pPr eaLnBrk="0" hangingPunct="0"/>
            <a:endParaRPr lang="zh-CN" altLang="en-US" sz="2535" b="1" noProof="1" dirty="0">
              <a:latin typeface="黑体" panose="02010609060101010101" pitchFamily="49" charset="-122"/>
              <a:ea typeface="黑体" panose="02010609060101010101" pitchFamily="49" charset="-122"/>
            </a:endParaRPr>
          </a:p>
          <a:p>
            <a:pPr eaLnBrk="0" hangingPunct="0"/>
            <a:r>
              <a:rPr lang="zh-CN" altLang="en-US" sz="2535" b="1" noProof="1" dirty="0">
                <a:latin typeface="黑体" panose="02010609060101010101" pitchFamily="49" charset="-122"/>
                <a:ea typeface="黑体" panose="02010609060101010101" pitchFamily="49" charset="-122"/>
                <a:cs typeface="+mn-cs"/>
              </a:rPr>
              <a:t>预习</a:t>
            </a:r>
            <a:r>
              <a:rPr lang="en-US" altLang="zh-CN" sz="2535" b="1" noProof="1" dirty="0">
                <a:latin typeface="黑体" panose="02010609060101010101" pitchFamily="49" charset="-122"/>
                <a:ea typeface="黑体" panose="02010609060101010101" pitchFamily="49" charset="-122"/>
                <a:cs typeface="+mn-cs"/>
              </a:rPr>
              <a:t>:</a:t>
            </a:r>
            <a:r>
              <a:rPr lang="zh-CN" altLang="en-US" sz="2535" b="1" noProof="1" dirty="0">
                <a:latin typeface="黑体" panose="02010609060101010101" pitchFamily="49" charset="-122"/>
                <a:ea typeface="黑体" panose="02010609060101010101" pitchFamily="49" charset="-122"/>
                <a:cs typeface="+mn-cs"/>
              </a:rPr>
              <a:t>书本</a:t>
            </a:r>
            <a:r>
              <a:rPr lang="en-US" altLang="zh-CN" sz="2535" b="1" noProof="1" dirty="0">
                <a:latin typeface="宋体" panose="02010600030101010101" pitchFamily="2" charset="-122"/>
                <a:ea typeface="宋体" panose="02010600030101010101" pitchFamily="2" charset="-122"/>
                <a:cs typeface="+mn-cs"/>
                <a:sym typeface="宋体" panose="02010600030101010101" pitchFamily="2" charset="-122"/>
              </a:rPr>
              <a:t>P245--248</a:t>
            </a:r>
            <a:endParaRPr lang="zh-CN" altLang="en-US" sz="2535" b="1" noProof="1" dirty="0">
              <a:latin typeface="宋体" panose="02010600030101010101" pitchFamily="2" charset="-122"/>
              <a:ea typeface="宋体" panose="02010600030101010101" pitchFamily="2" charset="-122"/>
            </a:endParaRPr>
          </a:p>
          <a:p>
            <a:pPr eaLnBrk="0" hangingPunct="0"/>
            <a:r>
              <a:rPr lang="zh-CN" altLang="en-US" sz="2535" b="1" noProof="1" dirty="0">
                <a:latin typeface="宋体" panose="02010600030101010101" pitchFamily="2" charset="-122"/>
                <a:ea typeface="宋体" panose="02010600030101010101" pitchFamily="2" charset="-122"/>
                <a:cs typeface="+mn-cs"/>
              </a:rPr>
              <a:t>练习册</a:t>
            </a:r>
            <a:r>
              <a:rPr lang="en-US" altLang="zh-CN" sz="2535" b="1" noProof="1" dirty="0">
                <a:latin typeface="宋体" panose="02010600030101010101" pitchFamily="2" charset="-122"/>
                <a:ea typeface="宋体" panose="02010600030101010101" pitchFamily="2" charset="-122"/>
                <a:cs typeface="+mn-cs"/>
              </a:rPr>
              <a:t>:P122--123</a:t>
            </a:r>
            <a:endParaRPr lang="zh-CN" altLang="en-US" sz="2535" b="1" noProof="1" dirty="0">
              <a:latin typeface="黑体" panose="02010609060101010101" pitchFamily="49" charset="-122"/>
              <a:ea typeface="黑体" panose="02010609060101010101" pitchFamily="49" charset="-122"/>
            </a:endParaRPr>
          </a:p>
          <a:p>
            <a:pPr eaLnBrk="0" hangingPunct="0"/>
            <a:endParaRPr lang="zh-CN" altLang="en-US" sz="2535" b="1" noProof="1" dirty="0">
              <a:latin typeface="黑体" panose="02010609060101010101" pitchFamily="49" charset="-122"/>
              <a:ea typeface="黑体" panose="02010609060101010101" pitchFamily="49" charset="-122"/>
            </a:endParaRPr>
          </a:p>
        </p:txBody>
      </p:sp>
      <p:sp>
        <p:nvSpPr>
          <p:cNvPr id="2" name="文本框 2"/>
          <p:cNvSpPr txBox="1"/>
          <p:nvPr/>
        </p:nvSpPr>
        <p:spPr>
          <a:xfrm>
            <a:off x="1522095" y="629285"/>
            <a:ext cx="2904490" cy="645160"/>
          </a:xfrm>
          <a:prstGeom prst="rect">
            <a:avLst/>
          </a:prstGeom>
          <a:solidFill>
            <a:srgbClr val="FF8000">
              <a:alpha val="56000"/>
            </a:srgbClr>
          </a:solidFill>
          <a:ln w="9525" cap="flat" cmpd="sng" algn="ctr">
            <a:noFill/>
            <a:prstDash val="solid"/>
            <a:round/>
            <a:headEnd type="none" w="med" len="med"/>
            <a:tailEnd type="none" w="med" len="med"/>
          </a:ln>
          <a:effectLst>
            <a:glow rad="228600">
              <a:srgbClr val="FFC000">
                <a:alpha val="64000"/>
              </a:srgbClr>
            </a:glow>
            <a:softEdge rad="31750"/>
          </a:effectLst>
          <a:scene3d>
            <a:camera prst="orthographicFront">
              <a:rot lat="0" lon="0" rev="0"/>
            </a:camera>
            <a:lightRig rig="threePt" dir="t"/>
          </a:scene3d>
        </p:spPr>
        <p:txBody>
          <a:bodyPr wrap="square">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fontAlgn="base">
              <a:defRPr/>
            </a:pPr>
            <a:r>
              <a:rPr lang="zh-CN" altLang="en-US" sz="3600" b="1" strike="noStrike" kern="0" noProof="1">
                <a:solidFill>
                  <a:srgbClr val="37600F"/>
                </a:solidFill>
                <a:latin typeface="Arial" panose="020B0604020202020204" pitchFamily="34" charset="0"/>
                <a:ea typeface="隶书" pitchFamily="49" charset="-122"/>
                <a:cs typeface="+mn-cs"/>
              </a:rPr>
              <a:t>课后作业</a:t>
            </a:r>
            <a:endParaRPr lang="zh-CN" altLang="en-US" sz="3600" b="1" strike="noStrike" kern="0" noProof="1">
              <a:solidFill>
                <a:srgbClr val="37600F"/>
              </a:solidFill>
              <a:ea typeface="隶书" pitchFamily="49" charset="-122"/>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8" name="Rectangle 2"/>
          <p:cNvSpPr>
            <a:spLocks noGrp="1" noChangeArrowheads="1"/>
          </p:cNvSpPr>
          <p:nvPr>
            <p:ph type="ctrTitle"/>
          </p:nvPr>
        </p:nvSpPr>
        <p:spPr>
          <a:xfrm>
            <a:off x="838200" y="0"/>
            <a:ext cx="10515600" cy="822325"/>
          </a:xfrm>
        </p:spPr>
        <p:txBody>
          <a:bodyPr rtlCol="0"/>
          <a:lstStyle/>
          <a:p>
            <a:pPr>
              <a:defRPr/>
            </a:pPr>
            <a:r>
              <a:rPr lang="zh-CN" altLang="en-US">
                <a:solidFill>
                  <a:srgbClr val="FF0000"/>
                </a:solidFill>
                <a:sym typeface="+mn-ea"/>
              </a:rPr>
              <a:t>目标检测</a:t>
            </a:r>
            <a:endParaRPr lang="zh-CN" altLang="en-US" sz="200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sym typeface="+mn-ea"/>
            </a:endParaRPr>
          </a:p>
        </p:txBody>
      </p:sp>
      <p:sp>
        <p:nvSpPr>
          <p:cNvPr id="9" name="TextBox 8"/>
          <p:cNvSpPr txBox="1"/>
          <p:nvPr/>
        </p:nvSpPr>
        <p:spPr>
          <a:xfrm>
            <a:off x="593152" y="1965668"/>
            <a:ext cx="8267007"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）这个简谐运动的振幅、周期与频率各是多少？</a:t>
            </a:r>
            <a:endParaRPr lang="zh-CN" altLang="en-US" sz="2800">
              <a:latin typeface="Times New Roman" panose="02020603050405020304" pitchFamily="18" charset="0"/>
              <a:ea typeface="黑体" panose="02010609060101010101" pitchFamily="49" charset="-122"/>
            </a:endParaRPr>
          </a:p>
        </p:txBody>
      </p:sp>
      <p:sp>
        <p:nvSpPr>
          <p:cNvPr id="10" name="TextBox 9"/>
          <p:cNvSpPr txBox="1"/>
          <p:nvPr/>
        </p:nvSpPr>
        <p:spPr>
          <a:xfrm>
            <a:off x="593152" y="2769185"/>
            <a:ext cx="6471643"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）写出这个简谐运动的函数解析式．</a:t>
            </a:r>
            <a:endParaRPr lang="zh-CN" altLang="en-US" sz="2800">
              <a:latin typeface="Times New Roman" panose="02020603050405020304" pitchFamily="18" charset="0"/>
              <a:ea typeface="黑体" panose="02010609060101010101" pitchFamily="49" charset="-122"/>
            </a:endParaRPr>
          </a:p>
        </p:txBody>
      </p:sp>
      <p:pic>
        <p:nvPicPr>
          <p:cNvPr id="11" name="图片 10" descr="figure"/>
          <p:cNvPicPr/>
          <p:nvPr/>
        </p:nvPicPr>
        <p:blipFill>
          <a:blip r:embed="rId1"/>
          <a:stretch>
            <a:fillRect/>
          </a:stretch>
        </p:blipFill>
        <p:spPr>
          <a:xfrm>
            <a:off x="9103414" y="1880347"/>
            <a:ext cx="2433555" cy="1586224"/>
          </a:xfrm>
          <a:prstGeom prst="rect">
            <a:avLst/>
          </a:prstGeom>
        </p:spPr>
      </p:pic>
      <p:grpSp>
        <p:nvGrpSpPr>
          <p:cNvPr id="16" name="组合 15"/>
          <p:cNvGrpSpPr/>
          <p:nvPr/>
        </p:nvGrpSpPr>
        <p:grpSpPr>
          <a:xfrm>
            <a:off x="1729049" y="4810977"/>
            <a:ext cx="3774377" cy="838200"/>
            <a:chOff x="1729049" y="4445227"/>
            <a:chExt cx="3774377" cy="838200"/>
          </a:xfrm>
        </p:grpSpPr>
        <p:sp>
          <p:nvSpPr>
            <p:cNvPr id="14" name="TextBox 13"/>
            <p:cNvSpPr txBox="1"/>
            <p:nvPr/>
          </p:nvSpPr>
          <p:spPr>
            <a:xfrm>
              <a:off x="1729049" y="4617359"/>
              <a:ext cx="1082348"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aphicFrame>
          <p:nvGraphicFramePr>
            <p:cNvPr id="8195" name="Object 3"/>
            <p:cNvGraphicFramePr>
              <a:graphicFrameLocks noChangeAspect="1"/>
            </p:cNvGraphicFramePr>
            <p:nvPr/>
          </p:nvGraphicFramePr>
          <p:xfrm>
            <a:off x="2709426" y="4445227"/>
            <a:ext cx="2794000" cy="838200"/>
          </p:xfrm>
          <a:graphic>
            <a:graphicData uri="http://schemas.openxmlformats.org/presentationml/2006/ole">
              <mc:AlternateContent xmlns:mc="http://schemas.openxmlformats.org/markup-compatibility/2006">
                <mc:Choice xmlns:v="urn:schemas-microsoft-com:vml" Requires="v">
                  <p:oleObj spid="_x0000_s1055" name="Equation" r:id="rId2" imgW="67056000" imgH="20116800" progId="Equation.DSMT4">
                    <p:embed/>
                  </p:oleObj>
                </mc:Choice>
                <mc:Fallback>
                  <p:oleObj name="Equation" r:id="rId2" imgW="67056000" imgH="20116800" progId="Equation.DSMT4">
                    <p:embed/>
                    <p:pic>
                      <p:nvPicPr>
                        <p:cNvPr id="0" name="OLE substitute image"/>
                        <p:cNvPicPr/>
                        <p:nvPr/>
                      </p:nvPicPr>
                      <p:blipFill>
                        <a:blip r:embed="rId3">
                          <a:extLst>
                            <a:ext uri="{28A0092B-C50C-407E-A947-70E740481C1C}">
                              <a14:useLocalDpi xmlns:a14="http://schemas.microsoft.com/office/drawing/2010/main" val="0"/>
                            </a:ext>
                          </a:extLst>
                        </a:blip>
                        <a:stretch>
                          <a:fillRect/>
                        </a:stretch>
                      </p:blipFill>
                      <p:spPr>
                        <a:xfrm>
                          <a:off x="2709426" y="4445227"/>
                          <a:ext cx="2794000" cy="838200"/>
                        </a:xfrm>
                        <a:prstGeom prst="rect">
                          <a:avLst/>
                        </a:prstGeom>
                        <a:noFill/>
                        <a:ln>
                          <a:noFill/>
                        </a:ln>
                        <a:effectLst/>
                      </p:spPr>
                    </p:pic>
                  </p:oleObj>
                </mc:Fallback>
              </mc:AlternateContent>
            </a:graphicData>
          </a:graphic>
        </p:graphicFrame>
      </p:grpSp>
      <p:sp>
        <p:nvSpPr>
          <p:cNvPr id="18" name="TextBox 17"/>
          <p:cNvSpPr txBox="1"/>
          <p:nvPr/>
        </p:nvSpPr>
        <p:spPr>
          <a:xfrm>
            <a:off x="1179407" y="1047096"/>
            <a:ext cx="10826510" cy="661207"/>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某简谐运动的图象如图所示，试根据图象回答下列问题：</a:t>
            </a:r>
            <a:endParaRPr lang="zh-CN" altLang="en-US" sz="2800">
              <a:latin typeface="Times New Roman" panose="02020603050405020304" pitchFamily="18" charset="0"/>
              <a:ea typeface="黑体" panose="02010609060101010101" pitchFamily="49" charset="-122"/>
            </a:endParaRPr>
          </a:p>
        </p:txBody>
      </p:sp>
      <p:sp>
        <p:nvSpPr>
          <p:cNvPr id="19" name="泪滴形 18"/>
          <p:cNvSpPr/>
          <p:nvPr/>
        </p:nvSpPr>
        <p:spPr>
          <a:xfrm>
            <a:off x="525379" y="1129160"/>
            <a:ext cx="625642" cy="625642"/>
          </a:xfrm>
          <a:prstGeom prst="teardrop">
            <a:avLst/>
          </a:prstGeom>
          <a:solidFill>
            <a:srgbClr val="DE6E53"/>
          </a:solidFill>
          <a:ln>
            <a:solidFill>
              <a:srgbClr val="DE6E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latin typeface="+mj-lt"/>
              </a:rPr>
              <a:t>1</a:t>
            </a:r>
            <a:endParaRPr lang="zh-CN" altLang="en-US" sz="2800">
              <a:latin typeface="+mj-lt"/>
            </a:endParaRPr>
          </a:p>
        </p:txBody>
      </p:sp>
      <p:grpSp>
        <p:nvGrpSpPr>
          <p:cNvPr id="22" name="组合 21"/>
          <p:cNvGrpSpPr/>
          <p:nvPr/>
        </p:nvGrpSpPr>
        <p:grpSpPr>
          <a:xfrm>
            <a:off x="527317" y="3960420"/>
            <a:ext cx="11138502" cy="1805114"/>
            <a:chOff x="527317" y="3960420"/>
            <a:chExt cx="11138502" cy="1805114"/>
          </a:xfrm>
        </p:grpSpPr>
        <p:grpSp>
          <p:nvGrpSpPr>
            <p:cNvPr id="17" name="组合 16"/>
            <p:cNvGrpSpPr/>
            <p:nvPr/>
          </p:nvGrpSpPr>
          <p:grpSpPr>
            <a:xfrm>
              <a:off x="643821" y="4013460"/>
              <a:ext cx="7186583" cy="825500"/>
              <a:chOff x="643821" y="3647710"/>
              <a:chExt cx="7186583" cy="825500"/>
            </a:xfrm>
          </p:grpSpPr>
          <p:sp>
            <p:nvSpPr>
              <p:cNvPr id="12" name="TextBox 11"/>
              <p:cNvSpPr txBox="1"/>
              <p:nvPr/>
            </p:nvSpPr>
            <p:spPr>
              <a:xfrm>
                <a:off x="643821" y="3803445"/>
                <a:ext cx="7186583" cy="523220"/>
              </a:xfrm>
              <a:prstGeom prst="rect">
                <a:avLst/>
              </a:prstGeom>
              <a:noFill/>
            </p:spPr>
            <p:txBody>
              <a:bodyPr wrap="none" rtlCol="0">
                <a:spAutoFit/>
              </a:bodyPr>
              <a:lstStyle/>
              <a:p>
                <a:r>
                  <a:rPr lang="zh-CN" altLang="en-US" sz="2800">
                    <a:solidFill>
                      <a:srgbClr val="0000CC"/>
                    </a:solidFill>
                    <a:latin typeface="Times New Roman" panose="02020603050405020304" pitchFamily="18" charset="0"/>
                    <a:ea typeface="黑体" panose="02010609060101010101" pitchFamily="49" charset="-122"/>
                  </a:rPr>
                  <a:t>答案：</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）振幅是</a:t>
                </a:r>
                <a:r>
                  <a:rPr lang="en-US" sz="2800">
                    <a:latin typeface="Times New Roman" panose="02020603050405020304" pitchFamily="18" charset="0"/>
                    <a:ea typeface="黑体" panose="02010609060101010101" pitchFamily="49" charset="-122"/>
                  </a:rPr>
                  <a:t>3</a:t>
                </a:r>
                <a:r>
                  <a:rPr lang="zh-CN" altLang="en-US" sz="2800">
                    <a:latin typeface="Times New Roman" panose="02020603050405020304" pitchFamily="18" charset="0"/>
                    <a:ea typeface="黑体" panose="02010609060101010101" pitchFamily="49" charset="-122"/>
                  </a:rPr>
                  <a:t>，周期是</a:t>
                </a:r>
                <a:r>
                  <a:rPr lang="en-US" sz="2800">
                    <a:latin typeface="Times New Roman" panose="02020603050405020304" pitchFamily="18" charset="0"/>
                    <a:ea typeface="黑体" panose="02010609060101010101" pitchFamily="49" charset="-122"/>
                  </a:rPr>
                  <a:t>4</a:t>
                </a:r>
                <a:r>
                  <a:rPr lang="zh-CN" altLang="en-US" sz="2800">
                    <a:latin typeface="Times New Roman" panose="02020603050405020304" pitchFamily="18" charset="0"/>
                    <a:ea typeface="黑体" panose="02010609060101010101" pitchFamily="49" charset="-122"/>
                  </a:rPr>
                  <a:t>，频率是   </a:t>
                </a:r>
                <a:r>
                  <a:rPr lang="en-US" sz="2800">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aphicFrame>
            <p:nvGraphicFramePr>
              <p:cNvPr id="8194" name="Object 2"/>
              <p:cNvGraphicFramePr>
                <a:graphicFrameLocks noChangeAspect="1"/>
              </p:cNvGraphicFramePr>
              <p:nvPr/>
            </p:nvGraphicFramePr>
            <p:xfrm>
              <a:off x="7017727" y="3647710"/>
              <a:ext cx="266700" cy="825500"/>
            </p:xfrm>
            <a:graphic>
              <a:graphicData uri="http://schemas.openxmlformats.org/presentationml/2006/ole">
                <mc:AlternateContent xmlns:mc="http://schemas.openxmlformats.org/markup-compatibility/2006">
                  <mc:Choice xmlns:v="urn:schemas-microsoft-com:vml" Requires="v">
                    <p:oleObj spid="_x0000_s1056" name="Equation" r:id="rId4" imgW="6400800" imgH="19812000" progId="Equation.DSMT4">
                      <p:embed/>
                    </p:oleObj>
                  </mc:Choice>
                  <mc:Fallback>
                    <p:oleObj name="Equation" r:id="rId4" imgW="6400800" imgH="19812000" progId="Equation.DSMT4">
                      <p:embed/>
                      <p:pic>
                        <p:nvPicPr>
                          <p:cNvPr id="0" name="OLE substitute image"/>
                          <p:cNvPicPr/>
                          <p:nvPr/>
                        </p:nvPicPr>
                        <p:blipFill>
                          <a:blip r:embed="rId5">
                            <a:extLst>
                              <a:ext uri="{28A0092B-C50C-407E-A947-70E740481C1C}">
                                <a14:useLocalDpi xmlns:a14="http://schemas.microsoft.com/office/drawing/2010/main" val="0"/>
                              </a:ext>
                            </a:extLst>
                          </a:blip>
                          <a:stretch>
                            <a:fillRect/>
                          </a:stretch>
                        </p:blipFill>
                        <p:spPr>
                          <a:xfrm>
                            <a:off x="7017727" y="3647710"/>
                            <a:ext cx="266700" cy="825500"/>
                          </a:xfrm>
                          <a:prstGeom prst="rect">
                            <a:avLst/>
                          </a:prstGeom>
                          <a:noFill/>
                          <a:ln>
                            <a:noFill/>
                          </a:ln>
                          <a:effectLst/>
                        </p:spPr>
                      </p:pic>
                    </p:oleObj>
                  </mc:Fallback>
                </mc:AlternateContent>
              </a:graphicData>
            </a:graphic>
          </p:graphicFrame>
        </p:grpSp>
        <p:sp>
          <p:nvSpPr>
            <p:cNvPr id="21" name="圆角矩形 20"/>
            <p:cNvSpPr/>
            <p:nvPr/>
          </p:nvSpPr>
          <p:spPr>
            <a:xfrm>
              <a:off x="527317" y="3960420"/>
              <a:ext cx="11138502" cy="1805114"/>
            </a:xfrm>
            <a:prstGeom prst="roundRect">
              <a:avLst>
                <a:gd name="adj" fmla="val 15520"/>
              </a:avLst>
            </a:prstGeom>
            <a:noFill/>
            <a:ln w="25400" cmpd="thickThin">
              <a:solidFill>
                <a:schemeClr val="accent4">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left)">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8" name="Rectangle 2"/>
          <p:cNvSpPr>
            <a:spLocks noGrp="1" noChangeArrowheads="1"/>
          </p:cNvSpPr>
          <p:nvPr>
            <p:ph type="ctrTitle"/>
          </p:nvPr>
        </p:nvSpPr>
        <p:spPr>
          <a:xfrm>
            <a:off x="838200" y="0"/>
            <a:ext cx="10515600" cy="822325"/>
          </a:xfrm>
        </p:spPr>
        <p:txBody>
          <a:bodyPr rtlCol="0"/>
          <a:lstStyle/>
          <a:p>
            <a:pPr>
              <a:defRPr/>
            </a:pPr>
            <a:r>
              <a:rPr lang="zh-CN" altLang="en-US">
                <a:solidFill>
                  <a:schemeClr val="bg1"/>
                </a:solidFill>
                <a:sym typeface="+mn-ea"/>
              </a:rPr>
              <a:t>目标检测</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9" name="TextBox 8"/>
          <p:cNvSpPr txBox="1"/>
          <p:nvPr/>
        </p:nvSpPr>
        <p:spPr>
          <a:xfrm>
            <a:off x="593152" y="2474976"/>
            <a:ext cx="4317207"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）振动的周期和频率；</a:t>
            </a:r>
            <a:endParaRPr lang="zh-CN" altLang="en-US" sz="2800">
              <a:latin typeface="Times New Roman" panose="02020603050405020304" pitchFamily="18" charset="0"/>
              <a:ea typeface="黑体" panose="02010609060101010101" pitchFamily="49" charset="-122"/>
            </a:endParaRPr>
          </a:p>
        </p:txBody>
      </p:sp>
      <p:sp>
        <p:nvSpPr>
          <p:cNvPr id="10" name="TextBox 9"/>
          <p:cNvSpPr txBox="1"/>
          <p:nvPr/>
        </p:nvSpPr>
        <p:spPr>
          <a:xfrm>
            <a:off x="593152" y="3350043"/>
            <a:ext cx="7954422"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）振子在</a:t>
            </a:r>
            <a:r>
              <a:rPr lang="en-US" sz="2800">
                <a:latin typeface="Times New Roman" panose="02020603050405020304" pitchFamily="18" charset="0"/>
                <a:ea typeface="黑体" panose="02010609060101010101" pitchFamily="49" charset="-122"/>
              </a:rPr>
              <a:t>5 s</a:t>
            </a:r>
            <a:r>
              <a:rPr lang="zh-CN" altLang="en-US" sz="2800">
                <a:latin typeface="Times New Roman" panose="02020603050405020304" pitchFamily="18" charset="0"/>
                <a:ea typeface="黑体" panose="02010609060101010101" pitchFamily="49" charset="-122"/>
              </a:rPr>
              <a:t>内通过的路程及此时位移的大小．</a:t>
            </a:r>
            <a:endParaRPr lang="zh-CN" altLang="en-US" sz="2800">
              <a:latin typeface="Times New Roman" panose="02020603050405020304" pitchFamily="18" charset="0"/>
              <a:ea typeface="黑体" panose="02010609060101010101" pitchFamily="49" charset="-122"/>
            </a:endParaRPr>
          </a:p>
        </p:txBody>
      </p:sp>
      <p:sp>
        <p:nvSpPr>
          <p:cNvPr id="12" name="TextBox 11"/>
          <p:cNvSpPr txBox="1"/>
          <p:nvPr/>
        </p:nvSpPr>
        <p:spPr>
          <a:xfrm>
            <a:off x="1678381" y="5241021"/>
            <a:ext cx="9751387"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）振子在</a:t>
            </a:r>
            <a:r>
              <a:rPr lang="en-US" sz="2800">
                <a:latin typeface="Times New Roman" panose="02020603050405020304" pitchFamily="18" charset="0"/>
                <a:ea typeface="黑体" panose="02010609060101010101" pitchFamily="49" charset="-122"/>
              </a:rPr>
              <a:t>5 s</a:t>
            </a:r>
            <a:r>
              <a:rPr lang="zh-CN" altLang="en-US" sz="2800">
                <a:latin typeface="Times New Roman" panose="02020603050405020304" pitchFamily="18" charset="0"/>
                <a:ea typeface="黑体" panose="02010609060101010101" pitchFamily="49" charset="-122"/>
              </a:rPr>
              <a:t>内通过的路程为</a:t>
            </a:r>
            <a:r>
              <a:rPr lang="en-US" sz="2800">
                <a:latin typeface="Times New Roman" panose="02020603050405020304" pitchFamily="18" charset="0"/>
                <a:ea typeface="黑体" panose="02010609060101010101" pitchFamily="49" charset="-122"/>
              </a:rPr>
              <a:t>2 m</a:t>
            </a:r>
            <a:r>
              <a:rPr lang="zh-CN" altLang="en-US" sz="2800">
                <a:latin typeface="Times New Roman" panose="02020603050405020304" pitchFamily="18" charset="0"/>
                <a:ea typeface="黑体" panose="02010609060101010101" pitchFamily="49" charset="-122"/>
              </a:rPr>
              <a:t>，此时位移的大小</a:t>
            </a:r>
            <a:r>
              <a:rPr lang="en-US" sz="2800">
                <a:latin typeface="Times New Roman" panose="02020603050405020304" pitchFamily="18" charset="0"/>
                <a:ea typeface="黑体" panose="02010609060101010101" pitchFamily="49" charset="-122"/>
              </a:rPr>
              <a:t>10 cm</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sp>
        <p:nvSpPr>
          <p:cNvPr id="13" name="TextBox 12"/>
          <p:cNvSpPr txBox="1"/>
          <p:nvPr/>
        </p:nvSpPr>
        <p:spPr>
          <a:xfrm>
            <a:off x="1179407" y="1047096"/>
            <a:ext cx="10826510" cy="1303177"/>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弹簧振子以点</a:t>
            </a:r>
            <a:r>
              <a:rPr lang="en-US" sz="2800" i="1">
                <a:latin typeface="Times New Roman" panose="02020603050405020304" pitchFamily="18" charset="0"/>
                <a:ea typeface="黑体" panose="02010609060101010101" pitchFamily="49" charset="-122"/>
              </a:rPr>
              <a:t>O</a:t>
            </a:r>
            <a:r>
              <a:rPr lang="zh-CN" altLang="en-US" sz="2800">
                <a:latin typeface="Times New Roman" panose="02020603050405020304" pitchFamily="18" charset="0"/>
                <a:ea typeface="黑体" panose="02010609060101010101" pitchFamily="49" charset="-122"/>
              </a:rPr>
              <a:t>为平衡位置在</a:t>
            </a:r>
            <a:r>
              <a:rPr lang="en-US" sz="2800" i="1">
                <a:latin typeface="Times New Roman" panose="02020603050405020304" pitchFamily="18" charset="0"/>
                <a:ea typeface="黑体" panose="02010609060101010101" pitchFamily="49" charset="-122"/>
              </a:rPr>
              <a:t>B</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C</a:t>
            </a:r>
            <a:r>
              <a:rPr lang="zh-CN" altLang="en-US" sz="2800">
                <a:latin typeface="Times New Roman" panose="02020603050405020304" pitchFamily="18" charset="0"/>
                <a:ea typeface="黑体" panose="02010609060101010101" pitchFamily="49" charset="-122"/>
              </a:rPr>
              <a:t>间做简谐运动，</a:t>
            </a:r>
            <a:r>
              <a:rPr lang="en-US" sz="2800" i="1">
                <a:latin typeface="Times New Roman" panose="02020603050405020304" pitchFamily="18" charset="0"/>
                <a:ea typeface="黑体" panose="02010609060101010101" pitchFamily="49" charset="-122"/>
              </a:rPr>
              <a:t>B</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C</a:t>
            </a:r>
            <a:r>
              <a:rPr lang="zh-CN" altLang="en-US" sz="2800">
                <a:latin typeface="Times New Roman" panose="02020603050405020304" pitchFamily="18" charset="0"/>
                <a:ea typeface="黑体" panose="02010609060101010101" pitchFamily="49" charset="-122"/>
              </a:rPr>
              <a:t>相距</a:t>
            </a:r>
            <a:r>
              <a:rPr lang="en-US" altLang="zh-CN" sz="2800">
                <a:latin typeface="Times New Roman" panose="02020603050405020304" pitchFamily="18" charset="0"/>
                <a:ea typeface="黑体" panose="02010609060101010101" pitchFamily="49" charset="-122"/>
              </a:rPr>
              <a:t>20 cm</a:t>
            </a:r>
            <a:r>
              <a:rPr lang="zh-CN" altLang="en-US" sz="2800">
                <a:latin typeface="Times New Roman" panose="02020603050405020304" pitchFamily="18" charset="0"/>
                <a:ea typeface="黑体" panose="02010609060101010101" pitchFamily="49" charset="-122"/>
              </a:rPr>
              <a:t>，某时刻振子位于点</a:t>
            </a:r>
            <a:r>
              <a:rPr lang="en-US" sz="2800" i="1">
                <a:latin typeface="Times New Roman" panose="02020603050405020304" pitchFamily="18" charset="0"/>
                <a:ea typeface="黑体" panose="02010609060101010101" pitchFamily="49" charset="-122"/>
              </a:rPr>
              <a:t>B</a:t>
            </a:r>
            <a:r>
              <a:rPr lang="zh-CN" altLang="en-US" sz="2800">
                <a:latin typeface="Times New Roman" panose="02020603050405020304" pitchFamily="18" charset="0"/>
                <a:ea typeface="黑体" panose="02010609060101010101" pitchFamily="49" charset="-122"/>
              </a:rPr>
              <a:t>，经</a:t>
            </a:r>
            <a:r>
              <a:rPr lang="en-US" sz="2800">
                <a:latin typeface="Times New Roman" panose="02020603050405020304" pitchFamily="18" charset="0"/>
                <a:ea typeface="黑体" panose="02010609060101010101" pitchFamily="49" charset="-122"/>
              </a:rPr>
              <a:t>0.5 s</a:t>
            </a:r>
            <a:r>
              <a:rPr lang="zh-CN" altLang="en-US" sz="2800">
                <a:latin typeface="Times New Roman" panose="02020603050405020304" pitchFamily="18" charset="0"/>
                <a:ea typeface="黑体" panose="02010609060101010101" pitchFamily="49" charset="-122"/>
              </a:rPr>
              <a:t>振子首次到达点</a:t>
            </a:r>
            <a:r>
              <a:rPr lang="en-US" sz="2800" i="1">
                <a:latin typeface="Times New Roman" panose="02020603050405020304" pitchFamily="18" charset="0"/>
                <a:ea typeface="黑体" panose="02010609060101010101" pitchFamily="49" charset="-122"/>
              </a:rPr>
              <a:t>C</a:t>
            </a:r>
            <a:r>
              <a:rPr lang="zh-CN" altLang="en-US" sz="2800">
                <a:latin typeface="Times New Roman" panose="02020603050405020304" pitchFamily="18" charset="0"/>
                <a:ea typeface="黑体" panose="02010609060101010101" pitchFamily="49" charset="-122"/>
              </a:rPr>
              <a:t>．求：</a:t>
            </a:r>
            <a:endParaRPr lang="zh-CN" altLang="en-US" sz="2800">
              <a:latin typeface="Times New Roman" panose="02020603050405020304" pitchFamily="18" charset="0"/>
              <a:ea typeface="黑体" panose="02010609060101010101" pitchFamily="49" charset="-122"/>
            </a:endParaRPr>
          </a:p>
        </p:txBody>
      </p:sp>
      <p:sp>
        <p:nvSpPr>
          <p:cNvPr id="14" name="泪滴形 13"/>
          <p:cNvSpPr/>
          <p:nvPr/>
        </p:nvSpPr>
        <p:spPr>
          <a:xfrm>
            <a:off x="525379" y="1129160"/>
            <a:ext cx="625642" cy="625642"/>
          </a:xfrm>
          <a:prstGeom prst="teardrop">
            <a:avLst/>
          </a:prstGeom>
          <a:solidFill>
            <a:srgbClr val="DE6E53"/>
          </a:solidFill>
          <a:ln>
            <a:solidFill>
              <a:srgbClr val="DE6E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a:latin typeface="+mj-lt"/>
              </a:rPr>
              <a:t>2</a:t>
            </a:r>
            <a:endParaRPr lang="zh-CN" altLang="en-US" sz="2800">
              <a:latin typeface="+mj-lt"/>
            </a:endParaRPr>
          </a:p>
        </p:txBody>
      </p:sp>
      <p:grpSp>
        <p:nvGrpSpPr>
          <p:cNvPr id="16" name="组合 15"/>
          <p:cNvGrpSpPr/>
          <p:nvPr/>
        </p:nvGrpSpPr>
        <p:grpSpPr>
          <a:xfrm>
            <a:off x="488815" y="4239561"/>
            <a:ext cx="11148127" cy="1737727"/>
            <a:chOff x="488815" y="4239561"/>
            <a:chExt cx="11148127" cy="1737727"/>
          </a:xfrm>
        </p:grpSpPr>
        <p:sp>
          <p:nvSpPr>
            <p:cNvPr id="11" name="TextBox 10"/>
            <p:cNvSpPr txBox="1"/>
            <p:nvPr/>
          </p:nvSpPr>
          <p:spPr>
            <a:xfrm>
              <a:off x="593152" y="4386049"/>
              <a:ext cx="5769528" cy="523220"/>
            </a:xfrm>
            <a:prstGeom prst="rect">
              <a:avLst/>
            </a:prstGeom>
            <a:noFill/>
          </p:spPr>
          <p:txBody>
            <a:bodyPr wrap="none" rtlCol="0">
              <a:spAutoFit/>
            </a:bodyPr>
            <a:lstStyle/>
            <a:p>
              <a:r>
                <a:rPr lang="zh-CN" altLang="en-US" sz="2800">
                  <a:solidFill>
                    <a:srgbClr val="0000CC"/>
                  </a:solidFill>
                  <a:latin typeface="Times New Roman" panose="02020603050405020304" pitchFamily="18" charset="0"/>
                  <a:ea typeface="黑体" panose="02010609060101010101" pitchFamily="49" charset="-122"/>
                </a:rPr>
                <a:t>解答：</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）周期为</a:t>
              </a:r>
              <a:r>
                <a:rPr lang="en-US" sz="2800">
                  <a:latin typeface="Times New Roman" panose="02020603050405020304" pitchFamily="18" charset="0"/>
                  <a:ea typeface="黑体" panose="02010609060101010101" pitchFamily="49" charset="-122"/>
                </a:rPr>
                <a:t>1 s</a:t>
              </a:r>
              <a:r>
                <a:rPr lang="zh-CN" altLang="en-US" sz="2800">
                  <a:latin typeface="Times New Roman" panose="02020603050405020304" pitchFamily="18" charset="0"/>
                  <a:ea typeface="黑体" panose="02010609060101010101" pitchFamily="49" charset="-122"/>
                </a:rPr>
                <a:t>，频率</a:t>
              </a:r>
              <a:r>
                <a:rPr lang="en-US" sz="2800">
                  <a:latin typeface="Times New Roman" panose="02020603050405020304" pitchFamily="18" charset="0"/>
                  <a:ea typeface="黑体" panose="02010609060101010101" pitchFamily="49" charset="-122"/>
                </a:rPr>
                <a:t>1 Hz</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sp>
          <p:nvSpPr>
            <p:cNvPr id="15" name="圆角矩形 14"/>
            <p:cNvSpPr/>
            <p:nvPr/>
          </p:nvSpPr>
          <p:spPr>
            <a:xfrm>
              <a:off x="488815" y="4239561"/>
              <a:ext cx="11148127" cy="1737727"/>
            </a:xfrm>
            <a:prstGeom prst="roundRect">
              <a:avLst>
                <a:gd name="adj" fmla="val 15520"/>
              </a:avLst>
            </a:prstGeom>
            <a:noFill/>
            <a:ln w="25400" cmpd="thickThin">
              <a:solidFill>
                <a:schemeClr val="accent4">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olidFill>
                  <a:schemeClr val="tx1"/>
                </a:solidFill>
              </a:rPr>
              <a:t>再见</a:t>
            </a:r>
            <a:endParaRPr lang="zh-CN" altLang="en-US">
              <a:solidFill>
                <a:schemeClr val="tx1"/>
              </a:solidFill>
            </a:endParaRPr>
          </a:p>
        </p:txBody>
      </p:sp>
      <p:pic>
        <p:nvPicPr>
          <p:cNvPr id="3" name="New picture"/>
          <p:cNvPicPr/>
          <p:nvPr/>
        </p:nvPicPr>
        <p:blipFill>
          <a:blip r:embed="rId1"/>
          <a:stretch>
            <a:fillRect/>
          </a:stretch>
        </p:blipFill>
        <p:spPr>
          <a:xfrm>
            <a:off x="10337800" y="12573000"/>
            <a:ext cx="355600" cy="266700"/>
          </a:xfrm>
          <a:prstGeom prst="cube">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33" name="组合 32"/>
          <p:cNvGrpSpPr/>
          <p:nvPr/>
        </p:nvGrpSpPr>
        <p:grpSpPr>
          <a:xfrm>
            <a:off x="415757" y="2187575"/>
            <a:ext cx="11307814" cy="4290227"/>
            <a:chOff x="415757" y="2187575"/>
            <a:chExt cx="11307814" cy="4290227"/>
          </a:xfrm>
        </p:grpSpPr>
        <p:sp>
          <p:nvSpPr>
            <p:cNvPr id="32" name="圆角矩形 31"/>
            <p:cNvSpPr/>
            <p:nvPr/>
          </p:nvSpPr>
          <p:spPr>
            <a:xfrm>
              <a:off x="415757" y="2187575"/>
              <a:ext cx="11307814" cy="4290227"/>
            </a:xfrm>
            <a:prstGeom prst="roundRect">
              <a:avLst>
                <a:gd name="adj" fmla="val 4302"/>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593152" y="2256403"/>
              <a:ext cx="6647974"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周期性现象的例子可能包括以下几方面：</a:t>
              </a:r>
              <a:endParaRPr lang="zh-CN" altLang="en-US" sz="2800">
                <a:latin typeface="Times New Roman" panose="02020603050405020304" pitchFamily="18" charset="0"/>
                <a:ea typeface="黑体" panose="02010609060101010101" pitchFamily="49" charset="-122"/>
              </a:endParaRPr>
            </a:p>
          </p:txBody>
        </p:sp>
      </p:grpSp>
      <p:sp>
        <p:nvSpPr>
          <p:cNvPr id="9" name="TextBox 8"/>
          <p:cNvSpPr txBox="1"/>
          <p:nvPr/>
        </p:nvSpPr>
        <p:spPr>
          <a:xfrm>
            <a:off x="593152" y="2921233"/>
            <a:ext cx="8626079"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1</a:t>
            </a:r>
            <a:r>
              <a:rPr lang="zh-CN" altLang="en-US" sz="2800">
                <a:latin typeface="Times New Roman" panose="02020603050405020304" pitchFamily="18" charset="0"/>
                <a:ea typeface="黑体" panose="02010609060101010101" pitchFamily="49" charset="-122"/>
              </a:rPr>
              <a:t>）匀速圆周运动．如表的指针的转动，摩天轮等；</a:t>
            </a:r>
            <a:endParaRPr lang="zh-CN" altLang="en-US" sz="2800">
              <a:latin typeface="Times New Roman" panose="02020603050405020304" pitchFamily="18" charset="0"/>
              <a:ea typeface="黑体" panose="02010609060101010101" pitchFamily="49" charset="-122"/>
            </a:endParaRPr>
          </a:p>
        </p:txBody>
      </p:sp>
      <p:sp>
        <p:nvSpPr>
          <p:cNvPr id="10" name="TextBox 9"/>
          <p:cNvSpPr txBox="1"/>
          <p:nvPr/>
        </p:nvSpPr>
        <p:spPr>
          <a:xfrm>
            <a:off x="593153" y="3586063"/>
            <a:ext cx="11153370" cy="1384995"/>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a:t>
            </a:r>
            <a:r>
              <a:rPr lang="zh-CN" altLang="en-US" sz="2800">
                <a:latin typeface="Times New Roman" panose="02020603050405020304" pitchFamily="18" charset="0"/>
                <a:ea typeface="黑体" panose="02010609060101010101" pitchFamily="49" charset="-122"/>
              </a:rPr>
              <a:t>）自然界中的周期性现象．如潮汐变化，日升日落，一天当中的气温变化等；</a:t>
            </a:r>
            <a:endParaRPr lang="zh-CN" altLang="en-US" sz="2800">
              <a:latin typeface="Times New Roman" panose="02020603050405020304" pitchFamily="18" charset="0"/>
              <a:ea typeface="黑体" panose="02010609060101010101" pitchFamily="49" charset="-122"/>
            </a:endParaRPr>
          </a:p>
        </p:txBody>
      </p:sp>
      <p:sp>
        <p:nvSpPr>
          <p:cNvPr id="11" name="TextBox 10"/>
          <p:cNvSpPr txBox="1"/>
          <p:nvPr/>
        </p:nvSpPr>
        <p:spPr>
          <a:xfrm>
            <a:off x="593152" y="5030852"/>
            <a:ext cx="11112664" cy="1384995"/>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3</a:t>
            </a:r>
            <a:r>
              <a:rPr lang="zh-CN" altLang="en-US" sz="2800">
                <a:latin typeface="Times New Roman" panose="02020603050405020304" pitchFamily="18" charset="0"/>
                <a:ea typeface="黑体" panose="02010609060101010101" pitchFamily="49" charset="-122"/>
              </a:rPr>
              <a:t>）物理学中的周期性现象．如钟摆，弹簧振子运动，发电机产生的交变电流等．</a:t>
            </a:r>
            <a:endParaRPr lang="zh-CN" altLang="en-US" sz="2800">
              <a:latin typeface="Times New Roman" panose="02020603050405020304" pitchFamily="18" charset="0"/>
              <a:ea typeface="黑体" panose="02010609060101010101" pitchFamily="49" charset="-122"/>
            </a:endParaRPr>
          </a:p>
        </p:txBody>
      </p:sp>
      <p:sp>
        <p:nvSpPr>
          <p:cNvPr id="12"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rgbClr val="FF0000"/>
                </a:solidFill>
                <a:sym typeface="+mn-ea"/>
              </a:rPr>
              <a:t>整体感知</a:t>
            </a:r>
            <a:endParaRPr lang="zh-CN" altLang="en-US" sz="200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sym typeface="+mn-ea"/>
            </a:endParaRPr>
          </a:p>
        </p:txBody>
      </p:sp>
      <p:sp>
        <p:nvSpPr>
          <p:cNvPr id="13" name="TextBox 12"/>
          <p:cNvSpPr txBox="1"/>
          <p:nvPr/>
        </p:nvSpPr>
        <p:spPr>
          <a:xfrm>
            <a:off x="1937713" y="926732"/>
            <a:ext cx="9416087" cy="656846"/>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1</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你能举出生活中具有周期性现象的实例吗</a:t>
            </a:r>
            <a:r>
              <a:rPr 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nvGrpSpPr>
          <p:cNvPr id="14" name="Group 16364"/>
          <p:cNvGrpSpPr/>
          <p:nvPr/>
        </p:nvGrpSpPr>
        <p:grpSpPr>
          <a:xfrm>
            <a:off x="556063" y="964871"/>
            <a:ext cx="1149025" cy="1147851"/>
            <a:chOff x="0" y="0"/>
            <a:chExt cx="1149024" cy="1147849"/>
          </a:xfrm>
        </p:grpSpPr>
        <p:sp>
          <p:nvSpPr>
            <p:cNvPr id="15"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6"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17"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18"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19"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1"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2"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3"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4"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5"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6"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7"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1"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2"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1"/>
      <p:bldP spid="11"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593152" y="836025"/>
            <a:ext cx="10973035" cy="656846"/>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模型一：简谐运动</a:t>
            </a:r>
            <a:endParaRPr lang="zh-CN" altLang="en-US" sz="2800">
              <a:solidFill>
                <a:srgbClr val="FF0000"/>
              </a:solidFill>
              <a:latin typeface="Times New Roman" panose="02020603050405020304" pitchFamily="18" charset="0"/>
              <a:ea typeface="黑体" panose="02010609060101010101" pitchFamily="49" charset="-122"/>
            </a:endParaRPr>
          </a:p>
        </p:txBody>
      </p:sp>
      <p:sp>
        <p:nvSpPr>
          <p:cNvPr id="12"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rgbClr val="FF0000"/>
                </a:solidFill>
                <a:sym typeface="+mn-ea"/>
              </a:rPr>
              <a:t>新知探究</a:t>
            </a:r>
            <a:endParaRPr lang="zh-CN" altLang="en-US" sz="2000">
              <a:solidFill>
                <a:srgbClr val="FF0000"/>
              </a:solidFill>
              <a:effectLst>
                <a:outerShdw blurRad="38100" dist="38100" dir="2700000" algn="tl">
                  <a:srgbClr val="C0C0C0"/>
                </a:outerShdw>
              </a:effectLst>
              <a:latin typeface="微软雅黑" panose="020B0503020204020204" pitchFamily="34" charset="-122"/>
              <a:ea typeface="微软雅黑" panose="020B0503020204020204" pitchFamily="34" charset="-122"/>
              <a:sym typeface="+mn-ea"/>
            </a:endParaRPr>
          </a:p>
        </p:txBody>
      </p:sp>
      <p:pic>
        <p:nvPicPr>
          <p:cNvPr id="35" name="图片 34"/>
          <p:cNvPicPr/>
          <p:nvPr/>
        </p:nvPicPr>
        <p:blipFill>
          <a:blip r:embed="rId1"/>
          <a:stretch>
            <a:fillRect/>
          </a:stretch>
        </p:blipFill>
        <p:spPr>
          <a:xfrm>
            <a:off x="1942858" y="2246538"/>
            <a:ext cx="6811481" cy="3326194"/>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20" name="TextBox 19"/>
          <p:cNvSpPr txBox="1"/>
          <p:nvPr/>
        </p:nvSpPr>
        <p:spPr>
          <a:xfrm>
            <a:off x="593152" y="836025"/>
            <a:ext cx="10973035" cy="656846"/>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模型一：简谐运动</a:t>
            </a:r>
            <a:endParaRPr lang="zh-CN" altLang="en-US" sz="2800">
              <a:solidFill>
                <a:srgbClr val="FF0000"/>
              </a:solidFill>
              <a:latin typeface="Times New Roman" panose="02020603050405020304" pitchFamily="18" charset="0"/>
              <a:ea typeface="黑体" panose="02010609060101010101" pitchFamily="49" charset="-122"/>
            </a:endParaRPr>
          </a:p>
        </p:txBody>
      </p:sp>
      <p:sp>
        <p:nvSpPr>
          <p:cNvPr id="10" name="TextBox 9"/>
          <p:cNvSpPr txBox="1"/>
          <p:nvPr/>
        </p:nvSpPr>
        <p:spPr>
          <a:xfrm>
            <a:off x="464644" y="1667085"/>
            <a:ext cx="184731" cy="523220"/>
          </a:xfrm>
          <a:prstGeom prst="rect">
            <a:avLst/>
          </a:prstGeom>
          <a:noFill/>
        </p:spPr>
        <p:txBody>
          <a:bodyPr wrap="none" rtlCol="0">
            <a:spAutoFit/>
          </a:bodyPr>
          <a:lstStyle/>
          <a:p>
            <a:endParaRPr lang="zh-CN" altLang="en-US" sz="2800">
              <a:latin typeface="Times New Roman" panose="02020603050405020304" pitchFamily="18" charset="0"/>
              <a:ea typeface="黑体" panose="02010609060101010101" pitchFamily="49" charset="-122"/>
            </a:endParaRPr>
          </a:p>
        </p:txBody>
      </p:sp>
      <p:grpSp>
        <p:nvGrpSpPr>
          <p:cNvPr id="34" name="组合 33"/>
          <p:cNvGrpSpPr/>
          <p:nvPr/>
        </p:nvGrpSpPr>
        <p:grpSpPr>
          <a:xfrm>
            <a:off x="316125" y="3405512"/>
            <a:ext cx="11250062" cy="2102370"/>
            <a:chOff x="444633" y="4452434"/>
            <a:chExt cx="11250062" cy="2102370"/>
          </a:xfrm>
        </p:grpSpPr>
        <p:sp>
          <p:nvSpPr>
            <p:cNvPr id="33" name="圆角矩形 32"/>
            <p:cNvSpPr/>
            <p:nvPr/>
          </p:nvSpPr>
          <p:spPr>
            <a:xfrm>
              <a:off x="444633" y="4478388"/>
              <a:ext cx="11250062" cy="2076416"/>
            </a:xfrm>
            <a:prstGeom prst="roundRect">
              <a:avLst>
                <a:gd name="adj" fmla="val 15520"/>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593152" y="4452434"/>
              <a:ext cx="10992597" cy="2031325"/>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因为弹簧振子离开中心位置的位移随着时间呈周期性变化，所以可以用弹簧振子离开中心位置的位移与时间的三角函数关系来刻画弹簧振子的运动过程．</a:t>
              </a:r>
              <a:endParaRPr lang="zh-CN" altLang="en-US" sz="2800">
                <a:latin typeface="Times New Roman" panose="02020603050405020304" pitchFamily="18" charset="0"/>
                <a:ea typeface="黑体" panose="02010609060101010101" pitchFamily="49" charset="-122"/>
              </a:endParaRPr>
            </a:p>
          </p:txBody>
        </p:sp>
      </p:grpSp>
      <p:sp>
        <p:nvSpPr>
          <p:cNvPr id="12"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4" name="TextBox 13"/>
          <p:cNvSpPr txBox="1"/>
          <p:nvPr/>
        </p:nvSpPr>
        <p:spPr>
          <a:xfrm>
            <a:off x="1809205" y="1881810"/>
            <a:ext cx="7081159" cy="1303177"/>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2</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如何利用三角函数刻画弹簧振子的运动过程？</a:t>
            </a:r>
            <a:endParaRPr lang="zh-CN" altLang="en-US" sz="2800">
              <a:latin typeface="Times New Roman" panose="02020603050405020304" pitchFamily="18" charset="0"/>
              <a:ea typeface="黑体" panose="02010609060101010101" pitchFamily="49" charset="-122"/>
            </a:endParaRPr>
          </a:p>
        </p:txBody>
      </p:sp>
      <p:grpSp>
        <p:nvGrpSpPr>
          <p:cNvPr id="15" name="Group 16364"/>
          <p:cNvGrpSpPr/>
          <p:nvPr/>
        </p:nvGrpSpPr>
        <p:grpSpPr>
          <a:xfrm>
            <a:off x="427555" y="1997773"/>
            <a:ext cx="1149025" cy="1147851"/>
            <a:chOff x="0" y="0"/>
            <a:chExt cx="1149024" cy="1147849"/>
          </a:xfrm>
        </p:grpSpPr>
        <p:sp>
          <p:nvSpPr>
            <p:cNvPr id="16"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7"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18"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19"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1"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2"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3"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4"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5"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6"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7"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2"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left)">
                                      <p:cBhvr>
                                        <p:cTn id="10" dur="500"/>
                                        <p:tgtEl>
                                          <p:spTgt spid="10"/>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fade">
                                      <p:cBhvr>
                                        <p:cTn id="1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aphicFrame>
        <p:nvGraphicFramePr>
          <p:cNvPr id="8" name="表格 7"/>
          <p:cNvGraphicFramePr>
            <a:graphicFrameLocks noGrp="1"/>
          </p:cNvGraphicFramePr>
          <p:nvPr/>
        </p:nvGraphicFramePr>
        <p:xfrm>
          <a:off x="453846" y="3482963"/>
          <a:ext cx="11284308" cy="1089038"/>
        </p:xfrm>
        <a:graphic>
          <a:graphicData uri="http://schemas.openxmlformats.org/drawingml/2006/table">
            <a:tbl>
              <a:tblPr firstRow="1" bandRow="1">
                <a:tableStyleId>{5C22544A-7EE6-4342-B048-85BDC9FD1C3A}</a:tableStyleId>
              </a:tblPr>
              <a:tblGrid>
                <a:gridCol w="806022"/>
                <a:gridCol w="806022"/>
                <a:gridCol w="806022"/>
                <a:gridCol w="806022"/>
                <a:gridCol w="806022"/>
                <a:gridCol w="806022"/>
                <a:gridCol w="806022"/>
                <a:gridCol w="806022"/>
                <a:gridCol w="806022"/>
                <a:gridCol w="806022"/>
                <a:gridCol w="806022"/>
                <a:gridCol w="806022"/>
                <a:gridCol w="806022"/>
                <a:gridCol w="806022"/>
              </a:tblGrid>
              <a:tr h="544519">
                <a:tc>
                  <a:txBody>
                    <a:bodyPr/>
                    <a:lstStyle/>
                    <a:p>
                      <a:pPr algn="ctr"/>
                      <a:r>
                        <a:rPr lang="en-US" altLang="zh-CN" sz="1600" b="0" i="1" baseline="0">
                          <a:solidFill>
                            <a:schemeClr val="tx1"/>
                          </a:solidFill>
                          <a:latin typeface="Times New Roman" panose="02020603050405020304" pitchFamily="18" charset="0"/>
                          <a:ea typeface="黑体" panose="02010609060101010101" pitchFamily="49" charset="-122"/>
                        </a:rPr>
                        <a:t>T</a:t>
                      </a:r>
                      <a:endParaRPr lang="zh-CN" altLang="en-US" sz="1600" b="0" i="1"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0.00</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0.05</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0.10</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0.15</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0.20</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0.25</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0.30</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0.35</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0.40</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0.45</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0.50</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0.55</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0.60</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4519">
                <a:tc>
                  <a:txBody>
                    <a:bodyPr/>
                    <a:lstStyle/>
                    <a:p>
                      <a:pPr algn="ctr"/>
                      <a:r>
                        <a:rPr lang="en-US" altLang="zh-CN" sz="1600" b="0" i="1" baseline="0">
                          <a:solidFill>
                            <a:schemeClr val="tx1"/>
                          </a:solidFill>
                          <a:latin typeface="Times New Roman" panose="02020603050405020304" pitchFamily="18" charset="0"/>
                          <a:ea typeface="黑体" panose="02010609060101010101" pitchFamily="49" charset="-122"/>
                        </a:rPr>
                        <a:t>y</a:t>
                      </a:r>
                      <a:endParaRPr lang="zh-CN" altLang="en-US" sz="1600" b="0" i="1"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CN" altLang="en-US" sz="1600" baseline="0">
                          <a:solidFill>
                            <a:schemeClr val="tx1"/>
                          </a:solidFill>
                          <a:latin typeface="Times New Roman" panose="02020603050405020304" pitchFamily="18" charset="0"/>
                          <a:ea typeface="黑体" panose="02010609060101010101" pitchFamily="49" charset="-122"/>
                        </a:rPr>
                        <a:t>－</a:t>
                      </a:r>
                      <a:r>
                        <a:rPr lang="en-US" altLang="zh-CN" sz="1600" baseline="0">
                          <a:solidFill>
                            <a:schemeClr val="tx1"/>
                          </a:solidFill>
                          <a:latin typeface="Times New Roman" panose="02020603050405020304" pitchFamily="18" charset="0"/>
                          <a:ea typeface="黑体" panose="02010609060101010101" pitchFamily="49" charset="-122"/>
                        </a:rPr>
                        <a:t>20.0</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CN" altLang="en-US" sz="1600" baseline="0">
                          <a:solidFill>
                            <a:schemeClr val="tx1"/>
                          </a:solidFill>
                          <a:latin typeface="Times New Roman" panose="02020603050405020304" pitchFamily="18" charset="0"/>
                          <a:ea typeface="黑体" panose="02010609060101010101" pitchFamily="49" charset="-122"/>
                        </a:rPr>
                        <a:t>－</a:t>
                      </a:r>
                      <a:r>
                        <a:rPr lang="en-US" altLang="zh-CN" sz="1600" baseline="0">
                          <a:solidFill>
                            <a:schemeClr val="tx1"/>
                          </a:solidFill>
                          <a:latin typeface="Times New Roman" panose="02020603050405020304" pitchFamily="18" charset="0"/>
                          <a:ea typeface="黑体" panose="02010609060101010101" pitchFamily="49" charset="-122"/>
                        </a:rPr>
                        <a:t>17.8</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CN" altLang="en-US" sz="1600" baseline="0">
                          <a:solidFill>
                            <a:schemeClr val="tx1"/>
                          </a:solidFill>
                          <a:latin typeface="Times New Roman" panose="02020603050405020304" pitchFamily="18" charset="0"/>
                          <a:ea typeface="黑体" panose="02010609060101010101" pitchFamily="49" charset="-122"/>
                        </a:rPr>
                        <a:t>－</a:t>
                      </a:r>
                      <a:r>
                        <a:rPr lang="en-US" altLang="zh-CN" sz="1600" baseline="0">
                          <a:solidFill>
                            <a:schemeClr val="tx1"/>
                          </a:solidFill>
                          <a:latin typeface="Times New Roman" panose="02020603050405020304" pitchFamily="18" charset="0"/>
                          <a:ea typeface="黑体" panose="02010609060101010101" pitchFamily="49" charset="-122"/>
                        </a:rPr>
                        <a:t>10.1</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0.1</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10.3</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17.7</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20.0</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17.7</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10.3</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aseline="0">
                          <a:solidFill>
                            <a:schemeClr val="tx1"/>
                          </a:solidFill>
                          <a:latin typeface="Times New Roman" panose="02020603050405020304" pitchFamily="18" charset="0"/>
                          <a:ea typeface="黑体" panose="02010609060101010101" pitchFamily="49" charset="-122"/>
                        </a:rPr>
                        <a:t>0.1</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CN" altLang="en-US" sz="1600" baseline="0">
                          <a:solidFill>
                            <a:schemeClr val="tx1"/>
                          </a:solidFill>
                          <a:latin typeface="Times New Roman" panose="02020603050405020304" pitchFamily="18" charset="0"/>
                          <a:ea typeface="黑体" panose="02010609060101010101" pitchFamily="49" charset="-122"/>
                        </a:rPr>
                        <a:t>－</a:t>
                      </a:r>
                      <a:r>
                        <a:rPr lang="en-US" altLang="zh-CN" sz="1600" baseline="0">
                          <a:solidFill>
                            <a:schemeClr val="tx1"/>
                          </a:solidFill>
                          <a:latin typeface="Times New Roman" panose="02020603050405020304" pitchFamily="18" charset="0"/>
                          <a:ea typeface="黑体" panose="02010609060101010101" pitchFamily="49" charset="-122"/>
                        </a:rPr>
                        <a:t>10.1</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CN" altLang="en-US" sz="1600" baseline="0">
                          <a:solidFill>
                            <a:schemeClr val="tx1"/>
                          </a:solidFill>
                          <a:latin typeface="Times New Roman" panose="02020603050405020304" pitchFamily="18" charset="0"/>
                          <a:ea typeface="黑体" panose="02010609060101010101" pitchFamily="49" charset="-122"/>
                        </a:rPr>
                        <a:t>－</a:t>
                      </a:r>
                      <a:r>
                        <a:rPr lang="en-US" altLang="zh-CN" sz="1600" baseline="0">
                          <a:solidFill>
                            <a:schemeClr val="tx1"/>
                          </a:solidFill>
                          <a:latin typeface="Times New Roman" panose="02020603050405020304" pitchFamily="18" charset="0"/>
                          <a:ea typeface="黑体" panose="02010609060101010101" pitchFamily="49" charset="-122"/>
                        </a:rPr>
                        <a:t>17.8</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CN" altLang="en-US" sz="1600" baseline="0">
                          <a:solidFill>
                            <a:schemeClr val="tx1"/>
                          </a:solidFill>
                          <a:latin typeface="Times New Roman" panose="02020603050405020304" pitchFamily="18" charset="0"/>
                          <a:ea typeface="黑体" panose="02010609060101010101" pitchFamily="49" charset="-122"/>
                        </a:rPr>
                        <a:t>－</a:t>
                      </a:r>
                      <a:r>
                        <a:rPr lang="en-US" altLang="zh-CN" sz="1600" baseline="0">
                          <a:solidFill>
                            <a:schemeClr val="tx1"/>
                          </a:solidFill>
                          <a:latin typeface="Times New Roman" panose="02020603050405020304" pitchFamily="18" charset="0"/>
                          <a:ea typeface="黑体" panose="02010609060101010101" pitchFamily="49" charset="-122"/>
                        </a:rPr>
                        <a:t>20.0</a:t>
                      </a:r>
                      <a:endParaRPr lang="zh-CN" altLang="en-US" sz="1600" baseline="0">
                        <a:solidFill>
                          <a:schemeClr val="tx1"/>
                        </a:solidFill>
                        <a:latin typeface="Times New Roman" panose="02020603050405020304" pitchFamily="18" charset="0"/>
                        <a:ea typeface="黑体" panose="02010609060101010101" pitchFamily="49"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0" name="TextBox 19"/>
          <p:cNvSpPr txBox="1"/>
          <p:nvPr/>
        </p:nvSpPr>
        <p:spPr>
          <a:xfrm>
            <a:off x="1179407" y="1067681"/>
            <a:ext cx="10973035" cy="1949508"/>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例</a:t>
            </a:r>
            <a:r>
              <a:rPr lang="en-US" sz="2800">
                <a:solidFill>
                  <a:srgbClr val="FF0000"/>
                </a:solidFill>
                <a:latin typeface="Times New Roman" panose="02020603050405020304" pitchFamily="18" charset="0"/>
                <a:ea typeface="黑体" panose="02010609060101010101" pitchFamily="49" charset="-122"/>
              </a:rPr>
              <a:t>1</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某个弹簧振子在完成一次全振动的过程中，时间</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（单位</a:t>
            </a:r>
            <a:r>
              <a:rPr lang="en-US" sz="2800">
                <a:latin typeface="Times New Roman" panose="02020603050405020304" pitchFamily="18" charset="0"/>
                <a:ea typeface="黑体" panose="02010609060101010101" pitchFamily="49" charset="-122"/>
              </a:rPr>
              <a:t>s</a:t>
            </a:r>
            <a:r>
              <a:rPr lang="zh-CN" altLang="en-US" sz="2800">
                <a:latin typeface="Times New Roman" panose="02020603050405020304" pitchFamily="18" charset="0"/>
                <a:ea typeface="黑体" panose="02010609060101010101" pitchFamily="49" charset="-122"/>
              </a:rPr>
              <a:t>）与位移</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（单位</a:t>
            </a:r>
            <a:r>
              <a:rPr lang="en-US" sz="2800">
                <a:latin typeface="Times New Roman" panose="02020603050405020304" pitchFamily="18" charset="0"/>
                <a:ea typeface="黑体" panose="02010609060101010101" pitchFamily="49" charset="-122"/>
              </a:rPr>
              <a:t>mm</a:t>
            </a:r>
            <a:r>
              <a:rPr lang="zh-CN" altLang="en-US" sz="2800">
                <a:latin typeface="Times New Roman" panose="02020603050405020304" pitchFamily="18" charset="0"/>
                <a:ea typeface="黑体" panose="02010609060101010101" pitchFamily="49" charset="-122"/>
              </a:rPr>
              <a:t>）之间的对应数据如表所示．试根据这些数据确定这个振子的位移关于时间的函数解析式．</a:t>
            </a:r>
            <a:endParaRPr lang="zh-CN" altLang="en-US" sz="2800">
              <a:latin typeface="Times New Roman" panose="02020603050405020304" pitchFamily="18" charset="0"/>
              <a:ea typeface="黑体" panose="02010609060101010101" pitchFamily="49" charset="-122"/>
            </a:endParaRPr>
          </a:p>
        </p:txBody>
      </p:sp>
      <p:grpSp>
        <p:nvGrpSpPr>
          <p:cNvPr id="11" name="组合 9"/>
          <p:cNvGrpSpPr/>
          <p:nvPr/>
        </p:nvGrpSpPr>
        <p:grpSpPr>
          <a:xfrm>
            <a:off x="511968" y="1113319"/>
            <a:ext cx="652464" cy="652465"/>
            <a:chOff x="9337676" y="4629151"/>
            <a:chExt cx="652464" cy="652465"/>
          </a:xfrm>
        </p:grpSpPr>
        <p:sp>
          <p:nvSpPr>
            <p:cNvPr id="12" name="Shape 20052"/>
            <p:cNvSpPr/>
            <p:nvPr/>
          </p:nvSpPr>
          <p:spPr>
            <a:xfrm>
              <a:off x="9337676" y="4629151"/>
              <a:ext cx="652463" cy="65246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DC0E7"/>
            </a:solidFill>
            <a:ln w="12700" cap="flat">
              <a:noFill/>
              <a:miter lim="400000"/>
            </a:ln>
            <a:effectLst/>
          </p:spPr>
          <p:txBody>
            <a:bodyPr wrap="square" lIns="0" tIns="0" rIns="0" bIns="0" numCol="1" anchor="t">
              <a:noAutofit/>
            </a:bodyPr>
            <a:lstStyle/>
            <a:p>
              <a:pPr lvl="0"/>
            </a:p>
          </p:txBody>
        </p:sp>
        <p:sp>
          <p:nvSpPr>
            <p:cNvPr id="13" name="Shape 20053"/>
            <p:cNvSpPr/>
            <p:nvPr/>
          </p:nvSpPr>
          <p:spPr>
            <a:xfrm>
              <a:off x="9509126" y="4779964"/>
              <a:ext cx="481014" cy="501651"/>
            </a:xfrm>
            <a:custGeom>
              <a:avLst/>
              <a:gdLst/>
              <a:ahLst/>
              <a:cxnLst>
                <a:cxn ang="0">
                  <a:pos x="wd2" y="hd2"/>
                </a:cxn>
                <a:cxn ang="5400000">
                  <a:pos x="wd2" y="hd2"/>
                </a:cxn>
                <a:cxn ang="10800000">
                  <a:pos x="wd2" y="hd2"/>
                </a:cxn>
                <a:cxn ang="16200000">
                  <a:pos x="wd2" y="hd2"/>
                </a:cxn>
              </a:cxnLst>
              <a:rect l="0" t="0" r="r" b="b"/>
              <a:pathLst>
                <a:path w="21600" h="21600" extrusionOk="0">
                  <a:moveTo>
                    <a:pt x="0" y="9978"/>
                  </a:moveTo>
                  <a:cubicBezTo>
                    <a:pt x="571" y="14583"/>
                    <a:pt x="571" y="14583"/>
                    <a:pt x="571" y="14583"/>
                  </a:cubicBezTo>
                  <a:cubicBezTo>
                    <a:pt x="7886" y="21600"/>
                    <a:pt x="7886" y="21600"/>
                    <a:pt x="7886" y="21600"/>
                  </a:cubicBezTo>
                  <a:cubicBezTo>
                    <a:pt x="15543" y="21161"/>
                    <a:pt x="21486" y="15131"/>
                    <a:pt x="21600" y="7785"/>
                  </a:cubicBezTo>
                  <a:cubicBezTo>
                    <a:pt x="13714" y="219"/>
                    <a:pt x="13714" y="219"/>
                    <a:pt x="13714" y="219"/>
                  </a:cubicBezTo>
                  <a:cubicBezTo>
                    <a:pt x="10514" y="0"/>
                    <a:pt x="10514" y="0"/>
                    <a:pt x="10514" y="0"/>
                  </a:cubicBezTo>
                  <a:lnTo>
                    <a:pt x="0" y="9978"/>
                  </a:lnTo>
                  <a:close/>
                </a:path>
              </a:pathLst>
            </a:custGeom>
            <a:solidFill>
              <a:srgbClr val="6DADD7"/>
            </a:solidFill>
            <a:ln w="12700" cap="flat">
              <a:noFill/>
              <a:miter lim="400000"/>
            </a:ln>
            <a:effectLst/>
          </p:spPr>
          <p:txBody>
            <a:bodyPr wrap="square" lIns="0" tIns="0" rIns="0" bIns="0" numCol="1" anchor="t">
              <a:noAutofit/>
            </a:bodyPr>
            <a:lstStyle/>
            <a:p>
              <a:pPr lvl="0"/>
            </a:p>
          </p:txBody>
        </p:sp>
        <p:sp>
          <p:nvSpPr>
            <p:cNvPr id="14" name="Shape 20054"/>
            <p:cNvSpPr/>
            <p:nvPr/>
          </p:nvSpPr>
          <p:spPr>
            <a:xfrm>
              <a:off x="9491664" y="4762502"/>
              <a:ext cx="346076" cy="387350"/>
            </a:xfrm>
            <a:custGeom>
              <a:avLst/>
              <a:gdLst/>
              <a:ahLst/>
              <a:cxnLst>
                <a:cxn ang="0">
                  <a:pos x="wd2" y="hd2"/>
                </a:cxn>
                <a:cxn ang="5400000">
                  <a:pos x="wd2" y="hd2"/>
                </a:cxn>
                <a:cxn ang="10800000">
                  <a:pos x="wd2" y="hd2"/>
                </a:cxn>
                <a:cxn ang="16200000">
                  <a:pos x="wd2" y="hd2"/>
                </a:cxn>
              </a:cxnLst>
              <a:rect l="0" t="0" r="r" b="b"/>
              <a:pathLst>
                <a:path w="21600" h="21600" extrusionOk="0">
                  <a:moveTo>
                    <a:pt x="7782" y="17053"/>
                  </a:moveTo>
                  <a:cubicBezTo>
                    <a:pt x="8576" y="17053"/>
                    <a:pt x="9212" y="16911"/>
                    <a:pt x="9688" y="16484"/>
                  </a:cubicBezTo>
                  <a:cubicBezTo>
                    <a:pt x="9688" y="16484"/>
                    <a:pt x="9688" y="16484"/>
                    <a:pt x="9688" y="16484"/>
                  </a:cubicBezTo>
                  <a:cubicBezTo>
                    <a:pt x="20329" y="6963"/>
                    <a:pt x="20329" y="6963"/>
                    <a:pt x="20329" y="6963"/>
                  </a:cubicBezTo>
                  <a:cubicBezTo>
                    <a:pt x="20329" y="6963"/>
                    <a:pt x="20329" y="6963"/>
                    <a:pt x="20329" y="6963"/>
                  </a:cubicBezTo>
                  <a:cubicBezTo>
                    <a:pt x="21124" y="6253"/>
                    <a:pt x="21600" y="5258"/>
                    <a:pt x="21600" y="4121"/>
                  </a:cubicBezTo>
                  <a:cubicBezTo>
                    <a:pt x="21600" y="1847"/>
                    <a:pt x="19535" y="0"/>
                    <a:pt x="16835" y="0"/>
                  </a:cubicBezTo>
                  <a:cubicBezTo>
                    <a:pt x="15565" y="0"/>
                    <a:pt x="14294" y="568"/>
                    <a:pt x="13500" y="1421"/>
                  </a:cubicBezTo>
                  <a:cubicBezTo>
                    <a:pt x="1906" y="11653"/>
                    <a:pt x="1906" y="11653"/>
                    <a:pt x="1906" y="11653"/>
                  </a:cubicBezTo>
                  <a:cubicBezTo>
                    <a:pt x="1906" y="11653"/>
                    <a:pt x="1906" y="11653"/>
                    <a:pt x="1906" y="11653"/>
                  </a:cubicBezTo>
                  <a:cubicBezTo>
                    <a:pt x="794" y="12789"/>
                    <a:pt x="0" y="14211"/>
                    <a:pt x="0" y="15774"/>
                  </a:cubicBezTo>
                  <a:cubicBezTo>
                    <a:pt x="0" y="19042"/>
                    <a:pt x="3018" y="21600"/>
                    <a:pt x="6512" y="21600"/>
                  </a:cubicBezTo>
                  <a:cubicBezTo>
                    <a:pt x="8418" y="21600"/>
                    <a:pt x="10006" y="20889"/>
                    <a:pt x="11276" y="19753"/>
                  </a:cubicBezTo>
                  <a:cubicBezTo>
                    <a:pt x="19853" y="11937"/>
                    <a:pt x="19853" y="11937"/>
                    <a:pt x="19853" y="11937"/>
                  </a:cubicBezTo>
                  <a:cubicBezTo>
                    <a:pt x="18582" y="10800"/>
                    <a:pt x="18582" y="10800"/>
                    <a:pt x="18582" y="10800"/>
                  </a:cubicBezTo>
                  <a:cubicBezTo>
                    <a:pt x="13024" y="15916"/>
                    <a:pt x="13024" y="15916"/>
                    <a:pt x="13024" y="15916"/>
                  </a:cubicBezTo>
                  <a:cubicBezTo>
                    <a:pt x="13024" y="15916"/>
                    <a:pt x="9847" y="18758"/>
                    <a:pt x="9847" y="18758"/>
                  </a:cubicBezTo>
                  <a:cubicBezTo>
                    <a:pt x="9847" y="18758"/>
                    <a:pt x="9847" y="18758"/>
                    <a:pt x="9847" y="18758"/>
                  </a:cubicBezTo>
                  <a:cubicBezTo>
                    <a:pt x="8894" y="19468"/>
                    <a:pt x="7782" y="19895"/>
                    <a:pt x="6512" y="19895"/>
                  </a:cubicBezTo>
                  <a:cubicBezTo>
                    <a:pt x="3971" y="19895"/>
                    <a:pt x="1906" y="18047"/>
                    <a:pt x="1906" y="15774"/>
                  </a:cubicBezTo>
                  <a:cubicBezTo>
                    <a:pt x="1906" y="14637"/>
                    <a:pt x="2382" y="13642"/>
                    <a:pt x="3335" y="12932"/>
                  </a:cubicBezTo>
                  <a:cubicBezTo>
                    <a:pt x="3335" y="12932"/>
                    <a:pt x="3335" y="12932"/>
                    <a:pt x="3335" y="12932"/>
                  </a:cubicBezTo>
                  <a:cubicBezTo>
                    <a:pt x="14929" y="2416"/>
                    <a:pt x="14929" y="2416"/>
                    <a:pt x="14929" y="2416"/>
                  </a:cubicBezTo>
                  <a:cubicBezTo>
                    <a:pt x="14929" y="2416"/>
                    <a:pt x="14929" y="2416"/>
                    <a:pt x="14929" y="2416"/>
                  </a:cubicBezTo>
                  <a:cubicBezTo>
                    <a:pt x="15406" y="1989"/>
                    <a:pt x="16200" y="1705"/>
                    <a:pt x="16835" y="1705"/>
                  </a:cubicBezTo>
                  <a:cubicBezTo>
                    <a:pt x="18424" y="1705"/>
                    <a:pt x="19694" y="2842"/>
                    <a:pt x="19694" y="4121"/>
                  </a:cubicBezTo>
                  <a:cubicBezTo>
                    <a:pt x="19694" y="4832"/>
                    <a:pt x="19376" y="5400"/>
                    <a:pt x="18900" y="5826"/>
                  </a:cubicBezTo>
                  <a:cubicBezTo>
                    <a:pt x="18900" y="5826"/>
                    <a:pt x="18900" y="5826"/>
                    <a:pt x="18900" y="5826"/>
                  </a:cubicBezTo>
                  <a:cubicBezTo>
                    <a:pt x="8418" y="15205"/>
                    <a:pt x="8418" y="15205"/>
                    <a:pt x="8418" y="15205"/>
                  </a:cubicBezTo>
                  <a:cubicBezTo>
                    <a:pt x="8418" y="15205"/>
                    <a:pt x="8418" y="15205"/>
                    <a:pt x="8418" y="15205"/>
                  </a:cubicBezTo>
                  <a:cubicBezTo>
                    <a:pt x="8259" y="15347"/>
                    <a:pt x="8100" y="15489"/>
                    <a:pt x="7782" y="15489"/>
                  </a:cubicBezTo>
                  <a:cubicBezTo>
                    <a:pt x="7306" y="15489"/>
                    <a:pt x="6829" y="15063"/>
                    <a:pt x="6829" y="14637"/>
                  </a:cubicBezTo>
                  <a:cubicBezTo>
                    <a:pt x="6829" y="14495"/>
                    <a:pt x="6988" y="14353"/>
                    <a:pt x="6988" y="14211"/>
                  </a:cubicBezTo>
                  <a:cubicBezTo>
                    <a:pt x="14771" y="7389"/>
                    <a:pt x="14771" y="7389"/>
                    <a:pt x="14771" y="7389"/>
                  </a:cubicBezTo>
                  <a:cubicBezTo>
                    <a:pt x="13341" y="6111"/>
                    <a:pt x="13341" y="6111"/>
                    <a:pt x="13341" y="6111"/>
                  </a:cubicBezTo>
                  <a:cubicBezTo>
                    <a:pt x="5718" y="13074"/>
                    <a:pt x="5718" y="13074"/>
                    <a:pt x="5718" y="13074"/>
                  </a:cubicBezTo>
                  <a:cubicBezTo>
                    <a:pt x="5718" y="13074"/>
                    <a:pt x="5718" y="13074"/>
                    <a:pt x="5718" y="13074"/>
                  </a:cubicBezTo>
                  <a:cubicBezTo>
                    <a:pt x="5241" y="13500"/>
                    <a:pt x="5082" y="14068"/>
                    <a:pt x="5082" y="14637"/>
                  </a:cubicBezTo>
                  <a:cubicBezTo>
                    <a:pt x="5082" y="15916"/>
                    <a:pt x="6353" y="17053"/>
                    <a:pt x="7782" y="17053"/>
                  </a:cubicBezTo>
                  <a:close/>
                </a:path>
              </a:pathLst>
            </a:custGeom>
            <a:solidFill>
              <a:srgbClr val="F5F7FA"/>
            </a:solidFill>
            <a:ln w="12700" cap="flat">
              <a:noFill/>
              <a:miter lim="400000"/>
            </a:ln>
            <a:effectLst/>
          </p:spPr>
          <p:txBody>
            <a:bodyPr wrap="square" lIns="0" tIns="0" rIns="0" bIns="0" numCol="1" anchor="t">
              <a:noAutofit/>
            </a:bodyPr>
            <a:lstStyle/>
            <a:p>
              <a:pPr lvl="0"/>
            </a:p>
          </p:txBody>
        </p:sp>
      </p:gr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33" name="组合 32"/>
          <p:cNvGrpSpPr/>
          <p:nvPr/>
        </p:nvGrpSpPr>
        <p:grpSpPr>
          <a:xfrm>
            <a:off x="483133" y="2505209"/>
            <a:ext cx="6899443" cy="2288172"/>
            <a:chOff x="483133" y="2505209"/>
            <a:chExt cx="6899443" cy="2288172"/>
          </a:xfrm>
        </p:grpSpPr>
        <p:sp>
          <p:nvSpPr>
            <p:cNvPr id="32" name="圆角矩形 31"/>
            <p:cNvSpPr/>
            <p:nvPr/>
          </p:nvSpPr>
          <p:spPr>
            <a:xfrm>
              <a:off x="483133" y="2505209"/>
              <a:ext cx="6899443" cy="2288172"/>
            </a:xfrm>
            <a:prstGeom prst="roundRect">
              <a:avLst>
                <a:gd name="adj" fmla="val 8369"/>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593152" y="2620153"/>
              <a:ext cx="3775393"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根据散点图（如图），</a:t>
              </a:r>
              <a:endParaRPr lang="zh-CN" altLang="en-US" sz="2800">
                <a:latin typeface="Times New Roman" panose="02020603050405020304" pitchFamily="18" charset="0"/>
                <a:ea typeface="黑体" panose="02010609060101010101" pitchFamily="49" charset="-122"/>
              </a:endParaRPr>
            </a:p>
          </p:txBody>
        </p:sp>
      </p:grpSp>
      <p:sp>
        <p:nvSpPr>
          <p:cNvPr id="10" name="TextBox 9"/>
          <p:cNvSpPr txBox="1"/>
          <p:nvPr/>
        </p:nvSpPr>
        <p:spPr>
          <a:xfrm>
            <a:off x="593152" y="3264112"/>
            <a:ext cx="6752193" cy="1303177"/>
          </a:xfrm>
          <a:prstGeom prst="rect">
            <a:avLst/>
          </a:prstGeom>
          <a:noFill/>
        </p:spPr>
        <p:txBody>
          <a:bodyPr wrap="square" rtlCol="0">
            <a:spAutoFit/>
          </a:bodyPr>
          <a:lstStyle/>
          <a:p>
            <a:pPr>
              <a:lnSpc>
                <a:spcPct val="150000"/>
              </a:lnSpc>
            </a:pPr>
            <a:r>
              <a:rPr lang="zh-CN" altLang="en-US" sz="2800">
                <a:latin typeface="Times New Roman" panose="02020603050405020304" pitchFamily="18" charset="0"/>
                <a:ea typeface="黑体" panose="02010609060101010101" pitchFamily="49" charset="-122"/>
              </a:rPr>
              <a:t>分析得出位移</a:t>
            </a:r>
            <a:r>
              <a:rPr lang="en-US"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随时间</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的变化规律可以用</a:t>
            </a:r>
            <a:endParaRPr lang="en-US" altLang="zh-CN" sz="2800">
              <a:latin typeface="Times New Roman" panose="02020603050405020304" pitchFamily="18" charset="0"/>
              <a:ea typeface="黑体" panose="02010609060101010101" pitchFamily="49" charset="-122"/>
            </a:endParaRPr>
          </a:p>
          <a:p>
            <a:pPr>
              <a:lnSpc>
                <a:spcPct val="150000"/>
              </a:lnSpc>
            </a:pPr>
            <a:r>
              <a:rPr lang="en-US" sz="2800" i="1" err="1">
                <a:latin typeface="Times New Roman" panose="02020603050405020304" pitchFamily="18" charset="0"/>
                <a:ea typeface="黑体" panose="02010609060101010101" pitchFamily="49" charset="-122"/>
              </a:rPr>
              <a:t>y</a:t>
            </a:r>
            <a:r>
              <a:rPr lang="en-US" sz="2800" err="1">
                <a:latin typeface="Times New Roman" panose="02020603050405020304" pitchFamily="18" charset="0"/>
                <a:ea typeface="黑体" panose="02010609060101010101" pitchFamily="49" charset="-122"/>
              </a:rPr>
              <a:t>＝</a:t>
            </a:r>
            <a:r>
              <a:rPr lang="en-US" sz="2800" i="1" err="1">
                <a:latin typeface="Times New Roman" panose="02020603050405020304" pitchFamily="18" charset="0"/>
                <a:ea typeface="黑体" panose="02010609060101010101" pitchFamily="49" charset="-122"/>
              </a:rPr>
              <a:t>A</a:t>
            </a:r>
            <a:r>
              <a:rPr lang="en-US" sz="2800" err="1">
                <a:latin typeface="Times New Roman" panose="02020603050405020304" pitchFamily="18" charset="0"/>
                <a:ea typeface="黑体" panose="02010609060101010101" pitchFamily="49" charset="-122"/>
              </a:rPr>
              <a:t>sin（</a:t>
            </a:r>
            <a:r>
              <a:rPr lang="el-GR" sz="2800" i="1">
                <a:latin typeface="Times New Roman" panose="02020603050405020304" pitchFamily="18" charset="0"/>
                <a:ea typeface="黑体" panose="02010609060101010101" pitchFamily="49" charset="-122"/>
              </a:rPr>
              <a:t>ω</a:t>
            </a:r>
            <a:r>
              <a:rPr lang="en-US" sz="2800" i="1">
                <a:latin typeface="Times New Roman" panose="02020603050405020304" pitchFamily="18" charset="0"/>
                <a:ea typeface="黑体" panose="02010609060101010101" pitchFamily="49" charset="-122"/>
              </a:rPr>
              <a:t>x</a:t>
            </a:r>
            <a:r>
              <a:rPr lang="en-US" sz="2800">
                <a:latin typeface="Times New Roman" panose="02020603050405020304" pitchFamily="18" charset="0"/>
                <a:ea typeface="黑体" panose="02010609060101010101" pitchFamily="49" charset="-122"/>
              </a:rPr>
              <a:t>＋</a:t>
            </a:r>
            <a:r>
              <a:rPr lang="el-GR" sz="2800" i="1">
                <a:latin typeface="Times New Roman" panose="02020603050405020304" pitchFamily="18" charset="0"/>
                <a:ea typeface="黑体" panose="02010609060101010101" pitchFamily="49" charset="-122"/>
              </a:rPr>
              <a:t>φ</a:t>
            </a:r>
            <a:r>
              <a:rPr lang="el-GR" sz="2800">
                <a:latin typeface="Times New Roman" panose="02020603050405020304" pitchFamily="18" charset="0"/>
                <a:ea typeface="黑体" panose="02010609060101010101" pitchFamily="49" charset="-122"/>
              </a:rPr>
              <a:t>)</a:t>
            </a:r>
            <a:r>
              <a:rPr lang="zh-CN" altLang="en-US" sz="2800">
                <a:latin typeface="Times New Roman" panose="02020603050405020304" pitchFamily="18" charset="0"/>
                <a:ea typeface="黑体" panose="02010609060101010101" pitchFamily="49" charset="-122"/>
              </a:rPr>
              <a:t>这个函数模型进行刻画．</a:t>
            </a:r>
            <a:endParaRPr lang="zh-CN" altLang="en-US" sz="2800">
              <a:latin typeface="Times New Roman" panose="02020603050405020304" pitchFamily="18" charset="0"/>
              <a:ea typeface="黑体" panose="02010609060101010101" pitchFamily="49" charset="-122"/>
            </a:endParaRPr>
          </a:p>
        </p:txBody>
      </p:sp>
      <p:pic>
        <p:nvPicPr>
          <p:cNvPr id="11" name="图片 10"/>
          <p:cNvPicPr/>
          <p:nvPr/>
        </p:nvPicPr>
        <p:blipFill>
          <a:blip r:embed="rId1"/>
          <a:stretch>
            <a:fillRect/>
          </a:stretch>
        </p:blipFill>
        <p:spPr bwMode="auto">
          <a:xfrm>
            <a:off x="7681381" y="1928748"/>
            <a:ext cx="3763140" cy="2845870"/>
          </a:xfrm>
          <a:prstGeom prst="rect">
            <a:avLst/>
          </a:prstGeom>
          <a:noFill/>
          <a:ln w="9525">
            <a:noFill/>
            <a:miter lim="800000"/>
            <a:headEnd/>
            <a:tailEnd/>
          </a:ln>
        </p:spPr>
      </p:pic>
      <p:sp>
        <p:nvSpPr>
          <p:cNvPr id="12"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3" name="TextBox 12"/>
          <p:cNvSpPr txBox="1"/>
          <p:nvPr/>
        </p:nvSpPr>
        <p:spPr>
          <a:xfrm>
            <a:off x="1937713" y="926732"/>
            <a:ext cx="9416087" cy="1303177"/>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3</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画出散点图并观察，位移</a:t>
            </a:r>
            <a:r>
              <a:rPr lang="en-US" altLang="zh-CN" sz="2800" i="1">
                <a:latin typeface="Times New Roman" panose="02020603050405020304" pitchFamily="18" charset="0"/>
                <a:ea typeface="黑体" panose="02010609060101010101" pitchFamily="49" charset="-122"/>
              </a:rPr>
              <a:t>y</a:t>
            </a:r>
            <a:r>
              <a:rPr lang="zh-CN" altLang="en-US" sz="2800">
                <a:latin typeface="Times New Roman" panose="02020603050405020304" pitchFamily="18" charset="0"/>
                <a:ea typeface="黑体" panose="02010609060101010101" pitchFamily="49" charset="-122"/>
              </a:rPr>
              <a:t>随时间</a:t>
            </a:r>
            <a:r>
              <a:rPr lang="en-US" altLang="zh-CN"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的变化规律可以用怎样的函数模型进行刻画？</a:t>
            </a:r>
            <a:endParaRPr lang="zh-CN" altLang="en-US" sz="2800">
              <a:latin typeface="Times New Roman" panose="02020603050405020304" pitchFamily="18" charset="0"/>
              <a:ea typeface="黑体" panose="02010609060101010101" pitchFamily="49" charset="-122"/>
            </a:endParaRPr>
          </a:p>
        </p:txBody>
      </p:sp>
      <p:grpSp>
        <p:nvGrpSpPr>
          <p:cNvPr id="14" name="Group 16364"/>
          <p:cNvGrpSpPr/>
          <p:nvPr/>
        </p:nvGrpSpPr>
        <p:grpSpPr>
          <a:xfrm>
            <a:off x="556063" y="964871"/>
            <a:ext cx="1149025" cy="1147851"/>
            <a:chOff x="0" y="0"/>
            <a:chExt cx="1149024" cy="1147849"/>
          </a:xfrm>
        </p:grpSpPr>
        <p:sp>
          <p:nvSpPr>
            <p:cNvPr id="15"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6"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17"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18"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19"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1"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2"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3"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4"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5"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6"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7"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8"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par>
                          <p:cTn id="8" fill="hold">
                            <p:stCondLst>
                              <p:cond delay="500"/>
                            </p:stCondLst>
                            <p:childTnLst>
                              <p:par>
                                <p:cTn id="9" presetID="9" presetClass="entr" presetSubtype="0" fill="hold" nodeType="afterEffect">
                                  <p:childTnLst>
                                    <p:set>
                                      <p:cBhvr>
                                        <p:cTn id="10" dur="1" fill="hold">
                                          <p:stCondLst>
                                            <p:cond delay="0"/>
                                          </p:stCondLst>
                                        </p:cTn>
                                        <p:tgtEl>
                                          <p:spTgt spid="11"/>
                                        </p:tgtEl>
                                        <p:attrNameLst>
                                          <p:attrName>style.visibility</p:attrName>
                                        </p:attrNameLst>
                                      </p:cBhvr>
                                      <p:to>
                                        <p:strVal val="visible"/>
                                      </p:to>
                                    </p:set>
                                    <p:animEffect transition="in" filter="dissolv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4"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5" name="Rectangle 3"/>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84998" name="Rectangle 6"/>
          <p:cNvSpPr>
            <a:spLocks noChangeArrowheads="1"/>
          </p:cNvSpPr>
          <p:nvPr/>
        </p:nvSpPr>
        <p:spPr bwMode="auto">
          <a:xfrm>
            <a:off x="0" y="234950"/>
            <a:ext cx="12192000" cy="0"/>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zh-CN" sz="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rPr>
              <a:t> </a:t>
            </a:r>
            <a:endParaRPr kumimoji="0" lang="zh-CN"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grpSp>
        <p:nvGrpSpPr>
          <p:cNvPr id="14" name="组合 13"/>
          <p:cNvGrpSpPr/>
          <p:nvPr/>
        </p:nvGrpSpPr>
        <p:grpSpPr>
          <a:xfrm>
            <a:off x="473508" y="3544724"/>
            <a:ext cx="11182685" cy="1941662"/>
            <a:chOff x="473508" y="3034599"/>
            <a:chExt cx="11182685" cy="1941662"/>
          </a:xfrm>
        </p:grpSpPr>
        <p:sp>
          <p:nvSpPr>
            <p:cNvPr id="13" name="圆角矩形 12"/>
            <p:cNvSpPr/>
            <p:nvPr/>
          </p:nvSpPr>
          <p:spPr>
            <a:xfrm>
              <a:off x="473508" y="3034599"/>
              <a:ext cx="11182685" cy="1941662"/>
            </a:xfrm>
            <a:prstGeom prst="roundRect">
              <a:avLst>
                <a:gd name="adj" fmla="val 15520"/>
              </a:avLst>
            </a:prstGeom>
            <a:solidFill>
              <a:schemeClr val="accent1">
                <a:lumMod val="20000"/>
                <a:lumOff val="80000"/>
              </a:schemeClr>
            </a:solidFill>
            <a:ln>
              <a:solidFill>
                <a:schemeClr val="accent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593152" y="3157049"/>
              <a:ext cx="7585731" cy="523220"/>
            </a:xfrm>
            <a:prstGeom prst="rect">
              <a:avLst/>
            </a:prstGeom>
            <a:noFill/>
          </p:spPr>
          <p:txBody>
            <a:bodyPr wrap="none" rtlCol="0">
              <a:spAutoFit/>
            </a:bodyPr>
            <a:lstStyle/>
            <a:p>
              <a:r>
                <a:rPr lang="en-US" sz="2800" i="1">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20</a:t>
              </a:r>
              <a:r>
                <a:rPr lang="zh-CN" altLang="en-US" sz="2800">
                  <a:latin typeface="Times New Roman" panose="02020603050405020304" pitchFamily="18" charset="0"/>
                  <a:ea typeface="黑体" panose="02010609060101010101" pitchFamily="49" charset="-122"/>
                </a:rPr>
                <a:t>，</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60 s</a:t>
              </a:r>
              <a:r>
                <a:rPr lang="zh-CN" altLang="en-US" sz="2800">
                  <a:latin typeface="Times New Roman" panose="02020603050405020304" pitchFamily="18" charset="0"/>
                  <a:ea typeface="黑体" panose="02010609060101010101" pitchFamily="49" charset="-122"/>
                </a:rPr>
                <a:t>，初始状态的位移为－</a:t>
              </a:r>
              <a:r>
                <a:rPr lang="en-US" sz="2800">
                  <a:latin typeface="Times New Roman" panose="02020603050405020304" pitchFamily="18" charset="0"/>
                  <a:ea typeface="黑体" panose="02010609060101010101" pitchFamily="49" charset="-122"/>
                </a:rPr>
                <a:t>20 mm</a:t>
              </a:r>
              <a:r>
                <a:rPr lang="zh-CN" altLang="en-US" sz="2800">
                  <a:latin typeface="Times New Roman" panose="02020603050405020304" pitchFamily="18" charset="0"/>
                  <a:ea typeface="黑体" panose="02010609060101010101" pitchFamily="49" charset="-122"/>
                </a:rPr>
                <a:t>．</a:t>
              </a:r>
              <a:endParaRPr lang="zh-CN" altLang="en-US" sz="2800">
                <a:latin typeface="Times New Roman" panose="02020603050405020304" pitchFamily="18" charset="0"/>
                <a:ea typeface="黑体" panose="02010609060101010101" pitchFamily="49" charset="-122"/>
              </a:endParaRPr>
            </a:p>
          </p:txBody>
        </p:sp>
      </p:grpSp>
      <p:grpSp>
        <p:nvGrpSpPr>
          <p:cNvPr id="11" name="组合 10"/>
          <p:cNvGrpSpPr/>
          <p:nvPr/>
        </p:nvGrpSpPr>
        <p:grpSpPr>
          <a:xfrm>
            <a:off x="593152" y="4329678"/>
            <a:ext cx="7865188" cy="939800"/>
            <a:chOff x="593152" y="3771428"/>
            <a:chExt cx="7865188" cy="939800"/>
          </a:xfrm>
        </p:grpSpPr>
        <p:sp>
          <p:nvSpPr>
            <p:cNvPr id="9" name="TextBox 8"/>
            <p:cNvSpPr txBox="1"/>
            <p:nvPr/>
          </p:nvSpPr>
          <p:spPr>
            <a:xfrm>
              <a:off x="593152" y="3981012"/>
              <a:ext cx="2698175" cy="523220"/>
            </a:xfrm>
            <a:prstGeom prst="rect">
              <a:avLst/>
            </a:prstGeom>
            <a:noFill/>
          </p:spPr>
          <p:txBody>
            <a:bodyPr wrap="none" rtlCol="0">
              <a:spAutoFit/>
            </a:bodyPr>
            <a:lstStyle/>
            <a:p>
              <a:r>
                <a:rPr lang="zh-CN" altLang="en-US" sz="2800">
                  <a:latin typeface="Times New Roman" panose="02020603050405020304" pitchFamily="18" charset="0"/>
                  <a:ea typeface="黑体" panose="02010609060101010101" pitchFamily="49" charset="-122"/>
                </a:rPr>
                <a:t>函数的解析式为</a:t>
              </a:r>
              <a:endParaRPr lang="zh-CN" altLang="en-US" sz="2800">
                <a:latin typeface="Times New Roman" panose="02020603050405020304" pitchFamily="18" charset="0"/>
                <a:ea typeface="黑体" panose="02010609060101010101" pitchFamily="49" charset="-122"/>
              </a:endParaRPr>
            </a:p>
          </p:txBody>
        </p:sp>
        <p:graphicFrame>
          <p:nvGraphicFramePr>
            <p:cNvPr id="1026" name="Object 2"/>
            <p:cNvGraphicFramePr>
              <a:graphicFrameLocks noChangeAspect="1"/>
            </p:cNvGraphicFramePr>
            <p:nvPr/>
          </p:nvGraphicFramePr>
          <p:xfrm>
            <a:off x="3251340" y="3771428"/>
            <a:ext cx="5207000" cy="939800"/>
          </p:xfrm>
          <a:graphic>
            <a:graphicData uri="http://schemas.openxmlformats.org/presentationml/2006/ole">
              <mc:AlternateContent xmlns:mc="http://schemas.openxmlformats.org/markup-compatibility/2006">
                <mc:Choice xmlns:v="urn:schemas-microsoft-com:vml" Requires="v">
                  <p:oleObj spid="_x0000_s1038" name="Equation" r:id="rId1" imgW="124968000" imgH="22555200" progId="Equation.DSMT4">
                    <p:embed/>
                  </p:oleObj>
                </mc:Choice>
                <mc:Fallback>
                  <p:oleObj name="Equation" r:id="rId1" imgW="124968000" imgH="22555200" progId="Equation.DSMT4">
                    <p:embed/>
                    <p:pic>
                      <p:nvPicPr>
                        <p:cNvPr id="0" name="OLE substitute image"/>
                        <p:cNvPicPr/>
                        <p:nvPr/>
                      </p:nvPicPr>
                      <p:blipFill>
                        <a:blip r:embed="rId2">
                          <a:extLst>
                            <a:ext uri="{28A0092B-C50C-407E-A947-70E740481C1C}">
                              <a14:useLocalDpi xmlns:a14="http://schemas.microsoft.com/office/drawing/2010/main" val="0"/>
                            </a:ext>
                          </a:extLst>
                        </a:blip>
                        <a:stretch>
                          <a:fillRect/>
                        </a:stretch>
                      </p:blipFill>
                      <p:spPr>
                        <a:xfrm>
                          <a:off x="3251340" y="3771428"/>
                          <a:ext cx="5207000" cy="939800"/>
                        </a:xfrm>
                        <a:prstGeom prst="rect">
                          <a:avLst/>
                        </a:prstGeom>
                        <a:noFill/>
                        <a:ln>
                          <a:noFill/>
                        </a:ln>
                        <a:effectLst/>
                      </p:spPr>
                    </p:pic>
                  </p:oleObj>
                </mc:Fallback>
              </mc:AlternateContent>
            </a:graphicData>
          </a:graphic>
        </p:graphicFrame>
      </p:grpSp>
      <p:sp>
        <p:nvSpPr>
          <p:cNvPr id="12" name="Rectangle 2"/>
          <p:cNvSpPr>
            <a:spLocks noGrp="1" noChangeArrowheads="1"/>
          </p:cNvSpPr>
          <p:nvPr>
            <p:ph type="ctrTitle"/>
          </p:nvPr>
        </p:nvSpPr>
        <p:spPr>
          <a:xfrm>
            <a:off x="838200" y="0"/>
            <a:ext cx="10515600" cy="822325"/>
          </a:xfrm>
        </p:spPr>
        <p:txBody>
          <a:bodyPr rtlCol="0"/>
          <a:lstStyle/>
          <a:p>
            <a:pPr eaLnBrk="1" fontAlgn="auto" hangingPunct="1">
              <a:spcAft>
                <a:spcPct val="0"/>
              </a:spcAft>
              <a:defRPr/>
            </a:pPr>
            <a:r>
              <a:rPr lang="zh-CN" altLang="en-US">
                <a:solidFill>
                  <a:schemeClr val="bg1"/>
                </a:solidFill>
                <a:sym typeface="+mn-ea"/>
              </a:rPr>
              <a:t>新知探究</a:t>
            </a:r>
            <a:endParaRPr lang="zh-CN" altLang="en-US" sz="2000">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sp>
        <p:nvSpPr>
          <p:cNvPr id="15" name="TextBox 14"/>
          <p:cNvSpPr txBox="1"/>
          <p:nvPr/>
        </p:nvSpPr>
        <p:spPr>
          <a:xfrm>
            <a:off x="1937713" y="926732"/>
            <a:ext cx="9416087" cy="1949508"/>
          </a:xfrm>
          <a:prstGeom prst="rect">
            <a:avLst/>
          </a:prstGeom>
          <a:noFill/>
        </p:spPr>
        <p:txBody>
          <a:bodyPr wrap="square" rtlCol="0">
            <a:spAutoFit/>
          </a:bodyPr>
          <a:lstStyle/>
          <a:p>
            <a:pPr>
              <a:lnSpc>
                <a:spcPct val="150000"/>
              </a:lnSpc>
            </a:pPr>
            <a:r>
              <a:rPr lang="zh-CN" altLang="en-US" sz="2800">
                <a:solidFill>
                  <a:srgbClr val="FF0000"/>
                </a:solidFill>
                <a:latin typeface="Times New Roman" panose="02020603050405020304" pitchFamily="18" charset="0"/>
                <a:ea typeface="黑体" panose="02010609060101010101" pitchFamily="49" charset="-122"/>
              </a:rPr>
              <a:t>问题</a:t>
            </a:r>
            <a:r>
              <a:rPr lang="en-US" sz="2800">
                <a:solidFill>
                  <a:srgbClr val="FF0000"/>
                </a:solidFill>
                <a:latin typeface="Times New Roman" panose="02020603050405020304" pitchFamily="18" charset="0"/>
                <a:ea typeface="黑体" panose="02010609060101010101" pitchFamily="49" charset="-122"/>
              </a:rPr>
              <a:t>4</a:t>
            </a:r>
            <a:r>
              <a:rPr lang="zh-CN" altLang="en-US" sz="2800">
                <a:solidFill>
                  <a:srgbClr val="FF0000"/>
                </a:solidFill>
                <a:latin typeface="Times New Roman" panose="02020603050405020304" pitchFamily="18" charset="0"/>
                <a:ea typeface="黑体" panose="02010609060101010101" pitchFamily="49" charset="-122"/>
              </a:rPr>
              <a:t>　</a:t>
            </a:r>
            <a:r>
              <a:rPr lang="zh-CN" altLang="en-US" sz="2800">
                <a:latin typeface="Times New Roman" panose="02020603050405020304" pitchFamily="18" charset="0"/>
                <a:ea typeface="黑体" panose="02010609060101010101" pitchFamily="49" charset="-122"/>
              </a:rPr>
              <a:t>由数据表和散点图，你能说出振子振动时位移的最大值</a:t>
            </a:r>
            <a:r>
              <a:rPr lang="en-US" sz="2800" i="1">
                <a:latin typeface="Times New Roman" panose="02020603050405020304" pitchFamily="18" charset="0"/>
                <a:ea typeface="黑体" panose="02010609060101010101" pitchFamily="49" charset="-122"/>
              </a:rPr>
              <a:t>A</a:t>
            </a:r>
            <a:r>
              <a:rPr lang="zh-CN" altLang="en-US" sz="2800">
                <a:latin typeface="Times New Roman" panose="02020603050405020304" pitchFamily="18" charset="0"/>
                <a:ea typeface="黑体" panose="02010609060101010101" pitchFamily="49" charset="-122"/>
              </a:rPr>
              <a:t>，周期</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，初始状态（</a:t>
            </a:r>
            <a:r>
              <a:rPr lang="en-US" sz="2800" i="1">
                <a:latin typeface="Times New Roman" panose="02020603050405020304" pitchFamily="18" charset="0"/>
                <a:ea typeface="黑体" panose="02010609060101010101" pitchFamily="49" charset="-122"/>
              </a:rPr>
              <a:t>t</a:t>
            </a:r>
            <a:r>
              <a:rPr lang="zh-CN" altLang="en-US" sz="2800">
                <a:latin typeface="Times New Roman" panose="02020603050405020304" pitchFamily="18" charset="0"/>
                <a:ea typeface="黑体" panose="02010609060101010101" pitchFamily="49" charset="-122"/>
              </a:rPr>
              <a:t>＝</a:t>
            </a:r>
            <a:r>
              <a:rPr lang="en-US" sz="2800">
                <a:latin typeface="Times New Roman" panose="02020603050405020304" pitchFamily="18" charset="0"/>
                <a:ea typeface="黑体" panose="02010609060101010101" pitchFamily="49" charset="-122"/>
              </a:rPr>
              <a:t>0</a:t>
            </a:r>
            <a:r>
              <a:rPr lang="zh-CN" altLang="en-US" sz="2800">
                <a:latin typeface="Times New Roman" panose="02020603050405020304" pitchFamily="18" charset="0"/>
                <a:ea typeface="黑体" panose="02010609060101010101" pitchFamily="49" charset="-122"/>
              </a:rPr>
              <a:t>）时的位移吗？根据这些值，你能求出函数的解析式吗？</a:t>
            </a:r>
            <a:endParaRPr lang="zh-CN" altLang="en-US" sz="2800">
              <a:latin typeface="Times New Roman" panose="02020603050405020304" pitchFamily="18" charset="0"/>
              <a:ea typeface="黑体" panose="02010609060101010101" pitchFamily="49" charset="-122"/>
            </a:endParaRPr>
          </a:p>
        </p:txBody>
      </p:sp>
      <p:grpSp>
        <p:nvGrpSpPr>
          <p:cNvPr id="16" name="Group 16364"/>
          <p:cNvGrpSpPr/>
          <p:nvPr/>
        </p:nvGrpSpPr>
        <p:grpSpPr>
          <a:xfrm>
            <a:off x="556063" y="964871"/>
            <a:ext cx="1149025" cy="1147851"/>
            <a:chOff x="0" y="0"/>
            <a:chExt cx="1149024" cy="1147849"/>
          </a:xfrm>
        </p:grpSpPr>
        <p:sp>
          <p:nvSpPr>
            <p:cNvPr id="17" name="Shape 16348"/>
            <p:cNvSpPr/>
            <p:nvPr/>
          </p:nvSpPr>
          <p:spPr>
            <a:xfrm>
              <a:off x="-1" y="0"/>
              <a:ext cx="1149026" cy="114785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E00"/>
            </a:solidFill>
            <a:ln w="12700" cap="flat">
              <a:noFill/>
              <a:miter lim="400000"/>
            </a:ln>
            <a:effectLst/>
          </p:spPr>
          <p:txBody>
            <a:bodyPr wrap="square" lIns="0" tIns="0" rIns="0" bIns="0" numCol="1" anchor="t">
              <a:noAutofit/>
            </a:bodyPr>
            <a:lstStyle/>
            <a:p>
              <a:pPr lvl="0"/>
            </a:p>
          </p:txBody>
        </p:sp>
        <p:sp>
          <p:nvSpPr>
            <p:cNvPr id="18" name="Shape 16349"/>
            <p:cNvSpPr/>
            <p:nvPr/>
          </p:nvSpPr>
          <p:spPr>
            <a:xfrm>
              <a:off x="222997" y="113846"/>
              <a:ext cx="704203" cy="920158"/>
            </a:xfrm>
            <a:custGeom>
              <a:avLst/>
              <a:gdLst/>
              <a:ahLst/>
              <a:cxnLst>
                <a:cxn ang="0">
                  <a:pos x="wd2" y="hd2"/>
                </a:cxn>
                <a:cxn ang="5400000">
                  <a:pos x="wd2" y="hd2"/>
                </a:cxn>
                <a:cxn ang="10800000">
                  <a:pos x="wd2" y="hd2"/>
                </a:cxn>
                <a:cxn ang="16200000">
                  <a:pos x="wd2" y="hd2"/>
                </a:cxn>
              </a:cxnLst>
              <a:rect l="0" t="0" r="r" b="b"/>
              <a:pathLst>
                <a:path w="21600" h="21600" extrusionOk="0">
                  <a:moveTo>
                    <a:pt x="21600" y="19326"/>
                  </a:moveTo>
                  <a:cubicBezTo>
                    <a:pt x="21600" y="20562"/>
                    <a:pt x="20310" y="21600"/>
                    <a:pt x="18634" y="21600"/>
                  </a:cubicBezTo>
                  <a:cubicBezTo>
                    <a:pt x="2901" y="21600"/>
                    <a:pt x="2901" y="21600"/>
                    <a:pt x="2901" y="21600"/>
                  </a:cubicBezTo>
                  <a:cubicBezTo>
                    <a:pt x="1290" y="21600"/>
                    <a:pt x="0" y="20562"/>
                    <a:pt x="0" y="19326"/>
                  </a:cubicBezTo>
                  <a:cubicBezTo>
                    <a:pt x="0" y="2274"/>
                    <a:pt x="0" y="2274"/>
                    <a:pt x="0" y="2274"/>
                  </a:cubicBezTo>
                  <a:cubicBezTo>
                    <a:pt x="0" y="1038"/>
                    <a:pt x="1290" y="0"/>
                    <a:pt x="2901" y="0"/>
                  </a:cubicBezTo>
                  <a:cubicBezTo>
                    <a:pt x="18634" y="0"/>
                    <a:pt x="18634" y="0"/>
                    <a:pt x="18634" y="0"/>
                  </a:cubicBezTo>
                  <a:cubicBezTo>
                    <a:pt x="20310" y="0"/>
                    <a:pt x="21600" y="1038"/>
                    <a:pt x="21600" y="2274"/>
                  </a:cubicBezTo>
                  <a:lnTo>
                    <a:pt x="21600" y="19326"/>
                  </a:lnTo>
                  <a:close/>
                </a:path>
              </a:pathLst>
            </a:custGeom>
            <a:solidFill>
              <a:srgbClr val="094C72"/>
            </a:solidFill>
            <a:ln w="12700" cap="flat">
              <a:noFill/>
              <a:miter lim="400000"/>
            </a:ln>
            <a:effectLst/>
          </p:spPr>
          <p:txBody>
            <a:bodyPr wrap="square" lIns="0" tIns="0" rIns="0" bIns="0" numCol="1" anchor="t">
              <a:noAutofit/>
            </a:bodyPr>
            <a:lstStyle/>
            <a:p>
              <a:pPr lvl="0"/>
            </a:p>
          </p:txBody>
        </p:sp>
        <p:sp>
          <p:nvSpPr>
            <p:cNvPr id="19" name="Shape 16350"/>
            <p:cNvSpPr/>
            <p:nvPr/>
          </p:nvSpPr>
          <p:spPr>
            <a:xfrm>
              <a:off x="281680" y="257034"/>
              <a:ext cx="586837" cy="718287"/>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0"/>
                    <a:pt x="0" y="2914"/>
                  </a:cubicBezTo>
                  <a:cubicBezTo>
                    <a:pt x="0" y="18686"/>
                    <a:pt x="0" y="18686"/>
                    <a:pt x="0" y="18686"/>
                  </a:cubicBezTo>
                  <a:cubicBezTo>
                    <a:pt x="0" y="20270"/>
                    <a:pt x="1548" y="21600"/>
                    <a:pt x="3484" y="21600"/>
                  </a:cubicBezTo>
                  <a:cubicBezTo>
                    <a:pt x="18039" y="21600"/>
                    <a:pt x="18039" y="21600"/>
                    <a:pt x="18039" y="21600"/>
                  </a:cubicBezTo>
                  <a:cubicBezTo>
                    <a:pt x="19974" y="21600"/>
                    <a:pt x="21600" y="20270"/>
                    <a:pt x="21600" y="18686"/>
                  </a:cubicBezTo>
                  <a:cubicBezTo>
                    <a:pt x="21600" y="2914"/>
                    <a:pt x="21600" y="2914"/>
                    <a:pt x="21600" y="2914"/>
                  </a:cubicBezTo>
                  <a:cubicBezTo>
                    <a:pt x="21600" y="1330"/>
                    <a:pt x="19974" y="0"/>
                    <a:pt x="18039" y="0"/>
                  </a:cubicBezTo>
                  <a:close/>
                </a:path>
              </a:pathLst>
            </a:custGeom>
            <a:solidFill>
              <a:srgbClr val="D6C7C3"/>
            </a:solidFill>
            <a:ln w="12700" cap="flat">
              <a:noFill/>
              <a:miter lim="400000"/>
            </a:ln>
            <a:effectLst/>
          </p:spPr>
          <p:txBody>
            <a:bodyPr wrap="square" lIns="0" tIns="0" rIns="0" bIns="0" numCol="1" anchor="t">
              <a:noAutofit/>
            </a:bodyPr>
            <a:lstStyle/>
            <a:p>
              <a:pPr lvl="0"/>
            </a:p>
          </p:txBody>
        </p:sp>
        <p:sp>
          <p:nvSpPr>
            <p:cNvPr id="21" name="Shape 16351"/>
            <p:cNvSpPr/>
            <p:nvPr/>
          </p:nvSpPr>
          <p:spPr>
            <a:xfrm>
              <a:off x="281680" y="246470"/>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334"/>
                    <a:pt x="0" y="2922"/>
                  </a:cubicBezTo>
                  <a:cubicBezTo>
                    <a:pt x="0" y="18741"/>
                    <a:pt x="0" y="18741"/>
                    <a:pt x="0" y="18741"/>
                  </a:cubicBezTo>
                  <a:cubicBezTo>
                    <a:pt x="0" y="20329"/>
                    <a:pt x="1548" y="21600"/>
                    <a:pt x="3484" y="21600"/>
                  </a:cubicBezTo>
                  <a:cubicBezTo>
                    <a:pt x="18039" y="21600"/>
                    <a:pt x="18039" y="21600"/>
                    <a:pt x="18039" y="21600"/>
                  </a:cubicBezTo>
                  <a:cubicBezTo>
                    <a:pt x="19974" y="21600"/>
                    <a:pt x="21600" y="20329"/>
                    <a:pt x="21600" y="18741"/>
                  </a:cubicBezTo>
                  <a:cubicBezTo>
                    <a:pt x="21600" y="2922"/>
                    <a:pt x="21600" y="2922"/>
                    <a:pt x="21600" y="2922"/>
                  </a:cubicBezTo>
                  <a:cubicBezTo>
                    <a:pt x="21600" y="1334"/>
                    <a:pt x="19974" y="0"/>
                    <a:pt x="18039" y="0"/>
                  </a:cubicBezTo>
                  <a:close/>
                </a:path>
              </a:pathLst>
            </a:custGeom>
            <a:solidFill>
              <a:srgbClr val="F7EAE7"/>
            </a:solidFill>
            <a:ln w="12700" cap="flat">
              <a:noFill/>
              <a:miter lim="400000"/>
            </a:ln>
            <a:effectLst/>
          </p:spPr>
          <p:txBody>
            <a:bodyPr wrap="square" lIns="0" tIns="0" rIns="0" bIns="0" numCol="1" anchor="t">
              <a:noAutofit/>
            </a:bodyPr>
            <a:lstStyle/>
            <a:p>
              <a:pPr lvl="0"/>
            </a:p>
          </p:txBody>
        </p:sp>
        <p:sp>
          <p:nvSpPr>
            <p:cNvPr id="22" name="Shape 16352"/>
            <p:cNvSpPr/>
            <p:nvPr/>
          </p:nvSpPr>
          <p:spPr>
            <a:xfrm>
              <a:off x="281680" y="238255"/>
              <a:ext cx="586837" cy="715940"/>
            </a:xfrm>
            <a:custGeom>
              <a:avLst/>
              <a:gdLst/>
              <a:ahLst/>
              <a:cxnLst>
                <a:cxn ang="0">
                  <a:pos x="wd2" y="hd2"/>
                </a:cxn>
                <a:cxn ang="5400000">
                  <a:pos x="wd2" y="hd2"/>
                </a:cxn>
                <a:cxn ang="10800000">
                  <a:pos x="wd2" y="hd2"/>
                </a:cxn>
                <a:cxn ang="16200000">
                  <a:pos x="wd2" y="hd2"/>
                </a:cxn>
              </a:cxnLst>
              <a:rect l="0" t="0" r="r" b="b"/>
              <a:pathLst>
                <a:path w="21600" h="21600" extrusionOk="0">
                  <a:moveTo>
                    <a:pt x="18039" y="0"/>
                  </a:moveTo>
                  <a:cubicBezTo>
                    <a:pt x="3484" y="0"/>
                    <a:pt x="3484" y="0"/>
                    <a:pt x="3484" y="0"/>
                  </a:cubicBezTo>
                  <a:cubicBezTo>
                    <a:pt x="1548" y="0"/>
                    <a:pt x="0" y="1271"/>
                    <a:pt x="0" y="2859"/>
                  </a:cubicBezTo>
                  <a:cubicBezTo>
                    <a:pt x="0" y="18678"/>
                    <a:pt x="0" y="18678"/>
                    <a:pt x="0" y="18678"/>
                  </a:cubicBezTo>
                  <a:cubicBezTo>
                    <a:pt x="0" y="20266"/>
                    <a:pt x="1548" y="21600"/>
                    <a:pt x="3484" y="21600"/>
                  </a:cubicBezTo>
                  <a:cubicBezTo>
                    <a:pt x="18039" y="21600"/>
                    <a:pt x="18039" y="21600"/>
                    <a:pt x="18039" y="21600"/>
                  </a:cubicBezTo>
                  <a:cubicBezTo>
                    <a:pt x="19974" y="21600"/>
                    <a:pt x="21600" y="20266"/>
                    <a:pt x="21600" y="18678"/>
                  </a:cubicBezTo>
                  <a:cubicBezTo>
                    <a:pt x="21600" y="2859"/>
                    <a:pt x="21600" y="2859"/>
                    <a:pt x="21600" y="2859"/>
                  </a:cubicBezTo>
                  <a:cubicBezTo>
                    <a:pt x="21600" y="1271"/>
                    <a:pt x="19974" y="0"/>
                    <a:pt x="18039" y="0"/>
                  </a:cubicBezTo>
                  <a:close/>
                </a:path>
              </a:pathLst>
            </a:custGeom>
            <a:solidFill>
              <a:srgbClr val="FFFFFD"/>
            </a:solidFill>
            <a:ln w="12700" cap="flat">
              <a:noFill/>
              <a:miter lim="400000"/>
            </a:ln>
            <a:effectLst/>
          </p:spPr>
          <p:txBody>
            <a:bodyPr wrap="square" lIns="0" tIns="0" rIns="0" bIns="0" numCol="1" anchor="t">
              <a:noAutofit/>
            </a:bodyPr>
            <a:lstStyle/>
            <a:p>
              <a:pPr lvl="0"/>
            </a:p>
          </p:txBody>
        </p:sp>
        <p:sp>
          <p:nvSpPr>
            <p:cNvPr id="23" name="Shape 16353"/>
            <p:cNvSpPr/>
            <p:nvPr/>
          </p:nvSpPr>
          <p:spPr>
            <a:xfrm>
              <a:off x="448342" y="212434"/>
              <a:ext cx="252340" cy="76290"/>
            </a:xfrm>
            <a:custGeom>
              <a:avLst/>
              <a:gdLst/>
              <a:ahLst/>
              <a:cxnLst>
                <a:cxn ang="0">
                  <a:pos x="wd2" y="hd2"/>
                </a:cxn>
                <a:cxn ang="5400000">
                  <a:pos x="wd2" y="hd2"/>
                </a:cxn>
                <a:cxn ang="10800000">
                  <a:pos x="wd2" y="hd2"/>
                </a:cxn>
                <a:cxn ang="16200000">
                  <a:pos x="wd2" y="hd2"/>
                </a:cxn>
              </a:cxnLst>
              <a:rect l="0" t="0" r="r" b="b"/>
              <a:pathLst>
                <a:path w="21600" h="21600" extrusionOk="0">
                  <a:moveTo>
                    <a:pt x="11700" y="13800"/>
                  </a:moveTo>
                  <a:cubicBezTo>
                    <a:pt x="9360" y="13800"/>
                    <a:pt x="7020" y="12600"/>
                    <a:pt x="4860" y="8400"/>
                  </a:cubicBezTo>
                  <a:cubicBezTo>
                    <a:pt x="3780" y="6600"/>
                    <a:pt x="2520" y="3600"/>
                    <a:pt x="1800" y="0"/>
                  </a:cubicBezTo>
                  <a:cubicBezTo>
                    <a:pt x="720" y="2400"/>
                    <a:pt x="0" y="6000"/>
                    <a:pt x="0" y="10200"/>
                  </a:cubicBezTo>
                  <a:cubicBezTo>
                    <a:pt x="0" y="16800"/>
                    <a:pt x="1620" y="21600"/>
                    <a:pt x="3600" y="21600"/>
                  </a:cubicBezTo>
                  <a:cubicBezTo>
                    <a:pt x="18180" y="21600"/>
                    <a:pt x="18180" y="21600"/>
                    <a:pt x="18180" y="21600"/>
                  </a:cubicBezTo>
                  <a:cubicBezTo>
                    <a:pt x="19980" y="21600"/>
                    <a:pt x="21600" y="16800"/>
                    <a:pt x="21600" y="10200"/>
                  </a:cubicBezTo>
                  <a:cubicBezTo>
                    <a:pt x="21600" y="7800"/>
                    <a:pt x="21420" y="6000"/>
                    <a:pt x="21240" y="4200"/>
                  </a:cubicBezTo>
                  <a:cubicBezTo>
                    <a:pt x="18900" y="12600"/>
                    <a:pt x="14940" y="15000"/>
                    <a:pt x="11700" y="13800"/>
                  </a:cubicBezTo>
                  <a:close/>
                </a:path>
              </a:pathLst>
            </a:custGeom>
            <a:solidFill>
              <a:srgbClr val="ACBCC1"/>
            </a:solidFill>
            <a:ln w="12700" cap="flat">
              <a:noFill/>
              <a:miter lim="400000"/>
            </a:ln>
            <a:effectLst/>
          </p:spPr>
          <p:txBody>
            <a:bodyPr wrap="square" lIns="0" tIns="0" rIns="0" bIns="0" numCol="1" anchor="t">
              <a:noAutofit/>
            </a:bodyPr>
            <a:lstStyle/>
            <a:p>
              <a:pPr lvl="0"/>
            </a:p>
          </p:txBody>
        </p:sp>
        <p:sp>
          <p:nvSpPr>
            <p:cNvPr id="24" name="Shape 16354"/>
            <p:cNvSpPr/>
            <p:nvPr/>
          </p:nvSpPr>
          <p:spPr>
            <a:xfrm>
              <a:off x="448342" y="151403"/>
              <a:ext cx="252340" cy="129105"/>
            </a:xfrm>
            <a:custGeom>
              <a:avLst/>
              <a:gdLst/>
              <a:ahLst/>
              <a:cxnLst>
                <a:cxn ang="0">
                  <a:pos x="wd2" y="hd2"/>
                </a:cxn>
                <a:cxn ang="5400000">
                  <a:pos x="wd2" y="hd2"/>
                </a:cxn>
                <a:cxn ang="10800000">
                  <a:pos x="wd2" y="hd2"/>
                </a:cxn>
                <a:cxn ang="16200000">
                  <a:pos x="wd2" y="hd2"/>
                </a:cxn>
              </a:cxnLst>
              <a:rect l="0" t="0" r="r" b="b"/>
              <a:pathLst>
                <a:path w="21600" h="21600" extrusionOk="0">
                  <a:moveTo>
                    <a:pt x="18180" y="7790"/>
                  </a:moveTo>
                  <a:cubicBezTo>
                    <a:pt x="14940" y="7790"/>
                    <a:pt x="14940" y="7790"/>
                    <a:pt x="14940" y="7790"/>
                  </a:cubicBezTo>
                  <a:cubicBezTo>
                    <a:pt x="14940" y="7790"/>
                    <a:pt x="14940" y="7436"/>
                    <a:pt x="14940" y="7082"/>
                  </a:cubicBezTo>
                  <a:cubicBezTo>
                    <a:pt x="14940" y="3187"/>
                    <a:pt x="13140" y="0"/>
                    <a:pt x="10800" y="0"/>
                  </a:cubicBezTo>
                  <a:cubicBezTo>
                    <a:pt x="8640" y="0"/>
                    <a:pt x="6660" y="3187"/>
                    <a:pt x="6660" y="7082"/>
                  </a:cubicBezTo>
                  <a:cubicBezTo>
                    <a:pt x="6660" y="7436"/>
                    <a:pt x="6660" y="7790"/>
                    <a:pt x="6660" y="7790"/>
                  </a:cubicBezTo>
                  <a:cubicBezTo>
                    <a:pt x="3600" y="7790"/>
                    <a:pt x="3600" y="7790"/>
                    <a:pt x="3600" y="7790"/>
                  </a:cubicBezTo>
                  <a:cubicBezTo>
                    <a:pt x="1620" y="7790"/>
                    <a:pt x="0" y="10977"/>
                    <a:pt x="0" y="14872"/>
                  </a:cubicBezTo>
                  <a:cubicBezTo>
                    <a:pt x="0" y="18413"/>
                    <a:pt x="1620" y="21600"/>
                    <a:pt x="3600" y="21600"/>
                  </a:cubicBezTo>
                  <a:cubicBezTo>
                    <a:pt x="18180" y="21600"/>
                    <a:pt x="18180" y="21600"/>
                    <a:pt x="18180" y="21600"/>
                  </a:cubicBezTo>
                  <a:cubicBezTo>
                    <a:pt x="19980" y="21600"/>
                    <a:pt x="21600" y="18413"/>
                    <a:pt x="21600" y="14872"/>
                  </a:cubicBezTo>
                  <a:cubicBezTo>
                    <a:pt x="21600" y="10977"/>
                    <a:pt x="19980" y="7790"/>
                    <a:pt x="18180" y="7790"/>
                  </a:cubicBezTo>
                  <a:close/>
                  <a:moveTo>
                    <a:pt x="8280" y="7082"/>
                  </a:moveTo>
                  <a:cubicBezTo>
                    <a:pt x="8280" y="4603"/>
                    <a:pt x="9360" y="2479"/>
                    <a:pt x="10800" y="2479"/>
                  </a:cubicBezTo>
                  <a:cubicBezTo>
                    <a:pt x="12240" y="2479"/>
                    <a:pt x="13500" y="4603"/>
                    <a:pt x="13500" y="7082"/>
                  </a:cubicBezTo>
                  <a:cubicBezTo>
                    <a:pt x="13500" y="7436"/>
                    <a:pt x="13500" y="7790"/>
                    <a:pt x="13500" y="7790"/>
                  </a:cubicBezTo>
                  <a:cubicBezTo>
                    <a:pt x="8280" y="7790"/>
                    <a:pt x="8280" y="7790"/>
                    <a:pt x="8280" y="7790"/>
                  </a:cubicBezTo>
                  <a:cubicBezTo>
                    <a:pt x="8280" y="7790"/>
                    <a:pt x="8280" y="7436"/>
                    <a:pt x="8280" y="7082"/>
                  </a:cubicBezTo>
                  <a:close/>
                </a:path>
              </a:pathLst>
            </a:custGeom>
            <a:solidFill>
              <a:srgbClr val="D0D6D8"/>
            </a:solidFill>
            <a:ln w="12700" cap="flat">
              <a:noFill/>
              <a:miter lim="400000"/>
            </a:ln>
            <a:effectLst/>
          </p:spPr>
          <p:txBody>
            <a:bodyPr wrap="square" lIns="0" tIns="0" rIns="0" bIns="0" numCol="1" anchor="t">
              <a:noAutofit/>
            </a:bodyPr>
            <a:lstStyle/>
            <a:p>
              <a:pPr lvl="0"/>
            </a:p>
          </p:txBody>
        </p:sp>
        <p:sp>
          <p:nvSpPr>
            <p:cNvPr id="25" name="Shape 16355"/>
            <p:cNvSpPr/>
            <p:nvPr/>
          </p:nvSpPr>
          <p:spPr>
            <a:xfrm>
              <a:off x="332149" y="381443"/>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6" name="Shape 16356"/>
            <p:cNvSpPr/>
            <p:nvPr/>
          </p:nvSpPr>
          <p:spPr>
            <a:xfrm>
              <a:off x="719460" y="370879"/>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7" name="Shape 16357"/>
            <p:cNvSpPr/>
            <p:nvPr/>
          </p:nvSpPr>
          <p:spPr>
            <a:xfrm>
              <a:off x="730741" y="388038"/>
              <a:ext cx="75518" cy="75563"/>
            </a:xfrm>
            <a:custGeom>
              <a:avLst/>
              <a:gdLst/>
              <a:ahLst/>
              <a:cxnLst>
                <a:cxn ang="0">
                  <a:pos x="wd2" y="hd2"/>
                </a:cxn>
                <a:cxn ang="5400000">
                  <a:pos x="wd2" y="hd2"/>
                </a:cxn>
                <a:cxn ang="10800000">
                  <a:pos x="wd2" y="hd2"/>
                </a:cxn>
                <a:cxn ang="16200000">
                  <a:pos x="wd2" y="hd2"/>
                </a:cxn>
              </a:cxnLst>
              <a:rect l="0" t="0" r="r" b="b"/>
              <a:pathLst>
                <a:path w="21058" h="21394" extrusionOk="0">
                  <a:moveTo>
                    <a:pt x="9141" y="21394"/>
                  </a:moveTo>
                  <a:cubicBezTo>
                    <a:pt x="8557" y="21394"/>
                    <a:pt x="7973" y="20794"/>
                    <a:pt x="7389" y="20194"/>
                  </a:cubicBezTo>
                  <a:cubicBezTo>
                    <a:pt x="384" y="12394"/>
                    <a:pt x="384" y="12394"/>
                    <a:pt x="384" y="12394"/>
                  </a:cubicBezTo>
                  <a:cubicBezTo>
                    <a:pt x="-200" y="11194"/>
                    <a:pt x="-200" y="9994"/>
                    <a:pt x="968" y="9394"/>
                  </a:cubicBezTo>
                  <a:cubicBezTo>
                    <a:pt x="1551" y="8194"/>
                    <a:pt x="3303" y="8194"/>
                    <a:pt x="3886" y="9394"/>
                  </a:cubicBezTo>
                  <a:cubicBezTo>
                    <a:pt x="9141" y="15394"/>
                    <a:pt x="9141" y="15394"/>
                    <a:pt x="9141" y="15394"/>
                  </a:cubicBezTo>
                  <a:cubicBezTo>
                    <a:pt x="16730" y="994"/>
                    <a:pt x="16730" y="994"/>
                    <a:pt x="16730" y="994"/>
                  </a:cubicBezTo>
                  <a:cubicBezTo>
                    <a:pt x="17897" y="-206"/>
                    <a:pt x="19065" y="-206"/>
                    <a:pt x="20232" y="394"/>
                  </a:cubicBezTo>
                  <a:cubicBezTo>
                    <a:pt x="20816" y="994"/>
                    <a:pt x="21400" y="2194"/>
                    <a:pt x="20816" y="3394"/>
                  </a:cubicBezTo>
                  <a:cubicBezTo>
                    <a:pt x="10892" y="20194"/>
                    <a:pt x="10892" y="20194"/>
                    <a:pt x="10892" y="20194"/>
                  </a:cubicBezTo>
                  <a:cubicBezTo>
                    <a:pt x="10892" y="20794"/>
                    <a:pt x="10308" y="20794"/>
                    <a:pt x="9724" y="21394"/>
                  </a:cubicBezTo>
                  <a:lnTo>
                    <a:pt x="9141" y="21394"/>
                  </a:lnTo>
                  <a:close/>
                </a:path>
              </a:pathLst>
            </a:custGeom>
            <a:solidFill>
              <a:srgbClr val="89B238"/>
            </a:solidFill>
            <a:ln w="12700" cap="flat">
              <a:noFill/>
              <a:miter lim="400000"/>
            </a:ln>
            <a:effectLst/>
          </p:spPr>
          <p:txBody>
            <a:bodyPr wrap="square" lIns="0" tIns="0" rIns="0" bIns="0" numCol="1" anchor="t">
              <a:noAutofit/>
            </a:bodyPr>
            <a:lstStyle/>
            <a:p>
              <a:pPr lvl="0"/>
            </a:p>
          </p:txBody>
        </p:sp>
        <p:sp>
          <p:nvSpPr>
            <p:cNvPr id="28" name="Shape 16358"/>
            <p:cNvSpPr/>
            <p:nvPr/>
          </p:nvSpPr>
          <p:spPr>
            <a:xfrm>
              <a:off x="332149" y="509372"/>
              <a:ext cx="366186" cy="78637"/>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29" name="Shape 16359"/>
            <p:cNvSpPr/>
            <p:nvPr/>
          </p:nvSpPr>
          <p:spPr>
            <a:xfrm>
              <a:off x="719460" y="498810"/>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0" name="Shape 16360"/>
            <p:cNvSpPr/>
            <p:nvPr/>
          </p:nvSpPr>
          <p:spPr>
            <a:xfrm>
              <a:off x="332149" y="633781"/>
              <a:ext cx="366186" cy="79810"/>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1" name="Shape 16361"/>
            <p:cNvSpPr/>
            <p:nvPr/>
          </p:nvSpPr>
          <p:spPr>
            <a:xfrm>
              <a:off x="719460" y="623219"/>
              <a:ext cx="98589" cy="997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2" name="Shape 16362"/>
            <p:cNvSpPr/>
            <p:nvPr/>
          </p:nvSpPr>
          <p:spPr>
            <a:xfrm>
              <a:off x="332149" y="773449"/>
              <a:ext cx="366186" cy="77463"/>
            </a:xfrm>
            <a:prstGeom prst="rect">
              <a:avLst/>
            </a:prstGeom>
            <a:solidFill>
              <a:srgbClr val="D0D6D8"/>
            </a:solidFill>
            <a:ln w="12700" cap="flat">
              <a:noFill/>
              <a:miter lim="400000"/>
            </a:ln>
            <a:effectLst/>
          </p:spPr>
          <p:txBody>
            <a:bodyPr wrap="square" lIns="0" tIns="0" rIns="0" bIns="0" numCol="1" anchor="t">
              <a:noAutofit/>
            </a:bodyPr>
            <a:lstStyle/>
            <a:p>
              <a:pPr lvl="0"/>
            </a:p>
          </p:txBody>
        </p:sp>
        <p:sp>
          <p:nvSpPr>
            <p:cNvPr id="33" name="Shape 16363"/>
            <p:cNvSpPr/>
            <p:nvPr/>
          </p:nvSpPr>
          <p:spPr>
            <a:xfrm>
              <a:off x="719460" y="762885"/>
              <a:ext cx="98589" cy="98589"/>
            </a:xfrm>
            <a:prstGeom prst="rect">
              <a:avLst/>
            </a:prstGeom>
            <a:solidFill>
              <a:srgbClr val="D0D6D8"/>
            </a:solidFill>
            <a:ln w="12700" cap="flat">
              <a:noFill/>
              <a:miter lim="400000"/>
            </a:ln>
            <a:effectLst/>
          </p:spPr>
          <p:txBody>
            <a:bodyPr wrap="square" lIns="0" tIns="0" rIns="0" bIns="0" numCol="1" anchor="t">
              <a:noAutofit/>
            </a:bodyPr>
            <a:lstStyle/>
            <a:p>
              <a:pPr lvl="0"/>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custDataLst>
              <p:tags r:id="rId1"/>
            </p:custDataLst>
          </p:nvPr>
        </p:nvSpPr>
        <p:spPr>
          <a:xfrm>
            <a:off x="363764" y="1337254"/>
            <a:ext cx="11015435" cy="3970318"/>
          </a:xfrm>
          <a:prstGeom prst="rect">
            <a:avLst/>
          </a:prstGeom>
        </p:spPr>
        <p:txBody>
          <a:bodyPr wrap="square">
            <a:spAutoFit/>
          </a:bodyPr>
          <a:lstStyle/>
          <a:p>
            <a:pPr>
              <a:lnSpc>
                <a:spcPct val="150000"/>
              </a:lnSpc>
            </a:pPr>
            <a:r>
              <a:rPr lang="zh-CN" altLang="en-US" sz="2400" smtClean="0">
                <a:latin typeface="SSJ-PK74820000900-Identity-H"/>
              </a:rPr>
              <a:t>     现实</a:t>
            </a:r>
            <a:r>
              <a:rPr lang="zh-CN" altLang="en-US" sz="2400">
                <a:latin typeface="SSJ-PK74820000900-Identity-H"/>
              </a:rPr>
              <a:t>生活中存在大量类似弹簧振子的运动</a:t>
            </a:r>
            <a:r>
              <a:rPr lang="zh-CN" altLang="en-US" sz="2400">
                <a:latin typeface="H-SS9-PK74820000907-Identity-H"/>
              </a:rPr>
              <a:t>，</a:t>
            </a:r>
            <a:r>
              <a:rPr lang="zh-CN" altLang="en-US" sz="2400">
                <a:latin typeface="SSJ-PK74820000900-Identity-H"/>
              </a:rPr>
              <a:t>如钟摆的摆动</a:t>
            </a:r>
            <a:r>
              <a:rPr lang="zh-CN" altLang="en-US" sz="2400">
                <a:latin typeface="H-SS9-PK74820000907-Identity-H"/>
              </a:rPr>
              <a:t>，</a:t>
            </a:r>
            <a:r>
              <a:rPr lang="zh-CN" altLang="en-US" sz="2400">
                <a:latin typeface="SSJ-PK74820000900-Identity-H"/>
              </a:rPr>
              <a:t>水中浮标的上下浮动</a:t>
            </a:r>
            <a:r>
              <a:rPr lang="zh-CN" altLang="en-US" sz="2400">
                <a:latin typeface="H-SS9-PK74820000907-Identity-H"/>
              </a:rPr>
              <a:t>，</a:t>
            </a:r>
            <a:r>
              <a:rPr lang="zh-CN" altLang="en-US" sz="2400" smtClean="0">
                <a:latin typeface="SSJ-PK74820000900-Identity-H"/>
              </a:rPr>
              <a:t>琴弦</a:t>
            </a:r>
            <a:r>
              <a:rPr lang="zh-CN" altLang="en-US" sz="2400">
                <a:latin typeface="SSJ-PK74820000900-Identity-H"/>
              </a:rPr>
              <a:t>的振动</a:t>
            </a:r>
            <a:r>
              <a:rPr lang="zh-CN" altLang="en-US" sz="2400">
                <a:latin typeface="H-SS9-PK74820000907-Identity-H"/>
              </a:rPr>
              <a:t>，</a:t>
            </a:r>
            <a:r>
              <a:rPr lang="zh-CN" altLang="en-US" sz="2400">
                <a:latin typeface="SSJ-PK74820000900-Identity-H"/>
              </a:rPr>
              <a:t>等等</a:t>
            </a:r>
            <a:r>
              <a:rPr lang="zh-CN" altLang="en-US" sz="2400">
                <a:latin typeface="E-BX9-PK7481a2-Identity-H"/>
              </a:rPr>
              <a:t>．</a:t>
            </a:r>
            <a:r>
              <a:rPr lang="zh-CN" altLang="en-US" sz="2400">
                <a:latin typeface="SSJ-PK74820000900-Identity-H"/>
              </a:rPr>
              <a:t>这些都是物体在某一中心位置附近循环往复的运动</a:t>
            </a:r>
            <a:r>
              <a:rPr lang="zh-CN" altLang="en-US" sz="2400">
                <a:latin typeface="E-BX9-PK7481a2-Identity-H"/>
              </a:rPr>
              <a:t>．</a:t>
            </a:r>
            <a:r>
              <a:rPr lang="zh-CN" altLang="en-US" sz="2400">
                <a:latin typeface="SSJ-PK74820000900-Identity-H"/>
              </a:rPr>
              <a:t>在物理学中</a:t>
            </a:r>
            <a:r>
              <a:rPr lang="zh-CN" altLang="en-US" sz="2400">
                <a:latin typeface="H-SS9-PK74820000907-Identity-H"/>
              </a:rPr>
              <a:t>，</a:t>
            </a:r>
            <a:r>
              <a:rPr lang="zh-CN" altLang="en-US" sz="2400">
                <a:latin typeface="SSJ-PK74820000900-Identity-H"/>
              </a:rPr>
              <a:t>把</a:t>
            </a:r>
            <a:r>
              <a:rPr lang="zh-CN" altLang="en-US" sz="2400" smtClean="0">
                <a:latin typeface="SSJ-PK74820000900-Identity-H"/>
              </a:rPr>
              <a:t>物体</a:t>
            </a:r>
            <a:r>
              <a:rPr lang="zh-CN" altLang="en-US" sz="2400">
                <a:latin typeface="SSJ-PK74820000900-Identity-H"/>
              </a:rPr>
              <a:t>受到的力</a:t>
            </a:r>
            <a:r>
              <a:rPr lang="zh-CN" altLang="en-US" sz="2400">
                <a:latin typeface="H-SS9-PK74820000907-Identity-H"/>
              </a:rPr>
              <a:t>（</a:t>
            </a:r>
            <a:r>
              <a:rPr lang="zh-CN" altLang="en-US" sz="2400">
                <a:latin typeface="SSJ-PK74820000900-Identity-H"/>
              </a:rPr>
              <a:t>总是指向平衡位置</a:t>
            </a:r>
            <a:r>
              <a:rPr lang="zh-CN" altLang="en-US" sz="2400">
                <a:latin typeface="H-SS9-PK74820000907-Identity-H"/>
              </a:rPr>
              <a:t>）</a:t>
            </a:r>
            <a:r>
              <a:rPr lang="zh-CN" altLang="en-US" sz="2400">
                <a:latin typeface="SSJ-PK74820000900-Identity-H"/>
              </a:rPr>
              <a:t>正比于它离开平衡位置的距离的运动称为</a:t>
            </a:r>
            <a:r>
              <a:rPr lang="zh-CN" altLang="en-US" sz="2400">
                <a:latin typeface="H-SS9-PK74820000907-Identity-H"/>
              </a:rPr>
              <a:t>“</a:t>
            </a:r>
            <a:r>
              <a:rPr lang="zh-CN" altLang="en-US" sz="2400">
                <a:latin typeface="SSJ-PK74820000900-Identity-H"/>
              </a:rPr>
              <a:t>简谐运动</a:t>
            </a:r>
            <a:r>
              <a:rPr lang="zh-CN" altLang="en-US" sz="2400">
                <a:latin typeface="H-SS9-PK74820000907-Identity-H"/>
              </a:rPr>
              <a:t>”</a:t>
            </a:r>
            <a:r>
              <a:rPr lang="zh-CN" altLang="en-US" sz="2400" smtClean="0">
                <a:latin typeface="E-BX9-PK7481a2-Identity-H"/>
              </a:rPr>
              <a:t>．</a:t>
            </a:r>
            <a:r>
              <a:rPr lang="zh-CN" altLang="en-US" sz="2400" smtClean="0">
                <a:latin typeface="SSJ-PK74820000900-Identity-H"/>
              </a:rPr>
              <a:t>可以</a:t>
            </a:r>
            <a:r>
              <a:rPr lang="zh-CN" altLang="en-US" sz="2400">
                <a:latin typeface="SSJ-PK74820000900-Identity-H"/>
              </a:rPr>
              <a:t>证明</a:t>
            </a:r>
            <a:r>
              <a:rPr lang="zh-CN" altLang="en-US" sz="2400">
                <a:latin typeface="H-SS9-PK74820000907-Identity-H"/>
              </a:rPr>
              <a:t>，</a:t>
            </a:r>
            <a:r>
              <a:rPr lang="zh-CN" altLang="en-US" sz="2400">
                <a:latin typeface="SSJ-PK74820000900-Identity-H"/>
              </a:rPr>
              <a:t>在适当的直角坐标系下</a:t>
            </a:r>
            <a:r>
              <a:rPr lang="zh-CN" altLang="en-US" sz="2400">
                <a:latin typeface="H-SS9-PK74820000907-Identity-H"/>
              </a:rPr>
              <a:t>，</a:t>
            </a:r>
            <a:r>
              <a:rPr lang="zh-CN" altLang="en-US" sz="2400">
                <a:latin typeface="SSJ-PK74820000900-Identity-H"/>
              </a:rPr>
              <a:t>简谐运动可以用</a:t>
            </a:r>
            <a:r>
              <a:rPr lang="zh-CN" altLang="en-US" sz="2400" smtClean="0">
                <a:latin typeface="SSJ-PK74820000900-Identity-H"/>
              </a:rPr>
              <a:t>函数</a:t>
            </a:r>
            <a:r>
              <a:rPr lang="en-US" altLang="zh-CN" sz="2400" smtClean="0">
                <a:latin typeface="Times New Roman" panose="02020603050405020304" pitchFamily="18" charset="0"/>
                <a:cs typeface="Times New Roman" panose="02020603050405020304" pitchFamily="18" charset="0"/>
              </a:rPr>
              <a:t>y=Asin</a:t>
            </a:r>
            <a:r>
              <a:rPr lang="zh-CN" altLang="en-US" sz="2400">
                <a:latin typeface="Times New Roman" panose="02020603050405020304" pitchFamily="18" charset="0"/>
                <a:cs typeface="Times New Roman" panose="02020603050405020304" pitchFamily="18" charset="0"/>
              </a:rPr>
              <a:t>（</a:t>
            </a:r>
            <a:r>
              <a:rPr lang="el-GR" altLang="zh-CN" sz="2400" smtClean="0">
                <a:latin typeface="Times New Roman" panose="02020603050405020304" pitchFamily="18" charset="0"/>
                <a:cs typeface="Times New Roman" panose="02020603050405020304" pitchFamily="18" charset="0"/>
              </a:rPr>
              <a:t>ω</a:t>
            </a:r>
            <a:r>
              <a:rPr lang="en-US" altLang="zh-CN" sz="2400" smtClean="0">
                <a:latin typeface="Times New Roman" panose="02020603050405020304" pitchFamily="18" charset="0"/>
                <a:cs typeface="Times New Roman" panose="02020603050405020304" pitchFamily="18" charset="0"/>
              </a:rPr>
              <a:t>x+</a:t>
            </a:r>
            <a:r>
              <a:rPr lang="el-GR" altLang="zh-CN" sz="2400">
                <a:latin typeface="Times New Roman" panose="02020603050405020304" pitchFamily="18" charset="0"/>
                <a:cs typeface="Times New Roman" panose="02020603050405020304" pitchFamily="18" charset="0"/>
              </a:rPr>
              <a:t>φ </a:t>
            </a:r>
            <a:r>
              <a:rPr lang="zh-CN" altLang="el-GR" sz="2400" smtClean="0">
                <a:latin typeface="Times New Roman" panose="02020603050405020304" pitchFamily="18" charset="0"/>
                <a:cs typeface="Times New Roman" panose="02020603050405020304" pitchFamily="18" charset="0"/>
              </a:rPr>
              <a:t>）</a:t>
            </a:r>
            <a:r>
              <a:rPr lang="en-US" altLang="zh-CN" sz="2400" smtClean="0">
                <a:latin typeface="Times New Roman" panose="02020603050405020304" pitchFamily="18" charset="0"/>
                <a:cs typeface="Times New Roman" panose="02020603050405020304" pitchFamily="18" charset="0"/>
              </a:rPr>
              <a:t>,</a:t>
            </a:r>
            <a:r>
              <a:rPr lang="en-US" altLang="zh-CN" sz="2400" smtClean="0">
                <a:latin typeface="E-BX9-PK7481a2-Identity-H"/>
              </a:rPr>
              <a:t>x</a:t>
            </a:r>
            <a:r>
              <a:rPr lang="zh-CN" altLang="en-US" sz="2400" smtClean="0">
                <a:latin typeface="O9-PK7481dd-Identity-H"/>
              </a:rPr>
              <a:t>∈</a:t>
            </a:r>
            <a:r>
              <a:rPr lang="zh-CN" altLang="en-US" sz="2400">
                <a:latin typeface="H-SS9-PK74820000907-Identity-H"/>
              </a:rPr>
              <a:t>［</a:t>
            </a:r>
            <a:r>
              <a:rPr lang="zh-CN" altLang="en-US" sz="2400">
                <a:latin typeface="E-BZ9-PK7481a4-Identity-H"/>
              </a:rPr>
              <a:t>０</a:t>
            </a:r>
            <a:r>
              <a:rPr lang="zh-CN" altLang="en-US" sz="2400">
                <a:latin typeface="H-SS9-PK74820000907-Identity-H"/>
              </a:rPr>
              <a:t>，</a:t>
            </a:r>
            <a:r>
              <a:rPr lang="zh-CN" altLang="en-US" sz="2400">
                <a:latin typeface="E-BZ9-PK7481a4-Identity-H"/>
              </a:rPr>
              <a:t>＋∞</a:t>
            </a:r>
            <a:r>
              <a:rPr lang="zh-CN" altLang="en-US" sz="2400">
                <a:latin typeface="H-SS9-PK74820000907-Identity-H"/>
              </a:rPr>
              <a:t>）</a:t>
            </a:r>
            <a:endParaRPr lang="zh-CN" altLang="en-US" sz="2400">
              <a:latin typeface="H-SS9-PK74820000907-Identity-H"/>
            </a:endParaRPr>
          </a:p>
          <a:p>
            <a:pPr>
              <a:lnSpc>
                <a:spcPct val="150000"/>
              </a:lnSpc>
            </a:pPr>
            <a:r>
              <a:rPr lang="zh-CN" altLang="en-US" sz="2400">
                <a:latin typeface="SSJ-PK74820000900-Identity-H"/>
              </a:rPr>
              <a:t>表示</a:t>
            </a:r>
            <a:r>
              <a:rPr lang="zh-CN" altLang="en-US" sz="2400">
                <a:latin typeface="H-SS9-PK74820000907-Identity-H"/>
              </a:rPr>
              <a:t>，</a:t>
            </a:r>
            <a:r>
              <a:rPr lang="zh-CN" altLang="en-US" sz="2400" smtClean="0">
                <a:latin typeface="SSJ-PK74820000900-Identity-H"/>
              </a:rPr>
              <a:t>其中</a:t>
            </a:r>
            <a:r>
              <a:rPr lang="en-US" altLang="zh-CN" sz="2400" smtClean="0">
                <a:latin typeface="E-BX9-PK7481a2-Identity-H"/>
              </a:rPr>
              <a:t>A</a:t>
            </a:r>
            <a:r>
              <a:rPr lang="zh-CN" altLang="en-US" sz="2400" smtClean="0">
                <a:latin typeface="O9-PK7481dd-Identity-H"/>
              </a:rPr>
              <a:t>＞</a:t>
            </a:r>
            <a:r>
              <a:rPr lang="zh-CN" altLang="en-US" sz="2400">
                <a:latin typeface="E-BZ9-PK7481a4-Identity-H"/>
              </a:rPr>
              <a:t>０</a:t>
            </a:r>
            <a:r>
              <a:rPr lang="zh-CN" altLang="en-US" sz="2400" smtClean="0">
                <a:latin typeface="H-SS9-PK74820000907-Identity-H"/>
              </a:rPr>
              <a:t>，</a:t>
            </a:r>
            <a:r>
              <a:rPr lang="el-GR" altLang="zh-CN" sz="2400">
                <a:latin typeface="Times New Roman" panose="02020603050405020304" pitchFamily="18" charset="0"/>
                <a:cs typeface="Times New Roman" panose="02020603050405020304" pitchFamily="18" charset="0"/>
              </a:rPr>
              <a:t> ω </a:t>
            </a:r>
            <a:r>
              <a:rPr lang="zh-CN" altLang="en-US" sz="2400" smtClean="0">
                <a:latin typeface="O9-PK7481dd-Identity-H"/>
              </a:rPr>
              <a:t>＞</a:t>
            </a:r>
            <a:r>
              <a:rPr lang="zh-CN" altLang="en-US" sz="2400">
                <a:latin typeface="E-BZ9-PK7481a4-Identity-H"/>
              </a:rPr>
              <a:t>０</a:t>
            </a:r>
            <a:r>
              <a:rPr lang="zh-CN" altLang="en-US" sz="2400">
                <a:latin typeface="E-BX9-PK7481a2-Identity-H"/>
              </a:rPr>
              <a:t>．</a:t>
            </a:r>
            <a:r>
              <a:rPr lang="zh-CN" altLang="en-US" sz="2400">
                <a:latin typeface="SSJ-PK74820000900-Identity-H"/>
              </a:rPr>
              <a:t>描述简谐运动的物理量</a:t>
            </a:r>
            <a:r>
              <a:rPr lang="zh-CN" altLang="en-US" sz="2400">
                <a:latin typeface="H-SS9-PK74820000907-Identity-H"/>
              </a:rPr>
              <a:t>，</a:t>
            </a:r>
            <a:r>
              <a:rPr lang="zh-CN" altLang="en-US" sz="2400">
                <a:latin typeface="SSJ-PK74820000900-Identity-H"/>
              </a:rPr>
              <a:t>如振幅</a:t>
            </a:r>
            <a:r>
              <a:rPr lang="zh-CN" altLang="en-US" sz="2400">
                <a:latin typeface="H-SS9-PK74820000907-Identity-H"/>
              </a:rPr>
              <a:t>、</a:t>
            </a:r>
            <a:r>
              <a:rPr lang="zh-CN" altLang="en-US" sz="2400">
                <a:latin typeface="SSJ-PK74820000900-Identity-H"/>
              </a:rPr>
              <a:t>周期和频率等都与这个</a:t>
            </a:r>
            <a:r>
              <a:rPr lang="zh-CN" altLang="en-US" sz="2400" smtClean="0">
                <a:latin typeface="SSJ-PK74820000900-Identity-H"/>
              </a:rPr>
              <a:t>解析式</a:t>
            </a:r>
            <a:r>
              <a:rPr lang="zh-CN" altLang="en-US" sz="2400">
                <a:latin typeface="SSJ-PK74820000900-Identity-H"/>
              </a:rPr>
              <a:t>中的常数有关</a:t>
            </a:r>
            <a:r>
              <a:rPr lang="zh-CN" altLang="en-US" sz="2400">
                <a:latin typeface="H-SS9-PK74820000907-Identity-H"/>
              </a:rPr>
              <a:t>：</a:t>
            </a:r>
            <a:endParaRPr lang="zh-CN" altLang="en-US" sz="2400"/>
          </a:p>
        </p:txBody>
      </p:sp>
      <p:sp>
        <p:nvSpPr>
          <p:cNvPr id="4" name="矩形 3"/>
          <p:cNvSpPr/>
          <p:nvPr>
            <p:custDataLst>
              <p:tags r:id="rId2"/>
            </p:custDataLst>
          </p:nvPr>
        </p:nvSpPr>
        <p:spPr>
          <a:xfrm>
            <a:off x="81353" y="-24248"/>
            <a:ext cx="1832553" cy="584775"/>
          </a:xfrm>
          <a:prstGeom prst="rect">
            <a:avLst/>
          </a:prstGeom>
        </p:spPr>
        <p:txBody>
          <a:bodyPr wrap="none">
            <a:spAutoFit/>
          </a:bodyPr>
          <a:lstStyle/>
          <a:p>
            <a:pPr>
              <a:defRPr/>
            </a:pPr>
            <a:r>
              <a:rPr lang="zh-CN" altLang="en-US" sz="3200" b="1" smtClean="0">
                <a:solidFill>
                  <a:srgbClr val="FF0000"/>
                </a:solidFill>
                <a:latin typeface="楷体" panose="02010609060101010101" pitchFamily="49" charset="-122"/>
                <a:ea typeface="楷体" panose="02010609060101010101" pitchFamily="49" charset="-122"/>
              </a:rPr>
              <a:t>归纳总结</a:t>
            </a:r>
            <a:endParaRPr lang="zh-CN" altLang="en-US" sz="3200" b="1">
              <a:solidFill>
                <a:srgbClr val="FF0000"/>
              </a:solidFill>
              <a:latin typeface="楷体" panose="02010609060101010101" pitchFamily="49" charset="-122"/>
              <a:ea typeface="楷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
</file>

<file path=ppt/tags/tag1.xml><?xml version="1.0" encoding="utf-8"?>
<p:tagLst xmlns:p="http://schemas.openxmlformats.org/presentationml/2006/main">
  <p:tag name="AS_UNIQUEID" val="664"/>
</p:tagLst>
</file>

<file path=ppt/tags/tag10.xml><?xml version="1.0" encoding="utf-8"?>
<p:tagLst xmlns:p="http://schemas.openxmlformats.org/presentationml/2006/main">
  <p:tag name="AS_UNIQUEID" val="776"/>
</p:tagLst>
</file>

<file path=ppt/tags/tag11.xml><?xml version="1.0" encoding="utf-8"?>
<p:tagLst xmlns:p="http://schemas.openxmlformats.org/presentationml/2006/main">
  <p:tag name="AS_OS" val="Unix 3.10 unknown"/>
  <p:tag name="AS_RELEASE_DATE" val="2017.06.20"/>
  <p:tag name="AS_TITLE" val="Aspose.Slides for Java"/>
  <p:tag name="AS_VERSION" val="17.6"/>
</p:tagLst>
</file>

<file path=ppt/tags/tag2.xml><?xml version="1.0" encoding="utf-8"?>
<p:tagLst xmlns:p="http://schemas.openxmlformats.org/presentationml/2006/main">
  <p:tag name="AS_UNIQUEID" val="665"/>
</p:tagLst>
</file>

<file path=ppt/tags/tag3.xml><?xml version="1.0" encoding="utf-8"?>
<p:tagLst xmlns:p="http://schemas.openxmlformats.org/presentationml/2006/main">
  <p:tag name="AS_UNIQUEID" val="666"/>
</p:tagLst>
</file>

<file path=ppt/tags/tag4.xml><?xml version="1.0" encoding="utf-8"?>
<p:tagLst xmlns:p="http://schemas.openxmlformats.org/presentationml/2006/main">
  <p:tag name="AS_UNIQUEID" val="667"/>
</p:tagLst>
</file>

<file path=ppt/tags/tag5.xml><?xml version="1.0" encoding="utf-8"?>
<p:tagLst xmlns:p="http://schemas.openxmlformats.org/presentationml/2006/main">
  <p:tag name="AS_UNIQUEID" val="668"/>
</p:tagLst>
</file>

<file path=ppt/tags/tag6.xml><?xml version="1.0" encoding="utf-8"?>
<p:tagLst xmlns:p="http://schemas.openxmlformats.org/presentationml/2006/main">
  <p:tag name="AS_UNIQUEID" val="669"/>
</p:tagLst>
</file>

<file path=ppt/tags/tag7.xml><?xml version="1.0" encoding="utf-8"?>
<p:tagLst xmlns:p="http://schemas.openxmlformats.org/presentationml/2006/main">
  <p:tag name="AS_UNIQUEID" val="670"/>
</p:tagLst>
</file>

<file path=ppt/tags/tag8.xml><?xml version="1.0" encoding="utf-8"?>
<p:tagLst xmlns:p="http://schemas.openxmlformats.org/presentationml/2006/main">
  <p:tag name="AS_UNIQUEID" val="715"/>
</p:tagLst>
</file>

<file path=ppt/tags/tag9.xml><?xml version="1.0" encoding="utf-8"?>
<p:tagLst xmlns:p="http://schemas.openxmlformats.org/presentationml/2006/main">
  <p:tag name="AS_UNIQUEID" val="77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Times New Roman"/>
        <a:ea typeface="宋体"/>
        <a:cs typeface="Arial"/>
      </a:majorFont>
      <a:minorFont>
        <a:latin typeface="Calibri"/>
        <a:ea typeface="宋体"/>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2872</Words>
  <Application>WPS 演示</Application>
  <PresentationFormat/>
  <Paragraphs>294</Paragraphs>
  <Slides>24</Slides>
  <Notes>0</Notes>
  <HiddenSlides>0</HiddenSlides>
  <MMClips>0</MMClips>
  <ScaleCrop>false</ScaleCrop>
  <HeadingPairs>
    <vt:vector size="8" baseType="variant">
      <vt:variant>
        <vt:lpstr>已用的字体</vt:lpstr>
      </vt:variant>
      <vt:variant>
        <vt:i4>16</vt:i4>
      </vt:variant>
      <vt:variant>
        <vt:lpstr>主题</vt:lpstr>
      </vt:variant>
      <vt:variant>
        <vt:i4>1</vt:i4>
      </vt:variant>
      <vt:variant>
        <vt:lpstr>嵌入 OLE 服务器</vt:lpstr>
      </vt:variant>
      <vt:variant>
        <vt:i4>24</vt:i4>
      </vt:variant>
      <vt:variant>
        <vt:lpstr>幻灯片标题</vt:lpstr>
      </vt:variant>
      <vt:variant>
        <vt:i4>24</vt:i4>
      </vt:variant>
    </vt:vector>
  </HeadingPairs>
  <TitlesOfParts>
    <vt:vector size="65" baseType="lpstr">
      <vt:lpstr>Arial</vt:lpstr>
      <vt:lpstr>宋体</vt:lpstr>
      <vt:lpstr>Wingdings</vt:lpstr>
      <vt:lpstr>Times New Roman</vt:lpstr>
      <vt:lpstr>黑体</vt:lpstr>
      <vt:lpstr>楷体</vt:lpstr>
      <vt:lpstr>微软雅黑</vt:lpstr>
      <vt:lpstr>Arial Unicode MS</vt:lpstr>
      <vt:lpstr>Calibri</vt:lpstr>
      <vt:lpstr>SSJ-PK74820000900-Identity-H</vt:lpstr>
      <vt:lpstr>Segoe Print</vt:lpstr>
      <vt:lpstr>H-SS9-PK74820000907-Identity-H</vt:lpstr>
      <vt:lpstr>E-BX9-PK7481a2-Identity-H</vt:lpstr>
      <vt:lpstr>O9-PK7481dd-Identity-H</vt:lpstr>
      <vt:lpstr>E-BZ9-PK7481a4-Identity-H</vt:lpstr>
      <vt:lpstr>隶书</vt:lpstr>
      <vt:lpstr>Office 主题</vt:lpstr>
      <vt:lpstr>Equation.3</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PowerPoint 演示文稿</vt:lpstr>
      <vt:lpstr>回忆复习</vt:lpstr>
      <vt:lpstr>整体感知</vt:lpstr>
      <vt:lpstr>新知探究</vt:lpstr>
      <vt:lpstr>新知探究</vt:lpstr>
      <vt:lpstr>新知探究</vt:lpstr>
      <vt:lpstr>新知探究</vt:lpstr>
      <vt:lpstr>新知探究</vt:lpstr>
      <vt:lpstr>PowerPoint 演示文稿</vt:lpstr>
      <vt:lpstr>新知探究</vt:lpstr>
      <vt:lpstr>新知探究</vt:lpstr>
      <vt:lpstr>新知探究</vt:lpstr>
      <vt:lpstr>新知探究</vt:lpstr>
      <vt:lpstr>新知探究</vt:lpstr>
      <vt:lpstr>新知探究</vt:lpstr>
      <vt:lpstr>新知探究</vt:lpstr>
      <vt:lpstr>新知探究</vt:lpstr>
      <vt:lpstr>新知探究</vt:lpstr>
      <vt:lpstr>归纳小结</vt:lpstr>
      <vt:lpstr>归纳小结</vt:lpstr>
      <vt:lpstr>作业布置</vt:lpstr>
      <vt:lpstr>目标检测</vt:lpstr>
      <vt:lpstr>目标检测</vt:lpstr>
      <vt:lpstr>再见</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东哥</cp:lastModifiedBy>
  <cp:revision>3</cp:revision>
  <cp:lastPrinted>2020-10-03T09:42:00Z</cp:lastPrinted>
  <dcterms:created xsi:type="dcterms:W3CDTF">2020-10-03T09:42:00Z</dcterms:created>
  <dcterms:modified xsi:type="dcterms:W3CDTF">2020-12-22T03:39:11Z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KSOProductBuildVer">
    <vt:lpwstr>2052-11.1.0.10132</vt:lpwstr>
  </property>
</Properties>
</file>