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emf" ContentType="image/x-emf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5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74" r:id="rId3"/>
    <p:sldId id="306" r:id="rId4"/>
    <p:sldId id="264" r:id="rId5"/>
    <p:sldId id="267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265" r:id="rId14"/>
    <p:sldId id="321" r:id="rId15"/>
    <p:sldId id="322" r:id="rId16"/>
    <p:sldId id="266" r:id="rId17"/>
    <p:sldId id="323" r:id="rId18"/>
    <p:sldId id="324" r:id="rId19"/>
    <p:sldId id="325" r:id="rId20"/>
    <p:sldId id="326" r:id="rId21"/>
    <p:sldId id="269" r:id="rId22"/>
    <p:sldId id="327" r:id="rId23"/>
    <p:sldId id="328" r:id="rId24"/>
    <p:sldId id="329" r:id="rId25"/>
    <p:sldId id="311" r:id="rId26"/>
    <p:sldId id="330" r:id="rId27"/>
    <p:sldId id="331" r:id="rId28"/>
    <p:sldId id="332" r:id="rId29"/>
    <p:sldId id="312" r:id="rId30"/>
    <p:sldId id="313" r:id="rId31"/>
    <p:sldId id="333" r:id="rId32"/>
    <p:sldId id="334" r:id="rId33"/>
  </p:sldIdLst>
  <p:sldSz cx="9144000" cy="6858000" type="screen4x3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5559" autoAdjust="0"/>
  </p:normalViewPr>
  <p:slideViewPr>
    <p:cSldViewPr showGuides="1">
      <p:cViewPr varScale="1">
        <p:scale>
          <a:sx n="91" d="100"/>
          <a:sy n="91" d="100"/>
        </p:scale>
        <p:origin x="102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tags" Target="tags/tag1.xml" /><Relationship Id="rId35" Type="http://schemas.openxmlformats.org/officeDocument/2006/relationships/presProps" Target="presProps.xml" /><Relationship Id="rId36" Type="http://schemas.openxmlformats.org/officeDocument/2006/relationships/viewProps" Target="viewProps.xml" /><Relationship Id="rId37" Type="http://schemas.openxmlformats.org/officeDocument/2006/relationships/theme" Target="theme/theme1.xml" /><Relationship Id="rId38" Type="http://schemas.openxmlformats.org/officeDocument/2006/relationships/tableStyles" Target="tableStyles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3.e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4.e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5.emf" /></Relationships>
</file>

<file path=ppt/drawings/_rels/vmlDrawing1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6.emf" /></Relationships>
</file>

<file path=ppt/drawings/_rels/vmlDrawing1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9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.e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.e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e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.e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emf" /><Relationship Id="rId2" Type="http://schemas.openxmlformats.org/officeDocument/2006/relationships/image" Target="../media/image9.e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0.e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1.e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2.e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pPr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pPr/>
            <a:fld id="{FC01EFDD-91F8-495A-91D7-EB018522F674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pPr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pPr/>
            <a:fld id="{FFC5C579-5EAB-4D4D-A688-CF27E536ED03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defPPr/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defPPr/>
            <a:lvl1pPr algn="ctr">
              <a:defRPr sz="4500"/>
            </a:lvl1pPr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defPPr/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/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defPPr/>
            <a:lvl1pPr>
              <a:defRPr sz="4500"/>
            </a:lvl1pPr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defPPr/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defPPr/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defPPr/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defPPr/>
            <a:lvl1pPr>
              <a:defRPr sz="2400"/>
            </a:lvl1pPr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defPPr/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defPPr/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>
            <a:defPPr/>
          </a:lstStyle>
          <a:p>
            <a:pPr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slideLayout" Target="../slideLayouts/slideLayout28.xml" /><Relationship Id="rId29" Type="http://schemas.openxmlformats.org/officeDocument/2006/relationships/slideLayout" Target="../slideLayouts/slideLayout29.xml" /><Relationship Id="rId3" Type="http://schemas.openxmlformats.org/officeDocument/2006/relationships/slideLayout" Target="../slideLayouts/slideLayout3.xml" /><Relationship Id="rId30" Type="http://schemas.openxmlformats.org/officeDocument/2006/relationships/slideLayout" Target="../slideLayouts/slideLayout30.xml" /><Relationship Id="rId31" Type="http://schemas.openxmlformats.org/officeDocument/2006/relationships/slideLayout" Target="../slideLayouts/slideLayout31.xml" /><Relationship Id="rId32" Type="http://schemas.openxmlformats.org/officeDocument/2006/relationships/slideLayout" Target="../slideLayouts/slideLayout32.xml" /><Relationship Id="rId33" Type="http://schemas.openxmlformats.org/officeDocument/2006/relationships/slideLayout" Target="../slideLayouts/slideLayout33.xml" /><Relationship Id="rId34" Type="http://schemas.openxmlformats.org/officeDocument/2006/relationships/slideLayout" Target="../slideLayouts/slideLayout34.xml" /><Relationship Id="rId35" Type="http://schemas.openxmlformats.org/officeDocument/2006/relationships/slideLayout" Target="../slideLayouts/slideLayout35.xml" /><Relationship Id="rId36" Type="http://schemas.openxmlformats.org/officeDocument/2006/relationships/slideLayout" Target="../slideLayouts/slideLayout36.xml" /><Relationship Id="rId37" Type="http://schemas.openxmlformats.org/officeDocument/2006/relationships/slideLayout" Target="../slideLayouts/slideLayout37.xml" /><Relationship Id="rId38" Type="http://schemas.openxmlformats.org/officeDocument/2006/relationships/slideLayout" Target="../slideLayouts/slideLayout38.xml" /><Relationship Id="rId39" Type="http://schemas.openxmlformats.org/officeDocument/2006/relationships/slideLayout" Target="../slideLayouts/slideLayout39.xml" /><Relationship Id="rId4" Type="http://schemas.openxmlformats.org/officeDocument/2006/relationships/slideLayout" Target="../slideLayouts/slideLayout4.xml" /><Relationship Id="rId40" Type="http://schemas.openxmlformats.org/officeDocument/2006/relationships/slideLayout" Target="../slideLayouts/slideLayout40.xml" /><Relationship Id="rId41" Type="http://schemas.openxmlformats.org/officeDocument/2006/relationships/slideLayout" Target="../slideLayouts/slideLayout41.xml" /><Relationship Id="rId42" Type="http://schemas.openxmlformats.org/officeDocument/2006/relationships/theme" Target="../theme/theme1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/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/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/>
            <a:fld id="{82F288E0-7875-42C4-84C8-98DBBD3BF4D2}" type="datetimeFigureOut">
              <a:rPr lang="zh-CN" altLang="en-US" smtClean="0"/>
              <a:pPr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/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/>
            <a:fld id="{7D9BB5D0-35E4-459D-AEF3-FE4D7C45CC19}" type="slidenum">
              <a:rPr lang="zh-CN" altLang="en-US" smtClean="0"/>
              <a:pPr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 /><Relationship Id="rId2" Type="http://schemas.openxmlformats.org/officeDocument/2006/relationships/slide" Target="slide3.xml" TargetMode="Internal" /><Relationship Id="rId3" Type="http://schemas.openxmlformats.org/officeDocument/2006/relationships/slide" Target="slide4.xml" TargetMode="Interna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 /><Relationship Id="rId2" Type="http://schemas.openxmlformats.org/officeDocument/2006/relationships/slide" Target="slide3.xml" TargetMode="Internal" /><Relationship Id="rId3" Type="http://schemas.openxmlformats.org/officeDocument/2006/relationships/slide" Target="slide4.xml" TargetMode="Interna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10" Type="http://schemas.openxmlformats.org/officeDocument/2006/relationships/vmlDrawing" Target="../drawings/vmlDrawing3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3.docx" TargetMode="Internal" /><Relationship Id="rId9" Type="http://schemas.openxmlformats.org/officeDocument/2006/relationships/image" Target="../media/image5.emf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Relationship Id="rId10" Type="http://schemas.openxmlformats.org/officeDocument/2006/relationships/vmlDrawing" Target="../drawings/vmlDrawing4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4.docx" TargetMode="Internal" /><Relationship Id="rId9" Type="http://schemas.openxmlformats.org/officeDocument/2006/relationships/image" Target="../media/image6.emf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6.x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 /><Relationship Id="rId10" Type="http://schemas.openxmlformats.org/officeDocument/2006/relationships/vmlDrawing" Target="../drawings/vmlDrawing5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5.docx" TargetMode="Internal" /><Relationship Id="rId9" Type="http://schemas.openxmlformats.org/officeDocument/2006/relationships/image" Target="../media/image7.emf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8.xml" /><Relationship Id="rId10" Type="http://schemas.openxmlformats.org/officeDocument/2006/relationships/package" Target="../embeddings/Document7.docx" TargetMode="Internal" /><Relationship Id="rId11" Type="http://schemas.openxmlformats.org/officeDocument/2006/relationships/image" Target="../media/image9.emf" /><Relationship Id="rId12" Type="http://schemas.openxmlformats.org/officeDocument/2006/relationships/vmlDrawing" Target="../drawings/vmlDrawing6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6.docx" TargetMode="Internal" /><Relationship Id="rId9" Type="http://schemas.openxmlformats.org/officeDocument/2006/relationships/image" Target="../media/image8.emf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 /><Relationship Id="rId10" Type="http://schemas.openxmlformats.org/officeDocument/2006/relationships/vmlDrawing" Target="../drawings/vmlDrawing7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8.docx" TargetMode="Internal" /><Relationship Id="rId9" Type="http://schemas.openxmlformats.org/officeDocument/2006/relationships/image" Target="../media/image10.em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1.jpeg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 /><Relationship Id="rId10" Type="http://schemas.openxmlformats.org/officeDocument/2006/relationships/vmlDrawing" Target="../drawings/vmlDrawing8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9.docx" TargetMode="Internal" /><Relationship Id="rId9" Type="http://schemas.openxmlformats.org/officeDocument/2006/relationships/image" Target="../media/image11.emf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 /><Relationship Id="rId10" Type="http://schemas.openxmlformats.org/officeDocument/2006/relationships/vmlDrawing" Target="../drawings/vmlDrawing9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10.docx" TargetMode="Internal" /><Relationship Id="rId9" Type="http://schemas.openxmlformats.org/officeDocument/2006/relationships/image" Target="../media/image12.emf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2.xml" /><Relationship Id="rId10" Type="http://schemas.openxmlformats.org/officeDocument/2006/relationships/vmlDrawing" Target="../drawings/vmlDrawing10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11.docx" TargetMode="Internal" /><Relationship Id="rId9" Type="http://schemas.openxmlformats.org/officeDocument/2006/relationships/image" Target="../media/image13.emf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3.xml" /><Relationship Id="rId10" Type="http://schemas.openxmlformats.org/officeDocument/2006/relationships/vmlDrawing" Target="../drawings/vmlDrawing11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12.docx" TargetMode="Internal" /><Relationship Id="rId9" Type="http://schemas.openxmlformats.org/officeDocument/2006/relationships/image" Target="../media/image14.emf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4.x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5.x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6.xml" /><Relationship Id="rId10" Type="http://schemas.openxmlformats.org/officeDocument/2006/relationships/vmlDrawing" Target="../drawings/vmlDrawing12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13.docx" TargetMode="Internal" /><Relationship Id="rId9" Type="http://schemas.openxmlformats.org/officeDocument/2006/relationships/image" Target="../media/image15.emf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7.xml" /><Relationship Id="rId10" Type="http://schemas.openxmlformats.org/officeDocument/2006/relationships/vmlDrawing" Target="../drawings/vmlDrawing13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14.docx" TargetMode="Internal" /><Relationship Id="rId9" Type="http://schemas.openxmlformats.org/officeDocument/2006/relationships/image" Target="../media/image16.emf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8.x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image" Target="../media/image17.png" /><Relationship Id="rId9" Type="http://schemas.microsoft.com/office/2007/relationships/hdphoto" Target="../media/image18.wdp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9.xml" /><Relationship Id="rId10" Type="http://schemas.openxmlformats.org/officeDocument/2006/relationships/vmlDrawing" Target="../drawings/vmlDrawing14.v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package" Target="../embeddings/Document15.docx" TargetMode="Internal" /><Relationship Id="rId9" Type="http://schemas.openxmlformats.org/officeDocument/2006/relationships/image" Target="../media/image19.em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slide" Target="slide3.xml" TargetMode="Internal" /><Relationship Id="rId3" Type="http://schemas.openxmlformats.org/officeDocument/2006/relationships/slide" Target="slide4.xml" TargetMode="Internal" /><Relationship Id="rId4" Type="http://schemas.openxmlformats.org/officeDocument/2006/relationships/image" Target="../media/image2.jpeg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0.x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1.xml" /><Relationship Id="rId2" Type="http://schemas.openxmlformats.org/officeDocument/2006/relationships/slide" Target="slide12.xml" TargetMode="Internal" /><Relationship Id="rId3" Type="http://schemas.openxmlformats.org/officeDocument/2006/relationships/slide" Target="slide15.xml" TargetMode="Internal" /><Relationship Id="rId4" Type="http://schemas.openxmlformats.org/officeDocument/2006/relationships/slide" Target="slide20.xml" TargetMode="Internal" /><Relationship Id="rId5" Type="http://schemas.openxmlformats.org/officeDocument/2006/relationships/slide" Target="slide24.xml" TargetMode="Internal" /><Relationship Id="rId6" Type="http://schemas.openxmlformats.org/officeDocument/2006/relationships/slide" Target="slide28.xml" TargetMode="Internal" /><Relationship Id="rId7" Type="http://schemas.openxmlformats.org/officeDocument/2006/relationships/slide" Target="slide29.xml" TargetMode="Internal" /><Relationship Id="rId8" Type="http://schemas.openxmlformats.org/officeDocument/2006/relationships/image" Target="../media/image20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 /><Relationship Id="rId2" Type="http://schemas.openxmlformats.org/officeDocument/2006/relationships/slide" Target="slide3.xml" TargetMode="Internal" /><Relationship Id="rId3" Type="http://schemas.openxmlformats.org/officeDocument/2006/relationships/slide" Target="slide4.xml" TargetMode="Interna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slide" Target="slide3.xml" TargetMode="Internal" /><Relationship Id="rId3" Type="http://schemas.openxmlformats.org/officeDocument/2006/relationships/slide" Target="slide4.xml" TargetMode="Interna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6.xml" /><Relationship Id="rId2" Type="http://schemas.openxmlformats.org/officeDocument/2006/relationships/slide" Target="slide3.xml" TargetMode="Internal" /><Relationship Id="rId3" Type="http://schemas.openxmlformats.org/officeDocument/2006/relationships/slide" Target="slide4.xml" TargetMode="Internal" /><Relationship Id="rId4" Type="http://schemas.openxmlformats.org/officeDocument/2006/relationships/package" Target="../embeddings/Document1.docx" TargetMode="Internal" /><Relationship Id="rId5" Type="http://schemas.openxmlformats.org/officeDocument/2006/relationships/image" Target="../media/image3.emf" /><Relationship Id="rId6" Type="http://schemas.openxmlformats.org/officeDocument/2006/relationships/vmlDrawing" Target="../drawings/vmlDrawing1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 /><Relationship Id="rId2" Type="http://schemas.openxmlformats.org/officeDocument/2006/relationships/slide" Target="slide3.xml" TargetMode="Internal" /><Relationship Id="rId3" Type="http://schemas.openxmlformats.org/officeDocument/2006/relationships/slide" Target="slide4.xml" TargetMode="Internal" /><Relationship Id="rId4" Type="http://schemas.openxmlformats.org/officeDocument/2006/relationships/package" Target="../embeddings/Document2.docx" TargetMode="Internal" /><Relationship Id="rId5" Type="http://schemas.openxmlformats.org/officeDocument/2006/relationships/image" Target="../media/image4.emf" /><Relationship Id="rId6" Type="http://schemas.openxmlformats.org/officeDocument/2006/relationships/vmlDrawing" Target="../drawings/vmlDrawing2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8.xml" /><Relationship Id="rId2" Type="http://schemas.openxmlformats.org/officeDocument/2006/relationships/slide" Target="slide3.xml" TargetMode="Internal" /><Relationship Id="rId3" Type="http://schemas.openxmlformats.org/officeDocument/2006/relationships/slide" Target="slide4.xml" TargetMode="In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9.xml" /><Relationship Id="rId2" Type="http://schemas.openxmlformats.org/officeDocument/2006/relationships/slide" Target="slide3.xml" TargetMode="Internal" /><Relationship Id="rId3" Type="http://schemas.openxmlformats.org/officeDocument/2006/relationships/slide" Target="slide4.xml" TargetMode="In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1070" y="2924944"/>
            <a:ext cx="9081860" cy="576064"/>
          </a:xfrm>
        </p:spPr>
        <p:txBody>
          <a:bodyPr/>
          <a:lstStyle>
            <a:defPPr/>
          </a:lstStyle>
          <a:p>
            <a:r>
              <a:rPr lang="zh-CN" altLang="zh-CN"/>
              <a:t>第</a:t>
            </a:r>
            <a:r>
              <a:rPr lang="en-US" altLang="zh-CN" b="1"/>
              <a:t>2</a:t>
            </a:r>
            <a:r>
              <a:rPr lang="zh-CN" altLang="zh-CN"/>
              <a:t>课时　集合的表示方法</a:t>
            </a:r>
            <a:endParaRPr lang="zh-CN" altLang="zh-CN"/>
          </a:p>
        </p:txBody>
      </p:sp>
    </p:spTree>
  </p:cSld>
  <p:clrMapOvr>
    <a:masterClrMapping/>
  </p:clrMapOvr>
  <mc:AlternateContent>
    <mc:Choice xmlns:p15="http://schemas.microsoft.com/office/powerpoint/2012/main" Requires="p15">
      <p:transition spd="slow" p14:dur="2000">
        <p15:prstTrans prst="drape"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知识点拨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508000" y="2107334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微思考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如何理解定义中的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共同特征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)”?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属于集合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的任意一个元素都具有性质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而不属于集合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的元素都不具有性质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什么类型的集合适合用描述法表示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含有较多元素的有限集或无限集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且元素的共同特征可以统一描述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知识点拨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04201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 lv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187450"/>
                <a:tab pos="2163445"/>
                <a:tab pos="3143250"/>
                <a:tab pos="4191000"/>
              </a:tabLst>
            </a:pP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微判断</a:t>
            </a:r>
            <a:endParaRPr lang="zh-CN" altLang="en-US" sz="2200">
              <a:latin typeface="Times New Roman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187450"/>
                <a:tab pos="2163445"/>
                <a:tab pos="3143250"/>
                <a:tab pos="4191000"/>
              </a:tabLst>
            </a:pP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判断下列说法是否正确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正确的在后面的括号内画“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</a:rPr>
              <a:t>√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错误的画“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×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200">
              <a:latin typeface="Times New Roman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187450"/>
                <a:tab pos="2163445"/>
                <a:tab pos="3143250"/>
                <a:tab pos="4191000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(1){0,1}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{(0,1)}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表示相同的集合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187450"/>
                <a:tab pos="2163445"/>
                <a:tab pos="3143250"/>
                <a:tab pos="4191000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用列举法表示集合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{1,1}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187450"/>
                <a:tab pos="2163445"/>
                <a:tab pos="3143250"/>
                <a:tab pos="4191000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x|x&gt;-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1}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t|t&gt;-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1}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表示同一集合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187450"/>
                <a:tab pos="2163445"/>
                <a:tab pos="3143250"/>
                <a:tab pos="4191000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|x&gt;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y&gt;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是指第一象限内的点集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200">
              <a:solidFill>
                <a:srgbClr val="FF0000"/>
              </a:solidFill>
              <a:latin typeface="Times New Roman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1187450"/>
                <a:tab pos="2163445"/>
                <a:tab pos="3143250"/>
                <a:tab pos="4191000"/>
              </a:tabLst>
            </a:pPr>
            <a:r>
              <a:rPr lang="zh-CN" altLang="en-US" sz="22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(1)×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(2)×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</a:rPr>
              <a:t>√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ea typeface="NEU-BZ-S92"/>
                <a:cs typeface="Times New Roman" panose="02020603050405020304" pitchFamily="18" charset="0"/>
              </a:rPr>
              <a:t>√</a:t>
            </a:r>
            <a:r>
              <a:rPr lang="en-US" altLang="zh-CN" sz="22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107334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用列举法表示集合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用列举法表示下列集合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的解组成的集合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单词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“see”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中的字母组成的集合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所有正整数组成的集合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的交点组成的集合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分析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先求出满足题目要求的所有元素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再用列举法表示集合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44015"/>
            <a:ext cx="8128000" cy="4561249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方程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的解为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所求集合用列举法表示为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单词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“see”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中有两个互不相同的字母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分别为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“s”“e”,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所求集合用列举法表示为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{s,e}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正整数有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1,2,3,</a:t>
            </a:r>
            <a:r>
              <a:rPr lang="en-US" altLang="zh-CN" sz="2200">
                <a:solidFill>
                  <a:srgbClr val="000000"/>
                </a:solidFill>
                <a:effectLst/>
                <a:latin typeface="楷体" panose="02010609060101010101" pitchFamily="49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所求集合用列举法表示为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{1,2,3,</a:t>
            </a:r>
            <a:r>
              <a:rPr lang="en-US" altLang="zh-CN" sz="2200">
                <a:solidFill>
                  <a:srgbClr val="000000"/>
                </a:solidFill>
                <a:effectLst/>
                <a:latin typeface="楷体" panose="02010609060101010101" pitchFamily="49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2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200">
              <a:solidFill>
                <a:srgbClr val="000000"/>
              </a:solidFill>
              <a:effectLst/>
              <a:latin typeface="Times New Roman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反思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感悟</a:t>
            </a:r>
            <a:r>
              <a:rPr lang="zh-CN" altLang="zh-CN" sz="2200">
                <a:solidFill>
                  <a:srgbClr val="000000"/>
                </a:solidFill>
                <a:effectLst/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使用列举法表示集合时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应注意以下几点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在元素个数较少或元素间有明显规律时用列举法表示集合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(2)“{}”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的含义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不能省略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元素之间用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“,”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隔开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而不能用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元素之间无顺序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满足无序性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99916" y="3285105"/>
          <a:ext cx="8128000" cy="837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name="文档" r:id="rId8" imgW="3838575" imgH="396875" progId="Word.Document.12">
                  <p:embed/>
                </p:oleObj>
              </mc:Choice>
              <mc:Fallback>
                <p:oleObj name="文档" r:id="rId8" imgW="3838575" imgH="3968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9916" y="3285105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10"/>
    </mc:Choice>
    <mc:Fallback>
      <p:transition/>
    </mc:Fallback>
  </mc:AlternateContent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654197"/>
            <a:ext cx="8128000" cy="3748719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用列举法表示集合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要分清该集合是数集还是点集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变式训练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用列举法表示下列集合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(1)15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的正因数组成的集合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的正偶数组成的集合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2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200">
              <a:solidFill>
                <a:srgbClr val="000000"/>
              </a:solidFill>
              <a:effectLst/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(1){1,3,5,15}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(2){2,4,6,8,10}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(3){(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3,0)}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99916" y="3295258"/>
          <a:ext cx="8128000" cy="837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name="文档" r:id="rId8" imgW="3838575" imgH="396875" progId="Word.Document.12">
                  <p:embed/>
                </p:oleObj>
              </mc:Choice>
              <mc:Fallback>
                <p:oleObj name="文档" r:id="rId8" imgW="3838575" imgH="3968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9916" y="3295258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114868"/>
            <a:ext cx="8128000" cy="2882264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用描述法表示集合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用描述法表示下列集合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函数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y=-x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的图象上的点组成的集合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数轴上离原点的距离大于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的点组成的集合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不等式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的解组成的集合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分析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找准集合的代表元素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说明元素满足的条件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用描述法表示相应的集合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94804"/>
            <a:ext cx="8128000" cy="4522392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(1){(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|y=-x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数轴上离原点的距离大于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的点组成的集合等于绝对值大于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的实数组成的集合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则数轴上离原点的距离大于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的点组成的集合用描述法表示为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||x|&gt;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不等式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的解是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则不等式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的解组成的集合用描述法表示为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反思感悟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用描述法表示集合时应弄清楚集合的属性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即它是数集、点集还是其他的类型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一般地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数集用一个字母代表其元素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点集用一个有序实数对代表其元素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若描述部分出现代表元素以外的字母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则要对新字母说明其含义或指出其取值范围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852261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变式训练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用描述法表示下列集合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平面直角坐标系中的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轴上的点组成的集合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抛物线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上的点组成的集合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zh-CN" sz="22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200">
              <a:solidFill>
                <a:srgbClr val="000000"/>
              </a:solidFill>
              <a:latin typeface="Times New Roman" pitchFamily="18" charset="0"/>
              <a:ea typeface="方正书宋_GBK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(1){(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(2){(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|y=x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≠1}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70374" y="3068960"/>
          <a:ext cx="8128000" cy="837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name="文档" r:id="rId8" imgW="3838575" imgH="396875" progId="Word.Document.12">
                  <p:embed/>
                </p:oleObj>
              </mc:Choice>
              <mc:Fallback>
                <p:oleObj name="文档" r:id="rId8" imgW="3838575" imgH="3968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70374" y="3068960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08000" y="1095941"/>
          <a:ext cx="8128000" cy="312048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name="文档" r:id="rId8" imgW="3838575" imgH="1477645" progId="Word.Document.12">
                  <p:embed/>
                </p:oleObj>
              </mc:Choice>
              <mc:Fallback>
                <p:oleObj name="文档" r:id="rId8" imgW="3838575" imgH="147764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8000" y="1095941"/>
                        <a:ext cx="8128000" cy="31204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>
            <a:spLocks noChangeAspect="1"/>
          </p:cNvSpPr>
          <p:nvPr/>
        </p:nvSpPr>
        <p:spPr>
          <a:xfrm>
            <a:off x="404812" y="4230599"/>
            <a:ext cx="8128000" cy="872355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学生甲正确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学生乙错误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由于集合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的代表元素为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这是一个数集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而不是点集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因此满足条件的元素只能为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0,1;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而不是实数对</a:t>
            </a:r>
            <a:endParaRPr lang="zh-CN" altLang="en-US" sz="2200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/>
        </p:nvGraphicFramePr>
        <p:xfrm>
          <a:off x="508000" y="5083738"/>
          <a:ext cx="8128000" cy="837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name="文档" r:id="rId10" imgW="3838575" imgH="396875" progId="Word.Document.12">
                  <p:embed/>
                </p:oleObj>
              </mc:Choice>
              <mc:Fallback>
                <p:oleObj name="文档" r:id="rId10" imgW="3838575" imgH="3968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08000" y="5083738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611560" y="2276872"/>
          <a:ext cx="8128000" cy="1320591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name="文档" r:id="rId8" imgW="3838575" imgH="625475" progId="Word.Document.12">
                  <p:embed/>
                </p:oleObj>
              </mc:Choice>
              <mc:Fallback>
                <p:oleObj name="文档" r:id="rId8" imgW="3838575" imgH="6254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1560" y="2276872"/>
                        <a:ext cx="8128000" cy="1320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spect="1"/>
          </p:cNvSpPr>
          <p:nvPr/>
        </p:nvSpPr>
        <p:spPr>
          <a:xfrm>
            <a:off x="508000" y="3608706"/>
            <a:ext cx="5623655" cy="498598"/>
          </a:xfrm>
          <a:prstGeom prst="rect">
            <a:avLst/>
          </a:prstGeom>
        </p:spPr>
        <p:txBody>
          <a:bodyPr wrap="none"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代表元素是点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所以这是点集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学生乙正确</a:t>
            </a:r>
            <a:r>
              <a:rPr lang="en-US" altLang="zh-CN" sz="22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707517" y="1925059"/>
          <a:ext cx="7728966" cy="2699004"/>
        </p:xfrm>
        <a:graphic>
          <a:graphicData uri="http://schemas.openxmlformats.org/drawingml/2006/table">
            <a:tbl>
              <a:tblPr firstRow="1" firstCol="1" bandRow="1"/>
              <a:tblGrid>
                <a:gridCol w="3072395"/>
                <a:gridCol w="4656571"/>
              </a:tblGrid>
              <a:tr h="0">
                <a:tc>
                  <a:txBody>
                    <a:bodyPr vert="horz" wrap="square"/>
                    <a:lstStyle>
                      <a:defPPr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课标阐释</a:t>
                      </a:r>
                      <a:endParaRPr lang="zh-CN" sz="22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zh-CN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2" charset="-122"/>
                          <a:cs typeface="Times New Roman" panose="02020603050405020304" pitchFamily="18" charset="0"/>
                        </a:rPr>
                        <a:t>思维脉络</a:t>
                      </a:r>
                      <a:endParaRPr lang="zh-CN" sz="22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 vert="horz" wrap="square"/>
                    <a:lstStyle>
                      <a:defPPr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zh-CN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掌握集合的表示方法</a:t>
                      </a: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——</a:t>
                      </a:r>
                      <a:r>
                        <a:rPr lang="zh-CN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列举法和描述法</a:t>
                      </a:r>
                      <a:r>
                        <a:rPr lang="en-US" sz="2200" i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i="1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数学抽象</a:t>
                      </a: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22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itchFamily="65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zh-CN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能进行自然语言与集合语言间的相互转换</a:t>
                      </a:r>
                      <a:r>
                        <a:rPr lang="en-US" sz="2200" i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i="1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r>
                        <a:rPr lang="en-US" sz="220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CN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直观想象</a:t>
                      </a:r>
                      <a:r>
                        <a:rPr lang="en-US" sz="2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zh-CN" sz="2200">
                        <a:solidFill>
                          <a:srgbClr val="000000"/>
                        </a:solidFill>
                        <a:effectLst/>
                        <a:latin typeface="NEU-BZ-S92"/>
                        <a:ea typeface="方正书宋_GBK" panose="03000509000000000000" pitchFamily="65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>
                      <a:defPPr/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ct val="0"/>
                        </a:spcAft>
                        <a:tabLst>
                          <a:tab pos="1188085"/>
                          <a:tab pos="2163445"/>
                          <a:tab pos="3142615"/>
                          <a:tab pos="4190365"/>
                        </a:tabLst>
                      </a:pPr>
                      <a:endParaRPr lang="en-US" sz="220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42" name="M04.ep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3968" y="2708920"/>
            <a:ext cx="3647951" cy="17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708025" y="3725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>
            <a:defPPr/>
          </a:lstStyle>
          <a:p>
            <a:pPr/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810348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集合表示方法的选择与转换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用适当的方法表示下列集合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zh-CN" sz="220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2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(2)1 000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以内被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除余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的正整数组成的集合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所有的正方形组成的集合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抛物线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上的所有点组成的集合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分析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依据集合中元素的个数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选择适当的方法表示集合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620464" y="2636912"/>
          <a:ext cx="8128000" cy="837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文档" r:id="rId8" imgW="3838575" imgH="396875" progId="Word.Document.12">
                  <p:embed/>
                </p:oleObj>
              </mc:Choice>
              <mc:Fallback>
                <p:oleObj name="文档" r:id="rId8" imgW="3838575" imgH="3968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0464" y="2636912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08000" y="1095941"/>
          <a:ext cx="8128000" cy="408243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文档" r:id="rId8" imgW="3838575" imgH="1932305" progId="Word.Document.12">
                  <p:embed/>
                </p:oleObj>
              </mc:Choice>
              <mc:Fallback>
                <p:oleObj name="文档" r:id="rId8" imgW="3838575" imgH="19323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08000" y="1095941"/>
                        <a:ext cx="8128000" cy="40824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矩形 2"/>
          <p:cNvSpPr>
            <a:spLocks noChangeAspect="1"/>
          </p:cNvSpPr>
          <p:nvPr/>
        </p:nvSpPr>
        <p:spPr>
          <a:xfrm>
            <a:off x="454273" y="5157192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反思感悟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表示集合时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应先根据题意确定符合条件的元素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再根据元素情况选择适当的表示方法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值得注意的是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并不是每一个集合都可以用两种方法表示出来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156729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变式训练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用列举法和描述法分别表示下列集合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的非负偶数组成的集合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的所有实数解组成的集合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611560" y="3429000"/>
          <a:ext cx="8128000" cy="837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name="文档" r:id="rId8" imgW="3838575" imgH="396875" progId="Word.Document.12">
                  <p:embed/>
                </p:oleObj>
              </mc:Choice>
              <mc:Fallback>
                <p:oleObj name="文档" r:id="rId8" imgW="3838575" imgH="3968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1560" y="3429000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61471"/>
            <a:ext cx="8128000" cy="2084801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因为不大于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是指小于或等于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非负是大于或等于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的意思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所以不大于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的非负偶数组成的集合用列举法表示为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{0,2,4,6,8,10},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用描述法表示为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方程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的解是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所以方程的解组成的集合用列举法表示为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{0,1},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用描述法表示为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611560" y="3435465"/>
          <a:ext cx="8128000" cy="251381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name="文档" r:id="rId8" imgW="3838575" imgH="1189990" progId="Word.Document.12">
                  <p:embed/>
                </p:oleObj>
              </mc:Choice>
              <mc:Fallback>
                <p:oleObj name="文档" r:id="rId8" imgW="3838575" imgH="118999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1560" y="3435465"/>
                        <a:ext cx="8128000" cy="2513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97936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已知集合中元素个数求参数的值或取值范围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x|kx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只有一个元素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试求实数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的值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并用列举法表示集合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分析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明确集合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的含义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对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加以讨论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求出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的值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写出集合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原方程变为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此时集合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{2}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要使关于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的一元二次方程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有两个相等实根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只需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此时方程的解为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=x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{4},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满足题意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综上所述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实数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的值为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{2};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{4}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04201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反思感悟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解答与描述法有关的问题时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明确集合中代表元素及其共同特征是解题的切入点及关键点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本题因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是否为一元二次方程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而分为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两种情况进行讨论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从而做到不重不漏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解集合与含有参数的方程的综合问题时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一般要求对方程中最高次项的系数的取值进行分类讨论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确定方程的根的情况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进而求得结果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需特别关注判别式在一元二次方程的实数根个数的讨论中的作用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266182"/>
            <a:ext cx="8128000" cy="2123658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延伸探究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中含有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个元素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试求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的取值集合</a:t>
            </a:r>
            <a:r>
              <a:rPr lang="en-US" altLang="zh-CN" sz="22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200" i="1" smtClean="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200" i="1">
              <a:solidFill>
                <a:srgbClr val="000000"/>
              </a:solidFill>
              <a:latin typeface="Times New Roman" pitchFamily="18" charset="0"/>
              <a:ea typeface="方正书宋_GBK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解得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的取值集合为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k|k&lt;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601286" y="2708920"/>
          <a:ext cx="8128000" cy="837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name="文档" r:id="rId8" imgW="3838575" imgH="396875" progId="Word.Document.12">
                  <p:embed/>
                </p:oleObj>
              </mc:Choice>
              <mc:Fallback>
                <p:oleObj name="文档" r:id="rId8" imgW="3838575" imgH="3968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1286" y="2708920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85987"/>
            <a:ext cx="8128000" cy="2936188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延伸探究</a:t>
            </a:r>
            <a:r>
              <a:rPr lang="zh-CN" altLang="zh-CN" sz="2200">
                <a:solidFill>
                  <a:srgbClr val="000000"/>
                </a:solidFill>
                <a:effectLst/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中至多有一个元素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试求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的取值集合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中含有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个元素时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1;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当集合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中没有元素时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方程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无解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即</a:t>
            </a:r>
            <a:endParaRPr lang="en-US" altLang="zh-CN" sz="2200" smtClean="0">
              <a:solidFill>
                <a:srgbClr val="000000"/>
              </a:solidFill>
              <a:effectLst/>
              <a:latin typeface="Times New Roman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200">
              <a:solidFill>
                <a:srgbClr val="000000"/>
              </a:solidFill>
              <a:latin typeface="Times New Roman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解得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k&gt;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综上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实数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的取值集合为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k|k=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zh-CN" sz="2200">
                <a:solidFill>
                  <a:srgbClr val="000000"/>
                </a:solidFill>
                <a:effectLst/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610190" y="3228860"/>
          <a:ext cx="8128000" cy="837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name="文档" r:id="rId8" imgW="3838575" imgH="398780" progId="Word.Document.12">
                  <p:embed/>
                </p:oleObj>
              </mc:Choice>
              <mc:Fallback>
                <p:oleObj name="文档" r:id="rId8" imgW="3838575" imgH="39878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10190" y="3228860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04564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集合语言的综合应用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集合语言是现代数学的基本语言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也就是用集合的有关概念和符号来叙述问题的语言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集合语言与其他语言的关系以及它的构成如下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09669" y="2492896"/>
            <a:ext cx="5524662" cy="3548566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513599"/>
            <a:ext cx="8128000" cy="2123658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              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则下列关系式不成立的是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A.0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∉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effectLst/>
                <a:latin typeface="Cambria Math" panose="02040503050406030204" pitchFamily="18" charset="0"/>
                <a:ea typeface="NEU-BZ-S92"/>
                <a:cs typeface="Times New Roman" panose="02020603050405020304" pitchFamily="18" charset="0"/>
              </a:rPr>
              <a:t>∉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D.6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由题意知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{0,1,2,3,4,5},</a:t>
            </a:r>
            <a:r>
              <a:rPr lang="zh-CN" altLang="zh-CN" sz="2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/>
        </p:nvGraphicFramePr>
        <p:xfrm>
          <a:off x="2011242" y="2537004"/>
          <a:ext cx="2220913" cy="4238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name="文档" r:id="rId8" imgW="1048385" imgH="202565" progId="Word.Document.12">
                  <p:embed/>
                </p:oleObj>
              </mc:Choice>
              <mc:Fallback>
                <p:oleObj name="文档" r:id="rId8" imgW="1048385" imgH="20256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11242" y="2537004"/>
                        <a:ext cx="2220913" cy="423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知识点拨</a:t>
            </a:r>
            <a:endParaRPr lang="zh-CN" altLang="en-US" sz="1400">
              <a:solidFill>
                <a:srgbClr val="333333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3449936"/>
            <a:ext cx="8128000" cy="1678536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语言是人与人之间相互联系的一种方式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同样的祝福又有着不同的表示方法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简体中文中的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生日快乐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用繁体中文为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生日快樂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英文为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“Happy Birthday”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那么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对于一个集合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有哪些不同的表示方法呢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6" name="M05.eps" descr="id:2147499218;FounderCES"/>
          <p:cNvPicPr/>
          <p:nvPr/>
        </p:nvPicPr>
        <p:blipFill>
          <a:blip r:embed="rId4"/>
          <a:stretch>
            <a:fillRect/>
          </a:stretch>
        </p:blipFill>
        <p:spPr>
          <a:xfrm>
            <a:off x="3563888" y="1772816"/>
            <a:ext cx="2364968" cy="1664011"/>
          </a:xfrm>
          <a:prstGeom prst="rect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107334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(2020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山东高一月考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用列举法表示是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A.{1,2,3,4}	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B.{1,2,3,4,5}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C.{0,1,2,3,4,5}	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D.{0,1,2,3,4}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由题意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所以集合为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{0,1,2,3,4}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探究一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探究二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3168030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探究三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5" action="ppaction://hlinksldjump"/>
          </p:cNvPr>
          <p:cNvSpPr/>
          <p:nvPr/>
        </p:nvSpPr>
        <p:spPr>
          <a:xfrm>
            <a:off x="4518273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探究四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>
            <a:hlinkClick r:id="rId6" action="ppaction://hlinksldjump"/>
          </p:cNvPr>
          <p:cNvSpPr/>
          <p:nvPr/>
        </p:nvSpPr>
        <p:spPr>
          <a:xfrm>
            <a:off x="5868516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素养形成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>
            <a:hlinkClick r:id="rId7" action="ppaction://hlinksldjump"/>
          </p:cNvPr>
          <p:cNvSpPr/>
          <p:nvPr/>
        </p:nvSpPr>
        <p:spPr>
          <a:xfrm>
            <a:off x="7218759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当堂检测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1069"/>
            <a:ext cx="8128000" cy="3709862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{(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|x+y=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用列举法表示为</a:t>
            </a:r>
            <a:r>
              <a:rPr lang="zh-CN" altLang="zh-CN" sz="2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i="1">
                <a:solidFill>
                  <a:srgbClr val="000000"/>
                </a:solidFill>
                <a:latin typeface="宋体" panose="02010600030101010101" pitchFamily="2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{(0,6),(1,5),(2,4),(3,3),(4,2),(5,1),(6,0)}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分别用描述法和列举法表示下列集合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的解组成的集合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且小于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的所有整数组成的集合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集合用描述法表示为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0};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由于方程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的解分别为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故方程的解组成的集合用列举法表示为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1,2}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集合用描述法表示为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&lt;x&lt;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5};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用列举法表示为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{2,3,4}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12" name="New picture" hidden="1"/>
          <p:cNvPicPr/>
          <p:nvPr/>
        </p:nvPicPr>
        <p:blipFill>
          <a:blip r:embed="rId8"/>
          <a:stretch>
            <a:fillRect/>
          </a:stretch>
        </p:blipFill>
        <p:spPr>
          <a:xfrm>
            <a:off x="11061700" y="11544300"/>
            <a:ext cx="342900" cy="381000"/>
          </a:xfrm>
          <a:prstGeom prst="cub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知识点拨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196752"/>
            <a:ext cx="8128000" cy="4967514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知识点一、列举法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把集合的所有元素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一一列举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并用</a:t>
            </a:r>
            <a:r>
              <a:rPr lang="zh-CN" altLang="zh-CN" sz="22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花括号</a:t>
            </a:r>
            <a:r>
              <a:rPr lang="en-US" altLang="zh-CN" sz="22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“{</a:t>
            </a:r>
            <a:r>
              <a:rPr lang="zh-CN" altLang="zh-CN" sz="2200" i="1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}”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括起来表示集合的方法叫做列举法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名师点析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用列举法表示集合时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必须注意以下几点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元素与元素之间需用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隔开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集合中的元素必须是确定的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不必考虑元素出现的前后顺序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但不能重复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例如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{1,3}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{3,1}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表示同一个集合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一般地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列举法适用于有限集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元素个数有限且比较少时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可以全部列举出来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{1,2,3};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元素个数有限且比较多时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可以列举一部分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中间用省略号表示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称为中间省略列举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的所有正整数组成的集合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可以表示为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{1,2,3,</a:t>
            </a:r>
            <a:r>
              <a:rPr lang="en-US" altLang="zh-CN" sz="2200">
                <a:solidFill>
                  <a:srgbClr val="000000"/>
                </a:solidFill>
                <a:latin typeface="仿宋" panose="02010609060101010101" pitchFamily="49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altLang="zh-CN" sz="22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827825" y="1659622"/>
            <a:ext cx="1153273" cy="3078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5102853" y="1696927"/>
            <a:ext cx="1674599" cy="318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 sz="1350"/>
          </a:p>
        </p:txBody>
      </p:sp>
      <p:cxnSp>
        <p:nvCxnSpPr>
          <p:cNvPr id="8" name="直接连接符 7"/>
          <p:cNvCxnSpPr/>
          <p:nvPr/>
        </p:nvCxnSpPr>
        <p:spPr>
          <a:xfrm>
            <a:off x="5158339" y="2040300"/>
            <a:ext cx="15841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知识点拨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307292"/>
            <a:ext cx="8128000" cy="2497415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对于含有较多元素的无限集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如果元素的排列呈现一定的规律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在不发生误解的情况下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也可列出几个元素作为代表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其他元素用省略号表示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如自然数集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可以表示为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{0,1,2,3,</a:t>
            </a:r>
            <a:r>
              <a:rPr lang="en-US" altLang="zh-CN" sz="2200">
                <a:solidFill>
                  <a:srgbClr val="000000"/>
                </a:solidFill>
                <a:latin typeface="仿宋" panose="02010609060101010101" pitchFamily="49" charset="-122"/>
                <a:ea typeface="方正书宋_GBK" panose="03000509000000000000" pitchFamily="65" charset="-122"/>
                <a:cs typeface="Times New Roman" panose="02020603050405020304" pitchFamily="18" charset="0"/>
              </a:rPr>
              <a:t>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称为尾端省略列举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(6)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这里集合的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“{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}”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已包含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的意思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例如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:{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整数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},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即代表整数集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</a:rPr>
              <a:t>Z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所以不能写成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{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全体整数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2200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知识点拨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82691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微练习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直线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与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轴的交点所组成的集合为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A.{0,1}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B.{(0,1)}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en-US" altLang="zh-CN" sz="2200" smtClean="0">
              <a:solidFill>
                <a:srgbClr val="00000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用列举法表示下列集合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方程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baseline="30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的解构成的集合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不大于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的自然数构成的集合</a:t>
            </a:r>
            <a:r>
              <a:rPr lang="en-US" altLang="zh-CN" sz="2200" i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608963" y="2632985"/>
          <a:ext cx="8128000" cy="8379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4" imgW="3838575" imgH="396875" progId="Word.Document.12">
                  <p:embed/>
                </p:oleObj>
              </mc:Choice>
              <mc:Fallback>
                <p:oleObj name="文档" r:id="rId4" imgW="3838575" imgH="3968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8963" y="2632985"/>
                        <a:ext cx="8128000" cy="837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知识点拨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3645024"/>
            <a:ext cx="8128000" cy="1311128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 smtClean="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解</a:t>
            </a:r>
            <a:r>
              <a:rPr lang="en-US" altLang="zh-CN" sz="2200">
                <a:solidFill>
                  <a:srgbClr val="FF0000"/>
                </a:solidFill>
                <a:effectLst/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3,3}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zh-CN" sz="2200">
                <a:solidFill>
                  <a:srgbClr val="000000"/>
                </a:solidFill>
                <a:cs typeface="宋体" panose="02010600030101010101" pitchFamily="2" charset="-122"/>
              </a:rPr>
              <a:t>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{0,1,2,3,</a:t>
            </a:r>
            <a:r>
              <a:rPr lang="en-US" altLang="zh-CN" sz="2200">
                <a:solidFill>
                  <a:srgbClr val="000000"/>
                </a:solidFill>
                <a:effectLst/>
                <a:latin typeface="楷体" panose="02010609060101010101" pitchFamily="49" charset="-122"/>
                <a:cs typeface="Times New Roman" panose="02020603050405020304" pitchFamily="18" charset="0"/>
              </a:rPr>
              <a:t>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,100}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220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601286" y="1969147"/>
          <a:ext cx="8128000" cy="167587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name="文档" r:id="rId4" imgW="3838575" imgH="794385" progId="Word.Document.12">
                  <p:embed/>
                </p:oleObj>
              </mc:Choice>
              <mc:Fallback>
                <p:oleObj name="文档" r:id="rId4" imgW="3838575" imgH="79438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1286" y="1969147"/>
                        <a:ext cx="8128000" cy="16758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知识点拨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68760"/>
            <a:ext cx="8128000" cy="4561249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知识点二、描述法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一般地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设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是一个集合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我们把集合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中所有具有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共同特征</a:t>
            </a:r>
            <a:r>
              <a:rPr lang="en-US" altLang="zh-CN" sz="2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的元素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所组成的集合表示为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A|P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i="1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)}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这种表示集合的方法称为描述法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名师点析</a:t>
            </a:r>
            <a:r>
              <a:rPr lang="zh-CN" altLang="zh-CN" sz="220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使用描述法表示集合时要注意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写清该集合中元素的代表符号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x|x&gt;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不能写成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x&gt;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1};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用简明、准确的语言进行描述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如方程、不等式、几何图形等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不能出现未被说明的字母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中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未被说明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故此集合中的元素是不确定的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所有描述的内容都要写在花括号内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 i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不符合要求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应将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 i="1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写进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“{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即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|x=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 i="1" baseline="-250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};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72200" y="1731630"/>
            <a:ext cx="1645910" cy="3078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769638" y="2132856"/>
            <a:ext cx="1440160" cy="3078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836712"/>
            <a:ext cx="1314053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激趣诱思</a:t>
            </a:r>
            <a:endParaRPr lang="zh-CN" altLang="en-US" sz="140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817787" y="836712"/>
            <a:ext cx="131405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r>
              <a:rPr lang="zh-CN" altLang="en-US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知识点拨</a:t>
            </a:r>
            <a:endParaRPr lang="zh-CN" altLang="en-US" sz="1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94762"/>
            <a:ext cx="8128000" cy="4122475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元素的取值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或变化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范围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从上下文的关系来看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若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是明确的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可省略不写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如集合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∈</a:t>
            </a: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|x&lt;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也可表示为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D=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x|x&lt;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20};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ct val="0"/>
              </a:spcAft>
              <a:tabLst>
                <a:tab pos="1188085"/>
                <a:tab pos="2163445"/>
                <a:tab pos="3142615"/>
                <a:tab pos="4190365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多层描述时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应当准确使用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且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等表示元素之间关系的词语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x|x&lt;-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x&gt;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1};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(7)“{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}”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全体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的含义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如所有实数组成的集合可以用描述法表示为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x|x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是实数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},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但如果写成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x|x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是所有实数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x|x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是全体实数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{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x|x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是实数集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}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都是错误的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“{</a:t>
            </a:r>
            <a:r>
              <a:rPr lang="zh-CN" altLang="zh-CN" sz="2200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}”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本身既表示集合的意思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也表示了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所有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”“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全体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的意思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此处是初学者容易犯的错误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要注意领会</a:t>
            </a:r>
            <a:r>
              <a:rPr lang="en-US" altLang="zh-CN" sz="2200" i="1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zh-CN" altLang="en-US" sz="2200"/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</p:tagLst>
</file>

<file path=ppt/theme/theme1.xml><?xml version="1.0" encoding="utf-8"?>
<a:theme xmlns:r="http://schemas.openxmlformats.org/officeDocument/2006/relationships"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测控设计模板14新</Template>
  <Company>Microsoft</Company>
  <PresentationFormat>On-screen Show (4:3)</PresentationFormat>
  <Paragraphs>272</Paragraphs>
  <Slides>31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baseType="lpstr" size="44">
      <vt:lpstr>Arial</vt:lpstr>
      <vt:lpstr>Calibri Light</vt:lpstr>
      <vt:lpstr>Calibri</vt:lpstr>
      <vt:lpstr>Times New Roman</vt:lpstr>
      <vt:lpstr>宋体</vt:lpstr>
      <vt:lpstr>楷体</vt:lpstr>
      <vt:lpstr>NEU-BZ-S92</vt:lpstr>
      <vt:lpstr>方正书宋_GBK</vt:lpstr>
      <vt:lpstr>黑体</vt:lpstr>
      <vt:lpstr>微软雅黑</vt:lpstr>
      <vt:lpstr>仿宋</vt:lpstr>
      <vt:lpstr>Cambria Math</vt:lpstr>
      <vt:lpstr>1_自定义设计方案</vt:lpstr>
      <vt:lpstr>第2课时　集合的表示方法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第一章  运动的描述</dc:title>
  <dc:creator>dbc</dc:creator>
  <cp:lastModifiedBy>Administrator</cp:lastModifiedBy>
  <cp:revision>114</cp:revision>
  <dcterms:created xsi:type="dcterms:W3CDTF">2016-04-22T00:11:00Z</dcterms:created>
  <dcterms:modified xsi:type="dcterms:W3CDTF">2020-07-27T08:44:14Z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KSOProductBuildVer">
    <vt:lpwstr>2052-10.1.0.7698</vt:lpwstr>
  </property>
</Properties>
</file>