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docx" ContentType="application/vnd.openxmlformats-officedocument.wordprocessingml.document"/>
  <Default Extension="bin" ContentType="application/vnd.openxmlformats-officedocument.oleObject"/>
  <Default Extension="wav" ContentType="audio/x-wav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592" r:id="rId3"/>
    <p:sldId id="577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588" r:id="rId15"/>
    <p:sldId id="589" r:id="rId16"/>
    <p:sldId id="590" r:id="rId17"/>
    <p:sldId id="593" r:id="rId18"/>
    <p:sldId id="595" r:id="rId19"/>
    <p:sldId id="598" r:id="rId20"/>
  </p:sldIdLst>
  <p:sldSz cx="12192000" cy="6858000"/>
  <p:notesSz cx="7103745" cy="10234295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1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0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8047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9387840" y="115570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立德树人  和谐发展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5.emf"/><Relationship Id="rId3" Type="http://schemas.openxmlformats.org/officeDocument/2006/relationships/package" Target="../embeddings/Document20.docx"/><Relationship Id="rId2" Type="http://schemas.openxmlformats.org/officeDocument/2006/relationships/image" Target="../media/image24.w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7.emf"/><Relationship Id="rId3" Type="http://schemas.openxmlformats.org/officeDocument/2006/relationships/package" Target="../embeddings/Document22.docx"/><Relationship Id="rId2" Type="http://schemas.openxmlformats.org/officeDocument/2006/relationships/image" Target="../media/image26.emf"/><Relationship Id="rId1" Type="http://schemas.openxmlformats.org/officeDocument/2006/relationships/package" Target="../embeddings/Document21.docx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9.emf"/><Relationship Id="rId3" Type="http://schemas.openxmlformats.org/officeDocument/2006/relationships/package" Target="../embeddings/Document24.docx"/><Relationship Id="rId2" Type="http://schemas.openxmlformats.org/officeDocument/2006/relationships/image" Target="../media/image28.emf"/><Relationship Id="rId1" Type="http://schemas.openxmlformats.org/officeDocument/2006/relationships/package" Target="../embeddings/Document23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1.emf"/><Relationship Id="rId3" Type="http://schemas.openxmlformats.org/officeDocument/2006/relationships/oleObject" Target="../embeddings/Document26.doc"/><Relationship Id="rId2" Type="http://schemas.openxmlformats.org/officeDocument/2006/relationships/image" Target="../media/image30.emf"/><Relationship Id="rId1" Type="http://schemas.openxmlformats.org/officeDocument/2006/relationships/oleObject" Target="../embeddings/Document25.doc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2.emf"/><Relationship Id="rId1" Type="http://schemas.openxmlformats.org/officeDocument/2006/relationships/oleObject" Target="../embeddings/Document27.doc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image" Target="../media/image33.png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2" Type="http://schemas.openxmlformats.org/officeDocument/2006/relationships/image" Target="../media/image35.png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6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5.doc"/><Relationship Id="rId8" Type="http://schemas.openxmlformats.org/officeDocument/2006/relationships/image" Target="../media/image7.emf"/><Relationship Id="rId7" Type="http://schemas.openxmlformats.org/officeDocument/2006/relationships/oleObject" Target="../embeddings/Document4.doc"/><Relationship Id="rId6" Type="http://schemas.openxmlformats.org/officeDocument/2006/relationships/image" Target="../media/image6.emf"/><Relationship Id="rId5" Type="http://schemas.openxmlformats.org/officeDocument/2006/relationships/oleObject" Target="../embeddings/Document3.doc"/><Relationship Id="rId4" Type="http://schemas.openxmlformats.org/officeDocument/2006/relationships/image" Target="../media/image5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4.emf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9.emf"/><Relationship Id="rId11" Type="http://schemas.openxmlformats.org/officeDocument/2006/relationships/oleObject" Target="../embeddings/Document6.doc"/><Relationship Id="rId10" Type="http://schemas.openxmlformats.org/officeDocument/2006/relationships/image" Target="../media/image8.emf"/><Relationship Id="rId1" Type="http://schemas.openxmlformats.org/officeDocument/2006/relationships/oleObject" Target="../embeddings/Document1.doc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package" Target="../embeddings/Document9.docx"/><Relationship Id="rId4" Type="http://schemas.openxmlformats.org/officeDocument/2006/relationships/image" Target="../media/image11.emf"/><Relationship Id="rId3" Type="http://schemas.openxmlformats.org/officeDocument/2006/relationships/package" Target="../embeddings/Document8.docx"/><Relationship Id="rId2" Type="http://schemas.openxmlformats.org/officeDocument/2006/relationships/image" Target="../media/image10.emf"/><Relationship Id="rId1" Type="http://schemas.openxmlformats.org/officeDocument/2006/relationships/oleObject" Target="../embeddings/Document7.doc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emf"/><Relationship Id="rId3" Type="http://schemas.openxmlformats.org/officeDocument/2006/relationships/package" Target="../embeddings/Document11.docx"/><Relationship Id="rId2" Type="http://schemas.openxmlformats.org/officeDocument/2006/relationships/image" Target="../media/image13.emf"/><Relationship Id="rId1" Type="http://schemas.openxmlformats.org/officeDocument/2006/relationships/package" Target="../embeddings/Document10.docx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.xml"/><Relationship Id="rId6" Type="http://schemas.openxmlformats.org/officeDocument/2006/relationships/image" Target="../media/image17.emf"/><Relationship Id="rId5" Type="http://schemas.openxmlformats.org/officeDocument/2006/relationships/oleObject" Target="../embeddings/Document14.doc"/><Relationship Id="rId4" Type="http://schemas.openxmlformats.org/officeDocument/2006/relationships/image" Target="../media/image16.emf"/><Relationship Id="rId3" Type="http://schemas.openxmlformats.org/officeDocument/2006/relationships/oleObject" Target="../embeddings/Document13.doc"/><Relationship Id="rId2" Type="http://schemas.openxmlformats.org/officeDocument/2006/relationships/image" Target="../media/image15.emf"/><Relationship Id="rId1" Type="http://schemas.openxmlformats.org/officeDocument/2006/relationships/oleObject" Target="../embeddings/Document12.doc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oleObject" Target="../embeddings/Document17.doc"/><Relationship Id="rId4" Type="http://schemas.openxmlformats.org/officeDocument/2006/relationships/image" Target="../media/image19.emf"/><Relationship Id="rId3" Type="http://schemas.openxmlformats.org/officeDocument/2006/relationships/oleObject" Target="../embeddings/Document16.doc"/><Relationship Id="rId2" Type="http://schemas.openxmlformats.org/officeDocument/2006/relationships/image" Target="../media/image18.emf"/><Relationship Id="rId1" Type="http://schemas.openxmlformats.org/officeDocument/2006/relationships/oleObject" Target="../embeddings/Document15.doc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3.emf"/><Relationship Id="rId4" Type="http://schemas.openxmlformats.org/officeDocument/2006/relationships/package" Target="../embeddings/Document19.docx"/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oleObject" Target="../embeddings/Document1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4"/>
          <p:cNvSpPr txBox="1"/>
          <p:nvPr/>
        </p:nvSpPr>
        <p:spPr>
          <a:xfrm>
            <a:off x="2766060" y="3498215"/>
            <a:ext cx="7078980" cy="64516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4.1.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无理数指数幂及其运算性质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1220" y="1029970"/>
            <a:ext cx="36220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解：</a:t>
            </a: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）原式</a:t>
            </a:r>
            <a:r>
              <a:rPr lang="en-US" altLang="zh-CN" sz="2800"/>
              <a:t>=</a:t>
            </a:r>
            <a:endParaRPr lang="en-US" altLang="zh-CN" sz="2800"/>
          </a:p>
        </p:txBody>
      </p:sp>
      <p:graphicFrame>
        <p:nvGraphicFramePr>
          <p:cNvPr id="3" name="对象 -2147482591" descr="eqIdac5f137b403e48b992094b8d41c0aded"/>
          <p:cNvGraphicFramePr>
            <a:graphicFrameLocks noChangeAspect="1"/>
          </p:cNvGraphicFramePr>
          <p:nvPr/>
        </p:nvGraphicFramePr>
        <p:xfrm>
          <a:off x="2019300" y="1551940"/>
          <a:ext cx="9432925" cy="1043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1" imgW="113690400" imgH="12496800" progId="Equation.DSMT4">
                  <p:embed/>
                </p:oleObj>
              </mc:Choice>
              <mc:Fallback>
                <p:oleObj name="" r:id="rId1" imgW="113690400" imgH="1249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19300" y="1551940"/>
                        <a:ext cx="9432925" cy="10439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871220" y="3233420"/>
          <a:ext cx="13634086" cy="1434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文档" r:id="rId3" imgW="3848100" imgH="485775" progId="Word.Document.12">
                  <p:embed/>
                </p:oleObj>
              </mc:Choice>
              <mc:Fallback>
                <p:oleObj name="文档" r:id="rId3" imgW="3848100" imgH="485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220" y="3233420"/>
                        <a:ext cx="13634086" cy="14344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跟踪训练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2888" y="726353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 题型二   条件求值</a:t>
            </a:r>
            <a:endParaRPr lang="zh-CN" altLang="zh-CN" sz="3600">
              <a:solidFill>
                <a:srgbClr val="00206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36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lvl="1" indent="266700">
              <a:lnSpc>
                <a:spcPct val="120000"/>
              </a:lnSpc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307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54181" y="-778308"/>
            <a:ext cx="10972800" cy="1143000"/>
          </a:xfrm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433070" y="1593850"/>
          <a:ext cx="13634720" cy="870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文档" r:id="rId1" imgW="3848100" imgH="247650" progId="Word.Document.12">
                  <p:embed/>
                </p:oleObj>
              </mc:Choice>
              <mc:Fallback>
                <p:oleObj name="文档" r:id="rId1" imgW="3848100" imgH="2476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3070" y="1593850"/>
                        <a:ext cx="13634720" cy="8705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矩形 22"/>
          <p:cNvSpPr>
            <a:spLocks noChangeAspect="1"/>
          </p:cNvSpPr>
          <p:nvPr/>
        </p:nvSpPr>
        <p:spPr>
          <a:xfrm>
            <a:off x="1245870" y="2915285"/>
            <a:ext cx="13106400" cy="141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a+a</a:t>
            </a:r>
            <a:r>
              <a:rPr lang="en-US" altLang="zh-CN" sz="36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zh-CN" sz="36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36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1049655" y="4065093"/>
            <a:ext cx="8128000" cy="127254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分析</a:t>
            </a:r>
            <a:r>
              <a:rPr lang="en-US" altLang="zh-CN" sz="3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解答本题可从整体上寻求各式与</a:t>
            </a:r>
            <a:r>
              <a:rPr lang="zh-CN" altLang="zh-CN" sz="32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条件</a:t>
            </a:r>
            <a:r>
              <a:rPr lang="en-US" altLang="zh-CN" sz="32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                               </a:t>
            </a:r>
            <a:r>
              <a:rPr lang="zh-CN" altLang="zh-CN" sz="32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zh-C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联系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进而整体代入求值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/>
        </p:nvGraphicFramePr>
        <p:xfrm>
          <a:off x="3010535" y="3843020"/>
          <a:ext cx="14839950" cy="95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文档" r:id="rId3" imgW="3840480" imgH="250190" progId="Word.Document.12">
                  <p:embed/>
                </p:oleObj>
              </mc:Choice>
              <mc:Fallback>
                <p:oleObj name="文档" r:id="rId3" imgW="3840480" imgH="2501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0535" y="3843020"/>
                        <a:ext cx="14839950" cy="9575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705803" y="1105853"/>
          <a:ext cx="9658350" cy="61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文档" r:id="rId1" imgW="3848100" imgH="247650" progId="Word.Document.12">
                  <p:embed/>
                </p:oleObj>
              </mc:Choice>
              <mc:Fallback>
                <p:oleObj name="文档" r:id="rId1" imgW="3848100" imgH="2476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5803" y="1105853"/>
                        <a:ext cx="9658350" cy="6153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矩形 25"/>
          <p:cNvSpPr>
            <a:spLocks noChangeAspect="1"/>
          </p:cNvSpPr>
          <p:nvPr/>
        </p:nvSpPr>
        <p:spPr>
          <a:xfrm>
            <a:off x="1263015" y="1710690"/>
            <a:ext cx="11226800" cy="2675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两边平方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设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两边平方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</a:t>
            </a:r>
            <a:r>
              <a:rPr lang="en-US" altLang="zh-CN" sz="28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>
              <a:solidFill>
                <a:srgbClr val="000000"/>
              </a:solidFill>
              <a:effectLst/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7" name="对象 26"/>
          <p:cNvGraphicFramePr>
            <a:graphicFrameLocks noChangeAspect="1"/>
          </p:cNvGraphicFramePr>
          <p:nvPr/>
        </p:nvGraphicFramePr>
        <p:xfrm>
          <a:off x="1042670" y="4491355"/>
          <a:ext cx="9599295" cy="464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文档" r:id="rId3" imgW="3840480" imgH="187325" progId="Word.Document.12">
                  <p:embed/>
                </p:oleObj>
              </mc:Choice>
              <mc:Fallback>
                <p:oleObj name="文档" r:id="rId3" imgW="3840480" imgH="1873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2670" y="4491355"/>
                        <a:ext cx="9599295" cy="4641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解题方法</a:t>
            </a:r>
            <a:r>
              <a:rPr lang="zh-CN" altLang="en-US" sz="2800" smtClean="0">
                <a:solidFill>
                  <a:srgbClr val="002060"/>
                </a:solidFill>
              </a:rPr>
              <a:t>（</a:t>
            </a:r>
            <a:r>
              <a:rPr lang="zh-CN" altLang="zh-CN" sz="2800" smtClean="0">
                <a:solidFill>
                  <a:srgbClr val="00206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已知</a:t>
            </a:r>
            <a:r>
              <a:rPr lang="zh-CN" altLang="zh-CN" sz="2800">
                <a:solidFill>
                  <a:srgbClr val="00206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某些代数式的值</a:t>
            </a:r>
            <a:r>
              <a:rPr lang="en-US" altLang="zh-C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206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求另外代数式的值</a:t>
            </a:r>
            <a:r>
              <a:rPr lang="zh-CN" altLang="en-US" sz="2800" kern="100" smtClean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 smtClean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800" b="1" kern="10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06095" y="2349500"/>
            <a:ext cx="16410939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已知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某些代数式的值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求另外代数式的值是代数式求值中的常见题型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解答这类题目时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可先</a:t>
            </a:r>
            <a:r>
              <a:rPr lang="zh-CN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分析条件式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与所求式的区别与联系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有时通过</a:t>
            </a:r>
            <a:endParaRPr lang="zh-CN" altLang="zh-CN" sz="2800">
              <a:solidFill>
                <a:srgbClr val="00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化简变形把已知条件整体代入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有时需要根据已知条件求出某些字</a:t>
            </a:r>
            <a:endParaRPr lang="zh-CN" altLang="zh-CN" sz="2800">
              <a:solidFill>
                <a:srgbClr val="00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母参数的值再代入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另外还要注意隐含条件的挖掘与应用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29737" y="681038"/>
          <a:ext cx="10723880" cy="1271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1" imgW="9505950" imgH="1133475" progId="Word.Document.8">
                  <p:embed/>
                </p:oleObj>
              </mc:Choice>
              <mc:Fallback>
                <p:oleObj name="Document" r:id="rId1" imgW="9505950" imgH="11334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9737" y="681038"/>
                        <a:ext cx="10723880" cy="127190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63258" y="1233805"/>
          <a:ext cx="9988550" cy="172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3" imgW="7772400" imgH="1200150" progId="Word.Document.8">
                  <p:embed/>
                </p:oleObj>
              </mc:Choice>
              <mc:Fallback>
                <p:oleObj name="" r:id="rId3" imgW="7772400" imgH="12001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3258" y="1233805"/>
                        <a:ext cx="9988550" cy="17252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跟踪训练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715645" y="1132205"/>
          <a:ext cx="8920480" cy="4914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1" imgW="8153400" imgH="4181475" progId="Word.Document.8">
                  <p:embed/>
                </p:oleObj>
              </mc:Choice>
              <mc:Fallback>
                <p:oleObj name="" r:id="rId1" imgW="8153400" imgH="41814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15645" y="1132205"/>
                        <a:ext cx="8920480" cy="49142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跟踪训练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4" name="图片 117964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3770" y="718820"/>
            <a:ext cx="8891905" cy="54108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795" name="矩形 1179650"/>
          <p:cNvSpPr/>
          <p:nvPr>
            <p:custDataLst>
              <p:tags r:id="rId3"/>
            </p:custDataLst>
          </p:nvPr>
        </p:nvSpPr>
        <p:spPr>
          <a:xfrm>
            <a:off x="1436370" y="4061460"/>
            <a:ext cx="8409305" cy="215773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anchor="t"/>
          <a:p>
            <a:endParaRPr lang="zh-CN" altLang="en-US"/>
          </a:p>
        </p:txBody>
      </p:sp>
      <p:pic>
        <p:nvPicPr>
          <p:cNvPr id="2" name="图片 117862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94655" y="5086033"/>
            <a:ext cx="6484938" cy="1771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2" name="图片 117760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39165" y="1168400"/>
            <a:ext cx="9684385" cy="4242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3" name="矩形 1177602"/>
          <p:cNvSpPr/>
          <p:nvPr>
            <p:custDataLst>
              <p:tags r:id="rId3"/>
            </p:custDataLst>
          </p:nvPr>
        </p:nvSpPr>
        <p:spPr>
          <a:xfrm>
            <a:off x="1267460" y="3564890"/>
            <a:ext cx="9355455" cy="249555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anchor="t"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P110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P111--114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:P57--58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707" y="1277058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阅读课本</a:t>
            </a:r>
            <a:r>
              <a:rPr lang="en-US" altLang="zh-CN" sz="3600" b="1" smtClean="0">
                <a:solidFill>
                  <a:srgbClr val="002060"/>
                </a:solidFill>
              </a:rPr>
              <a:t>107-108</a:t>
            </a:r>
            <a:r>
              <a:rPr lang="zh-CN" altLang="en-US" sz="3600" b="1" smtClean="0">
                <a:solidFill>
                  <a:srgbClr val="002060"/>
                </a:solidFill>
              </a:rPr>
              <a:t>页，思考并完成以下问题</a:t>
            </a:r>
            <a:endParaRPr lang="en-US" altLang="zh-CN" sz="3600" b="1" smtClean="0">
              <a:solidFill>
                <a:srgbClr val="002060"/>
              </a:solidFill>
            </a:endParaRPr>
          </a:p>
          <a:p>
            <a:endParaRPr lang="zh-CN" altLang="zh-CN" sz="36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sz="3600">
                <a:sym typeface="+mn-ea"/>
              </a:rPr>
              <a:t>(</a:t>
            </a:r>
            <a:r>
              <a:rPr lang="en-US" sz="3600">
                <a:sym typeface="+mn-ea"/>
              </a:rPr>
              <a:t>1</a:t>
            </a:r>
            <a:r>
              <a:rPr sz="3600">
                <a:sym typeface="+mn-ea"/>
              </a:rPr>
              <a:t>)</a:t>
            </a:r>
            <a:r>
              <a:rPr lang="zh-CN" sz="3600">
                <a:sym typeface="+mn-ea"/>
              </a:rPr>
              <a:t>无</a:t>
            </a:r>
            <a:r>
              <a:rPr sz="3600">
                <a:sym typeface="+mn-ea"/>
              </a:rPr>
              <a:t>理数指数幂的含义是什么？</a:t>
            </a:r>
            <a:endParaRPr sz="3600"/>
          </a:p>
          <a:p>
            <a:pPr marL="0" indent="0">
              <a:buNone/>
            </a:pPr>
            <a:endParaRPr sz="3600">
              <a:sym typeface="+mn-ea"/>
            </a:endParaRPr>
          </a:p>
          <a:p>
            <a:pPr marL="0" indent="0">
              <a:buNone/>
            </a:pPr>
            <a:endParaRPr sz="3600"/>
          </a:p>
          <a:p>
            <a:pPr marL="0" indent="0">
              <a:buNone/>
            </a:pPr>
            <a:r>
              <a:rPr sz="3600">
                <a:sym typeface="+mn-ea"/>
              </a:rPr>
              <a:t>(</a:t>
            </a:r>
            <a:r>
              <a:rPr lang="en-US" sz="3600">
                <a:sym typeface="+mn-ea"/>
              </a:rPr>
              <a:t>2</a:t>
            </a:r>
            <a:r>
              <a:rPr sz="3600">
                <a:sym typeface="+mn-ea"/>
              </a:rPr>
              <a:t>)如何利用</a:t>
            </a:r>
            <a:r>
              <a:rPr lang="zh-CN" sz="3600">
                <a:sym typeface="+mn-ea"/>
              </a:rPr>
              <a:t>实数</a:t>
            </a:r>
            <a:r>
              <a:rPr sz="3600">
                <a:sym typeface="+mn-ea"/>
              </a:rPr>
              <a:t>指数幂的运算性质进行化简？</a:t>
            </a:r>
            <a:endParaRPr sz="3600"/>
          </a:p>
          <a:p>
            <a:endParaRPr lang="zh-CN" altLang="en-US" sz="3600"/>
          </a:p>
          <a:p>
            <a:endParaRPr lang="zh-CN" altLang="en-US" sz="3600"/>
          </a:p>
          <a:p>
            <a:endParaRPr lang="zh-CN" altLang="en-US" sz="3600"/>
          </a:p>
          <a:p>
            <a:endParaRPr lang="zh-CN" altLang="en-US" sz="3600"/>
          </a:p>
          <a:p>
            <a:endParaRPr lang="en-US" altLang="zh-CN" sz="3600"/>
          </a:p>
          <a:p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问题引入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14"/>
          <p:cNvGraphicFramePr>
            <a:graphicFrameLocks noChangeAspect="1"/>
          </p:cNvGraphicFramePr>
          <p:nvPr/>
        </p:nvGraphicFramePr>
        <p:xfrm>
          <a:off x="5232401" y="39688"/>
          <a:ext cx="26447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1732280" imgH="599440" progId="Word.Document.8">
                  <p:embed/>
                </p:oleObj>
              </mc:Choice>
              <mc:Fallback>
                <p:oleObj name="Document" r:id="rId1" imgW="1732280" imgH="599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2401" y="39688"/>
                        <a:ext cx="2644775" cy="9144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1243330" y="954405"/>
          <a:ext cx="8303895" cy="2000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8267700" imgH="1790700" progId="Word.Document.8">
                  <p:embed/>
                </p:oleObj>
              </mc:Choice>
              <mc:Fallback>
                <p:oleObj name="" r:id="rId3" imgW="8267700" imgH="17907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3330" y="954405"/>
                        <a:ext cx="8303895" cy="20008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1677035" y="2190115"/>
          <a:ext cx="986155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5" imgW="991870" imgH="402590" progId="Word.Document.8">
                  <p:embed/>
                </p:oleObj>
              </mc:Choice>
              <mc:Fallback>
                <p:oleObj name="" r:id="rId5" imgW="991870" imgH="402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7035" y="2190115"/>
                        <a:ext cx="986155" cy="3949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085215" y="3166110"/>
          <a:ext cx="8227695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7" imgW="8248650" imgH="2390775" progId="Word.Document.8">
                  <p:embed/>
                </p:oleObj>
              </mc:Choice>
              <mc:Fallback>
                <p:oleObj name="" r:id="rId7" imgW="8248650" imgH="23907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5215" y="3166110"/>
                        <a:ext cx="8227695" cy="2543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956560" y="4358640"/>
          <a:ext cx="106172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9" imgW="706120" imgH="344805" progId="Word.Document.8">
                  <p:embed/>
                </p:oleObj>
              </mc:Choice>
              <mc:Fallback>
                <p:oleObj name="" r:id="rId9" imgW="706120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56560" y="4358640"/>
                        <a:ext cx="1061720" cy="485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021330" y="4977765"/>
          <a:ext cx="932815" cy="45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11" imgW="697865" imgH="344805" progId="Word.Document.8">
                  <p:embed/>
                </p:oleObj>
              </mc:Choice>
              <mc:Fallback>
                <p:oleObj name="" r:id="rId11" imgW="697865" imgH="344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21330" y="4977765"/>
                        <a:ext cx="932815" cy="4533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636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085813" y="760278"/>
          <a:ext cx="52085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1" imgW="5318760" imgH="680720" progId="Word.Document.8">
                  <p:embed/>
                </p:oleObj>
              </mc:Choice>
              <mc:Fallback>
                <p:oleObj name="Document" r:id="rId1" imgW="5318760" imgH="680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85813" y="760278"/>
                        <a:ext cx="5208587" cy="6556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1263015" y="1711336"/>
            <a:ext cx="8128000" cy="902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计算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en-US" altLang="zh-CN" sz="22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zh-CN" sz="22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</a:t>
            </a:r>
            <a:r>
              <a:rPr lang="en-US" altLang="zh-CN" sz="2200" i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的结果为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A.15	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B.17   C.35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D.37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1263257" y="2777109"/>
          <a:ext cx="8128000" cy="638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文档" r:id="rId3" imgW="3840480" imgH="303530" progId="Word.Document.12">
                  <p:embed/>
                </p:oleObj>
              </mc:Choice>
              <mc:Fallback>
                <p:oleObj name="文档" r:id="rId3" imgW="3840480" imgH="3035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257" y="2777109"/>
                        <a:ext cx="8128000" cy="63867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>
            <a:spLocks noChangeAspect="1"/>
          </p:cNvSpPr>
          <p:nvPr/>
        </p:nvSpPr>
        <p:spPr>
          <a:xfrm>
            <a:off x="1263015" y="3415786"/>
            <a:ext cx="1085554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263015" y="4374515"/>
          <a:ext cx="8345170" cy="431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文档" r:id="rId5" imgW="3848100" imgH="200025" progId="Word.Document.12">
                  <p:embed/>
                </p:oleObj>
              </mc:Choice>
              <mc:Fallback>
                <p:oleObj name="文档" r:id="rId5" imgW="3848100" imgH="2000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3015" y="4374515"/>
                        <a:ext cx="8345170" cy="4311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>
            <a:spLocks noChangeAspect="1"/>
          </p:cNvSpPr>
          <p:nvPr/>
        </p:nvSpPr>
        <p:spPr>
          <a:xfrm>
            <a:off x="1263015" y="5043640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4≠0,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[2,4)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+∞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8636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871855" y="953770"/>
          <a:ext cx="12087225" cy="1071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文档" r:id="rId1" imgW="3848100" imgH="342900" progId="Word.Document.12">
                  <p:embed/>
                </p:oleObj>
              </mc:Choice>
              <mc:Fallback>
                <p:oleObj name="文档" r:id="rId1" imgW="3848100" imgH="3429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71855" y="953770"/>
                        <a:ext cx="12087225" cy="10712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871855" y="2850515"/>
          <a:ext cx="13613764" cy="1157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文档" r:id="rId3" imgW="3843020" imgH="328930" progId="Word.Document.12">
                  <p:embed/>
                </p:oleObj>
              </mc:Choice>
              <mc:Fallback>
                <p:oleObj name="文档" r:id="rId3" imgW="3843020" imgH="3289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855" y="2850515"/>
                        <a:ext cx="13613764" cy="115760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636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新知初探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612458" y="1515110"/>
          <a:ext cx="8277225" cy="2623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" imgW="7734300" imgH="2124075" progId="Word.Document.8">
                  <p:embed/>
                </p:oleObj>
              </mc:Choice>
              <mc:Fallback>
                <p:oleObj name="" r:id="rId1" imgW="7734300" imgH="21240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2458" y="1515110"/>
                        <a:ext cx="8277225" cy="26231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1280795" y="4130993"/>
          <a:ext cx="628523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3" imgW="5343525" imgH="409575" progId="Word.Document.8">
                  <p:embed/>
                </p:oleObj>
              </mc:Choice>
              <mc:Fallback>
                <p:oleObj name="" r:id="rId3" imgW="5343525" imgH="4095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795" y="4130993"/>
                        <a:ext cx="6285230" cy="587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1280795" y="5034915"/>
          <a:ext cx="5981065" cy="71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5" imgW="5343525" imgH="609600" progId="Word.Document.8">
                  <p:embed/>
                </p:oleObj>
              </mc:Choice>
              <mc:Fallback>
                <p:oleObj name="" r:id="rId5" imgW="5343525" imgH="609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0795" y="5034915"/>
                        <a:ext cx="5981065" cy="7137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/>
        </p:nvSpPr>
        <p:spPr>
          <a:xfrm>
            <a:off x="402590" y="16764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1219200" rtl="0" eaLnBrk="1" latinLnBrk="0" hangingPunct="1">
              <a:spcBef>
                <a:spcPct val="0"/>
              </a:spcBef>
              <a:buNone/>
              <a:defRPr sz="5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smtClean="0">
                <a:solidFill>
                  <a:srgbClr val="FF0000"/>
                </a:solidFill>
              </a:rPr>
              <a:t>题型分析         举一反三</a:t>
            </a:r>
            <a:endParaRPr lang="zh-CN" altLang="zh-CN" sz="48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635478" y="1143000"/>
            <a:ext cx="10972800" cy="484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题型一 </a:t>
            </a:r>
            <a:r>
              <a:rPr lang="zh-CN" altLang="en-US" sz="3600" b="1" smtClean="0">
                <a:solidFill>
                  <a:srgbClr val="002060"/>
                </a:solidFill>
                <a:sym typeface="+mn-ea"/>
              </a:rPr>
              <a:t>指数幂的运算性质化简求值</a:t>
            </a:r>
            <a:endParaRPr lang="zh-CN" altLang="en-US" sz="3600" b="1" smtClean="0">
              <a:solidFill>
                <a:srgbClr val="002060"/>
              </a:solidFill>
              <a:sym typeface="+mn-ea"/>
            </a:endParaRPr>
          </a:p>
          <a:p>
            <a:pPr marL="0" indent="0">
              <a:buNone/>
            </a:pPr>
            <a:endParaRPr lang="zh-CN" altLang="en-US" sz="3600" b="1" smtClean="0">
              <a:solidFill>
                <a:srgbClr val="002060"/>
              </a:solidFill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4" name="文本框 2"/>
          <p:cNvSpPr/>
          <p:nvPr>
            <p:custDataLst>
              <p:tags r:id="rId7"/>
            </p:custDataLst>
          </p:nvPr>
        </p:nvSpPr>
        <p:spPr>
          <a:xfrm>
            <a:off x="7044055" y="593661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P109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2567146" y="3003074"/>
          <a:ext cx="6011545" cy="2098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1" imgW="6467475" imgH="2257425" progId="Word.Document.8">
                  <p:embed/>
                </p:oleObj>
              </mc:Choice>
              <mc:Fallback>
                <p:oleObj name="" r:id="rId1" imgW="6467475" imgH="22574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67146" y="3003074"/>
                        <a:ext cx="6011545" cy="20980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7"/>
          <p:cNvGraphicFramePr>
            <a:graphicFrameLocks noChangeAspect="1"/>
          </p:cNvGraphicFramePr>
          <p:nvPr/>
        </p:nvGraphicFramePr>
        <p:xfrm>
          <a:off x="2278539" y="5013008"/>
          <a:ext cx="7715885" cy="969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3" imgW="7972425" imgH="1009650" progId="Word.Document.8">
                  <p:embed/>
                </p:oleObj>
              </mc:Choice>
              <mc:Fallback>
                <p:oleObj name="" r:id="rId3" imgW="7972425" imgH="10096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8539" y="5013008"/>
                        <a:ext cx="7715885" cy="9690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1525112" y="1136333"/>
          <a:ext cx="7511415" cy="1969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5" imgW="7839075" imgH="2057400" progId="Word.Document.8">
                  <p:embed/>
                </p:oleObj>
              </mc:Choice>
              <mc:Fallback>
                <p:oleObj name="" r:id="rId5" imgW="7839075" imgH="2057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112" y="1136333"/>
                        <a:ext cx="7511415" cy="19691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例题讲解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b="1" smtClean="0">
                <a:solidFill>
                  <a:srgbClr val="002060"/>
                </a:solidFill>
              </a:rPr>
              <a:t>解题方法</a:t>
            </a:r>
            <a:r>
              <a:rPr lang="zh-CN" altLang="en-US" sz="2800" smtClean="0">
                <a:solidFill>
                  <a:srgbClr val="002060"/>
                </a:solidFill>
              </a:rPr>
              <a:t>（利用指数幂的运算性质化简求值的方法</a:t>
            </a:r>
            <a:r>
              <a:rPr lang="zh-CN" altLang="en-US" sz="2800" kern="100" smtClean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 smtClean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sz="2800">
              <a:latin typeface="+mn-ea"/>
              <a:sym typeface="+mn-ea"/>
            </a:endParaRPr>
          </a:p>
          <a:p>
            <a:pPr marL="0" indent="0">
              <a:buNone/>
            </a:pPr>
            <a:r>
              <a:rPr sz="2800">
                <a:latin typeface="+mn-ea"/>
                <a:sym typeface="+mn-ea"/>
              </a:rPr>
              <a:t>(1)进行指数幂的运算时，一般化负指数为正指数，化根式为分数指数幂，</a:t>
            </a:r>
            <a:endParaRPr sz="2800">
              <a:latin typeface="+mn-ea"/>
              <a:sym typeface="+mn-ea"/>
            </a:endParaRPr>
          </a:p>
          <a:p>
            <a:pPr marL="0" indent="0">
              <a:buNone/>
            </a:pPr>
            <a:endParaRPr sz="2800">
              <a:latin typeface="+mn-ea"/>
              <a:sym typeface="+mn-ea"/>
            </a:endParaRPr>
          </a:p>
          <a:p>
            <a:pPr marL="0" indent="0">
              <a:buNone/>
            </a:pPr>
            <a:r>
              <a:rPr sz="2800">
                <a:latin typeface="+mn-ea"/>
                <a:sym typeface="+mn-ea"/>
              </a:rPr>
              <a:t>化小数为分数，同时兼顾运算的顺序．</a:t>
            </a:r>
            <a:endParaRPr sz="2800">
              <a:latin typeface="+mn-ea"/>
              <a:sym typeface="+mn-ea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sz="2800">
                <a:latin typeface="+mn-ea"/>
                <a:sym typeface="+mn-ea"/>
              </a:rPr>
              <a:t>(2)在明确根指数的奇偶(或具体次数)时，若能明确被开方数的符号，则可以对根式进行化简运算．</a:t>
            </a:r>
            <a:endParaRPr sz="2800">
              <a:latin typeface="+mn-ea"/>
              <a:sym typeface="+mn-ea"/>
            </a:endParaRPr>
          </a:p>
          <a:p>
            <a:pPr marL="0" indent="0">
              <a:lnSpc>
                <a:spcPct val="180000"/>
              </a:lnSpc>
              <a:buNone/>
            </a:pPr>
            <a:r>
              <a:rPr sz="2800">
                <a:latin typeface="+mn-ea"/>
                <a:sym typeface="+mn-ea"/>
              </a:rPr>
              <a:t>(3)对于含有字母的化简求值的结果，一般用分数指数幂的形式表示．</a:t>
            </a:r>
            <a:endParaRPr sz="2800">
              <a:latin typeface="+mn-ea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31007" y="624523"/>
          <a:ext cx="10721340" cy="1384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1" imgW="9503410" imgH="1234440" progId="Word.Document.8">
                  <p:embed/>
                </p:oleObj>
              </mc:Choice>
              <mc:Fallback>
                <p:oleObj name="Document" r:id="rId1" imgW="9503410" imgH="1234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1007" y="624523"/>
                        <a:ext cx="10721340" cy="13849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1543685" y="1700530"/>
            <a:ext cx="5678170" cy="10928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3556000" y="3690938"/>
            <a:ext cx="5080000" cy="252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sz="105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21055" y="1985645"/>
            <a:ext cx="1291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+mn-ea"/>
              </a:rPr>
              <a:t>(1)</a:t>
            </a:r>
            <a:endParaRPr lang="en-US" altLang="zh-CN" sz="2800">
              <a:latin typeface="+mn-ea"/>
            </a:endParaRPr>
          </a:p>
        </p:txBody>
      </p:sp>
      <p:graphicFrame>
        <p:nvGraphicFramePr>
          <p:cNvPr id="23" name="对象 22"/>
          <p:cNvGraphicFramePr>
            <a:graphicFrameLocks noChangeAspect="1"/>
          </p:cNvGraphicFramePr>
          <p:nvPr/>
        </p:nvGraphicFramePr>
        <p:xfrm>
          <a:off x="144780" y="3305175"/>
          <a:ext cx="1150048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4" imgW="3848100" imgH="342900" progId="Word.Document.12">
                  <p:embed/>
                </p:oleObj>
              </mc:Choice>
              <mc:Fallback>
                <p:oleObj name="文档" r:id="rId4" imgW="3848100" imgH="3429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" y="3305175"/>
                        <a:ext cx="11500485" cy="1025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87630" y="9017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跟踪训练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  <p:sndAc>
          <p:stSnd>
            <p:snd r:embed="rId6" name="applause.wav"/>
          </p:stSnd>
        </p:sndAc>
      </p:transition>
    </mc:Choice>
    <mc:Fallback>
      <p:transition spd="med">
        <p:fade/>
        <p:sndAc>
          <p:stSnd>
            <p:snd r:embed="rId6" name="applause.wav"/>
          </p:stSnd>
        </p:sndAc>
      </p:transition>
    </mc:Fallback>
  </mc:AlternateContent>
</p:sld>
</file>

<file path=ppt/tags/tag1.xml><?xml version="1.0" encoding="utf-8"?>
<p:tagLst xmlns:p="http://schemas.openxmlformats.org/presentationml/2006/main">
  <p:tag name="AS_UNIQUEID" val="243"/>
</p:tagLst>
</file>

<file path=ppt/tags/tag10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16"/>
</p:tagLst>
</file>

<file path=ppt/tags/tag4.xml><?xml version="1.0" encoding="utf-8"?>
<p:tagLst xmlns:p="http://schemas.openxmlformats.org/presentationml/2006/main">
  <p:tag name="AS_UNIQUEID" val="17"/>
</p:tagLst>
</file>

<file path=ppt/tags/tag5.xml><?xml version="1.0" encoding="utf-8"?>
<p:tagLst xmlns:p="http://schemas.openxmlformats.org/presentationml/2006/main">
  <p:tag name="AS_UNIQUEID" val="18"/>
</p:tagLst>
</file>

<file path=ppt/tags/tag6.xml><?xml version="1.0" encoding="utf-8"?>
<p:tagLst xmlns:p="http://schemas.openxmlformats.org/presentationml/2006/main">
  <p:tag name="AS_UNIQUEID" val="19"/>
</p:tagLst>
</file>

<file path=ppt/tags/tag7.xml><?xml version="1.0" encoding="utf-8"?>
<p:tagLst xmlns:p="http://schemas.openxmlformats.org/presentationml/2006/main">
  <p:tag name="AS_UNIQUEID" val="20"/>
</p:tagLst>
</file>

<file path=ppt/tags/tag8.xml><?xml version="1.0" encoding="utf-8"?>
<p:tagLst xmlns:p="http://schemas.openxmlformats.org/presentationml/2006/main">
  <p:tag name="AS_UNIQUEID" val="21"/>
</p:tagLst>
</file>

<file path=ppt/tags/tag9.xml><?xml version="1.0" encoding="utf-8"?>
<p:tagLst xmlns:p="http://schemas.openxmlformats.org/presentationml/2006/main">
  <p:tag name="AS_UNIQUEID" val="335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WPS 演示</Application>
  <PresentationFormat/>
  <Paragraphs>103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28</vt:i4>
      </vt:variant>
      <vt:variant>
        <vt:lpstr>幻灯片标题</vt:lpstr>
      </vt:variant>
      <vt:variant>
        <vt:i4>18</vt:i4>
      </vt:variant>
    </vt:vector>
  </HeadingPairs>
  <TitlesOfParts>
    <vt:vector size="61" baseType="lpstr">
      <vt:lpstr>Arial</vt:lpstr>
      <vt:lpstr>宋体</vt:lpstr>
      <vt:lpstr>Wingdings</vt:lpstr>
      <vt:lpstr>微软雅黑</vt:lpstr>
      <vt:lpstr>隶书</vt:lpstr>
      <vt:lpstr>Times New Roman</vt:lpstr>
      <vt:lpstr>NEU-BZ-S92</vt:lpstr>
      <vt:lpstr>Segoe Print</vt:lpstr>
      <vt:lpstr>方正书宋_GBK</vt:lpstr>
      <vt:lpstr>黑体</vt:lpstr>
      <vt:lpstr>楷体</vt:lpstr>
      <vt:lpstr>仿宋</vt:lpstr>
      <vt:lpstr>Calibri</vt:lpstr>
      <vt:lpstr>Arial Unicode MS</vt:lpstr>
      <vt:lpstr>1_Office 主题</vt:lpstr>
      <vt:lpstr>Word.Document.8</vt:lpstr>
      <vt:lpstr>Word.Document.12</vt:lpstr>
      <vt:lpstr>Word.Document.12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Word.Document.12</vt:lpstr>
      <vt:lpstr>Word.Document.8</vt:lpstr>
      <vt:lpstr>Word.Document.12</vt:lpstr>
      <vt:lpstr>Word.Document.12</vt:lpstr>
      <vt:lpstr>Word.Document.12</vt:lpstr>
      <vt:lpstr>Word.Document.12</vt:lpstr>
      <vt:lpstr>Word.Document.12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Word.Document.12</vt:lpstr>
      <vt:lpstr>Word.Document.12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3</cp:revision>
  <cp:lastPrinted>2020-10-22T09:19:00Z</cp:lastPrinted>
  <dcterms:created xsi:type="dcterms:W3CDTF">2020-10-22T09:19:00Z</dcterms:created>
  <dcterms:modified xsi:type="dcterms:W3CDTF">2020-10-27T23:53:24Z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