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29" r:id="rId3"/>
    <p:sldId id="377" r:id="rId4"/>
    <p:sldId id="390" r:id="rId5"/>
    <p:sldId id="391" r:id="rId6"/>
    <p:sldId id="392" r:id="rId7"/>
    <p:sldId id="393" r:id="rId8"/>
    <p:sldId id="394" r:id="rId9"/>
    <p:sldId id="395" r:id="rId10"/>
    <p:sldId id="378" r:id="rId11"/>
    <p:sldId id="396" r:id="rId12"/>
    <p:sldId id="397" r:id="rId13"/>
    <p:sldId id="379" r:id="rId14"/>
    <p:sldId id="342" r:id="rId15"/>
    <p:sldId id="380" r:id="rId16"/>
    <p:sldId id="381" r:id="rId17"/>
    <p:sldId id="346" r:id="rId18"/>
    <p:sldId id="382" r:id="rId19"/>
    <p:sldId id="398" r:id="rId20"/>
    <p:sldId id="349" r:id="rId21"/>
    <p:sldId id="399" r:id="rId22"/>
    <p:sldId id="383" r:id="rId23"/>
    <p:sldId id="400" r:id="rId24"/>
    <p:sldId id="330" r:id="rId25"/>
  </p:sldIdLst>
  <p:sldSz cx="12192000" cy="6858000"/>
  <p:notesSz cx="7103745" cy="10234295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8" Type="http://schemas.openxmlformats.org/officeDocument/2006/relationships/image" Target="../media/image9.emf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0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1" Type="http://schemas.openxmlformats.org/officeDocument/2006/relationships/package" Target="../embeddings/Document2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5.e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34.emf"/><Relationship Id="rId1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1" Type="http://schemas.openxmlformats.org/officeDocument/2006/relationships/package" Target="../embeddings/Document3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emf"/><Relationship Id="rId1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package" Target="../embeddings/Document5.docx"/><Relationship Id="rId3" Type="http://schemas.openxmlformats.org/officeDocument/2006/relationships/image" Target="../media/image40.emf"/><Relationship Id="rId2" Type="http://schemas.openxmlformats.org/officeDocument/2006/relationships/package" Target="../embeddings/Document4.docx"/><Relationship Id="rId1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emf"/><Relationship Id="rId3" Type="http://schemas.openxmlformats.org/officeDocument/2006/relationships/oleObject" Target="../embeddings/oleObject36.bin"/><Relationship Id="rId2" Type="http://schemas.openxmlformats.org/officeDocument/2006/relationships/image" Target="../media/image42.emf"/><Relationship Id="rId1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6.jpeg"/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emf"/><Relationship Id="rId2" Type="http://schemas.openxmlformats.org/officeDocument/2006/relationships/package" Target="../embeddings/Document6.docx"/><Relationship Id="rId1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5.e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11.emf"/><Relationship Id="rId20" Type="http://schemas.openxmlformats.org/officeDocument/2006/relationships/oleObject" Target="../embeddings/oleObject11.bin"/><Relationship Id="rId2" Type="http://schemas.openxmlformats.org/officeDocument/2006/relationships/image" Target="../media/image2.e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0.e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9.e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8.e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7.e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image" Target="../media/image15.e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e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12.emf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6.emf"/><Relationship Id="rId1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20.e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e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17.emf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1.emf"/><Relationship Id="rId1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e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22.emf"/><Relationship Id="rId1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emf"/><Relationship Id="rId8" Type="http://schemas.openxmlformats.org/officeDocument/2006/relationships/oleObject" Target="../embeddings/oleObject29.bin"/><Relationship Id="rId7" Type="http://schemas.openxmlformats.org/officeDocument/2006/relationships/oleObject" Target="../embeddings/oleObject28.bin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e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25.emf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7.xml"/><Relationship Id="rId10" Type="http://schemas.openxmlformats.org/officeDocument/2006/relationships/oleObject" Target="../embeddings/oleObject30.bin"/><Relationship Id="rId1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e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1" Type="http://schemas.openxmlformats.org/officeDocument/2006/relationships/package" Target="../embeddings/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16912" y="102726"/>
            <a:ext cx="29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A</a:t>
            </a:r>
            <a:r>
              <a:rPr lang="zh-CN" altLang="en-US" b="1">
                <a:solidFill>
                  <a:schemeClr val="accent1"/>
                </a:solidFill>
              </a:rPr>
              <a:t>版 必修第一册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15728" y="1048203"/>
            <a:ext cx="86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第一章 集合与常用逻辑用语</a:t>
            </a:r>
            <a:endParaRPr lang="en-US" altLang="zh-CN" sz="4800" b="1">
              <a:solidFill>
                <a:srgbClr val="FF0000"/>
              </a:solidFill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5341" y="2965966"/>
            <a:ext cx="627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1.2  </a:t>
            </a:r>
            <a:r>
              <a:rPr lang="zh-CN" altLang="en-US" sz="4000" b="1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集合间的基本关系</a:t>
            </a:r>
            <a:endParaRPr lang="en-US" altLang="zh-CN" sz="4000" b="1">
              <a:solidFill>
                <a:srgbClr val="FF0000"/>
              </a:solidFill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 noChangeAspect="1"/>
          </p:cNvSpPr>
          <p:nvPr>
            <p:ph idx="1"/>
          </p:nvPr>
        </p:nvSpPr>
        <p:spPr>
          <a:xfrm>
            <a:off x="609600" y="1600201"/>
            <a:ext cx="10972800" cy="48228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利用子集的概念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按照集合中不含任何元素、含有一个元素、含有两个元素、含有三个元素这四种情况分别写出子集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由特殊到一般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归纳得出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不含任何元素的子集为</a:t>
            </a:r>
            <a:r>
              <a:rPr lang="en-US" altLang="zh-CN" sz="28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含有一个元素的子集为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{0},{1},{2};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"/>
                <a:tab pos="2538095" algn="l"/>
                <a:tab pos="3221990" algn="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含有两个元素的子集为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{0,1},{0,2},{1,2};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含有三个元素的子集为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{0,1,2}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故集合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{0,1,2}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的所有子集为</a:t>
            </a:r>
            <a:r>
              <a:rPr lang="en-US" altLang="zh-CN" sz="28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,{0},{1},{2},{0,1},{0,2},{1,2},{0,1,2}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其中除去集合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{0,1,2},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剩下的都是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{0,1,2}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的真子集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b="1">
              <a:solidFill>
                <a:srgbClr val="FF0000"/>
              </a:solidFill>
              <a:effectLst/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 noChangeAspect="1"/>
          </p:cNvSpPr>
          <p:nvPr>
            <p:ph idx="1"/>
          </p:nvPr>
        </p:nvSpPr>
        <p:spPr>
          <a:xfrm>
            <a:off x="609600" y="1600201"/>
            <a:ext cx="10972800" cy="34193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"/>
                <a:tab pos="1850390" algn=""/>
                <a:tab pos="2538095" algn=""/>
                <a:tab pos="3221990" algn="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由此猜想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含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个元素的集合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>
                <a:solidFill>
                  <a:srgbClr val="000000"/>
                </a:solidFill>
                <a:latin typeface="楷体" panose="02010609060101010101" pitchFamily="49" charset="-122"/>
                <a:ea typeface="方正书宋_GBK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的所有子集的个数是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真子集的个数是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非空真子集的个数是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806232" y="2010655"/>
          <a:ext cx="8128000" cy="237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文档" r:id="rId1" imgW="3896995" imgH="1139825" progId="Word.Document.12">
                  <p:embed/>
                </p:oleObj>
              </mc:Choice>
              <mc:Fallback>
                <p:oleObj name="文档" r:id="rId1" imgW="3896995" imgH="11398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06232" y="2010655"/>
                        <a:ext cx="8128000" cy="23748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851" y="1306903"/>
            <a:ext cx="11484635" cy="484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解题方法</a:t>
            </a:r>
            <a:r>
              <a:rPr lang="zh-CN" altLang="en-US" sz="2800">
                <a:solidFill>
                  <a:srgbClr val="002060"/>
                </a:solidFill>
              </a:rPr>
              <a:t>（</a:t>
            </a:r>
            <a:r>
              <a:rPr lang="zh-CN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分类讨论是写出所有子集的方法</a:t>
            </a:r>
            <a:r>
              <a:rPr lang="zh-CN" altLang="en-US" sz="2800" kern="10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800" kern="10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zh-CN" sz="2800" kern="100">
              <a:solidFill>
                <a:srgbClr val="00206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分类讨论是写出所有子集的有效方法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一般按集合中元素个数的多少来划分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遵循由少到多的原则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做到不重不漏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 b="1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若集合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中有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个元素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则集合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个子集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800" b="1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个真子集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800" b="1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个非空子集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800" b="1" i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个非空真子集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该结论可在选择题或填空题中直接使用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 b="1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endParaRPr lang="en-US" altLang="zh-CN" sz="3600">
              <a:solidFill>
                <a:srgbClr val="002060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563563" y="488950"/>
          <a:ext cx="12330112" cy="738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Document" r:id="rId1" imgW="8021320" imgH="4795520" progId="Word.Document.8">
                  <p:embed/>
                </p:oleObj>
              </mc:Choice>
              <mc:Fallback>
                <p:oleObj name="Document" r:id="rId1" imgW="8021320" imgH="47955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563" y="488950"/>
                        <a:ext cx="12330112" cy="738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133600" y="4184650"/>
          <a:ext cx="8091488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" r:id="rId3" imgW="8351520" imgH="2418080" progId="Word.Document.8">
                  <p:embed/>
                </p:oleObj>
              </mc:Choice>
              <mc:Fallback>
                <p:oleObj name="Document" r:id="rId3" imgW="8351520" imgH="24180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4184650"/>
                        <a:ext cx="8091488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31273" y="3595490"/>
            <a:ext cx="10104582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43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集合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{1,2,3}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是集合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A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的真子集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同时集合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A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又是集合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{1,2,3,4,5}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的子集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所以集合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A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只能取集合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{1,2,3,4},{1,2,3,5}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{1,2,3,4,5}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.</a:t>
            </a:r>
            <a:endParaRPr lang="zh-CN" altLang="zh-CN"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26543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B</a:t>
            </a:r>
            <a:endParaRPr lang="zh-CN" altLang="zh-CN"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5" name="applause.wav"/>
          </p:stSnd>
        </p:sndAc>
      </p:transition>
    </mc:Choice>
    <mc:Fallback>
      <p:transition spd="med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888" y="726353"/>
            <a:ext cx="10972800" cy="484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 题型二   </a:t>
            </a:r>
            <a:r>
              <a:rPr lang="zh-CN" altLang="zh-C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韦恩图及其应用</a:t>
            </a:r>
            <a:endParaRPr lang="zh-CN" altLang="zh-CN" sz="3600">
              <a:solidFill>
                <a:srgbClr val="00206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3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下列能正确表示集合</a:t>
            </a:r>
            <a:r>
              <a:rPr lang="en-US" altLang="zh-CN" sz="3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1,0,1}</a:t>
            </a:r>
            <a:r>
              <a:rPr lang="zh-CN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3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x|x</a:t>
            </a:r>
            <a:r>
              <a:rPr lang="en-US" altLang="zh-CN" sz="36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+x=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0}</a:t>
            </a:r>
            <a:r>
              <a:rPr lang="zh-CN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的关系的维恩图是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3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 sz="3600">
              <a:solidFill>
                <a:srgbClr val="000000"/>
              </a:solidFill>
              <a:latin typeface="Times New Roman" panose="02020603050405020304" pitchFamily="18" charset="0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 sz="3600">
              <a:solidFill>
                <a:srgbClr val="000000"/>
              </a:solidFill>
              <a:latin typeface="Times New Roman" panose="02020603050405020304" pitchFamily="18" charset="0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3600">
              <a:solidFill>
                <a:srgbClr val="000000"/>
              </a:solidFill>
              <a:latin typeface="Times New Roman" panose="02020603050405020304" pitchFamily="18" charset="0"/>
              <a:ea typeface="方正书宋_GBK" pitchFamily="65" charset="-122"/>
              <a:cs typeface="Times New Roman" panose="02020603050405020304" pitchFamily="18" charset="0"/>
            </a:endParaRPr>
          </a:p>
          <a:p>
            <a:pPr lvl="1" indent="266700">
              <a:lnSpc>
                <a:spcPct val="120000"/>
              </a:lnSpc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zh-CN" altLang="zh-CN" sz="307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endParaRPr lang="en-US" altLang="zh-CN" sz="3600">
              <a:solidFill>
                <a:srgbClr val="002060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54181" y="-778308"/>
            <a:ext cx="10972800" cy="1143000"/>
          </a:xfrm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254925" y="2822323"/>
          <a:ext cx="8128000" cy="1498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文档" r:id="rId1" imgW="3843020" imgH="710565" progId="Word.Document.12">
                  <p:embed/>
                </p:oleObj>
              </mc:Choice>
              <mc:Fallback>
                <p:oleObj name="文档" r:id="rId1" imgW="3843020" imgH="7105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54925" y="2822323"/>
                        <a:ext cx="8128000" cy="1498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54181" y="4329412"/>
            <a:ext cx="1097279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∵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x|x</a:t>
            </a:r>
            <a:r>
              <a:rPr lang="en-US" altLang="zh-CN" sz="3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+x=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0}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3200" i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x|x=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1},</a:t>
            </a:r>
            <a:r>
              <a:rPr lang="zh-CN" altLang="zh-CN" sz="3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∴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⫋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故选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32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2">
                <a:extLst>
                  <a:ext uri="{FF2B5EF4-FFF2-40B4-BE49-F238E27FC236}">
                    <ele attr="{B4116D57-7641-42DA-83B8-CCEE31B58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6851" y="1306903"/>
                <a:ext cx="11484635" cy="48437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3600" b="1">
                    <a:solidFill>
                      <a:srgbClr val="002060"/>
                    </a:solidFill>
                  </a:rPr>
                  <a:t>解题方法</a:t>
                </a:r>
                <a:r>
                  <a:rPr lang="zh-CN" altLang="en-US" sz="2800">
                    <a:solidFill>
                      <a:srgbClr val="002060"/>
                    </a:solidFill>
                  </a:rPr>
                  <a:t>（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𝒗𝒆𝒏𝒏</m:t>
                      </m:r>
                      <m:r>
                        <m:rPr>
                          <m:sty m:val="bi"/>
                        </m:rPr>
                        <a:rPr lang="zh-CN" alt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图</m:t>
                      </m:r>
                    </m:oMath>
                  </m:oMathPara>
                </a14:m>
                <a:r>
                  <a:rPr lang="zh-CN" altLang="en-US" sz="2800" b="1" kern="10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应用</a:t>
                </a:r>
                <a:r>
                  <a:rPr lang="zh-CN" altLang="en-US" sz="2800" kern="10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endParaRPr lang="en-US" altLang="zh-CN" sz="2800" kern="10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endParaRPr lang="en-US" altLang="zh-CN" sz="2800" b="1" kern="100">
                  <a:solidFill>
                    <a:srgbClr val="00206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800" b="0">
                    <a:solidFill>
                      <a:srgbClr val="002060"/>
                    </a:solidFill>
                  </a:rPr>
                  <a:t>        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8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𝑣𝑒𝑛𝑛</m:t>
                      </m:r>
                    </m:oMath>
                  </m:oMathPara>
                </a14:m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是集合的又一种表示方法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使用方便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表达直观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可迅速帮助我们分析问题、解决问题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但它不能作为严密的数学工具使用</a:t>
                </a:r>
                <a:r>
                  <a:rPr lang="en-US" altLang="zh-CN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800" b="1">
                  <a:solidFill>
                    <a:srgbClr val="002060"/>
                  </a:solidFill>
                </a:endParaRPr>
              </a:p>
              <a:p>
                <a:endParaRPr lang="en-US" altLang="zh-CN" sz="280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851" y="1306903"/>
                <a:ext cx="11484635" cy="4843731"/>
              </a:xfrm>
              <a:blipFill rotWithShape="0">
                <a:blip r:embed="rId1"/>
                <a:stretch>
                  <a:fillRect l="-1645" t="-2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73891" y="2596140"/>
          <a:ext cx="12700000" cy="817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1" imgW="8950960" imgH="5770880" progId="Word.Document.8">
                  <p:embed/>
                </p:oleObj>
              </mc:Choice>
              <mc:Fallback>
                <p:oleObj name="Document" r:id="rId1" imgW="8950960" imgH="57708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891" y="2596140"/>
                        <a:ext cx="12700000" cy="817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44943" y="221672"/>
            <a:ext cx="985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[</a:t>
            </a:r>
            <a:r>
              <a:rPr lang="zh-CN" altLang="zh-CN" sz="3200" b="1">
                <a:solidFill>
                  <a:srgbClr val="FF0000"/>
                </a:solidFill>
              </a:rPr>
              <a:t>跟踪训练二</a:t>
            </a:r>
            <a:r>
              <a:rPr lang="en-US" altLang="zh-CN" sz="3200" b="1">
                <a:solidFill>
                  <a:srgbClr val="FF0000"/>
                </a:solidFill>
              </a:rPr>
              <a:t>]</a:t>
            </a:r>
            <a:endParaRPr lang="en-US" altLang="zh-CN" sz="3200" b="1">
              <a:solidFill>
                <a:srgbClr val="FF0000"/>
              </a:solidFill>
            </a:endParaRPr>
          </a:p>
          <a:p>
            <a:r>
              <a:rPr lang="en-US" altLang="zh-CN" sz="2800"/>
              <a:t>2.</a:t>
            </a:r>
            <a:r>
              <a:rPr lang="zh-CN" altLang="zh-CN" sz="2800"/>
              <a:t>设</a:t>
            </a:r>
            <a:r>
              <a:rPr lang="en-US" altLang="zh-CN" sz="2800" i="1"/>
              <a:t>A=</a:t>
            </a:r>
            <a:r>
              <a:rPr lang="en-US" altLang="zh-CN" sz="2800"/>
              <a:t>{</a:t>
            </a:r>
            <a:r>
              <a:rPr lang="zh-CN" altLang="zh-CN" sz="2800"/>
              <a:t>四边形</a:t>
            </a:r>
            <a:r>
              <a:rPr lang="en-US" altLang="zh-CN" sz="2800"/>
              <a:t>},</a:t>
            </a:r>
            <a:r>
              <a:rPr lang="en-US" altLang="zh-CN" sz="2800" i="1"/>
              <a:t>B=</a:t>
            </a:r>
            <a:r>
              <a:rPr lang="en-US" altLang="zh-CN" sz="2800"/>
              <a:t>{</a:t>
            </a:r>
            <a:r>
              <a:rPr lang="zh-CN" altLang="zh-CN" sz="2800"/>
              <a:t>梯形</a:t>
            </a:r>
            <a:r>
              <a:rPr lang="en-US" altLang="zh-CN" sz="2800"/>
              <a:t>},</a:t>
            </a:r>
            <a:r>
              <a:rPr lang="en-US" altLang="zh-CN" sz="2800" i="1"/>
              <a:t>C=</a:t>
            </a:r>
            <a:r>
              <a:rPr lang="en-US" altLang="zh-CN" sz="2800"/>
              <a:t>{</a:t>
            </a:r>
            <a:r>
              <a:rPr lang="zh-CN" altLang="zh-CN" sz="2800"/>
              <a:t>平行四边形</a:t>
            </a:r>
            <a:r>
              <a:rPr lang="en-US" altLang="zh-CN" sz="2800"/>
              <a:t>},</a:t>
            </a:r>
            <a:r>
              <a:rPr lang="en-US" altLang="zh-CN" sz="2800" i="1"/>
              <a:t>D=</a:t>
            </a:r>
            <a:r>
              <a:rPr lang="en-US" altLang="zh-CN" sz="2800"/>
              <a:t>{</a:t>
            </a:r>
            <a:r>
              <a:rPr lang="zh-CN" altLang="zh-CN" sz="2800"/>
              <a:t>菱形</a:t>
            </a:r>
            <a:r>
              <a:rPr lang="en-US" altLang="zh-CN" sz="2800"/>
              <a:t>},</a:t>
            </a:r>
            <a:r>
              <a:rPr lang="en-US" altLang="zh-CN" sz="2800" i="1"/>
              <a:t>E=</a:t>
            </a:r>
            <a:r>
              <a:rPr lang="en-US" altLang="zh-CN" sz="2800"/>
              <a:t>{</a:t>
            </a:r>
            <a:r>
              <a:rPr lang="zh-CN" altLang="zh-CN" sz="2800"/>
              <a:t>正方形</a:t>
            </a:r>
            <a:r>
              <a:rPr lang="en-US" altLang="zh-CN" sz="2800"/>
              <a:t>},</a:t>
            </a:r>
            <a:r>
              <a:rPr lang="zh-CN" altLang="zh-CN" sz="2800"/>
              <a:t>则下列关系正确的是</a:t>
            </a:r>
            <a:r>
              <a:rPr lang="en-US" altLang="zh-CN" sz="2800"/>
              <a:t>(</a:t>
            </a:r>
            <a:r>
              <a:rPr lang="zh-CN" altLang="zh-CN" sz="2800" i="1"/>
              <a:t>　　</a:t>
            </a:r>
            <a:r>
              <a:rPr lang="en-US" altLang="zh-CN" sz="2800"/>
              <a:t>)</a:t>
            </a:r>
            <a:endParaRPr lang="zh-CN" altLang="zh-CN" sz="2800"/>
          </a:p>
          <a:p>
            <a:r>
              <a:rPr lang="en-US" altLang="zh-CN" sz="2800"/>
              <a:t>A.</a:t>
            </a:r>
            <a:r>
              <a:rPr lang="en-US" altLang="zh-CN" sz="2800" i="1"/>
              <a:t>E</a:t>
            </a:r>
            <a:r>
              <a:rPr lang="en-US" altLang="zh-CN" sz="2800"/>
              <a:t>⫋</a:t>
            </a:r>
            <a:r>
              <a:rPr lang="en-US" altLang="zh-CN" sz="2800" i="1"/>
              <a:t>D</a:t>
            </a:r>
            <a:r>
              <a:rPr lang="en-US" altLang="zh-CN" sz="2800"/>
              <a:t>⫋</a:t>
            </a:r>
            <a:r>
              <a:rPr lang="en-US" altLang="zh-CN" sz="2800" i="1"/>
              <a:t>C</a:t>
            </a:r>
            <a:r>
              <a:rPr lang="en-US" altLang="zh-CN" sz="2800"/>
              <a:t>⫋</a:t>
            </a:r>
            <a:r>
              <a:rPr lang="en-US" altLang="zh-CN" sz="2800" i="1"/>
              <a:t>A</a:t>
            </a:r>
            <a:r>
              <a:rPr lang="en-US" altLang="zh-CN" sz="2800"/>
              <a:t>	B.</a:t>
            </a:r>
            <a:r>
              <a:rPr lang="en-US" altLang="zh-CN" sz="2800" i="1"/>
              <a:t>D</a:t>
            </a:r>
            <a:r>
              <a:rPr lang="en-US" altLang="zh-CN" sz="2800"/>
              <a:t>⫋</a:t>
            </a:r>
            <a:r>
              <a:rPr lang="en-US" altLang="zh-CN" sz="2800" i="1"/>
              <a:t>E</a:t>
            </a:r>
            <a:r>
              <a:rPr lang="en-US" altLang="zh-CN" sz="2800"/>
              <a:t>⫋</a:t>
            </a:r>
            <a:r>
              <a:rPr lang="en-US" altLang="zh-CN" sz="2800" i="1"/>
              <a:t>C</a:t>
            </a:r>
            <a:r>
              <a:rPr lang="en-US" altLang="zh-CN" sz="2800"/>
              <a:t>⫋</a:t>
            </a:r>
            <a:r>
              <a:rPr lang="en-US" altLang="zh-CN" sz="2800" i="1"/>
              <a:t>A</a:t>
            </a:r>
            <a:endParaRPr lang="zh-CN" altLang="zh-CN" sz="2800"/>
          </a:p>
          <a:p>
            <a:r>
              <a:rPr lang="en-US" altLang="zh-CN" sz="2800"/>
              <a:t>C.</a:t>
            </a:r>
            <a:r>
              <a:rPr lang="en-US" altLang="zh-CN" sz="2800" i="1"/>
              <a:t>D</a:t>
            </a:r>
            <a:r>
              <a:rPr lang="en-US" altLang="zh-CN" sz="2800"/>
              <a:t>⫋</a:t>
            </a:r>
            <a:r>
              <a:rPr lang="en-US" altLang="zh-CN" sz="2800" i="1"/>
              <a:t>B</a:t>
            </a:r>
            <a:r>
              <a:rPr lang="en-US" altLang="zh-CN" sz="2800"/>
              <a:t>⫋</a:t>
            </a:r>
            <a:r>
              <a:rPr lang="en-US" altLang="zh-CN" sz="2800" i="1"/>
              <a:t>A</a:t>
            </a:r>
            <a:r>
              <a:rPr lang="en-US" altLang="zh-CN" sz="2800"/>
              <a:t>	           D.</a:t>
            </a:r>
            <a:r>
              <a:rPr lang="en-US" altLang="zh-CN" sz="2800" i="1"/>
              <a:t>E</a:t>
            </a:r>
            <a:r>
              <a:rPr lang="en-US" altLang="zh-CN" sz="2800"/>
              <a:t>⫋</a:t>
            </a:r>
            <a:r>
              <a:rPr lang="en-US" altLang="zh-CN" sz="2800" i="1"/>
              <a:t>D</a:t>
            </a:r>
            <a:r>
              <a:rPr lang="en-US" altLang="zh-CN" sz="2800"/>
              <a:t>⫋</a:t>
            </a:r>
            <a:r>
              <a:rPr lang="en-US" altLang="zh-CN" sz="2800" i="1"/>
              <a:t>C</a:t>
            </a:r>
            <a:r>
              <a:rPr lang="en-US" altLang="zh-CN" sz="2800"/>
              <a:t>⫋</a:t>
            </a:r>
            <a:r>
              <a:rPr lang="en-US" altLang="zh-CN" sz="2800" i="1"/>
              <a:t>B</a:t>
            </a:r>
            <a:r>
              <a:rPr lang="en-US" altLang="zh-CN" sz="2800"/>
              <a:t>⫋</a:t>
            </a:r>
            <a:r>
              <a:rPr lang="en-US" altLang="zh-CN" sz="2800" i="1"/>
              <a:t>A</a:t>
            </a:r>
            <a:endParaRPr lang="zh-CN" altLang="zh-CN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852" y="655782"/>
            <a:ext cx="10972800" cy="3177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题型三  </a:t>
            </a:r>
            <a:r>
              <a:rPr lang="zh-CN" altLang="zh-CN" sz="3600" b="1">
                <a:solidFill>
                  <a:srgbClr val="002060"/>
                </a:solidFill>
              </a:rPr>
              <a:t>由集合间的关系求参数的范围</a:t>
            </a:r>
            <a:endParaRPr lang="zh-CN" altLang="zh-CN" sz="3600" b="1">
              <a:solidFill>
                <a:srgbClr val="002060"/>
              </a:solidFill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800">
                <a:solidFill>
                  <a:srgbClr val="000000"/>
                </a:solidFill>
                <a:latin typeface="NEU-BZ-S9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x|-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&lt;x&lt;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2},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&lt;x&lt;a-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2}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a=-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试判断集合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之间是否存在子集关系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⊇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求实数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800" i="1">
              <a:solidFill>
                <a:srgbClr val="000000"/>
              </a:solidFill>
              <a:latin typeface="Times New Roman" panose="02020603050405020304" pitchFamily="18" charset="0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8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endParaRPr lang="en-US" altLang="zh-CN" sz="2800">
              <a:solidFill>
                <a:srgbClr val="00206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2109" y="3694545"/>
            <a:ext cx="969818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a=-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写出集合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分析两个集合中元素之间的关系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判断其子集关系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;(2)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是否为空集进行分类讨论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然后把两集合在数轴上标出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根据子集关系确定端点值之间的大小关系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进而列出参数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所满足的条件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508000" y="734294"/>
            <a:ext cx="8128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&lt;x&lt;-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3}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"/>
                <a:tab pos="2538095" algn=""/>
                <a:tab pos="3221990" algn="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如图在数轴上标出集合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由图可知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⫋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由已知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⊇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显然成立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i="1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2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a&lt;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"/>
                <a:tab pos="2538095" algn=""/>
                <a:tab pos="3221990" algn="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由已知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⊇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如图在数轴上表示出两个集合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J117.eps" descr="id:2147500696;FounderCES"/>
          <p:cNvPicPr/>
          <p:nvPr/>
        </p:nvPicPr>
        <p:blipFill>
          <a:blip r:embed="rId1"/>
          <a:stretch>
            <a:fillRect/>
          </a:stretch>
        </p:blipFill>
        <p:spPr>
          <a:xfrm>
            <a:off x="4094187" y="1608256"/>
            <a:ext cx="3258473" cy="571113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9600" y="3701631"/>
          <a:ext cx="8128000" cy="64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文档" r:id="rId2" imgW="3840480" imgH="306070" progId="Word.Document.12">
                  <p:embed/>
                </p:oleObj>
              </mc:Choice>
              <mc:Fallback>
                <p:oleObj name="文档" r:id="rId2" imgW="3840480" imgH="3060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9600" y="3701631"/>
                        <a:ext cx="8128000" cy="64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21764" y="4533881"/>
          <a:ext cx="8128000" cy="779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文档" r:id="rId4" imgW="3840480" imgH="375920" progId="Word.Document.12">
                  <p:embed/>
                </p:oleObj>
              </mc:Choice>
              <mc:Fallback>
                <p:oleObj name="文档" r:id="rId4" imgW="3840480" imgH="3759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764" y="4533881"/>
                        <a:ext cx="8128000" cy="7798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>
            <a:spLocks noChangeAspect="1"/>
          </p:cNvSpPr>
          <p:nvPr/>
        </p:nvSpPr>
        <p:spPr>
          <a:xfrm>
            <a:off x="508000" y="5470652"/>
            <a:ext cx="8128000" cy="4985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"/>
                <a:tab pos="2538095" algn=""/>
                <a:tab pos="3221990" algn="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又因为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a&lt;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所以实数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a&lt;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1127125" y="849313"/>
          <a:ext cx="10704513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Document" r:id="rId1" imgW="9489440" imgH="2433320" progId="Word.Document.8">
                  <p:embed/>
                </p:oleObj>
              </mc:Choice>
              <mc:Fallback>
                <p:oleObj name="Document" r:id="rId1" imgW="9489440" imgH="24333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27125" y="849313"/>
                        <a:ext cx="10704513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213644" y="2933131"/>
          <a:ext cx="9228137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cument" r:id="rId3" imgW="8285480" imgH="1361440" progId="Word.Document.8">
                  <p:embed/>
                </p:oleObj>
              </mc:Choice>
              <mc:Fallback>
                <p:oleObj name="Document" r:id="rId3" imgW="8285480" imgH="13614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644" y="2933131"/>
                        <a:ext cx="9228137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8764" y="683491"/>
            <a:ext cx="9541164" cy="720436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自主预习，回答问题</a:t>
            </a:r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7688" y="1491631"/>
            <a:ext cx="11112568" cy="37823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阅读课本</a:t>
            </a:r>
            <a:r>
              <a:rPr lang="en-US" altLang="zh-CN" sz="3600" b="1">
                <a:solidFill>
                  <a:srgbClr val="002060"/>
                </a:solidFill>
              </a:rPr>
              <a:t>7-8</a:t>
            </a:r>
            <a:r>
              <a:rPr lang="zh-CN" altLang="en-US" sz="3600" b="1">
                <a:solidFill>
                  <a:srgbClr val="002060"/>
                </a:solidFill>
              </a:rPr>
              <a:t>页，思考并完成以下问题</a:t>
            </a:r>
            <a:endParaRPr lang="en-US" altLang="zh-CN" sz="3600" b="1">
              <a:solidFill>
                <a:srgbClr val="002060"/>
              </a:solidFill>
            </a:endParaRPr>
          </a:p>
          <a:p>
            <a:endParaRPr lang="zh-CN" altLang="zh-C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3600"/>
              <a:t>1. </a:t>
            </a:r>
            <a:r>
              <a:rPr lang="zh-CN" altLang="zh-CN" sz="3600"/>
              <a:t>集合与集合之间有什么关系？怎样表示集合间的这些关系？</a:t>
            </a:r>
            <a:endParaRPr lang="zh-CN" altLang="zh-CN" sz="3600"/>
          </a:p>
          <a:p>
            <a:pPr marL="0" indent="0">
              <a:buNone/>
            </a:pPr>
            <a:r>
              <a:rPr lang="en-US" altLang="zh-CN" sz="3600"/>
              <a:t>2. </a:t>
            </a:r>
            <a:r>
              <a:rPr lang="zh-CN" altLang="zh-CN" sz="3600"/>
              <a:t>集合的子集指什么？真子集又是什么？如何用符号表示？</a:t>
            </a:r>
            <a:endParaRPr lang="zh-CN" altLang="zh-CN" sz="3600"/>
          </a:p>
          <a:p>
            <a:pPr marL="0" indent="0">
              <a:buNone/>
            </a:pPr>
            <a:r>
              <a:rPr lang="en-US" altLang="zh-CN" sz="3600"/>
              <a:t>3. </a:t>
            </a:r>
            <a:r>
              <a:rPr lang="zh-CN" altLang="zh-CN" sz="3600"/>
              <a:t>空集是什么样的集合？空集和其他集合间具有什么关系？</a:t>
            </a:r>
            <a:endParaRPr lang="zh-CN" altLang="zh-CN" sz="3600"/>
          </a:p>
          <a:p>
            <a:endParaRPr lang="en-US" altLang="zh-CN" sz="3600"/>
          </a:p>
          <a:p>
            <a:pPr marL="0" indent="0">
              <a:buNone/>
            </a:pPr>
            <a:r>
              <a:rPr lang="zh-CN" altLang="en-US" sz="2400">
                <a:solidFill>
                  <a:srgbClr val="FF0000"/>
                </a:solidFill>
              </a:rPr>
              <a:t>要求：学生独立完成，以小组为单位，组内可商量，最终选出代表回答问题。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822325" y="877888"/>
          <a:ext cx="89503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cument" r:id="rId1" imgW="9230360" imgH="1264920" progId="Word.Document.8">
                  <p:embed/>
                </p:oleObj>
              </mc:Choice>
              <mc:Fallback>
                <p:oleObj name="Document" r:id="rId1" imgW="9230360" imgH="12649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2325" y="877888"/>
                        <a:ext cx="89503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2"/>
              <p:cNvSpPr>
                <a:spLocks noChangeAspect="1"/>
              </p:cNvSpPr>
              <p:nvPr/>
            </p:nvSpPr>
            <p:spPr>
              <a:xfrm>
                <a:off x="824392" y="2112513"/>
                <a:ext cx="8128000" cy="31404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266700">
                  <a:lnSpc>
                    <a:spcPct val="120000"/>
                  </a:lnSpc>
                  <a:spcAft>
                    <a:spcPct val="0"/>
                  </a:spcAft>
                  <a:tabLst>
                    <a:tab pos="1029335"/>
                    <a:tab pos="1850390"/>
                    <a:tab pos="2538095"/>
                    <a:tab pos="3221990"/>
                  </a:tabLst>
                </a:pPr>
                <a:r>
                  <a:rPr lang="zh-CN" altLang="en-US" sz="2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解：</a:t>
                </a:r>
                <a:r>
                  <a:rPr lang="zh-CN" altLang="zh-CN" sz="2200" i="1">
                    <a:solidFill>
                      <a:srgbClr val="000000"/>
                    </a:solidFill>
                    <a:latin typeface="NEU-BZ-S92"/>
                    <a:cs typeface="宋体" panose="02010600030101010101" pitchFamily="2" charset="-122"/>
                  </a:rPr>
                  <a:t>①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B=</a:t>
                </a:r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NEU-BZ-S92"/>
                    <a:cs typeface="Times New Roman" panose="02020603050405020304" pitchFamily="18" charset="0"/>
                  </a:rPr>
                  <a:t>⌀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显然成立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200">
                  <a:solidFill>
                    <a:srgbClr val="000000"/>
                  </a:solidFill>
                  <a:effectLst/>
                  <a:latin typeface="NEU-BZ-S92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indent="266700">
                  <a:lnSpc>
                    <a:spcPct val="120000"/>
                  </a:lnSpc>
                  <a:spcAft>
                    <a:spcPct val="0"/>
                  </a:spcAft>
                  <a:tabLst>
                    <a:tab pos="1029335"/>
                    <a:tab pos="1850390"/>
                    <a:tab pos="2538095"/>
                    <a:tab pos="3221990"/>
                  </a:tabLst>
                </a:pPr>
                <a:r>
                  <a:rPr lang="zh-CN" altLang="zh-CN" sz="2200" i="1">
                    <a:solidFill>
                      <a:srgbClr val="000000"/>
                    </a:solidFill>
                    <a:latin typeface="NEU-BZ-S92"/>
                    <a:cs typeface="宋体" panose="02010600030101010101" pitchFamily="2" charset="-122"/>
                  </a:rPr>
                  <a:t>②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NEU-BZ-S92"/>
                    <a:cs typeface="Times New Roman" panose="02020603050405020304" pitchFamily="18" charset="0"/>
                  </a:rPr>
                  <a:t>⌀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&lt;a-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a&lt;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200">
                  <a:solidFill>
                    <a:srgbClr val="000000"/>
                  </a:solidFill>
                  <a:effectLst/>
                  <a:latin typeface="NEU-BZ-S92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indent="266700">
                  <a:lnSpc>
                    <a:spcPct val="120000"/>
                  </a:lnSpc>
                  <a:spcAft>
                    <a:spcPct val="0"/>
                  </a:spcAft>
                  <a:tabLst>
                    <a:tab pos="1029335"/>
                    <a:tab pos="1850390"/>
                    <a:tab pos="2538095"/>
                    <a:tab pos="3221990"/>
                  </a:tabLst>
                </a:pP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由已知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NEU-BZ-S92"/>
                    <a:cs typeface="Times New Roman" panose="02020603050405020304" pitchFamily="18" charset="0"/>
                  </a:rPr>
                  <a:t>⊇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如图在数轴上表示出两个集合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zh-CN" altLang="zh-CN" sz="2200">
                  <a:solidFill>
                    <a:srgbClr val="000000"/>
                  </a:solidFill>
                  <a:effectLst/>
                  <a:latin typeface="NEU-BZ-S92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indent="266700">
                  <a:lnSpc>
                    <a:spcPct val="120000"/>
                  </a:lnSpc>
                  <a:spcAft>
                    <a:spcPct val="0"/>
                  </a:spcAft>
                  <a:tabLst>
                    <a:tab pos="1029335"/>
                    <a:tab pos="1850390"/>
                    <a:tab pos="2538095"/>
                    <a:tab pos="3221990"/>
                  </a:tabLst>
                </a:pP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由图可知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</a:t>
                </a:r>
                <a:endParaRPr lang="zh-CN" altLang="zh-CN" sz="2200">
                  <a:solidFill>
                    <a:srgbClr val="000000"/>
                  </a:solidFill>
                  <a:effectLst/>
                  <a:latin typeface="NEU-BZ-S92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indent="266700">
                  <a:lnSpc>
                    <a:spcPct val="120000"/>
                  </a:lnSpc>
                  <a:spcAft>
                    <a:spcPct val="0"/>
                  </a:spcAft>
                  <a:tabLst>
                    <a:tab pos="1029335"/>
                    <a:tab pos="1850390"/>
                    <a:tab pos="2538095"/>
                    <a:tab pos="3221990"/>
                  </a:tabLst>
                </a:pP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方正书宋_GBK" pitchFamily="65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方正书宋_GBK" pitchFamily="65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方正书宋_GBK" pitchFamily="65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200">
                  <a:solidFill>
                    <a:srgbClr val="000000"/>
                  </a:solidFill>
                  <a:effectLst/>
                  <a:latin typeface="NEU-BZ-S92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indent="266700">
                  <a:lnSpc>
                    <a:spcPct val="120000"/>
                  </a:lnSpc>
                  <a:spcAft>
                    <a:spcPct val="0"/>
                  </a:spcAft>
                  <a:tabLst>
                    <a:tab pos="1029335"/>
                    <a:tab pos="1850390"/>
                    <a:tab pos="2538095"/>
                    <a:tab pos="3221990"/>
                  </a:tabLst>
                </a:pP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a&lt;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200">
                  <a:solidFill>
                    <a:srgbClr val="000000"/>
                  </a:solidFill>
                  <a:effectLst/>
                  <a:latin typeface="NEU-BZ-S92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indent="266700">
                  <a:lnSpc>
                    <a:spcPct val="120000"/>
                  </a:lnSpc>
                  <a:spcAft>
                    <a:spcPct val="0"/>
                  </a:spcAft>
                  <a:tabLst>
                    <a:tab pos="1029335"/>
                    <a:tab pos="1850390"/>
                    <a:tab pos="2538095"/>
                    <a:tab pos="3221990"/>
                  </a:tabLst>
                </a:pP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实数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20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200">
                  <a:solidFill>
                    <a:srgbClr val="000000"/>
                  </a:solidFill>
                  <a:effectLst/>
                  <a:latin typeface="NEU-BZ-S92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2" y="2112513"/>
                <a:ext cx="8128000" cy="3140411"/>
              </a:xfrm>
              <a:prstGeom prst="rect">
                <a:avLst/>
              </a:prstGeom>
              <a:blipFill rotWithShape="0">
                <a:blip r:embed="rId3"/>
                <a:stretch>
                  <a:fillRect t="-971" b="-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4" name="J119.eps" descr="id:2147500724;FounderCES"/>
          <p:cNvPicPr/>
          <p:nvPr/>
        </p:nvPicPr>
        <p:blipFill>
          <a:blip r:embed="rId4"/>
          <a:stretch>
            <a:fillRect/>
          </a:stretch>
        </p:blipFill>
        <p:spPr>
          <a:xfrm>
            <a:off x="4024296" y="3861487"/>
            <a:ext cx="4955587" cy="609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851" y="1306903"/>
            <a:ext cx="11484635" cy="484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解题方法</a:t>
            </a:r>
            <a:r>
              <a:rPr lang="zh-CN" altLang="en-US" sz="2800">
                <a:solidFill>
                  <a:srgbClr val="002060"/>
                </a:solidFill>
              </a:rPr>
              <a:t>（</a:t>
            </a:r>
            <a:r>
              <a:rPr lang="zh-CN" altLang="zh-CN" sz="2400" b="1">
                <a:solidFill>
                  <a:srgbClr val="002060"/>
                </a:solidFill>
              </a:rPr>
              <a:t>根据集合</a:t>
            </a:r>
            <a:r>
              <a:rPr lang="zh-CN" altLang="en-US" sz="2400" b="1">
                <a:solidFill>
                  <a:srgbClr val="002060"/>
                </a:solidFill>
              </a:rPr>
              <a:t>之间关系，求参数的值或范围</a:t>
            </a:r>
            <a:r>
              <a:rPr lang="zh-CN" altLang="en-US" sz="2400" kern="10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kern="10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400" kern="10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求解此类问题通常是借助于数轴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利用数轴分析法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将各个集合在数轴上表示出来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以形定数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同时还要注意验证端点值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做到准确无误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一般含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用实心点表示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不含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用空心点表示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涉及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⫋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24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的问题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一定要分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400">
                <a:solidFill>
                  <a:srgbClr val="FF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2400">
                <a:solidFill>
                  <a:srgbClr val="FF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两种情况进行讨论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其中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4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的情况容易被忽略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应引起足够的重视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endParaRPr lang="zh-CN" altLang="zh-CN" sz="2400" kern="100">
              <a:solidFill>
                <a:srgbClr val="00206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endParaRPr lang="en-US" altLang="zh-CN" sz="3600">
              <a:solidFill>
                <a:srgbClr val="002060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sepChr m:val="|"/>
                          <m:endChr m:val="]"/>
                          <m:grow m:val="on"/>
                          <m:shp m:val="centered"/>
                          <m:ctrlPr>
                            <a:rPr lang="en-US" altLang="zh-C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sz="3600">
                              <a:solidFill>
                                <a:srgbClr val="FF0000"/>
                              </a:solidFill>
                            </a:rPr>
                            <m:t>跟踪训练</m:t>
                          </m:r>
                          <m:r>
                            <a:rPr lang="zh-CN" alt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三</m:t>
                          </m:r>
                        </m:e>
                      </m:d>
                    </m:oMath>
                  </m:oMathPara>
                </a14:m>
                <a:endParaRPr lang="zh-CN" altLang="en-US" sz="36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" name="矩形 3"/>
          <p:cNvSpPr>
            <a:spLocks noChangeAspect="1"/>
          </p:cNvSpPr>
          <p:nvPr/>
        </p:nvSpPr>
        <p:spPr>
          <a:xfrm>
            <a:off x="508000" y="1331354"/>
            <a:ext cx="988683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若集合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x|x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+x-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0},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x|x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+x+a=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0},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00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求实数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3,2}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+x+a=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76191" y="2864081"/>
          <a:ext cx="8128000" cy="238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文档" r:id="rId2" imgW="3840480" imgH="1132840" progId="Word.Document.12">
                  <p:embed/>
                </p:oleObj>
              </mc:Choice>
              <mc:Fallback>
                <p:oleObj name="文档" r:id="rId2" imgW="3840480" imgH="11328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191" y="2864081"/>
                        <a:ext cx="8128000" cy="2386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13277" y="193251"/>
            <a:ext cx="228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A</a:t>
            </a:r>
            <a:r>
              <a:rPr lang="zh-CN" altLang="en-US" b="1">
                <a:solidFill>
                  <a:schemeClr val="accent1"/>
                </a:solidFill>
              </a:rPr>
              <a:t>版 必修第一册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pic>
        <p:nvPicPr>
          <p:cNvPr id="5" name="New picture" hidden="1"/>
          <p:cNvPicPr/>
          <p:nvPr/>
        </p:nvPicPr>
        <p:blipFill>
          <a:blip r:embed="rId1"/>
          <a:stretch>
            <a:fillRect/>
          </a:stretch>
        </p:blipFill>
        <p:spPr>
          <a:xfrm>
            <a:off x="10693400" y="12509500"/>
            <a:ext cx="469900" cy="3048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155951" y="115889"/>
          <a:ext cx="546417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1" imgW="5388610" imgH="1241425" progId="Word.Document.8">
                  <p:embed/>
                </p:oleObj>
              </mc:Choice>
              <mc:Fallback>
                <p:oleObj name="文档" r:id="rId1" imgW="5388610" imgH="1241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55951" y="115889"/>
                        <a:ext cx="5464175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1524001" y="1270001"/>
          <a:ext cx="9090025" cy="418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3" imgW="9366250" imgH="4413250" progId="Word.Document.8">
                  <p:embed/>
                </p:oleObj>
              </mc:Choice>
              <mc:Fallback>
                <p:oleObj name="文档" r:id="rId3" imgW="9366250" imgH="44132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24001" y="1270001"/>
                        <a:ext cx="9090025" cy="418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3"/>
          <p:cNvGraphicFramePr>
            <a:graphicFrameLocks noChangeAspect="1"/>
          </p:cNvGraphicFramePr>
          <p:nvPr/>
        </p:nvGraphicFramePr>
        <p:xfrm>
          <a:off x="1142208" y="671513"/>
          <a:ext cx="239553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5" imgW="2391410" imgH="1210945" progId="Word.Document.8">
                  <p:embed/>
                </p:oleObj>
              </mc:Choice>
              <mc:Fallback>
                <p:oleObj name="文档" r:id="rId5" imgW="2391410" imgH="12109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42208" y="671513"/>
                        <a:ext cx="2395537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/>
          <p:cNvGraphicFramePr>
            <a:graphicFrameLocks noChangeAspect="1"/>
          </p:cNvGraphicFramePr>
          <p:nvPr/>
        </p:nvGraphicFramePr>
        <p:xfrm>
          <a:off x="5064126" y="157163"/>
          <a:ext cx="26447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7" imgW="1732280" imgH="599440" progId="Word.Document.8">
                  <p:embed/>
                </p:oleObj>
              </mc:Choice>
              <mc:Fallback>
                <p:oleObj name="Document" r:id="rId7" imgW="1732280" imgH="5994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64126" y="157163"/>
                        <a:ext cx="26447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8815389" y="1504951"/>
          <a:ext cx="15017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档" r:id="rId9" imgW="1525905" imgH="568960" progId="Word.Document.8">
                  <p:embed/>
                </p:oleObj>
              </mc:Choice>
              <mc:Fallback>
                <p:oleObj name="文档" r:id="rId9" imgW="1525905" imgH="5689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815389" y="1504951"/>
                        <a:ext cx="15017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16"/>
          <p:cNvGraphicFramePr>
            <a:graphicFrameLocks noChangeAspect="1"/>
          </p:cNvGraphicFramePr>
          <p:nvPr/>
        </p:nvGraphicFramePr>
        <p:xfrm>
          <a:off x="9336089" y="1860550"/>
          <a:ext cx="8921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档" r:id="rId11" imgW="914400" imgH="565785" progId="Word.Document.8">
                  <p:embed/>
                </p:oleObj>
              </mc:Choice>
              <mc:Fallback>
                <p:oleObj name="文档" r:id="rId11" imgW="914400" imgH="5657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336089" y="1860550"/>
                        <a:ext cx="89217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17"/>
          <p:cNvGraphicFramePr>
            <a:graphicFrameLocks noChangeAspect="1"/>
          </p:cNvGraphicFramePr>
          <p:nvPr/>
        </p:nvGraphicFramePr>
        <p:xfrm>
          <a:off x="3719513" y="2997200"/>
          <a:ext cx="1504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13" imgW="1524000" imgH="568960" progId="Word.Document.8">
                  <p:embed/>
                </p:oleObj>
              </mc:Choice>
              <mc:Fallback>
                <p:oleObj name="Document" r:id="rId13" imgW="1524000" imgH="5689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19513" y="2997200"/>
                        <a:ext cx="1504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20"/>
          <p:cNvGraphicFramePr>
            <a:graphicFrameLocks noChangeAspect="1"/>
          </p:cNvGraphicFramePr>
          <p:nvPr/>
        </p:nvGraphicFramePr>
        <p:xfrm>
          <a:off x="5016500" y="2997200"/>
          <a:ext cx="10112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文档" r:id="rId15" imgW="1030605" imgH="400685" progId="Word.Document.8">
                  <p:embed/>
                </p:oleObj>
              </mc:Choice>
              <mc:Fallback>
                <p:oleObj name="文档" r:id="rId15" imgW="103060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16500" y="2997200"/>
                        <a:ext cx="10112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1" name="Object 21"/>
          <p:cNvGraphicFramePr>
            <a:graphicFrameLocks noChangeAspect="1"/>
          </p:cNvGraphicFramePr>
          <p:nvPr/>
        </p:nvGraphicFramePr>
        <p:xfrm>
          <a:off x="7967664" y="4508500"/>
          <a:ext cx="7524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档" r:id="rId17" imgW="770890" imgH="400685" progId="Word.Document.8">
                  <p:embed/>
                </p:oleObj>
              </mc:Choice>
              <mc:Fallback>
                <p:oleObj name="文档" r:id="rId17" imgW="77089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967664" y="4508500"/>
                        <a:ext cx="7524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2" name="Object 22"/>
          <p:cNvGraphicFramePr>
            <a:graphicFrameLocks noChangeAspect="1"/>
          </p:cNvGraphicFramePr>
          <p:nvPr/>
        </p:nvGraphicFramePr>
        <p:xfrm>
          <a:off x="9191625" y="4868864"/>
          <a:ext cx="7318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文档" r:id="rId19" imgW="770890" imgH="400685" progId="Word.Document.8">
                  <p:embed/>
                </p:oleObj>
              </mc:Choice>
              <mc:Fallback>
                <p:oleObj name="文档" r:id="rId19" imgW="77089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91625" y="4868864"/>
                        <a:ext cx="7318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3" name="Object 23"/>
          <p:cNvGraphicFramePr>
            <a:graphicFrameLocks noChangeAspect="1"/>
          </p:cNvGraphicFramePr>
          <p:nvPr/>
        </p:nvGraphicFramePr>
        <p:xfrm>
          <a:off x="1841646" y="5506319"/>
          <a:ext cx="78914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文档" r:id="rId20" imgW="8126095" imgH="917575" progId="Word.Document.8">
                  <p:embed/>
                </p:oleObj>
              </mc:Choice>
              <mc:Fallback>
                <p:oleObj name="文档" r:id="rId20" imgW="8126095" imgH="91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41646" y="5506319"/>
                        <a:ext cx="7891463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054226" y="981076"/>
          <a:ext cx="8086725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文档" r:id="rId1" imgW="8290560" imgH="3014345" progId="Word.Document.8">
                  <p:embed/>
                </p:oleObj>
              </mc:Choice>
              <mc:Fallback>
                <p:oleObj name="文档" r:id="rId1" imgW="8290560" imgH="30143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54226" y="981076"/>
                        <a:ext cx="8086725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051050" y="3429001"/>
          <a:ext cx="8218488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文档" r:id="rId3" imgW="8321040" imgH="2411095" progId="Word.Document.8">
                  <p:embed/>
                </p:oleObj>
              </mc:Choice>
              <mc:Fallback>
                <p:oleObj name="文档" r:id="rId3" imgW="8321040" imgH="24110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51050" y="3429001"/>
                        <a:ext cx="8218488" cy="236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5821363" y="1535113"/>
          <a:ext cx="9890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文档" r:id="rId5" imgW="1012190" imgH="400685" progId="Word.Document.8">
                  <p:embed/>
                </p:oleObj>
              </mc:Choice>
              <mc:Fallback>
                <p:oleObj name="文档" r:id="rId5" imgW="101219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1363" y="1535113"/>
                        <a:ext cx="9890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397126" y="2084388"/>
          <a:ext cx="9890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文档" r:id="rId7" imgW="1012190" imgH="400685" progId="Word.Document.8">
                  <p:embed/>
                </p:oleObj>
              </mc:Choice>
              <mc:Fallback>
                <p:oleObj name="文档" r:id="rId7" imgW="101219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97126" y="2084388"/>
                        <a:ext cx="9890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6723063" y="2676525"/>
          <a:ext cx="9572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文档" r:id="rId9" imgW="1012190" imgH="400685" progId="Word.Document.8">
                  <p:embed/>
                </p:oleObj>
              </mc:Choice>
              <mc:Fallback>
                <p:oleObj name="文档" r:id="rId9" imgW="101219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23063" y="2676525"/>
                        <a:ext cx="9572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43026" y="550864"/>
          <a:ext cx="34337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文档" r:id="rId1" imgW="3504565" imgH="599440" progId="Word.Document.8">
                  <p:embed/>
                </p:oleObj>
              </mc:Choice>
              <mc:Fallback>
                <p:oleObj name="文档" r:id="rId1" imgW="3504565" imgH="5994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43026" y="550864"/>
                        <a:ext cx="34337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874838" y="1090613"/>
          <a:ext cx="787876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3" imgW="9027160" imgH="5196840" progId="Word.Document.8">
                  <p:embed/>
                </p:oleObj>
              </mc:Choice>
              <mc:Fallback>
                <p:oleObj name="Document" r:id="rId3" imgW="9027160" imgH="51968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4838" y="1090613"/>
                        <a:ext cx="7878762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722269" y="1089025"/>
          <a:ext cx="13350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文档" r:id="rId5" imgW="1351915" imgH="403860" progId="Word.Document.8">
                  <p:embed/>
                </p:oleObj>
              </mc:Choice>
              <mc:Fallback>
                <p:oleObj name="文档" r:id="rId5" imgW="1351915" imgH="4038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22269" y="1089025"/>
                        <a:ext cx="13350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900749" y="1089025"/>
          <a:ext cx="1311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文档" r:id="rId7" imgW="1351915" imgH="403860" progId="Word.Document.8">
                  <p:embed/>
                </p:oleObj>
              </mc:Choice>
              <mc:Fallback>
                <p:oleObj name="文档" r:id="rId7" imgW="1351915" imgH="4038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900749" y="1089025"/>
                        <a:ext cx="1311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2133600" y="5043488"/>
          <a:ext cx="7813675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9" imgW="8072120" imgH="1209040" progId="Word.Document.8">
                  <p:embed/>
                </p:oleObj>
              </mc:Choice>
              <mc:Fallback>
                <p:oleObj name="Document" r:id="rId9" imgW="8072120" imgH="12090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3600" y="5043488"/>
                        <a:ext cx="7813675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938719" y="2106529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66247" y="3893765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592" y="3893765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64479" y="3893765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14219" y="421961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⫋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1928814" y="1404938"/>
          <a:ext cx="52736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文档" r:id="rId1" imgW="5324475" imgH="596265" progId="Word.Document.8">
                  <p:embed/>
                </p:oleObj>
              </mc:Choice>
              <mc:Fallback>
                <p:oleObj name="文档" r:id="rId1" imgW="5324475" imgH="5962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28814" y="1404938"/>
                        <a:ext cx="52736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2254250" y="1985963"/>
          <a:ext cx="8034338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3" imgW="8199120" imgH="3332480" progId="Word.Document.8">
                  <p:embed/>
                </p:oleObj>
              </mc:Choice>
              <mc:Fallback>
                <p:oleObj name="Document" r:id="rId3" imgW="8199120" imgH="33324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4250" y="1985963"/>
                        <a:ext cx="8034338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5243514" y="2149475"/>
          <a:ext cx="21097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文档" r:id="rId5" imgW="2146935" imgH="400685" progId="Word.Document.8">
                  <p:embed/>
                </p:oleObj>
              </mc:Choice>
              <mc:Fallback>
                <p:oleObj name="文档" r:id="rId5" imgW="214693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43514" y="2149475"/>
                        <a:ext cx="21097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298407" y="446353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28532" y="3287813"/>
            <a:ext cx="64953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lnSpc>
                <a:spcPct val="120000"/>
              </a:lnSpc>
              <a:spcAft>
                <a:spcPct val="0"/>
              </a:spcAft>
              <a:buNone/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子集</a:t>
            </a:r>
            <a:endParaRPr lang="zh-CN" altLang="zh-CN" b="1">
              <a:solidFill>
                <a:srgbClr val="FF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001963" y="1071563"/>
          <a:ext cx="52085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1" imgW="5318760" imgH="680720" progId="Word.Document.8">
                  <p:embed/>
                </p:oleObj>
              </mc:Choice>
              <mc:Fallback>
                <p:oleObj name="Document" r:id="rId1" imgW="5318760" imgH="6807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01963" y="1071563"/>
                        <a:ext cx="52085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555750" y="1990726"/>
          <a:ext cx="8402638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3" imgW="8681720" imgH="4043680" progId="Word.Document.8">
                  <p:embed/>
                </p:oleObj>
              </mc:Choice>
              <mc:Fallback>
                <p:oleObj name="Document" r:id="rId3" imgW="8681720" imgH="40436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750" y="1990726"/>
                        <a:ext cx="8402638" cy="387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9286875" y="2781300"/>
          <a:ext cx="1054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文档" r:id="rId5" imgW="1070610" imgH="400685" progId="Word.Document.8">
                  <p:embed/>
                </p:oleObj>
              </mc:Choice>
              <mc:Fallback>
                <p:oleObj name="文档" r:id="rId5" imgW="107061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286875" y="2781300"/>
                        <a:ext cx="1054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9363075" y="5040313"/>
          <a:ext cx="1054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文档" r:id="rId7" imgW="1070610" imgH="400685" progId="Word.Document.8">
                  <p:embed/>
                </p:oleObj>
              </mc:Choice>
              <mc:Fallback>
                <p:oleObj name="文档" r:id="rId7" imgW="107061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363075" y="5040313"/>
                        <a:ext cx="1054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9321800" y="4303713"/>
          <a:ext cx="1054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文档" r:id="rId8" imgW="1070610" imgH="400685" progId="Word.Document.8">
                  <p:embed/>
                </p:oleObj>
              </mc:Choice>
              <mc:Fallback>
                <p:oleObj name="文档" r:id="rId8" imgW="107061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321800" y="4303713"/>
                        <a:ext cx="1054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9191625" y="3500438"/>
          <a:ext cx="1054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文档" r:id="rId10" imgW="1070610" imgH="400685" progId="Word.Document.8">
                  <p:embed/>
                </p:oleObj>
              </mc:Choice>
              <mc:Fallback>
                <p:oleObj name="文档" r:id="rId10" imgW="107061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91625" y="3500438"/>
                        <a:ext cx="1054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1544" y="33265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2.</a:t>
            </a:r>
            <a:r>
              <a:rPr lang="zh-CN" altLang="en-US" sz="2400" b="1"/>
              <a:t>用适当的符号填空</a:t>
            </a:r>
            <a:endParaRPr lang="zh-CN" altLang="en-US" sz="24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2"/>
              <p:cNvSpPr txBox="1"/>
              <p:nvPr/>
            </p:nvSpPr>
            <p:spPr>
              <a:xfrm>
                <a:off x="2187316" y="868690"/>
                <a:ext cx="7128792" cy="1496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______{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b="1"/>
                  <a:t>                              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_______{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CN" b="1"/>
              </a:p>
              <a:p>
                <a:endParaRPr lang="en-US" altLang="zh-CN" b="1"/>
              </a:p>
              <a:p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∅________{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b="1"/>
                  <a:t>       </a:t>
                </a:r>
                <a:r>
                  <a:rPr lang="en-US" altLang="zh-CN" b="1"/>
                  <a:t>(4) {0,1}_____N</a:t>
                </a:r>
              </a:p>
              <a:p>
                <a:endParaRPr lang="en-US" altLang="zh-CN" b="1"/>
              </a:p>
              <a:p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sepChr m:val="|"/>
                          <m:endChr m:val="}"/>
                          <m:grow m:val="on"/>
                          <m:shp m:val="centered"/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d>
                    </m:oMath>
                  </m:oMathPara>
                </a14:m>
                <a:r>
                  <a:rPr lang="en-US" altLang="zh-CN" b="1"/>
                  <a:t>_____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b="1"/>
                  <a:t>              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"/>
                        </m:rPr>
                        <a:rPr lang="en-US" altLang="zh-CN" b="1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bi"/>
                        </m:rPr>
                        <a:rPr lang="zh-CN" altLang="en-US" b="1" i="1">
                          <a:latin typeface="Cambria Math" panose="02040503050406030204" pitchFamily="18" charset="0"/>
                        </a:rPr>
                        <m:t>（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m:rPr>
                          <m:sty m:val="bi"/>
                        </m:rPr>
                        <a:rPr lang="zh-CN" altLang="en-US" b="1" i="1">
                          <a:latin typeface="Cambria Math" panose="02040503050406030204" pitchFamily="18" charset="0"/>
                        </a:rPr>
                        <m:t>）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r>
                  <a:rPr lang="en-US" altLang="zh-CN" b="1"/>
                  <a:t>____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b="1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b="1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16" y="868690"/>
                <a:ext cx="7128792" cy="1496948"/>
              </a:xfrm>
              <a:prstGeom prst="rect">
                <a:avLst/>
              </a:prstGeom>
              <a:blipFill rotWithShape="0">
                <a:blip r:embed="rId1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3"/>
              <p:cNvSpPr txBox="1"/>
              <p:nvPr/>
            </p:nvSpPr>
            <p:spPr>
              <a:xfrm>
                <a:off x="2073932" y="2633018"/>
                <a:ext cx="727280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</a:rPr>
                  <a:t>答案：（</a:t>
                </a:r>
                <a:r>
                  <a:rPr lang="en-US" altLang="zh-CN" sz="2800" b="1">
                    <a:solidFill>
                      <a:srgbClr val="FF0000"/>
                    </a:solidFill>
                  </a:rPr>
                  <a:t>1</a:t>
                </a:r>
                <a:r>
                  <a:rPr lang="zh-CN" altLang="en-US" sz="2800" b="1">
                    <a:solidFill>
                      <a:srgbClr val="FF0000"/>
                    </a:solidFill>
                  </a:rPr>
                  <a:t>）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r>
                  <a:rPr lang="zh-CN" altLang="en-US" sz="2800" b="1">
                    <a:solidFill>
                      <a:srgbClr val="FF0000"/>
                    </a:solidFill>
                  </a:rPr>
                  <a:t>  （</a:t>
                </a:r>
                <a:r>
                  <a:rPr lang="en-US" altLang="zh-CN" sz="2800" b="1">
                    <a:solidFill>
                      <a:srgbClr val="FF0000"/>
                    </a:solidFill>
                  </a:rPr>
                  <a:t>2</a:t>
                </a:r>
                <a:r>
                  <a:rPr lang="zh-CN" altLang="en-US" sz="2800" b="1">
                    <a:solidFill>
                      <a:srgbClr val="FF0000"/>
                    </a:solidFill>
                  </a:rPr>
                  <a:t>）</a:t>
                </a:r>
                <a:r>
                  <a:rPr lang="en-US" altLang="zh-CN" sz="2800" b="1">
                    <a:solidFill>
                      <a:srgbClr val="FF0000"/>
                    </a:solidFill>
                  </a:rPr>
                  <a:t>=   </a:t>
                </a:r>
                <a:r>
                  <a:rPr lang="zh-CN" altLang="en-US" sz="2800" b="1">
                    <a:solidFill>
                      <a:srgbClr val="FF0000"/>
                    </a:solidFill>
                  </a:rPr>
                  <a:t>（</a:t>
                </a:r>
                <a:r>
                  <a:rPr lang="en-US" altLang="zh-CN" sz="2800" b="1">
                    <a:solidFill>
                      <a:srgbClr val="FF0000"/>
                    </a:solidFill>
                  </a:rPr>
                  <a:t>3</a:t>
                </a:r>
                <a:r>
                  <a:rPr lang="zh-CN" altLang="en-US" sz="2800" b="1">
                    <a:solidFill>
                      <a:srgbClr val="FF0000"/>
                    </a:solidFill>
                  </a:rPr>
                  <a:t>）</a:t>
                </a:r>
                <a:r>
                  <a:rPr lang="en-US" altLang="zh-CN" sz="2800" b="1">
                    <a:solidFill>
                      <a:srgbClr val="FF0000"/>
                    </a:solidFill>
                  </a:rPr>
                  <a:t>=</a:t>
                </a:r>
              </a:p>
              <a:p>
                <a:endParaRPr lang="en-US" altLang="zh-CN" sz="2800" b="1">
                  <a:solidFill>
                    <a:srgbClr val="FF0000"/>
                  </a:solidFill>
                </a:endParaRPr>
              </a:p>
              <a:p>
                <a:r>
                  <a:rPr lang="en-US" altLang="zh-CN" sz="2800" b="1">
                    <a:solidFill>
                      <a:srgbClr val="FF0000"/>
                    </a:solidFill>
                  </a:rPr>
                  <a:t>           </a:t>
                </a:r>
                <a:r>
                  <a:rPr lang="zh-CN" altLang="en-US" sz="2800" b="1">
                    <a:solidFill>
                      <a:srgbClr val="FF0000"/>
                    </a:solidFill>
                  </a:rPr>
                  <a:t>（</a:t>
                </a:r>
                <a:r>
                  <a:rPr lang="en-US" altLang="zh-CN" sz="2800" b="1">
                    <a:solidFill>
                      <a:srgbClr val="FF0000"/>
                    </a:solidFill>
                  </a:rPr>
                  <a:t>4</a:t>
                </a:r>
                <a:r>
                  <a:rPr lang="zh-CN" altLang="en-US" sz="2800" b="1">
                    <a:solidFill>
                      <a:srgbClr val="FF0000"/>
                    </a:solidFill>
                  </a:rPr>
                  <a:t>）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r>
                  <a:rPr lang="zh-CN" altLang="en-US" sz="2800" b="1">
                    <a:solidFill>
                      <a:srgbClr val="FF0000"/>
                    </a:solidFill>
                  </a:rPr>
                  <a:t>  （</a:t>
                </a:r>
                <a:r>
                  <a:rPr lang="en-US" altLang="zh-CN" sz="2800" b="1">
                    <a:solidFill>
                      <a:srgbClr val="FF0000"/>
                    </a:solidFill>
                  </a:rPr>
                  <a:t>5</a:t>
                </a:r>
                <a:r>
                  <a:rPr lang="zh-CN" altLang="en-US" sz="2800" b="1">
                    <a:solidFill>
                      <a:srgbClr val="FF0000"/>
                    </a:solidFill>
                  </a:rPr>
                  <a:t>）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bi"/>
                        </m:rP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⊈</m:t>
                      </m:r>
                    </m:oMath>
                  </m:oMathPara>
                </a14:m>
                <a:r>
                  <a:rPr lang="zh-CN" altLang="en-US" sz="2800" b="1">
                    <a:solidFill>
                      <a:srgbClr val="FF0000"/>
                    </a:solidFill>
                  </a:rPr>
                  <a:t>  （</a:t>
                </a:r>
                <a:r>
                  <a:rPr lang="en-US" altLang="zh-CN" sz="2800" b="1">
                    <a:solidFill>
                      <a:srgbClr val="FF0000"/>
                    </a:solidFill>
                  </a:rPr>
                  <a:t>6</a:t>
                </a:r>
                <a:r>
                  <a:rPr lang="zh-CN" altLang="en-US" sz="2800" b="1">
                    <a:solidFill>
                      <a:srgbClr val="FF0000"/>
                    </a:solidFill>
                  </a:rPr>
                  <a:t>）</a:t>
                </a:r>
                <a:r>
                  <a:rPr lang="en-US" altLang="zh-CN" sz="2800" b="1">
                    <a:solidFill>
                      <a:srgbClr val="FF0000"/>
                    </a:solidFill>
                  </a:rPr>
                  <a:t>=</a:t>
                </a:r>
                <a:endParaRPr lang="zh-CN" altLang="en-US" sz="28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932" y="2633018"/>
                <a:ext cx="7272808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676" t="-6608" b="-12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2187316" y="4018013"/>
          <a:ext cx="8496300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3" imgW="8661400" imgH="1305560" progId="Word.Document.8">
                  <p:embed/>
                </p:oleObj>
              </mc:Choice>
              <mc:Fallback>
                <p:oleObj name="Document" r:id="rId3" imgW="8661400" imgH="13055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316" y="4018013"/>
                        <a:ext cx="8496300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073932" y="5439103"/>
            <a:ext cx="297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答案：</a:t>
            </a:r>
            <a:r>
              <a:rPr lang="en-US" altLang="zh-CN" sz="2800" b="1">
                <a:solidFill>
                  <a:srgbClr val="FF0000"/>
                </a:solidFill>
              </a:rPr>
              <a:t>-1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>
            <a:normAutofit/>
          </a:bodyPr>
          <a:lstStyle/>
          <a:p>
            <a:r>
              <a:rPr lang="zh-CN" altLang="en-US" sz="4800" b="1">
                <a:solidFill>
                  <a:srgbClr val="FF0000"/>
                </a:solidFill>
              </a:rPr>
              <a:t>题型分析         举一反三</a:t>
            </a:r>
            <a:endParaRPr lang="zh-CN" altLang="zh-CN" sz="480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478" y="1143000"/>
            <a:ext cx="10972800" cy="484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题型一 </a:t>
            </a:r>
            <a:r>
              <a:rPr lang="zh-CN" altLang="zh-C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写出给定集合的子集</a:t>
            </a:r>
            <a:endParaRPr lang="en-US" altLang="zh-CN" sz="360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9509" y="1907435"/>
            <a:ext cx="1000664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zh-CN" altLang="zh-CN"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>
                <a:solidFill>
                  <a:srgbClr val="000000"/>
                </a:solidFill>
                <a:latin typeface="NEU-BZ-S9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写出集合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{0,1,2}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的所有子集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并指出其中哪些是它的真子集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4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(2)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填写下表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并回答问题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由此猜想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个元素的集合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方正书宋_GBK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的所有子集的个数是多少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真子集的个数及非空真子集的个数呢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400">
              <a:solidFill>
                <a:srgbClr val="000000"/>
              </a:solidFill>
              <a:latin typeface="NEU-BZ-S92"/>
              <a:ea typeface="方正书宋_GBK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180860" y="3076035"/>
          <a:ext cx="7618083" cy="282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文档" r:id="rId1" imgW="3896995" imgH="1444625" progId="Word.Document.12">
                  <p:embed/>
                </p:oleObj>
              </mc:Choice>
              <mc:Fallback>
                <p:oleObj name="文档" r:id="rId1" imgW="3896995" imgH="14446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80860" y="3076035"/>
                        <a:ext cx="7618083" cy="2821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1755</Words>
  <Application>WPS 演示</Application>
  <PresentationFormat>宽屏</PresentationFormat>
  <Paragraphs>137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43</vt:i4>
      </vt:variant>
      <vt:variant>
        <vt:lpstr>幻灯片标题</vt:lpstr>
      </vt:variant>
      <vt:variant>
        <vt:i4>23</vt:i4>
      </vt:variant>
    </vt:vector>
  </HeadingPairs>
  <TitlesOfParts>
    <vt:vector size="83" baseType="lpstr">
      <vt:lpstr>Arial</vt:lpstr>
      <vt:lpstr>宋体</vt:lpstr>
      <vt:lpstr>Wingdings</vt:lpstr>
      <vt:lpstr>字魂27号-布丁体</vt:lpstr>
      <vt:lpstr>Times New Roman</vt:lpstr>
      <vt:lpstr>NEU-BZ-S92</vt:lpstr>
      <vt:lpstr>Segoe Print</vt:lpstr>
      <vt:lpstr>方正书宋_GBK</vt:lpstr>
      <vt:lpstr>黑体</vt:lpstr>
      <vt:lpstr>楷体</vt:lpstr>
      <vt:lpstr>Cambria Math</vt:lpstr>
      <vt:lpstr>Calibri</vt:lpstr>
      <vt:lpstr>微软雅黑</vt:lpstr>
      <vt:lpstr>Arial Unicode MS</vt:lpstr>
      <vt:lpstr>仿宋</vt:lpstr>
      <vt:lpstr>Courier New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自主预习，回答问题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题型分析         举一反三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83</cp:revision>
  <dcterms:created xsi:type="dcterms:W3CDTF">2019-01-12T04:39:00Z</dcterms:created>
  <dcterms:modified xsi:type="dcterms:W3CDTF">2020-08-29T03:33:33Z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