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0.5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329" r:id="rId3"/>
    <p:sldId id="711" r:id="rId4"/>
    <p:sldId id="746" r:id="rId5"/>
    <p:sldId id="747" r:id="rId6"/>
    <p:sldId id="748" r:id="rId7"/>
    <p:sldId id="712" r:id="rId8"/>
    <p:sldId id="713" r:id="rId9"/>
    <p:sldId id="714" r:id="rId10"/>
    <p:sldId id="719" r:id="rId11"/>
    <p:sldId id="720" r:id="rId12"/>
    <p:sldId id="721" r:id="rId13"/>
    <p:sldId id="722" r:id="rId14"/>
    <p:sldId id="723" r:id="rId15"/>
    <p:sldId id="724" r:id="rId16"/>
    <p:sldId id="725" r:id="rId17"/>
    <p:sldId id="726" r:id="rId18"/>
    <p:sldId id="727" r:id="rId19"/>
    <p:sldId id="732" r:id="rId20"/>
    <p:sldId id="733" r:id="rId21"/>
    <p:sldId id="734" r:id="rId22"/>
    <p:sldId id="735" r:id="rId23"/>
    <p:sldId id="739" r:id="rId24"/>
    <p:sldId id="740" r:id="rId25"/>
    <p:sldId id="741" r:id="rId26"/>
    <p:sldId id="742" r:id="rId27"/>
    <p:sldId id="745" r:id="rId28"/>
    <p:sldId id="708" r:id="rId29"/>
    <p:sldId id="330" r:id="rId30"/>
  </p:sldIdLst>
  <p:sldSz cx="12192000" cy="6858000"/>
  <p:notesSz cx="7104063" cy="10234613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-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tags" Target="tags/tag1.xml" /><Relationship Id="rId32" Type="http://schemas.openxmlformats.org/officeDocument/2006/relationships/presProps" Target="presProps.xml" /><Relationship Id="rId33" Type="http://schemas.openxmlformats.org/officeDocument/2006/relationships/viewProps" Target="viewProps.xml" /><Relationship Id="rId34" Type="http://schemas.openxmlformats.org/officeDocument/2006/relationships/theme" Target="theme/theme1.xml" /><Relationship Id="rId35" Type="http://schemas.openxmlformats.org/officeDocument/2006/relationships/tableStyles" Target="tableStyles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.wmf" /><Relationship Id="rId2" Type="http://schemas.openxmlformats.org/officeDocument/2006/relationships/image" Target="../media/image7.wmf" /><Relationship Id="rId3" Type="http://schemas.openxmlformats.org/officeDocument/2006/relationships/image" Target="../media/image8.wmf" /><Relationship Id="rId4" Type="http://schemas.openxmlformats.org/officeDocument/2006/relationships/image" Target="../media/image9.wmf" /><Relationship Id="rId5" Type="http://schemas.openxmlformats.org/officeDocument/2006/relationships/image" Target="../media/image10.wmf" /></Relationships>
</file>

<file path=ppt/drawings/_rels/vmlDrawing10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6.wmf" /><Relationship Id="rId10" Type="http://schemas.openxmlformats.org/officeDocument/2006/relationships/image" Target="../media/image65.wmf" /><Relationship Id="rId2" Type="http://schemas.openxmlformats.org/officeDocument/2006/relationships/image" Target="../media/image57.wmf" /><Relationship Id="rId3" Type="http://schemas.openxmlformats.org/officeDocument/2006/relationships/image" Target="../media/image58.wmf" /><Relationship Id="rId4" Type="http://schemas.openxmlformats.org/officeDocument/2006/relationships/image" Target="../media/image59.wmf" /><Relationship Id="rId5" Type="http://schemas.openxmlformats.org/officeDocument/2006/relationships/image" Target="../media/image60.wmf" /><Relationship Id="rId6" Type="http://schemas.openxmlformats.org/officeDocument/2006/relationships/image" Target="../media/image61.wmf" /><Relationship Id="rId7" Type="http://schemas.openxmlformats.org/officeDocument/2006/relationships/image" Target="../media/image62.wmf" /><Relationship Id="rId8" Type="http://schemas.openxmlformats.org/officeDocument/2006/relationships/image" Target="../media/image63.wmf" /><Relationship Id="rId9" Type="http://schemas.openxmlformats.org/officeDocument/2006/relationships/image" Target="../media/image64.wmf" /></Relationships>
</file>

<file path=ppt/drawings/_rels/vmlDrawing1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6.wmf" /><Relationship Id="rId2" Type="http://schemas.openxmlformats.org/officeDocument/2006/relationships/image" Target="../media/image67.wmf" /><Relationship Id="rId3" Type="http://schemas.openxmlformats.org/officeDocument/2006/relationships/image" Target="../media/image68.wmf" /><Relationship Id="rId4" Type="http://schemas.openxmlformats.org/officeDocument/2006/relationships/image" Target="../media/image69.wmf" /></Relationships>
</file>

<file path=ppt/drawings/_rels/vmlDrawing1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0.wmf" /><Relationship Id="rId2" Type="http://schemas.openxmlformats.org/officeDocument/2006/relationships/image" Target="../media/image71.wmf" /><Relationship Id="rId3" Type="http://schemas.openxmlformats.org/officeDocument/2006/relationships/image" Target="../media/image72.wmf" /><Relationship Id="rId4" Type="http://schemas.openxmlformats.org/officeDocument/2006/relationships/image" Target="../media/image73.wmf" /></Relationships>
</file>

<file path=ppt/drawings/_rels/vmlDrawing1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4.wmf" /><Relationship Id="rId2" Type="http://schemas.openxmlformats.org/officeDocument/2006/relationships/image" Target="../media/image75.wmf" /><Relationship Id="rId3" Type="http://schemas.openxmlformats.org/officeDocument/2006/relationships/image" Target="../media/image76.wmf" /><Relationship Id="rId4" Type="http://schemas.openxmlformats.org/officeDocument/2006/relationships/image" Target="../media/image77.wmf" /><Relationship Id="rId5" Type="http://schemas.openxmlformats.org/officeDocument/2006/relationships/image" Target="../media/image78.wmf" /><Relationship Id="rId6" Type="http://schemas.openxmlformats.org/officeDocument/2006/relationships/image" Target="../media/image79.wmf" /><Relationship Id="rId7" Type="http://schemas.openxmlformats.org/officeDocument/2006/relationships/image" Target="../media/image80.wmf" /><Relationship Id="rId8" Type="http://schemas.openxmlformats.org/officeDocument/2006/relationships/image" Target="../media/image81.wmf" /><Relationship Id="rId9" Type="http://schemas.openxmlformats.org/officeDocument/2006/relationships/image" Target="../media/image82.wmf" /></Relationships>
</file>

<file path=ppt/drawings/_rels/vmlDrawing1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83.wmf" /><Relationship Id="rId2" Type="http://schemas.openxmlformats.org/officeDocument/2006/relationships/image" Target="../media/image84.wmf" /></Relationships>
</file>

<file path=ppt/drawings/_rels/vmlDrawing1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85.wmf" /><Relationship Id="rId2" Type="http://schemas.openxmlformats.org/officeDocument/2006/relationships/image" Target="../media/image86.wmf" /><Relationship Id="rId3" Type="http://schemas.openxmlformats.org/officeDocument/2006/relationships/image" Target="../media/image87.wmf" /></Relationships>
</file>

<file path=ppt/drawings/_rels/vmlDrawing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1.wmf" /><Relationship Id="rId10" Type="http://schemas.openxmlformats.org/officeDocument/2006/relationships/image" Target="../media/image20.wmf" /><Relationship Id="rId11" Type="http://schemas.openxmlformats.org/officeDocument/2006/relationships/image" Target="../media/image21.wmf" /><Relationship Id="rId12" Type="http://schemas.openxmlformats.org/officeDocument/2006/relationships/image" Target="../media/image22.wmf" /><Relationship Id="rId13" Type="http://schemas.openxmlformats.org/officeDocument/2006/relationships/image" Target="../media/image23.wmf" /><Relationship Id="rId14" Type="http://schemas.openxmlformats.org/officeDocument/2006/relationships/image" Target="../media/image24.wmf" /><Relationship Id="rId15" Type="http://schemas.openxmlformats.org/officeDocument/2006/relationships/image" Target="../media/image25.wmf" /><Relationship Id="rId16" Type="http://schemas.openxmlformats.org/officeDocument/2006/relationships/image" Target="../media/image26.wmf" /><Relationship Id="rId17" Type="http://schemas.openxmlformats.org/officeDocument/2006/relationships/image" Target="../media/image27.wmf" /><Relationship Id="rId18" Type="http://schemas.openxmlformats.org/officeDocument/2006/relationships/image" Target="../media/image28.wmf" /><Relationship Id="rId19" Type="http://schemas.openxmlformats.org/officeDocument/2006/relationships/image" Target="../media/image29.wmf" /><Relationship Id="rId2" Type="http://schemas.openxmlformats.org/officeDocument/2006/relationships/image" Target="../media/image12.wmf" /><Relationship Id="rId20" Type="http://schemas.openxmlformats.org/officeDocument/2006/relationships/image" Target="../media/image30.wmf" /><Relationship Id="rId3" Type="http://schemas.openxmlformats.org/officeDocument/2006/relationships/image" Target="../media/image13.wmf" /><Relationship Id="rId4" Type="http://schemas.openxmlformats.org/officeDocument/2006/relationships/image" Target="../media/image14.wmf" /><Relationship Id="rId5" Type="http://schemas.openxmlformats.org/officeDocument/2006/relationships/image" Target="../media/image15.wmf" /><Relationship Id="rId6" Type="http://schemas.openxmlformats.org/officeDocument/2006/relationships/image" Target="../media/image16.wmf" /><Relationship Id="rId7" Type="http://schemas.openxmlformats.org/officeDocument/2006/relationships/image" Target="../media/image17.wmf" /><Relationship Id="rId8" Type="http://schemas.openxmlformats.org/officeDocument/2006/relationships/image" Target="../media/image18.wmf" /><Relationship Id="rId9" Type="http://schemas.openxmlformats.org/officeDocument/2006/relationships/image" Target="../media/image19.wmf" /></Relationships>
</file>

<file path=ppt/drawings/_rels/vmlDrawing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4.wmf" /></Relationships>
</file>

<file path=ppt/drawings/_rels/vmlDrawing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5.wmf" /><Relationship Id="rId2" Type="http://schemas.openxmlformats.org/officeDocument/2006/relationships/image" Target="../media/image36.wmf" /></Relationships>
</file>

<file path=ppt/drawings/_rels/vmlDrawing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8.wmf" /><Relationship Id="rId2" Type="http://schemas.openxmlformats.org/officeDocument/2006/relationships/image" Target="../media/image39.wmf" /><Relationship Id="rId3" Type="http://schemas.openxmlformats.org/officeDocument/2006/relationships/image" Target="../media/image40.wmf" /><Relationship Id="rId4" Type="http://schemas.openxmlformats.org/officeDocument/2006/relationships/image" Target="../media/image41.wmf" /></Relationships>
</file>

<file path=ppt/drawings/_rels/vmlDrawing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2.wmf" /><Relationship Id="rId2" Type="http://schemas.openxmlformats.org/officeDocument/2006/relationships/image" Target="../media/image43.wmf" /><Relationship Id="rId3" Type="http://schemas.openxmlformats.org/officeDocument/2006/relationships/image" Target="../media/image44.wmf" /><Relationship Id="rId4" Type="http://schemas.openxmlformats.org/officeDocument/2006/relationships/image" Target="../media/image45.wmf" /><Relationship Id="rId5" Type="http://schemas.openxmlformats.org/officeDocument/2006/relationships/image" Target="../media/image46.wmf" /><Relationship Id="rId6" Type="http://schemas.openxmlformats.org/officeDocument/2006/relationships/image" Target="../media/image47.wmf" /><Relationship Id="rId7" Type="http://schemas.openxmlformats.org/officeDocument/2006/relationships/image" Target="../media/image48.wmf" /><Relationship Id="rId8" Type="http://schemas.openxmlformats.org/officeDocument/2006/relationships/image" Target="../media/image49.wmf" /></Relationships>
</file>

<file path=ppt/drawings/_rels/vmlDrawing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0.wmf" /><Relationship Id="rId2" Type="http://schemas.openxmlformats.org/officeDocument/2006/relationships/image" Target="../media/image51.wmf" /><Relationship Id="rId3" Type="http://schemas.openxmlformats.org/officeDocument/2006/relationships/image" Target="../media/image52.wmf" /></Relationships>
</file>

<file path=ppt/drawings/_rels/vmlDrawing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3.wmf" /></Relationships>
</file>

<file path=ppt/drawings/_rels/vmlDrawing9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5.wmf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2019/9/29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4505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788" y="247650"/>
            <a:ext cx="19812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543979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2019/9/29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2019/9/29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2019/9/29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2019/9/29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2019/9/29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2019/9/29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image" Target="../media/image3.png" /><Relationship Id="rId15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2019/9/29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oleObject" Target="../embeddings/oleObject26.bin" TargetMode="Internal" /><Relationship Id="rId3" Type="http://schemas.openxmlformats.org/officeDocument/2006/relationships/image" Target="../media/image34.wmf" /><Relationship Id="rId4" Type="http://schemas.openxmlformats.org/officeDocument/2006/relationships/vmlDrawing" Target="../drawings/vmlDrawing3.v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oleObject" Target="../embeddings/oleObject27.bin" TargetMode="Internal" /><Relationship Id="rId3" Type="http://schemas.openxmlformats.org/officeDocument/2006/relationships/image" Target="../media/image35.wmf" /><Relationship Id="rId4" Type="http://schemas.openxmlformats.org/officeDocument/2006/relationships/oleObject" Target="../embeddings/oleObject28.bin" TargetMode="Internal" /><Relationship Id="rId5" Type="http://schemas.openxmlformats.org/officeDocument/2006/relationships/image" Target="../media/image36.wmf" /><Relationship Id="rId6" Type="http://schemas.openxmlformats.org/officeDocument/2006/relationships/image" Target="../media/image37.png" /><Relationship Id="rId7" Type="http://schemas.openxmlformats.org/officeDocument/2006/relationships/vmlDrawing" Target="../drawings/vmlDrawing4.v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vmlDrawing" Target="../drawings/vmlDrawing5.vml" /><Relationship Id="rId2" Type="http://schemas.openxmlformats.org/officeDocument/2006/relationships/oleObject" Target="../embeddings/oleObject29.bin" TargetMode="Internal" /><Relationship Id="rId3" Type="http://schemas.openxmlformats.org/officeDocument/2006/relationships/image" Target="../media/image38.wmf" /><Relationship Id="rId4" Type="http://schemas.openxmlformats.org/officeDocument/2006/relationships/oleObject" Target="../embeddings/oleObject30.bin" TargetMode="Internal" /><Relationship Id="rId5" Type="http://schemas.openxmlformats.org/officeDocument/2006/relationships/image" Target="../media/image39.wmf" /><Relationship Id="rId6" Type="http://schemas.openxmlformats.org/officeDocument/2006/relationships/oleObject" Target="../embeddings/oleObject31.bin" TargetMode="Internal" /><Relationship Id="rId7" Type="http://schemas.openxmlformats.org/officeDocument/2006/relationships/image" Target="../media/image40.wmf" /><Relationship Id="rId8" Type="http://schemas.openxmlformats.org/officeDocument/2006/relationships/oleObject" Target="../embeddings/oleObject32.bin" TargetMode="Internal" /><Relationship Id="rId9" Type="http://schemas.openxmlformats.org/officeDocument/2006/relationships/image" Target="../media/image41.wmf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oleObject" Target="../embeddings/oleObject37.bin" TargetMode="Internal" /><Relationship Id="rId11" Type="http://schemas.openxmlformats.org/officeDocument/2006/relationships/image" Target="../media/image46.wmf" /><Relationship Id="rId12" Type="http://schemas.openxmlformats.org/officeDocument/2006/relationships/oleObject" Target="../embeddings/oleObject38.bin" TargetMode="Internal" /><Relationship Id="rId13" Type="http://schemas.openxmlformats.org/officeDocument/2006/relationships/image" Target="../media/image47.wmf" /><Relationship Id="rId14" Type="http://schemas.openxmlformats.org/officeDocument/2006/relationships/oleObject" Target="../embeddings/oleObject39.bin" TargetMode="Internal" /><Relationship Id="rId15" Type="http://schemas.openxmlformats.org/officeDocument/2006/relationships/image" Target="../media/image48.wmf" /><Relationship Id="rId16" Type="http://schemas.openxmlformats.org/officeDocument/2006/relationships/oleObject" Target="../embeddings/oleObject40.bin" TargetMode="Internal" /><Relationship Id="rId17" Type="http://schemas.openxmlformats.org/officeDocument/2006/relationships/oleObject" Target="../embeddings/oleObject41.bin" TargetMode="Internal" /><Relationship Id="rId18" Type="http://schemas.openxmlformats.org/officeDocument/2006/relationships/image" Target="../media/image49.wmf" /><Relationship Id="rId19" Type="http://schemas.openxmlformats.org/officeDocument/2006/relationships/vmlDrawing" Target="../drawings/vmlDrawing6.vml" /><Relationship Id="rId2" Type="http://schemas.openxmlformats.org/officeDocument/2006/relationships/oleObject" Target="../embeddings/oleObject33.bin" TargetMode="Internal" /><Relationship Id="rId3" Type="http://schemas.openxmlformats.org/officeDocument/2006/relationships/image" Target="../media/image42.wmf" /><Relationship Id="rId4" Type="http://schemas.openxmlformats.org/officeDocument/2006/relationships/oleObject" Target="../embeddings/oleObject34.bin" TargetMode="Internal" /><Relationship Id="rId5" Type="http://schemas.openxmlformats.org/officeDocument/2006/relationships/image" Target="../media/image43.wmf" /><Relationship Id="rId6" Type="http://schemas.openxmlformats.org/officeDocument/2006/relationships/oleObject" Target="../embeddings/oleObject35.bin" TargetMode="Internal" /><Relationship Id="rId7" Type="http://schemas.openxmlformats.org/officeDocument/2006/relationships/image" Target="../media/image44.wmf" /><Relationship Id="rId8" Type="http://schemas.openxmlformats.org/officeDocument/2006/relationships/oleObject" Target="../embeddings/oleObject36.bin" TargetMode="Internal" /><Relationship Id="rId9" Type="http://schemas.openxmlformats.org/officeDocument/2006/relationships/image" Target="../media/image45.wmf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oleObject" Target="../embeddings/oleObject42.bin" TargetMode="Internal" /><Relationship Id="rId3" Type="http://schemas.openxmlformats.org/officeDocument/2006/relationships/image" Target="../media/image50.wmf" /><Relationship Id="rId4" Type="http://schemas.openxmlformats.org/officeDocument/2006/relationships/oleObject" Target="../embeddings/oleObject43.bin" TargetMode="Internal" /><Relationship Id="rId5" Type="http://schemas.openxmlformats.org/officeDocument/2006/relationships/image" Target="../media/image51.wmf" /><Relationship Id="rId6" Type="http://schemas.openxmlformats.org/officeDocument/2006/relationships/oleObject" Target="../embeddings/oleObject44.bin" TargetMode="Internal" /><Relationship Id="rId7" Type="http://schemas.openxmlformats.org/officeDocument/2006/relationships/image" Target="../media/image52.wmf" /><Relationship Id="rId8" Type="http://schemas.openxmlformats.org/officeDocument/2006/relationships/vmlDrawing" Target="../drawings/vmlDrawing7.v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oleObject" Target="../embeddings/oleObject45.bin" TargetMode="Internal" /><Relationship Id="rId3" Type="http://schemas.openxmlformats.org/officeDocument/2006/relationships/image" Target="../media/image53.wmf" /><Relationship Id="rId4" Type="http://schemas.openxmlformats.org/officeDocument/2006/relationships/image" Target="../media/image54.png" /><Relationship Id="rId5" Type="http://schemas.openxmlformats.org/officeDocument/2006/relationships/vmlDrawing" Target="../drawings/vmlDrawing8.v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oleObject" Target="../embeddings/oleObject46.bin" TargetMode="Internal" /><Relationship Id="rId3" Type="http://schemas.openxmlformats.org/officeDocument/2006/relationships/image" Target="../media/image55.wmf" /><Relationship Id="rId4" Type="http://schemas.openxmlformats.org/officeDocument/2006/relationships/vmlDrawing" Target="../drawings/vmlDrawing9.v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oleObject" Target="../embeddings/oleObject51.bin" TargetMode="Internal" /><Relationship Id="rId11" Type="http://schemas.openxmlformats.org/officeDocument/2006/relationships/image" Target="../media/image60.wmf" /><Relationship Id="rId12" Type="http://schemas.openxmlformats.org/officeDocument/2006/relationships/oleObject" Target="../embeddings/oleObject52.bin" TargetMode="Internal" /><Relationship Id="rId13" Type="http://schemas.openxmlformats.org/officeDocument/2006/relationships/image" Target="../media/image61.wmf" /><Relationship Id="rId14" Type="http://schemas.openxmlformats.org/officeDocument/2006/relationships/oleObject" Target="../embeddings/oleObject53.bin" TargetMode="Internal" /><Relationship Id="rId15" Type="http://schemas.openxmlformats.org/officeDocument/2006/relationships/image" Target="../media/image62.wmf" /><Relationship Id="rId16" Type="http://schemas.openxmlformats.org/officeDocument/2006/relationships/oleObject" Target="../embeddings/oleObject54.bin" TargetMode="Internal" /><Relationship Id="rId17" Type="http://schemas.openxmlformats.org/officeDocument/2006/relationships/image" Target="../media/image63.wmf" /><Relationship Id="rId18" Type="http://schemas.openxmlformats.org/officeDocument/2006/relationships/oleObject" Target="../embeddings/oleObject55.bin" TargetMode="Internal" /><Relationship Id="rId19" Type="http://schemas.openxmlformats.org/officeDocument/2006/relationships/image" Target="../media/image64.wmf" /><Relationship Id="rId2" Type="http://schemas.openxmlformats.org/officeDocument/2006/relationships/oleObject" Target="../embeddings/oleObject47.bin" TargetMode="Internal" /><Relationship Id="rId20" Type="http://schemas.openxmlformats.org/officeDocument/2006/relationships/oleObject" Target="../embeddings/oleObject56.bin" TargetMode="Internal" /><Relationship Id="rId21" Type="http://schemas.openxmlformats.org/officeDocument/2006/relationships/image" Target="../media/image65.wmf" /><Relationship Id="rId22" Type="http://schemas.openxmlformats.org/officeDocument/2006/relationships/oleObject" Target="../embeddings/oleObject57.bin" TargetMode="Internal" /><Relationship Id="rId23" Type="http://schemas.openxmlformats.org/officeDocument/2006/relationships/oleObject" Target="../embeddings/oleObject58.bin" TargetMode="Internal" /><Relationship Id="rId24" Type="http://schemas.openxmlformats.org/officeDocument/2006/relationships/vmlDrawing" Target="../drawings/vmlDrawing10.vml" /><Relationship Id="rId3" Type="http://schemas.openxmlformats.org/officeDocument/2006/relationships/image" Target="../media/image56.wmf" /><Relationship Id="rId4" Type="http://schemas.openxmlformats.org/officeDocument/2006/relationships/oleObject" Target="../embeddings/oleObject48.bin" TargetMode="Internal" /><Relationship Id="rId5" Type="http://schemas.openxmlformats.org/officeDocument/2006/relationships/image" Target="../media/image57.wmf" /><Relationship Id="rId6" Type="http://schemas.openxmlformats.org/officeDocument/2006/relationships/oleObject" Target="../embeddings/oleObject49.bin" TargetMode="Internal" /><Relationship Id="rId7" Type="http://schemas.openxmlformats.org/officeDocument/2006/relationships/image" Target="../media/image58.wmf" /><Relationship Id="rId8" Type="http://schemas.openxmlformats.org/officeDocument/2006/relationships/oleObject" Target="../embeddings/oleObject50.bin" TargetMode="Internal" /><Relationship Id="rId9" Type="http://schemas.openxmlformats.org/officeDocument/2006/relationships/image" Target="../media/image59.wmf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vmlDrawing" Target="../drawings/vmlDrawing11.vml" /><Relationship Id="rId2" Type="http://schemas.openxmlformats.org/officeDocument/2006/relationships/oleObject" Target="../embeddings/oleObject59.bin" TargetMode="Internal" /><Relationship Id="rId3" Type="http://schemas.openxmlformats.org/officeDocument/2006/relationships/image" Target="../media/image66.wmf" /><Relationship Id="rId4" Type="http://schemas.openxmlformats.org/officeDocument/2006/relationships/oleObject" Target="../embeddings/oleObject60.bin" TargetMode="Internal" /><Relationship Id="rId5" Type="http://schemas.openxmlformats.org/officeDocument/2006/relationships/image" Target="../media/image67.wmf" /><Relationship Id="rId6" Type="http://schemas.openxmlformats.org/officeDocument/2006/relationships/oleObject" Target="../embeddings/oleObject61.bin" TargetMode="Internal" /><Relationship Id="rId7" Type="http://schemas.openxmlformats.org/officeDocument/2006/relationships/image" Target="../media/image68.wmf" /><Relationship Id="rId8" Type="http://schemas.openxmlformats.org/officeDocument/2006/relationships/oleObject" Target="../embeddings/oleObject62.bin" TargetMode="Internal" /><Relationship Id="rId9" Type="http://schemas.openxmlformats.org/officeDocument/2006/relationships/image" Target="../media/image69.wmf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vmlDrawing" Target="../drawings/vmlDrawing12.vml" /><Relationship Id="rId2" Type="http://schemas.openxmlformats.org/officeDocument/2006/relationships/oleObject" Target="../embeddings/oleObject63.bin" TargetMode="Internal" /><Relationship Id="rId3" Type="http://schemas.openxmlformats.org/officeDocument/2006/relationships/image" Target="../media/image70.wmf" /><Relationship Id="rId4" Type="http://schemas.openxmlformats.org/officeDocument/2006/relationships/oleObject" Target="../embeddings/oleObject64.bin" TargetMode="Internal" /><Relationship Id="rId5" Type="http://schemas.openxmlformats.org/officeDocument/2006/relationships/image" Target="../media/image71.wmf" /><Relationship Id="rId6" Type="http://schemas.openxmlformats.org/officeDocument/2006/relationships/oleObject" Target="../embeddings/oleObject65.bin" TargetMode="Internal" /><Relationship Id="rId7" Type="http://schemas.openxmlformats.org/officeDocument/2006/relationships/image" Target="../media/image72.wmf" /><Relationship Id="rId8" Type="http://schemas.openxmlformats.org/officeDocument/2006/relationships/oleObject" Target="../embeddings/oleObject66.bin" TargetMode="Internal" /><Relationship Id="rId9" Type="http://schemas.openxmlformats.org/officeDocument/2006/relationships/image" Target="../media/image73.wmf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oleObject" Target="../embeddings/oleObject71.bin" TargetMode="Internal" /><Relationship Id="rId11" Type="http://schemas.openxmlformats.org/officeDocument/2006/relationships/image" Target="../media/image78.wmf" /><Relationship Id="rId12" Type="http://schemas.openxmlformats.org/officeDocument/2006/relationships/oleObject" Target="../embeddings/oleObject72.bin" TargetMode="Internal" /><Relationship Id="rId13" Type="http://schemas.openxmlformats.org/officeDocument/2006/relationships/image" Target="../media/image79.wmf" /><Relationship Id="rId14" Type="http://schemas.openxmlformats.org/officeDocument/2006/relationships/oleObject" Target="../embeddings/oleObject73.bin" TargetMode="Internal" /><Relationship Id="rId15" Type="http://schemas.openxmlformats.org/officeDocument/2006/relationships/image" Target="../media/image80.wmf" /><Relationship Id="rId16" Type="http://schemas.openxmlformats.org/officeDocument/2006/relationships/oleObject" Target="../embeddings/oleObject74.bin" TargetMode="Internal" /><Relationship Id="rId17" Type="http://schemas.openxmlformats.org/officeDocument/2006/relationships/oleObject" Target="../embeddings/oleObject75.bin" TargetMode="Internal" /><Relationship Id="rId18" Type="http://schemas.openxmlformats.org/officeDocument/2006/relationships/image" Target="../media/image81.wmf" /><Relationship Id="rId19" Type="http://schemas.openxmlformats.org/officeDocument/2006/relationships/oleObject" Target="../embeddings/oleObject76.bin" TargetMode="Internal" /><Relationship Id="rId2" Type="http://schemas.openxmlformats.org/officeDocument/2006/relationships/oleObject" Target="../embeddings/oleObject67.bin" TargetMode="Internal" /><Relationship Id="rId20" Type="http://schemas.openxmlformats.org/officeDocument/2006/relationships/image" Target="../media/image82.wmf" /><Relationship Id="rId21" Type="http://schemas.openxmlformats.org/officeDocument/2006/relationships/vmlDrawing" Target="../drawings/vmlDrawing13.vml" /><Relationship Id="rId3" Type="http://schemas.openxmlformats.org/officeDocument/2006/relationships/image" Target="../media/image74.wmf" /><Relationship Id="rId4" Type="http://schemas.openxmlformats.org/officeDocument/2006/relationships/oleObject" Target="../embeddings/oleObject68.bin" TargetMode="Internal" /><Relationship Id="rId5" Type="http://schemas.openxmlformats.org/officeDocument/2006/relationships/image" Target="../media/image75.wmf" /><Relationship Id="rId6" Type="http://schemas.openxmlformats.org/officeDocument/2006/relationships/oleObject" Target="../embeddings/oleObject69.bin" TargetMode="Internal" /><Relationship Id="rId7" Type="http://schemas.openxmlformats.org/officeDocument/2006/relationships/image" Target="../media/image76.wmf" /><Relationship Id="rId8" Type="http://schemas.openxmlformats.org/officeDocument/2006/relationships/oleObject" Target="../embeddings/oleObject70.bin" TargetMode="Internal" /><Relationship Id="rId9" Type="http://schemas.openxmlformats.org/officeDocument/2006/relationships/image" Target="../media/image77.wmf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oleObject" Target="../embeddings/oleObject77.bin" TargetMode="Internal" /><Relationship Id="rId3" Type="http://schemas.openxmlformats.org/officeDocument/2006/relationships/image" Target="../media/image83.wmf" /><Relationship Id="rId4" Type="http://schemas.openxmlformats.org/officeDocument/2006/relationships/oleObject" Target="../embeddings/oleObject78.bin" TargetMode="Internal" /><Relationship Id="rId5" Type="http://schemas.openxmlformats.org/officeDocument/2006/relationships/image" Target="../media/image84.wmf" /><Relationship Id="rId6" Type="http://schemas.openxmlformats.org/officeDocument/2006/relationships/vmlDrawing" Target="../drawings/vmlDrawing14.v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oleObject" Target="../embeddings/oleObject79.bin" TargetMode="Internal" /><Relationship Id="rId3" Type="http://schemas.openxmlformats.org/officeDocument/2006/relationships/image" Target="../media/image85.wmf" /><Relationship Id="rId4" Type="http://schemas.openxmlformats.org/officeDocument/2006/relationships/oleObject" Target="../embeddings/oleObject80.bin" TargetMode="Internal" /><Relationship Id="rId5" Type="http://schemas.openxmlformats.org/officeDocument/2006/relationships/image" Target="../media/image86.wmf" /><Relationship Id="rId6" Type="http://schemas.openxmlformats.org/officeDocument/2006/relationships/oleObject" Target="../embeddings/oleObject81.bin" TargetMode="Internal" /><Relationship Id="rId7" Type="http://schemas.openxmlformats.org/officeDocument/2006/relationships/image" Target="../media/image87.wmf" /><Relationship Id="rId8" Type="http://schemas.openxmlformats.org/officeDocument/2006/relationships/vmlDrawing" Target="../drawings/vmlDrawing15.v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88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9.png" /><Relationship Id="rId3" Type="http://schemas.openxmlformats.org/officeDocument/2006/relationships/image" Target="../media/image90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oleObject" Target="../embeddings/oleObject5.bin" TargetMode="Internal" /><Relationship Id="rId11" Type="http://schemas.openxmlformats.org/officeDocument/2006/relationships/image" Target="../media/image10.wmf" /><Relationship Id="rId12" Type="http://schemas.openxmlformats.org/officeDocument/2006/relationships/vmlDrawing" Target="../drawings/vmlDrawing1.vml" /><Relationship Id="rId2" Type="http://schemas.openxmlformats.org/officeDocument/2006/relationships/oleObject" Target="../embeddings/oleObject1.bin" TargetMode="Internal" /><Relationship Id="rId3" Type="http://schemas.openxmlformats.org/officeDocument/2006/relationships/image" Target="../media/image6.wmf" /><Relationship Id="rId4" Type="http://schemas.openxmlformats.org/officeDocument/2006/relationships/oleObject" Target="../embeddings/oleObject2.bin" TargetMode="Internal" /><Relationship Id="rId5" Type="http://schemas.openxmlformats.org/officeDocument/2006/relationships/image" Target="../media/image7.wmf" /><Relationship Id="rId6" Type="http://schemas.openxmlformats.org/officeDocument/2006/relationships/oleObject" Target="../embeddings/oleObject3.bin" TargetMode="Internal" /><Relationship Id="rId7" Type="http://schemas.openxmlformats.org/officeDocument/2006/relationships/image" Target="../media/image8.wmf" /><Relationship Id="rId8" Type="http://schemas.openxmlformats.org/officeDocument/2006/relationships/oleObject" Target="../embeddings/oleObject4.bin" TargetMode="Internal" /><Relationship Id="rId9" Type="http://schemas.openxmlformats.org/officeDocument/2006/relationships/image" Target="../media/image9.wmf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oleObject" Target="../embeddings/oleObject10.bin" TargetMode="Internal" /><Relationship Id="rId11" Type="http://schemas.openxmlformats.org/officeDocument/2006/relationships/image" Target="../media/image15.wmf" /><Relationship Id="rId12" Type="http://schemas.openxmlformats.org/officeDocument/2006/relationships/oleObject" Target="../embeddings/oleObject11.bin" TargetMode="Internal" /><Relationship Id="rId13" Type="http://schemas.openxmlformats.org/officeDocument/2006/relationships/image" Target="../media/image16.wmf" /><Relationship Id="rId14" Type="http://schemas.openxmlformats.org/officeDocument/2006/relationships/oleObject" Target="../embeddings/oleObject12.bin" TargetMode="Internal" /><Relationship Id="rId15" Type="http://schemas.openxmlformats.org/officeDocument/2006/relationships/image" Target="../media/image17.wmf" /><Relationship Id="rId16" Type="http://schemas.openxmlformats.org/officeDocument/2006/relationships/oleObject" Target="../embeddings/oleObject13.bin" TargetMode="Internal" /><Relationship Id="rId17" Type="http://schemas.openxmlformats.org/officeDocument/2006/relationships/image" Target="../media/image18.wmf" /><Relationship Id="rId18" Type="http://schemas.openxmlformats.org/officeDocument/2006/relationships/oleObject" Target="../embeddings/oleObject14.bin" TargetMode="Internal" /><Relationship Id="rId19" Type="http://schemas.openxmlformats.org/officeDocument/2006/relationships/image" Target="../media/image19.wmf" /><Relationship Id="rId2" Type="http://schemas.openxmlformats.org/officeDocument/2006/relationships/oleObject" Target="../embeddings/oleObject6.bin" TargetMode="Internal" /><Relationship Id="rId20" Type="http://schemas.openxmlformats.org/officeDocument/2006/relationships/oleObject" Target="../embeddings/oleObject15.bin" TargetMode="Internal" /><Relationship Id="rId21" Type="http://schemas.openxmlformats.org/officeDocument/2006/relationships/image" Target="../media/image20.wmf" /><Relationship Id="rId22" Type="http://schemas.openxmlformats.org/officeDocument/2006/relationships/oleObject" Target="../embeddings/oleObject16.bin" TargetMode="Internal" /><Relationship Id="rId23" Type="http://schemas.openxmlformats.org/officeDocument/2006/relationships/image" Target="../media/image21.wmf" /><Relationship Id="rId24" Type="http://schemas.openxmlformats.org/officeDocument/2006/relationships/oleObject" Target="../embeddings/oleObject17.bin" TargetMode="Internal" /><Relationship Id="rId25" Type="http://schemas.openxmlformats.org/officeDocument/2006/relationships/image" Target="../media/image22.wmf" /><Relationship Id="rId26" Type="http://schemas.openxmlformats.org/officeDocument/2006/relationships/oleObject" Target="../embeddings/oleObject18.bin" TargetMode="Internal" /><Relationship Id="rId27" Type="http://schemas.openxmlformats.org/officeDocument/2006/relationships/image" Target="../media/image23.wmf" /><Relationship Id="rId28" Type="http://schemas.openxmlformats.org/officeDocument/2006/relationships/oleObject" Target="../embeddings/oleObject19.bin" TargetMode="Internal" /><Relationship Id="rId29" Type="http://schemas.openxmlformats.org/officeDocument/2006/relationships/image" Target="../media/image24.wmf" /><Relationship Id="rId3" Type="http://schemas.openxmlformats.org/officeDocument/2006/relationships/image" Target="../media/image11.wmf" /><Relationship Id="rId30" Type="http://schemas.openxmlformats.org/officeDocument/2006/relationships/oleObject" Target="../embeddings/oleObject20.bin" TargetMode="Internal" /><Relationship Id="rId31" Type="http://schemas.openxmlformats.org/officeDocument/2006/relationships/image" Target="../media/image25.wmf" /><Relationship Id="rId32" Type="http://schemas.openxmlformats.org/officeDocument/2006/relationships/oleObject" Target="../embeddings/oleObject21.bin" TargetMode="Internal" /><Relationship Id="rId33" Type="http://schemas.openxmlformats.org/officeDocument/2006/relationships/image" Target="../media/image26.wmf" /><Relationship Id="rId34" Type="http://schemas.openxmlformats.org/officeDocument/2006/relationships/oleObject" Target="../embeddings/oleObject22.bin" TargetMode="Internal" /><Relationship Id="rId35" Type="http://schemas.openxmlformats.org/officeDocument/2006/relationships/image" Target="../media/image27.wmf" /><Relationship Id="rId36" Type="http://schemas.openxmlformats.org/officeDocument/2006/relationships/oleObject" Target="../embeddings/oleObject23.bin" TargetMode="Internal" /><Relationship Id="rId37" Type="http://schemas.openxmlformats.org/officeDocument/2006/relationships/image" Target="../media/image28.wmf" /><Relationship Id="rId38" Type="http://schemas.openxmlformats.org/officeDocument/2006/relationships/oleObject" Target="../embeddings/oleObject24.bin" TargetMode="Internal" /><Relationship Id="rId39" Type="http://schemas.openxmlformats.org/officeDocument/2006/relationships/image" Target="../media/image29.wmf" /><Relationship Id="rId4" Type="http://schemas.openxmlformats.org/officeDocument/2006/relationships/oleObject" Target="../embeddings/oleObject7.bin" TargetMode="Internal" /><Relationship Id="rId40" Type="http://schemas.openxmlformats.org/officeDocument/2006/relationships/oleObject" Target="../embeddings/oleObject25.bin" TargetMode="Internal" /><Relationship Id="rId41" Type="http://schemas.openxmlformats.org/officeDocument/2006/relationships/image" Target="../media/image30.wmf" /><Relationship Id="rId42" Type="http://schemas.openxmlformats.org/officeDocument/2006/relationships/vmlDrawing" Target="../drawings/vmlDrawing2.vml" /><Relationship Id="rId5" Type="http://schemas.openxmlformats.org/officeDocument/2006/relationships/image" Target="../media/image12.wmf" /><Relationship Id="rId6" Type="http://schemas.openxmlformats.org/officeDocument/2006/relationships/oleObject" Target="../embeddings/oleObject8.bin" TargetMode="Internal" /><Relationship Id="rId7" Type="http://schemas.openxmlformats.org/officeDocument/2006/relationships/image" Target="../media/image13.wmf" /><Relationship Id="rId8" Type="http://schemas.openxmlformats.org/officeDocument/2006/relationships/oleObject" Target="../embeddings/oleObject9.bin" TargetMode="Internal" /><Relationship Id="rId9" Type="http://schemas.openxmlformats.org/officeDocument/2006/relationships/image" Target="../media/image14.wmf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1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2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3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8663709" y="193251"/>
            <a:ext cx="311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accent1"/>
                </a:solidFill>
              </a:rPr>
              <a:t>人教</a:t>
            </a:r>
            <a:r>
              <a:rPr lang="en-US" altLang="zh-CN" b="1">
                <a:solidFill>
                  <a:schemeClr val="accent1"/>
                </a:solidFill>
              </a:rPr>
              <a:t>2019A</a:t>
            </a:r>
            <a:r>
              <a:rPr lang="zh-CN" altLang="en-US" b="1">
                <a:solidFill>
                  <a:schemeClr val="accent1"/>
                </a:solidFill>
              </a:rPr>
              <a:t>版必修 第一册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603522" y="2949813"/>
            <a:ext cx="10471431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60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字魂27号-布丁体" panose="00000500000000000000" charset="-122"/>
                <a:cs typeface="Times New Roman" panose="02020603050405020304" pitchFamily="18" charset="0"/>
              </a:rPr>
              <a:t>章节复习与小结</a:t>
            </a:r>
            <a:endParaRPr lang="zh-CN" altLang="en-US" sz="360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ea typeface="字魂27号-布丁体" panose="00000500000000000000" charset="-122"/>
              <a:cs typeface="Times New Roman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96868" y="1218139"/>
            <a:ext cx="85331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000" b="1" smtClean="0">
                <a:solidFill>
                  <a:srgbClr val="FF0000"/>
                </a:solidFill>
              </a:rPr>
              <a:t>第</a:t>
            </a:r>
            <a:r>
              <a:rPr lang="zh-CN" altLang="en-US" sz="4000" b="1" smtClean="0">
                <a:solidFill>
                  <a:srgbClr val="FF0000"/>
                </a:solidFill>
              </a:rPr>
              <a:t>二</a:t>
            </a:r>
            <a:r>
              <a:rPr lang="zh-CN" altLang="zh-CN" sz="4000" b="1" smtClean="0">
                <a:solidFill>
                  <a:srgbClr val="FF0000"/>
                </a:solidFill>
              </a:rPr>
              <a:t>章 </a:t>
            </a:r>
            <a:r>
              <a:rPr lang="zh-CN" altLang="en-US" sz="4000" b="1" smtClean="0">
                <a:solidFill>
                  <a:srgbClr val="FF0000"/>
                </a:solidFill>
              </a:rPr>
              <a:t>一元二次函数、方程和不等式</a:t>
            </a:r>
            <a:endParaRPr lang="zh-CN" altLang="en-US" sz="40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1794" name="文本框 161793"/>
          <p:cNvSpPr txBox="1">
            <a:spLocks noChangeArrowheads="1"/>
          </p:cNvSpPr>
          <p:nvPr/>
        </p:nvSpPr>
        <p:spPr bwMode="auto">
          <a:xfrm>
            <a:off x="2224089" y="1498601"/>
            <a:ext cx="7672387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80000"/>
              </a:lnSpc>
            </a:pP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【例</a:t>
            </a: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</a:rPr>
              <a:t>3</a:t>
            </a: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】 已知</a:t>
            </a: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</a:rPr>
              <a:t>f(x)=x</a:t>
            </a:r>
            <a:r>
              <a:rPr lang="en-US" altLang="zh-CN" sz="2200" b="1" baseline="30000">
                <a:solidFill>
                  <a:srgbClr val="000000"/>
                </a:solidFill>
                <a:latin typeface="宋体" panose="02010600030101010101" pitchFamily="2" charset="-122"/>
              </a:rPr>
              <a:t>2</a:t>
            </a: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</a:rPr>
              <a:t>-2ax+2(a∈R)</a:t>
            </a: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，当</a:t>
            </a: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</a:rPr>
              <a:t>x∈</a:t>
            </a: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［</a:t>
            </a: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</a:rPr>
              <a:t>-1,+∞)</a:t>
            </a: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时，</a:t>
            </a: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</a:rPr>
              <a:t>f(x)≥a</a:t>
            </a: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恒成立，求</a:t>
            </a: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</a:rPr>
              <a:t>a</a:t>
            </a: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的取值范围</a:t>
            </a: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</a:rPr>
              <a:t>.</a:t>
            </a:r>
            <a:endParaRPr lang="en-US" altLang="zh-CN" sz="2200" b="1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>
              <a:lnSpc>
                <a:spcPct val="180000"/>
              </a:lnSpc>
            </a:pPr>
            <a:r>
              <a:rPr lang="zh-CN" altLang="en-US" sz="2200" b="1">
                <a:solidFill>
                  <a:srgbClr val="FF0000"/>
                </a:solidFill>
                <a:latin typeface="楷体_GB2312"/>
                <a:ea typeface="楷体_GB2312"/>
                <a:cs typeface="楷体_GB2312"/>
              </a:rPr>
              <a:t>【审题指导】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解答此类题要正确理解好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f(x)≥a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恒成立的意义，一是可转化为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f(x)</a:t>
            </a:r>
            <a:r>
              <a:rPr lang="en-US" altLang="zh-CN" sz="2200" b="1" baseline="-25000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min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≥a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，二是重新构造新函数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F(x)=f(x)-a≥0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恒成立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.</a:t>
            </a:r>
            <a:endParaRPr lang="en-US" altLang="zh-CN" sz="2200" b="1">
              <a:solidFill>
                <a:srgbClr val="FF0000"/>
              </a:solidFill>
              <a:latin typeface="楷体_GB2312"/>
              <a:ea typeface="楷体_GB2312"/>
              <a:cs typeface="楷体_GB2312"/>
            </a:endParaRPr>
          </a:p>
        </p:txBody>
      </p:sp>
    </p:spTree>
    <p:extLst>
      <p:ext uri="{BB962C8B-B14F-4D97-AF65-F5344CB8AC3E}">
        <p14:creationId xmlns:p14="http://schemas.microsoft.com/office/powerpoint/2010/main" val="4224549379"/>
      </p:ext>
    </p:extLst>
  </p:cSld>
  <p:clrMapOvr>
    <a:masterClrMapping/>
  </p:clrMapOvr>
  <mc:AlternateContent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314" name="文本框 160769"/>
          <p:cNvSpPr txBox="1">
            <a:spLocks noChangeArrowheads="1"/>
          </p:cNvSpPr>
          <p:nvPr/>
        </p:nvSpPr>
        <p:spPr bwMode="auto">
          <a:xfrm>
            <a:off x="2227264" y="438151"/>
            <a:ext cx="7672387" cy="5576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80000"/>
              </a:lnSpc>
            </a:pPr>
            <a:r>
              <a:rPr lang="zh-CN" altLang="en-US" sz="2200" b="1">
                <a:solidFill>
                  <a:srgbClr val="FF0000"/>
                </a:solidFill>
                <a:latin typeface="楷体_GB2312"/>
                <a:ea typeface="楷体_GB2312"/>
                <a:cs typeface="楷体_GB2312"/>
              </a:rPr>
              <a:t>【规范解答】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方法一：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f(x)=(x-a)</a:t>
            </a:r>
            <a:r>
              <a:rPr lang="en-US" altLang="zh-CN" sz="2200" b="1" baseline="30000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2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+2-a</a:t>
            </a:r>
            <a:r>
              <a:rPr lang="en-US" altLang="zh-CN" sz="2200" b="1" baseline="30000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2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,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此二次函数图象的对称轴为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x=a.</a:t>
            </a:r>
          </a:p>
          <a:p>
            <a:pPr>
              <a:lnSpc>
                <a:spcPct val="180000"/>
              </a:lnSpc>
            </a:pP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①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当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a∈(-∞,-1)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时，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f(x)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在［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-1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，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+∞)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上单调递增，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f(x)</a:t>
            </a:r>
            <a:r>
              <a:rPr lang="en-US" altLang="zh-CN" sz="2200" b="1" baseline="-25000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min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=f(-1)=2a+3.</a:t>
            </a:r>
          </a:p>
          <a:p>
            <a:pPr>
              <a:lnSpc>
                <a:spcPct val="180000"/>
              </a:lnSpc>
            </a:pP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要使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f(x)≥a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恒成立，只需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f(x)</a:t>
            </a:r>
            <a:r>
              <a:rPr lang="en-US" altLang="zh-CN" sz="2200" b="1" baseline="-25000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min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≥a,</a:t>
            </a:r>
          </a:p>
          <a:p>
            <a:pPr>
              <a:lnSpc>
                <a:spcPct val="180000"/>
              </a:lnSpc>
            </a:pP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即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2a+3≥a,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解得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-3≤a&lt;-1;</a:t>
            </a:r>
          </a:p>
          <a:p>
            <a:pPr>
              <a:lnSpc>
                <a:spcPct val="180000"/>
              </a:lnSpc>
            </a:pP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②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当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a∈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［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-1,+∞)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时，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f(x)</a:t>
            </a:r>
            <a:r>
              <a:rPr lang="en-US" altLang="zh-CN" sz="2200" b="1" baseline="-25000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min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=f(a)=2-a</a:t>
            </a:r>
            <a:r>
              <a:rPr lang="en-US" altLang="zh-CN" sz="2200" b="1" baseline="30000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2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,</a:t>
            </a:r>
          </a:p>
          <a:p>
            <a:pPr>
              <a:lnSpc>
                <a:spcPct val="180000"/>
              </a:lnSpc>
            </a:pP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由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2-a</a:t>
            </a:r>
            <a:r>
              <a:rPr lang="en-US" altLang="zh-CN" sz="2200" b="1" baseline="30000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2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≥a,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解得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-1≤a≤1.</a:t>
            </a:r>
          </a:p>
          <a:p>
            <a:pPr>
              <a:lnSpc>
                <a:spcPct val="180000"/>
              </a:lnSpc>
            </a:pP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综上所述，所求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a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的取值范围为［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-3,1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］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8254153"/>
      </p:ext>
    </p:extLst>
  </p:cSld>
  <p:clrMapOvr>
    <a:masterClrMapping/>
  </p:clrMapOvr>
  <mc:AlternateContent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338" name="文本框 159745"/>
          <p:cNvSpPr txBox="1">
            <a:spLocks noChangeArrowheads="1"/>
          </p:cNvSpPr>
          <p:nvPr/>
        </p:nvSpPr>
        <p:spPr bwMode="auto">
          <a:xfrm>
            <a:off x="2247900" y="1331914"/>
            <a:ext cx="7659688" cy="327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80000"/>
              </a:lnSpc>
            </a:pP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方法二：令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g(x)=x</a:t>
            </a:r>
            <a:r>
              <a:rPr lang="en-US" altLang="zh-CN" sz="2200" b="1" baseline="30000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2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-2ax+2-a,</a:t>
            </a:r>
          </a:p>
          <a:p>
            <a:pPr>
              <a:lnSpc>
                <a:spcPct val="180000"/>
              </a:lnSpc>
            </a:pP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由已知，得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x</a:t>
            </a:r>
            <a:r>
              <a:rPr lang="en-US" altLang="zh-CN" sz="2200" b="1" baseline="30000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2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-2ax+2-a≥0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在［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-1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，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+∞)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上恒成立，</a:t>
            </a:r>
          </a:p>
          <a:p>
            <a:pPr>
              <a:lnSpc>
                <a:spcPct val="320000"/>
              </a:lnSpc>
            </a:pP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即</a:t>
            </a:r>
            <a:r>
              <a:rPr lang="pt-BR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Δ=4a</a:t>
            </a:r>
            <a:r>
              <a:rPr lang="pt-BR" altLang="zh-CN" sz="2200" b="1" baseline="30000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2</a:t>
            </a:r>
            <a:r>
              <a:rPr lang="pt-BR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-4(2-a)≤0</a:t>
            </a:r>
            <a:r>
              <a:rPr lang="zh-CN" altLang="pt-BR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或         解得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-3≤a≤1.</a:t>
            </a:r>
          </a:p>
          <a:p>
            <a:pPr>
              <a:lnSpc>
                <a:spcPct val="260000"/>
              </a:lnSpc>
            </a:pP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即所求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a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的取值范围为［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-3,1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］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.</a:t>
            </a:r>
          </a:p>
        </p:txBody>
      </p:sp>
      <p:graphicFrame>
        <p:nvGraphicFramePr>
          <p:cNvPr id="14339" name="对象 159746"/>
          <p:cNvGraphicFramePr/>
          <p:nvPr/>
        </p:nvGraphicFramePr>
        <p:xfrm>
          <a:off x="5145088" y="2770188"/>
          <a:ext cx="1193800" cy="12192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3" r:id="rId2" imgW="1193800" imgH="1219200" progId="Equation.DSMT4">
                  <p:embed/>
                </p:oleObj>
              </mc:Choice>
              <mc:Fallback>
                <p:oleObj r:id="rId2" imgW="1193800" imgH="1219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145088" y="2770188"/>
                        <a:ext cx="11938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1060408"/>
      </p:ext>
    </p:extLst>
  </p:cSld>
  <p:clrMapOvr>
    <a:masterClrMapping/>
  </p:clrMapOvr>
  <mc:AlternateContent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362" name="文本框 158721"/>
          <p:cNvSpPr txBox="1">
            <a:spLocks noChangeArrowheads="1"/>
          </p:cNvSpPr>
          <p:nvPr/>
        </p:nvSpPr>
        <p:spPr bwMode="auto">
          <a:xfrm>
            <a:off x="2101850" y="771525"/>
            <a:ext cx="8255000" cy="4967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80000"/>
              </a:lnSpc>
            </a:pP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　　　　　　    利用基本不等式求最值</a:t>
            </a:r>
          </a:p>
          <a:p>
            <a:pPr>
              <a:lnSpc>
                <a:spcPct val="180000"/>
              </a:lnSpc>
            </a:pP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            利用基本不等式求最值的方法</a:t>
            </a:r>
          </a:p>
          <a:p>
            <a:pPr>
              <a:lnSpc>
                <a:spcPct val="180000"/>
              </a:lnSpc>
            </a:pP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    基本不等式通常用来求最值问题：一般用</a:t>
            </a:r>
            <a:r>
              <a:rPr lang="en-US" altLang="zh-CN" sz="2200" b="1" err="1">
                <a:solidFill>
                  <a:srgbClr val="000000"/>
                </a:solidFill>
                <a:latin typeface="宋体" panose="02010600030101010101" pitchFamily="2" charset="-122"/>
              </a:rPr>
              <a:t>a+b≥     (a&gt;0,</a:t>
            </a:r>
          </a:p>
          <a:p>
            <a:pPr>
              <a:lnSpc>
                <a:spcPct val="180000"/>
              </a:lnSpc>
            </a:pP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</a:rPr>
              <a:t>b&gt;0)</a:t>
            </a: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解“定积求和，和最小”问题，用</a:t>
            </a: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</a:rPr>
              <a:t>ab≤       </a:t>
            </a: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解</a:t>
            </a:r>
          </a:p>
          <a:p>
            <a:pPr>
              <a:lnSpc>
                <a:spcPct val="180000"/>
              </a:lnSpc>
            </a:pP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“定和求积，积最大”问题</a:t>
            </a: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</a:rPr>
              <a:t>.</a:t>
            </a: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一定要注意适用的范围和条件：</a:t>
            </a:r>
          </a:p>
          <a:p>
            <a:pPr>
              <a:lnSpc>
                <a:spcPct val="180000"/>
              </a:lnSpc>
            </a:pP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“一正、二定、三相等”</a:t>
            </a: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</a:rPr>
              <a:t>.</a:t>
            </a: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特别是利用拆项、添项、配凑、分</a:t>
            </a:r>
          </a:p>
          <a:p>
            <a:pPr>
              <a:lnSpc>
                <a:spcPct val="180000"/>
              </a:lnSpc>
            </a:pP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离变量、减少变元等，构造定值条件的方法和对等号能否成立的验证</a:t>
            </a: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</a:rPr>
              <a:t>.</a:t>
            </a:r>
          </a:p>
        </p:txBody>
      </p:sp>
      <p:graphicFrame>
        <p:nvGraphicFramePr>
          <p:cNvPr id="15363" name="对象 158724"/>
          <p:cNvGraphicFramePr/>
          <p:nvPr/>
        </p:nvGraphicFramePr>
        <p:xfrm>
          <a:off x="8591550" y="2244725"/>
          <a:ext cx="609600" cy="3302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4" r:id="rId2" imgW="609336" imgH="330057" progId="Equation.DSMT4">
                  <p:embed/>
                </p:oleObj>
              </mc:Choice>
              <mc:Fallback>
                <p:oleObj r:id="rId2" imgW="609336" imgH="330057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8591550" y="2244725"/>
                        <a:ext cx="6096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对象 158725"/>
          <p:cNvGraphicFramePr/>
          <p:nvPr/>
        </p:nvGraphicFramePr>
        <p:xfrm>
          <a:off x="7635875" y="2719388"/>
          <a:ext cx="825500" cy="6096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5" r:id="rId4" imgW="825500" imgH="609600" progId="Equation.DSMT4">
                  <p:embed/>
                </p:oleObj>
              </mc:Choice>
              <mc:Fallback>
                <p:oleObj r:id="rId4" imgW="825500" imgH="609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635875" y="2719388"/>
                        <a:ext cx="8255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5" name="矩形 158726"/>
          <p:cNvSpPr>
            <a:spLocks noChangeArrowheads="1"/>
          </p:cNvSpPr>
          <p:nvPr/>
        </p:nvSpPr>
        <p:spPr bwMode="auto">
          <a:xfrm>
            <a:off x="2133600" y="1611313"/>
            <a:ext cx="2565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</a:rPr>
              <a:t>【名师指津】</a:t>
            </a:r>
          </a:p>
        </p:txBody>
      </p:sp>
      <p:pic>
        <p:nvPicPr>
          <p:cNvPr id="7" name="图片 162820" descr="类型三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1850" y="954882"/>
            <a:ext cx="22447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9527299"/>
      </p:ext>
    </p:extLst>
  </p:cSld>
  <p:clrMapOvr>
    <a:masterClrMapping/>
  </p:clrMapOvr>
  <mc:AlternateContent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7698" name="文本框 157697"/>
          <p:cNvSpPr txBox="1">
            <a:spLocks noChangeArrowheads="1"/>
          </p:cNvSpPr>
          <p:nvPr/>
        </p:nvSpPr>
        <p:spPr bwMode="auto">
          <a:xfrm>
            <a:off x="2233614" y="2066925"/>
            <a:ext cx="7672387" cy="19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80000"/>
              </a:lnSpc>
            </a:pP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</a:rPr>
              <a:t>    </a:t>
            </a: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若等号不能取到，则应用函数单调性来求最值，还要注意运用基本不等式解决实际问题</a:t>
            </a: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</a:rPr>
              <a:t>.</a:t>
            </a:r>
          </a:p>
          <a:p>
            <a:pPr>
              <a:lnSpc>
                <a:spcPct val="180000"/>
              </a:lnSpc>
            </a:pPr>
            <a:r>
              <a:rPr lang="zh-CN" altLang="en-US" sz="2200" b="1">
                <a:solidFill>
                  <a:srgbClr val="FF0000"/>
                </a:solidFill>
                <a:latin typeface="楷体_GB2312"/>
                <a:ea typeface="楷体_GB2312"/>
                <a:cs typeface="楷体_GB2312"/>
              </a:rPr>
              <a:t>【特别提醒】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在解题过程中，一定要注意等号成立的条件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228862"/>
      </p:ext>
    </p:extLst>
  </p:cSld>
  <p:clrMapOvr>
    <a:masterClrMapping/>
  </p:clrMapOvr>
  <mc:AlternateContent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6674" name="文本框 156673"/>
          <p:cNvSpPr txBox="1">
            <a:spLocks noChangeArrowheads="1"/>
          </p:cNvSpPr>
          <p:nvPr/>
        </p:nvSpPr>
        <p:spPr bwMode="auto">
          <a:xfrm>
            <a:off x="2120900" y="706438"/>
            <a:ext cx="7894638" cy="4967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80000"/>
              </a:lnSpc>
            </a:pP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【例</a:t>
            </a: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</a:rPr>
              <a:t>4</a:t>
            </a: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】设函数</a:t>
            </a: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</a:rPr>
              <a:t>f(x)=        x∈</a:t>
            </a: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［</a:t>
            </a: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</a:rPr>
              <a:t>0,+∞).</a:t>
            </a:r>
          </a:p>
          <a:p>
            <a:pPr>
              <a:lnSpc>
                <a:spcPct val="180000"/>
              </a:lnSpc>
            </a:pP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）当</a:t>
            </a: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</a:rPr>
              <a:t>a=2</a:t>
            </a: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时，求函数</a:t>
            </a: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</a:rPr>
              <a:t>f(x)</a:t>
            </a: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的最小值；</a:t>
            </a:r>
          </a:p>
          <a:p>
            <a:pPr>
              <a:lnSpc>
                <a:spcPct val="180000"/>
              </a:lnSpc>
            </a:pP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）当</a:t>
            </a: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</a:rPr>
              <a:t>0&lt;a&lt;1</a:t>
            </a: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时，求函数</a:t>
            </a: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</a:rPr>
              <a:t>f(x)</a:t>
            </a: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的最小值</a:t>
            </a: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</a:rPr>
              <a:t>.</a:t>
            </a:r>
            <a:endParaRPr lang="en-US" altLang="zh-CN" sz="2200" b="1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>
              <a:lnSpc>
                <a:spcPct val="180000"/>
              </a:lnSpc>
            </a:pPr>
            <a:r>
              <a:rPr lang="zh-CN" altLang="en-US" sz="2200" b="1">
                <a:solidFill>
                  <a:srgbClr val="FF0000"/>
                </a:solidFill>
                <a:latin typeface="楷体_GB2312"/>
                <a:ea typeface="楷体_GB2312"/>
                <a:cs typeface="楷体_GB2312"/>
              </a:rPr>
              <a:t>【审题指导】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解答此题要明确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a=2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与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0&lt;a&lt;1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的区别，在利用基本不等式求最值时，要注意等号是否取到，若取不到，应怎样求最值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.</a:t>
            </a:r>
            <a:endParaRPr lang="en-US" altLang="zh-CN" sz="2200" b="1">
              <a:solidFill>
                <a:srgbClr val="FF0000"/>
              </a:solidFill>
              <a:latin typeface="楷体_GB2312"/>
              <a:ea typeface="楷体_GB2312"/>
              <a:cs typeface="楷体_GB2312"/>
            </a:endParaRPr>
          </a:p>
          <a:p>
            <a:pPr>
              <a:lnSpc>
                <a:spcPct val="180000"/>
              </a:lnSpc>
            </a:pPr>
            <a:r>
              <a:rPr lang="zh-CN" altLang="en-US" sz="2200" b="1">
                <a:solidFill>
                  <a:srgbClr val="FF0000"/>
                </a:solidFill>
                <a:latin typeface="楷体_GB2312"/>
                <a:ea typeface="楷体_GB2312"/>
                <a:cs typeface="楷体_GB2312"/>
              </a:rPr>
              <a:t>【规范解答】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（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1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）把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a=2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代入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f(x)= </a:t>
            </a:r>
          </a:p>
          <a:p>
            <a:pPr>
              <a:lnSpc>
                <a:spcPct val="180000"/>
              </a:lnSpc>
            </a:pP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得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f(x)=x+     =(x+1)+     -1</a:t>
            </a:r>
          </a:p>
        </p:txBody>
      </p:sp>
      <p:graphicFrame>
        <p:nvGraphicFramePr>
          <p:cNvPr id="17411" name="对象 156674"/>
          <p:cNvGraphicFramePr/>
          <p:nvPr/>
        </p:nvGraphicFramePr>
        <p:xfrm>
          <a:off x="4819650" y="850900"/>
          <a:ext cx="990600" cy="6096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6" r:id="rId2" imgW="990170" imgH="609336" progId="Equation.DSMT4">
                  <p:embed/>
                </p:oleObj>
              </mc:Choice>
              <mc:Fallback>
                <p:oleObj r:id="rId2" imgW="990170" imgH="609336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819650" y="850900"/>
                        <a:ext cx="990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76" name="对象 156675"/>
          <p:cNvGraphicFramePr/>
          <p:nvPr/>
        </p:nvGraphicFramePr>
        <p:xfrm>
          <a:off x="6618288" y="4468813"/>
          <a:ext cx="990600" cy="6096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7" r:id="rId4" imgW="990170" imgH="609336" progId="Equation.DSMT4">
                  <p:embed/>
                </p:oleObj>
              </mc:Choice>
              <mc:Fallback>
                <p:oleObj r:id="rId4" imgW="990170" imgH="609336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618288" y="4468813"/>
                        <a:ext cx="990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77" name="对象 156676"/>
          <p:cNvGraphicFramePr/>
          <p:nvPr/>
        </p:nvGraphicFramePr>
        <p:xfrm>
          <a:off x="3570288" y="5078413"/>
          <a:ext cx="533400" cy="6096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8" r:id="rId6" imgW="533169" imgH="609336" progId="Equation.DSMT4">
                  <p:embed/>
                </p:oleObj>
              </mc:Choice>
              <mc:Fallback>
                <p:oleObj r:id="rId6" imgW="533169" imgH="609336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570288" y="5078413"/>
                        <a:ext cx="5334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78" name="对象 156677"/>
          <p:cNvGraphicFramePr/>
          <p:nvPr/>
        </p:nvGraphicFramePr>
        <p:xfrm>
          <a:off x="5208588" y="5065713"/>
          <a:ext cx="533400" cy="6096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9" r:id="rId8" imgW="533169" imgH="609336" progId="Equation.DSMT4">
                  <p:embed/>
                </p:oleObj>
              </mc:Choice>
              <mc:Fallback>
                <p:oleObj r:id="rId8" imgW="533169" imgH="609336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208588" y="5065713"/>
                        <a:ext cx="5334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4389486"/>
      </p:ext>
    </p:extLst>
  </p:cSld>
  <p:clrMapOvr>
    <a:masterClrMapping/>
  </p:clrMapOvr>
  <mc:AlternateContent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4" name="文本框 155649"/>
          <p:cNvSpPr txBox="1">
            <a:spLocks noChangeArrowheads="1"/>
          </p:cNvSpPr>
          <p:nvPr/>
        </p:nvSpPr>
        <p:spPr bwMode="auto">
          <a:xfrm>
            <a:off x="2159000" y="1035050"/>
            <a:ext cx="7672388" cy="4358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80000"/>
              </a:lnSpc>
            </a:pP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∵x∈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［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0,+∞),∴x+1&gt;0,    &gt;0,∴x+1+ </a:t>
            </a:r>
          </a:p>
          <a:p>
            <a:pPr>
              <a:lnSpc>
                <a:spcPct val="180000"/>
              </a:lnSpc>
            </a:pP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当且仅当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x+1=     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即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x=   -1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时，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f(x)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取最小值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.</a:t>
            </a:r>
          </a:p>
          <a:p>
            <a:pPr>
              <a:lnSpc>
                <a:spcPct val="180000"/>
              </a:lnSpc>
            </a:pP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此时，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f(x)</a:t>
            </a:r>
            <a:r>
              <a:rPr lang="en-US" altLang="zh-CN" sz="2200" b="1" baseline="-25000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min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=    -1.</a:t>
            </a:r>
          </a:p>
          <a:p>
            <a:pPr>
              <a:lnSpc>
                <a:spcPct val="180000"/>
              </a:lnSpc>
            </a:pP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(2)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当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0&lt;a&lt;1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时，</a:t>
            </a:r>
          </a:p>
          <a:p>
            <a:pPr>
              <a:lnSpc>
                <a:spcPct val="180000"/>
              </a:lnSpc>
            </a:pP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f(x)=x+1+    -1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若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x+1+ </a:t>
            </a:r>
          </a:p>
          <a:p>
            <a:pPr>
              <a:lnSpc>
                <a:spcPct val="180000"/>
              </a:lnSpc>
            </a:pP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则当且仅当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x+1=    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时取等号，</a:t>
            </a:r>
          </a:p>
          <a:p>
            <a:pPr>
              <a:lnSpc>
                <a:spcPct val="180000"/>
              </a:lnSpc>
            </a:pP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此时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x=   -1&lt;0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（不合题意），因此，上式等号取不到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.</a:t>
            </a:r>
          </a:p>
        </p:txBody>
      </p:sp>
      <p:graphicFrame>
        <p:nvGraphicFramePr>
          <p:cNvPr id="18435" name="对象 155650"/>
          <p:cNvGraphicFramePr/>
          <p:nvPr/>
        </p:nvGraphicFramePr>
        <p:xfrm>
          <a:off x="5360988" y="1177925"/>
          <a:ext cx="533400" cy="6096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0" r:id="rId2" imgW="533169" imgH="609336" progId="Equation.DSMT4">
                  <p:embed/>
                </p:oleObj>
              </mc:Choice>
              <mc:Fallback>
                <p:oleObj r:id="rId2" imgW="533169" imgH="609336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360988" y="1177925"/>
                        <a:ext cx="5334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对象 155651"/>
          <p:cNvGraphicFramePr/>
          <p:nvPr/>
        </p:nvGraphicFramePr>
        <p:xfrm>
          <a:off x="7215188" y="1177925"/>
          <a:ext cx="1270000" cy="6096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1" r:id="rId4" imgW="1269449" imgH="609336" progId="Equation.DSMT4">
                  <p:embed/>
                </p:oleObj>
              </mc:Choice>
              <mc:Fallback>
                <p:oleObj r:id="rId4" imgW="1269449" imgH="609336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215188" y="1177925"/>
                        <a:ext cx="1270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对象 155652"/>
          <p:cNvGraphicFramePr/>
          <p:nvPr/>
        </p:nvGraphicFramePr>
        <p:xfrm>
          <a:off x="3970338" y="1762125"/>
          <a:ext cx="622300" cy="6096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2" r:id="rId6" imgW="622030" imgH="609336" progId="Equation.DSMT4">
                  <p:embed/>
                </p:oleObj>
              </mc:Choice>
              <mc:Fallback>
                <p:oleObj r:id="rId6" imgW="622030" imgH="609336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970338" y="1762125"/>
                        <a:ext cx="6223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对象 155653"/>
          <p:cNvGraphicFramePr/>
          <p:nvPr/>
        </p:nvGraphicFramePr>
        <p:xfrm>
          <a:off x="5246688" y="1939925"/>
          <a:ext cx="355600" cy="3302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3" r:id="rId8" imgW="355292" imgH="329914" progId="Equation.DSMT4">
                  <p:embed/>
                </p:oleObj>
              </mc:Choice>
              <mc:Fallback>
                <p:oleObj r:id="rId8" imgW="355292" imgH="329914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246688" y="1939925"/>
                        <a:ext cx="3556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对象 155654"/>
          <p:cNvGraphicFramePr/>
          <p:nvPr/>
        </p:nvGraphicFramePr>
        <p:xfrm>
          <a:off x="4110038" y="2524125"/>
          <a:ext cx="495300" cy="3302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4" r:id="rId10" imgW="495085" imgH="330057" progId="Equation.DSMT4">
                  <p:embed/>
                </p:oleObj>
              </mc:Choice>
              <mc:Fallback>
                <p:oleObj r:id="rId10" imgW="495085" imgH="330057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110038" y="2524125"/>
                        <a:ext cx="4953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0" name="对象 155655"/>
          <p:cNvGraphicFramePr/>
          <p:nvPr/>
        </p:nvGraphicFramePr>
        <p:xfrm>
          <a:off x="3557588" y="3590925"/>
          <a:ext cx="533400" cy="6096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5" r:id="rId12" imgW="533169" imgH="609336" progId="Equation.DSMT4">
                  <p:embed/>
                </p:oleObj>
              </mc:Choice>
              <mc:Fallback>
                <p:oleObj r:id="rId12" imgW="533169" imgH="609336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557588" y="3590925"/>
                        <a:ext cx="5334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1" name="对象 155656"/>
          <p:cNvGraphicFramePr/>
          <p:nvPr/>
        </p:nvGraphicFramePr>
        <p:xfrm>
          <a:off x="5281613" y="3578225"/>
          <a:ext cx="1295400" cy="6096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6" r:id="rId14" imgW="1295400" imgH="609600" progId="Equation.DSMT4">
                  <p:embed/>
                </p:oleObj>
              </mc:Choice>
              <mc:Fallback>
                <p:oleObj r:id="rId14" imgW="1295400" imgH="609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281613" y="3578225"/>
                        <a:ext cx="12954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2" name="对象 155657"/>
          <p:cNvGraphicFramePr/>
          <p:nvPr/>
        </p:nvGraphicFramePr>
        <p:xfrm>
          <a:off x="4243388" y="4187825"/>
          <a:ext cx="533400" cy="6096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7" r:id="rId16" imgW="533169" imgH="609336" progId="Equation.DSMT4">
                  <p:embed/>
                </p:oleObj>
              </mc:Choice>
              <mc:Fallback>
                <p:oleObj r:id="rId16" imgW="533169" imgH="609336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243388" y="4187825"/>
                        <a:ext cx="5334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3" name="对象 155658"/>
          <p:cNvGraphicFramePr/>
          <p:nvPr/>
        </p:nvGraphicFramePr>
        <p:xfrm>
          <a:off x="3125788" y="4949825"/>
          <a:ext cx="355600" cy="3302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8" r:id="rId17" imgW="355292" imgH="329914" progId="Equation.DSMT4">
                  <p:embed/>
                </p:oleObj>
              </mc:Choice>
              <mc:Fallback>
                <p:oleObj r:id="rId17" imgW="355292" imgH="329914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125788" y="4949825"/>
                        <a:ext cx="3556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3575255"/>
      </p:ext>
    </p:extLst>
  </p:cSld>
  <p:clrMapOvr>
    <a:masterClrMapping/>
  </p:clrMapOvr>
  <mc:AlternateContent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458" name="文本框 154625"/>
          <p:cNvSpPr txBox="1">
            <a:spLocks noChangeArrowheads="1"/>
          </p:cNvSpPr>
          <p:nvPr/>
        </p:nvSpPr>
        <p:spPr bwMode="auto">
          <a:xfrm>
            <a:off x="2071688" y="1300164"/>
            <a:ext cx="8775700" cy="374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80000"/>
              </a:lnSpc>
            </a:pP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设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x</a:t>
            </a:r>
            <a:r>
              <a:rPr lang="en-US" altLang="zh-CN" sz="2200" b="1" baseline="-25000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1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&gt;x</a:t>
            </a:r>
            <a:r>
              <a:rPr lang="en-US" altLang="zh-CN" sz="2200" b="1" baseline="-25000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2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≥0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，则</a:t>
            </a:r>
          </a:p>
          <a:p>
            <a:pPr>
              <a:lnSpc>
                <a:spcPct val="180000"/>
              </a:lnSpc>
            </a:pP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f(x</a:t>
            </a:r>
            <a:r>
              <a:rPr lang="en-US" altLang="zh-CN" sz="2200" b="1" baseline="-25000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1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)-f(x</a:t>
            </a:r>
            <a:r>
              <a:rPr lang="en-US" altLang="zh-CN" sz="2200" b="1" baseline="-25000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2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)=x</a:t>
            </a:r>
            <a:r>
              <a:rPr lang="en-US" altLang="zh-CN" sz="2200" b="1" baseline="-25000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1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+                      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［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1-             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］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,</a:t>
            </a:r>
          </a:p>
          <a:p>
            <a:pPr>
              <a:lnSpc>
                <a:spcPct val="180000"/>
              </a:lnSpc>
            </a:pP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∵x</a:t>
            </a:r>
            <a:r>
              <a:rPr lang="en-US" altLang="zh-CN" sz="2200" b="1" baseline="-25000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1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&gt;x</a:t>
            </a:r>
            <a:r>
              <a:rPr lang="en-US" altLang="zh-CN" sz="2200" b="1" baseline="-25000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2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≥0,∴x</a:t>
            </a:r>
            <a:r>
              <a:rPr lang="en-US" altLang="zh-CN" sz="2200" b="1" baseline="-25000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1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-x</a:t>
            </a:r>
            <a:r>
              <a:rPr lang="en-US" altLang="zh-CN" sz="2200" b="1" baseline="-25000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2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&gt;0,x</a:t>
            </a:r>
            <a:r>
              <a:rPr lang="en-US" altLang="zh-CN" sz="2200" b="1" baseline="-25000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1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+1&gt;1,x</a:t>
            </a:r>
            <a:r>
              <a:rPr lang="en-US" altLang="zh-CN" sz="2200" b="1" baseline="-25000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2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+1≥1,</a:t>
            </a:r>
          </a:p>
          <a:p>
            <a:pPr>
              <a:lnSpc>
                <a:spcPct val="180000"/>
              </a:lnSpc>
            </a:pP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∴(x</a:t>
            </a:r>
            <a:r>
              <a:rPr lang="en-US" altLang="zh-CN" sz="2200" b="1" baseline="-25000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1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+1)(x</a:t>
            </a:r>
            <a:r>
              <a:rPr lang="en-US" altLang="zh-CN" sz="2200" b="1" baseline="-25000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2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+1)&gt;1,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而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0&lt;a&lt;1,</a:t>
            </a:r>
          </a:p>
          <a:p>
            <a:pPr>
              <a:lnSpc>
                <a:spcPct val="180000"/>
              </a:lnSpc>
            </a:pP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∴            &lt;1,∴f(x</a:t>
            </a:r>
            <a:r>
              <a:rPr lang="en-US" altLang="zh-CN" sz="2200" b="1" baseline="-25000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1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)-f(x</a:t>
            </a:r>
            <a:r>
              <a:rPr lang="en-US" altLang="zh-CN" sz="2200" b="1" baseline="-25000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2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)&gt;0,</a:t>
            </a:r>
          </a:p>
          <a:p>
            <a:pPr>
              <a:lnSpc>
                <a:spcPct val="180000"/>
              </a:lnSpc>
            </a:pP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∴f(x)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在［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0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，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+∞)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上单调递增，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∴f(x)</a:t>
            </a:r>
            <a:r>
              <a:rPr lang="en-US" altLang="zh-CN" sz="2200" b="1" baseline="-25000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min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=f(0)=a.</a:t>
            </a:r>
          </a:p>
        </p:txBody>
      </p:sp>
      <p:graphicFrame>
        <p:nvGraphicFramePr>
          <p:cNvPr id="19459" name="对象 154626"/>
          <p:cNvGraphicFramePr/>
          <p:nvPr/>
        </p:nvGraphicFramePr>
        <p:xfrm>
          <a:off x="4216400" y="2046288"/>
          <a:ext cx="3048000" cy="6731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9" r:id="rId2" imgW="3046678" imgH="672808" progId="Equation.DSMT4">
                  <p:embed/>
                </p:oleObj>
              </mc:Choice>
              <mc:Fallback>
                <p:oleObj r:id="rId2" imgW="3046678" imgH="672808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216400" y="2046288"/>
                        <a:ext cx="30480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对象 154627"/>
          <p:cNvGraphicFramePr/>
          <p:nvPr/>
        </p:nvGraphicFramePr>
        <p:xfrm>
          <a:off x="7931150" y="2032000"/>
          <a:ext cx="1651000" cy="6985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0" r:id="rId4" imgW="1651000" imgH="698500" progId="Equation.DSMT4">
                  <p:embed/>
                </p:oleObj>
              </mc:Choice>
              <mc:Fallback>
                <p:oleObj r:id="rId4" imgW="1651000" imgH="6985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931150" y="2032000"/>
                        <a:ext cx="16510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对象 154628"/>
          <p:cNvGraphicFramePr/>
          <p:nvPr/>
        </p:nvGraphicFramePr>
        <p:xfrm>
          <a:off x="2486025" y="3836988"/>
          <a:ext cx="1574800" cy="6985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1" r:id="rId6" imgW="1574800" imgH="698500" progId="Equation.DSMT4">
                  <p:embed/>
                </p:oleObj>
              </mc:Choice>
              <mc:Fallback>
                <p:oleObj r:id="rId6" imgW="1574800" imgH="6985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486025" y="3836988"/>
                        <a:ext cx="15748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7800783"/>
      </p:ext>
    </p:extLst>
  </p:cSld>
  <p:clrMapOvr>
    <a:masterClrMapping/>
  </p:clrMapOvr>
  <mc:AlternateContent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578" name="文本框 149505"/>
          <p:cNvSpPr txBox="1">
            <a:spLocks noChangeArrowheads="1"/>
          </p:cNvSpPr>
          <p:nvPr/>
        </p:nvSpPr>
        <p:spPr bwMode="auto">
          <a:xfrm>
            <a:off x="2228851" y="1263651"/>
            <a:ext cx="7966075" cy="374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80000"/>
              </a:lnSpc>
            </a:pP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</a:rPr>
              <a:t>                 </a:t>
            </a: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函数与方程思想</a:t>
            </a:r>
          </a:p>
          <a:p>
            <a:pPr>
              <a:lnSpc>
                <a:spcPct val="180000"/>
              </a:lnSpc>
            </a:pPr>
            <a:r>
              <a:rPr lang="zh-CN" altLang="en-US" sz="2200" b="1">
                <a:solidFill>
                  <a:srgbClr val="FF0000"/>
                </a:solidFill>
                <a:latin typeface="Arial" panose="020b0604020202020204" pitchFamily="34" charset="0"/>
              </a:rPr>
              <a:t>【名师指津】</a:t>
            </a: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函数与方程思想</a:t>
            </a:r>
          </a:p>
          <a:p>
            <a:pPr>
              <a:lnSpc>
                <a:spcPct val="180000"/>
              </a:lnSpc>
            </a:pP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    不等式与函数、方程三者密不可分，相互联系，相互转</a:t>
            </a:r>
          </a:p>
          <a:p>
            <a:pPr>
              <a:lnSpc>
                <a:spcPct val="180000"/>
              </a:lnSpc>
            </a:pP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化，有关求参数的取值范围问题，用函数</a:t>
            </a: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</a:rPr>
              <a:t>f(x)=x+  </a:t>
            </a: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的单调</a:t>
            </a:r>
          </a:p>
          <a:p>
            <a:pPr>
              <a:lnSpc>
                <a:spcPct val="180000"/>
              </a:lnSpc>
            </a:pP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性解决最值问题，实际应用问题等，都要首先考虑函数与方</a:t>
            </a:r>
          </a:p>
          <a:p>
            <a:pPr>
              <a:lnSpc>
                <a:spcPct val="180000"/>
              </a:lnSpc>
            </a:pP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程思想</a:t>
            </a: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</a:rPr>
              <a:t>.</a:t>
            </a:r>
          </a:p>
        </p:txBody>
      </p:sp>
      <p:graphicFrame>
        <p:nvGraphicFramePr>
          <p:cNvPr id="24579" name="对象 149508"/>
          <p:cNvGraphicFramePr/>
          <p:nvPr/>
        </p:nvGraphicFramePr>
        <p:xfrm>
          <a:off x="8402638" y="3222625"/>
          <a:ext cx="228600" cy="6096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2" r:id="rId2" imgW="228600" imgH="609600" progId="Equation.DSMT4">
                  <p:embed/>
                </p:oleObj>
              </mc:Choice>
              <mc:Fallback>
                <p:oleObj r:id="rId2" imgW="228600" imgH="609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8402638" y="3222625"/>
                        <a:ext cx="228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图片 158727" descr="图片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4589" y="1357624"/>
            <a:ext cx="224313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724780"/>
      </p:ext>
    </p:extLst>
  </p:cSld>
  <p:clrMapOvr>
    <a:masterClrMapping/>
  </p:clrMapOvr>
  <mc:AlternateContent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8482" name="文本框 148481"/>
          <p:cNvSpPr txBox="1">
            <a:spLocks noChangeArrowheads="1"/>
          </p:cNvSpPr>
          <p:nvPr/>
        </p:nvSpPr>
        <p:spPr bwMode="auto">
          <a:xfrm>
            <a:off x="2209800" y="603250"/>
            <a:ext cx="7672388" cy="473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80000"/>
              </a:lnSpc>
            </a:pP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【例</a:t>
            </a: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</a:rPr>
              <a:t>6</a:t>
            </a: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】 已知不等式</a:t>
            </a: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</a:rPr>
              <a:t>ax</a:t>
            </a:r>
            <a:r>
              <a:rPr lang="en-US" altLang="zh-CN" sz="2200" b="1" baseline="30000">
                <a:solidFill>
                  <a:srgbClr val="000000"/>
                </a:solidFill>
                <a:latin typeface="宋体" panose="02010600030101010101" pitchFamily="2" charset="-122"/>
              </a:rPr>
              <a:t>2</a:t>
            </a: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</a:rPr>
              <a:t>+bx+c&gt;0</a:t>
            </a: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的解集为</a:t>
            </a: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</a:rPr>
              <a:t>(α,β)</a:t>
            </a: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，且</a:t>
            </a: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</a:rPr>
              <a:t>0&lt;α&lt;β,</a:t>
            </a: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求不等式</a:t>
            </a: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</a:rPr>
              <a:t>cx</a:t>
            </a:r>
            <a:r>
              <a:rPr lang="en-US" altLang="zh-CN" sz="2200" b="1" baseline="30000">
                <a:solidFill>
                  <a:srgbClr val="000000"/>
                </a:solidFill>
                <a:latin typeface="宋体" panose="02010600030101010101" pitchFamily="2" charset="-122"/>
              </a:rPr>
              <a:t>2</a:t>
            </a: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</a:rPr>
              <a:t>+bx+a&lt;0</a:t>
            </a: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的解集</a:t>
            </a: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</a:rPr>
              <a:t>.</a:t>
            </a:r>
            <a:endParaRPr lang="en-US" altLang="zh-CN" sz="2200" b="1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>
              <a:lnSpc>
                <a:spcPct val="180000"/>
              </a:lnSpc>
            </a:pPr>
            <a:r>
              <a:rPr lang="zh-CN" altLang="en-US" sz="2200" b="1">
                <a:solidFill>
                  <a:srgbClr val="FF0000"/>
                </a:solidFill>
                <a:latin typeface="楷体_GB2312"/>
                <a:ea typeface="楷体_GB2312"/>
                <a:cs typeface="楷体_GB2312"/>
              </a:rPr>
              <a:t>【审题指导】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审题时要明确不等式的解集与方程的根的关系，以及根与系数的关系的应用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.</a:t>
            </a:r>
            <a:endParaRPr lang="en-US" altLang="zh-CN" sz="2200" b="1">
              <a:solidFill>
                <a:srgbClr val="FF0000"/>
              </a:solidFill>
              <a:latin typeface="楷体_GB2312"/>
              <a:ea typeface="楷体_GB2312"/>
              <a:cs typeface="楷体_GB2312"/>
            </a:endParaRPr>
          </a:p>
          <a:p>
            <a:pPr>
              <a:lnSpc>
                <a:spcPct val="180000"/>
              </a:lnSpc>
            </a:pPr>
            <a:r>
              <a:rPr lang="zh-CN" altLang="en-US" sz="2200" b="1">
                <a:solidFill>
                  <a:srgbClr val="FF0000"/>
                </a:solidFill>
                <a:latin typeface="楷体_GB2312"/>
                <a:ea typeface="楷体_GB2312"/>
                <a:cs typeface="楷体_GB2312"/>
              </a:rPr>
              <a:t>【规范解答】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由已知不等式可得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a&lt;0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，且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α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、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β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为方程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ax</a:t>
            </a:r>
            <a:r>
              <a:rPr lang="en-US" altLang="zh-CN" sz="2200" b="1" baseline="30000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2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+bx+c=0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的两根，</a:t>
            </a:r>
          </a:p>
          <a:p>
            <a:pPr>
              <a:lnSpc>
                <a:spcPct val="290000"/>
              </a:lnSpc>
            </a:pP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∴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由根与系数的关系可得</a:t>
            </a:r>
          </a:p>
        </p:txBody>
      </p:sp>
      <p:graphicFrame>
        <p:nvGraphicFramePr>
          <p:cNvPr id="148483" name="对象 148482"/>
          <p:cNvGraphicFramePr/>
          <p:nvPr/>
        </p:nvGraphicFramePr>
        <p:xfrm>
          <a:off x="5503863" y="4340225"/>
          <a:ext cx="2501900" cy="13462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3" r:id="rId2" imgW="2501900" imgH="1346200" progId="Equation.DSMT4">
                  <p:embed/>
                </p:oleObj>
              </mc:Choice>
              <mc:Fallback>
                <p:oleObj r:id="rId2" imgW="2501900" imgH="1346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503863" y="4340225"/>
                        <a:ext cx="2501900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7621991"/>
      </p:ext>
    </p:extLst>
  </p:cSld>
  <p:clrMapOvr>
    <a:masterClrMapping/>
  </p:clrMapOvr>
  <mc:AlternateContent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5" name="图片 92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6708" y="1003028"/>
            <a:ext cx="6107113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9308" y="-26894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smtClean="0">
                <a:solidFill>
                  <a:srgbClr val="FF0000"/>
                </a:solidFill>
                <a:ea typeface="华文新魏" panose="02010800040101010101" pitchFamily="2" charset="-122"/>
                <a:cs typeface="宋体" panose="02010600030101010101" pitchFamily="2" charset="-122"/>
              </a:rPr>
              <a:t>知识导图</a:t>
            </a:r>
            <a:endParaRPr lang="zh-CN" altLang="en-US" sz="3600">
              <a:solidFill>
                <a:srgbClr val="FF0000"/>
              </a:solidFill>
              <a:ea typeface="华文新魏" pitchFamily="2" charset="-122"/>
              <a:cs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917371" y="3727269"/>
            <a:ext cx="5207726" cy="12279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4454263"/>
      </p:ext>
    </p:extLst>
  </p:cSld>
  <p:clrMapOvr>
    <a:masterClrMapping/>
  </p:clrMapOvr>
  <mc:AlternateContent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626" name="文本框 147457"/>
          <p:cNvSpPr txBox="1">
            <a:spLocks noChangeArrowheads="1"/>
          </p:cNvSpPr>
          <p:nvPr/>
        </p:nvSpPr>
        <p:spPr bwMode="auto">
          <a:xfrm>
            <a:off x="2173289" y="481013"/>
            <a:ext cx="7672387" cy="544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80000"/>
              </a:lnSpc>
            </a:pP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方法一：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∵a&lt;0,</a:t>
            </a:r>
          </a:p>
          <a:p>
            <a:pPr>
              <a:lnSpc>
                <a:spcPct val="180000"/>
              </a:lnSpc>
            </a:pP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∴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由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②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得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c&lt;0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，则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cx</a:t>
            </a:r>
            <a:r>
              <a:rPr lang="en-US" altLang="zh-CN" sz="2200" b="1" baseline="30000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2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+bx+a&lt;0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可化为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x</a:t>
            </a:r>
            <a:r>
              <a:rPr lang="en-US" altLang="zh-CN" sz="2200" b="1" baseline="30000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2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+  x+  &gt;0.</a:t>
            </a:r>
          </a:p>
          <a:p>
            <a:pPr>
              <a:lnSpc>
                <a:spcPct val="180000"/>
              </a:lnSpc>
            </a:pP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①÷②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，得 </a:t>
            </a:r>
          </a:p>
          <a:p>
            <a:pPr>
              <a:lnSpc>
                <a:spcPct val="230000"/>
              </a:lnSpc>
            </a:pP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由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②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得</a:t>
            </a:r>
          </a:p>
          <a:p>
            <a:pPr>
              <a:lnSpc>
                <a:spcPct val="210000"/>
              </a:lnSpc>
            </a:pP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∴    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为方程            的两根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又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∵0&lt;α&lt;β,∴ </a:t>
            </a:r>
          </a:p>
          <a:p>
            <a:pPr>
              <a:lnSpc>
                <a:spcPct val="200000"/>
              </a:lnSpc>
            </a:pP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∴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不等式            的解集为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{x|x&lt;  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或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x&gt;   },</a:t>
            </a:r>
          </a:p>
          <a:p>
            <a:pPr>
              <a:lnSpc>
                <a:spcPct val="200000"/>
              </a:lnSpc>
            </a:pP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即不等式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cx</a:t>
            </a:r>
            <a:r>
              <a:rPr lang="en-US" altLang="zh-CN" sz="2200" b="1" baseline="30000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2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+bx+a&lt;0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的解集为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{x|x&lt;  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或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x&gt;   }.</a:t>
            </a:r>
          </a:p>
        </p:txBody>
      </p:sp>
      <p:graphicFrame>
        <p:nvGraphicFramePr>
          <p:cNvPr id="26627" name="对象 147458"/>
          <p:cNvGraphicFramePr/>
          <p:nvPr/>
        </p:nvGraphicFramePr>
        <p:xfrm>
          <a:off x="6981825" y="1233488"/>
          <a:ext cx="215900" cy="6096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4" r:id="rId2" imgW="215619" imgH="608807" progId="Equation.DSMT4">
                  <p:embed/>
                </p:oleObj>
              </mc:Choice>
              <mc:Fallback>
                <p:oleObj r:id="rId2" imgW="215619" imgH="608807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981825" y="1233488"/>
                        <a:ext cx="2159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对象 147459"/>
          <p:cNvGraphicFramePr/>
          <p:nvPr/>
        </p:nvGraphicFramePr>
        <p:xfrm>
          <a:off x="7559675" y="1208088"/>
          <a:ext cx="203200" cy="6096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5" r:id="rId4" imgW="203024" imgH="609071" progId="Equation.DSMT4">
                  <p:embed/>
                </p:oleObj>
              </mc:Choice>
              <mc:Fallback>
                <p:oleObj r:id="rId4" imgW="203024" imgH="609071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559675" y="1208088"/>
                        <a:ext cx="203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对象 147460"/>
          <p:cNvGraphicFramePr/>
          <p:nvPr/>
        </p:nvGraphicFramePr>
        <p:xfrm>
          <a:off x="3698875" y="1792288"/>
          <a:ext cx="2997200" cy="7112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6" r:id="rId6" imgW="2995900" imgH="710891" progId="Equation.DSMT4">
                  <p:embed/>
                </p:oleObj>
              </mc:Choice>
              <mc:Fallback>
                <p:oleObj r:id="rId6" imgW="2995900" imgH="710891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698875" y="1792288"/>
                        <a:ext cx="29972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" name="对象 147461"/>
          <p:cNvGraphicFramePr/>
          <p:nvPr/>
        </p:nvGraphicFramePr>
        <p:xfrm>
          <a:off x="3127375" y="2566988"/>
          <a:ext cx="1905000" cy="6604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7" r:id="rId8" imgW="1904174" imgH="660113" progId="Equation.DSMT4">
                  <p:embed/>
                </p:oleObj>
              </mc:Choice>
              <mc:Fallback>
                <p:oleObj r:id="rId8" imgW="1904174" imgH="660113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127375" y="2566988"/>
                        <a:ext cx="19050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1" name="对象 147462"/>
          <p:cNvGraphicFramePr/>
          <p:nvPr/>
        </p:nvGraphicFramePr>
        <p:xfrm>
          <a:off x="2574925" y="3290888"/>
          <a:ext cx="520700" cy="6604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8" r:id="rId10" imgW="520474" imgH="660113" progId="Equation.DSMT4">
                  <p:embed/>
                </p:oleObj>
              </mc:Choice>
              <mc:Fallback>
                <p:oleObj r:id="rId10" imgW="520474" imgH="660113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574925" y="3290888"/>
                        <a:ext cx="5207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2" name="对象 147463"/>
          <p:cNvGraphicFramePr/>
          <p:nvPr/>
        </p:nvGraphicFramePr>
        <p:xfrm>
          <a:off x="3997325" y="3316288"/>
          <a:ext cx="1638300" cy="6096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9" r:id="rId12" imgW="1638300" imgH="609600" progId="Equation.DSMT4">
                  <p:embed/>
                </p:oleObj>
              </mc:Choice>
              <mc:Fallback>
                <p:oleObj r:id="rId12" imgW="1638300" imgH="609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997325" y="3316288"/>
                        <a:ext cx="16383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3" name="对象 147464"/>
          <p:cNvGraphicFramePr/>
          <p:nvPr/>
        </p:nvGraphicFramePr>
        <p:xfrm>
          <a:off x="4270375" y="3989388"/>
          <a:ext cx="1092200" cy="6604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0" r:id="rId14" imgW="1091726" imgH="660113" progId="Equation.DSMT4">
                  <p:embed/>
                </p:oleObj>
              </mc:Choice>
              <mc:Fallback>
                <p:oleObj r:id="rId14" imgW="1091726" imgH="660113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270375" y="3989388"/>
                        <a:ext cx="10922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4" name="对象 147465"/>
          <p:cNvGraphicFramePr/>
          <p:nvPr/>
        </p:nvGraphicFramePr>
        <p:xfrm>
          <a:off x="3438525" y="4675188"/>
          <a:ext cx="1638300" cy="6096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1" r:id="rId16" imgW="1638300" imgH="609600" progId="Equation.DSMT4">
                  <p:embed/>
                </p:oleObj>
              </mc:Choice>
              <mc:Fallback>
                <p:oleObj r:id="rId16" imgW="1638300" imgH="609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438525" y="4675188"/>
                        <a:ext cx="16383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5" name="对象 147466"/>
          <p:cNvGraphicFramePr/>
          <p:nvPr/>
        </p:nvGraphicFramePr>
        <p:xfrm>
          <a:off x="6975475" y="4624388"/>
          <a:ext cx="203200" cy="6604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2" r:id="rId18" imgW="203024" imgH="659827" progId="Equation.DSMT4">
                  <p:embed/>
                </p:oleObj>
              </mc:Choice>
              <mc:Fallback>
                <p:oleObj r:id="rId18" imgW="203024" imgH="659827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975475" y="4624388"/>
                        <a:ext cx="2032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6" name="对象 147467"/>
          <p:cNvGraphicFramePr/>
          <p:nvPr/>
        </p:nvGraphicFramePr>
        <p:xfrm>
          <a:off x="7832725" y="4637088"/>
          <a:ext cx="241300" cy="6096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3" r:id="rId20" imgW="241195" imgH="609336" progId="Equation.DSMT4">
                  <p:embed/>
                </p:oleObj>
              </mc:Choice>
              <mc:Fallback>
                <p:oleObj r:id="rId20" imgW="241195" imgH="609336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832725" y="4637088"/>
                        <a:ext cx="2413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7" name="对象 147468"/>
          <p:cNvGraphicFramePr/>
          <p:nvPr/>
        </p:nvGraphicFramePr>
        <p:xfrm>
          <a:off x="6632575" y="5297488"/>
          <a:ext cx="203200" cy="6604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4" r:id="rId22" imgW="203024" imgH="659827" progId="Equation.DSMT4">
                  <p:embed/>
                </p:oleObj>
              </mc:Choice>
              <mc:Fallback>
                <p:oleObj r:id="rId22" imgW="203024" imgH="659827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632575" y="5297488"/>
                        <a:ext cx="2032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8" name="对象 147469"/>
          <p:cNvGraphicFramePr/>
          <p:nvPr/>
        </p:nvGraphicFramePr>
        <p:xfrm>
          <a:off x="7489825" y="5310188"/>
          <a:ext cx="241300" cy="6096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5" r:id="rId23" imgW="241195" imgH="609336" progId="Equation.DSMT4">
                  <p:embed/>
                </p:oleObj>
              </mc:Choice>
              <mc:Fallback>
                <p:oleObj r:id="rId23" imgW="241195" imgH="609336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489825" y="5310188"/>
                        <a:ext cx="2413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5203113"/>
      </p:ext>
    </p:extLst>
  </p:cSld>
  <p:clrMapOvr>
    <a:masterClrMapping/>
  </p:clrMapOvr>
  <mc:AlternateContent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650" name="文本框 146433"/>
          <p:cNvSpPr txBox="1">
            <a:spLocks noChangeArrowheads="1"/>
          </p:cNvSpPr>
          <p:nvPr/>
        </p:nvSpPr>
        <p:spPr bwMode="auto">
          <a:xfrm>
            <a:off x="2170114" y="1481138"/>
            <a:ext cx="7672387" cy="320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80000"/>
              </a:lnSpc>
            </a:pP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方法二</a:t>
            </a:r>
            <a:r>
              <a:rPr lang="zh-CN" altLang="pt-BR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：∵</a:t>
            </a:r>
            <a:r>
              <a:rPr lang="pt-BR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a&lt;0</a:t>
            </a:r>
            <a:r>
              <a:rPr lang="zh-CN" altLang="pt-BR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，由</a:t>
            </a:r>
            <a:r>
              <a:rPr lang="pt-BR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cx</a:t>
            </a:r>
            <a:r>
              <a:rPr lang="pt-BR" altLang="zh-CN" sz="2200" b="1" baseline="30000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2</a:t>
            </a:r>
            <a:r>
              <a:rPr lang="pt-BR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+bx+a&lt;0,</a:t>
            </a:r>
            <a:r>
              <a:rPr lang="zh-CN" altLang="pt-BR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得</a:t>
            </a:r>
          </a:p>
          <a:p>
            <a:pPr>
              <a:lnSpc>
                <a:spcPct val="180000"/>
              </a:lnSpc>
            </a:pPr>
            <a:r>
              <a:rPr lang="zh-CN" altLang="pt-BR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将①②代入，得</a:t>
            </a:r>
            <a:r>
              <a:rPr lang="pt-BR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αβx</a:t>
            </a:r>
            <a:r>
              <a:rPr lang="pt-BR" altLang="zh-CN" sz="2200" b="1" baseline="30000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2</a:t>
            </a:r>
            <a:r>
              <a:rPr lang="pt-BR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-(α+β)x+1&gt;0,</a:t>
            </a:r>
          </a:p>
          <a:p>
            <a:pPr>
              <a:lnSpc>
                <a:spcPct val="180000"/>
              </a:lnSpc>
            </a:pPr>
            <a:r>
              <a:rPr lang="zh-CN" altLang="pt-BR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即（</a:t>
            </a:r>
            <a:r>
              <a:rPr lang="pt-BR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αx-1)(βx-1)&gt;0.</a:t>
            </a:r>
          </a:p>
          <a:p>
            <a:pPr>
              <a:lnSpc>
                <a:spcPct val="180000"/>
              </a:lnSpc>
            </a:pPr>
            <a:r>
              <a:rPr lang="pt-BR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∵0&lt;α&lt;β,∴0&lt; </a:t>
            </a:r>
          </a:p>
          <a:p>
            <a:pPr>
              <a:lnSpc>
                <a:spcPct val="200000"/>
              </a:lnSpc>
            </a:pPr>
            <a:r>
              <a:rPr lang="pt-BR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∴</a:t>
            </a:r>
            <a:r>
              <a:rPr lang="zh-CN" altLang="pt-BR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所求不等式的解集为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{x|x&lt;  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或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x&gt;  }.</a:t>
            </a:r>
          </a:p>
        </p:txBody>
      </p:sp>
      <p:graphicFrame>
        <p:nvGraphicFramePr>
          <p:cNvPr id="27651" name="对象 146434"/>
          <p:cNvGraphicFramePr/>
          <p:nvPr/>
        </p:nvGraphicFramePr>
        <p:xfrm>
          <a:off x="6470650" y="1624013"/>
          <a:ext cx="1790700" cy="6096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6" r:id="rId2" imgW="1790700" imgH="609600" progId="Equation.DSMT4">
                  <p:embed/>
                </p:oleObj>
              </mc:Choice>
              <mc:Fallback>
                <p:oleObj r:id="rId2" imgW="1790700" imgH="609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470650" y="1624013"/>
                        <a:ext cx="17907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对象 146435"/>
          <p:cNvGraphicFramePr/>
          <p:nvPr/>
        </p:nvGraphicFramePr>
        <p:xfrm>
          <a:off x="4260850" y="3414713"/>
          <a:ext cx="749300" cy="6604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7" r:id="rId4" imgW="748975" imgH="660113" progId="Equation.DSMT4">
                  <p:embed/>
                </p:oleObj>
              </mc:Choice>
              <mc:Fallback>
                <p:oleObj r:id="rId4" imgW="748975" imgH="660113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260850" y="3414713"/>
                        <a:ext cx="7493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对象 146436"/>
          <p:cNvGraphicFramePr/>
          <p:nvPr/>
        </p:nvGraphicFramePr>
        <p:xfrm>
          <a:off x="5829300" y="4075113"/>
          <a:ext cx="203200" cy="6604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8" r:id="rId6" imgW="203024" imgH="659827" progId="Equation.DSMT4">
                  <p:embed/>
                </p:oleObj>
              </mc:Choice>
              <mc:Fallback>
                <p:oleObj r:id="rId6" imgW="203024" imgH="659827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29300" y="4075113"/>
                        <a:ext cx="2032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4" name="对象 146437"/>
          <p:cNvGraphicFramePr/>
          <p:nvPr/>
        </p:nvGraphicFramePr>
        <p:xfrm>
          <a:off x="6635750" y="4100513"/>
          <a:ext cx="241300" cy="6096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9" r:id="rId8" imgW="241195" imgH="609336" progId="Equation.DSMT4">
                  <p:embed/>
                </p:oleObj>
              </mc:Choice>
              <mc:Fallback>
                <p:oleObj r:id="rId8" imgW="241195" imgH="609336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635750" y="4100513"/>
                        <a:ext cx="2413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1198318"/>
      </p:ext>
    </p:extLst>
  </p:cSld>
  <p:clrMapOvr>
    <a:masterClrMapping/>
  </p:clrMapOvr>
  <mc:AlternateContent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2338" name="文本框 142337"/>
          <p:cNvSpPr txBox="1">
            <a:spLocks noChangeArrowheads="1"/>
          </p:cNvSpPr>
          <p:nvPr/>
        </p:nvSpPr>
        <p:spPr bwMode="auto">
          <a:xfrm>
            <a:off x="2132013" y="1971676"/>
            <a:ext cx="8310562" cy="252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80000"/>
              </a:lnSpc>
            </a:pP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</a:rPr>
              <a:t>1.</a:t>
            </a: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已知</a:t>
            </a: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</a:rPr>
              <a:t>a&gt;0,b&gt;0,</a:t>
            </a: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则           的最小值是</a:t>
            </a: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</a:rPr>
              <a:t>(   )</a:t>
            </a:r>
          </a:p>
          <a:p>
            <a:pPr>
              <a:lnSpc>
                <a:spcPct val="180000"/>
              </a:lnSpc>
            </a:pP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</a:rPr>
              <a:t>(A)2      (B)        (C)4       (D)5</a:t>
            </a:r>
            <a:endParaRPr lang="en-US" altLang="zh-CN" sz="2200" b="1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>
              <a:lnSpc>
                <a:spcPct val="180000"/>
              </a:lnSpc>
            </a:pPr>
            <a:r>
              <a:rPr lang="zh-CN" altLang="en-US" sz="2200" b="1">
                <a:solidFill>
                  <a:srgbClr val="FF0000"/>
                </a:solidFill>
                <a:latin typeface="楷体_GB2312"/>
                <a:ea typeface="楷体_GB2312"/>
                <a:cs typeface="楷体_GB2312"/>
              </a:rPr>
              <a:t>【解析】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选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C.∵a&gt;0,b&gt;0,∴                          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当且</a:t>
            </a:r>
          </a:p>
          <a:p>
            <a:pPr>
              <a:lnSpc>
                <a:spcPct val="180000"/>
              </a:lnSpc>
            </a:pP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仅当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a=b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时取等号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.∴          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的最小值为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4.</a:t>
            </a:r>
          </a:p>
        </p:txBody>
      </p:sp>
      <p:graphicFrame>
        <p:nvGraphicFramePr>
          <p:cNvPr id="31747" name="对象 142339"/>
          <p:cNvGraphicFramePr/>
          <p:nvPr/>
        </p:nvGraphicFramePr>
        <p:xfrm>
          <a:off x="4572000" y="2139950"/>
          <a:ext cx="1397000" cy="6096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00" r:id="rId2" imgW="1397000" imgH="609600" progId="Equation.DSMT4">
                  <p:embed/>
                </p:oleObj>
              </mc:Choice>
              <mc:Fallback>
                <p:oleObj r:id="rId2" imgW="1397000" imgH="609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572000" y="2139950"/>
                        <a:ext cx="1397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对象 142340"/>
          <p:cNvGraphicFramePr/>
          <p:nvPr/>
        </p:nvGraphicFramePr>
        <p:xfrm>
          <a:off x="4006850" y="2851150"/>
          <a:ext cx="495300" cy="3302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01" r:id="rId4" imgW="495085" imgH="330057" progId="Equation.DSMT4">
                  <p:embed/>
                </p:oleObj>
              </mc:Choice>
              <mc:Fallback>
                <p:oleObj r:id="rId4" imgW="495085" imgH="330057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006850" y="2851150"/>
                        <a:ext cx="4953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2" name="对象 142341"/>
          <p:cNvGraphicFramePr/>
          <p:nvPr/>
        </p:nvGraphicFramePr>
        <p:xfrm>
          <a:off x="5626100" y="3346450"/>
          <a:ext cx="3505200" cy="6604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02" r:id="rId6" imgW="3503679" imgH="660113" progId="Equation.DSMT4">
                  <p:embed/>
                </p:oleObj>
              </mc:Choice>
              <mc:Fallback>
                <p:oleObj r:id="rId6" imgW="3503679" imgH="660113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626100" y="3346450"/>
                        <a:ext cx="35052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3" name="对象 142342"/>
          <p:cNvGraphicFramePr/>
          <p:nvPr/>
        </p:nvGraphicFramePr>
        <p:xfrm>
          <a:off x="4741863" y="3944938"/>
          <a:ext cx="1397000" cy="6096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03" r:id="rId8" imgW="1397000" imgH="609600" progId="Equation.DSMT4">
                  <p:embed/>
                </p:oleObj>
              </mc:Choice>
              <mc:Fallback>
                <p:oleObj r:id="rId8" imgW="1397000" imgH="609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741863" y="3944938"/>
                        <a:ext cx="1397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9308" y="-26894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smtClean="0">
                <a:solidFill>
                  <a:srgbClr val="FF0000"/>
                </a:solidFill>
                <a:ea typeface="华文新魏" panose="02010800040101010101" pitchFamily="2" charset="-122"/>
                <a:cs typeface="宋体" panose="02010600030101010101" pitchFamily="2" charset="-122"/>
              </a:rPr>
              <a:t>跟踪训练</a:t>
            </a:r>
            <a:endParaRPr lang="zh-CN" altLang="en-US" sz="3600">
              <a:solidFill>
                <a:srgbClr val="FF0000"/>
              </a:solidFill>
              <a:ea typeface="华文新魏" panose="02010800040101010101" pitchFamily="2" charset="-122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84886829"/>
      </p:ext>
    </p:extLst>
  </p:cSld>
  <p:clrMapOvr>
    <a:masterClrMapping/>
  </p:clrMapOvr>
  <mc:AlternateContent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1314" name="文本框 141313"/>
          <p:cNvSpPr txBox="1">
            <a:spLocks noChangeArrowheads="1"/>
          </p:cNvSpPr>
          <p:nvPr/>
        </p:nvSpPr>
        <p:spPr bwMode="auto">
          <a:xfrm>
            <a:off x="2220914" y="1152525"/>
            <a:ext cx="7672387" cy="4358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80000"/>
              </a:lnSpc>
            </a:pP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</a:rPr>
              <a:t>2.</a:t>
            </a: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在</a:t>
            </a: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</a:rPr>
              <a:t>R</a:t>
            </a: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上定义运算</a:t>
            </a: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</a:rPr>
              <a:t>⊙</a:t>
            </a: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：</a:t>
            </a: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</a:rPr>
              <a:t>a⊙b=ab+2a+b,</a:t>
            </a: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则满足</a:t>
            </a: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</a:rPr>
              <a:t>x⊙(x-2)&lt;0</a:t>
            </a: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的实数</a:t>
            </a: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</a:rPr>
              <a:t>x</a:t>
            </a: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的取值范围为（  ）</a:t>
            </a:r>
          </a:p>
          <a:p>
            <a:pPr>
              <a:lnSpc>
                <a:spcPct val="180000"/>
              </a:lnSpc>
            </a:pP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</a:rPr>
              <a:t>(A)(0,2)                  (B)(-2,1)</a:t>
            </a:r>
          </a:p>
          <a:p>
            <a:pPr>
              <a:lnSpc>
                <a:spcPct val="180000"/>
              </a:lnSpc>
            </a:pP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</a:rPr>
              <a:t>(C)(-∞,-2)∪(1,+∞)      (D)(-1,2)</a:t>
            </a:r>
            <a:endParaRPr lang="en-US" altLang="zh-CN" sz="2200" b="1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>
              <a:lnSpc>
                <a:spcPct val="180000"/>
              </a:lnSpc>
            </a:pPr>
            <a:r>
              <a:rPr lang="zh-CN" altLang="en-US" sz="2200" b="1">
                <a:solidFill>
                  <a:srgbClr val="FF0000"/>
                </a:solidFill>
                <a:latin typeface="楷体_GB2312"/>
                <a:ea typeface="楷体_GB2312"/>
                <a:cs typeface="楷体_GB2312"/>
              </a:rPr>
              <a:t>【解析】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选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B.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根据给出的定义得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x⊙(x-2)=x(x-2)+2x+(x-2) =x</a:t>
            </a:r>
            <a:r>
              <a:rPr lang="en-US" altLang="zh-CN" sz="2200" b="1" baseline="30000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2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+x-2=(x+2)(x-1),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又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x⊙(x-2)&lt;0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，则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(x+2)(x-1)&lt;0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，故这个不等式的解集是（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-2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，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1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）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.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故选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B.</a:t>
            </a:r>
          </a:p>
        </p:txBody>
      </p:sp>
    </p:spTree>
    <p:extLst>
      <p:ext uri="{BB962C8B-B14F-4D97-AF65-F5344CB8AC3E}">
        <p14:creationId xmlns:p14="http://schemas.microsoft.com/office/powerpoint/2010/main" val="2535941978"/>
      </p:ext>
    </p:extLst>
  </p:cSld>
  <p:clrMapOvr>
    <a:masterClrMapping/>
  </p:clrMapOvr>
  <mc:AlternateContent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0290" name="文本框 140289"/>
          <p:cNvSpPr txBox="1">
            <a:spLocks noChangeArrowheads="1"/>
          </p:cNvSpPr>
          <p:nvPr/>
        </p:nvSpPr>
        <p:spPr bwMode="auto">
          <a:xfrm>
            <a:off x="2135188" y="850900"/>
            <a:ext cx="8183562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80000"/>
              </a:lnSpc>
            </a:pP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</a:rPr>
              <a:t>3.</a:t>
            </a: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若不等式</a:t>
            </a: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</a:rPr>
              <a:t>x</a:t>
            </a:r>
            <a:r>
              <a:rPr lang="en-US" altLang="zh-CN" sz="2200" b="1" baseline="30000">
                <a:solidFill>
                  <a:srgbClr val="000000"/>
                </a:solidFill>
                <a:latin typeface="宋体" panose="02010600030101010101" pitchFamily="2" charset="-122"/>
              </a:rPr>
              <a:t>2</a:t>
            </a: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</a:rPr>
              <a:t>+ax+1≥0</a:t>
            </a: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对于一切</a:t>
            </a: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</a:rPr>
              <a:t>x∈(0,  </a:t>
            </a: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］成立，则</a:t>
            </a: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</a:rPr>
              <a:t>a</a:t>
            </a: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的最小</a:t>
            </a:r>
          </a:p>
          <a:p>
            <a:pPr>
              <a:lnSpc>
                <a:spcPct val="180000"/>
              </a:lnSpc>
            </a:pP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值为（  ）</a:t>
            </a:r>
          </a:p>
          <a:p>
            <a:pPr>
              <a:lnSpc>
                <a:spcPct val="180000"/>
              </a:lnSpc>
            </a:pP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</a:rPr>
              <a:t>(A)0     (B)-2     (C)-      (D)-3</a:t>
            </a:r>
            <a:endParaRPr lang="en-US" altLang="zh-CN" sz="2200" b="1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>
              <a:lnSpc>
                <a:spcPct val="180000"/>
              </a:lnSpc>
            </a:pPr>
            <a:r>
              <a:rPr lang="zh-CN" altLang="en-US" sz="2200" b="1">
                <a:solidFill>
                  <a:srgbClr val="FF0000"/>
                </a:solidFill>
                <a:latin typeface="楷体_GB2312"/>
                <a:ea typeface="楷体_GB2312"/>
                <a:cs typeface="楷体_GB2312"/>
              </a:rPr>
              <a:t>【解析】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选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C.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由已知可得不等式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a≥      =-(  +x)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对于一切</a:t>
            </a:r>
          </a:p>
          <a:p>
            <a:pPr>
              <a:lnSpc>
                <a:spcPct val="180000"/>
              </a:lnSpc>
            </a:pP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x∈(0,  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］成立，</a:t>
            </a:r>
          </a:p>
          <a:p>
            <a:pPr>
              <a:lnSpc>
                <a:spcPct val="180000"/>
              </a:lnSpc>
            </a:pP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又由函数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f(x)=-(  +x)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在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x∈(0, 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］上为增函数，可得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f(x)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的</a:t>
            </a:r>
          </a:p>
          <a:p>
            <a:pPr>
              <a:lnSpc>
                <a:spcPct val="220000"/>
              </a:lnSpc>
            </a:pP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最大值为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f(  )=    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从而得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a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的最小值为  </a:t>
            </a:r>
          </a:p>
        </p:txBody>
      </p:sp>
      <p:graphicFrame>
        <p:nvGraphicFramePr>
          <p:cNvPr id="33795" name="对象 140290"/>
          <p:cNvGraphicFramePr/>
          <p:nvPr/>
        </p:nvGraphicFramePr>
        <p:xfrm>
          <a:off x="6962775" y="1006475"/>
          <a:ext cx="203200" cy="6096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04" r:id="rId2" imgW="203024" imgH="609071" progId="Equation.DSMT4">
                  <p:embed/>
                </p:oleObj>
              </mc:Choice>
              <mc:Fallback>
                <p:oleObj r:id="rId2" imgW="203024" imgH="609071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962775" y="1006475"/>
                        <a:ext cx="203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对象 140291"/>
          <p:cNvGraphicFramePr/>
          <p:nvPr/>
        </p:nvGraphicFramePr>
        <p:xfrm>
          <a:off x="5514975" y="2212975"/>
          <a:ext cx="203200" cy="6096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05" r:id="rId4" imgW="203024" imgH="609071" progId="Equation.DSMT4">
                  <p:embed/>
                </p:oleObj>
              </mc:Choice>
              <mc:Fallback>
                <p:oleObj r:id="rId4" imgW="203024" imgH="609071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514975" y="2212975"/>
                        <a:ext cx="203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293" name="对象 140292"/>
          <p:cNvGraphicFramePr/>
          <p:nvPr/>
        </p:nvGraphicFramePr>
        <p:xfrm>
          <a:off x="6581775" y="2752725"/>
          <a:ext cx="812800" cy="6477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06" r:id="rId6" imgW="812447" imgH="647419" progId="Equation.DSMT4">
                  <p:embed/>
                </p:oleObj>
              </mc:Choice>
              <mc:Fallback>
                <p:oleObj r:id="rId6" imgW="812447" imgH="647419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81775" y="2752725"/>
                        <a:ext cx="8128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294" name="对象 140293"/>
          <p:cNvGraphicFramePr/>
          <p:nvPr/>
        </p:nvGraphicFramePr>
        <p:xfrm>
          <a:off x="7889875" y="2797175"/>
          <a:ext cx="228600" cy="6096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07" r:id="rId8" imgW="228600" imgH="609600" progId="Equation.DSMT4">
                  <p:embed/>
                </p:oleObj>
              </mc:Choice>
              <mc:Fallback>
                <p:oleObj r:id="rId8" imgW="228600" imgH="609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889875" y="2797175"/>
                        <a:ext cx="228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295" name="对象 140294"/>
          <p:cNvGraphicFramePr/>
          <p:nvPr/>
        </p:nvGraphicFramePr>
        <p:xfrm>
          <a:off x="3140075" y="3394075"/>
          <a:ext cx="203200" cy="6096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08" r:id="rId10" imgW="203024" imgH="609071" progId="Equation.DSMT4">
                  <p:embed/>
                </p:oleObj>
              </mc:Choice>
              <mc:Fallback>
                <p:oleObj r:id="rId10" imgW="203024" imgH="609071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140075" y="3394075"/>
                        <a:ext cx="203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296" name="对象 140295"/>
          <p:cNvGraphicFramePr/>
          <p:nvPr/>
        </p:nvGraphicFramePr>
        <p:xfrm>
          <a:off x="4371975" y="4003675"/>
          <a:ext cx="228600" cy="6096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09" r:id="rId12" imgW="228600" imgH="609600" progId="Equation.DSMT4">
                  <p:embed/>
                </p:oleObj>
              </mc:Choice>
              <mc:Fallback>
                <p:oleObj r:id="rId12" imgW="228600" imgH="609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371975" y="4003675"/>
                        <a:ext cx="228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297" name="对象 140296"/>
          <p:cNvGraphicFramePr/>
          <p:nvPr/>
        </p:nvGraphicFramePr>
        <p:xfrm>
          <a:off x="6162675" y="3990975"/>
          <a:ext cx="203200" cy="6096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10" r:id="rId14" imgW="203024" imgH="609071" progId="Equation.DSMT4">
                  <p:embed/>
                </p:oleObj>
              </mc:Choice>
              <mc:Fallback>
                <p:oleObj r:id="rId14" imgW="203024" imgH="609071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162675" y="3990975"/>
                        <a:ext cx="203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298" name="对象 140297"/>
          <p:cNvGraphicFramePr/>
          <p:nvPr/>
        </p:nvGraphicFramePr>
        <p:xfrm>
          <a:off x="3673475" y="4714875"/>
          <a:ext cx="203200" cy="6096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11" r:id="rId16" imgW="203024" imgH="609071" progId="Equation.DSMT4">
                  <p:embed/>
                </p:oleObj>
              </mc:Choice>
              <mc:Fallback>
                <p:oleObj r:id="rId16" imgW="203024" imgH="609071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673475" y="4714875"/>
                        <a:ext cx="203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299" name="对象 140298"/>
          <p:cNvGraphicFramePr/>
          <p:nvPr/>
        </p:nvGraphicFramePr>
        <p:xfrm>
          <a:off x="4200525" y="4740275"/>
          <a:ext cx="469900" cy="6096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12" r:id="rId17" imgW="469900" imgH="609600" progId="Equation.DSMT4">
                  <p:embed/>
                </p:oleObj>
              </mc:Choice>
              <mc:Fallback>
                <p:oleObj r:id="rId17" imgW="469900" imgH="609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200525" y="4740275"/>
                        <a:ext cx="4699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300" name="对象 140299"/>
          <p:cNvGraphicFramePr/>
          <p:nvPr/>
        </p:nvGraphicFramePr>
        <p:xfrm>
          <a:off x="7146925" y="4740275"/>
          <a:ext cx="444500" cy="6096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13" r:id="rId19" imgW="444307" imgH="609336" progId="Equation.DSMT4">
                  <p:embed/>
                </p:oleObj>
              </mc:Choice>
              <mc:Fallback>
                <p:oleObj r:id="rId19" imgW="444307" imgH="609336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146925" y="4740275"/>
                        <a:ext cx="4445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1456633"/>
      </p:ext>
    </p:extLst>
  </p:cSld>
  <p:clrMapOvr>
    <a:masterClrMapping/>
  </p:clrMapOvr>
  <mc:AlternateContent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9266" name="文本框 139265"/>
          <p:cNvSpPr txBox="1">
            <a:spLocks noChangeArrowheads="1"/>
          </p:cNvSpPr>
          <p:nvPr/>
        </p:nvSpPr>
        <p:spPr bwMode="auto">
          <a:xfrm>
            <a:off x="2219326" y="1323976"/>
            <a:ext cx="7959725" cy="395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80000"/>
              </a:lnSpc>
            </a:pP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</a:rPr>
              <a:t>4.</a:t>
            </a: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若关于</a:t>
            </a: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</a:rPr>
              <a:t>x</a:t>
            </a: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的不等式</a:t>
            </a: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</a:rPr>
              <a:t>ax</a:t>
            </a:r>
            <a:r>
              <a:rPr lang="en-US" altLang="zh-CN" sz="2200" b="1" baseline="30000">
                <a:solidFill>
                  <a:srgbClr val="000000"/>
                </a:solidFill>
                <a:latin typeface="宋体" panose="02010600030101010101" pitchFamily="2" charset="-122"/>
              </a:rPr>
              <a:t>2</a:t>
            </a: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</a:rPr>
              <a:t>-6x+a</a:t>
            </a:r>
            <a:r>
              <a:rPr lang="en-US" altLang="zh-CN" sz="2200" b="1" baseline="30000">
                <a:solidFill>
                  <a:srgbClr val="000000"/>
                </a:solidFill>
                <a:latin typeface="宋体" panose="02010600030101010101" pitchFamily="2" charset="-122"/>
              </a:rPr>
              <a:t>2</a:t>
            </a: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</a:rPr>
              <a:t>&lt;0</a:t>
            </a: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的解集是（</a:t>
            </a: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</a:rPr>
              <a:t>1,m)</a:t>
            </a: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，则</a:t>
            </a: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</a:rPr>
              <a:t>m=____.</a:t>
            </a:r>
            <a:endParaRPr lang="en-US" altLang="zh-CN" sz="2200" b="1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>
              <a:lnSpc>
                <a:spcPct val="180000"/>
              </a:lnSpc>
            </a:pPr>
            <a:r>
              <a:rPr lang="zh-CN" altLang="en-US" sz="2200" b="1">
                <a:solidFill>
                  <a:srgbClr val="FF0000"/>
                </a:solidFill>
                <a:latin typeface="楷体_GB2312"/>
                <a:ea typeface="楷体_GB2312"/>
                <a:cs typeface="楷体_GB2312"/>
              </a:rPr>
              <a:t>【解析】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∵ax</a:t>
            </a:r>
            <a:r>
              <a:rPr lang="en-US" altLang="zh-CN" sz="2200" b="1" baseline="30000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2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-6x+a</a:t>
            </a:r>
            <a:r>
              <a:rPr lang="en-US" altLang="zh-CN" sz="2200" b="1" baseline="30000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2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&lt;0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的解集是（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1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，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m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），</a:t>
            </a:r>
          </a:p>
          <a:p>
            <a:pPr>
              <a:lnSpc>
                <a:spcPct val="180000"/>
              </a:lnSpc>
            </a:pP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∴a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＞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0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且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1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、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m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是方程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ax</a:t>
            </a:r>
            <a:r>
              <a:rPr lang="en-US" altLang="zh-CN" sz="2200" b="1" baseline="30000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2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-6x+a</a:t>
            </a:r>
            <a:r>
              <a:rPr lang="en-US" altLang="zh-CN" sz="2200" b="1" baseline="30000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2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=0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的两个根，并且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m&gt;1.</a:t>
            </a:r>
          </a:p>
          <a:p>
            <a:pPr>
              <a:lnSpc>
                <a:spcPct val="300000"/>
              </a:lnSpc>
            </a:pP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∴           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解得</a:t>
            </a:r>
          </a:p>
          <a:p>
            <a:pPr>
              <a:lnSpc>
                <a:spcPct val="300000"/>
              </a:lnSpc>
            </a:pPr>
            <a:r>
              <a:rPr lang="zh-CN" altLang="en-US" sz="2200" b="1">
                <a:solidFill>
                  <a:srgbClr val="FF0000"/>
                </a:solidFill>
                <a:latin typeface="楷体_GB2312"/>
                <a:ea typeface="楷体_GB2312"/>
                <a:cs typeface="楷体_GB2312"/>
              </a:rPr>
              <a:t>答案：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2</a:t>
            </a:r>
          </a:p>
        </p:txBody>
      </p:sp>
      <p:graphicFrame>
        <p:nvGraphicFramePr>
          <p:cNvPr id="139267" name="对象 139266"/>
          <p:cNvGraphicFramePr/>
          <p:nvPr/>
        </p:nvGraphicFramePr>
        <p:xfrm>
          <a:off x="2601913" y="3206750"/>
          <a:ext cx="1193800" cy="14478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14" r:id="rId2" imgW="1193800" imgH="1447800" progId="Equation.DSMT4">
                  <p:embed/>
                </p:oleObj>
              </mc:Choice>
              <mc:Fallback>
                <p:oleObj r:id="rId2" imgW="1193800" imgH="14478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601913" y="3206750"/>
                        <a:ext cx="11938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68" name="对象 139267"/>
          <p:cNvGraphicFramePr/>
          <p:nvPr/>
        </p:nvGraphicFramePr>
        <p:xfrm>
          <a:off x="4729163" y="3562350"/>
          <a:ext cx="825500" cy="7366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15" r:id="rId4" imgW="825500" imgH="736600" progId="Equation.DSMT4">
                  <p:embed/>
                </p:oleObj>
              </mc:Choice>
              <mc:Fallback>
                <p:oleObj r:id="rId4" imgW="825500" imgH="736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729163" y="3562350"/>
                        <a:ext cx="8255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5683825"/>
      </p:ext>
    </p:extLst>
  </p:cSld>
  <p:clrMapOvr>
    <a:masterClrMapping/>
  </p:clrMapOvr>
  <mc:AlternateContent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6194" name="文本框 136193"/>
          <p:cNvSpPr txBox="1">
            <a:spLocks noChangeArrowheads="1"/>
          </p:cNvSpPr>
          <p:nvPr/>
        </p:nvSpPr>
        <p:spPr bwMode="auto">
          <a:xfrm>
            <a:off x="2147889" y="300039"/>
            <a:ext cx="7991475" cy="5576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80000"/>
              </a:lnSpc>
            </a:pPr>
            <a:r>
              <a:rPr lang="en-US" altLang="zh-CN" sz="2200" b="1" smtClean="0">
                <a:solidFill>
                  <a:srgbClr val="000000"/>
                </a:solidFill>
                <a:latin typeface="宋体" panose="02010600030101010101" pitchFamily="2" charset="-122"/>
              </a:rPr>
              <a:t>5.</a:t>
            </a: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设不等式</a:t>
            </a: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</a:rPr>
              <a:t>2x-1&gt;m(x</a:t>
            </a:r>
            <a:r>
              <a:rPr lang="en-US" altLang="zh-CN" sz="2200" b="1" baseline="30000">
                <a:solidFill>
                  <a:srgbClr val="000000"/>
                </a:solidFill>
                <a:latin typeface="宋体" panose="02010600030101010101" pitchFamily="2" charset="-122"/>
              </a:rPr>
              <a:t>2</a:t>
            </a: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</a:rPr>
              <a:t>-1)</a:t>
            </a: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对满足</a:t>
            </a: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</a:rPr>
              <a:t>-2≤m≤2</a:t>
            </a: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的一切实数</a:t>
            </a: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</a:rPr>
              <a:t>m</a:t>
            </a: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都成立，求</a:t>
            </a: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</a:rPr>
              <a:t>x</a:t>
            </a: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的取值范围</a:t>
            </a: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</a:rPr>
              <a:t>.</a:t>
            </a:r>
            <a:endParaRPr lang="en-US" altLang="zh-CN" sz="2200" b="1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>
              <a:lnSpc>
                <a:spcPct val="180000"/>
              </a:lnSpc>
            </a:pPr>
            <a:r>
              <a:rPr lang="zh-CN" altLang="en-US" sz="2200" b="1">
                <a:solidFill>
                  <a:srgbClr val="FF0000"/>
                </a:solidFill>
                <a:latin typeface="楷体_GB2312"/>
                <a:ea typeface="楷体_GB2312"/>
                <a:cs typeface="楷体_GB2312"/>
              </a:rPr>
              <a:t>【解析】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把不等式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2x-1&gt;m(x</a:t>
            </a:r>
            <a:r>
              <a:rPr lang="en-US" altLang="zh-CN" sz="2200" b="1" baseline="30000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2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-1)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看作关于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m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的一次不等式，则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(x</a:t>
            </a:r>
            <a:r>
              <a:rPr lang="en-US" altLang="zh-CN" sz="2200" b="1" baseline="30000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2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-1)m+(1-2x)&lt;0,</a:t>
            </a:r>
          </a:p>
          <a:p>
            <a:pPr>
              <a:lnSpc>
                <a:spcPct val="180000"/>
              </a:lnSpc>
            </a:pP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记函数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f(m)=(x</a:t>
            </a:r>
            <a:r>
              <a:rPr lang="en-US" altLang="zh-CN" sz="2200" b="1" baseline="30000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2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-1)m+(1-2x)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，它的图象为一条线段，结合图形易知需</a:t>
            </a:r>
          </a:p>
          <a:p>
            <a:pPr>
              <a:lnSpc>
                <a:spcPct val="270000"/>
              </a:lnSpc>
            </a:pP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解得                 </a:t>
            </a:r>
          </a:p>
          <a:p>
            <a:pPr>
              <a:lnSpc>
                <a:spcPct val="270000"/>
              </a:lnSpc>
            </a:pP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即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x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的取值范围是（            ）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.</a:t>
            </a:r>
          </a:p>
        </p:txBody>
      </p:sp>
      <p:graphicFrame>
        <p:nvGraphicFramePr>
          <p:cNvPr id="136195" name="对象 136194"/>
          <p:cNvGraphicFramePr/>
          <p:nvPr/>
        </p:nvGraphicFramePr>
        <p:xfrm>
          <a:off x="3170238" y="3397250"/>
          <a:ext cx="1206500" cy="8382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16" r:id="rId2" imgW="1206500" imgH="838200" progId="Equation.DSMT4">
                  <p:embed/>
                </p:oleObj>
              </mc:Choice>
              <mc:Fallback>
                <p:oleObj r:id="rId2" imgW="1206500" imgH="838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170238" y="3397250"/>
                        <a:ext cx="1206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196" name="对象 136195"/>
          <p:cNvGraphicFramePr/>
          <p:nvPr/>
        </p:nvGraphicFramePr>
        <p:xfrm>
          <a:off x="2909888" y="4268788"/>
          <a:ext cx="2235200" cy="6731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17" r:id="rId4" imgW="2234230" imgH="672808" progId="Equation.DSMT4">
                  <p:embed/>
                </p:oleObj>
              </mc:Choice>
              <mc:Fallback>
                <p:oleObj r:id="rId4" imgW="2234230" imgH="672808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909888" y="4268788"/>
                        <a:ext cx="22352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197" name="对象 136196"/>
          <p:cNvGraphicFramePr/>
          <p:nvPr/>
        </p:nvGraphicFramePr>
        <p:xfrm>
          <a:off x="4619625" y="5164138"/>
          <a:ext cx="1638300" cy="6731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18" r:id="rId6" imgW="1637589" imgH="672808" progId="Equation.DSMT4">
                  <p:embed/>
                </p:oleObj>
              </mc:Choice>
              <mc:Fallback>
                <p:oleObj r:id="rId6" imgW="1637589" imgH="672808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619625" y="5164138"/>
                        <a:ext cx="16383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6155125"/>
      </p:ext>
    </p:extLst>
  </p:cSld>
  <p:clrMapOvr>
    <a:masterClrMapping/>
  </p:clrMapOvr>
  <mc:AlternateContent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9308" y="-26894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>
                <a:solidFill>
                  <a:srgbClr val="FF0000"/>
                </a:solidFill>
                <a:ea typeface="华文新魏" panose="02010800040101010101" pitchFamily="2" charset="-122"/>
                <a:cs typeface="宋体" panose="02010600030101010101" pitchFamily="2" charset="-122"/>
              </a:rPr>
              <a:t>课堂小结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r="4716"/>
          <a:stretch>
            <a:fillRect/>
          </a:stretch>
        </p:blipFill>
        <p:spPr>
          <a:xfrm>
            <a:off x="1078007" y="1132114"/>
            <a:ext cx="8353375" cy="51037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1976846" y="4040777"/>
            <a:ext cx="5460274" cy="14194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5891452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9328727" y="193251"/>
            <a:ext cx="2320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accent1"/>
                </a:solidFill>
              </a:rPr>
              <a:t>人教</a:t>
            </a:r>
            <a:r>
              <a:rPr lang="en-US" altLang="zh-CN" b="1">
                <a:solidFill>
                  <a:schemeClr val="accent1"/>
                </a:solidFill>
              </a:rPr>
              <a:t>A</a:t>
            </a:r>
            <a:r>
              <a:rPr lang="zh-CN" altLang="en-US" b="1">
                <a:solidFill>
                  <a:schemeClr val="accent1"/>
                </a:solidFill>
              </a:rPr>
              <a:t>版必修第一册</a:t>
            </a:r>
          </a:p>
        </p:txBody>
      </p:sp>
      <p:pic>
        <p:nvPicPr>
          <p:cNvPr id="5" name="New picture" hidden="1"/>
          <p:cNvPicPr/>
          <p:nvPr/>
        </p:nvPicPr>
        <p:blipFill>
          <a:blip r:embed="rId2"/>
          <a:stretch>
            <a:fillRect/>
          </a:stretch>
        </p:blipFill>
        <p:spPr>
          <a:xfrm>
            <a:off x="12026900" y="11341100"/>
            <a:ext cx="342900" cy="444500"/>
          </a:xfrm>
          <a:prstGeom prst="cube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Text Box 151"/>
          <p:cNvSpPr txBox="1"/>
          <p:nvPr/>
        </p:nvSpPr>
        <p:spPr>
          <a:xfrm>
            <a:off x="852760" y="2594534"/>
            <a:ext cx="11402002" cy="354161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210000"/>
              </a:lnSpc>
            </a:pPr>
            <a:r>
              <a:rPr lang="zh-CN" altLang="en-US" sz="2116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性质</a:t>
            </a:r>
            <a:r>
              <a:rPr lang="en-US" altLang="zh-CN" sz="2116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zh-CN" altLang="en-US" sz="2116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可乘性：          ⇒</a:t>
            </a:r>
            <a:r>
              <a:rPr lang="en-US" altLang="zh-CN" sz="2116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______</a:t>
            </a:r>
            <a:r>
              <a:rPr lang="zh-CN" altLang="en-US" sz="2116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        ⇒</a:t>
            </a:r>
            <a:r>
              <a:rPr lang="en-US" altLang="zh-CN" sz="2116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___</a:t>
            </a:r>
            <a:r>
              <a:rPr lang="en-US" altLang="zh-CN" sz="2163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_</a:t>
            </a:r>
            <a:r>
              <a:rPr lang="en-US" altLang="zh-CN" sz="2116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_</a:t>
            </a:r>
            <a:r>
              <a:rPr lang="en-US" altLang="zh-CN" sz="2163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_</a:t>
            </a:r>
            <a:r>
              <a:rPr lang="en-US" altLang="zh-CN" sz="2116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en-US" altLang="zh-CN" sz="2163">
              <a:solidFill>
                <a:srgbClr val="FF0000"/>
              </a:solidFill>
              <a:latin typeface="微软雅黑" pitchFamily="34" charset="-122"/>
              <a:ea typeface="微软雅黑" panose="020b0503020204020204" pitchFamily="34" charset="-122"/>
              <a:cs typeface="Times New Roman" pitchFamily="18" charset="0"/>
            </a:endParaRPr>
          </a:p>
          <a:p>
            <a:pPr>
              <a:lnSpc>
                <a:spcPct val="210000"/>
              </a:lnSpc>
            </a:pPr>
            <a:r>
              <a:rPr lang="zh-CN" altLang="en-US" sz="2116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性质</a:t>
            </a:r>
            <a:r>
              <a:rPr lang="en-US" altLang="zh-CN" sz="2116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r>
              <a:rPr lang="zh-CN" altLang="en-US" sz="2116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同向可加性：               ⇒</a:t>
            </a:r>
            <a:r>
              <a:rPr lang="en-US" altLang="zh-CN" sz="2116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________.</a:t>
            </a:r>
            <a:endParaRPr lang="en-US" altLang="zh-CN" sz="2163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210000"/>
              </a:lnSpc>
            </a:pPr>
            <a:r>
              <a:rPr lang="zh-CN" altLang="en-US" sz="2116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性质</a:t>
            </a:r>
            <a:r>
              <a:rPr lang="en-US" altLang="zh-CN" sz="2116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6</a:t>
            </a:r>
            <a:r>
              <a:rPr lang="zh-CN" altLang="en-US" sz="2116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同向同正可乘性：             ⇒</a:t>
            </a:r>
            <a:r>
              <a:rPr lang="en-US" altLang="zh-CN" sz="2116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_</a:t>
            </a:r>
            <a:r>
              <a:rPr lang="en-US" altLang="zh-CN" sz="2163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_____.</a:t>
            </a:r>
          </a:p>
          <a:p>
            <a:pPr>
              <a:lnSpc>
                <a:spcPct val="210000"/>
              </a:lnSpc>
            </a:pPr>
            <a:r>
              <a:rPr lang="zh-CN" altLang="en-US" sz="2116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性质</a:t>
            </a:r>
            <a:r>
              <a:rPr lang="en-US" altLang="zh-CN" sz="2116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7</a:t>
            </a:r>
            <a:r>
              <a:rPr lang="zh-CN" altLang="en-US" sz="2116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可乘方性：</a:t>
            </a:r>
            <a:r>
              <a:rPr lang="en-US" altLang="zh-CN" sz="2116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a&gt;b&gt;0⇒_____  (n∈N</a:t>
            </a:r>
            <a:r>
              <a:rPr lang="zh-CN" altLang="en-US" sz="2116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116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n≥1).</a:t>
            </a:r>
          </a:p>
          <a:p>
            <a:pPr>
              <a:lnSpc>
                <a:spcPct val="210000"/>
              </a:lnSpc>
            </a:pPr>
            <a:r>
              <a:rPr lang="zh-CN" altLang="en-US" sz="2116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性质</a:t>
            </a:r>
            <a:r>
              <a:rPr lang="en-US" altLang="zh-CN" sz="2116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8</a:t>
            </a:r>
            <a:r>
              <a:rPr lang="zh-CN" altLang="en-US" sz="2116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可开方性：</a:t>
            </a:r>
            <a:r>
              <a:rPr lang="en-US" altLang="zh-CN" sz="2116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a&gt;b&gt;0⇒                (n∈N</a:t>
            </a:r>
            <a:r>
              <a:rPr lang="zh-CN" altLang="en-US" sz="2116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116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n≥2).</a:t>
            </a:r>
            <a:endParaRPr lang="en-US" altLang="zh-CN" sz="2116">
              <a:solidFill>
                <a:srgbClr val="000000"/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0" name="Text Box 151"/>
          <p:cNvSpPr txBox="1"/>
          <p:nvPr/>
        </p:nvSpPr>
        <p:spPr>
          <a:xfrm>
            <a:off x="907534" y="871032"/>
            <a:ext cx="10346449" cy="2045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116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</a:t>
            </a:r>
            <a:r>
              <a:rPr lang="zh-CN" altLang="en-US" sz="2116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不等式的性质</a:t>
            </a:r>
          </a:p>
          <a:p>
            <a:pPr fontAlgn="auto">
              <a:lnSpc>
                <a:spcPct val="150000"/>
              </a:lnSpc>
            </a:pPr>
            <a:r>
              <a:rPr lang="zh-CN" altLang="en-US" sz="2116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性质</a:t>
            </a:r>
            <a:r>
              <a:rPr lang="en-US" altLang="zh-CN" sz="2116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116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对称性：</a:t>
            </a:r>
            <a:r>
              <a:rPr lang="en-US" altLang="zh-CN" sz="2116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a&gt;b⇔____.</a:t>
            </a:r>
          </a:p>
          <a:p>
            <a:pPr fontAlgn="auto">
              <a:lnSpc>
                <a:spcPct val="150000"/>
              </a:lnSpc>
            </a:pPr>
            <a:r>
              <a:rPr lang="zh-CN" altLang="en-US" sz="2116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性质</a:t>
            </a:r>
            <a:r>
              <a:rPr lang="en-US" altLang="zh-CN" sz="2116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116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传递性：</a:t>
            </a:r>
            <a:r>
              <a:rPr lang="en-US" altLang="zh-CN" sz="2116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a&gt;b</a:t>
            </a:r>
            <a:r>
              <a:rPr lang="zh-CN" altLang="en-US" sz="2116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116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b&gt;c⇒____.</a:t>
            </a:r>
          </a:p>
          <a:p>
            <a:pPr fontAlgn="auto">
              <a:lnSpc>
                <a:spcPct val="150000"/>
              </a:lnSpc>
            </a:pPr>
            <a:r>
              <a:rPr lang="zh-CN" altLang="en-US" sz="2116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性质</a:t>
            </a:r>
            <a:r>
              <a:rPr lang="en-US" altLang="zh-CN" sz="2116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2116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可加性：</a:t>
            </a:r>
            <a:r>
              <a:rPr lang="en-US" altLang="zh-CN" sz="2116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a&gt;b⇔________.</a:t>
            </a:r>
            <a:endParaRPr lang="en-US" altLang="zh-CN" sz="2116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6" name="文本框 4105"/>
          <p:cNvSpPr txBox="1"/>
          <p:nvPr/>
        </p:nvSpPr>
        <p:spPr>
          <a:xfrm>
            <a:off x="2965065" y="1454933"/>
            <a:ext cx="1829207" cy="425181"/>
          </a:xfrm>
          <a:prstGeom prst="rect">
            <a:avLst/>
          </a:prstGeom>
          <a:noFill/>
          <a:ln w="9525">
            <a:noFill/>
          </a:ln>
        </p:spPr>
        <p:txBody>
          <a:bodyPr anchor="b" anchorCtr="1">
            <a:spAutoFit/>
          </a:bodyPr>
          <a:lstStyle/>
          <a:p>
            <a:r>
              <a:rPr lang="en-US" altLang="zh-CN" sz="2163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b&lt;a</a:t>
            </a:r>
            <a:endParaRPr lang="en-US" altLang="zh-CN" sz="2163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107" name="文本框 4106"/>
          <p:cNvSpPr txBox="1"/>
          <p:nvPr/>
        </p:nvSpPr>
        <p:spPr>
          <a:xfrm>
            <a:off x="3667698" y="1910221"/>
            <a:ext cx="1829207" cy="425181"/>
          </a:xfrm>
          <a:prstGeom prst="rect">
            <a:avLst/>
          </a:prstGeom>
          <a:noFill/>
          <a:ln w="9525">
            <a:noFill/>
          </a:ln>
        </p:spPr>
        <p:txBody>
          <a:bodyPr anchor="b" anchorCtr="1">
            <a:spAutoFit/>
          </a:bodyPr>
          <a:lstStyle/>
          <a:p>
            <a:r>
              <a:rPr lang="en-US" altLang="zh-CN" sz="2163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a&gt;c</a:t>
            </a:r>
            <a:endParaRPr lang="zh-CN" altLang="en-US" sz="2163">
              <a:solidFill>
                <a:srgbClr val="FF0000"/>
              </a:solidFill>
              <a:latin typeface="宋体" pitchFamily="2" charset="-122"/>
              <a:ea typeface="Times New Roman" pitchFamily="18" charset="0"/>
            </a:endParaRPr>
          </a:p>
        </p:txBody>
      </p:sp>
      <p:sp>
        <p:nvSpPr>
          <p:cNvPr id="4108" name="文本框 4107"/>
          <p:cNvSpPr txBox="1"/>
          <p:nvPr/>
        </p:nvSpPr>
        <p:spPr>
          <a:xfrm>
            <a:off x="2397609" y="2445177"/>
            <a:ext cx="3643170" cy="425181"/>
          </a:xfrm>
          <a:prstGeom prst="rect">
            <a:avLst/>
          </a:prstGeom>
          <a:noFill/>
          <a:ln w="9525">
            <a:noFill/>
          </a:ln>
        </p:spPr>
        <p:txBody>
          <a:bodyPr anchor="b" anchorCtr="1">
            <a:spAutoFit/>
          </a:bodyPr>
          <a:lstStyle/>
          <a:p>
            <a:r>
              <a:rPr lang="en-US" altLang="zh-CN" sz="2163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a+c&gt;b+c</a:t>
            </a:r>
          </a:p>
        </p:txBody>
      </p:sp>
      <p:graphicFrame>
        <p:nvGraphicFramePr>
          <p:cNvPr id="5128" name="对象 5127"/>
          <p:cNvGraphicFramePr>
            <a:graphicFrameLocks noChangeAspect="1"/>
          </p:cNvGraphicFramePr>
          <p:nvPr/>
        </p:nvGraphicFramePr>
        <p:xfrm>
          <a:off x="2732934" y="2870030"/>
          <a:ext cx="824808" cy="70721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8" r:id="rId2" imgW="799753" imgH="863225" progId="">
                  <p:embed/>
                </p:oleObj>
              </mc:Choice>
              <mc:Fallback>
                <p:oleObj r:id="rId2" imgW="799753" imgH="863225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732934" y="2870030"/>
                        <a:ext cx="824808" cy="7072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文本框 5128"/>
          <p:cNvSpPr txBox="1"/>
          <p:nvPr/>
        </p:nvSpPr>
        <p:spPr>
          <a:xfrm>
            <a:off x="3124761" y="2885589"/>
            <a:ext cx="2305598" cy="417935"/>
          </a:xfrm>
          <a:prstGeom prst="rect">
            <a:avLst/>
          </a:prstGeom>
          <a:noFill/>
          <a:ln w="9525">
            <a:noFill/>
          </a:ln>
        </p:spPr>
        <p:txBody>
          <a:bodyPr anchor="b" anchorCtr="1">
            <a:spAutoFit/>
          </a:bodyPr>
          <a:lstStyle/>
          <a:p>
            <a:r>
              <a:rPr lang="en-US" altLang="zh-CN" sz="2116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ac&gt;bc</a:t>
            </a:r>
            <a:endParaRPr lang="zh-CN" altLang="en-US" sz="2116">
              <a:solidFill>
                <a:srgbClr val="FF0000"/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130" name="对象 5129"/>
          <p:cNvGraphicFramePr>
            <a:graphicFrameLocks noChangeAspect="1"/>
          </p:cNvGraphicFramePr>
          <p:nvPr/>
        </p:nvGraphicFramePr>
        <p:xfrm>
          <a:off x="4803353" y="2689445"/>
          <a:ext cx="693779" cy="76769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9" r:id="rId4" imgW="799753" imgH="863225" progId="">
                  <p:embed/>
                </p:oleObj>
              </mc:Choice>
              <mc:Fallback>
                <p:oleObj r:id="rId4" imgW="799753" imgH="863225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803353" y="2689445"/>
                        <a:ext cx="693779" cy="7676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1" name="文本框 5130"/>
          <p:cNvSpPr txBox="1"/>
          <p:nvPr/>
        </p:nvSpPr>
        <p:spPr>
          <a:xfrm>
            <a:off x="4953045" y="2881611"/>
            <a:ext cx="2305598" cy="425181"/>
          </a:xfrm>
          <a:prstGeom prst="rect">
            <a:avLst/>
          </a:prstGeom>
          <a:noFill/>
          <a:ln w="9525">
            <a:noFill/>
          </a:ln>
        </p:spPr>
        <p:txBody>
          <a:bodyPr anchor="b" anchorCtr="1">
            <a:spAutoFit/>
          </a:bodyPr>
          <a:lstStyle/>
          <a:p>
            <a:r>
              <a:rPr lang="en-US" altLang="zh-CN" sz="2163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ac&lt;bc</a:t>
            </a:r>
            <a:endParaRPr lang="en-US" altLang="zh-CN" sz="2163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132" name="对象 5131"/>
          <p:cNvGraphicFramePr>
            <a:graphicFrameLocks noChangeAspect="1"/>
          </p:cNvGraphicFramePr>
          <p:nvPr>
            <p:extLst/>
          </p:nvPr>
        </p:nvGraphicFramePr>
        <p:xfrm>
          <a:off x="3524349" y="3372306"/>
          <a:ext cx="824808" cy="77861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0" r:id="rId6" imgW="799753" imgH="863225" progId="">
                  <p:embed/>
                </p:oleObj>
              </mc:Choice>
              <mc:Fallback>
                <p:oleObj r:id="rId6" imgW="799753" imgH="863225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524349" y="3372306"/>
                        <a:ext cx="824808" cy="77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3" name="文本框 5132"/>
          <p:cNvSpPr txBox="1"/>
          <p:nvPr/>
        </p:nvSpPr>
        <p:spPr>
          <a:xfrm>
            <a:off x="3810089" y="3552626"/>
            <a:ext cx="3069931" cy="425181"/>
          </a:xfrm>
          <a:prstGeom prst="rect">
            <a:avLst/>
          </a:prstGeom>
          <a:noFill/>
          <a:ln w="9525">
            <a:noFill/>
          </a:ln>
        </p:spPr>
        <p:txBody>
          <a:bodyPr anchor="b" anchorCtr="1">
            <a:spAutoFit/>
          </a:bodyPr>
          <a:lstStyle/>
          <a:p>
            <a:r>
              <a:rPr lang="en-US" altLang="zh-CN" sz="2163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a+c&gt;b+d</a:t>
            </a:r>
            <a:endParaRPr lang="zh-CN" altLang="en-US" sz="2381">
              <a:solidFill>
                <a:srgbClr val="FF0000"/>
              </a:solidFill>
              <a:latin typeface="宋体" pitchFamily="2" charset="-122"/>
              <a:ea typeface="Times New Roman" pitchFamily="18" charset="0"/>
            </a:endParaRPr>
          </a:p>
        </p:txBody>
      </p:sp>
      <p:graphicFrame>
        <p:nvGraphicFramePr>
          <p:cNvPr id="5134" name="对象 5133"/>
          <p:cNvGraphicFramePr>
            <a:graphicFrameLocks noChangeAspect="1"/>
          </p:cNvGraphicFramePr>
          <p:nvPr>
            <p:extLst/>
          </p:nvPr>
        </p:nvGraphicFramePr>
        <p:xfrm>
          <a:off x="3802010" y="4080764"/>
          <a:ext cx="1055788" cy="77693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1" r:id="rId8" imgW="1256755" imgH="863225" progId="">
                  <p:embed/>
                </p:oleObj>
              </mc:Choice>
              <mc:Fallback>
                <p:oleObj r:id="rId8" imgW="1256755" imgH="863225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802010" y="4080764"/>
                        <a:ext cx="1055788" cy="7769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5" name="文本框 5134"/>
          <p:cNvSpPr txBox="1"/>
          <p:nvPr/>
        </p:nvSpPr>
        <p:spPr>
          <a:xfrm>
            <a:off x="4381567" y="4242022"/>
            <a:ext cx="2305598" cy="425181"/>
          </a:xfrm>
          <a:prstGeom prst="rect">
            <a:avLst/>
          </a:prstGeom>
          <a:noFill/>
          <a:ln w="9525">
            <a:noFill/>
          </a:ln>
        </p:spPr>
        <p:txBody>
          <a:bodyPr anchor="b" anchorCtr="1">
            <a:spAutoFit/>
          </a:bodyPr>
          <a:lstStyle/>
          <a:p>
            <a:r>
              <a:rPr lang="en-US" altLang="zh-CN" sz="2163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ac&gt;bd</a:t>
            </a:r>
            <a:endParaRPr lang="en-US" altLang="zh-CN" sz="2163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136" name="文本框 5135"/>
          <p:cNvSpPr txBox="1"/>
          <p:nvPr/>
        </p:nvSpPr>
        <p:spPr>
          <a:xfrm>
            <a:off x="3471651" y="4887503"/>
            <a:ext cx="2062020" cy="458715"/>
          </a:xfrm>
          <a:prstGeom prst="rect">
            <a:avLst/>
          </a:prstGeom>
          <a:noFill/>
          <a:ln w="9525">
            <a:noFill/>
          </a:ln>
        </p:spPr>
        <p:txBody>
          <a:bodyPr anchor="b" anchorCtr="1">
            <a:spAutoFit/>
          </a:bodyPr>
          <a:lstStyle/>
          <a:p>
            <a:r>
              <a:rPr lang="en-US" altLang="zh-CN" sz="238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en-US" altLang="zh-CN" sz="2381" baseline="30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</a:t>
            </a:r>
            <a:r>
              <a:rPr lang="en-US" altLang="zh-CN" sz="238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&gt;b</a:t>
            </a:r>
            <a:r>
              <a:rPr lang="en-US" altLang="zh-CN" sz="2381" baseline="3000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</a:t>
            </a:r>
            <a:endParaRPr lang="zh-CN" altLang="en-US" sz="2381" baseline="30000">
              <a:solidFill>
                <a:srgbClr val="FF0000"/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137" name="对象 5136"/>
          <p:cNvGraphicFramePr>
            <a:graphicFrameLocks noChangeAspect="1"/>
          </p:cNvGraphicFramePr>
          <p:nvPr>
            <p:extLst/>
          </p:nvPr>
        </p:nvGraphicFramePr>
        <p:xfrm>
          <a:off x="4203646" y="5612390"/>
          <a:ext cx="1070906" cy="449361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2" name="Equation" r:id="rId10" imgW="1104421" imgH="393529" progId="">
                  <p:embed/>
                </p:oleObj>
              </mc:Choice>
              <mc:Fallback>
                <p:oleObj name="Equation" r:id="rId10" imgW="1104421" imgH="393529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203646" y="5612390"/>
                        <a:ext cx="1070906" cy="4493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49308" y="-26894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smtClean="0">
                <a:solidFill>
                  <a:srgbClr val="FF0000"/>
                </a:solidFill>
                <a:ea typeface="华文新魏" panose="02010800040101010101" pitchFamily="2" charset="-122"/>
                <a:cs typeface="宋体" panose="02010600030101010101" pitchFamily="2" charset="-122"/>
              </a:rPr>
              <a:t>知识</a:t>
            </a:r>
            <a:r>
              <a:rPr lang="zh-CN" altLang="en-US" sz="3600">
                <a:solidFill>
                  <a:srgbClr val="FF0000"/>
                </a:solidFill>
                <a:ea typeface="华文新魏" panose="02010800040101010101" pitchFamily="2" charset="-122"/>
                <a:cs typeface="宋体" panose="02010600030101010101" pitchFamily="2" charset="-122"/>
              </a:rPr>
              <a:t>梳理</a:t>
            </a:r>
          </a:p>
        </p:txBody>
      </p:sp>
    </p:spTree>
    <p:extLst>
      <p:ext uri="{BB962C8B-B14F-4D97-AF65-F5344CB8AC3E}">
        <p14:creationId xmlns:p14="http://schemas.microsoft.com/office/powerpoint/2010/main" val="3039840945"/>
      </p:ext>
    </p:extLst>
  </p:cSld>
  <p:clrMapOvr>
    <a:masterClrMapping/>
  </p:clrMapOvr>
  <mc:AlternateContent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/>
      <p:bldP spid="4107" grpId="0"/>
      <p:bldP spid="4108" grpId="0"/>
      <p:bldP spid="5129" grpId="0"/>
      <p:bldP spid="5131" grpId="0"/>
      <p:bldP spid="5133" grpId="0"/>
      <p:bldP spid="5135" grpId="0"/>
      <p:bldP spid="51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3" name="Line 4"/>
          <p:cNvSpPr/>
          <p:nvPr/>
        </p:nvSpPr>
        <p:spPr>
          <a:xfrm>
            <a:off x="4868863" y="2546351"/>
            <a:ext cx="1752600" cy="0"/>
          </a:xfrm>
          <a:prstGeom prst="line">
            <a:avLst/>
          </a:prstGeom>
          <a:ln w="1905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18434" name="Line 5"/>
          <p:cNvSpPr/>
          <p:nvPr/>
        </p:nvSpPr>
        <p:spPr>
          <a:xfrm flipH="1" flipV="1">
            <a:off x="5732463" y="1682751"/>
            <a:ext cx="0" cy="1600200"/>
          </a:xfrm>
          <a:prstGeom prst="line">
            <a:avLst/>
          </a:prstGeom>
          <a:ln w="1905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18435" name="Freeform 6"/>
          <p:cNvSpPr/>
          <p:nvPr/>
        </p:nvSpPr>
        <p:spPr>
          <a:xfrm>
            <a:off x="5084763" y="1827214"/>
            <a:ext cx="1066801" cy="1295399"/>
          </a:xfrm>
          <a:custGeom>
            <a:cxnLst>
              <a:cxn ang="0">
                <a:pos x="0" y="0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0" t="0" r="0" b="0"/>
            <a:pathLst>
              <a:path w="672" h="768">
                <a:moveTo>
                  <a:pt x="0" y="0"/>
                </a:moveTo>
                <a:cubicBezTo>
                  <a:pt x="112" y="384"/>
                  <a:pt x="224" y="768"/>
                  <a:pt x="336" y="768"/>
                </a:cubicBezTo>
                <a:cubicBezTo>
                  <a:pt x="448" y="768"/>
                  <a:pt x="608" y="128"/>
                  <a:pt x="672" y="0"/>
                </a:cubicBezTo>
              </a:path>
            </a:pathLst>
          </a:custGeom>
          <a:noFill/>
          <a:ln w="9525" cap="flat" cmpd="sng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799"/>
          </a:p>
        </p:txBody>
      </p:sp>
      <p:sp>
        <p:nvSpPr>
          <p:cNvPr id="18436" name="Line 9"/>
          <p:cNvSpPr/>
          <p:nvPr/>
        </p:nvSpPr>
        <p:spPr>
          <a:xfrm flipV="1">
            <a:off x="6884989" y="2546351"/>
            <a:ext cx="1295399" cy="0"/>
          </a:xfrm>
          <a:prstGeom prst="line">
            <a:avLst/>
          </a:prstGeom>
          <a:ln w="1905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18437" name="Line 10"/>
          <p:cNvSpPr/>
          <p:nvPr/>
        </p:nvSpPr>
        <p:spPr>
          <a:xfrm flipH="1" flipV="1">
            <a:off x="7316788" y="1682751"/>
            <a:ext cx="0" cy="1600200"/>
          </a:xfrm>
          <a:prstGeom prst="line">
            <a:avLst/>
          </a:prstGeom>
          <a:ln w="1905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18438" name="Freeform 11"/>
          <p:cNvSpPr/>
          <p:nvPr/>
        </p:nvSpPr>
        <p:spPr>
          <a:xfrm>
            <a:off x="7100889" y="1693865"/>
            <a:ext cx="914400" cy="838200"/>
          </a:xfrm>
          <a:custGeom>
            <a:cxnLst>
              <a:cxn ang="0">
                <a:pos x="0" y="0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0" t="0" r="0" b="0"/>
            <a:pathLst>
              <a:path w="672" h="768">
                <a:moveTo>
                  <a:pt x="0" y="0"/>
                </a:moveTo>
                <a:cubicBezTo>
                  <a:pt x="112" y="384"/>
                  <a:pt x="224" y="768"/>
                  <a:pt x="336" y="768"/>
                </a:cubicBezTo>
                <a:cubicBezTo>
                  <a:pt x="448" y="768"/>
                  <a:pt x="608" y="128"/>
                  <a:pt x="672" y="0"/>
                </a:cubicBezTo>
              </a:path>
            </a:pathLst>
          </a:custGeom>
          <a:noFill/>
          <a:ln w="9525" cap="flat" cmpd="sng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799"/>
          </a:p>
        </p:txBody>
      </p:sp>
      <p:sp>
        <p:nvSpPr>
          <p:cNvPr id="18439" name="Line 12"/>
          <p:cNvSpPr/>
          <p:nvPr/>
        </p:nvSpPr>
        <p:spPr>
          <a:xfrm flipV="1">
            <a:off x="8540750" y="2546351"/>
            <a:ext cx="1219200" cy="0"/>
          </a:xfrm>
          <a:prstGeom prst="line">
            <a:avLst/>
          </a:prstGeom>
          <a:ln w="1905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18440" name="Line 13"/>
          <p:cNvSpPr/>
          <p:nvPr/>
        </p:nvSpPr>
        <p:spPr>
          <a:xfrm flipH="1" flipV="1">
            <a:off x="9188449" y="1682751"/>
            <a:ext cx="0" cy="1600200"/>
          </a:xfrm>
          <a:prstGeom prst="line">
            <a:avLst/>
          </a:prstGeom>
          <a:ln w="1905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18441" name="Freeform 14"/>
          <p:cNvSpPr/>
          <p:nvPr/>
        </p:nvSpPr>
        <p:spPr>
          <a:xfrm>
            <a:off x="9043989" y="1785938"/>
            <a:ext cx="762000" cy="685801"/>
          </a:xfrm>
          <a:custGeom>
            <a:cxnLst>
              <a:cxn ang="0">
                <a:pos x="0" y="0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0" t="0" r="0" b="0"/>
            <a:pathLst>
              <a:path w="672" h="768">
                <a:moveTo>
                  <a:pt x="0" y="0"/>
                </a:moveTo>
                <a:cubicBezTo>
                  <a:pt x="112" y="384"/>
                  <a:pt x="224" y="768"/>
                  <a:pt x="336" y="768"/>
                </a:cubicBezTo>
                <a:cubicBezTo>
                  <a:pt x="448" y="768"/>
                  <a:pt x="608" y="128"/>
                  <a:pt x="672" y="0"/>
                </a:cubicBezTo>
              </a:path>
            </a:pathLst>
          </a:custGeom>
          <a:noFill/>
          <a:ln w="9525" cap="flat" cmpd="sng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799"/>
          </a:p>
        </p:txBody>
      </p:sp>
      <p:sp>
        <p:nvSpPr>
          <p:cNvPr id="30748" name="Text Box 28"/>
          <p:cNvSpPr txBox="1"/>
          <p:nvPr/>
        </p:nvSpPr>
        <p:spPr>
          <a:xfrm>
            <a:off x="8770939" y="3667125"/>
            <a:ext cx="1125537" cy="36920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</a:pPr>
            <a:r>
              <a:rPr lang="zh-CN" altLang="en-US" sz="1799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无实根</a:t>
            </a:r>
          </a:p>
        </p:txBody>
      </p:sp>
      <p:grpSp>
        <p:nvGrpSpPr>
          <p:cNvPr id="18443" name="Group 12"/>
          <p:cNvGrpSpPr/>
          <p:nvPr/>
        </p:nvGrpSpPr>
        <p:grpSpPr>
          <a:xfrm>
            <a:off x="2203450" y="1106489"/>
            <a:ext cx="7777163" cy="5113336"/>
            <a:chOff x="428" y="697"/>
            <a:chExt cx="4899" cy="3221"/>
          </a:xfrm>
        </p:grpSpPr>
        <p:sp>
          <p:nvSpPr>
            <p:cNvPr id="18444" name="Line 33"/>
            <p:cNvSpPr/>
            <p:nvPr/>
          </p:nvSpPr>
          <p:spPr>
            <a:xfrm>
              <a:off x="428" y="697"/>
              <a:ext cx="4899" cy="0"/>
            </a:xfrm>
            <a:prstGeom prst="line">
              <a:avLst/>
            </a:prstGeom>
            <a:ln w="1905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8445" name="Line 34"/>
            <p:cNvSpPr/>
            <p:nvPr/>
          </p:nvSpPr>
          <p:spPr>
            <a:xfrm flipH="1">
              <a:off x="428" y="697"/>
              <a:ext cx="0" cy="3221"/>
            </a:xfrm>
            <a:prstGeom prst="line">
              <a:avLst/>
            </a:prstGeom>
            <a:ln w="1905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8446" name="Line 35"/>
            <p:cNvSpPr/>
            <p:nvPr/>
          </p:nvSpPr>
          <p:spPr>
            <a:xfrm>
              <a:off x="428" y="3918"/>
              <a:ext cx="4899" cy="0"/>
            </a:xfrm>
            <a:prstGeom prst="line">
              <a:avLst/>
            </a:prstGeom>
            <a:ln w="1905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8447" name="Line 36"/>
            <p:cNvSpPr/>
            <p:nvPr/>
          </p:nvSpPr>
          <p:spPr>
            <a:xfrm flipH="1" flipV="1">
              <a:off x="5327" y="697"/>
              <a:ext cx="0" cy="3221"/>
            </a:xfrm>
            <a:prstGeom prst="line">
              <a:avLst/>
            </a:prstGeom>
            <a:ln w="1905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</p:grpSp>
      <p:sp>
        <p:nvSpPr>
          <p:cNvPr id="18448" name="Line 37"/>
          <p:cNvSpPr/>
          <p:nvPr/>
        </p:nvSpPr>
        <p:spPr>
          <a:xfrm flipH="1">
            <a:off x="4724400" y="1106489"/>
            <a:ext cx="0" cy="5113336"/>
          </a:xfrm>
          <a:prstGeom prst="line">
            <a:avLst/>
          </a:prstGeom>
          <a:ln w="952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8449" name="Line 38"/>
          <p:cNvSpPr/>
          <p:nvPr/>
        </p:nvSpPr>
        <p:spPr>
          <a:xfrm flipH="1">
            <a:off x="6884989" y="1106489"/>
            <a:ext cx="0" cy="5113336"/>
          </a:xfrm>
          <a:prstGeom prst="line">
            <a:avLst/>
          </a:prstGeom>
          <a:ln w="952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8450" name="Line 39"/>
          <p:cNvSpPr/>
          <p:nvPr/>
        </p:nvSpPr>
        <p:spPr>
          <a:xfrm flipH="1">
            <a:off x="8651875" y="1106489"/>
            <a:ext cx="0" cy="5113336"/>
          </a:xfrm>
          <a:prstGeom prst="line">
            <a:avLst/>
          </a:prstGeom>
          <a:ln w="952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8451" name="Line 40"/>
          <p:cNvSpPr/>
          <p:nvPr/>
        </p:nvSpPr>
        <p:spPr>
          <a:xfrm>
            <a:off x="2190751" y="3313114"/>
            <a:ext cx="7777163" cy="0"/>
          </a:xfrm>
          <a:prstGeom prst="line">
            <a:avLst/>
          </a:prstGeom>
          <a:ln w="952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8452" name="Line 41"/>
          <p:cNvSpPr/>
          <p:nvPr/>
        </p:nvSpPr>
        <p:spPr>
          <a:xfrm>
            <a:off x="2203450" y="1611313"/>
            <a:ext cx="7777163" cy="0"/>
          </a:xfrm>
          <a:prstGeom prst="line">
            <a:avLst/>
          </a:prstGeom>
          <a:ln w="952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8453" name="Line 42"/>
          <p:cNvSpPr/>
          <p:nvPr/>
        </p:nvSpPr>
        <p:spPr>
          <a:xfrm>
            <a:off x="2203450" y="4562476"/>
            <a:ext cx="7777163" cy="0"/>
          </a:xfrm>
          <a:prstGeom prst="line">
            <a:avLst/>
          </a:prstGeom>
          <a:ln w="952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8454" name="Line 43"/>
          <p:cNvSpPr/>
          <p:nvPr/>
        </p:nvSpPr>
        <p:spPr>
          <a:xfrm>
            <a:off x="2203450" y="5354638"/>
            <a:ext cx="7777163" cy="0"/>
          </a:xfrm>
          <a:prstGeom prst="line">
            <a:avLst/>
          </a:prstGeom>
          <a:ln w="952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graphicFrame>
        <p:nvGraphicFramePr>
          <p:cNvPr id="18455" name="Object 128"/>
          <p:cNvGraphicFramePr>
            <a:graphicFrameLocks noGrp="1" noChangeAspect="1"/>
          </p:cNvGraphicFramePr>
          <p:nvPr>
            <p:ph type="title" sz="quarter" idx="4294967295"/>
            <p:extLst>
              <p:ext uri="{D42A27DB-BD31-4B8C-83A1-F6EECF244321}">
                <p14:modId xmlns:p14="http://schemas.microsoft.com/office/powerpoint/2010/main" val="3910201684"/>
              </p:ext>
            </p:extLst>
          </p:nvPr>
        </p:nvGraphicFramePr>
        <p:xfrm>
          <a:off x="383477" y="1559647"/>
          <a:ext cx="741236" cy="34437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3" r:id="rId2" imgW="380670" imgH="177646" progId="">
                  <p:embed/>
                </p:oleObj>
              </mc:Choice>
              <mc:Fallback>
                <p:oleObj r:id="rId2" imgW="380670" imgH="177646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83477" y="1559647"/>
                        <a:ext cx="741236" cy="3443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6" name="Object 119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780248087"/>
              </p:ext>
            </p:extLst>
          </p:nvPr>
        </p:nvGraphicFramePr>
        <p:xfrm>
          <a:off x="120718" y="811849"/>
          <a:ext cx="1333384" cy="32337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4" r:id="rId4" imgW="787400" imgH="190500" progId="">
                  <p:embed/>
                </p:oleObj>
              </mc:Choice>
              <mc:Fallback>
                <p:oleObj r:id="rId4" imgW="787400" imgH="19050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20718" y="811849"/>
                        <a:ext cx="1333384" cy="3233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7" name="Object 12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1408536" y="1217895"/>
          <a:ext cx="734936" cy="342271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5" r:id="rId6" imgW="380670" imgH="177646" progId="">
                  <p:embed/>
                </p:oleObj>
              </mc:Choice>
              <mc:Fallback>
                <p:oleObj r:id="rId6" imgW="380670" imgH="177646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1408536" y="1217895"/>
                        <a:ext cx="734936" cy="3422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8" name="Object 12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1374939" y="1194797"/>
          <a:ext cx="768533" cy="356969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6" r:id="rId8" imgW="380670" imgH="177646" progId="">
                  <p:embed/>
                </p:oleObj>
              </mc:Choice>
              <mc:Fallback>
                <p:oleObj r:id="rId8" imgW="380670" imgH="177646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1374939" y="1194797"/>
                        <a:ext cx="768533" cy="3569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9" name="Object 129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8529" y="2032624"/>
          <a:ext cx="2311898" cy="51865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7" r:id="rId10" imgW="964781" imgH="215806" progId="">
                  <p:embed/>
                </p:oleObj>
              </mc:Choice>
              <mc:Fallback>
                <p:oleObj r:id="rId10" imgW="964781" imgH="215806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8529" y="2032624"/>
                        <a:ext cx="2311898" cy="5186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60" name="Object 131"/>
          <p:cNvGraphicFramePr>
            <a:graphicFrameLocks noChangeAspect="1"/>
          </p:cNvGraphicFramePr>
          <p:nvPr/>
        </p:nvGraphicFramePr>
        <p:xfrm>
          <a:off x="2420938" y="2660652"/>
          <a:ext cx="839788" cy="36036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8" r:id="rId12" imgW="444307" imgH="190417" progId="">
                  <p:embed/>
                </p:oleObj>
              </mc:Choice>
              <mc:Fallback>
                <p:oleObj r:id="rId12" imgW="444307" imgH="190417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420938" y="2660652"/>
                        <a:ext cx="839788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61" name="Text Box 132"/>
          <p:cNvSpPr txBox="1"/>
          <p:nvPr/>
        </p:nvSpPr>
        <p:spPr>
          <a:xfrm>
            <a:off x="3178175" y="2592389"/>
            <a:ext cx="994479" cy="420114"/>
          </a:xfrm>
          <a:prstGeom prst="rect">
            <a:avLst/>
          </a:prstGeom>
          <a:noFill/>
          <a:ln w="9525">
            <a:noFill/>
          </a:ln>
        </p:spPr>
        <p:txBody>
          <a:bodyPr wrap="none" lIns="89999" tIns="46799" rIns="89999" bIns="46799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zh-CN" altLang="en-US" sz="2116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的图象</a:t>
            </a:r>
          </a:p>
        </p:txBody>
      </p:sp>
      <p:graphicFrame>
        <p:nvGraphicFramePr>
          <p:cNvPr id="18462" name="Object 134"/>
          <p:cNvGraphicFramePr>
            <a:graphicFrameLocks noChangeAspect="1"/>
          </p:cNvGraphicFramePr>
          <p:nvPr/>
        </p:nvGraphicFramePr>
        <p:xfrm>
          <a:off x="2312492" y="3459486"/>
          <a:ext cx="2413000" cy="844549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9" r:id="rId14" imgW="1269449" imgH="444307" progId="">
                  <p:embed/>
                </p:oleObj>
              </mc:Choice>
              <mc:Fallback>
                <p:oleObj r:id="rId14" imgW="1269449" imgH="444307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312492" y="3459486"/>
                        <a:ext cx="2413000" cy="8445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49"/>
          <p:cNvGrpSpPr/>
          <p:nvPr/>
        </p:nvGrpSpPr>
        <p:grpSpPr>
          <a:xfrm>
            <a:off x="4816475" y="3517903"/>
            <a:ext cx="1768475" cy="811213"/>
            <a:chOff x="2032" y="2237"/>
            <a:chExt cx="1114" cy="511"/>
          </a:xfrm>
        </p:grpSpPr>
        <p:sp>
          <p:nvSpPr>
            <p:cNvPr id="18464" name="Text Box 24"/>
            <p:cNvSpPr txBox="1"/>
            <p:nvPr/>
          </p:nvSpPr>
          <p:spPr>
            <a:xfrm>
              <a:off x="2032" y="2237"/>
              <a:ext cx="1114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</a:pPr>
              <a:r>
                <a:rPr lang="zh-CN" altLang="en-US" sz="1799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有两个不等</a:t>
              </a:r>
            </a:p>
            <a:p>
              <a:pPr>
                <a:lnSpc>
                  <a:spcPct val="100000"/>
                </a:lnSpc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</a:pPr>
              <a:r>
                <a:rPr lang="zh-CN" altLang="en-US" sz="1799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实根</a:t>
              </a:r>
            </a:p>
          </p:txBody>
        </p:sp>
        <p:graphicFrame>
          <p:nvGraphicFramePr>
            <p:cNvPr id="18465" name="Object 135"/>
            <p:cNvGraphicFramePr>
              <a:graphicFrameLocks noChangeAspect="1"/>
            </p:cNvGraphicFramePr>
            <p:nvPr/>
          </p:nvGraphicFramePr>
          <p:xfrm>
            <a:off x="2464" y="2466"/>
            <a:ext cx="549" cy="282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050" r:id="rId16" imgW="444307" imgH="228501" progId="">
                    <p:embed/>
                  </p:oleObj>
                </mc:Choice>
                <mc:Fallback>
                  <p:oleObj r:id="rId16" imgW="444307" imgH="228501" progId="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2464" y="2466"/>
                          <a:ext cx="549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66627" name="Group 35"/>
          <p:cNvGrpSpPr/>
          <p:nvPr/>
        </p:nvGrpSpPr>
        <p:grpSpPr>
          <a:xfrm>
            <a:off x="6824027" y="3450748"/>
            <a:ext cx="1835149" cy="788987"/>
            <a:chOff x="3348" y="2134"/>
            <a:chExt cx="1156" cy="497"/>
          </a:xfrm>
        </p:grpSpPr>
        <p:sp>
          <p:nvSpPr>
            <p:cNvPr id="18467" name="Text Box 27"/>
            <p:cNvSpPr txBox="1"/>
            <p:nvPr/>
          </p:nvSpPr>
          <p:spPr>
            <a:xfrm>
              <a:off x="3348" y="2134"/>
              <a:ext cx="1156" cy="26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zh-CN" altLang="en-US" sz="1799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有两个相等实根</a:t>
              </a:r>
              <a:endParaRPr lang="zh-CN" altLang="en-US" sz="1799" baseline="-25000">
                <a:solidFill>
                  <a:srgbClr val="FF0000"/>
                </a:solidFill>
                <a:latin typeface="微软雅黑" pitchFamily="34" charset="-122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18468" name="Object 136"/>
            <p:cNvGraphicFramePr>
              <a:graphicFrameLocks noChangeAspect="1"/>
            </p:cNvGraphicFramePr>
            <p:nvPr/>
          </p:nvGraphicFramePr>
          <p:xfrm>
            <a:off x="3633" y="2349"/>
            <a:ext cx="564" cy="282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051" r:id="rId18" imgW="457200" imgH="228600" progId="">
                    <p:embed/>
                  </p:oleObj>
                </mc:Choice>
                <mc:Fallback>
                  <p:oleObj r:id="rId18" imgW="457200" imgH="228600" progId="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3633" y="2349"/>
                          <a:ext cx="564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8469" name="Object 137"/>
          <p:cNvGraphicFramePr>
            <a:graphicFrameLocks noChangeAspect="1"/>
          </p:cNvGraphicFramePr>
          <p:nvPr/>
        </p:nvGraphicFramePr>
        <p:xfrm>
          <a:off x="4972051" y="2568576"/>
          <a:ext cx="349249" cy="447676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2" r:id="rId20" imgW="177646" imgH="228402" progId="">
                  <p:embed/>
                </p:oleObj>
              </mc:Choice>
              <mc:Fallback>
                <p:oleObj r:id="rId20" imgW="177646" imgH="228402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72051" y="2568576"/>
                        <a:ext cx="349249" cy="4476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70" name="Object 138"/>
          <p:cNvGraphicFramePr>
            <a:graphicFrameLocks noChangeAspect="1"/>
          </p:cNvGraphicFramePr>
          <p:nvPr/>
        </p:nvGraphicFramePr>
        <p:xfrm>
          <a:off x="5964238" y="2598739"/>
          <a:ext cx="384174" cy="4603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3" r:id="rId22" imgW="190500" imgH="228600" progId="">
                  <p:embed/>
                </p:oleObj>
              </mc:Choice>
              <mc:Fallback>
                <p:oleObj r:id="rId22" imgW="190500" imgH="22860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964238" y="2598739"/>
                        <a:ext cx="384174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71" name="Object 139"/>
          <p:cNvGraphicFramePr>
            <a:graphicFrameLocks noChangeAspect="1"/>
          </p:cNvGraphicFramePr>
          <p:nvPr/>
        </p:nvGraphicFramePr>
        <p:xfrm>
          <a:off x="7269163" y="2527302"/>
          <a:ext cx="796925" cy="447676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4" r:id="rId24" imgW="406224" imgH="228501" progId="">
                  <p:embed/>
                </p:oleObj>
              </mc:Choice>
              <mc:Fallback>
                <p:oleObj r:id="rId24" imgW="406224" imgH="228501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269163" y="2527302"/>
                        <a:ext cx="796925" cy="4476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9756" name="Object 140"/>
          <p:cNvGraphicFramePr>
            <a:graphicFrameLocks noChangeAspect="1"/>
          </p:cNvGraphicFramePr>
          <p:nvPr/>
        </p:nvGraphicFramePr>
        <p:xfrm>
          <a:off x="4843464" y="4751389"/>
          <a:ext cx="1974850" cy="482601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5" r:id="rId26" imgW="1143000" imgH="279400" progId="">
                  <p:embed/>
                </p:oleObj>
              </mc:Choice>
              <mc:Fallback>
                <p:oleObj r:id="rId26" imgW="1143000" imgH="27940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843464" y="4751389"/>
                        <a:ext cx="1974850" cy="4826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73" name="Object 141"/>
          <p:cNvGraphicFramePr>
            <a:graphicFrameLocks noChangeAspect="1"/>
          </p:cNvGraphicFramePr>
          <p:nvPr/>
        </p:nvGraphicFramePr>
        <p:xfrm>
          <a:off x="2574925" y="4598989"/>
          <a:ext cx="1576389" cy="75723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6" r:id="rId28" imgW="952500" imgH="457200" progId="">
                  <p:embed/>
                </p:oleObj>
              </mc:Choice>
              <mc:Fallback>
                <p:oleObj r:id="rId28" imgW="952500" imgH="45720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574925" y="4598989"/>
                        <a:ext cx="1576389" cy="75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74" name="Object 142"/>
          <p:cNvGraphicFramePr>
            <a:graphicFrameLocks noChangeAspect="1"/>
          </p:cNvGraphicFramePr>
          <p:nvPr/>
        </p:nvGraphicFramePr>
        <p:xfrm>
          <a:off x="2686051" y="5459413"/>
          <a:ext cx="1441450" cy="6921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7" r:id="rId30" imgW="952500" imgH="457200" progId="">
                  <p:embed/>
                </p:oleObj>
              </mc:Choice>
              <mc:Fallback>
                <p:oleObj r:id="rId30" imgW="952500" imgH="45720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686051" y="5459413"/>
                        <a:ext cx="144145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9759" name="Object 143"/>
          <p:cNvGraphicFramePr>
            <a:graphicFrameLocks noChangeAspect="1"/>
          </p:cNvGraphicFramePr>
          <p:nvPr/>
        </p:nvGraphicFramePr>
        <p:xfrm>
          <a:off x="4946651" y="5562602"/>
          <a:ext cx="1616075" cy="48736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8" r:id="rId32" imgW="927100" imgH="279400" progId="">
                  <p:embed/>
                </p:oleObj>
              </mc:Choice>
              <mc:Fallback>
                <p:oleObj r:id="rId32" imgW="927100" imgH="27940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46651" y="5562602"/>
                        <a:ext cx="1616075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9760" name="Object 144"/>
          <p:cNvGraphicFramePr>
            <a:graphicFrameLocks noChangeAspect="1"/>
          </p:cNvGraphicFramePr>
          <p:nvPr/>
        </p:nvGraphicFramePr>
        <p:xfrm>
          <a:off x="7026275" y="4572001"/>
          <a:ext cx="1484313" cy="7620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9" r:id="rId34" imgW="889000" imgH="457200" progId="">
                  <p:embed/>
                </p:oleObj>
              </mc:Choice>
              <mc:Fallback>
                <p:oleObj r:id="rId34" imgW="889000" imgH="45720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026275" y="4572001"/>
                        <a:ext cx="1484313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9761" name="Object 145"/>
          <p:cNvGraphicFramePr>
            <a:graphicFrameLocks noChangeAspect="1"/>
          </p:cNvGraphicFramePr>
          <p:nvPr/>
        </p:nvGraphicFramePr>
        <p:xfrm>
          <a:off x="9069388" y="4770439"/>
          <a:ext cx="384174" cy="384174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0" r:id="rId36" imgW="164885" imgH="164885" progId="">
                  <p:embed/>
                </p:oleObj>
              </mc:Choice>
              <mc:Fallback>
                <p:oleObj r:id="rId36" imgW="164885" imgH="164885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9069388" y="4770439"/>
                        <a:ext cx="384174" cy="3841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9762" name="Object 146"/>
          <p:cNvGraphicFramePr>
            <a:graphicFrameLocks noChangeAspect="1"/>
          </p:cNvGraphicFramePr>
          <p:nvPr/>
        </p:nvGraphicFramePr>
        <p:xfrm>
          <a:off x="7550150" y="5641977"/>
          <a:ext cx="412750" cy="41433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1" r:id="rId38" imgW="177492" imgH="177492" progId="">
                  <p:embed/>
                </p:oleObj>
              </mc:Choice>
              <mc:Fallback>
                <p:oleObj r:id="rId38" imgW="177492" imgH="177492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550150" y="5641977"/>
                        <a:ext cx="412750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9763" name="Object 147"/>
          <p:cNvGraphicFramePr>
            <a:graphicFrameLocks noChangeAspect="1"/>
          </p:cNvGraphicFramePr>
          <p:nvPr/>
        </p:nvGraphicFramePr>
        <p:xfrm>
          <a:off x="9115426" y="5610226"/>
          <a:ext cx="412750" cy="41433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2" r:id="rId40" imgW="177492" imgH="177492" progId="">
                  <p:embed/>
                </p:oleObj>
              </mc:Choice>
              <mc:Fallback>
                <p:oleObj r:id="rId40" imgW="177492" imgH="177492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9115426" y="5610226"/>
                        <a:ext cx="412750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80" name="Text Box 148"/>
          <p:cNvSpPr txBox="1"/>
          <p:nvPr/>
        </p:nvSpPr>
        <p:spPr>
          <a:xfrm>
            <a:off x="2160944" y="561912"/>
            <a:ext cx="4402895" cy="420114"/>
          </a:xfrm>
          <a:prstGeom prst="rect">
            <a:avLst/>
          </a:prstGeom>
          <a:noFill/>
          <a:ln w="9525">
            <a:noFill/>
          </a:ln>
        </p:spPr>
        <p:txBody>
          <a:bodyPr wrap="square" lIns="89999" tIns="46799" rIns="89999" bIns="46799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sz="2116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116">
                <a:latin typeface="微软雅黑" panose="020b0503020204020204" pitchFamily="34" charset="-122"/>
                <a:ea typeface="微软雅黑" panose="020b0503020204020204" pitchFamily="34" charset="-122"/>
              </a:rPr>
              <a:t>一元二次不等式及其解法</a:t>
            </a:r>
          </a:p>
        </p:txBody>
      </p:sp>
      <p:sp>
        <p:nvSpPr>
          <p:cNvPr id="18481" name="Text Box 50"/>
          <p:cNvSpPr txBox="1"/>
          <p:nvPr/>
        </p:nvSpPr>
        <p:spPr>
          <a:xfrm>
            <a:off x="6389689" y="2460626"/>
            <a:ext cx="563562" cy="401840"/>
          </a:xfrm>
          <a:prstGeom prst="rect">
            <a:avLst/>
          </a:prstGeom>
          <a:noFill/>
          <a:ln w="9525">
            <a:noFill/>
          </a:ln>
        </p:spPr>
        <p:txBody>
          <a:bodyPr lIns="89999" tIns="46799" rIns="89999" bIns="46799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sz="1997">
                <a:solidFill>
                  <a:srgbClr val="0000CC"/>
                </a:solidFill>
                <a:latin typeface="宋体" panose="02010600030101010101" pitchFamily="2" charset="-122"/>
              </a:rPr>
              <a:t>x</a:t>
            </a:r>
          </a:p>
        </p:txBody>
      </p:sp>
      <p:sp>
        <p:nvSpPr>
          <p:cNvPr id="18482" name="Text Box 51"/>
          <p:cNvSpPr txBox="1"/>
          <p:nvPr/>
        </p:nvSpPr>
        <p:spPr>
          <a:xfrm>
            <a:off x="8004175" y="2427290"/>
            <a:ext cx="563563" cy="401840"/>
          </a:xfrm>
          <a:prstGeom prst="rect">
            <a:avLst/>
          </a:prstGeom>
          <a:noFill/>
          <a:ln w="9525">
            <a:noFill/>
          </a:ln>
        </p:spPr>
        <p:txBody>
          <a:bodyPr lIns="89999" tIns="46799" rIns="89999" bIns="46799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sz="1997">
                <a:solidFill>
                  <a:srgbClr val="0000CC"/>
                </a:solidFill>
                <a:latin typeface="宋体" panose="02010600030101010101" pitchFamily="2" charset="-122"/>
              </a:rPr>
              <a:t>x</a:t>
            </a:r>
          </a:p>
        </p:txBody>
      </p:sp>
      <p:sp>
        <p:nvSpPr>
          <p:cNvPr id="18483" name="Text Box 52"/>
          <p:cNvSpPr txBox="1"/>
          <p:nvPr/>
        </p:nvSpPr>
        <p:spPr>
          <a:xfrm>
            <a:off x="9548814" y="2449514"/>
            <a:ext cx="563562" cy="401840"/>
          </a:xfrm>
          <a:prstGeom prst="rect">
            <a:avLst/>
          </a:prstGeom>
          <a:noFill/>
          <a:ln w="9525">
            <a:noFill/>
          </a:ln>
        </p:spPr>
        <p:txBody>
          <a:bodyPr lIns="89999" tIns="46799" rIns="89999" bIns="46799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sz="1997">
                <a:solidFill>
                  <a:srgbClr val="0000CC"/>
                </a:solidFill>
                <a:latin typeface="宋体" panose="02010600030101010101" pitchFamily="2" charset="-122"/>
              </a:rPr>
              <a:t>x</a:t>
            </a:r>
          </a:p>
        </p:txBody>
      </p:sp>
      <p:sp>
        <p:nvSpPr>
          <p:cNvPr id="18484" name="Text Box 53"/>
          <p:cNvSpPr txBox="1"/>
          <p:nvPr/>
        </p:nvSpPr>
        <p:spPr>
          <a:xfrm>
            <a:off x="9177339" y="1570039"/>
            <a:ext cx="563562" cy="401840"/>
          </a:xfrm>
          <a:prstGeom prst="rect">
            <a:avLst/>
          </a:prstGeom>
          <a:noFill/>
          <a:ln w="9525">
            <a:noFill/>
          </a:ln>
        </p:spPr>
        <p:txBody>
          <a:bodyPr lIns="89999" tIns="46799" rIns="89999" bIns="46799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sz="1997">
                <a:solidFill>
                  <a:srgbClr val="0000CC"/>
                </a:solidFill>
                <a:latin typeface="宋体" panose="02010600030101010101" pitchFamily="2" charset="-122"/>
              </a:rPr>
              <a:t>y</a:t>
            </a:r>
          </a:p>
        </p:txBody>
      </p:sp>
      <p:sp>
        <p:nvSpPr>
          <p:cNvPr id="18485" name="Text Box 54"/>
          <p:cNvSpPr txBox="1"/>
          <p:nvPr/>
        </p:nvSpPr>
        <p:spPr>
          <a:xfrm>
            <a:off x="7302500" y="1558926"/>
            <a:ext cx="563563" cy="401840"/>
          </a:xfrm>
          <a:prstGeom prst="rect">
            <a:avLst/>
          </a:prstGeom>
          <a:noFill/>
          <a:ln w="9525">
            <a:noFill/>
          </a:ln>
        </p:spPr>
        <p:txBody>
          <a:bodyPr lIns="89999" tIns="46799" rIns="89999" bIns="46799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sz="1997">
                <a:solidFill>
                  <a:srgbClr val="0000CC"/>
                </a:solidFill>
                <a:latin typeface="宋体" panose="02010600030101010101" pitchFamily="2" charset="-122"/>
              </a:rPr>
              <a:t>y</a:t>
            </a:r>
          </a:p>
        </p:txBody>
      </p:sp>
      <p:sp>
        <p:nvSpPr>
          <p:cNvPr id="18486" name="Text Box 55"/>
          <p:cNvSpPr txBox="1"/>
          <p:nvPr/>
        </p:nvSpPr>
        <p:spPr>
          <a:xfrm>
            <a:off x="5432425" y="1546227"/>
            <a:ext cx="563563" cy="401840"/>
          </a:xfrm>
          <a:prstGeom prst="rect">
            <a:avLst/>
          </a:prstGeom>
          <a:noFill/>
          <a:ln w="9525">
            <a:noFill/>
          </a:ln>
        </p:spPr>
        <p:txBody>
          <a:bodyPr lIns="89999" tIns="46799" rIns="89999" bIns="46799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sz="1997">
                <a:solidFill>
                  <a:srgbClr val="0000CC"/>
                </a:solidFill>
                <a:latin typeface="宋体" panose="02010600030101010101" pitchFamily="2" charset="-122"/>
              </a:rPr>
              <a:t>y</a:t>
            </a:r>
          </a:p>
        </p:txBody>
      </p:sp>
      <p:sp>
        <p:nvSpPr>
          <p:cNvPr id="18487" name="Text Box 56"/>
          <p:cNvSpPr txBox="1"/>
          <p:nvPr/>
        </p:nvSpPr>
        <p:spPr>
          <a:xfrm>
            <a:off x="5419726" y="2471740"/>
            <a:ext cx="563563" cy="401840"/>
          </a:xfrm>
          <a:prstGeom prst="rect">
            <a:avLst/>
          </a:prstGeom>
          <a:noFill/>
          <a:ln w="9525">
            <a:noFill/>
          </a:ln>
        </p:spPr>
        <p:txBody>
          <a:bodyPr lIns="89999" tIns="46799" rIns="89999" bIns="46799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sz="1997">
                <a:solidFill>
                  <a:srgbClr val="0000CC"/>
                </a:solidFill>
                <a:latin typeface="宋体" panose="02010600030101010101" pitchFamily="2" charset="-122"/>
              </a:rPr>
              <a:t>O</a:t>
            </a:r>
          </a:p>
        </p:txBody>
      </p:sp>
      <p:sp>
        <p:nvSpPr>
          <p:cNvPr id="18488" name="Text Box 57"/>
          <p:cNvSpPr txBox="1"/>
          <p:nvPr/>
        </p:nvSpPr>
        <p:spPr>
          <a:xfrm>
            <a:off x="6999288" y="2459039"/>
            <a:ext cx="563562" cy="401840"/>
          </a:xfrm>
          <a:prstGeom prst="rect">
            <a:avLst/>
          </a:prstGeom>
          <a:noFill/>
          <a:ln w="9525">
            <a:noFill/>
          </a:ln>
        </p:spPr>
        <p:txBody>
          <a:bodyPr lIns="89999" tIns="46799" rIns="89999" bIns="46799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sz="1997">
                <a:solidFill>
                  <a:srgbClr val="0000CC"/>
                </a:solidFill>
                <a:latin typeface="宋体" panose="02010600030101010101" pitchFamily="2" charset="-122"/>
              </a:rPr>
              <a:t>O</a:t>
            </a:r>
          </a:p>
        </p:txBody>
      </p:sp>
      <p:sp>
        <p:nvSpPr>
          <p:cNvPr id="18489" name="Text Box 58"/>
          <p:cNvSpPr txBox="1"/>
          <p:nvPr/>
        </p:nvSpPr>
        <p:spPr>
          <a:xfrm>
            <a:off x="8870951" y="2471740"/>
            <a:ext cx="563563" cy="401840"/>
          </a:xfrm>
          <a:prstGeom prst="rect">
            <a:avLst/>
          </a:prstGeom>
          <a:noFill/>
          <a:ln w="9525">
            <a:noFill/>
          </a:ln>
        </p:spPr>
        <p:txBody>
          <a:bodyPr lIns="89999" tIns="46799" rIns="89999" bIns="46799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sz="1997">
                <a:solidFill>
                  <a:srgbClr val="0000CC"/>
                </a:solidFill>
                <a:latin typeface="宋体" panose="02010600030101010101" pitchFamily="2" charset="-122"/>
              </a:rPr>
              <a:t>O</a:t>
            </a:r>
          </a:p>
        </p:txBody>
      </p:sp>
      <p:sp>
        <p:nvSpPr>
          <p:cNvPr id="60" name="Text Box 3"/>
          <p:cNvSpPr txBox="1">
            <a:spLocks noChangeArrowheads="1"/>
          </p:cNvSpPr>
          <p:nvPr/>
        </p:nvSpPr>
        <p:spPr bwMode="auto">
          <a:xfrm>
            <a:off x="49308" y="-26894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smtClean="0">
                <a:solidFill>
                  <a:srgbClr val="FF0000"/>
                </a:solidFill>
                <a:ea typeface="华文新魏" panose="02010800040101010101" pitchFamily="2" charset="-122"/>
                <a:cs typeface="宋体" panose="02010600030101010101" pitchFamily="2" charset="-122"/>
              </a:rPr>
              <a:t>知识</a:t>
            </a:r>
            <a:r>
              <a:rPr lang="zh-CN" altLang="en-US" sz="3600">
                <a:solidFill>
                  <a:srgbClr val="FF0000"/>
                </a:solidFill>
                <a:ea typeface="华文新魏" panose="02010800040101010101" pitchFamily="2" charset="-122"/>
                <a:cs typeface="宋体" panose="02010600030101010101" pitchFamily="2" charset="-122"/>
              </a:rPr>
              <a:t>梳理</a:t>
            </a:r>
          </a:p>
        </p:txBody>
      </p:sp>
    </p:spTree>
    <p:extLst>
      <p:ext uri="{BB962C8B-B14F-4D97-AF65-F5344CB8AC3E}">
        <p14:creationId xmlns:p14="http://schemas.microsoft.com/office/powerpoint/2010/main" val="15714032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0968" name="图片 409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014" y="2095502"/>
            <a:ext cx="7675562" cy="266699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69" name="矩形 40968"/>
          <p:cNvSpPr/>
          <p:nvPr/>
        </p:nvSpPr>
        <p:spPr>
          <a:xfrm>
            <a:off x="5451475" y="3400426"/>
            <a:ext cx="444500" cy="268288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799"/>
          </a:p>
        </p:txBody>
      </p:sp>
      <p:sp>
        <p:nvSpPr>
          <p:cNvPr id="40970" name="矩形 40969"/>
          <p:cNvSpPr/>
          <p:nvPr/>
        </p:nvSpPr>
        <p:spPr>
          <a:xfrm>
            <a:off x="5030789" y="3995739"/>
            <a:ext cx="633412" cy="587375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799"/>
          </a:p>
        </p:txBody>
      </p:sp>
      <p:sp>
        <p:nvSpPr>
          <p:cNvPr id="2" name="文本框 1"/>
          <p:cNvSpPr txBox="1"/>
          <p:nvPr/>
        </p:nvSpPr>
        <p:spPr>
          <a:xfrm>
            <a:off x="2307092" y="2050261"/>
            <a:ext cx="360328" cy="45871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altLang="zh-CN" sz="2381"/>
              <a:t>3</a:t>
            </a:r>
            <a:r>
              <a:rPr lang="en-US" altLang="zh-CN" sz="2381" smtClean="0"/>
              <a:t>.</a:t>
            </a:r>
            <a:endParaRPr lang="en-US" altLang="zh-CN" sz="2381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9308" y="-26894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smtClean="0">
                <a:solidFill>
                  <a:srgbClr val="FF0000"/>
                </a:solidFill>
                <a:ea typeface="华文新魏" panose="02010800040101010101" pitchFamily="2" charset="-122"/>
                <a:cs typeface="宋体" panose="02010600030101010101" pitchFamily="2" charset="-122"/>
              </a:rPr>
              <a:t>知识</a:t>
            </a:r>
            <a:r>
              <a:rPr lang="zh-CN" altLang="en-US" sz="3600">
                <a:solidFill>
                  <a:srgbClr val="FF0000"/>
                </a:solidFill>
                <a:ea typeface="华文新魏" panose="02010800040101010101" pitchFamily="2" charset="-122"/>
                <a:cs typeface="宋体" panose="02010600030101010101" pitchFamily="2" charset="-122"/>
              </a:rPr>
              <a:t>梳理</a:t>
            </a:r>
          </a:p>
        </p:txBody>
      </p:sp>
    </p:spTree>
    <p:extLst>
      <p:ext uri="{BB962C8B-B14F-4D97-AF65-F5344CB8AC3E}">
        <p14:creationId xmlns:p14="http://schemas.microsoft.com/office/powerpoint/2010/main" val="3225818149"/>
      </p:ext>
    </p:extLst>
  </p:cSld>
  <p:clrMapOvr>
    <a:masterClrMapping/>
  </p:clrMapOvr>
  <mc:AlternateContent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9" name="文本框 12292"/>
          <p:cNvSpPr txBox="1">
            <a:spLocks noChangeArrowheads="1"/>
          </p:cNvSpPr>
          <p:nvPr/>
        </p:nvSpPr>
        <p:spPr bwMode="auto">
          <a:xfrm>
            <a:off x="2106708" y="869361"/>
            <a:ext cx="7864475" cy="4358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80000"/>
              </a:lnSpc>
            </a:pP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</a:rPr>
              <a:t>                </a:t>
            </a: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一元二次方程根的分布问题</a:t>
            </a:r>
          </a:p>
          <a:p>
            <a:pPr>
              <a:lnSpc>
                <a:spcPct val="180000"/>
              </a:lnSpc>
            </a:pP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            一元二次方程根的分布问题</a:t>
            </a:r>
          </a:p>
          <a:p>
            <a:pPr>
              <a:lnSpc>
                <a:spcPct val="180000"/>
              </a:lnSpc>
            </a:pP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    求解一元二次方程根的分布问题的基本思路是：由一元二次方程构造一元二次函数，勾画函数图象，由图象直观地找出满足题意的根的分布的条件，即列出关于判别式、根与系数关系、求根公式、函数值的符号、对称轴等的不等式，通过解不等式解决根的分布问题</a:t>
            </a: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</a:rPr>
              <a:t>.</a:t>
            </a:r>
          </a:p>
        </p:txBody>
      </p:sp>
      <p:pic>
        <p:nvPicPr>
          <p:cNvPr id="4100" name="图片 12294" descr="类型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6708" y="974818"/>
            <a:ext cx="22447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矩形 12295"/>
          <p:cNvSpPr>
            <a:spLocks noChangeArrowheads="1"/>
          </p:cNvSpPr>
          <p:nvPr/>
        </p:nvSpPr>
        <p:spPr bwMode="auto">
          <a:xfrm>
            <a:off x="1946370" y="1781175"/>
            <a:ext cx="2565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</a:rPr>
              <a:t>【名师指津】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9308" y="-26894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smtClean="0">
                <a:solidFill>
                  <a:srgbClr val="FF0000"/>
                </a:solidFill>
                <a:ea typeface="华文新魏" panose="02010800040101010101" pitchFamily="2" charset="-122"/>
                <a:cs typeface="宋体" panose="02010600030101010101" pitchFamily="2" charset="-122"/>
              </a:rPr>
              <a:t>题型归纳</a:t>
            </a:r>
            <a:endParaRPr lang="zh-CN" altLang="en-US" sz="3600">
              <a:solidFill>
                <a:srgbClr val="FF0000"/>
              </a:solidFill>
              <a:ea typeface="华文新魏" panose="02010800040101010101" pitchFamily="2" charset="-122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43687693"/>
      </p:ext>
    </p:extLst>
  </p:cSld>
  <p:clrMapOvr>
    <a:masterClrMapping/>
  </p:clrMapOvr>
  <mc:AlternateContent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866" name="文本框 36865"/>
          <p:cNvSpPr txBox="1">
            <a:spLocks noChangeArrowheads="1"/>
          </p:cNvSpPr>
          <p:nvPr/>
        </p:nvSpPr>
        <p:spPr bwMode="auto">
          <a:xfrm>
            <a:off x="2111375" y="677863"/>
            <a:ext cx="7926388" cy="4967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80000"/>
              </a:lnSpc>
            </a:pP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【例</a:t>
            </a: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】关于</a:t>
            </a: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</a:rPr>
              <a:t>x</a:t>
            </a: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的方程</a:t>
            </a: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</a:rPr>
              <a:t>2kx</a:t>
            </a:r>
            <a:r>
              <a:rPr lang="en-US" altLang="zh-CN" sz="2200" b="1" baseline="30000">
                <a:solidFill>
                  <a:srgbClr val="000000"/>
                </a:solidFill>
                <a:latin typeface="宋体" panose="02010600030101010101" pitchFamily="2" charset="-122"/>
              </a:rPr>
              <a:t>2</a:t>
            </a: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</a:rPr>
              <a:t>-2x-3k-2=0</a:t>
            </a: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的两根，一个小于</a:t>
            </a: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，一个大于</a:t>
            </a: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，求实数</a:t>
            </a: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</a:rPr>
              <a:t>k</a:t>
            </a: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的取值范围</a:t>
            </a: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</a:rPr>
              <a:t>.</a:t>
            </a:r>
            <a:endParaRPr lang="en-US" altLang="zh-CN" sz="2200" b="1">
              <a:solidFill>
                <a:srgbClr val="FF0000"/>
              </a:solidFill>
              <a:latin typeface="宋体" pitchFamily="2" charset="-122"/>
            </a:endParaRPr>
          </a:p>
          <a:p>
            <a:pPr>
              <a:lnSpc>
                <a:spcPct val="180000"/>
              </a:lnSpc>
            </a:pPr>
            <a:r>
              <a:rPr lang="zh-CN" altLang="en-US" sz="2200" b="1">
                <a:solidFill>
                  <a:srgbClr val="FF0000"/>
                </a:solidFill>
                <a:latin typeface="楷体_GB2312"/>
                <a:ea typeface="楷体_GB2312"/>
                <a:cs typeface="楷体_GB2312"/>
              </a:rPr>
              <a:t>【审题指导】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本题考查一元二次方程根的分布问题，因为此方程有两根，所以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2k≠0,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即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k≠0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，另外要注意对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k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的讨论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.</a:t>
            </a:r>
            <a:endParaRPr lang="en-US" altLang="zh-CN" sz="2200" b="1">
              <a:solidFill>
                <a:srgbClr val="FF0000"/>
              </a:solidFill>
              <a:latin typeface="楷体_GB2312" charset="-122"/>
              <a:ea typeface="楷体_GB2312" charset="-122"/>
              <a:cs typeface="楷体_GB2312"/>
            </a:endParaRPr>
          </a:p>
          <a:p>
            <a:pPr>
              <a:lnSpc>
                <a:spcPct val="180000"/>
              </a:lnSpc>
            </a:pPr>
            <a:r>
              <a:rPr lang="zh-CN" altLang="en-US" sz="2200" b="1">
                <a:solidFill>
                  <a:srgbClr val="FF0000"/>
                </a:solidFill>
                <a:latin typeface="楷体_GB2312"/>
                <a:ea typeface="楷体_GB2312"/>
                <a:cs typeface="楷体_GB2312"/>
              </a:rPr>
              <a:t>【规范解答】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∵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关于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x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的方程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2kx</a:t>
            </a:r>
            <a:r>
              <a:rPr lang="en-US" altLang="zh-CN" sz="2200" b="1" baseline="30000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2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-2x-3k-2=0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有两个不同实根，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∴2k≠0.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又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∵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一个小于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1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，一个大于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1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，</a:t>
            </a:r>
          </a:p>
          <a:p>
            <a:pPr>
              <a:lnSpc>
                <a:spcPct val="180000"/>
              </a:lnSpc>
            </a:pP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∴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设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f(x)=2kx</a:t>
            </a:r>
            <a:r>
              <a:rPr lang="en-US" altLang="zh-CN" sz="2200" b="1" baseline="30000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2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-2x-3k-2,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则当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k&gt;0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时，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f(1)&lt;0,</a:t>
            </a:r>
          </a:p>
          <a:p>
            <a:pPr>
              <a:lnSpc>
                <a:spcPct val="180000"/>
              </a:lnSpc>
            </a:pP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即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2k-2-3k-2&lt;0,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整理得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k&gt;-4,∴k&gt;0;</a:t>
            </a:r>
          </a:p>
        </p:txBody>
      </p:sp>
    </p:spTree>
    <p:extLst>
      <p:ext uri="{BB962C8B-B14F-4D97-AF65-F5344CB8AC3E}">
        <p14:creationId xmlns:p14="http://schemas.microsoft.com/office/powerpoint/2010/main" val="3039025571"/>
      </p:ext>
    </p:extLst>
  </p:cSld>
  <p:clrMapOvr>
    <a:masterClrMapping/>
  </p:clrMapOvr>
  <mc:AlternateContent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文本框 93185"/>
          <p:cNvSpPr txBox="1">
            <a:spLocks noChangeArrowheads="1"/>
          </p:cNvSpPr>
          <p:nvPr/>
        </p:nvSpPr>
        <p:spPr bwMode="auto">
          <a:xfrm>
            <a:off x="2228850" y="1612901"/>
            <a:ext cx="7672388" cy="252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80000"/>
              </a:lnSpc>
            </a:pP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当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k&lt;0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时，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f(1)&gt;0,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即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2k-2-3k-2&gt;0,</a:t>
            </a:r>
          </a:p>
          <a:p>
            <a:pPr>
              <a:lnSpc>
                <a:spcPct val="180000"/>
              </a:lnSpc>
            </a:pP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整理得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k&lt;-4,∴k&lt;-4.</a:t>
            </a:r>
          </a:p>
          <a:p>
            <a:pPr>
              <a:lnSpc>
                <a:spcPct val="180000"/>
              </a:lnSpc>
            </a:pP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综上所述，当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k∈(-∞,-4)∪(0,+∞)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时，方程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2kx</a:t>
            </a:r>
            <a:r>
              <a:rPr lang="en-US" altLang="zh-CN" sz="2200" b="1" baseline="30000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2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-2x-3k-2 =0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的两根，一个小于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1</a:t>
            </a:r>
            <a:r>
              <a:rPr lang="zh-CN" altLang="en-US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，一个大于</a:t>
            </a:r>
            <a:r>
              <a:rPr lang="en-US" altLang="zh-CN" sz="22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3159701601"/>
      </p:ext>
    </p:extLst>
  </p:cSld>
  <p:clrMapOvr>
    <a:masterClrMapping/>
  </p:clrMapOvr>
  <mc:AlternateContent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66" name="文本框 162817"/>
          <p:cNvSpPr txBox="1">
            <a:spLocks noChangeArrowheads="1"/>
          </p:cNvSpPr>
          <p:nvPr/>
        </p:nvSpPr>
        <p:spPr bwMode="auto">
          <a:xfrm>
            <a:off x="2105025" y="536576"/>
            <a:ext cx="7969250" cy="5576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80000"/>
              </a:lnSpc>
            </a:pP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　　　　　　    不等式中恒成立问题</a:t>
            </a:r>
          </a:p>
          <a:p>
            <a:pPr>
              <a:lnSpc>
                <a:spcPct val="180000"/>
              </a:lnSpc>
            </a:pP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            解有关不等式恒成立问题常用方法：</a:t>
            </a:r>
          </a:p>
          <a:p>
            <a:pPr>
              <a:lnSpc>
                <a:spcPct val="180000"/>
              </a:lnSpc>
            </a:pP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）直接将参数从不等式中分离出来变成</a:t>
            </a: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</a:rPr>
              <a:t>k≥f(x)</a:t>
            </a: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（或</a:t>
            </a: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</a:rPr>
              <a:t>k≤f(x)</a:t>
            </a: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），从而转化成</a:t>
            </a: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</a:rPr>
              <a:t>f(x</a:t>
            </a: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）求最值</a:t>
            </a: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</a:rPr>
              <a:t>.</a:t>
            </a:r>
          </a:p>
          <a:p>
            <a:pPr>
              <a:lnSpc>
                <a:spcPct val="180000"/>
              </a:lnSpc>
            </a:pP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）如果参数不能分离，而</a:t>
            </a: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</a:rPr>
              <a:t>x</a:t>
            </a: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可以分离，如</a:t>
            </a: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</a:rPr>
              <a:t>g(x)≤f(k)</a:t>
            </a: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（或</a:t>
            </a: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</a:rPr>
              <a:t>g(x)≥f(k)</a:t>
            </a: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），则</a:t>
            </a: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</a:rPr>
              <a:t>f(k)</a:t>
            </a: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恒大于</a:t>
            </a: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</a:rPr>
              <a:t>g(x)</a:t>
            </a: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的最大值或恒小于</a:t>
            </a: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</a:rPr>
              <a:t>g(x)</a:t>
            </a: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的最小值，然后解关于参数</a:t>
            </a: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</a:rPr>
              <a:t>k</a:t>
            </a: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的不等式</a:t>
            </a: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</a:rPr>
              <a:t>.</a:t>
            </a:r>
          </a:p>
          <a:p>
            <a:pPr>
              <a:lnSpc>
                <a:spcPct val="180000"/>
              </a:lnSpc>
            </a:pP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</a:rPr>
              <a:t>3</a:t>
            </a: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）若不等式对于</a:t>
            </a: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</a:rPr>
              <a:t>x</a:t>
            </a: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，参数都是二次的，则借助二次函数在某区间上恒大于</a:t>
            </a: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</a:rPr>
              <a:t>0</a:t>
            </a: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或恒小于</a:t>
            </a: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</a:rPr>
              <a:t>0</a:t>
            </a: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求解</a:t>
            </a: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</a:rPr>
              <a:t>.</a:t>
            </a:r>
          </a:p>
        </p:txBody>
      </p:sp>
      <p:sp>
        <p:nvSpPr>
          <p:cNvPr id="11268" name="矩形 162821"/>
          <p:cNvSpPr>
            <a:spLocks noChangeArrowheads="1"/>
          </p:cNvSpPr>
          <p:nvPr/>
        </p:nvSpPr>
        <p:spPr bwMode="auto">
          <a:xfrm>
            <a:off x="2154238" y="1350963"/>
            <a:ext cx="2565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</a:rPr>
              <a:t>【名师指津】</a:t>
            </a:r>
          </a:p>
        </p:txBody>
      </p:sp>
      <p:pic>
        <p:nvPicPr>
          <p:cNvPr id="5" name="图片 38917" descr="类型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4238" y="779373"/>
            <a:ext cx="22447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451489"/>
      </p:ext>
    </p:extLst>
  </p:cSld>
  <p:clrMapOvr>
    <a:masterClrMapping/>
  </p:clrMapOvr>
  <mc:AlternateContent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6.1.7601 Service Pack 1"/>
  <p:tag name="AS_RELEASE_DATE" val="2020.05.14"/>
  <p:tag name="AS_TITLE" val="Aspose.Slides for .NET 4.0 Client Profile"/>
  <p:tag name="AS_VERSION" val="20.5"/>
  <p:tag name="ISPRING_PRESENTATION_TITLE" val="毕业活动策划"/>
  <p:tag name="KSO_WM_DOC_GUID" val="{42bd8650-b790-4050-be52-eb8cba04ccd4}"/>
</p:tagLst>
</file>

<file path=ppt/theme/theme1.xml><?xml version="1.0" encoding="utf-8"?>
<a:theme xmlns:r="http://schemas.openxmlformats.org/officeDocument/2006/relationships"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152</Paragraphs>
  <Slides>28</Slides>
  <Notes>0</Notes>
  <TotalTime>661</TotalTime>
  <HiddenSlides>0</HiddenSlides>
  <MMClips>0</MMClips>
  <ScaleCrop>0</ScaleCrop>
  <HeadingPairs>
    <vt:vector baseType="variant" size="6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baseType="lpstr" size="39">
      <vt:lpstr>Arial</vt:lpstr>
      <vt:lpstr>Calibri</vt:lpstr>
      <vt:lpstr>Calibri Light</vt:lpstr>
      <vt:lpstr>Times New Roman</vt:lpstr>
      <vt:lpstr>字魂27号-布丁体</vt:lpstr>
      <vt:lpstr>宋体</vt:lpstr>
      <vt:lpstr>华文新魏</vt:lpstr>
      <vt:lpstr>微软雅黑</vt:lpstr>
      <vt:lpstr>Wingdings</vt:lpstr>
      <vt:lpstr>楷体_GB2312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20.0500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毕业活动策划</dc:title>
  <dc:creator>Administrator</dc:creator>
  <cp:lastModifiedBy>Administrator</cp:lastModifiedBy>
  <cp:revision>149</cp:revision>
  <dcterms:created xsi:type="dcterms:W3CDTF">2019-01-12T04:39:00Z</dcterms:created>
  <dcterms:modified xsi:type="dcterms:W3CDTF">2020-08-12T02:08:49Z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2052-11.1.0.8527</vt:lpwstr>
  </property>
</Properties>
</file>