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vml" ContentType="application/vnd.openxmlformats-officedocument.vmlDrawing"/>
  <Default Extension="doc" ContentType="application/msword"/>
  <Default Extension="bin" ContentType="application/vnd.openxmlformats-officedocument.oleObject"/>
  <Default Extension="png" ContentType="image/png"/>
  <Default Extension="emf" ContentType="image/x-emf"/>
  <Default Extension="wmf" ContentType="image/x-wmf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17.6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72" r:id="rId1"/>
  </p:sldMasterIdLst>
  <p:sldIdLst>
    <p:sldId id="256" r:id="rId2"/>
    <p:sldId id="271" r:id="rId3"/>
    <p:sldId id="272" r:id="rId4"/>
    <p:sldId id="273" r:id="rId5"/>
    <p:sldId id="274" r:id="rId6"/>
    <p:sldId id="275" r:id="rId7"/>
    <p:sldId id="258" r:id="rId8"/>
    <p:sldId id="257" r:id="rId9"/>
    <p:sldId id="259" r:id="rId10"/>
    <p:sldId id="260" r:id="rId11"/>
    <p:sldId id="262" r:id="rId12"/>
    <p:sldId id="266" r:id="rId13"/>
    <p:sldId id="267" r:id="rId14"/>
    <p:sldId id="263" r:id="rId15"/>
    <p:sldId id="265" r:id="rId16"/>
    <p:sldId id="268" r:id="rId17"/>
    <p:sldId id="269" r:id="rId18"/>
    <p:sldId id="270" r:id="rId19"/>
    <p:sldId id="276" r:id="rId20"/>
    <p:sldId id="277" r:id="rId21"/>
    <p:sldId id="278" r:id="rId22"/>
  </p:sldIdLst>
  <p:sldSz cx="9144000" cy="6858000" type="screen4x3"/>
  <p:notesSz cx="6858000" cy="9144000"/>
  <p:custDataLst>
    <p:tags r:id="rId2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6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3736200" cy="73736200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slide" Target="slides/slide13.xml" /><Relationship Id="rId15" Type="http://schemas.openxmlformats.org/officeDocument/2006/relationships/slide" Target="slides/slide14.xml" /><Relationship Id="rId16" Type="http://schemas.openxmlformats.org/officeDocument/2006/relationships/slide" Target="slides/slide15.xml" /><Relationship Id="rId17" Type="http://schemas.openxmlformats.org/officeDocument/2006/relationships/slide" Target="slides/slide16.xml" /><Relationship Id="rId18" Type="http://schemas.openxmlformats.org/officeDocument/2006/relationships/slide" Target="slides/slide17.xml" /><Relationship Id="rId19" Type="http://schemas.openxmlformats.org/officeDocument/2006/relationships/slide" Target="slides/slide18.xml" /><Relationship Id="rId2" Type="http://schemas.openxmlformats.org/officeDocument/2006/relationships/slide" Target="slides/slide1.xml" /><Relationship Id="rId20" Type="http://schemas.openxmlformats.org/officeDocument/2006/relationships/slide" Target="slides/slide19.xml" /><Relationship Id="rId21" Type="http://schemas.openxmlformats.org/officeDocument/2006/relationships/slide" Target="slides/slide20.xml" /><Relationship Id="rId22" Type="http://schemas.openxmlformats.org/officeDocument/2006/relationships/slide" Target="slides/slide21.xml" /><Relationship Id="rId23" Type="http://schemas.openxmlformats.org/officeDocument/2006/relationships/tags" Target="tags/tag1.xml" /><Relationship Id="rId24" Type="http://schemas.openxmlformats.org/officeDocument/2006/relationships/presProps" Target="presProps.xml" /><Relationship Id="rId25" Type="http://schemas.openxmlformats.org/officeDocument/2006/relationships/viewProps" Target="viewProps.xml" /><Relationship Id="rId26" Type="http://schemas.openxmlformats.org/officeDocument/2006/relationships/theme" Target="theme/theme1.xml" /><Relationship Id="rId27" Type="http://schemas.openxmlformats.org/officeDocument/2006/relationships/tableStyles" Target="tableStyles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/Relationships>
</file>

<file path=ppt/drawings/_rels/vmlDrawing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6.wmf" /><Relationship Id="rId2" Type="http://schemas.openxmlformats.org/officeDocument/2006/relationships/image" Target="../media/image7.wmf" /><Relationship Id="rId3" Type="http://schemas.openxmlformats.org/officeDocument/2006/relationships/image" Target="../media/image8.wmf" /></Relationships>
</file>

<file path=ppt/drawings/_rels/vmlDrawing2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2.emf" /></Relationships>
</file>

<file path=ppt/drawings/_rels/vmlDrawing3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7.emf" /></Relationships>
</file>

<file path=ppt/drawings/_rels/vmlDrawing4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8.emf" /><Relationship Id="rId2" Type="http://schemas.openxmlformats.org/officeDocument/2006/relationships/image" Target="../media/image19.emf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685800" y="3196686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538286"/>
          </a:xfrm>
        </p:spPr>
        <p:txBody>
          <a:bodyPr anchor="b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F6561-F93E-4AFF-B477-BA87A8AEF59E}" type="datetimeFigureOut">
              <a:rPr lang="zh-CN" altLang="en-US" smtClean="0"/>
              <a:t>2020/12/8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0692-8835-4DD6-9ECF-4E3E0613271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F6561-F93E-4AFF-B477-BA87A8AEF59E}" type="datetimeFigureOut">
              <a:rPr lang="zh-CN" altLang="en-US" smtClean="0"/>
              <a:t>2020/12/8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0692-8835-4DD6-9ECF-4E3E0613271D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F6561-F93E-4AFF-B477-BA87A8AEF59E}" type="datetimeFigureOut">
              <a:rPr lang="zh-CN" altLang="en-US" smtClean="0"/>
              <a:t>2020/12/8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0692-8835-4DD6-9ECF-4E3E0613271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 name="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6962" y="274575"/>
            <a:ext cx="8230076" cy="1142735"/>
          </a:xfrm>
          <a:prstGeom prst="rect">
            <a:avLst/>
          </a:prstGeom>
        </p:spPr>
        <p:txBody>
          <a:bodyPr lIns="76773" tIns="38387" rIns="76773" bIns="38387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73152" y="6400800"/>
            <a:ext cx="3200400" cy="283800"/>
          </a:xfrm>
        </p:spPr>
        <p:txBody>
          <a:bodyPr/>
          <a:lstStyle/>
          <a:p>
            <a:fld id="{DE6F6561-F93E-4AFF-B477-BA87A8AEF59E}" type="datetimeFigureOut">
              <a:rPr lang="zh-CN" altLang="en-US" smtClean="0"/>
              <a:t>2020/12/8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5330952" y="6400800"/>
            <a:ext cx="3733800" cy="283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0692-8835-4DD6-9ECF-4E3E0613271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685800" y="3143248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F6561-F93E-4AFF-B477-BA87A8AEF59E}" type="datetimeFigureOut">
              <a:rPr lang="zh-CN" altLang="en-US" smtClean="0"/>
              <a:t>2020/12/8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0692-8835-4DD6-9ECF-4E3E0613271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矩形 7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F6561-F93E-4AFF-B477-BA87A8AEF59E}" type="datetimeFigureOut">
              <a:rPr lang="zh-CN" altLang="en-US" smtClean="0"/>
              <a:t>2020/12/8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0692-8835-4DD6-9ECF-4E3E0613271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矩形 9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F6561-F93E-4AFF-B477-BA87A8AEF59E}" type="datetimeFigureOut">
              <a:rPr lang="zh-CN" altLang="en-US" smtClean="0"/>
              <a:t>2020/12/8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0692-8835-4DD6-9ECF-4E3E0613271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F6561-F93E-4AFF-B477-BA87A8AEF59E}" type="datetimeFigureOut">
              <a:rPr lang="zh-CN" altLang="en-US" smtClean="0"/>
              <a:t>2020/12/8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0692-8835-4DD6-9ECF-4E3E0613271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空白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F6561-F93E-4AFF-B477-BA87A8AEF59E}" type="datetimeFigureOut">
              <a:rPr lang="zh-CN" altLang="en-US" smtClean="0"/>
              <a:t>2020/12/8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0692-8835-4DD6-9ECF-4E3E0613271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矩形 7"/>
          <p:cNvSpPr/>
          <p:nvPr/>
        </p:nvSpPr>
        <p:spPr>
          <a:xfrm>
            <a:off x="2786050" y="1053546"/>
            <a:ext cx="59040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F6561-F93E-4AFF-B477-BA87A8AEF59E}" type="datetimeFigureOut">
              <a:rPr lang="zh-CN" altLang="en-US" smtClean="0"/>
              <a:t>2020/12/8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0692-8835-4DD6-9ECF-4E3E0613271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picTx" preserve="1">
  <p:cSld name="图片与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 anchor="ctr"/>
          <a:lstStyle>
            <a:lvl1pPr algn="l">
              <a:defRPr sz="24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F6561-F93E-4AFF-B477-BA87A8AEF59E}" type="datetimeFigureOut">
              <a:rPr lang="zh-CN" altLang="en-US" smtClean="0"/>
              <a:t>2020/12/8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0692-8835-4DD6-9ECF-4E3E0613271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slideLayout" Target="../slideLayouts/slideLayout12.xml" /><Relationship Id="rId13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0" y="6678000"/>
            <a:ext cx="9144000" cy="180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863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3800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DE6F6561-F93E-4AFF-B477-BA87A8AEF59E}" type="datetimeFigureOut">
              <a:rPr lang="zh-CN" altLang="en-US" smtClean="0"/>
              <a:t>2020/12/8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3800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3464"/>
          </a:xfrm>
          <a:prstGeom prst="rect">
            <a:avLst/>
          </a:prstGeom>
          <a:noFill/>
        </p:spPr>
        <p:txBody>
          <a:bodyPr vert="horz" lIns="45720" rIns="45720" rtlCol="0" anchor="ctr"/>
          <a:lstStyle>
            <a:lvl1pPr algn="ctr" eaLnBrk="1" latinLnBrk="0" hangingPunct="1">
              <a:defRPr kumimoji="0" sz="1100"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40910692-8835-4DD6-9ECF-4E3E0613271D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9144000" cy="108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ransition/>
  <p:timing/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1.png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oleObject" Target="../embeddings/Microsoft_Office_Word_97_-_2003___1.doc" TargetMode="Internal" /><Relationship Id="rId3" Type="http://schemas.openxmlformats.org/officeDocument/2006/relationships/image" Target="../media/image12.emf" /><Relationship Id="rId4" Type="http://schemas.openxmlformats.org/officeDocument/2006/relationships/vmlDrawing" Target="../drawings/vmlDrawing2.v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3.png" /><Relationship Id="rId3" Type="http://schemas.openxmlformats.org/officeDocument/2006/relationships/image" Target="../media/image14.png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5.png" /><Relationship Id="rId3" Type="http://schemas.openxmlformats.org/officeDocument/2006/relationships/image" Target="../media/image16.png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oleObject" Target="../embeddings/Microsoft_Office_Word_97_-_2003___2.doc" TargetMode="Internal" /><Relationship Id="rId3" Type="http://schemas.openxmlformats.org/officeDocument/2006/relationships/image" Target="../media/image17.emf" /><Relationship Id="rId4" Type="http://schemas.openxmlformats.org/officeDocument/2006/relationships/vmlDrawing" Target="../drawings/vmlDrawing3.v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oleObject" Target="../embeddings/Microsoft_Office_Word_97_-_2003___3.doc" TargetMode="Internal" /><Relationship Id="rId3" Type="http://schemas.openxmlformats.org/officeDocument/2006/relationships/image" Target="../media/image18.emf" /><Relationship Id="rId4" Type="http://schemas.openxmlformats.org/officeDocument/2006/relationships/oleObject" Target="../embeddings/Microsoft_Office_Word_97_-_2003___4.doc" TargetMode="Internal" /><Relationship Id="rId5" Type="http://schemas.openxmlformats.org/officeDocument/2006/relationships/image" Target="../media/image19.emf" /><Relationship Id="rId6" Type="http://schemas.openxmlformats.org/officeDocument/2006/relationships/vmlDrawing" Target="../drawings/vmlDrawing4.v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Relationship Id="rId2" Type="http://schemas.openxmlformats.org/officeDocument/2006/relationships/image" Target="../media/image20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Relationship Id="rId2" Type="http://schemas.openxmlformats.org/officeDocument/2006/relationships/image" Target="../media/image20.png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Relationship Id="rId2" Type="http://schemas.openxmlformats.org/officeDocument/2006/relationships/image" Target="../media/image21.png" /><Relationship Id="rId3" Type="http://schemas.openxmlformats.org/officeDocument/2006/relationships/image" Target="../media/image22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Relationship Id="rId2" Type="http://schemas.openxmlformats.org/officeDocument/2006/relationships/image" Target="../media/image3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Relationship Id="rId10" Type="http://schemas.openxmlformats.org/officeDocument/2006/relationships/vmlDrawing" Target="../drawings/vmlDrawing1.vml" /><Relationship Id="rId2" Type="http://schemas.openxmlformats.org/officeDocument/2006/relationships/image" Target="../media/image4.png" /><Relationship Id="rId3" Type="http://schemas.openxmlformats.org/officeDocument/2006/relationships/image" Target="../media/image5.png" /><Relationship Id="rId4" Type="http://schemas.openxmlformats.org/officeDocument/2006/relationships/oleObject" Target="../embeddings/oleObject1.bin" TargetMode="Internal" /><Relationship Id="rId5" Type="http://schemas.openxmlformats.org/officeDocument/2006/relationships/image" Target="../media/image6.wmf" /><Relationship Id="rId6" Type="http://schemas.openxmlformats.org/officeDocument/2006/relationships/oleObject" Target="../embeddings/oleObject2.bin" TargetMode="Internal" /><Relationship Id="rId7" Type="http://schemas.openxmlformats.org/officeDocument/2006/relationships/image" Target="../media/image7.wmf" /><Relationship Id="rId8" Type="http://schemas.openxmlformats.org/officeDocument/2006/relationships/oleObject" Target="../embeddings/oleObject3.bin" TargetMode="Internal" /><Relationship Id="rId9" Type="http://schemas.openxmlformats.org/officeDocument/2006/relationships/image" Target="../media/image8.wmf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9.pn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0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39552" y="1676401"/>
            <a:ext cx="7918648" cy="1538286"/>
          </a:xfrm>
        </p:spPr>
        <p:txBody>
          <a:bodyPr>
            <a:noAutofit/>
          </a:bodyPr>
          <a:lstStyle/>
          <a:p>
            <a:r>
              <a:rPr lang="zh-CN" altLang="en-US" sz="4800" b="1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第</a:t>
            </a:r>
            <a:r>
              <a:rPr lang="en-US" altLang="zh-CN" sz="4800" b="1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2</a:t>
            </a:r>
            <a:r>
              <a:rPr lang="zh-CN" altLang="en-US" sz="4800" b="1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节 多用电表的原理与使用</a:t>
            </a:r>
            <a:endParaRPr lang="zh-CN" altLang="en-US" sz="4800" b="1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</p:txBody>
      </p: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290" name="Rectangle 2"/>
          <p:cNvSpPr>
            <a:spLocks noChangeArrowheads="1"/>
          </p:cNvSpPr>
          <p:nvPr>
            <p:ph type="body" idx="1"/>
          </p:nvPr>
        </p:nvSpPr>
        <p:spPr>
          <a:xfrm>
            <a:off x="323528" y="548680"/>
            <a:ext cx="8387333" cy="5976664"/>
          </a:xfrm>
          <a:noFill/>
        </p:spPr>
        <p:txBody>
          <a:bodyPr>
            <a:normAutofit fontScale="92500"/>
          </a:bodyPr>
          <a:lstStyle/>
          <a:p>
            <a:pPr algn="just" eaLnBrk="0">
              <a:buClrTx/>
              <a:buFontTx/>
              <a:buNone/>
            </a:pPr>
            <a:r>
              <a:rPr lang="zh-CN" altLang="en-US" sz="3500" b="1" smtClean="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二、练习使用多用电表</a:t>
            </a:r>
            <a:endParaRPr lang="zh-CN" altLang="en-US" sz="3500" b="1">
              <a:solidFill>
                <a:srgbClr val="FF0000"/>
              </a:solidFill>
              <a:latin typeface="Times New Roman" pitchFamily="18" charset="0"/>
              <a:ea typeface="黑体" pitchFamily="2" charset="-122"/>
              <a:cs typeface="Times New Roman" pitchFamily="18" charset="0"/>
            </a:endParaRPr>
          </a:p>
          <a:p>
            <a:pPr algn="just" eaLnBrk="0">
              <a:buClrTx/>
              <a:buFontTx/>
              <a:buNone/>
            </a:pPr>
            <a:r>
              <a:rPr lang="en-US" altLang="zh-CN" smtClean="0">
                <a:latin typeface="Times New Roman" pitchFamily="18" charset="0"/>
                <a:ea typeface="宋体" charset="-122"/>
                <a:cs typeface="Times New Roman" pitchFamily="18" charset="0"/>
              </a:rPr>
              <a:t>1</a:t>
            </a:r>
            <a:r>
              <a:rPr lang="zh-CN" altLang="en-US">
                <a:latin typeface="Times New Roman" pitchFamily="18" charset="0"/>
                <a:ea typeface="宋体" charset="-122"/>
                <a:cs typeface="Times New Roman" pitchFamily="18" charset="0"/>
              </a:rPr>
              <a:t>．观察多用电表的外形，认识选择开关的测量项目及量程．</a:t>
            </a:r>
          </a:p>
          <a:p>
            <a:pPr algn="just" eaLnBrk="0">
              <a:buClrTx/>
              <a:buFontTx/>
              <a:buNone/>
            </a:pPr>
            <a:r>
              <a:rPr lang="en-US" altLang="zh-CN">
                <a:latin typeface="Times New Roman" pitchFamily="18" charset="0"/>
                <a:ea typeface="宋体" charset="-122"/>
                <a:cs typeface="Times New Roman" pitchFamily="18" charset="0"/>
              </a:rPr>
              <a:t>2</a:t>
            </a:r>
            <a:r>
              <a:rPr lang="zh-CN" altLang="en-US">
                <a:latin typeface="Times New Roman" pitchFamily="18" charset="0"/>
                <a:ea typeface="宋体" charset="-122"/>
                <a:cs typeface="Times New Roman" pitchFamily="18" charset="0"/>
              </a:rPr>
              <a:t>．检查多用电表的指针是否停在表盘刻度左端的零位置．若不指零，则可用小螺丝刀进行机械调零．</a:t>
            </a:r>
          </a:p>
          <a:p>
            <a:pPr algn="just" eaLnBrk="0">
              <a:buClrTx/>
              <a:buFontTx/>
              <a:buNone/>
            </a:pPr>
            <a:r>
              <a:rPr lang="en-US" altLang="zh-CN">
                <a:latin typeface="Times New Roman" pitchFamily="18" charset="0"/>
                <a:ea typeface="宋体" charset="-122"/>
                <a:cs typeface="Times New Roman" pitchFamily="18" charset="0"/>
              </a:rPr>
              <a:t>3</a:t>
            </a:r>
            <a:r>
              <a:rPr lang="zh-CN" altLang="en-US">
                <a:latin typeface="Times New Roman" pitchFamily="18" charset="0"/>
                <a:ea typeface="宋体" charset="-122"/>
                <a:cs typeface="Times New Roman" pitchFamily="18" charset="0"/>
              </a:rPr>
              <a:t>．将红、黑表笔分别插入</a:t>
            </a:r>
            <a:r>
              <a:rPr lang="zh-CN" altLang="en-US">
                <a:latin typeface="宋体"/>
                <a:ea typeface="宋体" charset="-122"/>
                <a:cs typeface="Times New Roman" pitchFamily="18" charset="0"/>
              </a:rPr>
              <a:t>“</a:t>
            </a:r>
            <a:r>
              <a:rPr lang="zh-CN" altLang="en-US">
                <a:latin typeface="Times New Roman" pitchFamily="18" charset="0"/>
                <a:ea typeface="宋体" charset="-122"/>
                <a:cs typeface="Times New Roman" pitchFamily="18" charset="0"/>
              </a:rPr>
              <a:t>＋</a:t>
            </a:r>
            <a:r>
              <a:rPr lang="zh-CN" altLang="en-US">
                <a:latin typeface="宋体"/>
                <a:ea typeface="宋体" charset="-122"/>
                <a:cs typeface="Times New Roman" pitchFamily="18" charset="0"/>
              </a:rPr>
              <a:t>”“</a:t>
            </a:r>
            <a:r>
              <a:rPr lang="zh-CN" altLang="en-US">
                <a:latin typeface="Times New Roman" pitchFamily="18" charset="0"/>
                <a:ea typeface="宋体" charset="-122"/>
                <a:cs typeface="Times New Roman" pitchFamily="18" charset="0"/>
              </a:rPr>
              <a:t>－</a:t>
            </a:r>
            <a:r>
              <a:rPr lang="zh-CN" altLang="en-US">
                <a:latin typeface="宋体"/>
                <a:ea typeface="宋体" charset="-122"/>
                <a:cs typeface="Times New Roman" pitchFamily="18" charset="0"/>
              </a:rPr>
              <a:t>”</a:t>
            </a:r>
            <a:r>
              <a:rPr lang="zh-CN" altLang="en-US">
                <a:latin typeface="Times New Roman" pitchFamily="18" charset="0"/>
                <a:ea typeface="宋体" charset="-122"/>
                <a:cs typeface="Times New Roman" pitchFamily="18" charset="0"/>
              </a:rPr>
              <a:t>插孔</a:t>
            </a:r>
            <a:r>
              <a:rPr lang="zh-CN" altLang="en-US" smtClean="0">
                <a:latin typeface="Times New Roman" pitchFamily="18" charset="0"/>
                <a:ea typeface="宋体" charset="-122"/>
                <a:cs typeface="Times New Roman" pitchFamily="18" charset="0"/>
              </a:rPr>
              <a:t>．</a:t>
            </a:r>
            <a:endParaRPr lang="en-US" altLang="zh-CN" smtClean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algn="just"/>
            <a:r>
              <a:rPr lang="en-US" altLang="zh-CN" smtClean="0">
                <a:latin typeface="Times New Roman" pitchFamily="18" charset="0"/>
                <a:ea typeface="宋体" charset="-122"/>
                <a:cs typeface="Times New Roman" pitchFamily="18" charset="0"/>
              </a:rPr>
              <a:t>4</a:t>
            </a:r>
            <a:r>
              <a:rPr lang="zh-CN" altLang="en-US" smtClean="0">
                <a:latin typeface="Times New Roman" pitchFamily="18" charset="0"/>
                <a:ea typeface="宋体" charset="-122"/>
                <a:cs typeface="Times New Roman" pitchFamily="18" charset="0"/>
              </a:rPr>
              <a:t>．如图甲所示，连好电路，将多用电表选择开关置于直流电压挡，测小灯泡两端的电压．</a:t>
            </a:r>
          </a:p>
          <a:p>
            <a:pPr algn="just"/>
            <a:r>
              <a:rPr lang="en-US" altLang="zh-CN" smtClean="0">
                <a:latin typeface="Times New Roman" pitchFamily="18" charset="0"/>
                <a:ea typeface="宋体" charset="-122"/>
                <a:cs typeface="Times New Roman" pitchFamily="18" charset="0"/>
              </a:rPr>
              <a:t>5</a:t>
            </a:r>
            <a:r>
              <a:rPr lang="zh-CN" altLang="en-US" smtClean="0">
                <a:latin typeface="Times New Roman" pitchFamily="18" charset="0"/>
                <a:ea typeface="宋体" charset="-122"/>
                <a:cs typeface="Times New Roman" pitchFamily="18" charset="0"/>
              </a:rPr>
              <a:t>．如图乙所示，连好电路，将选择开关置于直流电流挡，测量通过小灯泡的电流．</a:t>
            </a:r>
          </a:p>
        </p:txBody>
      </p:sp>
    </p:spTree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338" name="Rectangle 2"/>
          <p:cNvSpPr>
            <a:spLocks noChangeArrowheads="1"/>
          </p:cNvSpPr>
          <p:nvPr>
            <p:ph type="body" idx="1"/>
          </p:nvPr>
        </p:nvSpPr>
        <p:spPr>
          <a:xfrm>
            <a:off x="251520" y="260648"/>
            <a:ext cx="8712968" cy="380365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altLang="zh-CN" smtClean="0">
                <a:latin typeface="Times New Roman" pitchFamily="18" charset="0"/>
                <a:ea typeface="宋体" charset="-122"/>
                <a:cs typeface="Times New Roman" pitchFamily="18" charset="0"/>
              </a:rPr>
              <a:t>6</a:t>
            </a:r>
            <a:r>
              <a:rPr lang="zh-CN" altLang="en-US">
                <a:latin typeface="Times New Roman" pitchFamily="18" charset="0"/>
                <a:ea typeface="宋体" charset="-122"/>
                <a:cs typeface="Times New Roman" pitchFamily="18" charset="0"/>
              </a:rPr>
              <a:t>．利用多用电表的欧姆挡测三个定值电阻的阻值，比较测量值和真实值的误差．</a:t>
            </a:r>
          </a:p>
          <a:p>
            <a:pPr algn="just"/>
            <a:r>
              <a:rPr lang="en-US" altLang="zh-CN" smtClean="0">
                <a:latin typeface="Times New Roman" pitchFamily="18" charset="0"/>
                <a:ea typeface="宋体" charset="-122"/>
                <a:cs typeface="Times New Roman" pitchFamily="18" charset="0"/>
              </a:rPr>
              <a:t>7.</a:t>
            </a:r>
            <a:r>
              <a:rPr lang="zh-CN" altLang="en-US" smtClean="0">
                <a:latin typeface="Times New Roman" pitchFamily="18" charset="0"/>
                <a:ea typeface="宋体" charset="-122"/>
                <a:cs typeface="Times New Roman" pitchFamily="18" charset="0"/>
              </a:rPr>
              <a:t>使用完电表后，拨回</a:t>
            </a:r>
            <a:r>
              <a:rPr lang="zh-CN" altLang="en-US" smtClean="0">
                <a:latin typeface="Courier New"/>
                <a:ea typeface="宋体" charset="-122"/>
                <a:cs typeface="Times New Roman" pitchFamily="18" charset="0"/>
              </a:rPr>
              <a:t>“</a:t>
            </a:r>
            <a:r>
              <a:rPr lang="en-US" altLang="zh-CN" smtClean="0">
                <a:latin typeface="Times New Roman" pitchFamily="18" charset="0"/>
                <a:ea typeface="宋体" charset="-122"/>
                <a:cs typeface="Times New Roman" pitchFamily="18" charset="0"/>
              </a:rPr>
              <a:t>OFF</a:t>
            </a:r>
            <a:r>
              <a:rPr lang="en-US" altLang="zh-CN" smtClean="0">
                <a:latin typeface="Courier New"/>
                <a:ea typeface="宋体" charset="-122"/>
                <a:cs typeface="Times New Roman" pitchFamily="18" charset="0"/>
              </a:rPr>
              <a:t>”</a:t>
            </a:r>
            <a:r>
              <a:rPr lang="zh-CN" altLang="en-US" smtClean="0">
                <a:latin typeface="Times New Roman" pitchFamily="18" charset="0"/>
                <a:ea typeface="宋体" charset="-122"/>
                <a:cs typeface="Times New Roman" pitchFamily="18" charset="0"/>
              </a:rPr>
              <a:t>挡，整理好实验器材．</a:t>
            </a:r>
          </a:p>
          <a:p>
            <a:pPr algn="just"/>
            <a:endParaRPr lang="zh-CN" altLang="en-US">
              <a:latin typeface="Times New Roman" pitchFamily="18" charset="0"/>
              <a:ea typeface="宋体" charset="-122"/>
              <a:cs typeface="Times New Roman" pitchFamily="18" charset="0"/>
            </a:endParaRPr>
          </a:p>
        </p:txBody>
      </p:sp>
      <p:pic>
        <p:nvPicPr>
          <p:cNvPr id="3" name="Picture 3" descr="W1095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915816" y="3501008"/>
            <a:ext cx="4752528" cy="2949974"/>
          </a:xfrm>
          <a:prstGeom prst="rect">
            <a:avLst/>
          </a:prstGeom>
          <a:noFill/>
        </p:spPr>
      </p:pic>
    </p:spTree>
  </p:cSld>
  <p:clrMapOvr>
    <a:masterClrMapping/>
  </p:clrMapOvr>
  <p:transition/>
  <p:timing/>
</p:sld>
</file>

<file path=ppt/slides/slide1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467544" y="620688"/>
          <a:ext cx="7896225" cy="478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Document" r:id="rId2" progId="Word.Document.8">
                  <p:embed/>
                </p:oleObj>
              </mc:Choice>
              <mc:Fallback>
                <p:oleObj name="Document" r:id="rId2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67544" y="620688"/>
                        <a:ext cx="7896225" cy="4784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/>
</p:sld>
</file>

<file path=ppt/slides/slide1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7650" name="Rectangle 2"/>
          <p:cNvSpPr>
            <a:spLocks noChangeArrowheads="1"/>
          </p:cNvSpPr>
          <p:nvPr>
            <p:ph type="body" idx="1"/>
          </p:nvPr>
        </p:nvSpPr>
        <p:spPr>
          <a:xfrm>
            <a:off x="603250" y="828675"/>
            <a:ext cx="8315325" cy="468788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altLang="zh-CN"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2</a:t>
            </a:r>
            <a:r>
              <a:rPr lang="zh-CN" altLang="en-US">
                <a:latin typeface="Times New Roman" pitchFamily="18" charset="0"/>
                <a:ea typeface="宋体" charset="-122"/>
                <a:cs typeface="Times New Roman" pitchFamily="18" charset="0"/>
              </a:rPr>
              <a:t>．</a:t>
            </a:r>
            <a:r>
              <a:rPr lang="zh-CN" altLang="en-US"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误差分析</a:t>
            </a:r>
            <a:endParaRPr lang="zh-CN" altLang="en-US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algn="just"/>
            <a:r>
              <a:rPr lang="en-US" altLang="zh-CN">
                <a:latin typeface="Times New Roman" pitchFamily="18" charset="0"/>
                <a:ea typeface="宋体" charset="-122"/>
                <a:cs typeface="Times New Roman" pitchFamily="18" charset="0"/>
              </a:rPr>
              <a:t>(1)</a:t>
            </a:r>
            <a:r>
              <a:rPr lang="zh-CN" altLang="en-US">
                <a:latin typeface="Times New Roman" pitchFamily="18" charset="0"/>
                <a:ea typeface="宋体" charset="-122"/>
                <a:cs typeface="Times New Roman" pitchFamily="18" charset="0"/>
              </a:rPr>
              <a:t>在用多用电表测量电阻时可能测量值偏大，其主要原因可能是表笔与电阻两端接触欠紧而引入接触电阻，或者在连续测量过程中，表笔接触时间过长，引起电表内电池电动势下降，内阻增加．</a:t>
            </a:r>
          </a:p>
          <a:p>
            <a:pPr algn="just"/>
            <a:r>
              <a:rPr lang="en-US" altLang="zh-CN">
                <a:latin typeface="Times New Roman" pitchFamily="18" charset="0"/>
                <a:ea typeface="宋体" charset="-122"/>
                <a:cs typeface="Times New Roman" pitchFamily="18" charset="0"/>
              </a:rPr>
              <a:t>(2)</a:t>
            </a:r>
            <a:r>
              <a:rPr lang="zh-CN" altLang="en-US">
                <a:latin typeface="Times New Roman" pitchFamily="18" charset="0"/>
                <a:ea typeface="宋体" charset="-122"/>
                <a:cs typeface="Times New Roman" pitchFamily="18" charset="0"/>
              </a:rPr>
              <a:t>电池老化对欧姆表的影响：一个多用电表的电池已使用很久了，但是转动旋钮时，仍可使表针调至零欧姆刻度，这时测出的电阻值</a:t>
            </a:r>
            <a:r>
              <a:rPr lang="en-US" altLang="zh-CN" i="1">
                <a:latin typeface="Times New Roman" pitchFamily="18" charset="0"/>
                <a:ea typeface="宋体" charset="-122"/>
                <a:cs typeface="Times New Roman" pitchFamily="18" charset="0"/>
              </a:rPr>
              <a:t>R</a:t>
            </a:r>
            <a:r>
              <a:rPr lang="zh-CN" altLang="en-US" baseline="-30000">
                <a:latin typeface="Times New Roman" pitchFamily="18" charset="0"/>
                <a:ea typeface="宋体" charset="-122"/>
                <a:cs typeface="Times New Roman" pitchFamily="18" charset="0"/>
              </a:rPr>
              <a:t>测</a:t>
            </a:r>
            <a:r>
              <a:rPr lang="zh-CN" altLang="en-US">
                <a:latin typeface="Times New Roman" pitchFamily="18" charset="0"/>
                <a:ea typeface="宋体" charset="-122"/>
                <a:cs typeface="Times New Roman" pitchFamily="18" charset="0"/>
              </a:rPr>
              <a:t>与所测电阻的真实值</a:t>
            </a:r>
            <a:r>
              <a:rPr lang="en-US" altLang="zh-CN" i="1">
                <a:latin typeface="Times New Roman" pitchFamily="18" charset="0"/>
                <a:ea typeface="宋体" charset="-122"/>
                <a:cs typeface="Times New Roman" pitchFamily="18" charset="0"/>
              </a:rPr>
              <a:t>R</a:t>
            </a:r>
            <a:r>
              <a:rPr lang="zh-CN" altLang="en-US" baseline="-30000">
                <a:latin typeface="Times New Roman" pitchFamily="18" charset="0"/>
                <a:ea typeface="宋体" charset="-122"/>
                <a:cs typeface="Times New Roman" pitchFamily="18" charset="0"/>
              </a:rPr>
              <a:t>真</a:t>
            </a:r>
            <a:r>
              <a:rPr lang="zh-CN" altLang="en-US">
                <a:latin typeface="Times New Roman" pitchFamily="18" charset="0"/>
                <a:ea typeface="宋体" charset="-122"/>
                <a:cs typeface="Times New Roman" pitchFamily="18" charset="0"/>
              </a:rPr>
              <a:t>相比较</a:t>
            </a:r>
            <a:r>
              <a:rPr lang="en-US" altLang="zh-CN" i="1">
                <a:latin typeface="Times New Roman" pitchFamily="18" charset="0"/>
                <a:ea typeface="宋体" charset="-122"/>
                <a:cs typeface="Times New Roman" pitchFamily="18" charset="0"/>
              </a:rPr>
              <a:t>R</a:t>
            </a:r>
            <a:r>
              <a:rPr lang="zh-CN" altLang="en-US" baseline="-30000">
                <a:latin typeface="Times New Roman" pitchFamily="18" charset="0"/>
                <a:ea typeface="宋体" charset="-122"/>
                <a:cs typeface="Times New Roman" pitchFamily="18" charset="0"/>
              </a:rPr>
              <a:t>测</a:t>
            </a:r>
            <a:r>
              <a:rPr lang="en-US" altLang="zh-CN">
                <a:latin typeface="Times New Roman" pitchFamily="18" charset="0"/>
                <a:ea typeface="宋体" charset="-122"/>
                <a:cs typeface="Times New Roman" pitchFamily="18" charset="0"/>
              </a:rPr>
              <a:t>&gt;</a:t>
            </a:r>
            <a:r>
              <a:rPr lang="en-US" altLang="zh-CN" i="1">
                <a:latin typeface="Times New Roman" pitchFamily="18" charset="0"/>
                <a:ea typeface="宋体" charset="-122"/>
                <a:cs typeface="Times New Roman" pitchFamily="18" charset="0"/>
              </a:rPr>
              <a:t>R</a:t>
            </a:r>
            <a:r>
              <a:rPr lang="zh-CN" altLang="en-US" baseline="-30000">
                <a:latin typeface="Times New Roman" pitchFamily="18" charset="0"/>
                <a:ea typeface="宋体" charset="-122"/>
                <a:cs typeface="Times New Roman" pitchFamily="18" charset="0"/>
              </a:rPr>
              <a:t>真．</a:t>
            </a:r>
          </a:p>
        </p:txBody>
      </p:sp>
    </p:spTree>
  </p:cSld>
  <p:clrMapOvr>
    <a:masterClrMapping/>
  </p:clrMapOvr>
  <p:transition/>
  <p:timing/>
</p:sld>
</file>

<file path=ppt/slides/slide1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1746" name="Rectangle 2"/>
          <p:cNvSpPr>
            <a:spLocks noChangeArrowheads="1"/>
          </p:cNvSpPr>
          <p:nvPr>
            <p:ph type="body" idx="1"/>
          </p:nvPr>
        </p:nvSpPr>
        <p:spPr>
          <a:xfrm>
            <a:off x="179512" y="620688"/>
            <a:ext cx="8964488" cy="1512168"/>
          </a:xfrm>
        </p:spPr>
        <p:txBody>
          <a:bodyPr>
            <a:normAutofit fontScale="85000" lnSpcReduction="10000"/>
          </a:bodyPr>
          <a:lstStyle/>
          <a:p>
            <a:r>
              <a:rPr lang="en-US" altLang="zh-CN">
                <a:latin typeface="Times New Roman" pitchFamily="18" charset="0"/>
                <a:ea typeface="宋体" charset="-122"/>
                <a:cs typeface="Times New Roman" pitchFamily="18" charset="0"/>
              </a:rPr>
              <a:t>     </a:t>
            </a:r>
            <a:r>
              <a:rPr lang="zh-CN" altLang="en-US">
                <a:latin typeface="Times New Roman" pitchFamily="18" charset="0"/>
                <a:ea typeface="宋体" charset="-122"/>
                <a:cs typeface="Times New Roman" pitchFamily="18" charset="0"/>
              </a:rPr>
              <a:t>用多用电表进行了几次测量，指针分别处于</a:t>
            </a:r>
            <a:r>
              <a:rPr lang="en-US" altLang="zh-CN" i="1">
                <a:latin typeface="Times New Roman" pitchFamily="18" charset="0"/>
                <a:ea typeface="宋体" charset="-122"/>
                <a:cs typeface="Times New Roman" pitchFamily="18" charset="0"/>
              </a:rPr>
              <a:t>a</a:t>
            </a:r>
            <a:r>
              <a:rPr lang="zh-CN" altLang="en-US">
                <a:latin typeface="Times New Roman" pitchFamily="18" charset="0"/>
                <a:ea typeface="宋体" charset="-122"/>
                <a:cs typeface="Times New Roman" pitchFamily="18" charset="0"/>
              </a:rPr>
              <a:t>和</a:t>
            </a:r>
            <a:r>
              <a:rPr lang="en-US" altLang="zh-CN" i="1">
                <a:latin typeface="Times New Roman" pitchFamily="18" charset="0"/>
                <a:ea typeface="宋体" charset="-122"/>
                <a:cs typeface="Times New Roman" pitchFamily="18" charset="0"/>
              </a:rPr>
              <a:t>b</a:t>
            </a:r>
            <a:r>
              <a:rPr lang="zh-CN" altLang="en-US">
                <a:latin typeface="Times New Roman" pitchFamily="18" charset="0"/>
                <a:ea typeface="宋体" charset="-122"/>
                <a:cs typeface="Times New Roman" pitchFamily="18" charset="0"/>
              </a:rPr>
              <a:t>的位置，如图所示．若多用电表的选择开关处于下面表格中所指的挡位，</a:t>
            </a:r>
            <a:r>
              <a:rPr lang="en-US" altLang="zh-CN" i="1">
                <a:latin typeface="Times New Roman" pitchFamily="18" charset="0"/>
                <a:ea typeface="宋体" charset="-122"/>
                <a:cs typeface="Times New Roman" pitchFamily="18" charset="0"/>
              </a:rPr>
              <a:t>a</a:t>
            </a:r>
            <a:r>
              <a:rPr lang="zh-CN" altLang="en-US">
                <a:latin typeface="Times New Roman" pitchFamily="18" charset="0"/>
                <a:ea typeface="宋体" charset="-122"/>
                <a:cs typeface="Times New Roman" pitchFamily="18" charset="0"/>
              </a:rPr>
              <a:t>和</a:t>
            </a:r>
            <a:r>
              <a:rPr lang="en-US" altLang="zh-CN" i="1">
                <a:latin typeface="Times New Roman" pitchFamily="18" charset="0"/>
                <a:ea typeface="宋体" charset="-122"/>
                <a:cs typeface="Times New Roman" pitchFamily="18" charset="0"/>
              </a:rPr>
              <a:t>b</a:t>
            </a:r>
            <a:r>
              <a:rPr lang="zh-CN" altLang="en-US">
                <a:latin typeface="Times New Roman" pitchFamily="18" charset="0"/>
                <a:ea typeface="宋体" charset="-122"/>
                <a:cs typeface="Times New Roman" pitchFamily="18" charset="0"/>
              </a:rPr>
              <a:t>的相应读数是多少？请填在表格中．</a:t>
            </a:r>
          </a:p>
        </p:txBody>
      </p:sp>
      <p:pic>
        <p:nvPicPr>
          <p:cNvPr id="31748" name="Picture 4" descr="例1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0"/>
            <a:ext cx="975898" cy="720080"/>
          </a:xfrm>
          <a:prstGeom prst="rect">
            <a:avLst/>
          </a:prstGeom>
          <a:noFill/>
        </p:spPr>
      </p:pic>
      <p:pic>
        <p:nvPicPr>
          <p:cNvPr id="31749" name="Picture 5" descr="WL324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5004048" y="4437112"/>
            <a:ext cx="3744912" cy="2206625"/>
          </a:xfrm>
          <a:prstGeom prst="rect">
            <a:avLst/>
          </a:prstGeom>
          <a:noFill/>
        </p:spPr>
      </p:pic>
      <p:graphicFrame>
        <p:nvGraphicFramePr>
          <p:cNvPr id="6" name="Group 2"/>
          <p:cNvGraphicFramePr>
            <a:graphicFrameLocks noGrp="1"/>
          </p:cNvGraphicFramePr>
          <p:nvPr/>
        </p:nvGraphicFramePr>
        <p:xfrm>
          <a:off x="323528" y="2276872"/>
          <a:ext cx="8388350" cy="2201864"/>
        </p:xfrm>
        <a:graphic>
          <a:graphicData uri="http://schemas.openxmlformats.org/drawingml/2006/table">
            <a:tbl>
              <a:tblPr/>
              <a:tblGrid>
                <a:gridCol w="2122487"/>
                <a:gridCol w="2989263"/>
                <a:gridCol w="3276600"/>
              </a:tblGrid>
              <a:tr h="5508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指针位置</a:t>
                      </a:r>
                      <a:endParaRPr kumimoji="0" lang="zh-CN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选择开关所处挡位</a:t>
                      </a:r>
                      <a:endParaRPr kumimoji="0" lang="zh-CN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读数</a:t>
                      </a:r>
                      <a:endParaRPr kumimoji="0" lang="zh-CN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a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直流电流</a:t>
                      </a: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100 mA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______mA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直流电压</a:t>
                      </a: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2.5 V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______V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b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电阻</a:t>
                      </a: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/>
                          <a:ea typeface="宋体" charset="-122"/>
                          <a:cs typeface="Times New Roman" pitchFamily="18" charset="0"/>
                        </a:rPr>
                        <a:t>×</a:t>
                      </a: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100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______Ω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1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3794" name="Rectangle 2"/>
          <p:cNvSpPr>
            <a:spLocks noChangeArrowheads="1"/>
          </p:cNvSpPr>
          <p:nvPr>
            <p:ph type="body" idx="1"/>
          </p:nvPr>
        </p:nvSpPr>
        <p:spPr>
          <a:xfrm>
            <a:off x="603250" y="704850"/>
            <a:ext cx="8315325" cy="3803650"/>
          </a:xfrm>
        </p:spPr>
        <p:txBody>
          <a:bodyPr>
            <a:normAutofit fontScale="92500" lnSpcReduction="10000"/>
          </a:bodyPr>
          <a:lstStyle/>
          <a:p>
            <a:pPr algn="just"/>
            <a:endParaRPr lang="en-US" altLang="zh-CN">
              <a:solidFill>
                <a:srgbClr val="3333FF"/>
              </a:solidFill>
              <a:latin typeface="Times New Roman" pitchFamily="18" charset="0"/>
              <a:ea typeface="黑体" pitchFamily="2" charset="-122"/>
              <a:cs typeface="Times New Roman" pitchFamily="18" charset="0"/>
            </a:endParaRPr>
          </a:p>
          <a:p>
            <a:pPr algn="just"/>
            <a:endParaRPr lang="en-US" altLang="zh-CN">
              <a:solidFill>
                <a:srgbClr val="3333FF"/>
              </a:solidFill>
              <a:latin typeface="Times New Roman" pitchFamily="18" charset="0"/>
              <a:ea typeface="黑体" pitchFamily="2" charset="-122"/>
              <a:cs typeface="Times New Roman" pitchFamily="18" charset="0"/>
            </a:endParaRPr>
          </a:p>
          <a:p>
            <a:pPr algn="just"/>
            <a:r>
              <a:rPr lang="zh-CN" altLang="en-US">
                <a:solidFill>
                  <a:srgbClr val="3333FF"/>
                </a:solidFill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解析：</a:t>
            </a:r>
            <a:r>
              <a:rPr lang="zh-CN" altLang="en-US">
                <a:latin typeface="宋体"/>
                <a:ea typeface="仿宋_GB2312" pitchFamily="49" charset="-122"/>
                <a:cs typeface="宋体" charset="-122"/>
              </a:rPr>
              <a:t>①</a:t>
            </a:r>
            <a:r>
              <a:rPr lang="zh-CN" altLang="en-US">
                <a:latin typeface="Times New Roman" pitchFamily="18" charset="0"/>
                <a:ea typeface="仿宋_GB2312" pitchFamily="49" charset="-122"/>
                <a:cs typeface="Times New Roman" pitchFamily="18" charset="0"/>
              </a:rPr>
              <a:t>电流表读数用</a:t>
            </a:r>
            <a:r>
              <a:rPr lang="en-US" altLang="zh-CN">
                <a:latin typeface="Times New Roman" pitchFamily="18" charset="0"/>
                <a:ea typeface="仿宋_GB2312" pitchFamily="49" charset="-122"/>
                <a:cs typeface="Times New Roman" pitchFamily="18" charset="0"/>
              </a:rPr>
              <a:t>0</a:t>
            </a:r>
            <a:r>
              <a:rPr lang="zh-CN" altLang="en-US">
                <a:latin typeface="Times New Roman" pitchFamily="18" charset="0"/>
                <a:ea typeface="仿宋_GB2312" pitchFamily="49" charset="-122"/>
                <a:cs typeface="Times New Roman" pitchFamily="18" charset="0"/>
              </a:rPr>
              <a:t>～</a:t>
            </a:r>
            <a:r>
              <a:rPr lang="en-US" altLang="zh-CN">
                <a:latin typeface="Times New Roman" pitchFamily="18" charset="0"/>
                <a:ea typeface="仿宋_GB2312" pitchFamily="49" charset="-122"/>
                <a:cs typeface="Times New Roman" pitchFamily="18" charset="0"/>
              </a:rPr>
              <a:t>10</a:t>
            </a:r>
            <a:r>
              <a:rPr lang="zh-CN" altLang="en-US">
                <a:latin typeface="Times New Roman" pitchFamily="18" charset="0"/>
                <a:ea typeface="仿宋_GB2312" pitchFamily="49" charset="-122"/>
                <a:cs typeface="Times New Roman" pitchFamily="18" charset="0"/>
              </a:rPr>
              <a:t>所标刻度读取</a:t>
            </a:r>
            <a:r>
              <a:rPr lang="en-US" altLang="zh-CN">
                <a:latin typeface="Times New Roman" pitchFamily="18" charset="0"/>
                <a:ea typeface="仿宋_GB2312" pitchFamily="49" charset="-122"/>
                <a:cs typeface="Times New Roman" pitchFamily="18" charset="0"/>
              </a:rPr>
              <a:t>2.3 mA</a:t>
            </a:r>
            <a:r>
              <a:rPr lang="zh-CN" altLang="en-US">
                <a:latin typeface="Times New Roman" pitchFamily="18" charset="0"/>
                <a:ea typeface="仿宋_GB2312" pitchFamily="49" charset="-122"/>
                <a:cs typeface="Times New Roman" pitchFamily="18" charset="0"/>
              </a:rPr>
              <a:t>，再乘以倍数</a:t>
            </a:r>
            <a:r>
              <a:rPr lang="en-US" altLang="zh-CN">
                <a:latin typeface="Times New Roman" pitchFamily="18" charset="0"/>
                <a:ea typeface="仿宋_GB2312" pitchFamily="49" charset="-122"/>
                <a:cs typeface="Times New Roman" pitchFamily="18" charset="0"/>
              </a:rPr>
              <a:t>10</a:t>
            </a:r>
            <a:r>
              <a:rPr lang="zh-CN" altLang="en-US">
                <a:latin typeface="Times New Roman" pitchFamily="18" charset="0"/>
                <a:ea typeface="仿宋_GB2312" pitchFamily="49" charset="-122"/>
                <a:cs typeface="Times New Roman" pitchFamily="18" charset="0"/>
              </a:rPr>
              <a:t>得</a:t>
            </a:r>
            <a:r>
              <a:rPr lang="en-US" altLang="zh-CN">
                <a:latin typeface="Times New Roman" pitchFamily="18" charset="0"/>
                <a:ea typeface="仿宋_GB2312" pitchFamily="49" charset="-122"/>
                <a:cs typeface="Times New Roman" pitchFamily="18" charset="0"/>
              </a:rPr>
              <a:t>23 mA</a:t>
            </a:r>
            <a:r>
              <a:rPr lang="zh-CN" altLang="en-US">
                <a:latin typeface="Times New Roman" pitchFamily="18" charset="0"/>
                <a:ea typeface="仿宋_GB2312" pitchFamily="49" charset="-122"/>
                <a:cs typeface="Times New Roman" pitchFamily="18" charset="0"/>
              </a:rPr>
              <a:t>；</a:t>
            </a:r>
            <a:r>
              <a:rPr lang="zh-CN" altLang="en-US">
                <a:latin typeface="宋体"/>
                <a:ea typeface="仿宋_GB2312" pitchFamily="49" charset="-122"/>
                <a:cs typeface="宋体" charset="-122"/>
              </a:rPr>
              <a:t>②</a:t>
            </a:r>
            <a:r>
              <a:rPr lang="zh-CN" altLang="en-US">
                <a:latin typeface="Times New Roman" pitchFamily="18" charset="0"/>
                <a:ea typeface="仿宋_GB2312" pitchFamily="49" charset="-122"/>
                <a:cs typeface="Times New Roman" pitchFamily="18" charset="0"/>
              </a:rPr>
              <a:t>电压表读数用</a:t>
            </a:r>
            <a:r>
              <a:rPr lang="en-US" altLang="zh-CN">
                <a:latin typeface="Times New Roman" pitchFamily="18" charset="0"/>
                <a:ea typeface="仿宋_GB2312" pitchFamily="49" charset="-122"/>
                <a:cs typeface="Times New Roman" pitchFamily="18" charset="0"/>
              </a:rPr>
              <a:t>0</a:t>
            </a:r>
            <a:r>
              <a:rPr lang="zh-CN" altLang="en-US">
                <a:latin typeface="Times New Roman" pitchFamily="18" charset="0"/>
                <a:ea typeface="仿宋_GB2312" pitchFamily="49" charset="-122"/>
                <a:cs typeface="Times New Roman" pitchFamily="18" charset="0"/>
              </a:rPr>
              <a:t>～</a:t>
            </a:r>
            <a:r>
              <a:rPr lang="en-US" altLang="zh-CN">
                <a:latin typeface="Times New Roman" pitchFamily="18" charset="0"/>
                <a:ea typeface="仿宋_GB2312" pitchFamily="49" charset="-122"/>
                <a:cs typeface="Times New Roman" pitchFamily="18" charset="0"/>
              </a:rPr>
              <a:t>250</a:t>
            </a:r>
            <a:r>
              <a:rPr lang="zh-CN" altLang="en-US">
                <a:latin typeface="Times New Roman" pitchFamily="18" charset="0"/>
                <a:ea typeface="仿宋_GB2312" pitchFamily="49" charset="-122"/>
                <a:cs typeface="Times New Roman" pitchFamily="18" charset="0"/>
              </a:rPr>
              <a:t>所标刻度读取</a:t>
            </a:r>
            <a:r>
              <a:rPr lang="en-US" altLang="zh-CN">
                <a:latin typeface="Times New Roman" pitchFamily="18" charset="0"/>
                <a:ea typeface="仿宋_GB2312" pitchFamily="49" charset="-122"/>
                <a:cs typeface="Times New Roman" pitchFamily="18" charset="0"/>
              </a:rPr>
              <a:t>57 V</a:t>
            </a:r>
            <a:r>
              <a:rPr lang="zh-CN" altLang="en-US">
                <a:latin typeface="Times New Roman" pitchFamily="18" charset="0"/>
                <a:ea typeface="仿宋_GB2312" pitchFamily="49" charset="-122"/>
                <a:cs typeface="Times New Roman" pitchFamily="18" charset="0"/>
              </a:rPr>
              <a:t>，再除以倍数</a:t>
            </a:r>
            <a:r>
              <a:rPr lang="en-US" altLang="zh-CN">
                <a:latin typeface="Times New Roman" pitchFamily="18" charset="0"/>
                <a:ea typeface="仿宋_GB2312" pitchFamily="49" charset="-122"/>
                <a:cs typeface="Times New Roman" pitchFamily="18" charset="0"/>
              </a:rPr>
              <a:t>100</a:t>
            </a:r>
            <a:r>
              <a:rPr lang="zh-CN" altLang="en-US">
                <a:latin typeface="Times New Roman" pitchFamily="18" charset="0"/>
                <a:ea typeface="仿宋_GB2312" pitchFamily="49" charset="-122"/>
                <a:cs typeface="Times New Roman" pitchFamily="18" charset="0"/>
              </a:rPr>
              <a:t>得</a:t>
            </a:r>
            <a:r>
              <a:rPr lang="en-US" altLang="zh-CN">
                <a:latin typeface="Times New Roman" pitchFamily="18" charset="0"/>
                <a:ea typeface="仿宋_GB2312" pitchFamily="49" charset="-122"/>
                <a:cs typeface="Times New Roman" pitchFamily="18" charset="0"/>
              </a:rPr>
              <a:t>0.57 V</a:t>
            </a:r>
            <a:r>
              <a:rPr lang="zh-CN" altLang="en-US">
                <a:latin typeface="Times New Roman" pitchFamily="18" charset="0"/>
                <a:ea typeface="仿宋_GB2312" pitchFamily="49" charset="-122"/>
                <a:cs typeface="Times New Roman" pitchFamily="18" charset="0"/>
              </a:rPr>
              <a:t>；</a:t>
            </a:r>
            <a:r>
              <a:rPr lang="zh-CN" altLang="en-US">
                <a:latin typeface="宋体"/>
                <a:ea typeface="仿宋_GB2312" pitchFamily="49" charset="-122"/>
                <a:cs typeface="宋体" charset="-122"/>
              </a:rPr>
              <a:t>③</a:t>
            </a:r>
            <a:r>
              <a:rPr lang="zh-CN" altLang="en-US">
                <a:latin typeface="Times New Roman" pitchFamily="18" charset="0"/>
                <a:ea typeface="仿宋_GB2312" pitchFamily="49" charset="-122"/>
                <a:cs typeface="Times New Roman" pitchFamily="18" charset="0"/>
              </a:rPr>
              <a:t>欧姆表读取</a:t>
            </a:r>
            <a:r>
              <a:rPr lang="en-US" altLang="zh-CN">
                <a:latin typeface="Times New Roman" pitchFamily="18" charset="0"/>
                <a:ea typeface="仿宋_GB2312" pitchFamily="49" charset="-122"/>
                <a:cs typeface="Times New Roman" pitchFamily="18" charset="0"/>
              </a:rPr>
              <a:t>3.2 Ω</a:t>
            </a:r>
            <a:r>
              <a:rPr lang="zh-CN" altLang="en-US">
                <a:latin typeface="Times New Roman" pitchFamily="18" charset="0"/>
                <a:ea typeface="仿宋_GB2312" pitchFamily="49" charset="-122"/>
                <a:cs typeface="Times New Roman" pitchFamily="18" charset="0"/>
              </a:rPr>
              <a:t>，再乘以倍数</a:t>
            </a:r>
            <a:r>
              <a:rPr lang="en-US" altLang="zh-CN">
                <a:latin typeface="Times New Roman" pitchFamily="18" charset="0"/>
                <a:ea typeface="仿宋_GB2312" pitchFamily="49" charset="-122"/>
                <a:cs typeface="Times New Roman" pitchFamily="18" charset="0"/>
              </a:rPr>
              <a:t>100</a:t>
            </a:r>
            <a:r>
              <a:rPr lang="zh-CN" altLang="en-US">
                <a:latin typeface="Times New Roman" pitchFamily="18" charset="0"/>
                <a:ea typeface="仿宋_GB2312" pitchFamily="49" charset="-122"/>
                <a:cs typeface="Times New Roman" pitchFamily="18" charset="0"/>
              </a:rPr>
              <a:t>得</a:t>
            </a:r>
            <a:r>
              <a:rPr lang="en-US" altLang="zh-CN">
                <a:latin typeface="Times New Roman" pitchFamily="18" charset="0"/>
                <a:ea typeface="仿宋_GB2312" pitchFamily="49" charset="-122"/>
                <a:cs typeface="Times New Roman" pitchFamily="18" charset="0"/>
              </a:rPr>
              <a:t>320 Ω.</a:t>
            </a:r>
            <a:endParaRPr lang="en-US" altLang="zh-CN">
              <a:solidFill>
                <a:srgbClr val="FF0000"/>
              </a:solidFill>
              <a:latin typeface="Times New Roman" pitchFamily="18" charset="0"/>
              <a:ea typeface="黑体" pitchFamily="2" charset="-122"/>
              <a:cs typeface="Times New Roman" pitchFamily="18" charset="0"/>
            </a:endParaRPr>
          </a:p>
          <a:p>
            <a:pPr algn="just"/>
            <a:r>
              <a:rPr lang="zh-CN" altLang="en-US">
                <a:solidFill>
                  <a:srgbClr val="FF0000"/>
                </a:solidFill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答案：</a:t>
            </a:r>
            <a:r>
              <a:rPr lang="en-US" altLang="zh-CN">
                <a:latin typeface="Times New Roman" pitchFamily="18" charset="0"/>
                <a:ea typeface="宋体" charset="-122"/>
                <a:cs typeface="Times New Roman" pitchFamily="18" charset="0"/>
              </a:rPr>
              <a:t>23</a:t>
            </a:r>
            <a:r>
              <a:rPr lang="zh-CN" altLang="en-US">
                <a:latin typeface="Times New Roman" pitchFamily="18" charset="0"/>
                <a:ea typeface="宋体" charset="-122"/>
                <a:cs typeface="Times New Roman" pitchFamily="18" charset="0"/>
              </a:rPr>
              <a:t>　</a:t>
            </a:r>
            <a:r>
              <a:rPr lang="en-US" altLang="zh-CN">
                <a:latin typeface="Times New Roman" pitchFamily="18" charset="0"/>
                <a:ea typeface="宋体" charset="-122"/>
                <a:cs typeface="Times New Roman" pitchFamily="18" charset="0"/>
              </a:rPr>
              <a:t>0.57</a:t>
            </a:r>
            <a:r>
              <a:rPr lang="zh-CN" altLang="en-US">
                <a:latin typeface="Times New Roman" pitchFamily="18" charset="0"/>
                <a:ea typeface="宋体" charset="-122"/>
                <a:cs typeface="Times New Roman" pitchFamily="18" charset="0"/>
              </a:rPr>
              <a:t>　</a:t>
            </a:r>
            <a:r>
              <a:rPr lang="en-US" altLang="zh-CN">
                <a:latin typeface="Times New Roman" pitchFamily="18" charset="0"/>
                <a:ea typeface="宋体" charset="-122"/>
                <a:cs typeface="Times New Roman" pitchFamily="18" charset="0"/>
              </a:rPr>
              <a:t>320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8674" name="Rectangle 2"/>
          <p:cNvSpPr>
            <a:spLocks noChangeArrowheads="1"/>
          </p:cNvSpPr>
          <p:nvPr>
            <p:ph type="body" idx="1"/>
          </p:nvPr>
        </p:nvSpPr>
        <p:spPr>
          <a:xfrm>
            <a:off x="179512" y="188640"/>
            <a:ext cx="8856984" cy="424847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30000"/>
              </a:lnSpc>
            </a:pPr>
            <a:r>
              <a:rPr lang="en-US" altLang="zh-CN">
                <a:latin typeface="Times New Roman" pitchFamily="18" charset="0"/>
                <a:ea typeface="宋体" charset="-122"/>
                <a:cs typeface="Times New Roman" pitchFamily="18" charset="0"/>
              </a:rPr>
              <a:t>      </a:t>
            </a:r>
            <a:r>
              <a:rPr lang="zh-CN" altLang="en-US">
                <a:latin typeface="Times New Roman" pitchFamily="18" charset="0"/>
                <a:ea typeface="宋体" charset="-122"/>
                <a:cs typeface="Times New Roman" pitchFamily="18" charset="0"/>
              </a:rPr>
              <a:t>如图所示为一简单欧姆表原理示意图，其中电流表的满偏电流</a:t>
            </a:r>
            <a:r>
              <a:rPr lang="en-US" altLang="zh-CN" i="1" err="1">
                <a:latin typeface="Times New Roman" pitchFamily="18" charset="0"/>
                <a:ea typeface="宋体" charset="-122"/>
                <a:cs typeface="Times New Roman" pitchFamily="18" charset="0"/>
              </a:rPr>
              <a:t>I</a:t>
            </a:r>
            <a:r>
              <a:rPr lang="en-US" altLang="zh-CN" baseline="-30000" err="1">
                <a:latin typeface="Times New Roman" pitchFamily="18" charset="0"/>
                <a:ea typeface="宋体" charset="-122"/>
                <a:cs typeface="Times New Roman" pitchFamily="18" charset="0"/>
              </a:rPr>
              <a:t>g</a:t>
            </a:r>
            <a:r>
              <a:rPr lang="zh-CN" altLang="en-US">
                <a:latin typeface="Times New Roman" pitchFamily="18" charset="0"/>
                <a:ea typeface="宋体" charset="-122"/>
                <a:cs typeface="Times New Roman" pitchFamily="18" charset="0"/>
              </a:rPr>
              <a:t>＝</a:t>
            </a:r>
            <a:r>
              <a:rPr lang="en-US" altLang="zh-CN">
                <a:latin typeface="Times New Roman" pitchFamily="18" charset="0"/>
                <a:ea typeface="宋体" charset="-122"/>
                <a:cs typeface="Times New Roman" pitchFamily="18" charset="0"/>
              </a:rPr>
              <a:t>300 μA</a:t>
            </a:r>
            <a:r>
              <a:rPr lang="zh-CN" altLang="en-US">
                <a:latin typeface="Times New Roman" pitchFamily="18" charset="0"/>
                <a:ea typeface="宋体" charset="-122"/>
                <a:cs typeface="Times New Roman" pitchFamily="18" charset="0"/>
              </a:rPr>
              <a:t>，内阻</a:t>
            </a:r>
            <a:r>
              <a:rPr lang="en-US" altLang="zh-CN" i="1" err="1">
                <a:latin typeface="Times New Roman" pitchFamily="18" charset="0"/>
                <a:ea typeface="宋体" charset="-122"/>
                <a:cs typeface="Times New Roman" pitchFamily="18" charset="0"/>
              </a:rPr>
              <a:t>R</a:t>
            </a:r>
            <a:r>
              <a:rPr lang="en-US" altLang="zh-CN" baseline="-30000" err="1">
                <a:latin typeface="Times New Roman" pitchFamily="18" charset="0"/>
                <a:ea typeface="宋体" charset="-122"/>
                <a:cs typeface="Times New Roman" pitchFamily="18" charset="0"/>
              </a:rPr>
              <a:t>g</a:t>
            </a:r>
            <a:r>
              <a:rPr lang="zh-CN" altLang="en-US">
                <a:latin typeface="Times New Roman" pitchFamily="18" charset="0"/>
                <a:ea typeface="宋体" charset="-122"/>
                <a:cs typeface="Times New Roman" pitchFamily="18" charset="0"/>
              </a:rPr>
              <a:t>＝</a:t>
            </a:r>
            <a:r>
              <a:rPr lang="en-US" altLang="zh-CN">
                <a:latin typeface="Times New Roman" pitchFamily="18" charset="0"/>
                <a:ea typeface="宋体" charset="-122"/>
                <a:cs typeface="Times New Roman" pitchFamily="18" charset="0"/>
              </a:rPr>
              <a:t>100 Ω</a:t>
            </a:r>
            <a:r>
              <a:rPr lang="zh-CN" altLang="en-US">
                <a:latin typeface="Times New Roman" pitchFamily="18" charset="0"/>
                <a:ea typeface="宋体" charset="-122"/>
                <a:cs typeface="Times New Roman" pitchFamily="18" charset="0"/>
              </a:rPr>
              <a:t>，可变电阻</a:t>
            </a:r>
            <a:r>
              <a:rPr lang="en-US" altLang="zh-CN" i="1">
                <a:latin typeface="Times New Roman" pitchFamily="18" charset="0"/>
                <a:ea typeface="宋体" charset="-122"/>
                <a:cs typeface="Times New Roman" pitchFamily="18" charset="0"/>
              </a:rPr>
              <a:t>R</a:t>
            </a:r>
            <a:r>
              <a:rPr lang="zh-CN" altLang="en-US">
                <a:latin typeface="Times New Roman" pitchFamily="18" charset="0"/>
                <a:ea typeface="宋体" charset="-122"/>
                <a:cs typeface="Times New Roman" pitchFamily="18" charset="0"/>
              </a:rPr>
              <a:t>的最大阻值为</a:t>
            </a:r>
            <a:r>
              <a:rPr lang="en-US" altLang="zh-CN">
                <a:latin typeface="Times New Roman" pitchFamily="18" charset="0"/>
                <a:ea typeface="宋体" charset="-122"/>
                <a:cs typeface="Times New Roman" pitchFamily="18" charset="0"/>
              </a:rPr>
              <a:t>10 kΩ.</a:t>
            </a:r>
            <a:r>
              <a:rPr lang="zh-CN" altLang="en-US">
                <a:latin typeface="Times New Roman" pitchFamily="18" charset="0"/>
                <a:ea typeface="宋体" charset="-122"/>
                <a:cs typeface="Times New Roman" pitchFamily="18" charset="0"/>
              </a:rPr>
              <a:t>电池的电动势</a:t>
            </a:r>
            <a:r>
              <a:rPr lang="en-US" altLang="zh-CN" i="1">
                <a:latin typeface="Times New Roman" pitchFamily="18" charset="0"/>
                <a:ea typeface="宋体" charset="-122"/>
                <a:cs typeface="Times New Roman" pitchFamily="18" charset="0"/>
              </a:rPr>
              <a:t>E</a:t>
            </a:r>
            <a:r>
              <a:rPr lang="zh-CN" altLang="en-US">
                <a:latin typeface="Times New Roman" pitchFamily="18" charset="0"/>
                <a:ea typeface="宋体" charset="-122"/>
                <a:cs typeface="Times New Roman" pitchFamily="18" charset="0"/>
              </a:rPr>
              <a:t>＝</a:t>
            </a:r>
            <a:r>
              <a:rPr lang="en-US" altLang="zh-CN">
                <a:latin typeface="Times New Roman" pitchFamily="18" charset="0"/>
                <a:ea typeface="宋体" charset="-122"/>
                <a:cs typeface="Times New Roman" pitchFamily="18" charset="0"/>
              </a:rPr>
              <a:t>1.5 V</a:t>
            </a:r>
            <a:r>
              <a:rPr lang="zh-CN" altLang="en-US">
                <a:latin typeface="Times New Roman" pitchFamily="18" charset="0"/>
                <a:ea typeface="宋体" charset="-122"/>
                <a:cs typeface="Times New Roman" pitchFamily="18" charset="0"/>
              </a:rPr>
              <a:t>，内阻</a:t>
            </a:r>
            <a:r>
              <a:rPr lang="en-US" altLang="zh-CN" i="1">
                <a:latin typeface="Times New Roman" pitchFamily="18" charset="0"/>
                <a:ea typeface="宋体" charset="-122"/>
                <a:cs typeface="Times New Roman" pitchFamily="18" charset="0"/>
              </a:rPr>
              <a:t>r</a:t>
            </a:r>
            <a:r>
              <a:rPr lang="zh-CN" altLang="en-US">
                <a:latin typeface="Times New Roman" pitchFamily="18" charset="0"/>
                <a:ea typeface="宋体" charset="-122"/>
                <a:cs typeface="Times New Roman" pitchFamily="18" charset="0"/>
              </a:rPr>
              <a:t>＝</a:t>
            </a:r>
            <a:r>
              <a:rPr lang="en-US" altLang="zh-CN">
                <a:latin typeface="Times New Roman" pitchFamily="18" charset="0"/>
                <a:ea typeface="宋体" charset="-122"/>
                <a:cs typeface="Times New Roman" pitchFamily="18" charset="0"/>
              </a:rPr>
              <a:t>0.5 Ω</a:t>
            </a:r>
            <a:r>
              <a:rPr lang="zh-CN" altLang="en-US">
                <a:latin typeface="Times New Roman" pitchFamily="18" charset="0"/>
                <a:ea typeface="宋体" charset="-122"/>
                <a:cs typeface="Times New Roman" pitchFamily="18" charset="0"/>
              </a:rPr>
              <a:t>，图中与接线柱</a:t>
            </a:r>
            <a:r>
              <a:rPr lang="en-US" altLang="zh-CN" i="1">
                <a:latin typeface="Times New Roman" pitchFamily="18" charset="0"/>
                <a:ea typeface="宋体" charset="-122"/>
                <a:cs typeface="Times New Roman" pitchFamily="18" charset="0"/>
              </a:rPr>
              <a:t>A</a:t>
            </a:r>
            <a:r>
              <a:rPr lang="zh-CN" altLang="en-US">
                <a:latin typeface="Times New Roman" pitchFamily="18" charset="0"/>
                <a:ea typeface="宋体" charset="-122"/>
                <a:cs typeface="Times New Roman" pitchFamily="18" charset="0"/>
              </a:rPr>
              <a:t>相连的表笔颜色应是</a:t>
            </a:r>
            <a:r>
              <a:rPr lang="en-US" altLang="zh-CN">
                <a:latin typeface="Times New Roman" pitchFamily="18" charset="0"/>
                <a:ea typeface="宋体" charset="-122"/>
                <a:cs typeface="Times New Roman" pitchFamily="18" charset="0"/>
              </a:rPr>
              <a:t>__________</a:t>
            </a:r>
            <a:r>
              <a:rPr lang="zh-CN" altLang="en-US">
                <a:latin typeface="Times New Roman" pitchFamily="18" charset="0"/>
                <a:ea typeface="宋体" charset="-122"/>
                <a:cs typeface="Times New Roman" pitchFamily="18" charset="0"/>
              </a:rPr>
              <a:t>色．按正确使用方法测量电阻</a:t>
            </a:r>
            <a:r>
              <a:rPr lang="en-US" altLang="zh-CN" i="1">
                <a:latin typeface="Times New Roman" pitchFamily="18" charset="0"/>
                <a:ea typeface="宋体" charset="-122"/>
                <a:cs typeface="Times New Roman" pitchFamily="18" charset="0"/>
              </a:rPr>
              <a:t>R</a:t>
            </a:r>
            <a:r>
              <a:rPr lang="en-US" altLang="zh-CN" i="1" baseline="-30000">
                <a:latin typeface="Times New Roman" pitchFamily="18" charset="0"/>
                <a:ea typeface="宋体" charset="-122"/>
                <a:cs typeface="Times New Roman" pitchFamily="18" charset="0"/>
              </a:rPr>
              <a:t>x</a:t>
            </a:r>
            <a:r>
              <a:rPr lang="zh-CN" altLang="en-US">
                <a:latin typeface="Times New Roman" pitchFamily="18" charset="0"/>
                <a:ea typeface="宋体" charset="-122"/>
                <a:cs typeface="Times New Roman" pitchFamily="18" charset="0"/>
              </a:rPr>
              <a:t>阻值时，指针指在刻度盘的正中央，则</a:t>
            </a:r>
            <a:r>
              <a:rPr lang="en-US" altLang="zh-CN" i="1">
                <a:latin typeface="Times New Roman" pitchFamily="18" charset="0"/>
                <a:ea typeface="宋体" charset="-122"/>
                <a:cs typeface="Times New Roman" pitchFamily="18" charset="0"/>
              </a:rPr>
              <a:t>R</a:t>
            </a:r>
            <a:r>
              <a:rPr lang="en-US" altLang="zh-CN" i="1" baseline="-30000">
                <a:latin typeface="Times New Roman" pitchFamily="18" charset="0"/>
                <a:ea typeface="宋体" charset="-122"/>
                <a:cs typeface="Times New Roman" pitchFamily="18" charset="0"/>
              </a:rPr>
              <a:t>x</a:t>
            </a:r>
            <a:r>
              <a:rPr lang="zh-CN" altLang="en-US">
                <a:latin typeface="Times New Roman" pitchFamily="18" charset="0"/>
                <a:ea typeface="宋体" charset="-122"/>
                <a:cs typeface="Times New Roman" pitchFamily="18" charset="0"/>
              </a:rPr>
              <a:t>＝</a:t>
            </a:r>
            <a:r>
              <a:rPr lang="en-US" altLang="zh-CN">
                <a:latin typeface="Times New Roman" pitchFamily="18" charset="0"/>
                <a:ea typeface="宋体" charset="-122"/>
                <a:cs typeface="Times New Roman" pitchFamily="18" charset="0"/>
              </a:rPr>
              <a:t>________kΩ.</a:t>
            </a:r>
            <a:r>
              <a:rPr lang="zh-CN" altLang="en-US">
                <a:latin typeface="Times New Roman" pitchFamily="18" charset="0"/>
                <a:ea typeface="宋体" charset="-122"/>
                <a:cs typeface="Times New Roman" pitchFamily="18" charset="0"/>
              </a:rPr>
              <a:t>若该欧姆表使用一段时间后，电池电动势变小、内阻变大，但此表仍能调零，按正确使用方法再测上述</a:t>
            </a:r>
            <a:r>
              <a:rPr lang="en-US" altLang="zh-CN" i="1">
                <a:latin typeface="Times New Roman" pitchFamily="18" charset="0"/>
                <a:ea typeface="宋体" charset="-122"/>
                <a:cs typeface="Times New Roman" pitchFamily="18" charset="0"/>
              </a:rPr>
              <a:t>R</a:t>
            </a:r>
            <a:r>
              <a:rPr lang="en-US" altLang="zh-CN" i="1" baseline="-30000">
                <a:latin typeface="Times New Roman" pitchFamily="18" charset="0"/>
                <a:ea typeface="宋体" charset="-122"/>
                <a:cs typeface="Times New Roman" pitchFamily="18" charset="0"/>
              </a:rPr>
              <a:t>x</a:t>
            </a:r>
            <a:r>
              <a:rPr lang="zh-CN" altLang="en-US">
                <a:latin typeface="Times New Roman" pitchFamily="18" charset="0"/>
                <a:ea typeface="宋体" charset="-122"/>
                <a:cs typeface="Times New Roman" pitchFamily="18" charset="0"/>
              </a:rPr>
              <a:t>，其测量结果与原结果相比将</a:t>
            </a:r>
            <a:r>
              <a:rPr lang="en-US" altLang="zh-CN">
                <a:latin typeface="Times New Roman" pitchFamily="18" charset="0"/>
                <a:ea typeface="宋体" charset="-122"/>
                <a:cs typeface="Times New Roman" pitchFamily="18" charset="0"/>
              </a:rPr>
              <a:t>______(</a:t>
            </a:r>
            <a:r>
              <a:rPr lang="zh-CN" altLang="en-US">
                <a:latin typeface="Times New Roman" pitchFamily="18" charset="0"/>
                <a:ea typeface="宋体" charset="-122"/>
                <a:cs typeface="Times New Roman" pitchFamily="18" charset="0"/>
              </a:rPr>
              <a:t>填</a:t>
            </a:r>
            <a:r>
              <a:rPr lang="zh-CN" altLang="en-US">
                <a:latin typeface="宋体"/>
                <a:ea typeface="宋体" charset="-122"/>
                <a:cs typeface="Times New Roman" pitchFamily="18" charset="0"/>
              </a:rPr>
              <a:t>“</a:t>
            </a:r>
            <a:r>
              <a:rPr lang="zh-CN" altLang="en-US">
                <a:latin typeface="Times New Roman" pitchFamily="18" charset="0"/>
                <a:ea typeface="宋体" charset="-122"/>
                <a:cs typeface="Times New Roman" pitchFamily="18" charset="0"/>
              </a:rPr>
              <a:t>变大</a:t>
            </a:r>
            <a:r>
              <a:rPr lang="zh-CN" altLang="en-US">
                <a:latin typeface="宋体"/>
                <a:ea typeface="宋体" charset="-122"/>
                <a:cs typeface="Times New Roman" pitchFamily="18" charset="0"/>
              </a:rPr>
              <a:t>”“</a:t>
            </a:r>
            <a:r>
              <a:rPr lang="zh-CN" altLang="en-US">
                <a:latin typeface="Times New Roman" pitchFamily="18" charset="0"/>
                <a:ea typeface="宋体" charset="-122"/>
                <a:cs typeface="Times New Roman" pitchFamily="18" charset="0"/>
              </a:rPr>
              <a:t>变小</a:t>
            </a:r>
            <a:r>
              <a:rPr lang="zh-CN" altLang="en-US">
                <a:latin typeface="宋体"/>
                <a:ea typeface="宋体" charset="-122"/>
                <a:cs typeface="Times New Roman" pitchFamily="18" charset="0"/>
              </a:rPr>
              <a:t>”</a:t>
            </a:r>
            <a:r>
              <a:rPr lang="zh-CN" altLang="en-US">
                <a:latin typeface="Times New Roman" pitchFamily="18" charset="0"/>
                <a:ea typeface="宋体" charset="-122"/>
                <a:cs typeface="Times New Roman" pitchFamily="18" charset="0"/>
              </a:rPr>
              <a:t>或</a:t>
            </a:r>
            <a:r>
              <a:rPr lang="zh-CN" altLang="en-US">
                <a:latin typeface="宋体"/>
                <a:ea typeface="宋体" charset="-122"/>
                <a:cs typeface="Times New Roman" pitchFamily="18" charset="0"/>
              </a:rPr>
              <a:t>“</a:t>
            </a:r>
            <a:r>
              <a:rPr lang="zh-CN" altLang="en-US">
                <a:latin typeface="Times New Roman" pitchFamily="18" charset="0"/>
                <a:ea typeface="宋体" charset="-122"/>
                <a:cs typeface="Times New Roman" pitchFamily="18" charset="0"/>
              </a:rPr>
              <a:t>不变</a:t>
            </a:r>
            <a:r>
              <a:rPr lang="zh-CN" altLang="en-US">
                <a:latin typeface="宋体"/>
                <a:ea typeface="宋体" charset="-122"/>
                <a:cs typeface="Times New Roman" pitchFamily="18" charset="0"/>
              </a:rPr>
              <a:t>”</a:t>
            </a:r>
            <a:r>
              <a:rPr lang="en-US" altLang="zh-CN">
                <a:latin typeface="Times New Roman" pitchFamily="18" charset="0"/>
                <a:ea typeface="宋体" charset="-122"/>
                <a:cs typeface="Times New Roman" pitchFamily="18" charset="0"/>
              </a:rPr>
              <a:t>)</a:t>
            </a:r>
            <a:r>
              <a:rPr lang="zh-CN" altLang="en-US">
                <a:latin typeface="Times New Roman" pitchFamily="18" charset="0"/>
                <a:ea typeface="宋体" charset="-122"/>
                <a:cs typeface="Times New Roman" pitchFamily="18" charset="0"/>
              </a:rPr>
              <a:t>．</a:t>
            </a:r>
          </a:p>
        </p:txBody>
      </p:sp>
      <p:pic>
        <p:nvPicPr>
          <p:cNvPr id="28675" name="Picture 3" descr="例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67544" y="404664"/>
            <a:ext cx="654050" cy="482600"/>
          </a:xfrm>
          <a:prstGeom prst="rect">
            <a:avLst/>
          </a:prstGeom>
          <a:noFill/>
        </p:spPr>
      </p:pic>
      <p:pic>
        <p:nvPicPr>
          <p:cNvPr id="28676" name="Picture 4" descr="W110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6851650" y="4121150"/>
            <a:ext cx="2292350" cy="2736850"/>
          </a:xfrm>
          <a:prstGeom prst="rect">
            <a:avLst/>
          </a:prstGeom>
          <a:noFill/>
        </p:spPr>
      </p:pic>
    </p:spTree>
  </p:cSld>
  <p:clrMapOvr>
    <a:masterClrMapping/>
  </p:clrMapOvr>
  <p:transition/>
  <p:timing/>
</p:sld>
</file>

<file path=ppt/slides/slide1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628650" y="1235075"/>
          <a:ext cx="7815263" cy="471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文档" r:id="rId2" progId="Word.Document.8">
                  <p:embed/>
                </p:oleObj>
              </mc:Choice>
              <mc:Fallback>
                <p:oleObj name="文档" r:id="rId2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28650" y="1235075"/>
                        <a:ext cx="7815263" cy="4714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/>
</p:sld>
</file>

<file path=ppt/slides/slide1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628650" y="914400"/>
          <a:ext cx="8101013" cy="468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文档" r:id="rId2" progId="Word.Document.8">
                  <p:embed/>
                </p:oleObj>
              </mc:Choice>
              <mc:Fallback>
                <p:oleObj name="文档" r:id="rId2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28650" y="914400"/>
                        <a:ext cx="8101013" cy="46863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625475" y="5084763"/>
          <a:ext cx="7893050" cy="59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文档" r:id="rId4" progId="Word.Document.8">
                  <p:embed/>
                </p:oleObj>
              </mc:Choice>
              <mc:Fallback>
                <p:oleObj name="文档" r:id="rId4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25475" y="5084763"/>
                        <a:ext cx="7893050" cy="5921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8674" name="Text Box 2"/>
          <p:cNvSpPr>
            <a:spLocks noChangeArrowheads="1"/>
          </p:cNvSpPr>
          <p:nvPr/>
        </p:nvSpPr>
        <p:spPr bwMode="auto">
          <a:xfrm>
            <a:off x="685443" y="549148"/>
            <a:ext cx="7773114" cy="5078303"/>
          </a:xfrm>
          <a:prstGeom prst="rect">
            <a:avLst/>
          </a:prstGeom>
          <a:noFill/>
          <a:ln w="9525" cmpd="sng">
            <a:noFill/>
            <a:bevel/>
          </a:ln>
        </p:spPr>
        <p:txBody>
          <a:bodyPr lIns="91429" tIns="45715" rIns="91429" bIns="45715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1</a:t>
            </a:r>
            <a:r>
              <a:rPr lang="zh-CN" alt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、用多用表的欧姆挡测电阻，下列说法中哪些是正确的（  ）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A</a:t>
            </a:r>
            <a:r>
              <a:rPr lang="zh-CN" alt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、测量前必须调零，而且每测一次电阻都要重新调零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B</a:t>
            </a:r>
            <a:r>
              <a:rPr lang="zh-CN" alt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、每次换挡后必须电阻调零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C</a:t>
            </a:r>
            <a:r>
              <a:rPr lang="zh-CN" alt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、待测电阻如果是连接在某电路中，应把它先与其它元件断开，再进行测量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D</a:t>
            </a:r>
            <a:r>
              <a:rPr lang="zh-CN" alt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、两个表笔要与待测电阻接触良好才能测得较准确，为此，应当用两只手分别将两个表笔与电阻紧紧在捏在一起 </a:t>
            </a:r>
            <a:endParaRPr lang="zh-CN" altLang="en-US"/>
          </a:p>
        </p:txBody>
      </p:sp>
      <p:sp>
        <p:nvSpPr>
          <p:cNvPr id="28675" name="矩形 4"/>
          <p:cNvSpPr>
            <a:spLocks noChangeArrowheads="1"/>
          </p:cNvSpPr>
          <p:nvPr/>
        </p:nvSpPr>
        <p:spPr bwMode="auto">
          <a:xfrm>
            <a:off x="-15470" y="-34916"/>
            <a:ext cx="1585088" cy="539189"/>
          </a:xfrm>
          <a:prstGeom prst="rect">
            <a:avLst/>
          </a:prstGeom>
          <a:solidFill>
            <a:srgbClr val="CCFF66"/>
          </a:solidFill>
          <a:ln w="9525">
            <a:noFill/>
            <a:miter lim="800000"/>
          </a:ln>
        </p:spPr>
        <p:txBody>
          <a:bodyPr lIns="0" tIns="38387" rIns="0" bIns="38387">
            <a:spAutoFit/>
          </a:bodyPr>
          <a:lstStyle/>
          <a:p>
            <a:pPr algn="ctr"/>
            <a:r>
              <a:rPr lang="zh-CN" altLang="en-US" sz="3000">
                <a:solidFill>
                  <a:srgbClr val="810281"/>
                </a:solidFill>
                <a:latin typeface="隶书" pitchFamily="49" charset="-122"/>
                <a:ea typeface="隶书" pitchFamily="49" charset="-122"/>
                <a:sym typeface="隶书" pitchFamily="49" charset="-122"/>
              </a:rPr>
              <a:t>课堂练习</a:t>
            </a:r>
          </a:p>
        </p:txBody>
      </p:sp>
      <p:pic>
        <p:nvPicPr>
          <p:cNvPr id="28676" name="Picture 95" descr="20090204_845682aa92221a984601cPafxQxIgouA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92583" y="1944238"/>
            <a:ext cx="697343" cy="695164"/>
          </a:xfrm>
          <a:prstGeom prst="rect">
            <a:avLst/>
          </a:prstGeom>
          <a:noFill/>
          <a:ln w="9525" cmpd="sng">
            <a:noFill/>
            <a:bevel/>
          </a:ln>
        </p:spPr>
      </p:pic>
      <p:pic>
        <p:nvPicPr>
          <p:cNvPr id="28677" name="Picture 95" descr="20090204_845682aa92221a984601cPafxQxIgouA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71163" y="2640989"/>
            <a:ext cx="723523" cy="720558"/>
          </a:xfrm>
          <a:prstGeom prst="rect">
            <a:avLst/>
          </a:prstGeom>
          <a:noFill/>
          <a:ln w="9525" cmpd="sng">
            <a:noFill/>
            <a:beve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">
                                      <p:cBhvr>
                                        <p:cTn id="7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">
                                      <p:cBhvr>
                                        <p:cTn id="13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098" name="Text Box 3"/>
          <p:cNvSpPr>
            <a:spLocks noChangeArrowheads="1"/>
          </p:cNvSpPr>
          <p:nvPr/>
        </p:nvSpPr>
        <p:spPr bwMode="auto">
          <a:xfrm>
            <a:off x="287981" y="863400"/>
            <a:ext cx="3788977" cy="1107996"/>
          </a:xfrm>
          <a:prstGeom prst="rect">
            <a:avLst/>
          </a:prstGeom>
          <a:noFill/>
          <a:ln w="9525" cmpd="sng">
            <a:noFill/>
            <a:bevel/>
          </a:ln>
        </p:spPr>
        <p:txBody>
          <a:bodyPr lIns="0" tIns="0" rIns="0" bIns="0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1.</a:t>
            </a:r>
            <a:r>
              <a:rPr lang="zh-CN" alt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如何把电流表改装成电压表</a:t>
            </a:r>
            <a:r>
              <a:rPr 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?</a:t>
            </a:r>
            <a:endParaRPr lang="zh-CN" altLang="en-US"/>
          </a:p>
        </p:txBody>
      </p:sp>
      <p:sp>
        <p:nvSpPr>
          <p:cNvPr id="4099" name="矩形 7"/>
          <p:cNvSpPr>
            <a:spLocks noChangeArrowheads="1"/>
          </p:cNvSpPr>
          <p:nvPr/>
        </p:nvSpPr>
        <p:spPr bwMode="auto">
          <a:xfrm>
            <a:off x="0" y="-4761"/>
            <a:ext cx="2627784" cy="539189"/>
          </a:xfrm>
          <a:prstGeom prst="rect">
            <a:avLst/>
          </a:prstGeom>
          <a:solidFill>
            <a:srgbClr val="CCFF66"/>
          </a:solidFill>
          <a:ln w="9525">
            <a:noFill/>
            <a:miter lim="800000"/>
          </a:ln>
        </p:spPr>
        <p:txBody>
          <a:bodyPr wrap="square" lIns="0" tIns="38387" rIns="0" bIns="38387">
            <a:spAutoFit/>
          </a:bodyPr>
          <a:lstStyle/>
          <a:p>
            <a:pPr algn="ctr"/>
            <a:r>
              <a:rPr lang="zh-CN" altLang="en-US" sz="3000">
                <a:solidFill>
                  <a:srgbClr val="810281"/>
                </a:solidFill>
                <a:latin typeface="隶书" pitchFamily="49" charset="-122"/>
                <a:ea typeface="隶书" pitchFamily="49" charset="-122"/>
                <a:sym typeface="隶书" pitchFamily="49" charset="-122"/>
              </a:rPr>
              <a:t>复习巩固</a:t>
            </a:r>
          </a:p>
        </p:txBody>
      </p:sp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389133" y="2160088"/>
            <a:ext cx="3809206" cy="4037665"/>
          </a:xfrm>
          <a:prstGeom prst="rect">
            <a:avLst/>
          </a:prstGeom>
          <a:solidFill>
            <a:srgbClr val="FFFFFF">
              <a:alpha val="78000"/>
            </a:srgbClr>
          </a:solidFill>
          <a:ln w="19050" cmpd="sng">
            <a:solidFill>
              <a:schemeClr val="tx1"/>
            </a:solidFill>
            <a:miter lim="800000"/>
          </a:ln>
        </p:spPr>
        <p:txBody>
          <a:bodyPr wrap="none" lIns="91429" tIns="45715" rIns="91429" bIns="45715" anchor="ctr"/>
          <a:lstStyle/>
          <a:p>
            <a:endParaRPr lang="zh-CN" altLang="zh-CN">
              <a:solidFill>
                <a:srgbClr val="080808"/>
              </a:solidFill>
              <a:latin typeface="Calibri" pitchFamily="34" charset="0"/>
              <a:sym typeface="Calibri" pitchFamily="34" charset="0"/>
            </a:endParaRPr>
          </a:p>
        </p:txBody>
      </p:sp>
      <p:grpSp>
        <p:nvGrpSpPr>
          <p:cNvPr id="2" name="Group 7"/>
          <p:cNvGrpSpPr/>
          <p:nvPr/>
        </p:nvGrpSpPr>
        <p:grpSpPr>
          <a:xfrm>
            <a:off x="465293" y="4531264"/>
            <a:ext cx="3490285" cy="1625223"/>
            <a:chExt cx="2199" cy="1024"/>
          </a:xfrm>
        </p:grpSpPr>
        <p:sp>
          <p:nvSpPr>
            <p:cNvPr id="4102" name="Rectangle 8"/>
            <p:cNvSpPr>
              <a:spLocks noChangeArrowheads="1"/>
            </p:cNvSpPr>
            <p:nvPr/>
          </p:nvSpPr>
          <p:spPr bwMode="auto">
            <a:xfrm>
              <a:off x="501" y="56"/>
              <a:ext cx="1488" cy="624"/>
            </a:xfrm>
            <a:prstGeom prst="rect">
              <a:avLst/>
            </a:prstGeom>
            <a:solidFill>
              <a:srgbClr val="CCECFF">
                <a:alpha val="89000"/>
              </a:srgbClr>
            </a:solidFill>
            <a:ln w="19050" cmpd="sng">
              <a:solidFill>
                <a:srgbClr val="3366FF"/>
              </a:solidFill>
              <a:prstDash val="lgDash"/>
              <a:miter lim="800000"/>
            </a:ln>
          </p:spPr>
          <p:txBody>
            <a:bodyPr wrap="none" anchor="ctr"/>
            <a:lstStyle/>
            <a:p>
              <a:endParaRPr lang="zh-CN" altLang="zh-CN">
                <a:solidFill>
                  <a:srgbClr val="080808"/>
                </a:solidFill>
                <a:latin typeface="Calibri" pitchFamily="34" charset="0"/>
                <a:sym typeface="Calibri" pitchFamily="34" charset="0"/>
              </a:endParaRPr>
            </a:p>
          </p:txBody>
        </p:sp>
        <p:grpSp>
          <p:nvGrpSpPr>
            <p:cNvPr id="3" name="Group 9"/>
            <p:cNvGrpSpPr/>
            <p:nvPr/>
          </p:nvGrpSpPr>
          <p:grpSpPr>
            <a:xfrm>
              <a:off x="0" y="0"/>
              <a:ext cx="2199" cy="1024"/>
              <a:chExt cx="2199" cy="1024"/>
            </a:xfrm>
          </p:grpSpPr>
          <p:sp>
            <p:nvSpPr>
              <p:cNvPr id="4104" name="Line 10"/>
              <p:cNvSpPr>
                <a:spLocks noChangeAspect="1" noChangeShapeType="1"/>
              </p:cNvSpPr>
              <p:nvPr/>
            </p:nvSpPr>
            <p:spPr bwMode="auto">
              <a:xfrm>
                <a:off x="39" y="374"/>
                <a:ext cx="2112" cy="1"/>
              </a:xfrm>
              <a:prstGeom prst="line">
                <a:avLst/>
              </a:prstGeom>
              <a:noFill/>
              <a:ln w="28575" cmpd="sng">
                <a:solidFill>
                  <a:srgbClr val="FF0000"/>
                </a:solidFill>
                <a:bevel/>
              </a:ln>
            </p:spPr>
            <p:txBody>
              <a:bodyPr/>
              <a:lstStyle/>
              <a:p>
                <a:endParaRPr lang="zh-CN" altLang="zh-CN">
                  <a:solidFill>
                    <a:srgbClr val="080808"/>
                  </a:solidFill>
                  <a:sym typeface="Arial" pitchFamily="34" charset="0"/>
                </a:endParaRPr>
              </a:p>
            </p:txBody>
          </p:sp>
          <p:grpSp>
            <p:nvGrpSpPr>
              <p:cNvPr id="4" name="Group 11"/>
              <p:cNvGrpSpPr/>
              <p:nvPr/>
            </p:nvGrpSpPr>
            <p:grpSpPr>
              <a:xfrm>
                <a:off x="423" y="404"/>
                <a:ext cx="1633" cy="620"/>
                <a:chExt cx="1633" cy="620"/>
              </a:xfrm>
            </p:grpSpPr>
            <p:sp>
              <p:nvSpPr>
                <p:cNvPr id="4106" name="Line 12"/>
                <p:cNvSpPr>
                  <a:spLocks noChangeShapeType="1"/>
                </p:cNvSpPr>
                <p:nvPr/>
              </p:nvSpPr>
              <p:spPr bwMode="auto">
                <a:xfrm>
                  <a:off x="0" y="0"/>
                  <a:ext cx="1" cy="606"/>
                </a:xfrm>
                <a:prstGeom prst="line">
                  <a:avLst/>
                </a:prstGeom>
                <a:noFill/>
                <a:ln w="19050" cmpd="sng">
                  <a:solidFill>
                    <a:schemeClr val="tx1"/>
                  </a:solidFill>
                  <a:bevel/>
                </a:ln>
              </p:spPr>
              <p:txBody>
                <a:bodyPr/>
                <a:lstStyle/>
                <a:p>
                  <a:endParaRPr lang="zh-CN" altLang="zh-CN">
                    <a:solidFill>
                      <a:srgbClr val="080808"/>
                    </a:solidFill>
                    <a:sym typeface="Arial" pitchFamily="34" charset="0"/>
                  </a:endParaRPr>
                </a:p>
              </p:txBody>
            </p:sp>
            <p:sp>
              <p:nvSpPr>
                <p:cNvPr id="4107" name="Line 13"/>
                <p:cNvSpPr>
                  <a:spLocks noChangeShapeType="1"/>
                </p:cNvSpPr>
                <p:nvPr/>
              </p:nvSpPr>
              <p:spPr bwMode="auto">
                <a:xfrm>
                  <a:off x="1632" y="0"/>
                  <a:ext cx="1" cy="606"/>
                </a:xfrm>
                <a:prstGeom prst="line">
                  <a:avLst/>
                </a:prstGeom>
                <a:noFill/>
                <a:ln w="19050" cmpd="sng">
                  <a:solidFill>
                    <a:schemeClr val="tx1"/>
                  </a:solidFill>
                  <a:bevel/>
                </a:ln>
              </p:spPr>
              <p:txBody>
                <a:bodyPr/>
                <a:lstStyle/>
                <a:p>
                  <a:endParaRPr lang="zh-CN" altLang="zh-CN">
                    <a:solidFill>
                      <a:srgbClr val="080808"/>
                    </a:solidFill>
                    <a:sym typeface="Arial" pitchFamily="34" charset="0"/>
                  </a:endParaRPr>
                </a:p>
              </p:txBody>
            </p:sp>
            <p:grpSp>
              <p:nvGrpSpPr>
                <p:cNvPr id="5" name="Group 14"/>
                <p:cNvGrpSpPr/>
                <p:nvPr/>
              </p:nvGrpSpPr>
              <p:grpSpPr>
                <a:xfrm>
                  <a:off x="0" y="345"/>
                  <a:ext cx="1632" cy="275"/>
                  <a:chExt cx="1632" cy="275"/>
                </a:xfrm>
              </p:grpSpPr>
              <p:sp>
                <p:nvSpPr>
                  <p:cNvPr id="4109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912" y="117"/>
                    <a:ext cx="720" cy="1"/>
                  </a:xfrm>
                  <a:prstGeom prst="line">
                    <a:avLst/>
                  </a:prstGeom>
                  <a:noFill/>
                  <a:ln w="19050" cmpd="sng">
                    <a:solidFill>
                      <a:schemeClr val="tx1"/>
                    </a:solidFill>
                    <a:bevel/>
                    <a:tailEnd type="arrow" w="med" len="med"/>
                  </a:ln>
                </p:spPr>
                <p:txBody>
                  <a:bodyPr/>
                  <a:lstStyle/>
                  <a:p>
                    <a:endParaRPr lang="zh-CN" altLang="zh-CN">
                      <a:solidFill>
                        <a:srgbClr val="080808"/>
                      </a:solidFill>
                      <a:sym typeface="Arial" pitchFamily="34" charset="0"/>
                    </a:endParaRPr>
                  </a:p>
                </p:txBody>
              </p:sp>
              <p:sp>
                <p:nvSpPr>
                  <p:cNvPr id="4110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0" y="117"/>
                    <a:ext cx="672" cy="1"/>
                  </a:xfrm>
                  <a:prstGeom prst="line">
                    <a:avLst/>
                  </a:prstGeom>
                  <a:noFill/>
                  <a:ln w="19050" cmpd="sng">
                    <a:solidFill>
                      <a:schemeClr val="tx1"/>
                    </a:solidFill>
                    <a:bevel/>
                    <a:headEnd type="arrow" w="med" len="med"/>
                  </a:ln>
                </p:spPr>
                <p:txBody>
                  <a:bodyPr/>
                  <a:lstStyle/>
                  <a:p>
                    <a:endParaRPr lang="zh-CN" altLang="zh-CN">
                      <a:solidFill>
                        <a:srgbClr val="080808"/>
                      </a:solidFill>
                      <a:sym typeface="Arial" pitchFamily="34" charset="0"/>
                    </a:endParaRPr>
                  </a:p>
                </p:txBody>
              </p:sp>
              <p:sp>
                <p:nvSpPr>
                  <p:cNvPr id="4111" name="Text Box 17"/>
                  <p:cNvSpPr>
                    <a:spLocks noChangeArrowheads="1"/>
                  </p:cNvSpPr>
                  <p:nvPr/>
                </p:nvSpPr>
                <p:spPr bwMode="auto">
                  <a:xfrm>
                    <a:off x="663" y="0"/>
                    <a:ext cx="288" cy="275"/>
                  </a:xfrm>
                  <a:prstGeom prst="rect">
                    <a:avLst/>
                  </a:prstGeom>
                  <a:noFill/>
                  <a:ln w="9525" cmpd="sng">
                    <a:noFill/>
                    <a:bevel/>
                  </a:ln>
                </p:spPr>
                <p:txBody>
                  <a:bodyPr>
                    <a:spAutoFit/>
                  </a:bodyPr>
                  <a:lstStyle/>
                  <a:p>
                    <a:pPr algn="ctr">
                      <a:lnSpc>
                        <a:spcPct val="80000"/>
                      </a:lnSpc>
                      <a:spcBef>
                        <a:spcPct val="50000"/>
                      </a:spcBef>
                    </a:pPr>
                    <a:r>
                      <a:rPr lang="en-US" sz="2800" i="1">
                        <a:ea typeface="楷体_GB2312" pitchFamily="1" charset="-122"/>
                        <a:sym typeface="Times New Roman" pitchFamily="18" charset="0"/>
                      </a:rPr>
                      <a:t>U</a:t>
                    </a:r>
                    <a:endParaRPr lang="zh-CN" altLang="en-US"/>
                  </a:p>
                </p:txBody>
              </p:sp>
            </p:grpSp>
          </p:grpSp>
          <p:grpSp>
            <p:nvGrpSpPr>
              <p:cNvPr id="6" name="Group 18"/>
              <p:cNvGrpSpPr/>
              <p:nvPr/>
            </p:nvGrpSpPr>
            <p:grpSpPr>
              <a:xfrm>
                <a:off x="100" y="0"/>
                <a:ext cx="371" cy="373"/>
                <a:chExt cx="371" cy="373"/>
              </a:xfrm>
            </p:grpSpPr>
            <p:sp>
              <p:nvSpPr>
                <p:cNvPr id="4113" name="Line 19"/>
                <p:cNvSpPr>
                  <a:spLocks noChangeShapeType="1"/>
                </p:cNvSpPr>
                <p:nvPr/>
              </p:nvSpPr>
              <p:spPr bwMode="auto">
                <a:xfrm>
                  <a:off x="44" y="372"/>
                  <a:ext cx="192" cy="1"/>
                </a:xfrm>
                <a:prstGeom prst="line">
                  <a:avLst/>
                </a:prstGeom>
                <a:noFill/>
                <a:ln w="28575" cmpd="sng">
                  <a:solidFill>
                    <a:srgbClr val="FF0000"/>
                  </a:solidFill>
                  <a:bevel/>
                  <a:tailEnd type="arrow" w="med" len="med"/>
                </a:ln>
              </p:spPr>
              <p:txBody>
                <a:bodyPr/>
                <a:lstStyle/>
                <a:p>
                  <a:endParaRPr lang="zh-CN" altLang="zh-CN">
                    <a:solidFill>
                      <a:srgbClr val="080808"/>
                    </a:solidFill>
                    <a:sym typeface="Arial" pitchFamily="34" charset="0"/>
                  </a:endParaRPr>
                </a:p>
              </p:txBody>
            </p:sp>
            <p:sp>
              <p:nvSpPr>
                <p:cNvPr id="4114" name="Rectangle 20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371" cy="339"/>
                </a:xfrm>
                <a:prstGeom prst="rect">
                  <a:avLst/>
                </a:prstGeom>
                <a:noFill/>
                <a:ln w="9525" cmpd="sng">
                  <a:noFill/>
                  <a:bevel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20000"/>
                    </a:spcBef>
                  </a:pPr>
                  <a:r>
                    <a:rPr lang="en-US" sz="2800" i="1" err="1">
                      <a:solidFill>
                        <a:srgbClr val="FF0000"/>
                      </a:solidFill>
                      <a:ea typeface="楷体_GB2312" pitchFamily="1" charset="-122"/>
                    </a:rPr>
                    <a:t>I</a:t>
                  </a:r>
                  <a:r>
                    <a:rPr lang="en-US" sz="2400" i="1" baseline="-28000" err="1">
                      <a:solidFill>
                        <a:srgbClr val="FF0000"/>
                      </a:solidFill>
                      <a:ea typeface="楷体_GB2312" pitchFamily="1" charset="-122"/>
                    </a:rPr>
                    <a:t>g</a:t>
                  </a:r>
                  <a:endParaRPr lang="en-US" sz="2800">
                    <a:solidFill>
                      <a:srgbClr val="FF0000"/>
                    </a:solidFill>
                    <a:ea typeface="楷体_GB2312" pitchFamily="1" charset="-122"/>
                  </a:endParaRPr>
                </a:p>
              </p:txBody>
            </p:sp>
          </p:grpSp>
          <p:sp>
            <p:nvSpPr>
              <p:cNvPr id="4115" name="Oval 21"/>
              <p:cNvSpPr>
                <a:spLocks noChangeArrowheads="1"/>
              </p:cNvSpPr>
              <p:nvPr/>
            </p:nvSpPr>
            <p:spPr bwMode="auto">
              <a:xfrm>
                <a:off x="1069" y="206"/>
                <a:ext cx="288" cy="288"/>
              </a:xfrm>
              <a:prstGeom prst="ellipse">
                <a:avLst/>
              </a:prstGeom>
              <a:solidFill>
                <a:srgbClr val="FFFF66"/>
              </a:solidFill>
              <a:ln w="19050" cmpd="sng">
                <a:solidFill>
                  <a:srgbClr val="FF0000"/>
                </a:solidFill>
                <a:bevel/>
              </a:ln>
            </p:spPr>
            <p:txBody>
              <a:bodyPr wrap="none" anchor="ctr"/>
              <a:lstStyle/>
              <a:p>
                <a:pPr algn="ctr">
                  <a:lnSpc>
                    <a:spcPct val="80000"/>
                  </a:lnSpc>
                  <a:spcBef>
                    <a:spcPct val="20000"/>
                  </a:spcBef>
                </a:pPr>
                <a:r>
                  <a:rPr lang="en-US" sz="2800">
                    <a:solidFill>
                      <a:srgbClr val="FF0000"/>
                    </a:solidFill>
                    <a:ea typeface="楷体_GB2312" pitchFamily="1" charset="-122"/>
                  </a:rPr>
                  <a:t>V</a:t>
                </a:r>
                <a:endParaRPr lang="zh-CN" altLang="en-US"/>
              </a:p>
            </p:txBody>
          </p:sp>
          <p:sp>
            <p:nvSpPr>
              <p:cNvPr id="4116" name="Oval 22"/>
              <p:cNvSpPr>
                <a:spLocks noChangeArrowheads="1"/>
              </p:cNvSpPr>
              <p:nvPr/>
            </p:nvSpPr>
            <p:spPr bwMode="auto">
              <a:xfrm>
                <a:off x="0" y="350"/>
                <a:ext cx="48" cy="48"/>
              </a:xfrm>
              <a:prstGeom prst="ellipse">
                <a:avLst/>
              </a:prstGeom>
              <a:noFill/>
              <a:ln w="19050" cmpd="sng">
                <a:solidFill>
                  <a:srgbClr val="FF0000"/>
                </a:solidFill>
                <a:bevel/>
              </a:ln>
            </p:spPr>
            <p:txBody>
              <a:bodyPr wrap="none" anchor="ctr"/>
              <a:lstStyle/>
              <a:p>
                <a:endParaRPr lang="zh-CN" altLang="zh-CN">
                  <a:solidFill>
                    <a:srgbClr val="080808"/>
                  </a:solidFill>
                  <a:latin typeface="Calibri" pitchFamily="34" charset="0"/>
                  <a:sym typeface="Calibri" pitchFamily="34" charset="0"/>
                </a:endParaRPr>
              </a:p>
            </p:txBody>
          </p:sp>
          <p:sp>
            <p:nvSpPr>
              <p:cNvPr id="4117" name="Oval 23"/>
              <p:cNvSpPr>
                <a:spLocks noChangeArrowheads="1"/>
              </p:cNvSpPr>
              <p:nvPr/>
            </p:nvSpPr>
            <p:spPr bwMode="auto">
              <a:xfrm>
                <a:off x="2151" y="346"/>
                <a:ext cx="48" cy="48"/>
              </a:xfrm>
              <a:prstGeom prst="ellipse">
                <a:avLst/>
              </a:prstGeom>
              <a:noFill/>
              <a:ln w="19050" cmpd="sng">
                <a:solidFill>
                  <a:srgbClr val="FF0000"/>
                </a:solidFill>
                <a:bevel/>
              </a:ln>
            </p:spPr>
            <p:txBody>
              <a:bodyPr wrap="none" anchor="ctr"/>
              <a:lstStyle/>
              <a:p>
                <a:endParaRPr lang="zh-CN" altLang="zh-CN">
                  <a:solidFill>
                    <a:srgbClr val="080808"/>
                  </a:solidFill>
                  <a:latin typeface="Calibri" pitchFamily="34" charset="0"/>
                  <a:sym typeface="Calibri" pitchFamily="34" charset="0"/>
                </a:endParaRPr>
              </a:p>
            </p:txBody>
          </p:sp>
        </p:grpSp>
      </p:grpSp>
      <p:sp>
        <p:nvSpPr>
          <p:cNvPr id="4118" name="AutoShape 24"/>
          <p:cNvSpPr>
            <a:spLocks noChangeAspect="1" noChangeArrowheads="1"/>
          </p:cNvSpPr>
          <p:nvPr/>
        </p:nvSpPr>
        <p:spPr bwMode="auto">
          <a:xfrm>
            <a:off x="2064659" y="4096390"/>
            <a:ext cx="517652" cy="457094"/>
          </a:xfrm>
          <a:prstGeom prst="downArrow">
            <a:avLst>
              <a:gd name="adj1" fmla="val 55889"/>
              <a:gd name="adj2" fmla="val 54407"/>
            </a:avLst>
          </a:prstGeom>
          <a:solidFill>
            <a:srgbClr val="CCECFF"/>
          </a:solidFill>
          <a:ln w="28575" cmpd="sng">
            <a:solidFill>
              <a:srgbClr val="3333FF"/>
            </a:solidFill>
            <a:miter lim="800000"/>
          </a:ln>
        </p:spPr>
        <p:txBody>
          <a:bodyPr wrap="none" lIns="91429" tIns="45715" rIns="91429" bIns="45715" anchor="ctr"/>
          <a:lstStyle/>
          <a:p>
            <a:endParaRPr lang="zh-CN" altLang="zh-CN">
              <a:solidFill>
                <a:srgbClr val="080808"/>
              </a:solidFill>
              <a:latin typeface="Calibri" pitchFamily="34" charset="0"/>
              <a:sym typeface="Calibri" pitchFamily="34" charset="0"/>
            </a:endParaRPr>
          </a:p>
        </p:txBody>
      </p:sp>
      <p:grpSp>
        <p:nvGrpSpPr>
          <p:cNvPr id="7" name="Group 25"/>
          <p:cNvGrpSpPr/>
          <p:nvPr/>
        </p:nvGrpSpPr>
        <p:grpSpPr>
          <a:xfrm>
            <a:off x="389132" y="2344195"/>
            <a:ext cx="3490285" cy="1831551"/>
            <a:chExt cx="2199" cy="1154"/>
          </a:xfrm>
        </p:grpSpPr>
        <p:sp>
          <p:nvSpPr>
            <p:cNvPr id="4120" name="Rectangle 26"/>
            <p:cNvSpPr>
              <a:spLocks noChangeArrowheads="1"/>
            </p:cNvSpPr>
            <p:nvPr/>
          </p:nvSpPr>
          <p:spPr bwMode="auto">
            <a:xfrm>
              <a:off x="501" y="0"/>
              <a:ext cx="1488" cy="912"/>
            </a:xfrm>
            <a:prstGeom prst="rect">
              <a:avLst/>
            </a:prstGeom>
            <a:solidFill>
              <a:srgbClr val="CCECFF">
                <a:alpha val="89000"/>
              </a:srgbClr>
            </a:solidFill>
            <a:ln w="19050" cmpd="sng">
              <a:solidFill>
                <a:srgbClr val="3366FF"/>
              </a:solidFill>
              <a:prstDash val="lgDash"/>
              <a:miter lim="800000"/>
            </a:ln>
          </p:spPr>
          <p:txBody>
            <a:bodyPr wrap="none" anchor="ctr"/>
            <a:lstStyle/>
            <a:p>
              <a:endParaRPr lang="zh-CN" altLang="zh-CN">
                <a:solidFill>
                  <a:srgbClr val="080808"/>
                </a:solidFill>
                <a:latin typeface="Calibri" pitchFamily="34" charset="0"/>
                <a:sym typeface="Calibri" pitchFamily="34" charset="0"/>
              </a:endParaRPr>
            </a:p>
          </p:txBody>
        </p:sp>
        <p:grpSp>
          <p:nvGrpSpPr>
            <p:cNvPr id="8" name="Group 27"/>
            <p:cNvGrpSpPr/>
            <p:nvPr/>
          </p:nvGrpSpPr>
          <p:grpSpPr>
            <a:xfrm>
              <a:off x="423" y="486"/>
              <a:ext cx="1633" cy="668"/>
              <a:chExt cx="1633" cy="668"/>
            </a:xfrm>
          </p:grpSpPr>
          <p:sp>
            <p:nvSpPr>
              <p:cNvPr id="4122" name="Line 28"/>
              <p:cNvSpPr>
                <a:spLocks noChangeShapeType="1"/>
              </p:cNvSpPr>
              <p:nvPr/>
            </p:nvSpPr>
            <p:spPr bwMode="auto">
              <a:xfrm>
                <a:off x="0" y="0"/>
                <a:ext cx="1" cy="606"/>
              </a:xfrm>
              <a:prstGeom prst="line">
                <a:avLst/>
              </a:prstGeom>
              <a:noFill/>
              <a:ln w="19050" cmpd="sng">
                <a:solidFill>
                  <a:schemeClr val="tx1"/>
                </a:solidFill>
                <a:bevel/>
              </a:ln>
            </p:spPr>
            <p:txBody>
              <a:bodyPr/>
              <a:lstStyle/>
              <a:p>
                <a:endParaRPr lang="zh-CN" altLang="zh-CN">
                  <a:solidFill>
                    <a:srgbClr val="080808"/>
                  </a:solidFill>
                  <a:sym typeface="Arial" pitchFamily="34" charset="0"/>
                </a:endParaRPr>
              </a:p>
            </p:txBody>
          </p:sp>
          <p:sp>
            <p:nvSpPr>
              <p:cNvPr id="4123" name="Line 29"/>
              <p:cNvSpPr>
                <a:spLocks noChangeShapeType="1"/>
              </p:cNvSpPr>
              <p:nvPr/>
            </p:nvSpPr>
            <p:spPr bwMode="auto">
              <a:xfrm>
                <a:off x="1632" y="0"/>
                <a:ext cx="1" cy="606"/>
              </a:xfrm>
              <a:prstGeom prst="line">
                <a:avLst/>
              </a:prstGeom>
              <a:noFill/>
              <a:ln w="19050" cmpd="sng">
                <a:solidFill>
                  <a:schemeClr val="tx1"/>
                </a:solidFill>
                <a:bevel/>
              </a:ln>
            </p:spPr>
            <p:txBody>
              <a:bodyPr/>
              <a:lstStyle/>
              <a:p>
                <a:endParaRPr lang="zh-CN" altLang="zh-CN">
                  <a:solidFill>
                    <a:srgbClr val="080808"/>
                  </a:solidFill>
                  <a:sym typeface="Arial" pitchFamily="34" charset="0"/>
                </a:endParaRPr>
              </a:p>
            </p:txBody>
          </p:sp>
          <p:grpSp>
            <p:nvGrpSpPr>
              <p:cNvPr id="9" name="Group 30"/>
              <p:cNvGrpSpPr/>
              <p:nvPr/>
            </p:nvGrpSpPr>
            <p:grpSpPr>
              <a:xfrm>
                <a:off x="0" y="393"/>
                <a:ext cx="1632" cy="275"/>
                <a:chExt cx="1632" cy="275"/>
              </a:xfrm>
            </p:grpSpPr>
            <p:sp>
              <p:nvSpPr>
                <p:cNvPr id="4125" name="Line 31"/>
                <p:cNvSpPr>
                  <a:spLocks noChangeShapeType="1"/>
                </p:cNvSpPr>
                <p:nvPr/>
              </p:nvSpPr>
              <p:spPr bwMode="auto">
                <a:xfrm>
                  <a:off x="912" y="117"/>
                  <a:ext cx="720" cy="1"/>
                </a:xfrm>
                <a:prstGeom prst="line">
                  <a:avLst/>
                </a:prstGeom>
                <a:noFill/>
                <a:ln w="19050" cmpd="sng">
                  <a:solidFill>
                    <a:schemeClr val="tx1"/>
                  </a:solidFill>
                  <a:bevel/>
                  <a:tailEnd type="arrow" w="med" len="med"/>
                </a:ln>
              </p:spPr>
              <p:txBody>
                <a:bodyPr/>
                <a:lstStyle/>
                <a:p>
                  <a:endParaRPr lang="zh-CN" altLang="zh-CN">
                    <a:solidFill>
                      <a:srgbClr val="080808"/>
                    </a:solidFill>
                    <a:sym typeface="Arial" pitchFamily="34" charset="0"/>
                  </a:endParaRPr>
                </a:p>
              </p:txBody>
            </p:sp>
            <p:sp>
              <p:nvSpPr>
                <p:cNvPr id="4126" name="Line 32"/>
                <p:cNvSpPr>
                  <a:spLocks noChangeShapeType="1"/>
                </p:cNvSpPr>
                <p:nvPr/>
              </p:nvSpPr>
              <p:spPr bwMode="auto">
                <a:xfrm>
                  <a:off x="0" y="117"/>
                  <a:ext cx="672" cy="1"/>
                </a:xfrm>
                <a:prstGeom prst="line">
                  <a:avLst/>
                </a:prstGeom>
                <a:noFill/>
                <a:ln w="19050" cmpd="sng">
                  <a:solidFill>
                    <a:schemeClr val="tx1"/>
                  </a:solidFill>
                  <a:bevel/>
                  <a:headEnd type="arrow" w="med" len="med"/>
                </a:ln>
              </p:spPr>
              <p:txBody>
                <a:bodyPr/>
                <a:lstStyle/>
                <a:p>
                  <a:endParaRPr lang="zh-CN" altLang="zh-CN">
                    <a:solidFill>
                      <a:srgbClr val="080808"/>
                    </a:solidFill>
                    <a:sym typeface="Arial" pitchFamily="34" charset="0"/>
                  </a:endParaRPr>
                </a:p>
              </p:txBody>
            </p:sp>
            <p:sp>
              <p:nvSpPr>
                <p:cNvPr id="4127" name="Text Box 33"/>
                <p:cNvSpPr>
                  <a:spLocks noChangeArrowheads="1"/>
                </p:cNvSpPr>
                <p:nvPr/>
              </p:nvSpPr>
              <p:spPr bwMode="auto">
                <a:xfrm>
                  <a:off x="663" y="0"/>
                  <a:ext cx="288" cy="275"/>
                </a:xfrm>
                <a:prstGeom prst="rect">
                  <a:avLst/>
                </a:prstGeom>
                <a:noFill/>
                <a:ln w="9525" cmpd="sng">
                  <a:noFill/>
                  <a:bevel/>
                </a:ln>
              </p:spPr>
              <p:txBody>
                <a:bodyPr>
                  <a:spAutoFit/>
                </a:bodyPr>
                <a:lstStyle/>
                <a:p>
                  <a:pPr algn="ctr">
                    <a:lnSpc>
                      <a:spcPct val="80000"/>
                    </a:lnSpc>
                    <a:spcBef>
                      <a:spcPct val="50000"/>
                    </a:spcBef>
                  </a:pPr>
                  <a:r>
                    <a:rPr lang="en-US" sz="2800" i="1">
                      <a:ea typeface="楷体_GB2312" pitchFamily="1" charset="-122"/>
                      <a:sym typeface="Times New Roman" pitchFamily="18" charset="0"/>
                    </a:rPr>
                    <a:t>U</a:t>
                  </a:r>
                  <a:endParaRPr lang="zh-CN" altLang="en-US"/>
                </a:p>
              </p:txBody>
            </p:sp>
          </p:grpSp>
        </p:grpSp>
        <p:grpSp>
          <p:nvGrpSpPr>
            <p:cNvPr id="10" name="Group 34"/>
            <p:cNvGrpSpPr/>
            <p:nvPr/>
          </p:nvGrpSpPr>
          <p:grpSpPr>
            <a:xfrm>
              <a:off x="0" y="9"/>
              <a:ext cx="2199" cy="580"/>
              <a:chExt cx="2199" cy="580"/>
            </a:xfrm>
          </p:grpSpPr>
          <p:sp>
            <p:nvSpPr>
              <p:cNvPr id="4129" name="Text Box 35"/>
              <p:cNvSpPr>
                <a:spLocks noChangeArrowheads="1"/>
              </p:cNvSpPr>
              <p:nvPr/>
            </p:nvSpPr>
            <p:spPr bwMode="auto">
              <a:xfrm>
                <a:off x="672" y="0"/>
                <a:ext cx="432" cy="283"/>
              </a:xfrm>
              <a:prstGeom prst="rect">
                <a:avLst/>
              </a:prstGeom>
              <a:noFill/>
              <a:ln w="9525" cmpd="sng">
                <a:noFill/>
                <a:bevel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80000"/>
                  </a:lnSpc>
                  <a:spcBef>
                    <a:spcPct val="50000"/>
                  </a:spcBef>
                </a:pPr>
                <a:r>
                  <a:rPr lang="en-US" sz="2800" i="1" err="1">
                    <a:ea typeface="楷体_GB2312" pitchFamily="1" charset="-122"/>
                    <a:sym typeface="Times New Roman" pitchFamily="18" charset="0"/>
                  </a:rPr>
                  <a:t>R</a:t>
                </a:r>
                <a:r>
                  <a:rPr lang="en-US" sz="2400" i="1" baseline="-25000" err="1">
                    <a:ea typeface="楷体_GB2312" pitchFamily="1" charset="-122"/>
                    <a:sym typeface="Times New Roman" pitchFamily="18" charset="0"/>
                  </a:rPr>
                  <a:t>g</a:t>
                </a:r>
                <a:endParaRPr lang="zh-CN" altLang="en-US"/>
              </a:p>
            </p:txBody>
          </p:sp>
          <p:grpSp>
            <p:nvGrpSpPr>
              <p:cNvPr id="11" name="Group 36"/>
              <p:cNvGrpSpPr/>
              <p:nvPr/>
            </p:nvGrpSpPr>
            <p:grpSpPr>
              <a:xfrm>
                <a:off x="0" y="292"/>
                <a:ext cx="2199" cy="288"/>
                <a:chExt cx="2199" cy="288"/>
              </a:xfrm>
            </p:grpSpPr>
            <p:sp>
              <p:nvSpPr>
                <p:cNvPr id="4131" name="Line 37"/>
                <p:cNvSpPr>
                  <a:spLocks noChangeAspect="1" noChangeShapeType="1"/>
                </p:cNvSpPr>
                <p:nvPr/>
              </p:nvSpPr>
              <p:spPr bwMode="auto">
                <a:xfrm>
                  <a:off x="39" y="155"/>
                  <a:ext cx="2112" cy="1"/>
                </a:xfrm>
                <a:prstGeom prst="line">
                  <a:avLst/>
                </a:prstGeom>
                <a:noFill/>
                <a:ln w="28575" cmpd="sng">
                  <a:solidFill>
                    <a:srgbClr val="FF0000"/>
                  </a:solidFill>
                  <a:bevel/>
                </a:ln>
              </p:spPr>
              <p:txBody>
                <a:bodyPr/>
                <a:lstStyle/>
                <a:p>
                  <a:endParaRPr lang="zh-CN" altLang="zh-CN">
                    <a:solidFill>
                      <a:srgbClr val="080808"/>
                    </a:solidFill>
                    <a:sym typeface="Arial" pitchFamily="34" charset="0"/>
                  </a:endParaRPr>
                </a:p>
              </p:txBody>
            </p:sp>
            <p:sp>
              <p:nvSpPr>
                <p:cNvPr id="4132" name="Oval 38"/>
                <p:cNvSpPr>
                  <a:spLocks noChangeArrowheads="1"/>
                </p:cNvSpPr>
                <p:nvPr/>
              </p:nvSpPr>
              <p:spPr bwMode="auto">
                <a:xfrm>
                  <a:off x="0" y="131"/>
                  <a:ext cx="48" cy="48"/>
                </a:xfrm>
                <a:prstGeom prst="ellipse">
                  <a:avLst/>
                </a:prstGeom>
                <a:noFill/>
                <a:ln w="19050" cmpd="sng">
                  <a:solidFill>
                    <a:srgbClr val="FF0000"/>
                  </a:solidFill>
                  <a:bevel/>
                </a:ln>
              </p:spPr>
              <p:txBody>
                <a:bodyPr wrap="none" anchor="ctr"/>
                <a:lstStyle/>
                <a:p>
                  <a:endParaRPr lang="zh-CN" altLang="zh-CN">
                    <a:solidFill>
                      <a:srgbClr val="080808"/>
                    </a:solidFill>
                    <a:latin typeface="Calibri" pitchFamily="34" charset="0"/>
                    <a:sym typeface="Calibri" pitchFamily="34" charset="0"/>
                  </a:endParaRPr>
                </a:p>
              </p:txBody>
            </p:sp>
            <p:sp>
              <p:nvSpPr>
                <p:cNvPr id="4133" name="Oval 39"/>
                <p:cNvSpPr>
                  <a:spLocks noChangeArrowheads="1"/>
                </p:cNvSpPr>
                <p:nvPr/>
              </p:nvSpPr>
              <p:spPr bwMode="auto">
                <a:xfrm>
                  <a:off x="2151" y="127"/>
                  <a:ext cx="48" cy="48"/>
                </a:xfrm>
                <a:prstGeom prst="ellipse">
                  <a:avLst/>
                </a:prstGeom>
                <a:noFill/>
                <a:ln w="19050" cmpd="sng">
                  <a:solidFill>
                    <a:srgbClr val="FF0000"/>
                  </a:solidFill>
                  <a:bevel/>
                </a:ln>
              </p:spPr>
              <p:txBody>
                <a:bodyPr wrap="none" anchor="ctr"/>
                <a:lstStyle/>
                <a:p>
                  <a:endParaRPr lang="zh-CN" altLang="zh-CN">
                    <a:solidFill>
                      <a:srgbClr val="080808"/>
                    </a:solidFill>
                    <a:latin typeface="Calibri" pitchFamily="34" charset="0"/>
                    <a:sym typeface="Calibri" pitchFamily="34" charset="0"/>
                  </a:endParaRPr>
                </a:p>
              </p:txBody>
            </p:sp>
            <p:grpSp>
              <p:nvGrpSpPr>
                <p:cNvPr id="12" name="Group 40"/>
                <p:cNvGrpSpPr/>
                <p:nvPr/>
              </p:nvGrpSpPr>
              <p:grpSpPr>
                <a:xfrm>
                  <a:off x="711" y="0"/>
                  <a:ext cx="288" cy="288"/>
                  <a:chExt cx="288" cy="288"/>
                </a:xfrm>
              </p:grpSpPr>
              <p:sp>
                <p:nvSpPr>
                  <p:cNvPr id="4135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288" cy="288"/>
                  </a:xfrm>
                  <a:prstGeom prst="ellipse">
                    <a:avLst/>
                  </a:prstGeom>
                  <a:solidFill>
                    <a:srgbClr val="FFFF66"/>
                  </a:solidFill>
                  <a:ln w="19050" cmpd="sng">
                    <a:solidFill>
                      <a:srgbClr val="FF0000"/>
                    </a:solidFill>
                    <a:bevel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80000"/>
                      </a:lnSpc>
                      <a:spcBef>
                        <a:spcPct val="20000"/>
                      </a:spcBef>
                    </a:pPr>
                    <a:endParaRPr lang="zh-CN" altLang="zh-CN" sz="2800" i="1">
                      <a:solidFill>
                        <a:srgbClr val="FF0000"/>
                      </a:solidFill>
                      <a:ea typeface="楷体_GB2312" pitchFamily="1" charset="-122"/>
                    </a:endParaRPr>
                  </a:p>
                </p:txBody>
              </p:sp>
              <p:sp>
                <p:nvSpPr>
                  <p:cNvPr id="4136" name="Line 4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44" y="31"/>
                    <a:ext cx="1" cy="215"/>
                  </a:xfrm>
                  <a:prstGeom prst="line">
                    <a:avLst/>
                  </a:prstGeom>
                  <a:noFill/>
                  <a:ln w="38100" cmpd="sng">
                    <a:solidFill>
                      <a:srgbClr val="FF0000"/>
                    </a:solidFill>
                    <a:bevel/>
                    <a:tailEnd type="arrow" w="med" len="med"/>
                  </a:ln>
                </p:spPr>
                <p:txBody>
                  <a:bodyPr/>
                  <a:lstStyle/>
                  <a:p>
                    <a:endParaRPr lang="zh-CN" altLang="zh-CN">
                      <a:solidFill>
                        <a:srgbClr val="080808"/>
                      </a:solidFill>
                      <a:sym typeface="Arial" pitchFamily="34" charset="0"/>
                    </a:endParaRPr>
                  </a:p>
                </p:txBody>
              </p:sp>
            </p:grpSp>
          </p:grpSp>
        </p:grpSp>
        <p:grpSp>
          <p:nvGrpSpPr>
            <p:cNvPr id="13" name="Group 43"/>
            <p:cNvGrpSpPr/>
            <p:nvPr/>
          </p:nvGrpSpPr>
          <p:grpSpPr>
            <a:xfrm>
              <a:off x="1431" y="137"/>
              <a:ext cx="432" cy="361"/>
              <a:chExt cx="432" cy="361"/>
            </a:xfrm>
          </p:grpSpPr>
          <p:sp>
            <p:nvSpPr>
              <p:cNvPr id="4138" name="Text Box 44"/>
              <p:cNvSpPr>
                <a:spLocks noChangeArrowheads="1"/>
              </p:cNvSpPr>
              <p:nvPr/>
            </p:nvSpPr>
            <p:spPr bwMode="auto">
              <a:xfrm>
                <a:off x="0" y="0"/>
                <a:ext cx="432" cy="275"/>
              </a:xfrm>
              <a:prstGeom prst="rect">
                <a:avLst/>
              </a:prstGeom>
              <a:noFill/>
              <a:ln w="9525" cmpd="sng">
                <a:noFill/>
                <a:bevel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80000"/>
                  </a:lnSpc>
                  <a:spcBef>
                    <a:spcPct val="50000"/>
                  </a:spcBef>
                </a:pPr>
                <a:r>
                  <a:rPr lang="en-US" sz="2800" i="1">
                    <a:ea typeface="楷体_GB2312" pitchFamily="1" charset="-122"/>
                    <a:sym typeface="Times New Roman" pitchFamily="18" charset="0"/>
                  </a:rPr>
                  <a:t>R</a:t>
                </a:r>
                <a:endParaRPr lang="en-US" sz="2400" i="1" baseline="-25000">
                  <a:ea typeface="楷体_GB2312" pitchFamily="1" charset="-122"/>
                  <a:sym typeface="Times New Roman" pitchFamily="18" charset="0"/>
                </a:endParaRPr>
              </a:p>
            </p:txBody>
          </p:sp>
          <p:sp>
            <p:nvSpPr>
              <p:cNvPr id="4139" name="Rectangle 45"/>
              <p:cNvSpPr>
                <a:spLocks noChangeAspect="1" noChangeArrowheads="1"/>
              </p:cNvSpPr>
              <p:nvPr/>
            </p:nvSpPr>
            <p:spPr bwMode="auto">
              <a:xfrm>
                <a:off x="61" y="271"/>
                <a:ext cx="281" cy="90"/>
              </a:xfrm>
              <a:prstGeom prst="rect">
                <a:avLst/>
              </a:prstGeom>
              <a:solidFill>
                <a:srgbClr val="FFFF66"/>
              </a:solidFill>
              <a:ln w="19050" cmpd="sng">
                <a:solidFill>
                  <a:srgbClr val="FF0000"/>
                </a:solidFill>
                <a:miter lim="800000"/>
              </a:ln>
            </p:spPr>
            <p:txBody>
              <a:bodyPr/>
              <a:lstStyle/>
              <a:p>
                <a:endParaRPr lang="zh-CN" altLang="zh-CN">
                  <a:solidFill>
                    <a:srgbClr val="080808"/>
                  </a:solidFill>
                  <a:latin typeface="Calibri" pitchFamily="34" charset="0"/>
                  <a:sym typeface="Calibri" pitchFamily="34" charset="0"/>
                </a:endParaRPr>
              </a:p>
            </p:txBody>
          </p:sp>
        </p:grpSp>
        <p:grpSp>
          <p:nvGrpSpPr>
            <p:cNvPr id="14" name="Group 46"/>
            <p:cNvGrpSpPr/>
            <p:nvPr/>
          </p:nvGrpSpPr>
          <p:grpSpPr>
            <a:xfrm>
              <a:off x="423" y="576"/>
              <a:ext cx="1632" cy="292"/>
              <a:chExt cx="1632" cy="292"/>
            </a:xfrm>
          </p:grpSpPr>
          <p:sp>
            <p:nvSpPr>
              <p:cNvPr id="4141" name="Line 47"/>
              <p:cNvSpPr>
                <a:spLocks noChangeShapeType="1"/>
              </p:cNvSpPr>
              <p:nvPr/>
            </p:nvSpPr>
            <p:spPr bwMode="auto">
              <a:xfrm>
                <a:off x="816" y="0"/>
                <a:ext cx="1" cy="222"/>
              </a:xfrm>
              <a:prstGeom prst="line">
                <a:avLst/>
              </a:prstGeom>
              <a:noFill/>
              <a:ln w="19050" cmpd="sng">
                <a:solidFill>
                  <a:schemeClr val="tx1"/>
                </a:solidFill>
                <a:bevel/>
              </a:ln>
            </p:spPr>
            <p:txBody>
              <a:bodyPr/>
              <a:lstStyle/>
              <a:p>
                <a:endParaRPr lang="zh-CN" altLang="zh-CN">
                  <a:solidFill>
                    <a:srgbClr val="080808"/>
                  </a:solidFill>
                  <a:sym typeface="Arial" pitchFamily="34" charset="0"/>
                </a:endParaRPr>
              </a:p>
            </p:txBody>
          </p:sp>
          <p:sp>
            <p:nvSpPr>
              <p:cNvPr id="4142" name="Line 48"/>
              <p:cNvSpPr>
                <a:spLocks noChangeShapeType="1"/>
              </p:cNvSpPr>
              <p:nvPr/>
            </p:nvSpPr>
            <p:spPr bwMode="auto">
              <a:xfrm>
                <a:off x="576" y="126"/>
                <a:ext cx="240" cy="1"/>
              </a:xfrm>
              <a:prstGeom prst="line">
                <a:avLst/>
              </a:prstGeom>
              <a:noFill/>
              <a:ln w="19050" cmpd="sng">
                <a:solidFill>
                  <a:schemeClr val="tx1"/>
                </a:solidFill>
                <a:bevel/>
                <a:tailEnd type="arrow" w="med" len="med"/>
              </a:ln>
            </p:spPr>
            <p:txBody>
              <a:bodyPr/>
              <a:lstStyle/>
              <a:p>
                <a:endParaRPr lang="zh-CN" altLang="zh-CN">
                  <a:solidFill>
                    <a:srgbClr val="080808"/>
                  </a:solidFill>
                  <a:sym typeface="Arial" pitchFamily="34" charset="0"/>
                </a:endParaRPr>
              </a:p>
            </p:txBody>
          </p:sp>
          <p:sp>
            <p:nvSpPr>
              <p:cNvPr id="4143" name="Line 49"/>
              <p:cNvSpPr>
                <a:spLocks noChangeShapeType="1"/>
              </p:cNvSpPr>
              <p:nvPr/>
            </p:nvSpPr>
            <p:spPr bwMode="auto">
              <a:xfrm>
                <a:off x="0" y="126"/>
                <a:ext cx="240" cy="1"/>
              </a:xfrm>
              <a:prstGeom prst="line">
                <a:avLst/>
              </a:prstGeom>
              <a:noFill/>
              <a:ln w="19050" cmpd="sng">
                <a:solidFill>
                  <a:schemeClr val="tx1"/>
                </a:solidFill>
                <a:bevel/>
                <a:headEnd type="arrow" w="med" len="med"/>
              </a:ln>
            </p:spPr>
            <p:txBody>
              <a:bodyPr/>
              <a:lstStyle/>
              <a:p>
                <a:endParaRPr lang="zh-CN" altLang="zh-CN">
                  <a:solidFill>
                    <a:srgbClr val="080808"/>
                  </a:solidFill>
                  <a:sym typeface="Arial" pitchFamily="34" charset="0"/>
                </a:endParaRPr>
              </a:p>
            </p:txBody>
          </p:sp>
          <p:sp>
            <p:nvSpPr>
              <p:cNvPr id="4144" name="Text Box 50"/>
              <p:cNvSpPr>
                <a:spLocks noChangeArrowheads="1"/>
              </p:cNvSpPr>
              <p:nvPr/>
            </p:nvSpPr>
            <p:spPr bwMode="auto">
              <a:xfrm>
                <a:off x="192" y="9"/>
                <a:ext cx="432" cy="283"/>
              </a:xfrm>
              <a:prstGeom prst="rect">
                <a:avLst/>
              </a:prstGeom>
              <a:noFill/>
              <a:ln w="9525" cmpd="sng">
                <a:noFill/>
                <a:bevel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80000"/>
                  </a:lnSpc>
                  <a:spcBef>
                    <a:spcPct val="50000"/>
                  </a:spcBef>
                </a:pPr>
                <a:r>
                  <a:rPr lang="en-US" sz="2800" i="1" err="1">
                    <a:ea typeface="楷体_GB2312" pitchFamily="1" charset="-122"/>
                    <a:sym typeface="Times New Roman" pitchFamily="18" charset="0"/>
                  </a:rPr>
                  <a:t>U</a:t>
                </a:r>
                <a:r>
                  <a:rPr lang="en-US" sz="2400" i="1" baseline="-25000" err="1">
                    <a:ea typeface="楷体_GB2312" pitchFamily="1" charset="-122"/>
                    <a:sym typeface="Times New Roman" pitchFamily="18" charset="0"/>
                  </a:rPr>
                  <a:t>g</a:t>
                </a:r>
                <a:endParaRPr lang="zh-CN" altLang="en-US"/>
              </a:p>
            </p:txBody>
          </p:sp>
          <p:sp>
            <p:nvSpPr>
              <p:cNvPr id="4145" name="Line 51"/>
              <p:cNvSpPr>
                <a:spLocks noChangeShapeType="1"/>
              </p:cNvSpPr>
              <p:nvPr/>
            </p:nvSpPr>
            <p:spPr bwMode="auto">
              <a:xfrm>
                <a:off x="1392" y="126"/>
                <a:ext cx="240" cy="1"/>
              </a:xfrm>
              <a:prstGeom prst="line">
                <a:avLst/>
              </a:prstGeom>
              <a:noFill/>
              <a:ln w="19050" cmpd="sng">
                <a:solidFill>
                  <a:schemeClr val="tx1"/>
                </a:solidFill>
                <a:bevel/>
                <a:tailEnd type="arrow" w="med" len="med"/>
              </a:ln>
            </p:spPr>
            <p:txBody>
              <a:bodyPr/>
              <a:lstStyle/>
              <a:p>
                <a:endParaRPr lang="zh-CN" altLang="zh-CN">
                  <a:solidFill>
                    <a:srgbClr val="080808"/>
                  </a:solidFill>
                  <a:sym typeface="Arial" pitchFamily="34" charset="0"/>
                </a:endParaRPr>
              </a:p>
            </p:txBody>
          </p:sp>
          <p:sp>
            <p:nvSpPr>
              <p:cNvPr id="4146" name="Line 52"/>
              <p:cNvSpPr>
                <a:spLocks noChangeShapeType="1"/>
              </p:cNvSpPr>
              <p:nvPr/>
            </p:nvSpPr>
            <p:spPr bwMode="auto">
              <a:xfrm>
                <a:off x="816" y="126"/>
                <a:ext cx="240" cy="1"/>
              </a:xfrm>
              <a:prstGeom prst="line">
                <a:avLst/>
              </a:prstGeom>
              <a:noFill/>
              <a:ln w="19050" cmpd="sng">
                <a:solidFill>
                  <a:schemeClr val="tx1"/>
                </a:solidFill>
                <a:bevel/>
                <a:headEnd type="arrow" w="med" len="med"/>
              </a:ln>
            </p:spPr>
            <p:txBody>
              <a:bodyPr/>
              <a:lstStyle/>
              <a:p>
                <a:endParaRPr lang="zh-CN" altLang="zh-CN">
                  <a:solidFill>
                    <a:srgbClr val="080808"/>
                  </a:solidFill>
                  <a:sym typeface="Arial" pitchFamily="34" charset="0"/>
                </a:endParaRPr>
              </a:p>
            </p:txBody>
          </p:sp>
          <p:sp>
            <p:nvSpPr>
              <p:cNvPr id="4147" name="Text Box 53"/>
              <p:cNvSpPr>
                <a:spLocks noChangeArrowheads="1"/>
              </p:cNvSpPr>
              <p:nvPr/>
            </p:nvSpPr>
            <p:spPr bwMode="auto">
              <a:xfrm>
                <a:off x="1008" y="9"/>
                <a:ext cx="432" cy="283"/>
              </a:xfrm>
              <a:prstGeom prst="rect">
                <a:avLst/>
              </a:prstGeom>
              <a:noFill/>
              <a:ln w="9525" cmpd="sng">
                <a:noFill/>
                <a:bevel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80000"/>
                  </a:lnSpc>
                  <a:spcBef>
                    <a:spcPct val="50000"/>
                  </a:spcBef>
                </a:pPr>
                <a:r>
                  <a:rPr lang="en-US" sz="2800" i="1">
                    <a:ea typeface="楷体_GB2312" pitchFamily="1" charset="-122"/>
                    <a:sym typeface="Times New Roman" pitchFamily="18" charset="0"/>
                  </a:rPr>
                  <a:t>U</a:t>
                </a:r>
                <a:r>
                  <a:rPr lang="en-US" sz="2400" i="1" baseline="-25000">
                    <a:ea typeface="楷体_GB2312" pitchFamily="1" charset="-122"/>
                    <a:sym typeface="Times New Roman" pitchFamily="18" charset="0"/>
                  </a:rPr>
                  <a:t>R</a:t>
                </a:r>
                <a:endParaRPr lang="zh-CN" altLang="en-US"/>
              </a:p>
            </p:txBody>
          </p:sp>
        </p:grpSp>
        <p:grpSp>
          <p:nvGrpSpPr>
            <p:cNvPr id="15" name="Group 54"/>
            <p:cNvGrpSpPr/>
            <p:nvPr/>
          </p:nvGrpSpPr>
          <p:grpSpPr>
            <a:xfrm>
              <a:off x="100" y="87"/>
              <a:ext cx="371" cy="373"/>
              <a:chExt cx="371" cy="373"/>
            </a:xfrm>
          </p:grpSpPr>
          <p:sp>
            <p:nvSpPr>
              <p:cNvPr id="4149" name="Line 55"/>
              <p:cNvSpPr>
                <a:spLocks noChangeShapeType="1"/>
              </p:cNvSpPr>
              <p:nvPr/>
            </p:nvSpPr>
            <p:spPr bwMode="auto">
              <a:xfrm>
                <a:off x="44" y="372"/>
                <a:ext cx="192" cy="1"/>
              </a:xfrm>
              <a:prstGeom prst="line">
                <a:avLst/>
              </a:prstGeom>
              <a:noFill/>
              <a:ln w="28575" cmpd="sng">
                <a:solidFill>
                  <a:srgbClr val="FF0000"/>
                </a:solidFill>
                <a:bevel/>
                <a:tailEnd type="arrow" w="med" len="med"/>
              </a:ln>
            </p:spPr>
            <p:txBody>
              <a:bodyPr/>
              <a:lstStyle/>
              <a:p>
                <a:endParaRPr lang="zh-CN" altLang="zh-CN">
                  <a:solidFill>
                    <a:srgbClr val="080808"/>
                  </a:solidFill>
                  <a:sym typeface="Arial" pitchFamily="34" charset="0"/>
                </a:endParaRPr>
              </a:p>
            </p:txBody>
          </p:sp>
          <p:sp>
            <p:nvSpPr>
              <p:cNvPr id="4150" name="Rectangle 56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71" cy="339"/>
              </a:xfrm>
              <a:prstGeom prst="rect">
                <a:avLst/>
              </a:prstGeom>
              <a:noFill/>
              <a:ln w="9525" cmpd="sng">
                <a:noFill/>
                <a:bevel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800" i="1" err="1">
                    <a:solidFill>
                      <a:srgbClr val="FF0000"/>
                    </a:solidFill>
                    <a:ea typeface="楷体_GB2312" pitchFamily="1" charset="-122"/>
                  </a:rPr>
                  <a:t>I</a:t>
                </a:r>
                <a:r>
                  <a:rPr lang="en-US" sz="2400" i="1" baseline="-28000" err="1">
                    <a:solidFill>
                      <a:srgbClr val="FF0000"/>
                    </a:solidFill>
                    <a:ea typeface="楷体_GB2312" pitchFamily="1" charset="-122"/>
                  </a:rPr>
                  <a:t>g</a:t>
                </a:r>
                <a:endParaRPr lang="en-US" sz="2800">
                  <a:solidFill>
                    <a:srgbClr val="FF0000"/>
                  </a:solidFill>
                  <a:ea typeface="楷体_GB2312" pitchFamily="1" charset="-122"/>
                </a:endParaRPr>
              </a:p>
            </p:txBody>
          </p:sp>
        </p:grpSp>
      </p:grpSp>
      <p:sp>
        <p:nvSpPr>
          <p:cNvPr id="4151" name="AutoShape 111"/>
          <p:cNvSpPr>
            <a:spLocks noChangeArrowheads="1"/>
          </p:cNvSpPr>
          <p:nvPr/>
        </p:nvSpPr>
        <p:spPr bwMode="auto">
          <a:xfrm>
            <a:off x="3208254" y="2114060"/>
            <a:ext cx="1752878" cy="609459"/>
          </a:xfrm>
          <a:prstGeom prst="wedgeRoundRectCallout">
            <a:avLst>
              <a:gd name="adj1" fmla="val -53352"/>
              <a:gd name="adj2" fmla="val 94528"/>
              <a:gd name="adj3" fmla="val 16667"/>
            </a:avLst>
          </a:prstGeom>
          <a:solidFill>
            <a:srgbClr val="FFFFCC">
              <a:alpha val="78000"/>
            </a:srgbClr>
          </a:solidFill>
          <a:ln w="19050" cmpd="sng">
            <a:solidFill>
              <a:schemeClr val="tx1"/>
            </a:solidFill>
            <a:miter lim="800000"/>
          </a:ln>
        </p:spPr>
        <p:txBody>
          <a:bodyPr lIns="91429" tIns="45715" rIns="91429" bIns="45715"/>
          <a:lstStyle/>
          <a:p>
            <a:pPr algn="ctr">
              <a:spcBef>
                <a:spcPct val="20000"/>
              </a:spcBef>
            </a:pPr>
            <a:r>
              <a:rPr lang="zh-CN" altLang="en-US" sz="2400">
                <a:solidFill>
                  <a:srgbClr val="FF0000"/>
                </a:solidFill>
                <a:latin typeface="黑体" pitchFamily="49" charset="-122"/>
                <a:ea typeface="黑体" pitchFamily="49" charset="-122"/>
                <a:sym typeface="黑体" pitchFamily="49" charset="-122"/>
              </a:rPr>
              <a:t>分压电阻</a:t>
            </a:r>
            <a:endParaRPr lang="zh-CN" altLang="en-US"/>
          </a:p>
        </p:txBody>
      </p:sp>
      <p:sp>
        <p:nvSpPr>
          <p:cNvPr id="4152" name="Text Box 4"/>
          <p:cNvSpPr>
            <a:spLocks noChangeArrowheads="1"/>
          </p:cNvSpPr>
          <p:nvPr/>
        </p:nvSpPr>
        <p:spPr bwMode="auto">
          <a:xfrm>
            <a:off x="4945662" y="603111"/>
            <a:ext cx="3716387" cy="1107996"/>
          </a:xfrm>
          <a:prstGeom prst="rect">
            <a:avLst/>
          </a:prstGeom>
          <a:noFill/>
          <a:ln w="9525" cmpd="sng">
            <a:noFill/>
            <a:bevel/>
          </a:ln>
        </p:spPr>
        <p:txBody>
          <a:bodyPr lIns="0" tIns="0" rIns="0" bIns="0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2.</a:t>
            </a:r>
            <a:r>
              <a:rPr lang="zh-CN" alt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如何把电流表改装成量程较大的电流表</a:t>
            </a:r>
            <a:r>
              <a:rPr 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?</a:t>
            </a:r>
            <a:endParaRPr lang="zh-CN" altLang="en-US"/>
          </a:p>
        </p:txBody>
      </p:sp>
      <p:sp>
        <p:nvSpPr>
          <p:cNvPr id="4153" name="Rectangle 6"/>
          <p:cNvSpPr>
            <a:spLocks noChangeArrowheads="1"/>
          </p:cNvSpPr>
          <p:nvPr/>
        </p:nvSpPr>
        <p:spPr bwMode="auto">
          <a:xfrm>
            <a:off x="5112262" y="2110886"/>
            <a:ext cx="3766367" cy="4037665"/>
          </a:xfrm>
          <a:prstGeom prst="rect">
            <a:avLst/>
          </a:prstGeom>
          <a:solidFill>
            <a:srgbClr val="FFFFFF">
              <a:alpha val="78000"/>
            </a:srgbClr>
          </a:solidFill>
          <a:ln w="19050" cmpd="sng">
            <a:solidFill>
              <a:schemeClr val="tx1"/>
            </a:solidFill>
            <a:miter lim="800000"/>
          </a:ln>
        </p:spPr>
        <p:txBody>
          <a:bodyPr wrap="none" lIns="91429" tIns="45715" rIns="91429" bIns="45715" anchor="ctr"/>
          <a:lstStyle/>
          <a:p>
            <a:endParaRPr lang="zh-CN" altLang="zh-CN">
              <a:solidFill>
                <a:srgbClr val="080808"/>
              </a:solidFill>
              <a:latin typeface="Calibri" pitchFamily="34" charset="0"/>
              <a:sym typeface="Calibri" pitchFamily="34" charset="0"/>
            </a:endParaRPr>
          </a:p>
        </p:txBody>
      </p:sp>
      <p:grpSp>
        <p:nvGrpSpPr>
          <p:cNvPr id="16" name="Group 57"/>
          <p:cNvGrpSpPr/>
          <p:nvPr/>
        </p:nvGrpSpPr>
        <p:grpSpPr>
          <a:xfrm>
            <a:off x="5416904" y="4685216"/>
            <a:ext cx="3337965" cy="1326843"/>
            <a:chExt cx="2103" cy="836"/>
          </a:xfrm>
        </p:grpSpPr>
        <p:sp>
          <p:nvSpPr>
            <p:cNvPr id="4155" name="Rectangle 58"/>
            <p:cNvSpPr>
              <a:spLocks noChangeArrowheads="1"/>
            </p:cNvSpPr>
            <p:nvPr/>
          </p:nvSpPr>
          <p:spPr bwMode="auto">
            <a:xfrm>
              <a:off x="449" y="93"/>
              <a:ext cx="1200" cy="480"/>
            </a:xfrm>
            <a:prstGeom prst="rect">
              <a:avLst/>
            </a:prstGeom>
            <a:solidFill>
              <a:srgbClr val="CCECFF">
                <a:alpha val="89000"/>
              </a:srgbClr>
            </a:solidFill>
            <a:ln w="19050" cmpd="sng">
              <a:solidFill>
                <a:srgbClr val="3366FF"/>
              </a:solidFill>
              <a:prstDash val="lgDash"/>
              <a:miter lim="800000"/>
            </a:ln>
          </p:spPr>
          <p:txBody>
            <a:bodyPr wrap="none" anchor="ctr"/>
            <a:lstStyle/>
            <a:p>
              <a:endParaRPr lang="zh-CN" altLang="zh-CN">
                <a:solidFill>
                  <a:srgbClr val="080808"/>
                </a:solidFill>
                <a:latin typeface="Calibri" pitchFamily="34" charset="0"/>
                <a:sym typeface="Calibri" pitchFamily="34" charset="0"/>
              </a:endParaRPr>
            </a:p>
          </p:txBody>
        </p:sp>
        <p:grpSp>
          <p:nvGrpSpPr>
            <p:cNvPr id="17" name="Group 59"/>
            <p:cNvGrpSpPr/>
            <p:nvPr/>
          </p:nvGrpSpPr>
          <p:grpSpPr>
            <a:xfrm>
              <a:off x="0" y="0"/>
              <a:ext cx="2103" cy="836"/>
              <a:chExt cx="2103" cy="836"/>
            </a:xfrm>
          </p:grpSpPr>
          <p:grpSp>
            <p:nvGrpSpPr>
              <p:cNvPr id="18" name="Group 60"/>
              <p:cNvGrpSpPr/>
              <p:nvPr/>
            </p:nvGrpSpPr>
            <p:grpSpPr>
              <a:xfrm>
                <a:off x="25" y="389"/>
                <a:ext cx="2057" cy="447"/>
                <a:chExt cx="2057" cy="447"/>
              </a:xfrm>
            </p:grpSpPr>
            <p:sp>
              <p:nvSpPr>
                <p:cNvPr id="4158" name="Line 61"/>
                <p:cNvSpPr>
                  <a:spLocks noChangeShapeType="1"/>
                </p:cNvSpPr>
                <p:nvPr/>
              </p:nvSpPr>
              <p:spPr bwMode="auto">
                <a:xfrm>
                  <a:off x="0" y="0"/>
                  <a:ext cx="1" cy="376"/>
                </a:xfrm>
                <a:prstGeom prst="line">
                  <a:avLst/>
                </a:prstGeom>
                <a:noFill/>
                <a:ln w="19050" cmpd="sng">
                  <a:solidFill>
                    <a:schemeClr val="tx1"/>
                  </a:solidFill>
                  <a:bevel/>
                </a:ln>
              </p:spPr>
              <p:txBody>
                <a:bodyPr/>
                <a:lstStyle/>
                <a:p>
                  <a:endParaRPr lang="zh-CN" altLang="zh-CN">
                    <a:solidFill>
                      <a:srgbClr val="080808"/>
                    </a:solidFill>
                    <a:sym typeface="Arial" pitchFamily="34" charset="0"/>
                  </a:endParaRPr>
                </a:p>
              </p:txBody>
            </p:sp>
            <p:sp>
              <p:nvSpPr>
                <p:cNvPr id="4159" name="Line 62"/>
                <p:cNvSpPr>
                  <a:spLocks noChangeShapeType="1"/>
                </p:cNvSpPr>
                <p:nvPr/>
              </p:nvSpPr>
              <p:spPr bwMode="auto">
                <a:xfrm>
                  <a:off x="2056" y="0"/>
                  <a:ext cx="1" cy="376"/>
                </a:xfrm>
                <a:prstGeom prst="line">
                  <a:avLst/>
                </a:prstGeom>
                <a:noFill/>
                <a:ln w="19050" cmpd="sng">
                  <a:solidFill>
                    <a:schemeClr val="tx1"/>
                  </a:solidFill>
                  <a:bevel/>
                </a:ln>
              </p:spPr>
              <p:txBody>
                <a:bodyPr/>
                <a:lstStyle/>
                <a:p>
                  <a:endParaRPr lang="zh-CN" altLang="zh-CN">
                    <a:solidFill>
                      <a:srgbClr val="080808"/>
                    </a:solidFill>
                    <a:sym typeface="Arial" pitchFamily="34" charset="0"/>
                  </a:endParaRPr>
                </a:p>
              </p:txBody>
            </p:sp>
            <p:sp>
              <p:nvSpPr>
                <p:cNvPr id="4160" name="Line 63"/>
                <p:cNvSpPr>
                  <a:spLocks noChangeShapeType="1"/>
                </p:cNvSpPr>
                <p:nvPr/>
              </p:nvSpPr>
              <p:spPr bwMode="auto">
                <a:xfrm>
                  <a:off x="1240" y="287"/>
                  <a:ext cx="816" cy="1"/>
                </a:xfrm>
                <a:prstGeom prst="line">
                  <a:avLst/>
                </a:prstGeom>
                <a:noFill/>
                <a:ln w="19050" cmpd="sng">
                  <a:solidFill>
                    <a:schemeClr val="tx1"/>
                  </a:solidFill>
                  <a:bevel/>
                  <a:tailEnd type="arrow" w="med" len="med"/>
                </a:ln>
              </p:spPr>
              <p:txBody>
                <a:bodyPr/>
                <a:lstStyle/>
                <a:p>
                  <a:endParaRPr lang="zh-CN" altLang="zh-CN">
                    <a:solidFill>
                      <a:srgbClr val="080808"/>
                    </a:solidFill>
                    <a:sym typeface="Arial" pitchFamily="34" charset="0"/>
                  </a:endParaRPr>
                </a:p>
              </p:txBody>
            </p:sp>
            <p:sp>
              <p:nvSpPr>
                <p:cNvPr id="4161" name="Line 64"/>
                <p:cNvSpPr>
                  <a:spLocks noChangeShapeType="1"/>
                </p:cNvSpPr>
                <p:nvPr/>
              </p:nvSpPr>
              <p:spPr bwMode="auto">
                <a:xfrm>
                  <a:off x="0" y="287"/>
                  <a:ext cx="874" cy="1"/>
                </a:xfrm>
                <a:prstGeom prst="line">
                  <a:avLst/>
                </a:prstGeom>
                <a:noFill/>
                <a:ln w="19050" cmpd="sng">
                  <a:solidFill>
                    <a:schemeClr val="tx1"/>
                  </a:solidFill>
                  <a:bevel/>
                  <a:headEnd type="arrow" w="med" len="med"/>
                </a:ln>
              </p:spPr>
              <p:txBody>
                <a:bodyPr/>
                <a:lstStyle/>
                <a:p>
                  <a:endParaRPr lang="zh-CN" altLang="zh-CN">
                    <a:solidFill>
                      <a:srgbClr val="080808"/>
                    </a:solidFill>
                    <a:sym typeface="Arial" pitchFamily="34" charset="0"/>
                  </a:endParaRPr>
                </a:p>
              </p:txBody>
            </p:sp>
            <p:sp>
              <p:nvSpPr>
                <p:cNvPr id="4162" name="Text Box 65"/>
                <p:cNvSpPr>
                  <a:spLocks noChangeArrowheads="1"/>
                </p:cNvSpPr>
                <p:nvPr/>
              </p:nvSpPr>
              <p:spPr bwMode="auto">
                <a:xfrm>
                  <a:off x="834" y="164"/>
                  <a:ext cx="424" cy="283"/>
                </a:xfrm>
                <a:prstGeom prst="rect">
                  <a:avLst/>
                </a:prstGeom>
                <a:noFill/>
                <a:ln w="9525" cmpd="sng">
                  <a:noFill/>
                  <a:bevel/>
                </a:ln>
              </p:spPr>
              <p:txBody>
                <a:bodyPr>
                  <a:spAutoFit/>
                </a:bodyPr>
                <a:lstStyle/>
                <a:p>
                  <a:pPr algn="ctr">
                    <a:lnSpc>
                      <a:spcPct val="80000"/>
                    </a:lnSpc>
                    <a:spcBef>
                      <a:spcPct val="50000"/>
                    </a:spcBef>
                  </a:pPr>
                  <a:r>
                    <a:rPr lang="en-US" sz="2800" i="1" err="1">
                      <a:ea typeface="楷体_GB2312" pitchFamily="1" charset="-122"/>
                      <a:sym typeface="Times New Roman" pitchFamily="18" charset="0"/>
                    </a:rPr>
                    <a:t>U</a:t>
                  </a:r>
                  <a:r>
                    <a:rPr lang="en-US" sz="2400" i="1" baseline="-28000" err="1">
                      <a:ea typeface="楷体_GB2312" pitchFamily="1" charset="-122"/>
                      <a:sym typeface="Times New Roman" pitchFamily="18" charset="0"/>
                    </a:rPr>
                    <a:t>g</a:t>
                  </a:r>
                  <a:endParaRPr lang="zh-CN" altLang="en-US"/>
                </a:p>
              </p:txBody>
            </p:sp>
          </p:grpSp>
          <p:grpSp>
            <p:nvGrpSpPr>
              <p:cNvPr id="19" name="Group 66"/>
              <p:cNvGrpSpPr/>
              <p:nvPr/>
            </p:nvGrpSpPr>
            <p:grpSpPr>
              <a:xfrm>
                <a:off x="0" y="191"/>
                <a:ext cx="2103" cy="288"/>
                <a:chExt cx="2103" cy="288"/>
              </a:xfrm>
            </p:grpSpPr>
            <p:grpSp>
              <p:nvGrpSpPr>
                <p:cNvPr id="20" name="Group 67"/>
                <p:cNvGrpSpPr/>
                <p:nvPr/>
              </p:nvGrpSpPr>
              <p:grpSpPr>
                <a:xfrm>
                  <a:off x="0" y="127"/>
                  <a:ext cx="2103" cy="52"/>
                  <a:chExt cx="2103" cy="52"/>
                </a:xfrm>
              </p:grpSpPr>
              <p:sp>
                <p:nvSpPr>
                  <p:cNvPr id="4165" name="Oval 68"/>
                  <p:cNvSpPr>
                    <a:spLocks noChangeArrowheads="1"/>
                  </p:cNvSpPr>
                  <p:nvPr/>
                </p:nvSpPr>
                <p:spPr bwMode="auto">
                  <a:xfrm>
                    <a:off x="0" y="4"/>
                    <a:ext cx="48" cy="48"/>
                  </a:xfrm>
                  <a:prstGeom prst="ellipse">
                    <a:avLst/>
                  </a:prstGeom>
                  <a:noFill/>
                  <a:ln w="19050" cmpd="sng">
                    <a:solidFill>
                      <a:srgbClr val="FF0000"/>
                    </a:solidFill>
                    <a:bevel/>
                  </a:ln>
                </p:spPr>
                <p:txBody>
                  <a:bodyPr wrap="none" anchor="ctr"/>
                  <a:lstStyle/>
                  <a:p>
                    <a:endParaRPr lang="zh-CN" altLang="zh-CN">
                      <a:solidFill>
                        <a:srgbClr val="080808"/>
                      </a:solidFill>
                      <a:latin typeface="Calibri" pitchFamily="34" charset="0"/>
                      <a:sym typeface="Calibri" pitchFamily="34" charset="0"/>
                    </a:endParaRPr>
                  </a:p>
                </p:txBody>
              </p:sp>
              <p:sp>
                <p:nvSpPr>
                  <p:cNvPr id="4166" name="Oval 69"/>
                  <p:cNvSpPr>
                    <a:spLocks noChangeArrowheads="1"/>
                  </p:cNvSpPr>
                  <p:nvPr/>
                </p:nvSpPr>
                <p:spPr bwMode="auto">
                  <a:xfrm>
                    <a:off x="2055" y="0"/>
                    <a:ext cx="48" cy="48"/>
                  </a:xfrm>
                  <a:prstGeom prst="ellipse">
                    <a:avLst/>
                  </a:prstGeom>
                  <a:noFill/>
                  <a:ln w="19050" cmpd="sng">
                    <a:solidFill>
                      <a:srgbClr val="FF0000"/>
                    </a:solidFill>
                    <a:bevel/>
                  </a:ln>
                </p:spPr>
                <p:txBody>
                  <a:bodyPr wrap="none" anchor="ctr"/>
                  <a:lstStyle/>
                  <a:p>
                    <a:endParaRPr lang="zh-CN" altLang="zh-CN">
                      <a:solidFill>
                        <a:srgbClr val="080808"/>
                      </a:solidFill>
                      <a:latin typeface="Calibri" pitchFamily="34" charset="0"/>
                      <a:sym typeface="Calibri" pitchFamily="34" charset="0"/>
                    </a:endParaRPr>
                  </a:p>
                </p:txBody>
              </p:sp>
              <p:sp>
                <p:nvSpPr>
                  <p:cNvPr id="4167" name="Line 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9" y="30"/>
                    <a:ext cx="2016" cy="1"/>
                  </a:xfrm>
                  <a:prstGeom prst="line">
                    <a:avLst/>
                  </a:prstGeom>
                  <a:noFill/>
                  <a:ln w="28575" cmpd="sng">
                    <a:solidFill>
                      <a:srgbClr val="FF0000"/>
                    </a:solidFill>
                    <a:bevel/>
                  </a:ln>
                </p:spPr>
                <p:txBody>
                  <a:bodyPr/>
                  <a:lstStyle/>
                  <a:p>
                    <a:endParaRPr lang="zh-CN" altLang="zh-CN">
                      <a:solidFill>
                        <a:srgbClr val="080808"/>
                      </a:solidFill>
                      <a:sym typeface="Arial" pitchFamily="34" charset="0"/>
                    </a:endParaRPr>
                  </a:p>
                </p:txBody>
              </p:sp>
            </p:grpSp>
            <p:sp>
              <p:nvSpPr>
                <p:cNvPr id="4168" name="Oval 71"/>
                <p:cNvSpPr>
                  <a:spLocks noChangeArrowheads="1"/>
                </p:cNvSpPr>
                <p:nvPr/>
              </p:nvSpPr>
              <p:spPr bwMode="auto">
                <a:xfrm>
                  <a:off x="916" y="0"/>
                  <a:ext cx="288" cy="288"/>
                </a:xfrm>
                <a:prstGeom prst="ellipse">
                  <a:avLst/>
                </a:prstGeom>
                <a:solidFill>
                  <a:srgbClr val="FFFF66"/>
                </a:solidFill>
                <a:ln w="19050" cmpd="sng">
                  <a:solidFill>
                    <a:srgbClr val="FF0000"/>
                  </a:solidFill>
                  <a:bevel/>
                </a:ln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</a:pPr>
                  <a:r>
                    <a:rPr lang="en-US" sz="2800">
                      <a:solidFill>
                        <a:srgbClr val="FF0000"/>
                      </a:solidFill>
                      <a:ea typeface="楷体_GB2312" pitchFamily="1" charset="-122"/>
                    </a:rPr>
                    <a:t>A</a:t>
                  </a:r>
                  <a:endParaRPr lang="zh-CN" altLang="en-US"/>
                </a:p>
              </p:txBody>
            </p:sp>
          </p:grpSp>
          <p:grpSp>
            <p:nvGrpSpPr>
              <p:cNvPr id="21" name="Group 72"/>
              <p:cNvGrpSpPr/>
              <p:nvPr/>
            </p:nvGrpSpPr>
            <p:grpSpPr>
              <a:xfrm>
                <a:off x="114" y="0"/>
                <a:ext cx="442" cy="349"/>
                <a:chExt cx="442" cy="349"/>
              </a:xfrm>
            </p:grpSpPr>
            <p:sp>
              <p:nvSpPr>
                <p:cNvPr id="4170" name="Line 73"/>
                <p:cNvSpPr>
                  <a:spLocks noChangeShapeType="1"/>
                </p:cNvSpPr>
                <p:nvPr/>
              </p:nvSpPr>
              <p:spPr bwMode="auto">
                <a:xfrm>
                  <a:off x="0" y="348"/>
                  <a:ext cx="192" cy="1"/>
                </a:xfrm>
                <a:prstGeom prst="line">
                  <a:avLst/>
                </a:prstGeom>
                <a:noFill/>
                <a:ln w="28575" cmpd="sng">
                  <a:solidFill>
                    <a:srgbClr val="FF0000"/>
                  </a:solidFill>
                  <a:bevel/>
                  <a:tailEnd type="arrow" w="med" len="med"/>
                </a:ln>
              </p:spPr>
              <p:txBody>
                <a:bodyPr/>
                <a:lstStyle/>
                <a:p>
                  <a:endParaRPr lang="zh-CN" altLang="zh-CN">
                    <a:solidFill>
                      <a:srgbClr val="080808"/>
                    </a:solidFill>
                    <a:sym typeface="Arial" pitchFamily="34" charset="0"/>
                  </a:endParaRPr>
                </a:p>
              </p:txBody>
            </p:sp>
            <p:sp>
              <p:nvSpPr>
                <p:cNvPr id="4171" name="Rectangle 74"/>
                <p:cNvSpPr>
                  <a:spLocks noChangeArrowheads="1"/>
                </p:cNvSpPr>
                <p:nvPr/>
              </p:nvSpPr>
              <p:spPr bwMode="auto">
                <a:xfrm>
                  <a:off x="71" y="0"/>
                  <a:ext cx="371" cy="330"/>
                </a:xfrm>
                <a:prstGeom prst="rect">
                  <a:avLst/>
                </a:prstGeom>
                <a:noFill/>
                <a:ln w="9525" cmpd="sng">
                  <a:noFill/>
                  <a:bevel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20000"/>
                    </a:spcBef>
                  </a:pPr>
                  <a:r>
                    <a:rPr lang="en-US" sz="2800" i="1">
                      <a:solidFill>
                        <a:srgbClr val="FF0000"/>
                      </a:solidFill>
                      <a:ea typeface="楷体_GB2312" pitchFamily="1" charset="-122"/>
                    </a:rPr>
                    <a:t>I</a:t>
                  </a:r>
                  <a:endParaRPr lang="en-US" sz="2800">
                    <a:solidFill>
                      <a:srgbClr val="FF0000"/>
                    </a:solidFill>
                    <a:ea typeface="楷体_GB2312" pitchFamily="1" charset="-122"/>
                  </a:endParaRPr>
                </a:p>
              </p:txBody>
            </p:sp>
          </p:grpSp>
        </p:grpSp>
      </p:grpSp>
      <p:sp>
        <p:nvSpPr>
          <p:cNvPr id="4172" name="AutoShape 75"/>
          <p:cNvSpPr>
            <a:spLocks noChangeAspect="1" noChangeArrowheads="1"/>
          </p:cNvSpPr>
          <p:nvPr/>
        </p:nvSpPr>
        <p:spPr bwMode="auto">
          <a:xfrm>
            <a:off x="6711630" y="4320175"/>
            <a:ext cx="517653" cy="457094"/>
          </a:xfrm>
          <a:prstGeom prst="downArrow">
            <a:avLst>
              <a:gd name="adj1" fmla="val 55889"/>
              <a:gd name="adj2" fmla="val 54407"/>
            </a:avLst>
          </a:prstGeom>
          <a:solidFill>
            <a:srgbClr val="CCECFF"/>
          </a:solidFill>
          <a:ln w="28575" cmpd="sng">
            <a:solidFill>
              <a:srgbClr val="3333FF"/>
            </a:solidFill>
            <a:miter lim="800000"/>
          </a:ln>
        </p:spPr>
        <p:txBody>
          <a:bodyPr wrap="none" lIns="91429" tIns="45715" rIns="91429" bIns="45715" anchor="ctr"/>
          <a:lstStyle/>
          <a:p>
            <a:endParaRPr lang="zh-CN" altLang="zh-CN">
              <a:solidFill>
                <a:srgbClr val="080808"/>
              </a:solidFill>
              <a:latin typeface="Calibri" pitchFamily="34" charset="0"/>
              <a:sym typeface="Calibri" pitchFamily="34" charset="0"/>
            </a:endParaRPr>
          </a:p>
        </p:txBody>
      </p:sp>
      <p:grpSp>
        <p:nvGrpSpPr>
          <p:cNvPr id="22" name="Group 76"/>
          <p:cNvGrpSpPr/>
          <p:nvPr/>
        </p:nvGrpSpPr>
        <p:grpSpPr>
          <a:xfrm>
            <a:off x="5340743" y="2223574"/>
            <a:ext cx="3337965" cy="2188656"/>
            <a:chExt cx="2103" cy="1379"/>
          </a:xfrm>
        </p:grpSpPr>
        <p:sp>
          <p:nvSpPr>
            <p:cNvPr id="4174" name="Rectangle 77"/>
            <p:cNvSpPr>
              <a:spLocks noChangeArrowheads="1"/>
            </p:cNvSpPr>
            <p:nvPr/>
          </p:nvSpPr>
          <p:spPr bwMode="auto">
            <a:xfrm>
              <a:off x="453" y="27"/>
              <a:ext cx="1200" cy="1056"/>
            </a:xfrm>
            <a:prstGeom prst="rect">
              <a:avLst/>
            </a:prstGeom>
            <a:solidFill>
              <a:srgbClr val="CCECFF">
                <a:alpha val="89000"/>
              </a:srgbClr>
            </a:solidFill>
            <a:ln w="19050" cmpd="sng">
              <a:solidFill>
                <a:srgbClr val="3366FF"/>
              </a:solidFill>
              <a:prstDash val="lgDash"/>
              <a:miter lim="800000"/>
            </a:ln>
          </p:spPr>
          <p:txBody>
            <a:bodyPr wrap="none" anchor="ctr"/>
            <a:lstStyle/>
            <a:p>
              <a:endParaRPr lang="zh-CN" altLang="zh-CN">
                <a:solidFill>
                  <a:srgbClr val="080808"/>
                </a:solidFill>
                <a:latin typeface="Calibri" pitchFamily="34" charset="0"/>
                <a:sym typeface="Calibri" pitchFamily="34" charset="0"/>
              </a:endParaRPr>
            </a:p>
          </p:txBody>
        </p:sp>
        <p:grpSp>
          <p:nvGrpSpPr>
            <p:cNvPr id="23" name="Group 78"/>
            <p:cNvGrpSpPr/>
            <p:nvPr/>
          </p:nvGrpSpPr>
          <p:grpSpPr>
            <a:xfrm>
              <a:off x="25" y="0"/>
              <a:ext cx="2057" cy="1379"/>
              <a:chExt cx="2057" cy="1379"/>
            </a:xfrm>
          </p:grpSpPr>
          <p:grpSp>
            <p:nvGrpSpPr>
              <p:cNvPr id="24" name="Group 79"/>
              <p:cNvGrpSpPr/>
              <p:nvPr/>
            </p:nvGrpSpPr>
            <p:grpSpPr>
              <a:xfrm>
                <a:off x="0" y="932"/>
                <a:ext cx="2057" cy="447"/>
                <a:chExt cx="2057" cy="447"/>
              </a:xfrm>
            </p:grpSpPr>
            <p:sp>
              <p:nvSpPr>
                <p:cNvPr id="4177" name="Line 80"/>
                <p:cNvSpPr>
                  <a:spLocks noChangeShapeType="1"/>
                </p:cNvSpPr>
                <p:nvPr/>
              </p:nvSpPr>
              <p:spPr bwMode="auto">
                <a:xfrm>
                  <a:off x="0" y="0"/>
                  <a:ext cx="1" cy="376"/>
                </a:xfrm>
                <a:prstGeom prst="line">
                  <a:avLst/>
                </a:prstGeom>
                <a:noFill/>
                <a:ln w="19050" cmpd="sng">
                  <a:solidFill>
                    <a:schemeClr val="tx1"/>
                  </a:solidFill>
                  <a:bevel/>
                </a:ln>
              </p:spPr>
              <p:txBody>
                <a:bodyPr/>
                <a:lstStyle/>
                <a:p>
                  <a:endParaRPr lang="zh-CN" altLang="zh-CN">
                    <a:solidFill>
                      <a:srgbClr val="080808"/>
                    </a:solidFill>
                    <a:sym typeface="Arial" pitchFamily="34" charset="0"/>
                  </a:endParaRPr>
                </a:p>
              </p:txBody>
            </p:sp>
            <p:sp>
              <p:nvSpPr>
                <p:cNvPr id="4178" name="Line 81"/>
                <p:cNvSpPr>
                  <a:spLocks noChangeShapeType="1"/>
                </p:cNvSpPr>
                <p:nvPr/>
              </p:nvSpPr>
              <p:spPr bwMode="auto">
                <a:xfrm>
                  <a:off x="2056" y="0"/>
                  <a:ext cx="1" cy="376"/>
                </a:xfrm>
                <a:prstGeom prst="line">
                  <a:avLst/>
                </a:prstGeom>
                <a:noFill/>
                <a:ln w="19050" cmpd="sng">
                  <a:solidFill>
                    <a:schemeClr val="tx1"/>
                  </a:solidFill>
                  <a:bevel/>
                </a:ln>
              </p:spPr>
              <p:txBody>
                <a:bodyPr/>
                <a:lstStyle/>
                <a:p>
                  <a:endParaRPr lang="zh-CN" altLang="zh-CN">
                    <a:solidFill>
                      <a:srgbClr val="080808"/>
                    </a:solidFill>
                    <a:sym typeface="Arial" pitchFamily="34" charset="0"/>
                  </a:endParaRPr>
                </a:p>
              </p:txBody>
            </p:sp>
            <p:sp>
              <p:nvSpPr>
                <p:cNvPr id="4179" name="Line 82"/>
                <p:cNvSpPr>
                  <a:spLocks noChangeShapeType="1"/>
                </p:cNvSpPr>
                <p:nvPr/>
              </p:nvSpPr>
              <p:spPr bwMode="auto">
                <a:xfrm>
                  <a:off x="1240" y="287"/>
                  <a:ext cx="816" cy="1"/>
                </a:xfrm>
                <a:prstGeom prst="line">
                  <a:avLst/>
                </a:prstGeom>
                <a:noFill/>
                <a:ln w="19050" cmpd="sng">
                  <a:solidFill>
                    <a:schemeClr val="tx1"/>
                  </a:solidFill>
                  <a:bevel/>
                  <a:tailEnd type="arrow" w="med" len="med"/>
                </a:ln>
              </p:spPr>
              <p:txBody>
                <a:bodyPr/>
                <a:lstStyle/>
                <a:p>
                  <a:endParaRPr lang="zh-CN" altLang="zh-CN">
                    <a:solidFill>
                      <a:srgbClr val="080808"/>
                    </a:solidFill>
                    <a:sym typeface="Arial" pitchFamily="34" charset="0"/>
                  </a:endParaRPr>
                </a:p>
              </p:txBody>
            </p:sp>
            <p:sp>
              <p:nvSpPr>
                <p:cNvPr id="4180" name="Line 83"/>
                <p:cNvSpPr>
                  <a:spLocks noChangeShapeType="1"/>
                </p:cNvSpPr>
                <p:nvPr/>
              </p:nvSpPr>
              <p:spPr bwMode="auto">
                <a:xfrm>
                  <a:off x="0" y="287"/>
                  <a:ext cx="874" cy="1"/>
                </a:xfrm>
                <a:prstGeom prst="line">
                  <a:avLst/>
                </a:prstGeom>
                <a:noFill/>
                <a:ln w="19050" cmpd="sng">
                  <a:solidFill>
                    <a:schemeClr val="tx1"/>
                  </a:solidFill>
                  <a:bevel/>
                  <a:headEnd type="arrow" w="med" len="med"/>
                </a:ln>
              </p:spPr>
              <p:txBody>
                <a:bodyPr/>
                <a:lstStyle/>
                <a:p>
                  <a:endParaRPr lang="zh-CN" altLang="zh-CN">
                    <a:solidFill>
                      <a:srgbClr val="080808"/>
                    </a:solidFill>
                    <a:sym typeface="Arial" pitchFamily="34" charset="0"/>
                  </a:endParaRPr>
                </a:p>
              </p:txBody>
            </p:sp>
            <p:sp>
              <p:nvSpPr>
                <p:cNvPr id="4181" name="Text Box 84"/>
                <p:cNvSpPr>
                  <a:spLocks noChangeArrowheads="1"/>
                </p:cNvSpPr>
                <p:nvPr/>
              </p:nvSpPr>
              <p:spPr bwMode="auto">
                <a:xfrm>
                  <a:off x="834" y="164"/>
                  <a:ext cx="424" cy="283"/>
                </a:xfrm>
                <a:prstGeom prst="rect">
                  <a:avLst/>
                </a:prstGeom>
                <a:noFill/>
                <a:ln w="9525" cmpd="sng">
                  <a:noFill/>
                  <a:bevel/>
                </a:ln>
              </p:spPr>
              <p:txBody>
                <a:bodyPr>
                  <a:spAutoFit/>
                </a:bodyPr>
                <a:lstStyle/>
                <a:p>
                  <a:pPr algn="ctr">
                    <a:lnSpc>
                      <a:spcPct val="80000"/>
                    </a:lnSpc>
                    <a:spcBef>
                      <a:spcPct val="50000"/>
                    </a:spcBef>
                  </a:pPr>
                  <a:r>
                    <a:rPr lang="en-US" sz="2800" i="1" err="1">
                      <a:ea typeface="楷体_GB2312" pitchFamily="1" charset="-122"/>
                      <a:sym typeface="Times New Roman" pitchFamily="18" charset="0"/>
                    </a:rPr>
                    <a:t>U</a:t>
                  </a:r>
                  <a:r>
                    <a:rPr lang="en-US" sz="2400" i="1" baseline="-28000" err="1">
                      <a:ea typeface="楷体_GB2312" pitchFamily="1" charset="-122"/>
                      <a:sym typeface="Times New Roman" pitchFamily="18" charset="0"/>
                    </a:rPr>
                    <a:t>g</a:t>
                  </a:r>
                  <a:endParaRPr lang="zh-CN" altLang="en-US"/>
                </a:p>
              </p:txBody>
            </p:sp>
          </p:grpSp>
          <p:grpSp>
            <p:nvGrpSpPr>
              <p:cNvPr id="25" name="Group 85"/>
              <p:cNvGrpSpPr/>
              <p:nvPr/>
            </p:nvGrpSpPr>
            <p:grpSpPr>
              <a:xfrm>
                <a:off x="36" y="395"/>
                <a:ext cx="371" cy="489"/>
                <a:chExt cx="371" cy="489"/>
              </a:xfrm>
            </p:grpSpPr>
            <p:sp>
              <p:nvSpPr>
                <p:cNvPr id="4183" name="Line 86"/>
                <p:cNvSpPr>
                  <a:spLocks noChangeShapeType="1"/>
                </p:cNvSpPr>
                <p:nvPr/>
              </p:nvSpPr>
              <p:spPr bwMode="auto">
                <a:xfrm>
                  <a:off x="57" y="488"/>
                  <a:ext cx="192" cy="1"/>
                </a:xfrm>
                <a:prstGeom prst="line">
                  <a:avLst/>
                </a:prstGeom>
                <a:noFill/>
                <a:ln w="28575" cmpd="sng">
                  <a:solidFill>
                    <a:srgbClr val="FF0000"/>
                  </a:solidFill>
                  <a:bevel/>
                  <a:tailEnd type="arrow" w="med" len="med"/>
                </a:ln>
              </p:spPr>
              <p:txBody>
                <a:bodyPr/>
                <a:lstStyle/>
                <a:p>
                  <a:endParaRPr lang="zh-CN" altLang="zh-CN">
                    <a:solidFill>
                      <a:srgbClr val="080808"/>
                    </a:solidFill>
                    <a:sym typeface="Arial" pitchFamily="34" charset="0"/>
                  </a:endParaRPr>
                </a:p>
              </p:txBody>
            </p:sp>
            <p:sp>
              <p:nvSpPr>
                <p:cNvPr id="4184" name="Rectangle 87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371" cy="330"/>
                </a:xfrm>
                <a:prstGeom prst="rect">
                  <a:avLst/>
                </a:prstGeom>
                <a:noFill/>
                <a:ln w="9525" cmpd="sng">
                  <a:noFill/>
                  <a:bevel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20000"/>
                    </a:spcBef>
                  </a:pPr>
                  <a:r>
                    <a:rPr lang="en-US" sz="2800" i="1">
                      <a:solidFill>
                        <a:srgbClr val="FF0000"/>
                      </a:solidFill>
                      <a:ea typeface="楷体_GB2312" pitchFamily="1" charset="-122"/>
                    </a:rPr>
                    <a:t>I</a:t>
                  </a:r>
                  <a:endParaRPr lang="en-US" sz="2800">
                    <a:solidFill>
                      <a:srgbClr val="FF0000"/>
                    </a:solidFill>
                    <a:ea typeface="楷体_GB2312" pitchFamily="1" charset="-122"/>
                  </a:endParaRPr>
                </a:p>
              </p:txBody>
            </p:sp>
          </p:grpSp>
          <p:grpSp>
            <p:nvGrpSpPr>
              <p:cNvPr id="26" name="Group 88"/>
              <p:cNvGrpSpPr/>
              <p:nvPr/>
            </p:nvGrpSpPr>
            <p:grpSpPr>
              <a:xfrm>
                <a:off x="507" y="523"/>
                <a:ext cx="371" cy="360"/>
                <a:chExt cx="371" cy="360"/>
              </a:xfrm>
            </p:grpSpPr>
            <p:sp>
              <p:nvSpPr>
                <p:cNvPr id="4186" name="Line 89"/>
                <p:cNvSpPr>
                  <a:spLocks noChangeShapeType="1"/>
                </p:cNvSpPr>
                <p:nvPr/>
              </p:nvSpPr>
              <p:spPr bwMode="auto">
                <a:xfrm>
                  <a:off x="44" y="359"/>
                  <a:ext cx="192" cy="1"/>
                </a:xfrm>
                <a:prstGeom prst="line">
                  <a:avLst/>
                </a:prstGeom>
                <a:noFill/>
                <a:ln w="28575" cmpd="sng">
                  <a:solidFill>
                    <a:srgbClr val="FF0000"/>
                  </a:solidFill>
                  <a:bevel/>
                  <a:tailEnd type="arrow" w="med" len="med"/>
                </a:ln>
              </p:spPr>
              <p:txBody>
                <a:bodyPr/>
                <a:lstStyle/>
                <a:p>
                  <a:endParaRPr lang="zh-CN" altLang="zh-CN">
                    <a:solidFill>
                      <a:srgbClr val="080808"/>
                    </a:solidFill>
                    <a:sym typeface="Arial" pitchFamily="34" charset="0"/>
                  </a:endParaRPr>
                </a:p>
              </p:txBody>
            </p:sp>
            <p:sp>
              <p:nvSpPr>
                <p:cNvPr id="4187" name="Rectangle 90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371" cy="339"/>
                </a:xfrm>
                <a:prstGeom prst="rect">
                  <a:avLst/>
                </a:prstGeom>
                <a:noFill/>
                <a:ln w="9525" cmpd="sng">
                  <a:noFill/>
                  <a:bevel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20000"/>
                    </a:spcBef>
                  </a:pPr>
                  <a:r>
                    <a:rPr lang="en-US" sz="2800" i="1" err="1">
                      <a:solidFill>
                        <a:srgbClr val="FF0000"/>
                      </a:solidFill>
                      <a:ea typeface="楷体_GB2312" pitchFamily="1" charset="-122"/>
                    </a:rPr>
                    <a:t>I</a:t>
                  </a:r>
                  <a:r>
                    <a:rPr lang="en-US" sz="2400" i="1" baseline="-28000" err="1">
                      <a:solidFill>
                        <a:srgbClr val="FF0000"/>
                      </a:solidFill>
                      <a:ea typeface="楷体_GB2312" pitchFamily="1" charset="-122"/>
                    </a:rPr>
                    <a:t>g</a:t>
                  </a:r>
                  <a:endParaRPr lang="en-US" sz="2800">
                    <a:solidFill>
                      <a:srgbClr val="FF0000"/>
                    </a:solidFill>
                    <a:ea typeface="楷体_GB2312" pitchFamily="1" charset="-122"/>
                  </a:endParaRPr>
                </a:p>
              </p:txBody>
            </p:sp>
          </p:grpSp>
          <p:grpSp>
            <p:nvGrpSpPr>
              <p:cNvPr id="27" name="Group 91"/>
              <p:cNvGrpSpPr/>
              <p:nvPr/>
            </p:nvGrpSpPr>
            <p:grpSpPr>
              <a:xfrm>
                <a:off x="507" y="0"/>
                <a:ext cx="371" cy="347"/>
                <a:chExt cx="371" cy="347"/>
              </a:xfrm>
            </p:grpSpPr>
            <p:sp>
              <p:nvSpPr>
                <p:cNvPr id="4189" name="Line 92"/>
                <p:cNvSpPr>
                  <a:spLocks noChangeShapeType="1"/>
                </p:cNvSpPr>
                <p:nvPr/>
              </p:nvSpPr>
              <p:spPr bwMode="auto">
                <a:xfrm>
                  <a:off x="44" y="346"/>
                  <a:ext cx="192" cy="1"/>
                </a:xfrm>
                <a:prstGeom prst="line">
                  <a:avLst/>
                </a:prstGeom>
                <a:noFill/>
                <a:ln w="28575" cmpd="sng">
                  <a:solidFill>
                    <a:srgbClr val="FF0000"/>
                  </a:solidFill>
                  <a:bevel/>
                  <a:tailEnd type="arrow" w="med" len="med"/>
                </a:ln>
              </p:spPr>
              <p:txBody>
                <a:bodyPr/>
                <a:lstStyle/>
                <a:p>
                  <a:endParaRPr lang="zh-CN" altLang="zh-CN">
                    <a:solidFill>
                      <a:srgbClr val="080808"/>
                    </a:solidFill>
                    <a:sym typeface="Arial" pitchFamily="34" charset="0"/>
                  </a:endParaRPr>
                </a:p>
              </p:txBody>
            </p:sp>
            <p:sp>
              <p:nvSpPr>
                <p:cNvPr id="4190" name="Rectangle 93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371" cy="339"/>
                </a:xfrm>
                <a:prstGeom prst="rect">
                  <a:avLst/>
                </a:prstGeom>
                <a:noFill/>
                <a:ln w="9525" cmpd="sng">
                  <a:noFill/>
                  <a:bevel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20000"/>
                    </a:spcBef>
                  </a:pPr>
                  <a:r>
                    <a:rPr lang="en-US" sz="2800" i="1">
                      <a:solidFill>
                        <a:srgbClr val="FF0000"/>
                      </a:solidFill>
                      <a:ea typeface="楷体_GB2312" pitchFamily="1" charset="-122"/>
                    </a:rPr>
                    <a:t>I</a:t>
                  </a:r>
                  <a:r>
                    <a:rPr lang="en-US" sz="2400" i="1" baseline="-28000">
                      <a:solidFill>
                        <a:srgbClr val="FF0000"/>
                      </a:solidFill>
                      <a:ea typeface="楷体_GB2312" pitchFamily="1" charset="-122"/>
                    </a:rPr>
                    <a:t>R</a:t>
                  </a:r>
                  <a:endParaRPr lang="en-US" sz="2800">
                    <a:solidFill>
                      <a:srgbClr val="FF0000"/>
                    </a:solidFill>
                    <a:ea typeface="楷体_GB2312" pitchFamily="1" charset="-122"/>
                  </a:endParaRPr>
                </a:p>
              </p:txBody>
            </p:sp>
          </p:grpSp>
        </p:grpSp>
        <p:grpSp>
          <p:nvGrpSpPr>
            <p:cNvPr id="28" name="Group 94"/>
            <p:cNvGrpSpPr/>
            <p:nvPr/>
          </p:nvGrpSpPr>
          <p:grpSpPr>
            <a:xfrm>
              <a:off x="541" y="59"/>
              <a:ext cx="1030" cy="842"/>
              <a:chExt cx="1030" cy="842"/>
            </a:xfrm>
          </p:grpSpPr>
          <p:grpSp>
            <p:nvGrpSpPr>
              <p:cNvPr id="29" name="Group 95"/>
              <p:cNvGrpSpPr/>
              <p:nvPr/>
            </p:nvGrpSpPr>
            <p:grpSpPr>
              <a:xfrm>
                <a:off x="14" y="0"/>
                <a:ext cx="996" cy="825"/>
                <a:chExt cx="996" cy="825"/>
              </a:xfrm>
            </p:grpSpPr>
            <p:sp>
              <p:nvSpPr>
                <p:cNvPr id="4193" name="Rectangle 96"/>
                <p:cNvSpPr>
                  <a:spLocks noChangeArrowheads="1"/>
                </p:cNvSpPr>
                <p:nvPr/>
              </p:nvSpPr>
              <p:spPr bwMode="auto">
                <a:xfrm>
                  <a:off x="0" y="291"/>
                  <a:ext cx="996" cy="534"/>
                </a:xfrm>
                <a:prstGeom prst="rect">
                  <a:avLst/>
                </a:prstGeom>
                <a:noFill/>
                <a:ln w="28575" cmpd="sng">
                  <a:solidFill>
                    <a:srgbClr val="FF0000"/>
                  </a:solidFill>
                  <a:miter lim="800000"/>
                </a:ln>
              </p:spPr>
              <p:txBody>
                <a:bodyPr/>
                <a:lstStyle/>
                <a:p>
                  <a:endParaRPr lang="zh-CN" altLang="zh-CN">
                    <a:solidFill>
                      <a:srgbClr val="080808"/>
                    </a:solidFill>
                    <a:latin typeface="Calibri" pitchFamily="34" charset="0"/>
                    <a:sym typeface="Calibri" pitchFamily="34" charset="0"/>
                  </a:endParaRPr>
                </a:p>
              </p:txBody>
            </p:sp>
            <p:sp>
              <p:nvSpPr>
                <p:cNvPr id="4194" name="Text Box 97"/>
                <p:cNvSpPr>
                  <a:spLocks noChangeArrowheads="1"/>
                </p:cNvSpPr>
                <p:nvPr/>
              </p:nvSpPr>
              <p:spPr bwMode="auto">
                <a:xfrm>
                  <a:off x="300" y="0"/>
                  <a:ext cx="432" cy="275"/>
                </a:xfrm>
                <a:prstGeom prst="rect">
                  <a:avLst/>
                </a:prstGeom>
                <a:noFill/>
                <a:ln w="9525" cmpd="sng">
                  <a:noFill/>
                  <a:bevel/>
                </a:ln>
              </p:spPr>
              <p:txBody>
                <a:bodyPr>
                  <a:spAutoFit/>
                </a:bodyPr>
                <a:lstStyle/>
                <a:p>
                  <a:pPr algn="ctr">
                    <a:lnSpc>
                      <a:spcPct val="80000"/>
                    </a:lnSpc>
                    <a:spcBef>
                      <a:spcPct val="50000"/>
                    </a:spcBef>
                  </a:pPr>
                  <a:r>
                    <a:rPr lang="en-US" sz="2800" i="1">
                      <a:ea typeface="楷体_GB2312" pitchFamily="1" charset="-122"/>
                      <a:sym typeface="Times New Roman" pitchFamily="18" charset="0"/>
                    </a:rPr>
                    <a:t>R</a:t>
                  </a:r>
                  <a:endParaRPr lang="en-US" sz="2400" i="1" baseline="-25000">
                    <a:ea typeface="楷体_GB2312" pitchFamily="1" charset="-122"/>
                    <a:sym typeface="Times New Roman" pitchFamily="18" charset="0"/>
                  </a:endParaRPr>
                </a:p>
              </p:txBody>
            </p:sp>
            <p:sp>
              <p:nvSpPr>
                <p:cNvPr id="4195" name="Rectangle 98"/>
                <p:cNvSpPr>
                  <a:spLocks noChangeAspect="1" noChangeArrowheads="1"/>
                </p:cNvSpPr>
                <p:nvPr/>
              </p:nvSpPr>
              <p:spPr bwMode="auto">
                <a:xfrm>
                  <a:off x="361" y="235"/>
                  <a:ext cx="281" cy="90"/>
                </a:xfrm>
                <a:prstGeom prst="rect">
                  <a:avLst/>
                </a:prstGeom>
                <a:solidFill>
                  <a:srgbClr val="FFFF66"/>
                </a:solidFill>
                <a:ln w="19050" cmpd="sng">
                  <a:solidFill>
                    <a:srgbClr val="FF0000"/>
                  </a:solidFill>
                  <a:miter lim="800000"/>
                </a:ln>
              </p:spPr>
              <p:txBody>
                <a:bodyPr/>
                <a:lstStyle/>
                <a:p>
                  <a:endParaRPr lang="zh-CN" altLang="zh-CN">
                    <a:solidFill>
                      <a:srgbClr val="080808"/>
                    </a:solidFill>
                    <a:latin typeface="Calibri" pitchFamily="34" charset="0"/>
                    <a:sym typeface="Calibri" pitchFamily="34" charset="0"/>
                  </a:endParaRPr>
                </a:p>
              </p:txBody>
            </p:sp>
          </p:grpSp>
          <p:sp>
            <p:nvSpPr>
              <p:cNvPr id="4196" name="Oval 99"/>
              <p:cNvSpPr>
                <a:spLocks noChangeAspect="1" noChangeArrowheads="1"/>
              </p:cNvSpPr>
              <p:nvPr/>
            </p:nvSpPr>
            <p:spPr bwMode="auto">
              <a:xfrm>
                <a:off x="996" y="801"/>
                <a:ext cx="34" cy="34"/>
              </a:xfrm>
              <a:prstGeom prst="ellipse">
                <a:avLst/>
              </a:prstGeom>
              <a:solidFill>
                <a:srgbClr val="FF0000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zh-CN">
                  <a:solidFill>
                    <a:srgbClr val="080808"/>
                  </a:solidFill>
                  <a:latin typeface="Calibri" pitchFamily="34" charset="0"/>
                  <a:sym typeface="Calibri" pitchFamily="34" charset="0"/>
                </a:endParaRPr>
              </a:p>
            </p:txBody>
          </p:sp>
          <p:sp>
            <p:nvSpPr>
              <p:cNvPr id="4197" name="Oval 100"/>
              <p:cNvSpPr>
                <a:spLocks noChangeAspect="1" noChangeArrowheads="1"/>
              </p:cNvSpPr>
              <p:nvPr/>
            </p:nvSpPr>
            <p:spPr bwMode="auto">
              <a:xfrm>
                <a:off x="0" y="808"/>
                <a:ext cx="34" cy="34"/>
              </a:xfrm>
              <a:prstGeom prst="ellipse">
                <a:avLst/>
              </a:prstGeom>
              <a:solidFill>
                <a:srgbClr val="FF0000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zh-CN">
                  <a:solidFill>
                    <a:srgbClr val="080808"/>
                  </a:solidFill>
                  <a:latin typeface="Calibri" pitchFamily="34" charset="0"/>
                  <a:sym typeface="Calibri" pitchFamily="34" charset="0"/>
                </a:endParaRPr>
              </a:p>
            </p:txBody>
          </p:sp>
        </p:grpSp>
        <p:grpSp>
          <p:nvGrpSpPr>
            <p:cNvPr id="30" name="Group 101"/>
            <p:cNvGrpSpPr/>
            <p:nvPr/>
          </p:nvGrpSpPr>
          <p:grpSpPr>
            <a:xfrm>
              <a:off x="0" y="434"/>
              <a:ext cx="2103" cy="577"/>
              <a:chExt cx="2103" cy="577"/>
            </a:xfrm>
          </p:grpSpPr>
          <p:grpSp>
            <p:nvGrpSpPr>
              <p:cNvPr id="31" name="Group 102"/>
              <p:cNvGrpSpPr/>
              <p:nvPr/>
            </p:nvGrpSpPr>
            <p:grpSpPr>
              <a:xfrm>
                <a:off x="0" y="289"/>
                <a:ext cx="2103" cy="288"/>
                <a:chExt cx="2103" cy="288"/>
              </a:xfrm>
            </p:grpSpPr>
            <p:grpSp>
              <p:nvGrpSpPr>
                <p:cNvPr id="4096" name="Group 103"/>
                <p:cNvGrpSpPr/>
                <p:nvPr/>
              </p:nvGrpSpPr>
              <p:grpSpPr>
                <a:xfrm>
                  <a:off x="0" y="129"/>
                  <a:ext cx="2103" cy="52"/>
                  <a:chExt cx="2103" cy="52"/>
                </a:xfrm>
              </p:grpSpPr>
              <p:sp>
                <p:nvSpPr>
                  <p:cNvPr id="4201" name="Oval 104"/>
                  <p:cNvSpPr>
                    <a:spLocks noChangeArrowheads="1"/>
                  </p:cNvSpPr>
                  <p:nvPr/>
                </p:nvSpPr>
                <p:spPr bwMode="auto">
                  <a:xfrm>
                    <a:off x="0" y="4"/>
                    <a:ext cx="48" cy="48"/>
                  </a:xfrm>
                  <a:prstGeom prst="ellipse">
                    <a:avLst/>
                  </a:prstGeom>
                  <a:noFill/>
                  <a:ln w="19050" cmpd="sng">
                    <a:solidFill>
                      <a:srgbClr val="FF0000"/>
                    </a:solidFill>
                    <a:bevel/>
                  </a:ln>
                </p:spPr>
                <p:txBody>
                  <a:bodyPr wrap="none" anchor="ctr"/>
                  <a:lstStyle/>
                  <a:p>
                    <a:endParaRPr lang="zh-CN" altLang="zh-CN">
                      <a:solidFill>
                        <a:srgbClr val="080808"/>
                      </a:solidFill>
                      <a:latin typeface="Calibri" pitchFamily="34" charset="0"/>
                      <a:sym typeface="Calibri" pitchFamily="34" charset="0"/>
                    </a:endParaRPr>
                  </a:p>
                </p:txBody>
              </p:sp>
              <p:sp>
                <p:nvSpPr>
                  <p:cNvPr id="4202" name="Oval 105"/>
                  <p:cNvSpPr>
                    <a:spLocks noChangeArrowheads="1"/>
                  </p:cNvSpPr>
                  <p:nvPr/>
                </p:nvSpPr>
                <p:spPr bwMode="auto">
                  <a:xfrm>
                    <a:off x="2055" y="0"/>
                    <a:ext cx="48" cy="48"/>
                  </a:xfrm>
                  <a:prstGeom prst="ellipse">
                    <a:avLst/>
                  </a:prstGeom>
                  <a:noFill/>
                  <a:ln w="19050" cmpd="sng">
                    <a:solidFill>
                      <a:srgbClr val="FF0000"/>
                    </a:solidFill>
                    <a:bevel/>
                  </a:ln>
                </p:spPr>
                <p:txBody>
                  <a:bodyPr wrap="none" anchor="ctr"/>
                  <a:lstStyle/>
                  <a:p>
                    <a:endParaRPr lang="zh-CN" altLang="zh-CN">
                      <a:solidFill>
                        <a:srgbClr val="080808"/>
                      </a:solidFill>
                      <a:latin typeface="Calibri" pitchFamily="34" charset="0"/>
                      <a:sym typeface="Calibri" pitchFamily="34" charset="0"/>
                    </a:endParaRPr>
                  </a:p>
                </p:txBody>
              </p:sp>
              <p:sp>
                <p:nvSpPr>
                  <p:cNvPr id="4203" name="Line 10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" y="29"/>
                    <a:ext cx="2016" cy="1"/>
                  </a:xfrm>
                  <a:prstGeom prst="line">
                    <a:avLst/>
                  </a:prstGeom>
                  <a:noFill/>
                  <a:ln w="28575" cmpd="sng">
                    <a:solidFill>
                      <a:srgbClr val="FF0000"/>
                    </a:solidFill>
                    <a:bevel/>
                  </a:ln>
                </p:spPr>
                <p:txBody>
                  <a:bodyPr/>
                  <a:lstStyle/>
                  <a:p>
                    <a:endParaRPr lang="zh-CN" altLang="zh-CN">
                      <a:solidFill>
                        <a:srgbClr val="080808"/>
                      </a:solidFill>
                      <a:sym typeface="Arial" pitchFamily="34" charset="0"/>
                    </a:endParaRPr>
                  </a:p>
                </p:txBody>
              </p:sp>
            </p:grpSp>
            <p:grpSp>
              <p:nvGrpSpPr>
                <p:cNvPr id="4097" name="Group 107"/>
                <p:cNvGrpSpPr/>
                <p:nvPr/>
              </p:nvGrpSpPr>
              <p:grpSpPr>
                <a:xfrm>
                  <a:off x="916" y="0"/>
                  <a:ext cx="288" cy="288"/>
                  <a:chExt cx="288" cy="288"/>
                </a:xfrm>
              </p:grpSpPr>
              <p:sp>
                <p:nvSpPr>
                  <p:cNvPr id="4205" name="Oval 108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288" cy="288"/>
                  </a:xfrm>
                  <a:prstGeom prst="ellipse">
                    <a:avLst/>
                  </a:prstGeom>
                  <a:solidFill>
                    <a:srgbClr val="FFFF66"/>
                  </a:solidFill>
                  <a:ln w="19050" cmpd="sng">
                    <a:solidFill>
                      <a:srgbClr val="FF0000"/>
                    </a:solidFill>
                    <a:bevel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80000"/>
                      </a:lnSpc>
                      <a:spcBef>
                        <a:spcPct val="20000"/>
                      </a:spcBef>
                    </a:pPr>
                    <a:endParaRPr lang="zh-CN" altLang="zh-CN" sz="2800" i="1">
                      <a:solidFill>
                        <a:srgbClr val="FF0000"/>
                      </a:solidFill>
                      <a:ea typeface="楷体_GB2312" pitchFamily="1" charset="-122"/>
                    </a:endParaRPr>
                  </a:p>
                </p:txBody>
              </p:sp>
              <p:sp>
                <p:nvSpPr>
                  <p:cNvPr id="4206" name="Line 10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44" y="31"/>
                    <a:ext cx="1" cy="215"/>
                  </a:xfrm>
                  <a:prstGeom prst="line">
                    <a:avLst/>
                  </a:prstGeom>
                  <a:noFill/>
                  <a:ln w="38100" cmpd="sng">
                    <a:solidFill>
                      <a:srgbClr val="FF0000"/>
                    </a:solidFill>
                    <a:bevel/>
                    <a:tailEnd type="arrow" w="med" len="med"/>
                  </a:ln>
                </p:spPr>
                <p:txBody>
                  <a:bodyPr/>
                  <a:lstStyle/>
                  <a:p>
                    <a:endParaRPr lang="zh-CN" altLang="zh-CN">
                      <a:solidFill>
                        <a:srgbClr val="080808"/>
                      </a:solidFill>
                      <a:sym typeface="Arial" pitchFamily="34" charset="0"/>
                    </a:endParaRPr>
                  </a:p>
                </p:txBody>
              </p:sp>
            </p:grpSp>
          </p:grpSp>
          <p:sp>
            <p:nvSpPr>
              <p:cNvPr id="4207" name="Text Box 110"/>
              <p:cNvSpPr>
                <a:spLocks noChangeArrowheads="1"/>
              </p:cNvSpPr>
              <p:nvPr/>
            </p:nvSpPr>
            <p:spPr bwMode="auto">
              <a:xfrm>
                <a:off x="864" y="0"/>
                <a:ext cx="432" cy="283"/>
              </a:xfrm>
              <a:prstGeom prst="rect">
                <a:avLst/>
              </a:prstGeom>
              <a:noFill/>
              <a:ln w="9525" cmpd="sng">
                <a:noFill/>
                <a:bevel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80000"/>
                  </a:lnSpc>
                  <a:spcBef>
                    <a:spcPct val="50000"/>
                  </a:spcBef>
                </a:pPr>
                <a:r>
                  <a:rPr lang="en-US" sz="2800" i="1" err="1">
                    <a:ea typeface="楷体_GB2312" pitchFamily="1" charset="-122"/>
                    <a:sym typeface="Times New Roman" pitchFamily="18" charset="0"/>
                  </a:rPr>
                  <a:t>R</a:t>
                </a:r>
                <a:r>
                  <a:rPr lang="en-US" sz="2400" i="1" baseline="-25000" err="1">
                    <a:ea typeface="楷体_GB2312" pitchFamily="1" charset="-122"/>
                    <a:sym typeface="Times New Roman" pitchFamily="18" charset="0"/>
                  </a:rPr>
                  <a:t>g</a:t>
                </a:r>
                <a:endParaRPr lang="zh-CN" altLang="en-US"/>
              </a:p>
            </p:txBody>
          </p:sp>
        </p:grpSp>
      </p:grpSp>
      <p:sp>
        <p:nvSpPr>
          <p:cNvPr id="4208" name="AutoShape 112"/>
          <p:cNvSpPr>
            <a:spLocks noChangeArrowheads="1"/>
          </p:cNvSpPr>
          <p:nvPr/>
        </p:nvSpPr>
        <p:spPr bwMode="auto">
          <a:xfrm>
            <a:off x="7244752" y="2034704"/>
            <a:ext cx="1600557" cy="457094"/>
          </a:xfrm>
          <a:prstGeom prst="wedgeRoundRectCallout">
            <a:avLst>
              <a:gd name="adj1" fmla="val -50690"/>
              <a:gd name="adj2" fmla="val 94792"/>
              <a:gd name="adj3" fmla="val 16667"/>
            </a:avLst>
          </a:prstGeom>
          <a:solidFill>
            <a:srgbClr val="FFFFCC">
              <a:alpha val="78000"/>
            </a:srgbClr>
          </a:solidFill>
          <a:ln w="19050" cmpd="sng">
            <a:solidFill>
              <a:schemeClr val="tx1"/>
            </a:solidFill>
            <a:miter lim="800000"/>
          </a:ln>
        </p:spPr>
        <p:txBody>
          <a:bodyPr lIns="91429" tIns="45715" rIns="91429" bIns="45715"/>
          <a:lstStyle/>
          <a:p>
            <a:pPr algn="ctr">
              <a:spcBef>
                <a:spcPct val="20000"/>
              </a:spcBef>
            </a:pPr>
            <a:r>
              <a:rPr lang="zh-CN" altLang="en-US" sz="2400">
                <a:solidFill>
                  <a:srgbClr val="FF0000"/>
                </a:solidFill>
                <a:latin typeface="黑体" pitchFamily="49" charset="-122"/>
                <a:ea typeface="黑体" pitchFamily="49" charset="-122"/>
                <a:sym typeface="黑体" pitchFamily="49" charset="-122"/>
              </a:rPr>
              <a:t>分流电阻</a:t>
            </a:r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">
                                      <p:cBhvr>
                                        <p:cTn id="13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">
                                      <p:cBhvr>
                                        <p:cTn id="25" dur="5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12" presetClass="entr" presetSubtype="1" fill="hold" nodeType="afterEffect"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">
                                      <p:cBhvr>
                                        <p:cTn id="39" dur="500" tmFilter="0,0; .5, 1; 1, 1"/>
                                        <p:tgtEl>
                                          <p:spTgt spid="4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">
                                      <p:cBhvr>
                                        <p:cTn id="45" dur="500"/>
                                        <p:tgtEl>
                                          <p:spTgt spid="4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8" presetClass="entr" presetSubtype="9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">
                                      <p:cBhvr>
                                        <p:cTn id="51" dur="1000"/>
                                        <p:tgtEl>
                                          <p:spTgt spid="4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5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6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2" presetClass="entr" presetSubtype="1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">
                                      <p:cBhvr>
                                        <p:cTn id="63" dur="500"/>
                                        <p:tgtEl>
                                          <p:spTgt spid="4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65" presetID="12" presetClass="entr" presetSubtype="1" fill="hold" nodeType="afterEffect"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7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41" presetClass="entr" presetSubtype="0" fill="hold" grpId="7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">
                                      <p:cBhvr>
                                        <p:cTn id="77" dur="500" tmFilter="0,0; .5, 1; 1, 1"/>
                                        <p:tgtEl>
                                          <p:spTgt spid="4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100" grpId="1"/>
      <p:bldP spid="4118" grpId="2"/>
      <p:bldP spid="4151" grpId="3"/>
      <p:bldP spid="4152" grpId="4"/>
      <p:bldP spid="4153" grpId="5"/>
      <p:bldP spid="4172" grpId="6"/>
      <p:bldP spid="4208" grpId="7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9698" name="Text Box 2"/>
          <p:cNvSpPr>
            <a:spLocks noChangeArrowheads="1"/>
          </p:cNvSpPr>
          <p:nvPr/>
        </p:nvSpPr>
        <p:spPr bwMode="auto">
          <a:xfrm>
            <a:off x="468862" y="549148"/>
            <a:ext cx="7924245" cy="5262969"/>
          </a:xfrm>
          <a:prstGeom prst="rect">
            <a:avLst/>
          </a:prstGeom>
          <a:noFill/>
          <a:ln w="9525" cmpd="sng">
            <a:noFill/>
            <a:bevel/>
          </a:ln>
        </p:spPr>
        <p:txBody>
          <a:bodyPr lIns="91429" tIns="45715" rIns="91429" bIns="45715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2</a:t>
            </a:r>
            <a:r>
              <a:rPr lang="zh-CN" alt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、用欧姆表“</a:t>
            </a:r>
            <a:r>
              <a:rPr 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R×10”</a:t>
            </a:r>
            <a:r>
              <a:rPr lang="zh-CN" alt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挡，测量一个电阻的阻值，调零以后，用表笔紧接电阻的两端，发现表的指针偏转角度极小，正确的判断和作法是（  ）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A</a:t>
            </a:r>
            <a:r>
              <a:rPr lang="zh-CN" alt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、这个电阻阻值很小     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B</a:t>
            </a:r>
            <a:r>
              <a:rPr lang="zh-CN" alt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、这个电阻阻值很大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C</a:t>
            </a:r>
            <a:r>
              <a:rPr lang="zh-CN" alt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、为了把电阻值测得更准一些，应换用</a:t>
            </a:r>
            <a:r>
              <a:rPr 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"R×1"</a:t>
            </a:r>
            <a:r>
              <a:rPr lang="zh-CN" alt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挡重新欧姆调零再测量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D</a:t>
            </a:r>
            <a:r>
              <a:rPr lang="zh-CN" alt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、了把电阻值测得更准一些，应换用</a:t>
            </a:r>
            <a:r>
              <a:rPr 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"R×100"</a:t>
            </a:r>
            <a:r>
              <a:rPr lang="zh-CN" alt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挡重新欧姆调零再测量</a:t>
            </a:r>
            <a:endParaRPr lang="zh-CN" altLang="en-US"/>
          </a:p>
        </p:txBody>
      </p:sp>
      <p:sp>
        <p:nvSpPr>
          <p:cNvPr id="29699" name="矩形 4"/>
          <p:cNvSpPr>
            <a:spLocks noChangeArrowheads="1"/>
          </p:cNvSpPr>
          <p:nvPr/>
        </p:nvSpPr>
        <p:spPr bwMode="auto">
          <a:xfrm>
            <a:off x="-15470" y="-34916"/>
            <a:ext cx="1585088" cy="539189"/>
          </a:xfrm>
          <a:prstGeom prst="rect">
            <a:avLst/>
          </a:prstGeom>
          <a:solidFill>
            <a:srgbClr val="CCFF66"/>
          </a:solidFill>
          <a:ln w="9525">
            <a:noFill/>
            <a:miter lim="800000"/>
          </a:ln>
        </p:spPr>
        <p:txBody>
          <a:bodyPr lIns="0" tIns="38387" rIns="0" bIns="38387">
            <a:spAutoFit/>
          </a:bodyPr>
          <a:lstStyle/>
          <a:p>
            <a:pPr algn="ctr"/>
            <a:r>
              <a:rPr lang="zh-CN" altLang="en-US" sz="3000">
                <a:solidFill>
                  <a:srgbClr val="810281"/>
                </a:solidFill>
                <a:latin typeface="隶书" pitchFamily="49" charset="-122"/>
                <a:ea typeface="隶书" pitchFamily="49" charset="-122"/>
                <a:sym typeface="隶书" pitchFamily="49" charset="-122"/>
              </a:rPr>
              <a:t>课堂练习</a:t>
            </a:r>
          </a:p>
        </p:txBody>
      </p:sp>
      <p:pic>
        <p:nvPicPr>
          <p:cNvPr id="29700" name="Picture 95" descr="20090204_845682aa92221a984601cPafxQxIgouA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87981" y="3152046"/>
            <a:ext cx="722334" cy="720558"/>
          </a:xfrm>
          <a:prstGeom prst="rect">
            <a:avLst/>
          </a:prstGeom>
          <a:noFill/>
          <a:ln w="9525" cmpd="sng">
            <a:noFill/>
            <a:bevel/>
          </a:ln>
        </p:spPr>
      </p:pic>
      <p:pic>
        <p:nvPicPr>
          <p:cNvPr id="29701" name="Picture 95" descr="20090204_845682aa92221a984601cPafxQxIgouA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91552" y="5228015"/>
            <a:ext cx="722333" cy="720558"/>
          </a:xfrm>
          <a:prstGeom prst="rect">
            <a:avLst/>
          </a:prstGeom>
          <a:noFill/>
          <a:ln w="9525" cmpd="sng">
            <a:noFill/>
            <a:beve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">
                                      <p:cBhvr>
                                        <p:cTn id="7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">
                                      <p:cBhvr>
                                        <p:cTn id="13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0722" name="Text Box 2"/>
          <p:cNvSpPr>
            <a:spLocks noChangeArrowheads="1"/>
          </p:cNvSpPr>
          <p:nvPr/>
        </p:nvSpPr>
        <p:spPr bwMode="auto">
          <a:xfrm>
            <a:off x="455773" y="3069515"/>
            <a:ext cx="7695763" cy="2862312"/>
          </a:xfrm>
          <a:prstGeom prst="rect">
            <a:avLst/>
          </a:prstGeom>
          <a:noFill/>
          <a:ln w="9525" cmpd="sng">
            <a:noFill/>
            <a:bevel/>
          </a:ln>
        </p:spPr>
        <p:txBody>
          <a:bodyPr lIns="91429" tIns="45715" rIns="91429" bIns="45715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A.</a:t>
            </a:r>
            <a:r>
              <a:rPr lang="zh-CN" alt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把开关旋到</a:t>
            </a:r>
            <a:r>
              <a:rPr 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×10</a:t>
            </a:r>
            <a:r>
              <a:rPr lang="zh-CN" alt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档．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B.</a:t>
            </a:r>
            <a:r>
              <a:rPr lang="zh-CN" alt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把开关旋到</a:t>
            </a:r>
            <a:r>
              <a:rPr 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×100</a:t>
            </a:r>
            <a:r>
              <a:rPr lang="zh-CN" alt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档．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C.</a:t>
            </a:r>
            <a:r>
              <a:rPr lang="zh-CN" alt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把待测电阻接到两表笔间，在表盘上读数．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D.</a:t>
            </a:r>
            <a:r>
              <a:rPr lang="zh-CN" alt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短接两表笔，调节调零旋钮，使表针指向</a:t>
            </a:r>
            <a:r>
              <a:rPr 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0Ω</a:t>
            </a:r>
            <a:r>
              <a:rPr lang="zh-CN" alt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处．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E.</a:t>
            </a:r>
            <a:r>
              <a:rPr lang="zh-CN" alt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根据选档和读数，算出并记录下值．</a:t>
            </a:r>
            <a:endParaRPr lang="zh-CN" altLang="en-US"/>
          </a:p>
        </p:txBody>
      </p:sp>
      <p:pic>
        <p:nvPicPr>
          <p:cNvPr id="30723" name="Picture 3" descr="4-1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147962" y="1142735"/>
            <a:ext cx="3699727" cy="1601417"/>
          </a:xfrm>
          <a:prstGeom prst="rect">
            <a:avLst/>
          </a:prstGeom>
          <a:noFill/>
          <a:ln w="9525" cmpd="sng">
            <a:noFill/>
            <a:bevel/>
          </a:ln>
        </p:spPr>
      </p:pic>
      <p:sp>
        <p:nvSpPr>
          <p:cNvPr id="30724" name="Text Box 4"/>
          <p:cNvSpPr>
            <a:spLocks noChangeArrowheads="1"/>
          </p:cNvSpPr>
          <p:nvPr/>
        </p:nvSpPr>
        <p:spPr bwMode="auto">
          <a:xfrm>
            <a:off x="468862" y="476140"/>
            <a:ext cx="4545820" cy="2862312"/>
          </a:xfrm>
          <a:prstGeom prst="rect">
            <a:avLst/>
          </a:prstGeom>
          <a:noFill/>
          <a:ln w="9525" cmpd="sng">
            <a:noFill/>
            <a:bevel/>
          </a:ln>
        </p:spPr>
        <p:txBody>
          <a:bodyPr lIns="91429" tIns="45715" rIns="91429" bIns="45715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3</a:t>
            </a:r>
            <a:r>
              <a:rPr lang="zh-CN" alt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、有一个阻值约为</a:t>
            </a:r>
            <a:r>
              <a:rPr 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500Ω</a:t>
            </a:r>
            <a:r>
              <a:rPr lang="zh-CN" alt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的待测电阻．现在用万用表的欧姆挡对它进行测量．请你挑出所需的步骤，并按正确的操作顺序排列起来．</a:t>
            </a:r>
          </a:p>
        </p:txBody>
      </p:sp>
      <p:sp>
        <p:nvSpPr>
          <p:cNvPr id="30725" name="Text Box 5"/>
          <p:cNvSpPr>
            <a:spLocks noChangeArrowheads="1"/>
          </p:cNvSpPr>
          <p:nvPr/>
        </p:nvSpPr>
        <p:spPr bwMode="auto">
          <a:xfrm>
            <a:off x="518842" y="6286633"/>
            <a:ext cx="7325672" cy="830987"/>
          </a:xfrm>
          <a:prstGeom prst="rect">
            <a:avLst/>
          </a:prstGeom>
          <a:noFill/>
          <a:ln w="9525" cmpd="sng">
            <a:noFill/>
            <a:bevel/>
          </a:ln>
        </p:spPr>
        <p:txBody>
          <a:bodyPr lIns="91429" tIns="45715" rIns="91429" bIns="45715"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zh-CN" altLang="en-US" sz="2400">
                <a:solidFill>
                  <a:srgbClr val="0000FF"/>
                </a:solidFill>
                <a:latin typeface="黑体" pitchFamily="49" charset="-122"/>
                <a:ea typeface="黑体" pitchFamily="49" charset="-122"/>
                <a:sym typeface="黑体" pitchFamily="49" charset="-122"/>
              </a:rPr>
              <a:t>排列顺序：</a:t>
            </a:r>
            <a:r>
              <a:rPr lang="en-US" sz="2400">
                <a:solidFill>
                  <a:srgbClr val="0000FF"/>
                </a:solidFill>
                <a:latin typeface="黑体" pitchFamily="49" charset="-122"/>
                <a:ea typeface="黑体" pitchFamily="49" charset="-122"/>
                <a:sym typeface="黑体" pitchFamily="49" charset="-122"/>
              </a:rPr>
              <a:t>___________,</a:t>
            </a:r>
            <a:r>
              <a:rPr lang="zh-CN" altLang="en-US" sz="2400">
                <a:solidFill>
                  <a:srgbClr val="0000FF"/>
                </a:solidFill>
                <a:latin typeface="黑体" pitchFamily="49" charset="-122"/>
                <a:ea typeface="黑体" pitchFamily="49" charset="-122"/>
                <a:sym typeface="黑体" pitchFamily="49" charset="-122"/>
              </a:rPr>
              <a:t>测出此电阻的值为</a:t>
            </a:r>
            <a:r>
              <a:rPr lang="zh-CN" altLang="en-US" sz="2400" u="sng">
                <a:solidFill>
                  <a:srgbClr val="0000FF"/>
                </a:solidFill>
                <a:latin typeface="黑体" pitchFamily="49" charset="-122"/>
                <a:ea typeface="黑体" pitchFamily="49" charset="-122"/>
                <a:sym typeface="黑体" pitchFamily="49" charset="-122"/>
              </a:rPr>
              <a:t>       </a:t>
            </a:r>
            <a:r>
              <a:rPr lang="en-US" sz="2400">
                <a:solidFill>
                  <a:srgbClr val="0000FF"/>
                </a:solidFill>
                <a:latin typeface="黑体" pitchFamily="49" charset="-122"/>
                <a:ea typeface="黑体" pitchFamily="49" charset="-122"/>
                <a:sym typeface="黑体" pitchFamily="49" charset="-122"/>
              </a:rPr>
              <a:t>Ω</a:t>
            </a:r>
            <a:r>
              <a:rPr lang="zh-CN" altLang="en-US" sz="2400">
                <a:solidFill>
                  <a:srgbClr val="0000FF"/>
                </a:solidFill>
                <a:latin typeface="黑体" pitchFamily="49" charset="-122"/>
                <a:ea typeface="黑体" pitchFamily="49" charset="-122"/>
                <a:sym typeface="黑体" pitchFamily="49" charset="-122"/>
              </a:rPr>
              <a:t>。</a:t>
            </a:r>
            <a:endParaRPr lang="zh-CN" altLang="en-US"/>
          </a:p>
        </p:txBody>
      </p:sp>
      <p:sp>
        <p:nvSpPr>
          <p:cNvPr id="30726" name="Line 6"/>
          <p:cNvSpPr>
            <a:spLocks noChangeShapeType="1"/>
          </p:cNvSpPr>
          <p:nvPr/>
        </p:nvSpPr>
        <p:spPr bwMode="auto">
          <a:xfrm>
            <a:off x="6858001" y="1218918"/>
            <a:ext cx="1190" cy="1676012"/>
          </a:xfrm>
          <a:prstGeom prst="line">
            <a:avLst/>
          </a:prstGeom>
          <a:noFill/>
          <a:ln w="38100" cmpd="sng">
            <a:solidFill>
              <a:schemeClr val="tx1"/>
            </a:solidFill>
            <a:bevel/>
          </a:ln>
        </p:spPr>
        <p:txBody>
          <a:bodyPr lIns="91429" tIns="45715" rIns="91429" bIns="45715">
            <a:spAutoFit/>
          </a:bodyPr>
          <a:lstStyle/>
          <a:p>
            <a:endParaRPr lang="zh-CN" altLang="zh-CN">
              <a:solidFill>
                <a:srgbClr val="080808"/>
              </a:solidFill>
              <a:sym typeface="Arial" pitchFamily="34" charset="0"/>
            </a:endParaRPr>
          </a:p>
        </p:txBody>
      </p:sp>
      <p:sp>
        <p:nvSpPr>
          <p:cNvPr id="30727" name="Text Box 7"/>
          <p:cNvSpPr>
            <a:spLocks noChangeArrowheads="1"/>
          </p:cNvSpPr>
          <p:nvPr/>
        </p:nvSpPr>
        <p:spPr bwMode="auto">
          <a:xfrm>
            <a:off x="1794641" y="6302504"/>
            <a:ext cx="1818104" cy="461655"/>
          </a:xfrm>
          <a:prstGeom prst="rect">
            <a:avLst/>
          </a:prstGeom>
          <a:noFill/>
          <a:ln w="9525" cmpd="sng">
            <a:noFill/>
            <a:bevel/>
          </a:ln>
        </p:spPr>
        <p:txBody>
          <a:bodyPr wrap="none" lIns="91429" tIns="45715" rIns="91429" bIns="45715"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ea typeface="黑体" pitchFamily="49" charset="-122"/>
                <a:sym typeface="Times New Roman" pitchFamily="18" charset="0"/>
              </a:rPr>
              <a:t>A</a:t>
            </a:r>
            <a:r>
              <a:rPr lang="zh-CN" altLang="en-US" sz="2400">
                <a:solidFill>
                  <a:srgbClr val="FF0000"/>
                </a:solidFill>
                <a:ea typeface="黑体" pitchFamily="49" charset="-122"/>
                <a:sym typeface="Times New Roman" pitchFamily="18" charset="0"/>
              </a:rPr>
              <a:t>、</a:t>
            </a:r>
            <a:r>
              <a:rPr lang="en-US" sz="2400">
                <a:solidFill>
                  <a:srgbClr val="FF0000"/>
                </a:solidFill>
                <a:ea typeface="黑体" pitchFamily="49" charset="-122"/>
                <a:sym typeface="Times New Roman" pitchFamily="18" charset="0"/>
              </a:rPr>
              <a:t>D</a:t>
            </a:r>
            <a:r>
              <a:rPr lang="zh-CN" altLang="en-US" sz="2400">
                <a:solidFill>
                  <a:srgbClr val="FF0000"/>
                </a:solidFill>
                <a:ea typeface="黑体" pitchFamily="49" charset="-122"/>
                <a:sym typeface="Times New Roman" pitchFamily="18" charset="0"/>
              </a:rPr>
              <a:t>、</a:t>
            </a:r>
            <a:r>
              <a:rPr lang="en-US" sz="2400">
                <a:solidFill>
                  <a:srgbClr val="FF0000"/>
                </a:solidFill>
                <a:ea typeface="黑体" pitchFamily="49" charset="-122"/>
                <a:sym typeface="Times New Roman" pitchFamily="18" charset="0"/>
              </a:rPr>
              <a:t>C</a:t>
            </a:r>
            <a:r>
              <a:rPr lang="zh-CN" altLang="en-US" sz="2400">
                <a:solidFill>
                  <a:srgbClr val="FF0000"/>
                </a:solidFill>
                <a:ea typeface="黑体" pitchFamily="49" charset="-122"/>
                <a:sym typeface="Times New Roman" pitchFamily="18" charset="0"/>
              </a:rPr>
              <a:t>、</a:t>
            </a:r>
            <a:r>
              <a:rPr lang="en-US" sz="2400">
                <a:solidFill>
                  <a:srgbClr val="FF0000"/>
                </a:solidFill>
                <a:ea typeface="黑体" pitchFamily="49" charset="-122"/>
                <a:sym typeface="Times New Roman" pitchFamily="18" charset="0"/>
              </a:rPr>
              <a:t>E</a:t>
            </a:r>
            <a:endParaRPr lang="zh-CN" altLang="en-US"/>
          </a:p>
        </p:txBody>
      </p:sp>
      <p:sp>
        <p:nvSpPr>
          <p:cNvPr id="30728" name="Text Box 8"/>
          <p:cNvSpPr>
            <a:spLocks noChangeArrowheads="1"/>
          </p:cNvSpPr>
          <p:nvPr/>
        </p:nvSpPr>
        <p:spPr bwMode="auto">
          <a:xfrm>
            <a:off x="6001197" y="6272347"/>
            <a:ext cx="803253" cy="461655"/>
          </a:xfrm>
          <a:prstGeom prst="rect">
            <a:avLst/>
          </a:prstGeom>
          <a:noFill/>
          <a:ln w="9525" cmpd="sng">
            <a:noFill/>
            <a:bevel/>
          </a:ln>
        </p:spPr>
        <p:txBody>
          <a:bodyPr lIns="91429" tIns="45715" rIns="91429" bIns="45715"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ea typeface="黑体" pitchFamily="49" charset="-122"/>
                <a:sym typeface="Times New Roman" pitchFamily="18" charset="0"/>
              </a:rPr>
              <a:t>520</a:t>
            </a:r>
            <a:endParaRPr lang="zh-CN" altLang="en-US"/>
          </a:p>
        </p:txBody>
      </p:sp>
      <p:sp>
        <p:nvSpPr>
          <p:cNvPr id="30729" name="矩形 8"/>
          <p:cNvSpPr>
            <a:spLocks noChangeArrowheads="1"/>
          </p:cNvSpPr>
          <p:nvPr/>
        </p:nvSpPr>
        <p:spPr bwMode="auto">
          <a:xfrm>
            <a:off x="-15470" y="-34916"/>
            <a:ext cx="1585088" cy="539189"/>
          </a:xfrm>
          <a:prstGeom prst="rect">
            <a:avLst/>
          </a:prstGeom>
          <a:solidFill>
            <a:srgbClr val="CCFF66"/>
          </a:solidFill>
          <a:ln w="9525">
            <a:noFill/>
            <a:miter lim="800000"/>
          </a:ln>
        </p:spPr>
        <p:txBody>
          <a:bodyPr lIns="0" tIns="38387" rIns="0" bIns="38387">
            <a:spAutoFit/>
          </a:bodyPr>
          <a:lstStyle/>
          <a:p>
            <a:pPr algn="ctr"/>
            <a:r>
              <a:rPr lang="zh-CN" altLang="en-US" sz="3000">
                <a:solidFill>
                  <a:srgbClr val="810281"/>
                </a:solidFill>
                <a:latin typeface="隶书" pitchFamily="49" charset="-122"/>
                <a:ea typeface="隶书" pitchFamily="49" charset="-122"/>
                <a:sym typeface="隶书" pitchFamily="49" charset="-122"/>
              </a:rPr>
              <a:t>课堂练习</a:t>
            </a:r>
          </a:p>
        </p:txBody>
      </p:sp>
      <p:pic>
        <p:nvPicPr>
          <p:cNvPr id="30730" name="New picture"/>
          <p:cNvPicPr/>
          <p:nvPr/>
        </p:nvPicPr>
        <p:blipFill>
          <a:blip r:embed="rId3"/>
          <a:stretch>
            <a:fillRect/>
          </a:stretch>
        </p:blipFill>
        <p:spPr>
          <a:xfrm>
            <a:off x="12141200" y="11658600"/>
            <a:ext cx="342900" cy="254000"/>
          </a:xfrm>
          <a:prstGeom prst="cube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">
                                      <p:cBhvr>
                                        <p:cTn id="7" dur="5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">
                                      <p:cBhvr>
                                        <p:cTn id="15" dur="5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7" grpId="0"/>
      <p:bldP spid="30728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AutoShape 5"/>
          <p:cNvSpPr>
            <a:spLocks noChangeArrowheads="1"/>
          </p:cNvSpPr>
          <p:nvPr/>
        </p:nvSpPr>
        <p:spPr bwMode="auto">
          <a:xfrm>
            <a:off x="2051569" y="1556978"/>
            <a:ext cx="5975017" cy="2810811"/>
          </a:xfrm>
          <a:prstGeom prst="cloudCallout">
            <a:avLst>
              <a:gd name="adj1" fmla="val -56532"/>
              <a:gd name="adj2" fmla="val 82880"/>
            </a:avLst>
          </a:prstGeom>
          <a:solidFill>
            <a:srgbClr val="A1C2C5"/>
          </a:solidFill>
          <a:ln w="9525" cmpd="sng">
            <a:solidFill>
              <a:schemeClr val="tx1"/>
            </a:solidFill>
            <a:bevel/>
          </a:ln>
        </p:spPr>
        <p:txBody>
          <a:bodyPr lIns="91429" tIns="45715" rIns="91429" bIns="45715" anchor="ctr"/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080808"/>
                </a:solidFill>
                <a:latin typeface="隶书" pitchFamily="49" charset="-122"/>
                <a:ea typeface="隶书" pitchFamily="49" charset="-122"/>
                <a:sym typeface="隶书" pitchFamily="49" charset="-122"/>
              </a:rPr>
              <a:t>  </a:t>
            </a:r>
            <a:endParaRPr lang="zh-CN" altLang="en-US" sz="3600">
              <a:solidFill>
                <a:srgbClr val="080808"/>
              </a:solidFill>
              <a:latin typeface="隶书" pitchFamily="49" charset="-122"/>
              <a:ea typeface="隶书" pitchFamily="49" charset="-122"/>
              <a:sym typeface="隶书" pitchFamily="49" charset="-122"/>
            </a:endParaRPr>
          </a:p>
          <a:p>
            <a:pPr algn="ctr">
              <a:spcBef>
                <a:spcPct val="50000"/>
              </a:spcBef>
            </a:pPr>
            <a:r>
              <a:rPr lang="zh-CN" altLang="en-US" sz="4000">
                <a:solidFill>
                  <a:srgbClr val="080808"/>
                </a:solidFill>
                <a:latin typeface="隶书" pitchFamily="49" charset="-122"/>
                <a:ea typeface="隶书" pitchFamily="49" charset="-122"/>
                <a:sym typeface="隶书" pitchFamily="49" charset="-122"/>
              </a:rPr>
              <a:t>能否把电流表改装成直接测量电阻的欧姆表</a:t>
            </a:r>
            <a:r>
              <a:rPr lang="en-US" sz="4000">
                <a:solidFill>
                  <a:srgbClr val="080808"/>
                </a:solidFill>
                <a:latin typeface="隶书" pitchFamily="49" charset="-122"/>
                <a:ea typeface="隶书" pitchFamily="49" charset="-122"/>
                <a:sym typeface="隶书" pitchFamily="49" charset="-122"/>
              </a:rPr>
              <a:t>?</a:t>
            </a:r>
            <a:endParaRPr lang="zh-CN" altLang="en-US" sz="4000">
              <a:solidFill>
                <a:srgbClr val="080808"/>
              </a:solidFill>
              <a:latin typeface="隶书" pitchFamily="49" charset="-122"/>
              <a:ea typeface="隶书" pitchFamily="49" charset="-122"/>
              <a:sym typeface="隶书" pitchFamily="49" charset="-122"/>
            </a:endParaRPr>
          </a:p>
          <a:p>
            <a:pPr algn="ctr"/>
            <a:endParaRPr lang="zh-CN" altLang="en-US" sz="4000">
              <a:solidFill>
                <a:srgbClr val="080808"/>
              </a:solidFill>
              <a:latin typeface="隶书" pitchFamily="49" charset="-122"/>
              <a:ea typeface="隶书" pitchFamily="49" charset="-122"/>
              <a:sym typeface="隶书" pitchFamily="49" charset="-122"/>
            </a:endParaRPr>
          </a:p>
        </p:txBody>
      </p:sp>
      <p:grpSp>
        <p:nvGrpSpPr>
          <p:cNvPr id="2" name="Group 6"/>
          <p:cNvGrpSpPr/>
          <p:nvPr/>
        </p:nvGrpSpPr>
        <p:grpSpPr>
          <a:xfrm>
            <a:off x="827054" y="691990"/>
            <a:ext cx="2808412" cy="1007830"/>
            <a:chExt cx="1430" cy="500"/>
          </a:xfrm>
        </p:grpSpPr>
        <p:sp>
          <p:nvSpPr>
            <p:cNvPr id="5124" name="Text Box 7"/>
            <p:cNvSpPr>
              <a:spLocks noChangeArrowheads="1"/>
            </p:cNvSpPr>
            <p:nvPr/>
          </p:nvSpPr>
          <p:spPr bwMode="auto">
            <a:xfrm>
              <a:off x="568" y="51"/>
              <a:ext cx="862" cy="321"/>
            </a:xfrm>
            <a:prstGeom prst="rect">
              <a:avLst/>
            </a:prstGeom>
            <a:noFill/>
            <a:ln w="9525" cmpd="sng">
              <a:noFill/>
              <a:beve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600">
                  <a:solidFill>
                    <a:srgbClr val="FF0000"/>
                  </a:solidFill>
                  <a:latin typeface="Arial" pitchFamily="34" charset="0"/>
                  <a:ea typeface="黑体" pitchFamily="49" charset="-122"/>
                  <a:sym typeface="Arial" pitchFamily="34" charset="0"/>
                </a:rPr>
                <a:t>思考</a:t>
              </a:r>
              <a:endParaRPr lang="zh-CN" altLang="en-US"/>
            </a:p>
          </p:txBody>
        </p:sp>
        <p:pic>
          <p:nvPicPr>
            <p:cNvPr id="5125" name="Picture 8" descr="4C23ACF17C7A8D7ABF39D4F6BBDEF2F5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0" y="0"/>
              <a:ext cx="500" cy="500"/>
            </a:xfrm>
            <a:prstGeom prst="rect">
              <a:avLst/>
            </a:prstGeom>
            <a:noFill/>
            <a:ln w="9525">
              <a:noFill/>
              <a:miter lim="800000"/>
            </a:ln>
          </p:spPr>
        </p:pic>
      </p:grpSp>
      <p:sp>
        <p:nvSpPr>
          <p:cNvPr id="7" name="矩形 35"/>
          <p:cNvSpPr>
            <a:spLocks noChangeArrowheads="1"/>
          </p:cNvSpPr>
          <p:nvPr/>
        </p:nvSpPr>
        <p:spPr bwMode="auto">
          <a:xfrm>
            <a:off x="0" y="-4761"/>
            <a:ext cx="3275856" cy="539189"/>
          </a:xfrm>
          <a:prstGeom prst="rect">
            <a:avLst/>
          </a:prstGeom>
          <a:solidFill>
            <a:srgbClr val="CCFF66"/>
          </a:solidFill>
          <a:ln w="9525">
            <a:noFill/>
            <a:miter lim="800000"/>
          </a:ln>
        </p:spPr>
        <p:txBody>
          <a:bodyPr wrap="square" lIns="0" tIns="38387" rIns="0" bIns="38387">
            <a:spAutoFit/>
          </a:bodyPr>
          <a:lstStyle/>
          <a:p>
            <a:pPr algn="ctr"/>
            <a:r>
              <a:rPr lang="zh-CN" altLang="en-US" sz="3000" smtClean="0">
                <a:solidFill>
                  <a:srgbClr val="810281"/>
                </a:solidFill>
                <a:latin typeface="隶书" pitchFamily="49" charset="-122"/>
                <a:ea typeface="隶书" pitchFamily="49" charset="-122"/>
                <a:sym typeface="隶书" pitchFamily="49" charset="-122"/>
              </a:rPr>
              <a:t>引入</a:t>
            </a:r>
            <a:endParaRPr lang="zh-CN" altLang="en-US" sz="3000">
              <a:solidFill>
                <a:srgbClr val="810281"/>
              </a:solidFill>
              <a:latin typeface="隶书" pitchFamily="49" charset="-122"/>
              <a:ea typeface="隶书" pitchFamily="49" charset="-122"/>
              <a:sym typeface="隶书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矩形 32"/>
          <p:cNvSpPr>
            <a:spLocks noChangeArrowheads="1"/>
          </p:cNvSpPr>
          <p:nvPr/>
        </p:nvSpPr>
        <p:spPr bwMode="auto">
          <a:xfrm>
            <a:off x="5112262" y="593588"/>
            <a:ext cx="4017458" cy="6258064"/>
          </a:xfrm>
          <a:prstGeom prst="rect">
            <a:avLst/>
          </a:prstGeom>
          <a:gradFill rotWithShape="1">
            <a:gsLst>
              <a:gs pos="0">
                <a:srgbClr val="B3DDFF"/>
              </a:gs>
              <a:gs pos="34999">
                <a:srgbClr val="C9E7FF"/>
              </a:gs>
              <a:gs pos="100000">
                <a:srgbClr val="EAF5FF"/>
              </a:gs>
            </a:gsLst>
            <a:lin ang="16200000" scaled="1"/>
          </a:gradFill>
          <a:ln w="9525" cap="flat" cmpd="sng">
            <a:solidFill>
              <a:schemeClr val="accent1"/>
            </a:solidFill>
            <a:bevel/>
          </a:ln>
        </p:spPr>
        <p:txBody>
          <a:bodyPr lIns="76773" tIns="38387" rIns="76773" bIns="38387" anchor="ctr"/>
          <a:lstStyle/>
          <a:p>
            <a:pPr algn="ctr"/>
            <a:endParaRPr lang="zh-CN" altLang="zh-CN">
              <a:solidFill>
                <a:srgbClr val="080808"/>
              </a:solidFill>
            </a:endParaRPr>
          </a:p>
        </p:txBody>
      </p:sp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245141" y="823723"/>
            <a:ext cx="4799291" cy="4524315"/>
          </a:xfrm>
          <a:prstGeom prst="rect">
            <a:avLst/>
          </a:prstGeom>
          <a:noFill/>
          <a:ln w="9525" cmpd="sng">
            <a:noFill/>
            <a:bevel/>
          </a:ln>
        </p:spPr>
        <p:txBody>
          <a:bodyPr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 图中电源的电动势</a:t>
            </a:r>
            <a:r>
              <a:rPr 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1.5 V</a:t>
            </a:r>
            <a:r>
              <a:rPr lang="zh-CN" alt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，内阻</a:t>
            </a:r>
            <a:r>
              <a:rPr 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0.5Ω</a:t>
            </a:r>
            <a:r>
              <a:rPr lang="zh-CN" alt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，电流表满偏电流</a:t>
            </a:r>
            <a:r>
              <a:rPr 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10mA</a:t>
            </a:r>
            <a:r>
              <a:rPr lang="zh-CN" alt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，电流表电阻</a:t>
            </a:r>
            <a:r>
              <a:rPr 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7.5Ω</a:t>
            </a:r>
            <a:r>
              <a:rPr lang="zh-CN" alt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，</a:t>
            </a:r>
            <a:r>
              <a:rPr 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A</a:t>
            </a:r>
            <a:r>
              <a:rPr lang="zh-CN" alt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、</a:t>
            </a:r>
            <a:r>
              <a:rPr 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B</a:t>
            </a:r>
            <a:r>
              <a:rPr lang="zh-CN" alt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为接线柱。</a:t>
            </a:r>
          </a:p>
          <a:p>
            <a:pPr>
              <a:lnSpc>
                <a:spcPct val="150000"/>
              </a:lnSpc>
            </a:pPr>
            <a:r>
              <a:rPr lang="zh-CN" alt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 </a:t>
            </a:r>
            <a:r>
              <a:rPr 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(1) </a:t>
            </a:r>
            <a:r>
              <a:rPr lang="zh-CN" alt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用导线使</a:t>
            </a:r>
            <a:r>
              <a:rPr 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A</a:t>
            </a:r>
            <a:r>
              <a:rPr lang="zh-CN" alt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、</a:t>
            </a:r>
            <a:r>
              <a:rPr 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B </a:t>
            </a:r>
            <a:r>
              <a:rPr lang="zh-CN" alt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短路，此时，应把可变电阻</a:t>
            </a:r>
            <a:r>
              <a:rPr 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R</a:t>
            </a:r>
            <a:r>
              <a:rPr lang="en-US" sz="2400" baseline="-250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1</a:t>
            </a:r>
            <a:r>
              <a:rPr lang="zh-CN" alt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调节为多少才能使电流表达到满偏电流？</a:t>
            </a:r>
          </a:p>
          <a:p>
            <a:pPr>
              <a:lnSpc>
                <a:spcPct val="150000"/>
              </a:lnSpc>
            </a:pPr>
            <a:r>
              <a:rPr lang="zh-CN" alt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欧姆表内部三个元件的电阻之和——</a:t>
            </a:r>
          </a:p>
          <a:p>
            <a:pPr>
              <a:lnSpc>
                <a:spcPct val="150000"/>
              </a:lnSpc>
            </a:pPr>
            <a:r>
              <a:rPr lang="zh-CN" alt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内阻</a:t>
            </a:r>
            <a:r>
              <a:rPr lang="en-US" sz="2400" i="1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R</a:t>
            </a:r>
            <a:r>
              <a:rPr lang="zh-CN" altLang="en-US" sz="2400" baseline="-250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内</a:t>
            </a:r>
            <a:r>
              <a:rPr 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=</a:t>
            </a:r>
            <a:r>
              <a:rPr lang="en-US" sz="2400" i="1" err="1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R</a:t>
            </a:r>
            <a:r>
              <a:rPr lang="en-US" sz="2400" baseline="-25000" err="1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g</a:t>
            </a:r>
            <a:r>
              <a:rPr lang="zh-CN" alt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+</a:t>
            </a:r>
            <a:r>
              <a:rPr lang="zh-CN" altLang="en-US" sz="2400" i="1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r</a:t>
            </a:r>
            <a:r>
              <a:rPr lang="zh-CN" alt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+</a:t>
            </a:r>
            <a:r>
              <a:rPr lang="zh-CN" altLang="en-US" sz="2400" i="1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R</a:t>
            </a:r>
            <a:r>
              <a:rPr lang="zh-CN" altLang="en-US" sz="2400" baseline="-250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1</a:t>
            </a:r>
            <a:r>
              <a:rPr lang="zh-CN" alt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=</a:t>
            </a:r>
            <a:r>
              <a:rPr 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______Ω</a:t>
            </a:r>
            <a:endParaRPr lang="zh-CN" altLang="en-US" sz="2400">
              <a:solidFill>
                <a:srgbClr val="080808"/>
              </a:solidFill>
              <a:ea typeface="黑体" pitchFamily="49" charset="-122"/>
              <a:sym typeface="Times New Roman" pitchFamily="18" charset="0"/>
            </a:endParaRPr>
          </a:p>
        </p:txBody>
      </p:sp>
      <p:grpSp>
        <p:nvGrpSpPr>
          <p:cNvPr id="2" name="Group 4"/>
          <p:cNvGrpSpPr/>
          <p:nvPr/>
        </p:nvGrpSpPr>
        <p:grpSpPr>
          <a:xfrm>
            <a:off x="6398658" y="1899799"/>
            <a:ext cx="2564461" cy="3239337"/>
            <a:chExt cx="1402" cy="1406"/>
          </a:xfrm>
        </p:grpSpPr>
        <p:sp>
          <p:nvSpPr>
            <p:cNvPr id="614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402" cy="1406"/>
            </a:xfrm>
            <a:prstGeom prst="rect">
              <a:avLst/>
            </a:prstGeom>
            <a:solidFill>
              <a:schemeClr val="bg1"/>
            </a:solidFill>
            <a:ln w="9525" cmpd="sng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zh-CN">
                <a:solidFill>
                  <a:srgbClr val="080808"/>
                </a:solidFill>
                <a:sym typeface="Arial" pitchFamily="34" charset="0"/>
              </a:endParaRPr>
            </a:p>
          </p:txBody>
        </p:sp>
        <p:sp>
          <p:nvSpPr>
            <p:cNvPr id="6150" name="Freeform 6"/>
            <p:cNvSpPr>
              <a:spLocks noChangeArrowheads="1"/>
            </p:cNvSpPr>
            <p:nvPr/>
          </p:nvSpPr>
          <p:spPr bwMode="auto">
            <a:xfrm>
              <a:off x="222" y="227"/>
              <a:ext cx="791" cy="635"/>
            </a:xfrm>
            <a:custGeom>
              <a:gdLst>
                <a:gd name="T0" fmla="*/ 0 w 1620"/>
                <a:gd name="T1" fmla="*/ 624 h 624"/>
                <a:gd name="T2" fmla="*/ 0 w 1620"/>
                <a:gd name="T3" fmla="*/ 0 h 624"/>
                <a:gd name="T4" fmla="*/ 1620 w 1620"/>
                <a:gd name="T5" fmla="*/ 0 h 624"/>
                <a:gd name="T6" fmla="*/ 1620 w 1620"/>
                <a:gd name="T7" fmla="*/ 624 h 6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20"/>
                <a:gd name="T13" fmla="*/ 0 h 624"/>
                <a:gd name="T14" fmla="*/ 1620 w 1620"/>
                <a:gd name="T15" fmla="*/ 624 h 624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20" h="624">
                  <a:moveTo>
                    <a:pt x="0" y="624"/>
                  </a:moveTo>
                  <a:lnTo>
                    <a:pt x="0" y="0"/>
                  </a:lnTo>
                  <a:lnTo>
                    <a:pt x="1620" y="0"/>
                  </a:lnTo>
                  <a:lnTo>
                    <a:pt x="1620" y="624"/>
                  </a:lnTo>
                </a:path>
              </a:pathLst>
            </a:custGeom>
            <a:noFill/>
            <a:ln w="19050" cmpd="sng">
              <a:solidFill>
                <a:srgbClr val="000000"/>
              </a:solidFill>
              <a:bevel/>
            </a:ln>
          </p:spPr>
          <p:txBody>
            <a:bodyPr lIns="36000" tIns="36000" rIns="36000" bIns="0"/>
            <a:lstStyle/>
            <a:p>
              <a:endParaRPr lang="zh-CN" altLang="zh-CN">
                <a:solidFill>
                  <a:srgbClr val="080808"/>
                </a:solidFill>
                <a:sym typeface="Arial" pitchFamily="34" charset="0"/>
              </a:endParaRPr>
            </a:p>
          </p:txBody>
        </p:sp>
        <p:sp>
          <p:nvSpPr>
            <p:cNvPr id="6151" name="Oval 7"/>
            <p:cNvSpPr>
              <a:spLocks noChangeArrowheads="1"/>
            </p:cNvSpPr>
            <p:nvPr/>
          </p:nvSpPr>
          <p:spPr bwMode="auto">
            <a:xfrm>
              <a:off x="1001" y="330"/>
              <a:ext cx="28" cy="27"/>
            </a:xfrm>
            <a:prstGeom prst="ellipse">
              <a:avLst/>
            </a:prstGeom>
            <a:solidFill>
              <a:srgbClr val="000000"/>
            </a:solidFill>
            <a:ln w="9525" cmpd="sng">
              <a:noFill/>
              <a:bevel/>
            </a:ln>
          </p:spPr>
          <p:txBody>
            <a:bodyPr lIns="36000" tIns="36000" rIns="36000" bIns="0"/>
            <a:lstStyle/>
            <a:p>
              <a:endParaRPr lang="zh-CN" altLang="zh-CN">
                <a:solidFill>
                  <a:srgbClr val="080808"/>
                </a:solidFill>
                <a:sym typeface="Arial" pitchFamily="34" charset="0"/>
              </a:endParaRPr>
            </a:p>
          </p:txBody>
        </p:sp>
        <p:sp>
          <p:nvSpPr>
            <p:cNvPr id="6152" name="Oval 8"/>
            <p:cNvSpPr>
              <a:spLocks noChangeArrowheads="1"/>
            </p:cNvSpPr>
            <p:nvPr/>
          </p:nvSpPr>
          <p:spPr bwMode="auto">
            <a:xfrm>
              <a:off x="133" y="428"/>
              <a:ext cx="181" cy="173"/>
            </a:xfrm>
            <a:prstGeom prst="ellipse">
              <a:avLst/>
            </a:prstGeom>
            <a:solidFill>
              <a:srgbClr val="FFFFFF"/>
            </a:solidFill>
            <a:ln w="19050" cmpd="sng">
              <a:solidFill>
                <a:srgbClr val="000000"/>
              </a:solidFill>
              <a:bevel/>
            </a:ln>
          </p:spPr>
          <p:txBody>
            <a:bodyPr lIns="36000" tIns="36000" rIns="36000" bIns="0"/>
            <a:lstStyle/>
            <a:p>
              <a:endParaRPr lang="zh-CN" altLang="zh-CN">
                <a:solidFill>
                  <a:srgbClr val="080808"/>
                </a:solidFill>
                <a:sym typeface="Arial" pitchFamily="34" charset="0"/>
              </a:endParaRPr>
            </a:p>
          </p:txBody>
        </p:sp>
        <p:sp>
          <p:nvSpPr>
            <p:cNvPr id="6153" name="Text Box 9"/>
            <p:cNvSpPr>
              <a:spLocks noChangeArrowheads="1"/>
            </p:cNvSpPr>
            <p:nvPr/>
          </p:nvSpPr>
          <p:spPr bwMode="auto">
            <a:xfrm>
              <a:off x="106" y="440"/>
              <a:ext cx="215" cy="184"/>
            </a:xfrm>
            <a:prstGeom prst="rect">
              <a:avLst/>
            </a:prstGeom>
            <a:noFill/>
            <a:ln w="9525" cmpd="sng">
              <a:noFill/>
              <a:bevel/>
            </a:ln>
          </p:spPr>
          <p:txBody>
            <a:bodyPr lIns="36000" tIns="36000" rIns="36000" bIns="0"/>
            <a:lstStyle/>
            <a:p>
              <a:pPr algn="ctr">
                <a:lnSpc>
                  <a:spcPct val="72000"/>
                </a:lnSpc>
              </a:pPr>
              <a:r>
                <a:rPr lang="en-US" sz="2800" i="1">
                  <a:solidFill>
                    <a:srgbClr val="000000"/>
                  </a:solidFill>
                  <a:sym typeface="Arial" pitchFamily="34" charset="0"/>
                </a:rPr>
                <a:t>G</a:t>
              </a:r>
              <a:endParaRPr lang="zh-CN" altLang="en-US" sz="2800" i="1">
                <a:solidFill>
                  <a:srgbClr val="000000"/>
                </a:solidFill>
                <a:sym typeface="Arial" pitchFamily="34" charset="0"/>
              </a:endParaRPr>
            </a:p>
            <a:p>
              <a:endParaRPr lang="zh-CN" altLang="en-US" sz="2800">
                <a:solidFill>
                  <a:srgbClr val="080808"/>
                </a:solidFill>
                <a:latin typeface="Arial" pitchFamily="34" charset="0"/>
                <a:sym typeface="Arial" pitchFamily="34" charset="0"/>
              </a:endParaRPr>
            </a:p>
          </p:txBody>
        </p:sp>
        <p:sp>
          <p:nvSpPr>
            <p:cNvPr id="6154" name="Text Box 10"/>
            <p:cNvSpPr>
              <a:spLocks noChangeArrowheads="1"/>
            </p:cNvSpPr>
            <p:nvPr/>
          </p:nvSpPr>
          <p:spPr bwMode="auto">
            <a:xfrm>
              <a:off x="348" y="656"/>
              <a:ext cx="254" cy="249"/>
            </a:xfrm>
            <a:prstGeom prst="rect">
              <a:avLst/>
            </a:prstGeom>
            <a:noFill/>
            <a:ln w="9525" cmpd="sng">
              <a:noFill/>
              <a:bevel/>
            </a:ln>
          </p:spPr>
          <p:txBody>
            <a:bodyPr lIns="36000" tIns="36000" rIns="36000" bIns="0"/>
            <a:lstStyle/>
            <a:p>
              <a:pPr algn="ctr">
                <a:lnSpc>
                  <a:spcPct val="80000"/>
                </a:lnSpc>
              </a:pPr>
              <a:r>
                <a:rPr lang="en-US" sz="2800" i="1">
                  <a:solidFill>
                    <a:srgbClr val="000000"/>
                  </a:solidFill>
                  <a:sym typeface="Arial" pitchFamily="34" charset="0"/>
                </a:rPr>
                <a:t>A</a:t>
              </a:r>
              <a:endParaRPr lang="zh-CN" altLang="en-US"/>
            </a:p>
          </p:txBody>
        </p:sp>
        <p:sp>
          <p:nvSpPr>
            <p:cNvPr id="6155" name="Line 11"/>
            <p:cNvSpPr>
              <a:spLocks noChangeShapeType="1"/>
            </p:cNvSpPr>
            <p:nvPr/>
          </p:nvSpPr>
          <p:spPr bwMode="auto">
            <a:xfrm flipV="1">
              <a:off x="220" y="861"/>
              <a:ext cx="192" cy="1"/>
            </a:xfrm>
            <a:prstGeom prst="line">
              <a:avLst/>
            </a:prstGeom>
            <a:noFill/>
            <a:ln w="19050" cmpd="sng">
              <a:solidFill>
                <a:srgbClr val="000000"/>
              </a:solidFill>
              <a:bevel/>
            </a:ln>
          </p:spPr>
          <p:txBody>
            <a:bodyPr lIns="36000" tIns="36000" rIns="36000" bIns="0"/>
            <a:lstStyle/>
            <a:p>
              <a:endParaRPr lang="zh-CN" altLang="zh-CN">
                <a:solidFill>
                  <a:srgbClr val="080808"/>
                </a:solidFill>
                <a:sym typeface="Arial" pitchFamily="34" charset="0"/>
              </a:endParaRPr>
            </a:p>
          </p:txBody>
        </p:sp>
        <p:sp>
          <p:nvSpPr>
            <p:cNvPr id="6156" name="Oval 12"/>
            <p:cNvSpPr>
              <a:spLocks noChangeArrowheads="1"/>
            </p:cNvSpPr>
            <p:nvPr/>
          </p:nvSpPr>
          <p:spPr bwMode="auto">
            <a:xfrm>
              <a:off x="395" y="825"/>
              <a:ext cx="74" cy="71"/>
            </a:xfrm>
            <a:prstGeom prst="ellipse">
              <a:avLst/>
            </a:prstGeom>
            <a:solidFill>
              <a:srgbClr val="FFFFFF"/>
            </a:solidFill>
            <a:ln w="19050" cmpd="sng">
              <a:solidFill>
                <a:srgbClr val="000000"/>
              </a:solidFill>
              <a:bevel/>
            </a:ln>
          </p:spPr>
          <p:txBody>
            <a:bodyPr lIns="36000" tIns="36000" rIns="36000" bIns="0"/>
            <a:lstStyle/>
            <a:p>
              <a:endParaRPr lang="zh-CN" altLang="zh-CN">
                <a:solidFill>
                  <a:srgbClr val="080808"/>
                </a:solidFill>
                <a:sym typeface="Arial" pitchFamily="34" charset="0"/>
              </a:endParaRPr>
            </a:p>
          </p:txBody>
        </p:sp>
        <p:sp>
          <p:nvSpPr>
            <p:cNvPr id="6157" name="Text Box 13"/>
            <p:cNvSpPr>
              <a:spLocks noChangeArrowheads="1"/>
            </p:cNvSpPr>
            <p:nvPr/>
          </p:nvSpPr>
          <p:spPr bwMode="auto">
            <a:xfrm>
              <a:off x="594" y="659"/>
              <a:ext cx="339" cy="281"/>
            </a:xfrm>
            <a:prstGeom prst="rect">
              <a:avLst/>
            </a:prstGeom>
            <a:noFill/>
            <a:ln w="9525" cmpd="sng">
              <a:noFill/>
              <a:bevel/>
            </a:ln>
          </p:spPr>
          <p:txBody>
            <a:bodyPr lIns="36000" tIns="36000" rIns="36000" bIns="0"/>
            <a:lstStyle/>
            <a:p>
              <a:pPr algn="ctr">
                <a:lnSpc>
                  <a:spcPct val="80000"/>
                </a:lnSpc>
              </a:pPr>
              <a:r>
                <a:rPr lang="en-US" sz="2800" i="1">
                  <a:solidFill>
                    <a:srgbClr val="000000"/>
                  </a:solidFill>
                  <a:sym typeface="Arial" pitchFamily="34" charset="0"/>
                </a:rPr>
                <a:t>B</a:t>
              </a:r>
              <a:endParaRPr lang="zh-CN" altLang="en-US"/>
            </a:p>
          </p:txBody>
        </p:sp>
        <p:sp>
          <p:nvSpPr>
            <p:cNvPr id="6158" name="Rectangle 14"/>
            <p:cNvSpPr>
              <a:spLocks noChangeArrowheads="1"/>
            </p:cNvSpPr>
            <p:nvPr/>
          </p:nvSpPr>
          <p:spPr bwMode="auto">
            <a:xfrm flipH="1">
              <a:off x="580" y="178"/>
              <a:ext cx="46" cy="94"/>
            </a:xfrm>
            <a:prstGeom prst="rect">
              <a:avLst/>
            </a:prstGeom>
            <a:solidFill>
              <a:srgbClr val="FFFFFF"/>
            </a:solidFill>
            <a:ln w="9525" cmpd="sng">
              <a:noFill/>
              <a:bevel/>
            </a:ln>
          </p:spPr>
          <p:txBody>
            <a:bodyPr lIns="36000" tIns="36000" rIns="36000" bIns="0"/>
            <a:lstStyle/>
            <a:p>
              <a:endParaRPr lang="zh-CN" altLang="zh-CN">
                <a:solidFill>
                  <a:srgbClr val="080808"/>
                </a:solidFill>
                <a:sym typeface="Arial" pitchFamily="34" charset="0"/>
              </a:endParaRPr>
            </a:p>
          </p:txBody>
        </p:sp>
        <p:sp>
          <p:nvSpPr>
            <p:cNvPr id="6159" name="Line 15"/>
            <p:cNvSpPr>
              <a:spLocks noChangeShapeType="1"/>
            </p:cNvSpPr>
            <p:nvPr/>
          </p:nvSpPr>
          <p:spPr bwMode="auto">
            <a:xfrm flipH="1">
              <a:off x="630" y="146"/>
              <a:ext cx="1" cy="153"/>
            </a:xfrm>
            <a:prstGeom prst="line">
              <a:avLst/>
            </a:prstGeom>
            <a:noFill/>
            <a:ln w="19050" cmpd="sng">
              <a:solidFill>
                <a:srgbClr val="000000"/>
              </a:solidFill>
              <a:bevel/>
            </a:ln>
          </p:spPr>
          <p:txBody>
            <a:bodyPr lIns="36000" tIns="36000" rIns="36000" bIns="0"/>
            <a:lstStyle/>
            <a:p>
              <a:endParaRPr lang="zh-CN" altLang="zh-CN">
                <a:solidFill>
                  <a:srgbClr val="080808"/>
                </a:solidFill>
                <a:sym typeface="Arial" pitchFamily="34" charset="0"/>
              </a:endParaRPr>
            </a:p>
          </p:txBody>
        </p:sp>
        <p:sp>
          <p:nvSpPr>
            <p:cNvPr id="6160" name="Line 16"/>
            <p:cNvSpPr>
              <a:spLocks noChangeShapeType="1"/>
            </p:cNvSpPr>
            <p:nvPr/>
          </p:nvSpPr>
          <p:spPr bwMode="auto">
            <a:xfrm flipH="1">
              <a:off x="588" y="180"/>
              <a:ext cx="1" cy="86"/>
            </a:xfrm>
            <a:prstGeom prst="line">
              <a:avLst/>
            </a:prstGeom>
            <a:noFill/>
            <a:ln w="38100" cmpd="sng">
              <a:solidFill>
                <a:srgbClr val="000000"/>
              </a:solidFill>
              <a:bevel/>
            </a:ln>
          </p:spPr>
          <p:txBody>
            <a:bodyPr lIns="36000" tIns="36000" rIns="36000" bIns="0"/>
            <a:lstStyle/>
            <a:p>
              <a:endParaRPr lang="zh-CN" altLang="zh-CN">
                <a:solidFill>
                  <a:srgbClr val="080808"/>
                </a:solidFill>
                <a:sym typeface="Arial" pitchFamily="34" charset="0"/>
              </a:endParaRPr>
            </a:p>
          </p:txBody>
        </p:sp>
        <p:sp>
          <p:nvSpPr>
            <p:cNvPr id="6161" name="Rectangle 17"/>
            <p:cNvSpPr>
              <a:spLocks noChangeArrowheads="1"/>
            </p:cNvSpPr>
            <p:nvPr/>
          </p:nvSpPr>
          <p:spPr bwMode="auto">
            <a:xfrm>
              <a:off x="970" y="450"/>
              <a:ext cx="79" cy="205"/>
            </a:xfrm>
            <a:prstGeom prst="rect">
              <a:avLst/>
            </a:prstGeom>
            <a:solidFill>
              <a:srgbClr val="FFFFFF"/>
            </a:solidFill>
            <a:ln w="19050" cmpd="sng">
              <a:solidFill>
                <a:srgbClr val="000000"/>
              </a:solidFill>
              <a:miter lim="800000"/>
            </a:ln>
          </p:spPr>
          <p:txBody>
            <a:bodyPr lIns="36000" tIns="36000" rIns="36000" bIns="0"/>
            <a:lstStyle/>
            <a:p>
              <a:endParaRPr lang="zh-CN" altLang="zh-CN">
                <a:solidFill>
                  <a:srgbClr val="080808"/>
                </a:solidFill>
                <a:sym typeface="Arial" pitchFamily="34" charset="0"/>
              </a:endParaRPr>
            </a:p>
          </p:txBody>
        </p:sp>
        <p:sp>
          <p:nvSpPr>
            <p:cNvPr id="6162" name="Freeform 18"/>
            <p:cNvSpPr/>
            <p:nvPr/>
          </p:nvSpPr>
          <p:spPr bwMode="auto">
            <a:xfrm>
              <a:off x="1007" y="342"/>
              <a:ext cx="178" cy="199"/>
            </a:xfrm>
            <a:custGeom>
              <a:gdLst>
                <a:gd name="T0" fmla="*/ 0 w 1440"/>
                <a:gd name="T1" fmla="*/ 0 h 780"/>
                <a:gd name="T2" fmla="*/ 1440 w 1440"/>
                <a:gd name="T3" fmla="*/ 0 h 780"/>
                <a:gd name="T4" fmla="*/ 1440 w 1440"/>
                <a:gd name="T5" fmla="*/ 780 h 780"/>
                <a:gd name="T6" fmla="*/ 360 w 1440"/>
                <a:gd name="T7" fmla="*/ 780 h 78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40"/>
                <a:gd name="T13" fmla="*/ 0 h 780"/>
                <a:gd name="T14" fmla="*/ 1440 w 1440"/>
                <a:gd name="T15" fmla="*/ 780 h 780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40" h="780">
                  <a:moveTo>
                    <a:pt x="0" y="0"/>
                  </a:moveTo>
                  <a:lnTo>
                    <a:pt x="1440" y="0"/>
                  </a:lnTo>
                  <a:lnTo>
                    <a:pt x="1440" y="780"/>
                  </a:lnTo>
                  <a:lnTo>
                    <a:pt x="360" y="780"/>
                  </a:lnTo>
                </a:path>
              </a:pathLst>
            </a:custGeom>
            <a:noFill/>
            <a:ln w="19050" cmpd="sng">
              <a:solidFill>
                <a:srgbClr val="000000"/>
              </a:solidFill>
              <a:bevel/>
              <a:tailEnd type="stealth" w="lg" len="lg"/>
            </a:ln>
          </p:spPr>
          <p:txBody>
            <a:bodyPr lIns="36000" tIns="36000" rIns="36000" bIns="0"/>
            <a:lstStyle/>
            <a:p>
              <a:endParaRPr lang="zh-CN" altLang="zh-CN">
                <a:solidFill>
                  <a:srgbClr val="080808"/>
                </a:solidFill>
                <a:sym typeface="Arial" pitchFamily="34" charset="0"/>
              </a:endParaRPr>
            </a:p>
          </p:txBody>
        </p:sp>
        <p:sp>
          <p:nvSpPr>
            <p:cNvPr id="6163" name="Line 19"/>
            <p:cNvSpPr>
              <a:spLocks noChangeShapeType="1"/>
            </p:cNvSpPr>
            <p:nvPr/>
          </p:nvSpPr>
          <p:spPr bwMode="auto">
            <a:xfrm flipV="1">
              <a:off x="825" y="861"/>
              <a:ext cx="191" cy="1"/>
            </a:xfrm>
            <a:prstGeom prst="line">
              <a:avLst/>
            </a:prstGeom>
            <a:noFill/>
            <a:ln w="19050" cmpd="sng">
              <a:solidFill>
                <a:srgbClr val="000000"/>
              </a:solidFill>
              <a:bevel/>
            </a:ln>
          </p:spPr>
          <p:txBody>
            <a:bodyPr lIns="36000" tIns="36000" rIns="36000" bIns="0"/>
            <a:lstStyle/>
            <a:p>
              <a:endParaRPr lang="zh-CN" altLang="zh-CN">
                <a:solidFill>
                  <a:srgbClr val="080808"/>
                </a:solidFill>
                <a:sym typeface="Arial" pitchFamily="34" charset="0"/>
              </a:endParaRPr>
            </a:p>
          </p:txBody>
        </p:sp>
        <p:grpSp>
          <p:nvGrpSpPr>
            <p:cNvPr id="3" name="Group 20"/>
            <p:cNvGrpSpPr/>
            <p:nvPr/>
          </p:nvGrpSpPr>
          <p:grpSpPr>
            <a:xfrm>
              <a:off x="387" y="1157"/>
              <a:ext cx="415" cy="68"/>
              <a:chExt cx="663" cy="113"/>
            </a:xfrm>
          </p:grpSpPr>
          <p:sp>
            <p:nvSpPr>
              <p:cNvPr id="6165" name="Line 21"/>
              <p:cNvSpPr>
                <a:spLocks noChangeShapeType="1"/>
              </p:cNvSpPr>
              <p:nvPr/>
            </p:nvSpPr>
            <p:spPr bwMode="auto">
              <a:xfrm flipV="1">
                <a:off x="0" y="60"/>
                <a:ext cx="663" cy="1"/>
              </a:xfrm>
              <a:prstGeom prst="line">
                <a:avLst/>
              </a:prstGeom>
              <a:noFill/>
              <a:ln w="19050" cmpd="sng">
                <a:solidFill>
                  <a:srgbClr val="000000"/>
                </a:solidFill>
                <a:bevel/>
              </a:ln>
            </p:spPr>
            <p:txBody>
              <a:bodyPr lIns="36000" tIns="36000" rIns="36000" bIns="0"/>
              <a:lstStyle/>
              <a:p>
                <a:endParaRPr lang="zh-CN" altLang="zh-CN">
                  <a:solidFill>
                    <a:srgbClr val="080808"/>
                  </a:solidFill>
                  <a:sym typeface="Arial" pitchFamily="34" charset="0"/>
                </a:endParaRPr>
              </a:p>
            </p:txBody>
          </p:sp>
          <p:sp>
            <p:nvSpPr>
              <p:cNvPr id="6166" name="Rectangle 22"/>
              <p:cNvSpPr>
                <a:spLocks noChangeArrowheads="1"/>
              </p:cNvSpPr>
              <p:nvPr/>
            </p:nvSpPr>
            <p:spPr bwMode="auto">
              <a:xfrm>
                <a:off x="156" y="0"/>
                <a:ext cx="360" cy="113"/>
              </a:xfrm>
              <a:prstGeom prst="rect">
                <a:avLst/>
              </a:prstGeom>
              <a:solidFill>
                <a:srgbClr val="FFFFFF"/>
              </a:solidFill>
              <a:ln w="19050" cmpd="sng">
                <a:solidFill>
                  <a:srgbClr val="000000"/>
                </a:solidFill>
                <a:miter lim="800000"/>
              </a:ln>
            </p:spPr>
            <p:txBody>
              <a:bodyPr lIns="36000" tIns="36000" rIns="36000" bIns="0"/>
              <a:lstStyle/>
              <a:p>
                <a:endParaRPr lang="zh-CN" altLang="zh-CN">
                  <a:solidFill>
                    <a:srgbClr val="080808"/>
                  </a:solidFill>
                  <a:sym typeface="Arial" pitchFamily="34" charset="0"/>
                </a:endParaRPr>
              </a:p>
            </p:txBody>
          </p:sp>
        </p:grpSp>
        <p:sp>
          <p:nvSpPr>
            <p:cNvPr id="6167" name="Line 23"/>
            <p:cNvSpPr>
              <a:spLocks noChangeShapeType="1"/>
            </p:cNvSpPr>
            <p:nvPr/>
          </p:nvSpPr>
          <p:spPr bwMode="auto">
            <a:xfrm flipV="1">
              <a:off x="387" y="1022"/>
              <a:ext cx="415" cy="1"/>
            </a:xfrm>
            <a:prstGeom prst="line">
              <a:avLst/>
            </a:prstGeom>
            <a:noFill/>
            <a:ln w="19050" cmpd="sng">
              <a:solidFill>
                <a:srgbClr val="000000"/>
              </a:solidFill>
              <a:bevel/>
            </a:ln>
          </p:spPr>
          <p:txBody>
            <a:bodyPr lIns="36000" tIns="36000" rIns="36000" bIns="0"/>
            <a:lstStyle/>
            <a:p>
              <a:endParaRPr lang="zh-CN" altLang="zh-CN">
                <a:solidFill>
                  <a:srgbClr val="080808"/>
                </a:solidFill>
                <a:sym typeface="Arial" pitchFamily="34" charset="0"/>
              </a:endParaRPr>
            </a:p>
          </p:txBody>
        </p:sp>
        <p:sp>
          <p:nvSpPr>
            <p:cNvPr id="6168" name="Text Box 24"/>
            <p:cNvSpPr>
              <a:spLocks noChangeArrowheads="1"/>
            </p:cNvSpPr>
            <p:nvPr/>
          </p:nvSpPr>
          <p:spPr bwMode="auto">
            <a:xfrm>
              <a:off x="760" y="907"/>
              <a:ext cx="569" cy="225"/>
            </a:xfrm>
            <a:prstGeom prst="rect">
              <a:avLst/>
            </a:prstGeom>
            <a:noFill/>
            <a:ln w="9525" cmpd="sng">
              <a:noFill/>
              <a:bevel/>
            </a:ln>
          </p:spPr>
          <p:txBody>
            <a:bodyPr lIns="36000" tIns="36000" rIns="36000" bIns="0"/>
            <a:lstStyle/>
            <a:p>
              <a:pPr algn="ctr"/>
              <a:r>
                <a:rPr lang="zh-CN" altLang="en-US" sz="2800">
                  <a:solidFill>
                    <a:srgbClr val="000000"/>
                  </a:solidFill>
                  <a:ea typeface="楷体_GB2312" pitchFamily="1" charset="-122"/>
                </a:rPr>
                <a:t>导线</a:t>
              </a:r>
              <a:endParaRPr lang="zh-CN" altLang="en-US"/>
            </a:p>
          </p:txBody>
        </p:sp>
        <p:sp>
          <p:nvSpPr>
            <p:cNvPr id="6169" name="Text Box 25"/>
            <p:cNvSpPr>
              <a:spLocks noChangeArrowheads="1"/>
            </p:cNvSpPr>
            <p:nvPr/>
          </p:nvSpPr>
          <p:spPr bwMode="auto">
            <a:xfrm>
              <a:off x="798" y="1115"/>
              <a:ext cx="558" cy="179"/>
            </a:xfrm>
            <a:prstGeom prst="rect">
              <a:avLst/>
            </a:prstGeom>
            <a:noFill/>
            <a:ln w="9525" cmpd="sng">
              <a:noFill/>
              <a:bevel/>
            </a:ln>
          </p:spPr>
          <p:txBody>
            <a:bodyPr lIns="36000" tIns="36000" rIns="36000" bIns="0"/>
            <a:lstStyle/>
            <a:p>
              <a:pPr algn="ctr">
                <a:lnSpc>
                  <a:spcPct val="88000"/>
                </a:lnSpc>
              </a:pPr>
              <a:r>
                <a:rPr lang="zh-CN" altLang="en-US" sz="2800">
                  <a:solidFill>
                    <a:srgbClr val="000000"/>
                  </a:solidFill>
                  <a:ea typeface="楷体_GB2312" pitchFamily="1" charset="-122"/>
                </a:rPr>
                <a:t>电阻</a:t>
              </a:r>
              <a:r>
                <a:rPr lang="en-US" sz="2800" i="1">
                  <a:solidFill>
                    <a:srgbClr val="000000"/>
                  </a:solidFill>
                  <a:sym typeface="Arial" pitchFamily="34" charset="0"/>
                </a:rPr>
                <a:t>R</a:t>
              </a:r>
              <a:r>
                <a:rPr lang="en-US" sz="2800" baseline="-25000">
                  <a:solidFill>
                    <a:srgbClr val="000000"/>
                  </a:solidFill>
                  <a:sym typeface="Arial" pitchFamily="34" charset="0"/>
                </a:rPr>
                <a:t>2</a:t>
              </a:r>
              <a:endParaRPr lang="zh-CN" altLang="en-US"/>
            </a:p>
          </p:txBody>
        </p:sp>
        <p:sp>
          <p:nvSpPr>
            <p:cNvPr id="6170" name="Text Box 26"/>
            <p:cNvSpPr>
              <a:spLocks noChangeArrowheads="1"/>
            </p:cNvSpPr>
            <p:nvPr/>
          </p:nvSpPr>
          <p:spPr bwMode="auto">
            <a:xfrm>
              <a:off x="782" y="438"/>
              <a:ext cx="338" cy="281"/>
            </a:xfrm>
            <a:prstGeom prst="rect">
              <a:avLst/>
            </a:prstGeom>
            <a:noFill/>
            <a:ln w="9525" cmpd="sng">
              <a:noFill/>
              <a:bevel/>
            </a:ln>
          </p:spPr>
          <p:txBody>
            <a:bodyPr lIns="36000" tIns="36000" rIns="36000" bIns="0"/>
            <a:lstStyle/>
            <a:p>
              <a:pPr>
                <a:lnSpc>
                  <a:spcPct val="80000"/>
                </a:lnSpc>
              </a:pPr>
              <a:r>
                <a:rPr lang="en-US" sz="2800" i="1">
                  <a:solidFill>
                    <a:srgbClr val="000000"/>
                  </a:solidFill>
                  <a:sym typeface="Arial" pitchFamily="34" charset="0"/>
                </a:rPr>
                <a:t>R</a:t>
              </a:r>
              <a:r>
                <a:rPr lang="en-US" sz="2800" baseline="-25000">
                  <a:solidFill>
                    <a:srgbClr val="000000"/>
                  </a:solidFill>
                  <a:sym typeface="Arial" pitchFamily="34" charset="0"/>
                </a:rPr>
                <a:t>1</a:t>
              </a:r>
              <a:endParaRPr lang="en-US" sz="2800">
                <a:solidFill>
                  <a:srgbClr val="080808"/>
                </a:solidFill>
                <a:latin typeface="Arial" pitchFamily="34" charset="0"/>
                <a:sym typeface="Arial" pitchFamily="34" charset="0"/>
              </a:endParaRPr>
            </a:p>
          </p:txBody>
        </p:sp>
        <p:sp>
          <p:nvSpPr>
            <p:cNvPr id="6171" name="Text Box 27"/>
            <p:cNvSpPr>
              <a:spLocks noChangeArrowheads="1"/>
            </p:cNvSpPr>
            <p:nvPr/>
          </p:nvSpPr>
          <p:spPr bwMode="auto">
            <a:xfrm>
              <a:off x="397" y="30"/>
              <a:ext cx="254" cy="248"/>
            </a:xfrm>
            <a:prstGeom prst="rect">
              <a:avLst/>
            </a:prstGeom>
            <a:noFill/>
            <a:ln w="9525" cmpd="sng">
              <a:noFill/>
              <a:bevel/>
            </a:ln>
          </p:spPr>
          <p:txBody>
            <a:bodyPr lIns="36000" tIns="36000" rIns="36000" bIns="0"/>
            <a:lstStyle/>
            <a:p>
              <a:pPr algn="ctr">
                <a:lnSpc>
                  <a:spcPct val="80000"/>
                </a:lnSpc>
              </a:pPr>
              <a:r>
                <a:rPr lang="en-US" sz="2800" i="1">
                  <a:solidFill>
                    <a:srgbClr val="000000"/>
                  </a:solidFill>
                  <a:sym typeface="Arial" pitchFamily="34" charset="0"/>
                </a:rPr>
                <a:t>E</a:t>
              </a:r>
              <a:endParaRPr lang="zh-CN" altLang="en-US"/>
            </a:p>
          </p:txBody>
        </p:sp>
        <p:sp>
          <p:nvSpPr>
            <p:cNvPr id="6172" name="Text Box 28"/>
            <p:cNvSpPr>
              <a:spLocks noChangeArrowheads="1"/>
            </p:cNvSpPr>
            <p:nvPr/>
          </p:nvSpPr>
          <p:spPr bwMode="auto">
            <a:xfrm>
              <a:off x="588" y="30"/>
              <a:ext cx="255" cy="248"/>
            </a:xfrm>
            <a:prstGeom prst="rect">
              <a:avLst/>
            </a:prstGeom>
            <a:noFill/>
            <a:ln w="9525" cmpd="sng">
              <a:noFill/>
              <a:bevel/>
            </a:ln>
          </p:spPr>
          <p:txBody>
            <a:bodyPr lIns="36000" tIns="36000" rIns="36000" bIns="0"/>
            <a:lstStyle/>
            <a:p>
              <a:pPr algn="ctr">
                <a:lnSpc>
                  <a:spcPct val="80000"/>
                </a:lnSpc>
              </a:pPr>
              <a:r>
                <a:rPr lang="en-US" sz="2800" i="1">
                  <a:solidFill>
                    <a:srgbClr val="000000"/>
                  </a:solidFill>
                  <a:sym typeface="Arial" pitchFamily="34" charset="0"/>
                </a:rPr>
                <a:t>r</a:t>
              </a:r>
              <a:endParaRPr lang="en-US" sz="2800">
                <a:solidFill>
                  <a:srgbClr val="080808"/>
                </a:solidFill>
                <a:latin typeface="Arial" pitchFamily="34" charset="0"/>
                <a:sym typeface="Arial" pitchFamily="34" charset="0"/>
              </a:endParaRPr>
            </a:p>
          </p:txBody>
        </p:sp>
        <p:sp>
          <p:nvSpPr>
            <p:cNvPr id="6173" name="Line 29"/>
            <p:cNvSpPr>
              <a:spLocks noChangeShapeType="1"/>
            </p:cNvSpPr>
            <p:nvPr/>
          </p:nvSpPr>
          <p:spPr bwMode="auto">
            <a:xfrm flipH="1">
              <a:off x="390" y="819"/>
              <a:ext cx="85" cy="82"/>
            </a:xfrm>
            <a:prstGeom prst="line">
              <a:avLst/>
            </a:prstGeom>
            <a:noFill/>
            <a:ln w="19050" cmpd="sng">
              <a:solidFill>
                <a:srgbClr val="000000"/>
              </a:solidFill>
              <a:bevel/>
            </a:ln>
          </p:spPr>
          <p:txBody>
            <a:bodyPr/>
            <a:lstStyle/>
            <a:p>
              <a:endParaRPr lang="zh-CN" altLang="zh-CN">
                <a:solidFill>
                  <a:srgbClr val="080808"/>
                </a:solidFill>
                <a:sym typeface="Arial" pitchFamily="34" charset="0"/>
              </a:endParaRPr>
            </a:p>
          </p:txBody>
        </p:sp>
        <p:sp>
          <p:nvSpPr>
            <p:cNvPr id="6174" name="Oval 30"/>
            <p:cNvSpPr>
              <a:spLocks noChangeArrowheads="1"/>
            </p:cNvSpPr>
            <p:nvPr/>
          </p:nvSpPr>
          <p:spPr bwMode="auto">
            <a:xfrm>
              <a:off x="751" y="820"/>
              <a:ext cx="74" cy="72"/>
            </a:xfrm>
            <a:prstGeom prst="ellipse">
              <a:avLst/>
            </a:prstGeom>
            <a:solidFill>
              <a:srgbClr val="FFFFFF"/>
            </a:solidFill>
            <a:ln w="19050" cmpd="sng">
              <a:solidFill>
                <a:srgbClr val="000000"/>
              </a:solidFill>
              <a:bevel/>
            </a:ln>
          </p:spPr>
          <p:txBody>
            <a:bodyPr lIns="36000" tIns="36000" rIns="36000" bIns="0"/>
            <a:lstStyle/>
            <a:p>
              <a:endParaRPr lang="zh-CN" altLang="zh-CN">
                <a:solidFill>
                  <a:srgbClr val="080808"/>
                </a:solidFill>
                <a:sym typeface="Arial" pitchFamily="34" charset="0"/>
              </a:endParaRPr>
            </a:p>
          </p:txBody>
        </p:sp>
        <p:sp>
          <p:nvSpPr>
            <p:cNvPr id="6175" name="Line 31"/>
            <p:cNvSpPr>
              <a:spLocks noChangeShapeType="1"/>
            </p:cNvSpPr>
            <p:nvPr/>
          </p:nvSpPr>
          <p:spPr bwMode="auto">
            <a:xfrm flipH="1">
              <a:off x="739" y="817"/>
              <a:ext cx="86" cy="82"/>
            </a:xfrm>
            <a:prstGeom prst="line">
              <a:avLst/>
            </a:prstGeom>
            <a:noFill/>
            <a:ln w="19050" cmpd="sng">
              <a:solidFill>
                <a:srgbClr val="000000"/>
              </a:solidFill>
              <a:bevel/>
            </a:ln>
          </p:spPr>
          <p:txBody>
            <a:bodyPr/>
            <a:lstStyle/>
            <a:p>
              <a:endParaRPr lang="zh-CN" altLang="zh-CN">
                <a:solidFill>
                  <a:srgbClr val="080808"/>
                </a:solidFill>
                <a:sym typeface="Arial" pitchFamily="34" charset="0"/>
              </a:endParaRPr>
            </a:p>
          </p:txBody>
        </p:sp>
      </p:grpSp>
      <p:sp>
        <p:nvSpPr>
          <p:cNvPr id="6176" name="TextBox 1"/>
          <p:cNvSpPr>
            <a:spLocks noChangeArrowheads="1"/>
          </p:cNvSpPr>
          <p:nvPr/>
        </p:nvSpPr>
        <p:spPr bwMode="auto">
          <a:xfrm>
            <a:off x="1704087" y="4120196"/>
            <a:ext cx="884091" cy="44685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76773" tIns="38387" rIns="76773" bIns="38387">
            <a:spAutoFit/>
          </a:bodyPr>
          <a:lstStyle/>
          <a:p>
            <a:r>
              <a:rPr lang="en-US" sz="2400">
                <a:solidFill>
                  <a:srgbClr val="FF0000"/>
                </a:solidFill>
                <a:sym typeface="Arial" pitchFamily="34" charset="0"/>
              </a:rPr>
              <a:t>142</a:t>
            </a:r>
            <a:r>
              <a:rPr lang="zh-CN" altLang="en-US" sz="2400">
                <a:solidFill>
                  <a:srgbClr val="FF0000"/>
                </a:solidFill>
                <a:sym typeface="Arial" pitchFamily="34" charset="0"/>
              </a:rPr>
              <a:t>Ω</a:t>
            </a:r>
          </a:p>
        </p:txBody>
      </p:sp>
      <p:sp>
        <p:nvSpPr>
          <p:cNvPr id="6177" name="TextBox 34"/>
          <p:cNvSpPr>
            <a:spLocks noChangeArrowheads="1"/>
          </p:cNvSpPr>
          <p:nvPr/>
        </p:nvSpPr>
        <p:spPr bwMode="auto">
          <a:xfrm>
            <a:off x="2446651" y="5364508"/>
            <a:ext cx="889670" cy="44685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76773" tIns="38387" rIns="76773" bIns="38387">
            <a:spAutoFit/>
          </a:bodyPr>
          <a:lstStyle/>
          <a:p>
            <a:r>
              <a:rPr lang="en-US" sz="2400">
                <a:solidFill>
                  <a:srgbClr val="FF0000"/>
                </a:solidFill>
                <a:sym typeface="Arial" pitchFamily="34" charset="0"/>
              </a:rPr>
              <a:t>150</a:t>
            </a:r>
            <a:r>
              <a:rPr lang="zh-CN" altLang="en-US" sz="2400">
                <a:solidFill>
                  <a:srgbClr val="FF0000"/>
                </a:solidFill>
                <a:sym typeface="Arial" pitchFamily="34" charset="0"/>
              </a:rPr>
              <a:t>Ω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">
                                      <p:cBhvr>
                                        <p:cTn id="13" dur="500"/>
                                        <p:tgtEl>
                                          <p:spTgt spid="6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">
                                      <p:cBhvr>
                                        <p:cTn id="19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6" grpId="0"/>
      <p:bldP spid="6177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170" name="矩形 32"/>
          <p:cNvSpPr>
            <a:spLocks noChangeArrowheads="1"/>
          </p:cNvSpPr>
          <p:nvPr/>
        </p:nvSpPr>
        <p:spPr bwMode="auto">
          <a:xfrm>
            <a:off x="5112262" y="593588"/>
            <a:ext cx="4017458" cy="6258064"/>
          </a:xfrm>
          <a:prstGeom prst="rect">
            <a:avLst/>
          </a:prstGeom>
          <a:gradFill rotWithShape="1">
            <a:gsLst>
              <a:gs pos="0">
                <a:srgbClr val="B3DDFF"/>
              </a:gs>
              <a:gs pos="34999">
                <a:srgbClr val="C9E7FF"/>
              </a:gs>
              <a:gs pos="100000">
                <a:srgbClr val="EAF5FF"/>
              </a:gs>
            </a:gsLst>
            <a:lin ang="16200000" scaled="1"/>
          </a:gradFill>
          <a:ln w="9525" cap="flat" cmpd="sng">
            <a:solidFill>
              <a:schemeClr val="accent1"/>
            </a:solidFill>
            <a:bevel/>
          </a:ln>
        </p:spPr>
        <p:txBody>
          <a:bodyPr lIns="76773" tIns="38387" rIns="76773" bIns="38387" anchor="ctr"/>
          <a:lstStyle/>
          <a:p>
            <a:pPr algn="ctr"/>
            <a:endParaRPr lang="zh-CN" altLang="zh-CN">
              <a:solidFill>
                <a:srgbClr val="080808"/>
              </a:solidFill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490282" y="909428"/>
            <a:ext cx="4401830" cy="3416320"/>
          </a:xfrm>
          <a:prstGeom prst="rect">
            <a:avLst/>
          </a:prstGeom>
          <a:noFill/>
          <a:ln w="9525" cmpd="sng">
            <a:noFill/>
            <a:bevel/>
          </a:ln>
        </p:spPr>
        <p:txBody>
          <a:bodyPr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(2)</a:t>
            </a:r>
            <a:r>
              <a:rPr lang="zh-CN" alt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调至满偏后保持</a:t>
            </a:r>
            <a:r>
              <a:rPr lang="en-US" sz="2400" i="1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R</a:t>
            </a:r>
            <a:r>
              <a:rPr lang="en-US" sz="2400" baseline="-250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1</a:t>
            </a:r>
            <a:r>
              <a:rPr lang="zh-CN" alt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的值不变，在</a:t>
            </a:r>
            <a:r>
              <a:rPr 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A</a:t>
            </a:r>
            <a:r>
              <a:rPr lang="zh-CN" alt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、</a:t>
            </a:r>
            <a:r>
              <a:rPr 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B</a:t>
            </a:r>
            <a:r>
              <a:rPr lang="zh-CN" alt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间接入一个</a:t>
            </a:r>
            <a:r>
              <a:rPr 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150Ω</a:t>
            </a:r>
            <a:r>
              <a:rPr lang="zh-CN" alt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的定值电阻</a:t>
            </a:r>
            <a:r>
              <a:rPr lang="en-US" sz="2400" i="1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R</a:t>
            </a:r>
            <a:r>
              <a:rPr lang="en-US" sz="2400" baseline="-250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2</a:t>
            </a:r>
            <a:r>
              <a:rPr lang="zh-CN" alt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，电流表指针指着何处？   </a:t>
            </a:r>
          </a:p>
          <a:p>
            <a:pPr>
              <a:lnSpc>
                <a:spcPct val="150000"/>
              </a:lnSpc>
            </a:pPr>
            <a:r>
              <a:rPr lang="zh-CN" alt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当指针指在中间刻度时，</a:t>
            </a:r>
            <a:r>
              <a:rPr lang="en-US" sz="2400" i="1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I</a:t>
            </a:r>
            <a:r>
              <a:rPr 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= </a:t>
            </a:r>
            <a:r>
              <a:rPr lang="en-US" sz="2400" i="1" err="1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I</a:t>
            </a:r>
            <a:r>
              <a:rPr lang="en-US" sz="2400" baseline="-25000" err="1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g</a:t>
            </a:r>
            <a:r>
              <a:rPr 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/2</a:t>
            </a:r>
            <a:r>
              <a:rPr lang="zh-CN" alt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，</a:t>
            </a:r>
          </a:p>
          <a:p>
            <a:pPr>
              <a:lnSpc>
                <a:spcPct val="150000"/>
              </a:lnSpc>
            </a:pPr>
            <a:r>
              <a:rPr lang="en-US" sz="2400" i="1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R</a:t>
            </a:r>
            <a:r>
              <a:rPr lang="zh-CN" altLang="en-US" sz="2400" baseline="-250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测</a:t>
            </a:r>
            <a:r>
              <a:rPr 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= </a:t>
            </a:r>
            <a:r>
              <a:rPr lang="en-US" sz="2400" i="1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R</a:t>
            </a:r>
            <a:r>
              <a:rPr lang="zh-CN" altLang="en-US" sz="2400" baseline="-250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内</a:t>
            </a:r>
          </a:p>
          <a:p>
            <a:pPr>
              <a:lnSpc>
                <a:spcPct val="150000"/>
              </a:lnSpc>
            </a:pPr>
            <a:r>
              <a:rPr lang="zh-CN" altLang="en-US" sz="24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此刻度值叫中值电阻</a:t>
            </a:r>
            <a:r>
              <a:rPr lang="en-US" sz="2400" i="1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R</a:t>
            </a:r>
            <a:r>
              <a:rPr lang="zh-CN" altLang="en-US" sz="2400" baseline="-25000">
                <a:solidFill>
                  <a:srgbClr val="080808"/>
                </a:solidFill>
                <a:ea typeface="黑体" pitchFamily="49" charset="-122"/>
                <a:sym typeface="Times New Roman" pitchFamily="18" charset="0"/>
              </a:rPr>
              <a:t>中</a:t>
            </a:r>
            <a:endParaRPr lang="zh-CN" altLang="en-US"/>
          </a:p>
        </p:txBody>
      </p:sp>
      <p:grpSp>
        <p:nvGrpSpPr>
          <p:cNvPr id="2" name="Group 4"/>
          <p:cNvGrpSpPr/>
          <p:nvPr/>
        </p:nvGrpSpPr>
        <p:grpSpPr>
          <a:xfrm>
            <a:off x="5973826" y="1533170"/>
            <a:ext cx="2564462" cy="3240925"/>
            <a:chExt cx="1402" cy="1406"/>
          </a:xfrm>
        </p:grpSpPr>
        <p:sp>
          <p:nvSpPr>
            <p:cNvPr id="7173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402" cy="1406"/>
            </a:xfrm>
            <a:prstGeom prst="rect">
              <a:avLst/>
            </a:prstGeom>
            <a:solidFill>
              <a:schemeClr val="bg1"/>
            </a:solidFill>
            <a:ln w="9525" cmpd="sng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zh-CN">
                <a:solidFill>
                  <a:srgbClr val="080808"/>
                </a:solidFill>
                <a:sym typeface="Arial" pitchFamily="34" charset="0"/>
              </a:endParaRPr>
            </a:p>
          </p:txBody>
        </p:sp>
        <p:sp>
          <p:nvSpPr>
            <p:cNvPr id="7174" name="Freeform 6"/>
            <p:cNvSpPr>
              <a:spLocks noChangeArrowheads="1"/>
            </p:cNvSpPr>
            <p:nvPr/>
          </p:nvSpPr>
          <p:spPr bwMode="auto">
            <a:xfrm>
              <a:off x="222" y="227"/>
              <a:ext cx="791" cy="635"/>
            </a:xfrm>
            <a:custGeom>
              <a:gdLst>
                <a:gd name="T0" fmla="*/ 0 w 1620"/>
                <a:gd name="T1" fmla="*/ 624 h 624"/>
                <a:gd name="T2" fmla="*/ 0 w 1620"/>
                <a:gd name="T3" fmla="*/ 0 h 624"/>
                <a:gd name="T4" fmla="*/ 1620 w 1620"/>
                <a:gd name="T5" fmla="*/ 0 h 624"/>
                <a:gd name="T6" fmla="*/ 1620 w 1620"/>
                <a:gd name="T7" fmla="*/ 624 h 6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20"/>
                <a:gd name="T13" fmla="*/ 0 h 624"/>
                <a:gd name="T14" fmla="*/ 1620 w 1620"/>
                <a:gd name="T15" fmla="*/ 624 h 624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20" h="624">
                  <a:moveTo>
                    <a:pt x="0" y="624"/>
                  </a:moveTo>
                  <a:lnTo>
                    <a:pt x="0" y="0"/>
                  </a:lnTo>
                  <a:lnTo>
                    <a:pt x="1620" y="0"/>
                  </a:lnTo>
                  <a:lnTo>
                    <a:pt x="1620" y="624"/>
                  </a:lnTo>
                </a:path>
              </a:pathLst>
            </a:custGeom>
            <a:noFill/>
            <a:ln w="19050" cmpd="sng">
              <a:solidFill>
                <a:srgbClr val="000000"/>
              </a:solidFill>
              <a:bevel/>
            </a:ln>
          </p:spPr>
          <p:txBody>
            <a:bodyPr lIns="36000" tIns="36000" rIns="36000" bIns="0"/>
            <a:lstStyle/>
            <a:p>
              <a:endParaRPr lang="zh-CN" altLang="zh-CN">
                <a:solidFill>
                  <a:srgbClr val="080808"/>
                </a:solidFill>
                <a:sym typeface="Arial" pitchFamily="34" charset="0"/>
              </a:endParaRPr>
            </a:p>
          </p:txBody>
        </p:sp>
        <p:sp>
          <p:nvSpPr>
            <p:cNvPr id="7175" name="Oval 7"/>
            <p:cNvSpPr>
              <a:spLocks noChangeArrowheads="1"/>
            </p:cNvSpPr>
            <p:nvPr/>
          </p:nvSpPr>
          <p:spPr bwMode="auto">
            <a:xfrm>
              <a:off x="1001" y="330"/>
              <a:ext cx="28" cy="27"/>
            </a:xfrm>
            <a:prstGeom prst="ellipse">
              <a:avLst/>
            </a:prstGeom>
            <a:solidFill>
              <a:srgbClr val="000000"/>
            </a:solidFill>
            <a:ln w="9525" cmpd="sng">
              <a:noFill/>
              <a:bevel/>
            </a:ln>
          </p:spPr>
          <p:txBody>
            <a:bodyPr lIns="36000" tIns="36000" rIns="36000" bIns="0"/>
            <a:lstStyle/>
            <a:p>
              <a:endParaRPr lang="zh-CN" altLang="zh-CN">
                <a:solidFill>
                  <a:srgbClr val="080808"/>
                </a:solidFill>
                <a:sym typeface="Arial" pitchFamily="34" charset="0"/>
              </a:endParaRPr>
            </a:p>
          </p:txBody>
        </p:sp>
        <p:sp>
          <p:nvSpPr>
            <p:cNvPr id="7176" name="Oval 8"/>
            <p:cNvSpPr>
              <a:spLocks noChangeArrowheads="1"/>
            </p:cNvSpPr>
            <p:nvPr/>
          </p:nvSpPr>
          <p:spPr bwMode="auto">
            <a:xfrm>
              <a:off x="133" y="428"/>
              <a:ext cx="181" cy="173"/>
            </a:xfrm>
            <a:prstGeom prst="ellipse">
              <a:avLst/>
            </a:prstGeom>
            <a:solidFill>
              <a:srgbClr val="FFFFFF"/>
            </a:solidFill>
            <a:ln w="19050" cmpd="sng">
              <a:solidFill>
                <a:srgbClr val="000000"/>
              </a:solidFill>
              <a:bevel/>
            </a:ln>
          </p:spPr>
          <p:txBody>
            <a:bodyPr lIns="36000" tIns="36000" rIns="36000" bIns="0"/>
            <a:lstStyle/>
            <a:p>
              <a:endParaRPr lang="zh-CN" altLang="zh-CN">
                <a:solidFill>
                  <a:srgbClr val="080808"/>
                </a:solidFill>
                <a:sym typeface="Arial" pitchFamily="34" charset="0"/>
              </a:endParaRPr>
            </a:p>
          </p:txBody>
        </p:sp>
        <p:sp>
          <p:nvSpPr>
            <p:cNvPr id="7177" name="Text Box 9"/>
            <p:cNvSpPr>
              <a:spLocks noChangeArrowheads="1"/>
            </p:cNvSpPr>
            <p:nvPr/>
          </p:nvSpPr>
          <p:spPr bwMode="auto">
            <a:xfrm>
              <a:off x="106" y="440"/>
              <a:ext cx="215" cy="184"/>
            </a:xfrm>
            <a:prstGeom prst="rect">
              <a:avLst/>
            </a:prstGeom>
            <a:noFill/>
            <a:ln w="9525" cmpd="sng">
              <a:noFill/>
              <a:bevel/>
            </a:ln>
          </p:spPr>
          <p:txBody>
            <a:bodyPr lIns="36000" tIns="36000" rIns="36000" bIns="0"/>
            <a:lstStyle/>
            <a:p>
              <a:pPr algn="ctr">
                <a:lnSpc>
                  <a:spcPct val="72000"/>
                </a:lnSpc>
              </a:pPr>
              <a:r>
                <a:rPr lang="en-US" sz="2800" i="1">
                  <a:solidFill>
                    <a:srgbClr val="000000"/>
                  </a:solidFill>
                  <a:sym typeface="Arial" pitchFamily="34" charset="0"/>
                </a:rPr>
                <a:t>G</a:t>
              </a:r>
              <a:endParaRPr lang="zh-CN" altLang="en-US" sz="2800" i="1">
                <a:solidFill>
                  <a:srgbClr val="000000"/>
                </a:solidFill>
                <a:sym typeface="Arial" pitchFamily="34" charset="0"/>
              </a:endParaRPr>
            </a:p>
            <a:p>
              <a:endParaRPr lang="zh-CN" altLang="en-US" sz="2800">
                <a:solidFill>
                  <a:srgbClr val="080808"/>
                </a:solidFill>
                <a:latin typeface="Arial" pitchFamily="34" charset="0"/>
                <a:sym typeface="Arial" pitchFamily="34" charset="0"/>
              </a:endParaRPr>
            </a:p>
          </p:txBody>
        </p:sp>
        <p:sp>
          <p:nvSpPr>
            <p:cNvPr id="7178" name="Text Box 10"/>
            <p:cNvSpPr>
              <a:spLocks noChangeArrowheads="1"/>
            </p:cNvSpPr>
            <p:nvPr/>
          </p:nvSpPr>
          <p:spPr bwMode="auto">
            <a:xfrm>
              <a:off x="348" y="656"/>
              <a:ext cx="254" cy="249"/>
            </a:xfrm>
            <a:prstGeom prst="rect">
              <a:avLst/>
            </a:prstGeom>
            <a:noFill/>
            <a:ln w="9525" cmpd="sng">
              <a:noFill/>
              <a:bevel/>
            </a:ln>
          </p:spPr>
          <p:txBody>
            <a:bodyPr lIns="36000" tIns="36000" rIns="36000" bIns="0"/>
            <a:lstStyle/>
            <a:p>
              <a:pPr algn="ctr">
                <a:lnSpc>
                  <a:spcPct val="80000"/>
                </a:lnSpc>
              </a:pPr>
              <a:r>
                <a:rPr lang="en-US" sz="2800" i="1">
                  <a:solidFill>
                    <a:srgbClr val="000000"/>
                  </a:solidFill>
                  <a:sym typeface="Arial" pitchFamily="34" charset="0"/>
                </a:rPr>
                <a:t>A</a:t>
              </a:r>
              <a:endParaRPr lang="zh-CN" altLang="en-US"/>
            </a:p>
          </p:txBody>
        </p:sp>
        <p:sp>
          <p:nvSpPr>
            <p:cNvPr id="7179" name="Line 11"/>
            <p:cNvSpPr>
              <a:spLocks noChangeShapeType="1"/>
            </p:cNvSpPr>
            <p:nvPr/>
          </p:nvSpPr>
          <p:spPr bwMode="auto">
            <a:xfrm flipV="1">
              <a:off x="220" y="861"/>
              <a:ext cx="192" cy="1"/>
            </a:xfrm>
            <a:prstGeom prst="line">
              <a:avLst/>
            </a:prstGeom>
            <a:noFill/>
            <a:ln w="19050" cmpd="sng">
              <a:solidFill>
                <a:srgbClr val="000000"/>
              </a:solidFill>
              <a:bevel/>
            </a:ln>
          </p:spPr>
          <p:txBody>
            <a:bodyPr lIns="36000" tIns="36000" rIns="36000" bIns="0"/>
            <a:lstStyle/>
            <a:p>
              <a:endParaRPr lang="zh-CN" altLang="zh-CN">
                <a:solidFill>
                  <a:srgbClr val="080808"/>
                </a:solidFill>
                <a:sym typeface="Arial" pitchFamily="34" charset="0"/>
              </a:endParaRPr>
            </a:p>
          </p:txBody>
        </p:sp>
        <p:sp>
          <p:nvSpPr>
            <p:cNvPr id="7180" name="Oval 12"/>
            <p:cNvSpPr>
              <a:spLocks noChangeArrowheads="1"/>
            </p:cNvSpPr>
            <p:nvPr/>
          </p:nvSpPr>
          <p:spPr bwMode="auto">
            <a:xfrm>
              <a:off x="395" y="825"/>
              <a:ext cx="74" cy="71"/>
            </a:xfrm>
            <a:prstGeom prst="ellipse">
              <a:avLst/>
            </a:prstGeom>
            <a:solidFill>
              <a:srgbClr val="FFFFFF"/>
            </a:solidFill>
            <a:ln w="19050" cmpd="sng">
              <a:solidFill>
                <a:srgbClr val="000000"/>
              </a:solidFill>
              <a:bevel/>
            </a:ln>
          </p:spPr>
          <p:txBody>
            <a:bodyPr lIns="36000" tIns="36000" rIns="36000" bIns="0"/>
            <a:lstStyle/>
            <a:p>
              <a:endParaRPr lang="zh-CN" altLang="zh-CN">
                <a:solidFill>
                  <a:srgbClr val="080808"/>
                </a:solidFill>
                <a:sym typeface="Arial" pitchFamily="34" charset="0"/>
              </a:endParaRPr>
            </a:p>
          </p:txBody>
        </p:sp>
        <p:sp>
          <p:nvSpPr>
            <p:cNvPr id="7181" name="Text Box 13"/>
            <p:cNvSpPr>
              <a:spLocks noChangeArrowheads="1"/>
            </p:cNvSpPr>
            <p:nvPr/>
          </p:nvSpPr>
          <p:spPr bwMode="auto">
            <a:xfrm>
              <a:off x="594" y="659"/>
              <a:ext cx="339" cy="281"/>
            </a:xfrm>
            <a:prstGeom prst="rect">
              <a:avLst/>
            </a:prstGeom>
            <a:noFill/>
            <a:ln w="9525" cmpd="sng">
              <a:noFill/>
              <a:bevel/>
            </a:ln>
          </p:spPr>
          <p:txBody>
            <a:bodyPr lIns="36000" tIns="36000" rIns="36000" bIns="0"/>
            <a:lstStyle/>
            <a:p>
              <a:pPr algn="ctr">
                <a:lnSpc>
                  <a:spcPct val="80000"/>
                </a:lnSpc>
              </a:pPr>
              <a:r>
                <a:rPr lang="en-US" sz="2800" i="1">
                  <a:solidFill>
                    <a:srgbClr val="000000"/>
                  </a:solidFill>
                  <a:sym typeface="Arial" pitchFamily="34" charset="0"/>
                </a:rPr>
                <a:t>B</a:t>
              </a:r>
              <a:endParaRPr lang="zh-CN" altLang="en-US"/>
            </a:p>
          </p:txBody>
        </p:sp>
        <p:sp>
          <p:nvSpPr>
            <p:cNvPr id="7182" name="Rectangle 14"/>
            <p:cNvSpPr>
              <a:spLocks noChangeArrowheads="1"/>
            </p:cNvSpPr>
            <p:nvPr/>
          </p:nvSpPr>
          <p:spPr bwMode="auto">
            <a:xfrm flipH="1">
              <a:off x="580" y="178"/>
              <a:ext cx="46" cy="94"/>
            </a:xfrm>
            <a:prstGeom prst="rect">
              <a:avLst/>
            </a:prstGeom>
            <a:solidFill>
              <a:srgbClr val="FFFFFF"/>
            </a:solidFill>
            <a:ln w="9525" cmpd="sng">
              <a:noFill/>
              <a:bevel/>
            </a:ln>
          </p:spPr>
          <p:txBody>
            <a:bodyPr lIns="36000" tIns="36000" rIns="36000" bIns="0"/>
            <a:lstStyle/>
            <a:p>
              <a:endParaRPr lang="zh-CN" altLang="zh-CN">
                <a:solidFill>
                  <a:srgbClr val="080808"/>
                </a:solidFill>
                <a:sym typeface="Arial" pitchFamily="34" charset="0"/>
              </a:endParaRPr>
            </a:p>
          </p:txBody>
        </p:sp>
        <p:sp>
          <p:nvSpPr>
            <p:cNvPr id="7183" name="Line 15"/>
            <p:cNvSpPr>
              <a:spLocks noChangeShapeType="1"/>
            </p:cNvSpPr>
            <p:nvPr/>
          </p:nvSpPr>
          <p:spPr bwMode="auto">
            <a:xfrm flipH="1">
              <a:off x="630" y="146"/>
              <a:ext cx="1" cy="153"/>
            </a:xfrm>
            <a:prstGeom prst="line">
              <a:avLst/>
            </a:prstGeom>
            <a:noFill/>
            <a:ln w="19050" cmpd="sng">
              <a:solidFill>
                <a:srgbClr val="000000"/>
              </a:solidFill>
              <a:bevel/>
            </a:ln>
          </p:spPr>
          <p:txBody>
            <a:bodyPr lIns="36000" tIns="36000" rIns="36000" bIns="0"/>
            <a:lstStyle/>
            <a:p>
              <a:endParaRPr lang="zh-CN" altLang="zh-CN">
                <a:solidFill>
                  <a:srgbClr val="080808"/>
                </a:solidFill>
                <a:sym typeface="Arial" pitchFamily="34" charset="0"/>
              </a:endParaRPr>
            </a:p>
          </p:txBody>
        </p:sp>
        <p:sp>
          <p:nvSpPr>
            <p:cNvPr id="7184" name="Line 16"/>
            <p:cNvSpPr>
              <a:spLocks noChangeShapeType="1"/>
            </p:cNvSpPr>
            <p:nvPr/>
          </p:nvSpPr>
          <p:spPr bwMode="auto">
            <a:xfrm flipH="1">
              <a:off x="588" y="180"/>
              <a:ext cx="1" cy="86"/>
            </a:xfrm>
            <a:prstGeom prst="line">
              <a:avLst/>
            </a:prstGeom>
            <a:noFill/>
            <a:ln w="38100" cmpd="sng">
              <a:solidFill>
                <a:srgbClr val="000000"/>
              </a:solidFill>
              <a:bevel/>
            </a:ln>
          </p:spPr>
          <p:txBody>
            <a:bodyPr lIns="36000" tIns="36000" rIns="36000" bIns="0"/>
            <a:lstStyle/>
            <a:p>
              <a:endParaRPr lang="zh-CN" altLang="zh-CN">
                <a:solidFill>
                  <a:srgbClr val="080808"/>
                </a:solidFill>
                <a:sym typeface="Arial" pitchFamily="34" charset="0"/>
              </a:endParaRPr>
            </a:p>
          </p:txBody>
        </p:sp>
        <p:sp>
          <p:nvSpPr>
            <p:cNvPr id="7185" name="Rectangle 17"/>
            <p:cNvSpPr>
              <a:spLocks noChangeArrowheads="1"/>
            </p:cNvSpPr>
            <p:nvPr/>
          </p:nvSpPr>
          <p:spPr bwMode="auto">
            <a:xfrm>
              <a:off x="970" y="450"/>
              <a:ext cx="79" cy="205"/>
            </a:xfrm>
            <a:prstGeom prst="rect">
              <a:avLst/>
            </a:prstGeom>
            <a:solidFill>
              <a:srgbClr val="FFFFFF"/>
            </a:solidFill>
            <a:ln w="19050" cmpd="sng">
              <a:solidFill>
                <a:srgbClr val="000000"/>
              </a:solidFill>
              <a:miter lim="800000"/>
            </a:ln>
          </p:spPr>
          <p:txBody>
            <a:bodyPr lIns="36000" tIns="36000" rIns="36000" bIns="0"/>
            <a:lstStyle/>
            <a:p>
              <a:endParaRPr lang="zh-CN" altLang="zh-CN">
                <a:solidFill>
                  <a:srgbClr val="080808"/>
                </a:solidFill>
                <a:sym typeface="Arial" pitchFamily="34" charset="0"/>
              </a:endParaRPr>
            </a:p>
          </p:txBody>
        </p:sp>
        <p:sp>
          <p:nvSpPr>
            <p:cNvPr id="7186" name="Freeform 18"/>
            <p:cNvSpPr/>
            <p:nvPr/>
          </p:nvSpPr>
          <p:spPr bwMode="auto">
            <a:xfrm>
              <a:off x="1007" y="342"/>
              <a:ext cx="178" cy="199"/>
            </a:xfrm>
            <a:custGeom>
              <a:gdLst>
                <a:gd name="T0" fmla="*/ 0 w 1440"/>
                <a:gd name="T1" fmla="*/ 0 h 780"/>
                <a:gd name="T2" fmla="*/ 1440 w 1440"/>
                <a:gd name="T3" fmla="*/ 0 h 780"/>
                <a:gd name="T4" fmla="*/ 1440 w 1440"/>
                <a:gd name="T5" fmla="*/ 780 h 780"/>
                <a:gd name="T6" fmla="*/ 360 w 1440"/>
                <a:gd name="T7" fmla="*/ 780 h 78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40"/>
                <a:gd name="T13" fmla="*/ 0 h 780"/>
                <a:gd name="T14" fmla="*/ 1440 w 1440"/>
                <a:gd name="T15" fmla="*/ 780 h 780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40" h="780">
                  <a:moveTo>
                    <a:pt x="0" y="0"/>
                  </a:moveTo>
                  <a:lnTo>
                    <a:pt x="1440" y="0"/>
                  </a:lnTo>
                  <a:lnTo>
                    <a:pt x="1440" y="780"/>
                  </a:lnTo>
                  <a:lnTo>
                    <a:pt x="360" y="780"/>
                  </a:lnTo>
                </a:path>
              </a:pathLst>
            </a:custGeom>
            <a:noFill/>
            <a:ln w="19050" cmpd="sng">
              <a:solidFill>
                <a:srgbClr val="000000"/>
              </a:solidFill>
              <a:bevel/>
              <a:tailEnd type="stealth" w="lg" len="lg"/>
            </a:ln>
          </p:spPr>
          <p:txBody>
            <a:bodyPr lIns="36000" tIns="36000" rIns="36000" bIns="0"/>
            <a:lstStyle/>
            <a:p>
              <a:endParaRPr lang="zh-CN" altLang="zh-CN">
                <a:solidFill>
                  <a:srgbClr val="080808"/>
                </a:solidFill>
                <a:sym typeface="Arial" pitchFamily="34" charset="0"/>
              </a:endParaRPr>
            </a:p>
          </p:txBody>
        </p:sp>
        <p:sp>
          <p:nvSpPr>
            <p:cNvPr id="7187" name="Line 19"/>
            <p:cNvSpPr>
              <a:spLocks noChangeShapeType="1"/>
            </p:cNvSpPr>
            <p:nvPr/>
          </p:nvSpPr>
          <p:spPr bwMode="auto">
            <a:xfrm flipV="1">
              <a:off x="825" y="861"/>
              <a:ext cx="191" cy="1"/>
            </a:xfrm>
            <a:prstGeom prst="line">
              <a:avLst/>
            </a:prstGeom>
            <a:noFill/>
            <a:ln w="19050" cmpd="sng">
              <a:solidFill>
                <a:srgbClr val="000000"/>
              </a:solidFill>
              <a:bevel/>
            </a:ln>
          </p:spPr>
          <p:txBody>
            <a:bodyPr lIns="36000" tIns="36000" rIns="36000" bIns="0"/>
            <a:lstStyle/>
            <a:p>
              <a:endParaRPr lang="zh-CN" altLang="zh-CN">
                <a:solidFill>
                  <a:srgbClr val="080808"/>
                </a:solidFill>
                <a:sym typeface="Arial" pitchFamily="34" charset="0"/>
              </a:endParaRPr>
            </a:p>
          </p:txBody>
        </p:sp>
        <p:grpSp>
          <p:nvGrpSpPr>
            <p:cNvPr id="3" name="Group 20"/>
            <p:cNvGrpSpPr/>
            <p:nvPr/>
          </p:nvGrpSpPr>
          <p:grpSpPr>
            <a:xfrm>
              <a:off x="387" y="1157"/>
              <a:ext cx="415" cy="68"/>
              <a:chExt cx="663" cy="113"/>
            </a:xfrm>
          </p:grpSpPr>
          <p:sp>
            <p:nvSpPr>
              <p:cNvPr id="7189" name="Line 21"/>
              <p:cNvSpPr>
                <a:spLocks noChangeShapeType="1"/>
              </p:cNvSpPr>
              <p:nvPr/>
            </p:nvSpPr>
            <p:spPr bwMode="auto">
              <a:xfrm flipV="1">
                <a:off x="0" y="60"/>
                <a:ext cx="663" cy="1"/>
              </a:xfrm>
              <a:prstGeom prst="line">
                <a:avLst/>
              </a:prstGeom>
              <a:noFill/>
              <a:ln w="19050" cmpd="sng">
                <a:solidFill>
                  <a:srgbClr val="000000"/>
                </a:solidFill>
                <a:bevel/>
              </a:ln>
            </p:spPr>
            <p:txBody>
              <a:bodyPr lIns="36000" tIns="36000" rIns="36000" bIns="0"/>
              <a:lstStyle/>
              <a:p>
                <a:endParaRPr lang="zh-CN" altLang="zh-CN">
                  <a:solidFill>
                    <a:srgbClr val="080808"/>
                  </a:solidFill>
                  <a:sym typeface="Arial" pitchFamily="34" charset="0"/>
                </a:endParaRPr>
              </a:p>
            </p:txBody>
          </p:sp>
          <p:sp>
            <p:nvSpPr>
              <p:cNvPr id="7190" name="Rectangle 22"/>
              <p:cNvSpPr>
                <a:spLocks noChangeArrowheads="1"/>
              </p:cNvSpPr>
              <p:nvPr/>
            </p:nvSpPr>
            <p:spPr bwMode="auto">
              <a:xfrm>
                <a:off x="156" y="0"/>
                <a:ext cx="360" cy="113"/>
              </a:xfrm>
              <a:prstGeom prst="rect">
                <a:avLst/>
              </a:prstGeom>
              <a:solidFill>
                <a:srgbClr val="FFFFFF"/>
              </a:solidFill>
              <a:ln w="19050" cmpd="sng">
                <a:solidFill>
                  <a:srgbClr val="000000"/>
                </a:solidFill>
                <a:miter lim="800000"/>
              </a:ln>
            </p:spPr>
            <p:txBody>
              <a:bodyPr lIns="36000" tIns="36000" rIns="36000" bIns="0"/>
              <a:lstStyle/>
              <a:p>
                <a:endParaRPr lang="zh-CN" altLang="zh-CN">
                  <a:solidFill>
                    <a:srgbClr val="080808"/>
                  </a:solidFill>
                  <a:sym typeface="Arial" pitchFamily="34" charset="0"/>
                </a:endParaRPr>
              </a:p>
            </p:txBody>
          </p:sp>
        </p:grpSp>
        <p:sp>
          <p:nvSpPr>
            <p:cNvPr id="7191" name="Line 23"/>
            <p:cNvSpPr>
              <a:spLocks noChangeShapeType="1"/>
            </p:cNvSpPr>
            <p:nvPr/>
          </p:nvSpPr>
          <p:spPr bwMode="auto">
            <a:xfrm flipV="1">
              <a:off x="387" y="1022"/>
              <a:ext cx="415" cy="1"/>
            </a:xfrm>
            <a:prstGeom prst="line">
              <a:avLst/>
            </a:prstGeom>
            <a:noFill/>
            <a:ln w="19050" cmpd="sng">
              <a:solidFill>
                <a:srgbClr val="000000"/>
              </a:solidFill>
              <a:bevel/>
            </a:ln>
          </p:spPr>
          <p:txBody>
            <a:bodyPr lIns="36000" tIns="36000" rIns="36000" bIns="0"/>
            <a:lstStyle/>
            <a:p>
              <a:endParaRPr lang="zh-CN" altLang="zh-CN">
                <a:solidFill>
                  <a:srgbClr val="080808"/>
                </a:solidFill>
                <a:sym typeface="Arial" pitchFamily="34" charset="0"/>
              </a:endParaRPr>
            </a:p>
          </p:txBody>
        </p:sp>
        <p:sp>
          <p:nvSpPr>
            <p:cNvPr id="7192" name="Text Box 24"/>
            <p:cNvSpPr>
              <a:spLocks noChangeArrowheads="1"/>
            </p:cNvSpPr>
            <p:nvPr/>
          </p:nvSpPr>
          <p:spPr bwMode="auto">
            <a:xfrm>
              <a:off x="760" y="907"/>
              <a:ext cx="569" cy="225"/>
            </a:xfrm>
            <a:prstGeom prst="rect">
              <a:avLst/>
            </a:prstGeom>
            <a:noFill/>
            <a:ln w="9525" cmpd="sng">
              <a:noFill/>
              <a:bevel/>
            </a:ln>
          </p:spPr>
          <p:txBody>
            <a:bodyPr lIns="36000" tIns="36000" rIns="36000" bIns="0"/>
            <a:lstStyle/>
            <a:p>
              <a:pPr algn="ctr"/>
              <a:r>
                <a:rPr lang="zh-CN" altLang="en-US" sz="2800">
                  <a:solidFill>
                    <a:srgbClr val="000000"/>
                  </a:solidFill>
                  <a:ea typeface="楷体_GB2312" pitchFamily="1" charset="-122"/>
                </a:rPr>
                <a:t>导线</a:t>
              </a:r>
              <a:endParaRPr lang="zh-CN" altLang="en-US"/>
            </a:p>
          </p:txBody>
        </p:sp>
        <p:sp>
          <p:nvSpPr>
            <p:cNvPr id="7193" name="Text Box 25"/>
            <p:cNvSpPr>
              <a:spLocks noChangeArrowheads="1"/>
            </p:cNvSpPr>
            <p:nvPr/>
          </p:nvSpPr>
          <p:spPr bwMode="auto">
            <a:xfrm>
              <a:off x="798" y="1115"/>
              <a:ext cx="558" cy="179"/>
            </a:xfrm>
            <a:prstGeom prst="rect">
              <a:avLst/>
            </a:prstGeom>
            <a:noFill/>
            <a:ln w="9525" cmpd="sng">
              <a:noFill/>
              <a:bevel/>
            </a:ln>
          </p:spPr>
          <p:txBody>
            <a:bodyPr lIns="36000" tIns="36000" rIns="36000" bIns="0"/>
            <a:lstStyle/>
            <a:p>
              <a:pPr algn="ctr">
                <a:lnSpc>
                  <a:spcPct val="88000"/>
                </a:lnSpc>
              </a:pPr>
              <a:r>
                <a:rPr lang="zh-CN" altLang="en-US" sz="2800">
                  <a:solidFill>
                    <a:srgbClr val="000000"/>
                  </a:solidFill>
                  <a:ea typeface="楷体_GB2312" pitchFamily="1" charset="-122"/>
                </a:rPr>
                <a:t>电阻</a:t>
              </a:r>
              <a:r>
                <a:rPr lang="en-US" sz="2800" i="1">
                  <a:solidFill>
                    <a:srgbClr val="000000"/>
                  </a:solidFill>
                  <a:sym typeface="Arial" pitchFamily="34" charset="0"/>
                </a:rPr>
                <a:t>R</a:t>
              </a:r>
              <a:r>
                <a:rPr lang="en-US" sz="2800" baseline="-25000">
                  <a:solidFill>
                    <a:srgbClr val="000000"/>
                  </a:solidFill>
                  <a:sym typeface="Arial" pitchFamily="34" charset="0"/>
                </a:rPr>
                <a:t>2</a:t>
              </a:r>
              <a:endParaRPr lang="zh-CN" altLang="en-US"/>
            </a:p>
          </p:txBody>
        </p:sp>
        <p:sp>
          <p:nvSpPr>
            <p:cNvPr id="7194" name="Text Box 26"/>
            <p:cNvSpPr>
              <a:spLocks noChangeArrowheads="1"/>
            </p:cNvSpPr>
            <p:nvPr/>
          </p:nvSpPr>
          <p:spPr bwMode="auto">
            <a:xfrm>
              <a:off x="782" y="438"/>
              <a:ext cx="338" cy="281"/>
            </a:xfrm>
            <a:prstGeom prst="rect">
              <a:avLst/>
            </a:prstGeom>
            <a:noFill/>
            <a:ln w="9525" cmpd="sng">
              <a:noFill/>
              <a:bevel/>
            </a:ln>
          </p:spPr>
          <p:txBody>
            <a:bodyPr lIns="36000" tIns="36000" rIns="36000" bIns="0"/>
            <a:lstStyle/>
            <a:p>
              <a:pPr>
                <a:lnSpc>
                  <a:spcPct val="80000"/>
                </a:lnSpc>
              </a:pPr>
              <a:r>
                <a:rPr lang="en-US" sz="2800" i="1">
                  <a:solidFill>
                    <a:srgbClr val="000000"/>
                  </a:solidFill>
                  <a:sym typeface="Arial" pitchFamily="34" charset="0"/>
                </a:rPr>
                <a:t>R</a:t>
              </a:r>
              <a:r>
                <a:rPr lang="en-US" sz="2800" baseline="-25000">
                  <a:solidFill>
                    <a:srgbClr val="000000"/>
                  </a:solidFill>
                  <a:sym typeface="Arial" pitchFamily="34" charset="0"/>
                </a:rPr>
                <a:t>1</a:t>
              </a:r>
              <a:endParaRPr lang="en-US" sz="2800">
                <a:solidFill>
                  <a:srgbClr val="080808"/>
                </a:solidFill>
                <a:latin typeface="Arial" pitchFamily="34" charset="0"/>
                <a:sym typeface="Arial" pitchFamily="34" charset="0"/>
              </a:endParaRPr>
            </a:p>
          </p:txBody>
        </p:sp>
        <p:sp>
          <p:nvSpPr>
            <p:cNvPr id="7195" name="Text Box 27"/>
            <p:cNvSpPr>
              <a:spLocks noChangeArrowheads="1"/>
            </p:cNvSpPr>
            <p:nvPr/>
          </p:nvSpPr>
          <p:spPr bwMode="auto">
            <a:xfrm>
              <a:off x="397" y="30"/>
              <a:ext cx="254" cy="248"/>
            </a:xfrm>
            <a:prstGeom prst="rect">
              <a:avLst/>
            </a:prstGeom>
            <a:noFill/>
            <a:ln w="9525" cmpd="sng">
              <a:noFill/>
              <a:bevel/>
            </a:ln>
          </p:spPr>
          <p:txBody>
            <a:bodyPr lIns="36000" tIns="36000" rIns="36000" bIns="0"/>
            <a:lstStyle/>
            <a:p>
              <a:pPr algn="ctr">
                <a:lnSpc>
                  <a:spcPct val="80000"/>
                </a:lnSpc>
              </a:pPr>
              <a:r>
                <a:rPr lang="en-US" sz="2800" i="1">
                  <a:solidFill>
                    <a:srgbClr val="000000"/>
                  </a:solidFill>
                  <a:sym typeface="Arial" pitchFamily="34" charset="0"/>
                </a:rPr>
                <a:t>E</a:t>
              </a:r>
              <a:endParaRPr lang="zh-CN" altLang="en-US"/>
            </a:p>
          </p:txBody>
        </p:sp>
        <p:sp>
          <p:nvSpPr>
            <p:cNvPr id="7196" name="Text Box 28"/>
            <p:cNvSpPr>
              <a:spLocks noChangeArrowheads="1"/>
            </p:cNvSpPr>
            <p:nvPr/>
          </p:nvSpPr>
          <p:spPr bwMode="auto">
            <a:xfrm>
              <a:off x="588" y="30"/>
              <a:ext cx="255" cy="248"/>
            </a:xfrm>
            <a:prstGeom prst="rect">
              <a:avLst/>
            </a:prstGeom>
            <a:noFill/>
            <a:ln w="9525" cmpd="sng">
              <a:noFill/>
              <a:bevel/>
            </a:ln>
          </p:spPr>
          <p:txBody>
            <a:bodyPr lIns="36000" tIns="36000" rIns="36000" bIns="0"/>
            <a:lstStyle/>
            <a:p>
              <a:pPr algn="ctr">
                <a:lnSpc>
                  <a:spcPct val="80000"/>
                </a:lnSpc>
              </a:pPr>
              <a:r>
                <a:rPr lang="en-US" sz="2800" i="1">
                  <a:solidFill>
                    <a:srgbClr val="000000"/>
                  </a:solidFill>
                  <a:sym typeface="Arial" pitchFamily="34" charset="0"/>
                </a:rPr>
                <a:t>r</a:t>
              </a:r>
              <a:endParaRPr lang="en-US" sz="2800">
                <a:solidFill>
                  <a:srgbClr val="080808"/>
                </a:solidFill>
                <a:latin typeface="Arial" pitchFamily="34" charset="0"/>
                <a:sym typeface="Arial" pitchFamily="34" charset="0"/>
              </a:endParaRPr>
            </a:p>
          </p:txBody>
        </p:sp>
        <p:sp>
          <p:nvSpPr>
            <p:cNvPr id="7197" name="Line 29"/>
            <p:cNvSpPr>
              <a:spLocks noChangeShapeType="1"/>
            </p:cNvSpPr>
            <p:nvPr/>
          </p:nvSpPr>
          <p:spPr bwMode="auto">
            <a:xfrm flipH="1">
              <a:off x="390" y="819"/>
              <a:ext cx="85" cy="82"/>
            </a:xfrm>
            <a:prstGeom prst="line">
              <a:avLst/>
            </a:prstGeom>
            <a:noFill/>
            <a:ln w="19050" cmpd="sng">
              <a:solidFill>
                <a:srgbClr val="000000"/>
              </a:solidFill>
              <a:bevel/>
            </a:ln>
          </p:spPr>
          <p:txBody>
            <a:bodyPr/>
            <a:lstStyle/>
            <a:p>
              <a:endParaRPr lang="zh-CN" altLang="zh-CN">
                <a:solidFill>
                  <a:srgbClr val="080808"/>
                </a:solidFill>
                <a:sym typeface="Arial" pitchFamily="34" charset="0"/>
              </a:endParaRPr>
            </a:p>
          </p:txBody>
        </p:sp>
        <p:sp>
          <p:nvSpPr>
            <p:cNvPr id="7198" name="Oval 30"/>
            <p:cNvSpPr>
              <a:spLocks noChangeArrowheads="1"/>
            </p:cNvSpPr>
            <p:nvPr/>
          </p:nvSpPr>
          <p:spPr bwMode="auto">
            <a:xfrm>
              <a:off x="751" y="820"/>
              <a:ext cx="74" cy="72"/>
            </a:xfrm>
            <a:prstGeom prst="ellipse">
              <a:avLst/>
            </a:prstGeom>
            <a:solidFill>
              <a:srgbClr val="FFFFFF"/>
            </a:solidFill>
            <a:ln w="19050" cmpd="sng">
              <a:solidFill>
                <a:srgbClr val="000000"/>
              </a:solidFill>
              <a:bevel/>
            </a:ln>
          </p:spPr>
          <p:txBody>
            <a:bodyPr lIns="36000" tIns="36000" rIns="36000" bIns="0"/>
            <a:lstStyle/>
            <a:p>
              <a:endParaRPr lang="zh-CN" altLang="zh-CN">
                <a:solidFill>
                  <a:srgbClr val="080808"/>
                </a:solidFill>
                <a:sym typeface="Arial" pitchFamily="34" charset="0"/>
              </a:endParaRPr>
            </a:p>
          </p:txBody>
        </p:sp>
        <p:sp>
          <p:nvSpPr>
            <p:cNvPr id="7199" name="Line 31"/>
            <p:cNvSpPr>
              <a:spLocks noChangeShapeType="1"/>
            </p:cNvSpPr>
            <p:nvPr/>
          </p:nvSpPr>
          <p:spPr bwMode="auto">
            <a:xfrm flipH="1">
              <a:off x="739" y="817"/>
              <a:ext cx="86" cy="82"/>
            </a:xfrm>
            <a:prstGeom prst="line">
              <a:avLst/>
            </a:prstGeom>
            <a:noFill/>
            <a:ln w="19050" cmpd="sng">
              <a:solidFill>
                <a:srgbClr val="000000"/>
              </a:solidFill>
              <a:bevel/>
            </a:ln>
          </p:spPr>
          <p:txBody>
            <a:bodyPr/>
            <a:lstStyle/>
            <a:p>
              <a:endParaRPr lang="zh-CN" altLang="zh-CN">
                <a:solidFill>
                  <a:srgbClr val="080808"/>
                </a:solidFill>
                <a:sym typeface="Arial" pitchFamily="34" charset="0"/>
              </a:endParaRPr>
            </a:p>
          </p:txBody>
        </p:sp>
      </p:grpSp>
      <p:sp>
        <p:nvSpPr>
          <p:cNvPr id="7200" name="TextBox 1"/>
          <p:cNvSpPr>
            <a:spLocks noChangeArrowheads="1"/>
          </p:cNvSpPr>
          <p:nvPr/>
        </p:nvSpPr>
        <p:spPr bwMode="auto">
          <a:xfrm>
            <a:off x="3154705" y="2321976"/>
            <a:ext cx="751363" cy="44685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76773" tIns="38387" rIns="76773" bIns="38387">
            <a:spAutoFit/>
          </a:bodyPr>
          <a:lstStyle/>
          <a:p>
            <a:r>
              <a:rPr lang="en-US" sz="2400">
                <a:solidFill>
                  <a:srgbClr val="FF0000"/>
                </a:solidFill>
                <a:sym typeface="Arial" pitchFamily="34" charset="0"/>
              </a:rPr>
              <a:t>5mA</a:t>
            </a:r>
            <a:endParaRPr lang="zh-CN" altLang="en-US" sz="2400">
              <a:solidFill>
                <a:srgbClr val="FF0000"/>
              </a:solidFill>
              <a:sym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">
                                      <p:cBhvr>
                                        <p:cTn id="20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">
                                      <p:cBhvr>
                                        <p:cTn id="23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">
                                      <p:cBhvr>
                                        <p:cTn id="26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0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194" name="矩形 10"/>
          <p:cNvSpPr>
            <a:spLocks noChangeArrowheads="1"/>
          </p:cNvSpPr>
          <p:nvPr/>
        </p:nvSpPr>
        <p:spPr bwMode="auto">
          <a:xfrm>
            <a:off x="4301869" y="593588"/>
            <a:ext cx="4827851" cy="6258064"/>
          </a:xfrm>
          <a:prstGeom prst="rect">
            <a:avLst/>
          </a:prstGeom>
          <a:gradFill rotWithShape="1">
            <a:gsLst>
              <a:gs pos="0">
                <a:srgbClr val="B3DDFF"/>
              </a:gs>
              <a:gs pos="34999">
                <a:srgbClr val="C9E7FF"/>
              </a:gs>
              <a:gs pos="100000">
                <a:srgbClr val="EAF5FF"/>
              </a:gs>
            </a:gsLst>
            <a:lin ang="16200000" scaled="1"/>
          </a:gradFill>
          <a:ln w="9525" cap="flat" cmpd="sng">
            <a:solidFill>
              <a:schemeClr val="accent1"/>
            </a:solidFill>
            <a:bevel/>
          </a:ln>
        </p:spPr>
        <p:txBody>
          <a:bodyPr lIns="76773" tIns="38387" rIns="76773" bIns="38387" anchor="ctr"/>
          <a:lstStyle/>
          <a:p>
            <a:pPr algn="ctr"/>
            <a:endParaRPr lang="zh-CN" altLang="zh-CN">
              <a:solidFill>
                <a:srgbClr val="080808"/>
              </a:solidFill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470850" y="1187175"/>
            <a:ext cx="4116228" cy="3877985"/>
          </a:xfrm>
          <a:prstGeom prst="rect">
            <a:avLst/>
          </a:prstGeom>
          <a:noFill/>
          <a:ln>
            <a:bevel/>
          </a:ln>
        </p:spPr>
        <p:txBody>
          <a:bodyPr lIns="0" tIns="0" rIns="0" bIns="0">
            <a:spAutoFit/>
          </a:bodyPr>
          <a:lstStyle/>
          <a:p>
            <a:pPr marL="0" indent="0">
              <a:lnSpc>
                <a:spcPct val="150000"/>
              </a:lnSpc>
              <a:spcBef>
                <a:spcPct val="50000"/>
              </a:spcBef>
              <a:buNone/>
            </a:pPr>
            <a:r>
              <a:rPr lang="zh-CN" altLang="en-US" sz="2400" b="1"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  如果电流表</a:t>
            </a:r>
            <a:r>
              <a:rPr lang="en-US" sz="2400" b="1"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10mA</a:t>
            </a:r>
            <a:r>
              <a:rPr lang="zh-CN" altLang="en-US" sz="2400" b="1"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刻度标为“</a:t>
            </a:r>
            <a:r>
              <a:rPr lang="en-US" sz="2400" b="1"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0Ω”</a:t>
            </a:r>
            <a:r>
              <a:rPr lang="zh-CN" altLang="en-US" sz="2400" b="1"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，把</a:t>
            </a:r>
            <a:r>
              <a:rPr lang="en-US" sz="2400" b="1"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5mA</a:t>
            </a:r>
            <a:r>
              <a:rPr lang="zh-CN" altLang="en-US" sz="2400" b="1"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刻度标为</a:t>
            </a:r>
            <a:r>
              <a:rPr lang="en-US" sz="2400" b="1"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150Ω”</a:t>
            </a:r>
            <a:r>
              <a:rPr lang="zh-CN" altLang="en-US" sz="2400" b="1"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，把</a:t>
            </a:r>
            <a:r>
              <a:rPr lang="en-US" sz="2400" b="1"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0mA</a:t>
            </a:r>
            <a:r>
              <a:rPr lang="zh-CN" altLang="en-US" sz="2400" b="1"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刻度标为“∝</a:t>
            </a:r>
            <a:r>
              <a:rPr lang="en-US" sz="2400" b="1"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Ω”</a:t>
            </a:r>
            <a:r>
              <a:rPr lang="zh-CN" altLang="en-US" sz="2400" b="1"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，把其它电流刻度都按 </a:t>
            </a:r>
            <a:r>
              <a:rPr lang="en-US" sz="2400" b="1" i="1"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R</a:t>
            </a:r>
            <a:r>
              <a:rPr lang="zh-CN" altLang="en-US" sz="2400" b="1"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＝</a:t>
            </a:r>
            <a:r>
              <a:rPr lang="en-US" sz="2400" b="1"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 -150 </a:t>
            </a:r>
            <a:r>
              <a:rPr lang="zh-CN" altLang="en-US" sz="2400" b="1"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转换成电阻刻度，它岂不成了一个能直接测量电阻的仪器？</a:t>
            </a:r>
          </a:p>
        </p:txBody>
      </p:sp>
      <p:sp>
        <p:nvSpPr>
          <p:cNvPr id="8196" name="Rectangle 2"/>
          <p:cNvSpPr>
            <a:spLocks noGrp="1" noRot="1" noChangeAspect="1" noEditPoints="1" noChangeArrowheads="1" noTextEdit="1"/>
          </p:cNvSpPr>
          <p:nvPr>
            <p:ph type="body" idx="4294967295"/>
          </p:nvPr>
        </p:nvSpPr>
        <p:spPr bwMode="auto">
          <a:xfrm>
            <a:off x="4470850" y="1187175"/>
            <a:ext cx="4116228" cy="4170984"/>
          </a:xfrm>
          <a:prstGeom prst="rect">
            <a:avLst/>
          </a:prstGeom>
          <a:blipFill dpi="0" rotWithShape="1">
            <a:blip r:embed="rId2"/>
            <a:stretch>
              <a:fillRect/>
            </a:stretch>
          </a:blipFill>
          <a:ln>
            <a:bevel/>
          </a:ln>
        </p:spPr>
        <p:txBody>
          <a:bodyPr lIns="91429" tIns="45715" rIns="91429" bIns="45715"/>
          <a:lstStyle/>
          <a:p>
            <a:pPr marL="0" indent="0">
              <a:lnSpc>
                <a:spcPct val="150000"/>
              </a:lnSpc>
              <a:spcBef>
                <a:spcPct val="50000"/>
              </a:spcBef>
              <a:buNone/>
            </a:pPr>
            <a:r>
              <a:rPr lang="zh-CN" altLang="en-US" sz="2400" b="1"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  如果电流表</a:t>
            </a:r>
            <a:r>
              <a:rPr lang="en-US" sz="2400" b="1"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10mA</a:t>
            </a:r>
            <a:r>
              <a:rPr lang="zh-CN" altLang="en-US" sz="2400" b="1"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刻度标为“</a:t>
            </a:r>
            <a:r>
              <a:rPr lang="en-US" sz="2400" b="1"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0Ω”</a:t>
            </a:r>
            <a:r>
              <a:rPr lang="zh-CN" altLang="en-US" sz="2400" b="1"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，把</a:t>
            </a:r>
            <a:r>
              <a:rPr lang="en-US" sz="2400" b="1"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5mA</a:t>
            </a:r>
            <a:r>
              <a:rPr lang="zh-CN" altLang="en-US" sz="2400" b="1"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刻度标为</a:t>
            </a:r>
            <a:r>
              <a:rPr lang="en-US" sz="2400" b="1"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150Ω”</a:t>
            </a:r>
            <a:r>
              <a:rPr lang="zh-CN" altLang="en-US" sz="2400" b="1"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，把</a:t>
            </a:r>
            <a:r>
              <a:rPr lang="en-US" sz="2400" b="1"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0mA</a:t>
            </a:r>
            <a:r>
              <a:rPr lang="zh-CN" altLang="en-US" sz="2400" b="1"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刻度标为“∝</a:t>
            </a:r>
            <a:r>
              <a:rPr lang="en-US" sz="2400" b="1"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Ω”</a:t>
            </a:r>
            <a:r>
              <a:rPr lang="zh-CN" altLang="en-US" sz="2400" b="1"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，把其它电流刻度都按 </a:t>
            </a:r>
            <a:r>
              <a:rPr lang="en-US" sz="2400" b="1" i="1"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R</a:t>
            </a:r>
            <a:r>
              <a:rPr lang="zh-CN" altLang="en-US" sz="2400" b="1"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＝</a:t>
            </a:r>
            <a:r>
              <a:rPr lang="en-US" sz="2400" b="1"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 -150 </a:t>
            </a:r>
            <a:r>
              <a:rPr lang="zh-CN" altLang="en-US" sz="2400" b="1"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转换成电阻刻度，它岂不成了一个能直接测量电阻的仪器？</a:t>
            </a:r>
          </a:p>
        </p:txBody>
      </p:sp>
      <p:sp>
        <p:nvSpPr>
          <p:cNvPr id="8197" name="Rectangle 3"/>
          <p:cNvSpPr>
            <a:spLocks noChangeArrowheads="1"/>
          </p:cNvSpPr>
          <p:nvPr/>
        </p:nvSpPr>
        <p:spPr bwMode="auto">
          <a:xfrm>
            <a:off x="4313770" y="593588"/>
            <a:ext cx="1223390" cy="507821"/>
          </a:xfrm>
          <a:prstGeom prst="rect">
            <a:avLst/>
          </a:prstGeom>
          <a:noFill/>
          <a:ln w="9525" cmpd="sng">
            <a:noFill/>
            <a:bevel/>
          </a:ln>
        </p:spPr>
        <p:txBody>
          <a:bodyPr wrap="none" lIns="91429" tIns="45715" rIns="91429" bIns="45715">
            <a:spAutoFit/>
          </a:bodyPr>
          <a:lstStyle/>
          <a:p>
            <a:r>
              <a:rPr lang="zh-CN" altLang="en-US" sz="2700">
                <a:solidFill>
                  <a:srgbClr val="FF0000"/>
                </a:solidFill>
                <a:latin typeface="黑体" pitchFamily="49" charset="-122"/>
                <a:ea typeface="黑体" pitchFamily="49" charset="-122"/>
                <a:sym typeface="黑体" pitchFamily="49" charset="-122"/>
              </a:rPr>
              <a:t>思考：</a:t>
            </a:r>
            <a:endParaRPr lang="zh-CN" altLang="en-US"/>
          </a:p>
        </p:txBody>
      </p:sp>
      <p:pic>
        <p:nvPicPr>
          <p:cNvPr id="8198" name="Picture 4"/>
          <p:cNvPicPr>
            <a:picLocks noChangeAspect="1" noChangeArrowheads="1"/>
          </p:cNvPicPr>
          <p:nvPr/>
        </p:nvPicPr>
        <p:blipFill>
          <a:blip r:embed="rId3"/>
          <a:srcRect l="44788" t="15456"/>
          <a:stretch>
            <a:fillRect/>
          </a:stretch>
        </p:blipFill>
        <p:spPr bwMode="auto">
          <a:xfrm>
            <a:off x="127331" y="4824883"/>
            <a:ext cx="3667596" cy="2053749"/>
          </a:xfrm>
          <a:prstGeom prst="rect">
            <a:avLst/>
          </a:prstGeom>
          <a:noFill/>
          <a:ln w="9525">
            <a:noFill/>
            <a:miter lim="800000"/>
          </a:ln>
        </p:spPr>
      </p:pic>
      <p:graphicFrame>
        <p:nvGraphicFramePr>
          <p:cNvPr id="8200" name="对象 2"/>
          <p:cNvGraphicFramePr>
            <a:graphicFrameLocks noChangeAspect="1"/>
          </p:cNvGraphicFramePr>
          <p:nvPr/>
        </p:nvGraphicFramePr>
        <p:xfrm>
          <a:off x="460532" y="2979048"/>
          <a:ext cx="1846888" cy="7856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r:id="rId4" progId="">
                  <p:embed/>
                </p:oleObj>
              </mc:Choice>
              <mc:Fallback>
                <p:oleObj r:id="rId4" progId="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0532" y="2979048"/>
                        <a:ext cx="1846888" cy="78563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1" name="对象 3"/>
          <p:cNvGraphicFramePr>
            <a:graphicFrameLocks noChangeAspect="1"/>
          </p:cNvGraphicFramePr>
          <p:nvPr/>
        </p:nvGraphicFramePr>
        <p:xfrm>
          <a:off x="523602" y="3924979"/>
          <a:ext cx="1650538" cy="7856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r:id="rId6" progId="">
                  <p:embed/>
                </p:oleObj>
              </mc:Choice>
              <mc:Fallback>
                <p:oleObj r:id="rId6" progId="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23602" y="3924979"/>
                        <a:ext cx="1650538" cy="78563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2" name="Rectangle 3"/>
          <p:cNvSpPr>
            <a:spLocks noChangeArrowheads="1"/>
          </p:cNvSpPr>
          <p:nvPr/>
        </p:nvSpPr>
        <p:spPr bwMode="auto">
          <a:xfrm>
            <a:off x="127331" y="639615"/>
            <a:ext cx="4040067" cy="1661993"/>
          </a:xfrm>
          <a:prstGeom prst="rect">
            <a:avLst/>
          </a:prstGeom>
          <a:noFill/>
          <a:ln w="9525" cmpd="sng">
            <a:noFill/>
            <a:bevel/>
          </a:ln>
        </p:spPr>
        <p:txBody>
          <a:bodyPr lIns="0" tIns="0" rIns="0" bIns="0">
            <a:spAutoFit/>
          </a:bodyPr>
          <a:lstStyle/>
          <a:p>
            <a:pPr marL="369204" indent="-369204">
              <a:lnSpc>
                <a:spcPct val="150000"/>
              </a:lnSpc>
              <a:spcBef>
                <a:spcPct val="50000"/>
              </a:spcBef>
              <a:buClr>
                <a:schemeClr val="folHlink"/>
              </a:buClr>
            </a:pPr>
            <a:r>
              <a:rPr lang="en-US" sz="2400">
                <a:ea typeface="黑体" pitchFamily="49" charset="-122"/>
                <a:sym typeface="Times New Roman" pitchFamily="18" charset="0"/>
              </a:rPr>
              <a:t>(3)</a:t>
            </a:r>
            <a:r>
              <a:rPr lang="zh-CN" altLang="en-US" sz="2400">
                <a:ea typeface="黑体" pitchFamily="49" charset="-122"/>
                <a:sym typeface="Times New Roman" pitchFamily="18" charset="0"/>
              </a:rPr>
              <a:t>如果</a:t>
            </a:r>
            <a:r>
              <a:rPr lang="en-US" sz="2400">
                <a:ea typeface="黑体" pitchFamily="49" charset="-122"/>
                <a:sym typeface="Times New Roman" pitchFamily="18" charset="0"/>
              </a:rPr>
              <a:t>A</a:t>
            </a:r>
            <a:r>
              <a:rPr lang="zh-CN" altLang="en-US" sz="2400">
                <a:ea typeface="黑体" pitchFamily="49" charset="-122"/>
                <a:sym typeface="Times New Roman" pitchFamily="18" charset="0"/>
              </a:rPr>
              <a:t>、</a:t>
            </a:r>
            <a:r>
              <a:rPr lang="en-US" sz="2400">
                <a:ea typeface="黑体" pitchFamily="49" charset="-122"/>
                <a:sym typeface="Times New Roman" pitchFamily="18" charset="0"/>
              </a:rPr>
              <a:t>B</a:t>
            </a:r>
            <a:r>
              <a:rPr lang="zh-CN" altLang="en-US" sz="2400">
                <a:ea typeface="黑体" pitchFamily="49" charset="-122"/>
                <a:sym typeface="Times New Roman" pitchFamily="18" charset="0"/>
              </a:rPr>
              <a:t>间接另一电阻</a:t>
            </a:r>
            <a:r>
              <a:rPr lang="en-US" sz="2400" i="1">
                <a:ea typeface="黑体" pitchFamily="49" charset="-122"/>
                <a:sym typeface="Times New Roman" pitchFamily="18" charset="0"/>
              </a:rPr>
              <a:t>R</a:t>
            </a:r>
            <a:r>
              <a:rPr lang="zh-CN" altLang="en-US" sz="2400">
                <a:ea typeface="黑体" pitchFamily="49" charset="-122"/>
                <a:sym typeface="Times New Roman" pitchFamily="18" charset="0"/>
              </a:rPr>
              <a:t>，</a:t>
            </a:r>
            <a:r>
              <a:rPr lang="en-US" sz="2400" i="1">
                <a:ea typeface="黑体" pitchFamily="49" charset="-122"/>
                <a:sym typeface="Times New Roman" pitchFamily="18" charset="0"/>
              </a:rPr>
              <a:t>R</a:t>
            </a:r>
            <a:r>
              <a:rPr lang="zh-CN" altLang="en-US" sz="2400">
                <a:ea typeface="黑体" pitchFamily="49" charset="-122"/>
                <a:sym typeface="Times New Roman" pitchFamily="18" charset="0"/>
              </a:rPr>
              <a:t>的值和电流表读数</a:t>
            </a:r>
            <a:r>
              <a:rPr lang="zh-CN" altLang="en-US" sz="2400" i="1">
                <a:ea typeface="黑体" pitchFamily="49" charset="-122"/>
                <a:sym typeface="Times New Roman" pitchFamily="18" charset="0"/>
              </a:rPr>
              <a:t> </a:t>
            </a:r>
            <a:r>
              <a:rPr lang="en-US" sz="2400" i="1">
                <a:ea typeface="黑体" pitchFamily="49" charset="-122"/>
                <a:sym typeface="Times New Roman" pitchFamily="18" charset="0"/>
              </a:rPr>
              <a:t>I</a:t>
            </a:r>
            <a:r>
              <a:rPr lang="en-US" sz="2400">
                <a:ea typeface="黑体" pitchFamily="49" charset="-122"/>
                <a:sym typeface="Times New Roman" pitchFamily="18" charset="0"/>
              </a:rPr>
              <a:t> </a:t>
            </a:r>
            <a:r>
              <a:rPr lang="zh-CN" altLang="en-US" sz="2400">
                <a:ea typeface="黑体" pitchFamily="49" charset="-122"/>
                <a:sym typeface="Times New Roman" pitchFamily="18" charset="0"/>
              </a:rPr>
              <a:t>有什么关系？ </a:t>
            </a:r>
            <a:endParaRPr lang="zh-CN" altLang="en-US"/>
          </a:p>
        </p:txBody>
      </p:sp>
      <p:graphicFrame>
        <p:nvGraphicFramePr>
          <p:cNvPr id="8203" name="对象 5"/>
          <p:cNvGraphicFramePr>
            <a:graphicFrameLocks noChangeAspect="1"/>
          </p:cNvGraphicFramePr>
          <p:nvPr/>
        </p:nvGraphicFramePr>
        <p:xfrm>
          <a:off x="455773" y="1934715"/>
          <a:ext cx="1670767" cy="9475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r:id="rId8" progId="">
                  <p:embed/>
                </p:oleObj>
              </mc:Choice>
              <mc:Fallback>
                <p:oleObj r:id="rId8" progId="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5773" y="1934715"/>
                        <a:ext cx="1670767" cy="94751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">
                                      <p:cBhvr>
                                        <p:cTn id="13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">
                                      <p:cBhvr>
                                        <p:cTn id="19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">
                                      <p:cBhvr>
                                        <p:cTn id="25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">
                                      <p:cBhvr>
                                        <p:cTn id="31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">
                                      <p:cBhvr>
                                        <p:cTn id="3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  <p:bldP spid="8196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171" name="Picture 3" descr="W109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339752" y="1556792"/>
            <a:ext cx="3960440" cy="4819999"/>
          </a:xfrm>
          <a:prstGeom prst="rect">
            <a:avLst/>
          </a:prstGeom>
          <a:noFill/>
        </p:spPr>
      </p:pic>
      <p:sp>
        <p:nvSpPr>
          <p:cNvPr id="8" name="矩形 7"/>
          <p:cNvSpPr/>
          <p:nvPr/>
        </p:nvSpPr>
        <p:spPr>
          <a:xfrm>
            <a:off x="539552" y="548680"/>
            <a:ext cx="575349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zh-CN" altLang="en-US" sz="4800" b="1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  <a:cs typeface="Times New Roman" pitchFamily="18" charset="0"/>
              </a:rPr>
              <a:t>一、多用电表的原理</a:t>
            </a:r>
            <a:endParaRPr lang="zh-CN" altLang="en-US" sz="4800" b="1">
              <a:solidFill>
                <a:srgbClr val="FF0000"/>
              </a:solidFill>
              <a:latin typeface="华文行楷" pitchFamily="2" charset="-122"/>
              <a:ea typeface="华文行楷" pitchFamily="2" charset="-122"/>
              <a:cs typeface="Times New Roman" pitchFamily="18" charset="0"/>
            </a:endParaRPr>
          </a:p>
        </p:txBody>
      </p:sp>
    </p:spTree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Rectangle 2"/>
          <p:cNvSpPr>
            <a:spLocks noChangeArrowheads="1"/>
          </p:cNvSpPr>
          <p:nvPr>
            <p:ph type="body" idx="1"/>
          </p:nvPr>
        </p:nvSpPr>
        <p:spPr>
          <a:xfrm>
            <a:off x="0" y="0"/>
            <a:ext cx="8990583" cy="6858000"/>
          </a:xfrm>
        </p:spPr>
        <p:txBody>
          <a:bodyPr>
            <a:normAutofit fontScale="85000" lnSpcReduction="10000"/>
          </a:bodyPr>
          <a:lstStyle/>
          <a:p>
            <a:pPr algn="just"/>
            <a:endParaRPr lang="en-US" altLang="zh-CN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mtClean="0"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1</a:t>
            </a:r>
            <a:r>
              <a:rPr lang="zh-CN" altLang="en-US">
                <a:latin typeface="Times New Roman" pitchFamily="18" charset="0"/>
                <a:ea typeface="宋体" charset="-122"/>
                <a:cs typeface="Times New Roman" pitchFamily="18" charset="0"/>
              </a:rPr>
              <a:t>．</a:t>
            </a:r>
            <a:r>
              <a:rPr lang="zh-CN" altLang="en-US"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表盘</a:t>
            </a:r>
            <a:endParaRPr lang="zh-CN" altLang="en-US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zh-CN" altLang="en-US">
                <a:latin typeface="Times New Roman" pitchFamily="18" charset="0"/>
                <a:ea typeface="宋体" charset="-122"/>
                <a:cs typeface="Times New Roman" pitchFamily="18" charset="0"/>
              </a:rPr>
              <a:t>多用电表可以用来测量电流、电压、电阻等，并且每一种测量都有几个量程．外形见图：上半部为</a:t>
            </a:r>
            <a:r>
              <a:rPr lang="zh-CN" altLang="en-US" u="sng">
                <a:latin typeface="Times New Roman" pitchFamily="18" charset="0"/>
                <a:ea typeface="宋体" charset="-122"/>
                <a:cs typeface="Times New Roman" pitchFamily="18" charset="0"/>
              </a:rPr>
              <a:t>         </a:t>
            </a:r>
            <a:r>
              <a:rPr lang="zh-CN" altLang="en-US">
                <a:latin typeface="Times New Roman" pitchFamily="18" charset="0"/>
                <a:ea typeface="宋体" charset="-122"/>
                <a:cs typeface="Times New Roman" pitchFamily="18" charset="0"/>
              </a:rPr>
              <a:t>，表盘上有电流、电压、电阻等多种量程的刻度；下半部为</a:t>
            </a:r>
            <a:r>
              <a:rPr lang="zh-CN" altLang="en-US" u="sng">
                <a:latin typeface="Times New Roman" pitchFamily="18" charset="0"/>
                <a:ea typeface="宋体" charset="-122"/>
                <a:cs typeface="Times New Roman" pitchFamily="18" charset="0"/>
              </a:rPr>
              <a:t>                 </a:t>
            </a:r>
            <a:r>
              <a:rPr lang="zh-CN" altLang="en-US">
                <a:latin typeface="Times New Roman" pitchFamily="18" charset="0"/>
                <a:ea typeface="宋体" charset="-122"/>
                <a:cs typeface="Times New Roman" pitchFamily="18" charset="0"/>
              </a:rPr>
              <a:t>，它的四周刻有各种测量项目和量程．另外，还有</a:t>
            </a:r>
            <a:r>
              <a:rPr lang="zh-CN" altLang="en-US" u="sng">
                <a:latin typeface="Times New Roman" pitchFamily="18" charset="0"/>
                <a:ea typeface="宋体" charset="-122"/>
                <a:cs typeface="Times New Roman" pitchFamily="18" charset="0"/>
              </a:rPr>
              <a:t>       </a:t>
            </a:r>
            <a:r>
              <a:rPr lang="zh-CN" altLang="en-US" u="sng" smtClean="0">
                <a:latin typeface="Times New Roman" pitchFamily="18" charset="0"/>
                <a:ea typeface="宋体" charset="-122"/>
                <a:cs typeface="Times New Roman" pitchFamily="18" charset="0"/>
              </a:rPr>
              <a:t>              </a:t>
            </a:r>
            <a:r>
              <a:rPr lang="zh-CN" altLang="en-US">
                <a:latin typeface="Times New Roman" pitchFamily="18" charset="0"/>
                <a:ea typeface="宋体" charset="-122"/>
                <a:cs typeface="Times New Roman" pitchFamily="18" charset="0"/>
              </a:rPr>
              <a:t>，</a:t>
            </a:r>
            <a:r>
              <a:rPr lang="zh-CN" altLang="en-US" u="sng">
                <a:latin typeface="Times New Roman" pitchFamily="18" charset="0"/>
                <a:ea typeface="宋体" charset="-122"/>
                <a:cs typeface="Times New Roman" pitchFamily="18" charset="0"/>
              </a:rPr>
              <a:t>                            </a:t>
            </a:r>
            <a:r>
              <a:rPr lang="zh-CN" altLang="en-US" u="sng" smtClean="0">
                <a:latin typeface="Times New Roman" pitchFamily="18" charset="0"/>
                <a:ea typeface="宋体" charset="-122"/>
                <a:cs typeface="Times New Roman" pitchFamily="18" charset="0"/>
              </a:rPr>
              <a:t> </a:t>
            </a:r>
            <a:r>
              <a:rPr lang="zh-CN" altLang="en-US">
                <a:latin typeface="Times New Roman" pitchFamily="18" charset="0"/>
                <a:ea typeface="宋体" charset="-122"/>
                <a:cs typeface="Times New Roman" pitchFamily="18" charset="0"/>
              </a:rPr>
              <a:t>和测试笔的插孔</a:t>
            </a:r>
            <a:r>
              <a:rPr lang="zh-CN" altLang="en-US" smtClean="0">
                <a:latin typeface="Times New Roman" pitchFamily="18" charset="0"/>
                <a:ea typeface="宋体" charset="-122"/>
                <a:cs typeface="Times New Roman" pitchFamily="18" charset="0"/>
              </a:rPr>
              <a:t>．由于多用电表的测量项目和量程比较多，而表盘的空间有限，所以并不是每个项目的量程都有</a:t>
            </a:r>
            <a:r>
              <a:rPr lang="zh-CN" altLang="en-US" u="sng" smtClean="0">
                <a:latin typeface="Times New Roman" pitchFamily="18" charset="0"/>
                <a:ea typeface="宋体" charset="-122"/>
                <a:cs typeface="Times New Roman" pitchFamily="18" charset="0"/>
              </a:rPr>
              <a:t>          </a:t>
            </a:r>
            <a:r>
              <a:rPr lang="zh-CN" altLang="en-US" smtClean="0">
                <a:latin typeface="Times New Roman" pitchFamily="18" charset="0"/>
                <a:ea typeface="宋体" charset="-122"/>
                <a:cs typeface="Times New Roman" pitchFamily="18" charset="0"/>
              </a:rPr>
              <a:t>的标度，有些标度就属于共用标度，如图中的第二行就是</a:t>
            </a:r>
            <a:r>
              <a:rPr lang="zh-CN" altLang="en-US" u="sng" smtClean="0">
                <a:latin typeface="Times New Roman" pitchFamily="18" charset="0"/>
                <a:ea typeface="宋体" charset="-122"/>
                <a:cs typeface="Times New Roman" pitchFamily="18" charset="0"/>
              </a:rPr>
              <a:t>      			</a:t>
            </a:r>
            <a:r>
              <a:rPr lang="zh-CN" altLang="en-US" smtClean="0">
                <a:latin typeface="Times New Roman" pitchFamily="18" charset="0"/>
                <a:ea typeface="宋体" charset="-122"/>
                <a:cs typeface="Times New Roman" pitchFamily="18" charset="0"/>
              </a:rPr>
              <a:t>共用的标度．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7164288" y="1772816"/>
            <a:ext cx="796925" cy="4572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b="1">
                <a:solidFill>
                  <a:srgbClr val="FF0000"/>
                </a:solidFill>
              </a:rPr>
              <a:t>表头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899592" y="2924944"/>
            <a:ext cx="1409700" cy="4572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b="1">
                <a:solidFill>
                  <a:srgbClr val="FF0000"/>
                </a:solidFill>
              </a:rPr>
              <a:t>选择开关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1331640" y="3573016"/>
            <a:ext cx="2022475" cy="4572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b="1">
                <a:solidFill>
                  <a:srgbClr val="FF0000"/>
                </a:solidFill>
              </a:rPr>
              <a:t>欧姆调零旋钮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3923928" y="3573016"/>
            <a:ext cx="2022475" cy="4572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b="1">
                <a:solidFill>
                  <a:srgbClr val="FF0000"/>
                </a:solidFill>
              </a:rPr>
              <a:t>指针定位螺丝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012160" y="4797152"/>
            <a:ext cx="796925" cy="4572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b="1">
                <a:solidFill>
                  <a:srgbClr val="FF0000"/>
                </a:solidFill>
              </a:rPr>
              <a:t>专门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6876256" y="5373216"/>
            <a:ext cx="2022475" cy="4572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b="1">
                <a:solidFill>
                  <a:srgbClr val="FF0000"/>
                </a:solidFill>
              </a:rPr>
              <a:t>交、直流电流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467544" y="5805264"/>
            <a:ext cx="1716088" cy="4572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b="1">
                <a:solidFill>
                  <a:srgbClr val="FF0000"/>
                </a:solidFill>
              </a:rPr>
              <a:t>和直流电压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  <p:bldP spid="6148" grpId="1"/>
      <p:bldP spid="6149" grpId="2"/>
      <p:bldP spid="6150" grpId="3"/>
      <p:bldP spid="7" grpId="4"/>
      <p:bldP spid="8" grpId="5"/>
      <p:bldP spid="9" grpId="6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194" name="Rectangle 2"/>
          <p:cNvSpPr>
            <a:spLocks noChangeArrowheads="1"/>
          </p:cNvSpPr>
          <p:nvPr>
            <p:ph type="body" idx="1"/>
          </p:nvPr>
        </p:nvSpPr>
        <p:spPr>
          <a:xfrm>
            <a:off x="179512" y="692696"/>
            <a:ext cx="8568183" cy="3273425"/>
          </a:xfrm>
        </p:spPr>
        <p:txBody>
          <a:bodyPr>
            <a:normAutofit/>
          </a:bodyPr>
          <a:lstStyle/>
          <a:p>
            <a:pPr algn="just">
              <a:lnSpc>
                <a:spcPct val="130000"/>
              </a:lnSpc>
            </a:pPr>
            <a:r>
              <a:rPr lang="en-US" altLang="zh-CN"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2.</a:t>
            </a:r>
            <a:r>
              <a:rPr lang="zh-CN" altLang="en-US"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挡位：</a:t>
            </a:r>
            <a:r>
              <a:rPr lang="zh-CN" altLang="en-US">
                <a:latin typeface="Times New Roman" pitchFamily="18" charset="0"/>
                <a:ea typeface="宋体" charset="-122"/>
                <a:cs typeface="Times New Roman" pitchFamily="18" charset="0"/>
              </a:rPr>
              <a:t>如图所示，其中</a:t>
            </a:r>
            <a:r>
              <a:rPr lang="en-US" altLang="zh-CN">
                <a:latin typeface="Times New Roman" pitchFamily="18" charset="0"/>
                <a:ea typeface="宋体" charset="-122"/>
                <a:cs typeface="Times New Roman" pitchFamily="18" charset="0"/>
              </a:rPr>
              <a:t>1</a:t>
            </a:r>
            <a:r>
              <a:rPr lang="zh-CN" altLang="en-US">
                <a:latin typeface="Times New Roman" pitchFamily="18" charset="0"/>
                <a:ea typeface="宋体" charset="-122"/>
                <a:cs typeface="Times New Roman" pitchFamily="18" charset="0"/>
              </a:rPr>
              <a:t>、</a:t>
            </a:r>
            <a:r>
              <a:rPr lang="en-US" altLang="zh-CN">
                <a:latin typeface="Times New Roman" pitchFamily="18" charset="0"/>
                <a:ea typeface="宋体" charset="-122"/>
                <a:cs typeface="Times New Roman" pitchFamily="18" charset="0"/>
              </a:rPr>
              <a:t>2</a:t>
            </a:r>
            <a:r>
              <a:rPr lang="zh-CN" altLang="en-US">
                <a:latin typeface="Times New Roman" pitchFamily="18" charset="0"/>
                <a:ea typeface="宋体" charset="-122"/>
                <a:cs typeface="Times New Roman" pitchFamily="18" charset="0"/>
              </a:rPr>
              <a:t>为</a:t>
            </a:r>
            <a:r>
              <a:rPr lang="zh-CN" altLang="en-US" u="sng">
                <a:latin typeface="Times New Roman" pitchFamily="18" charset="0"/>
                <a:ea typeface="宋体" charset="-122"/>
                <a:cs typeface="Times New Roman" pitchFamily="18" charset="0"/>
              </a:rPr>
              <a:t>	</a:t>
            </a:r>
            <a:r>
              <a:rPr lang="zh-CN" altLang="en-US" u="sng" smtClean="0">
                <a:latin typeface="Times New Roman" pitchFamily="18" charset="0"/>
                <a:ea typeface="宋体" charset="-122"/>
                <a:cs typeface="Times New Roman" pitchFamily="18" charset="0"/>
              </a:rPr>
              <a:t>      </a:t>
            </a:r>
            <a:r>
              <a:rPr lang="zh-CN" altLang="en-US" smtClean="0">
                <a:latin typeface="Times New Roman" pitchFamily="18" charset="0"/>
                <a:ea typeface="宋体" charset="-122"/>
                <a:cs typeface="Times New Roman" pitchFamily="18" charset="0"/>
              </a:rPr>
              <a:t>测量</a:t>
            </a:r>
            <a:r>
              <a:rPr lang="zh-CN" altLang="en-US">
                <a:latin typeface="Times New Roman" pitchFamily="18" charset="0"/>
                <a:ea typeface="宋体" charset="-122"/>
                <a:cs typeface="Times New Roman" pitchFamily="18" charset="0"/>
              </a:rPr>
              <a:t>端，</a:t>
            </a:r>
            <a:r>
              <a:rPr lang="en-US" altLang="zh-CN">
                <a:latin typeface="Times New Roman" pitchFamily="18" charset="0"/>
                <a:ea typeface="宋体" charset="-122"/>
                <a:cs typeface="Times New Roman" pitchFamily="18" charset="0"/>
              </a:rPr>
              <a:t>3</a:t>
            </a:r>
            <a:r>
              <a:rPr lang="zh-CN" altLang="en-US">
                <a:latin typeface="Times New Roman" pitchFamily="18" charset="0"/>
                <a:ea typeface="宋体" charset="-122"/>
                <a:cs typeface="Times New Roman" pitchFamily="18" charset="0"/>
              </a:rPr>
              <a:t>、</a:t>
            </a:r>
            <a:r>
              <a:rPr lang="en-US" altLang="zh-CN">
                <a:latin typeface="Times New Roman" pitchFamily="18" charset="0"/>
                <a:ea typeface="宋体" charset="-122"/>
                <a:cs typeface="Times New Roman" pitchFamily="18" charset="0"/>
              </a:rPr>
              <a:t>4</a:t>
            </a:r>
            <a:r>
              <a:rPr lang="zh-CN" altLang="en-US">
                <a:latin typeface="Times New Roman" pitchFamily="18" charset="0"/>
                <a:ea typeface="宋体" charset="-122"/>
                <a:cs typeface="Times New Roman" pitchFamily="18" charset="0"/>
              </a:rPr>
              <a:t>为</a:t>
            </a:r>
            <a:r>
              <a:rPr lang="zh-CN" altLang="en-US" u="sng">
                <a:latin typeface="Times New Roman" pitchFamily="18" charset="0"/>
                <a:ea typeface="宋体" charset="-122"/>
                <a:cs typeface="Times New Roman" pitchFamily="18" charset="0"/>
              </a:rPr>
              <a:t>           </a:t>
            </a:r>
            <a:r>
              <a:rPr lang="zh-CN" altLang="en-US">
                <a:latin typeface="Times New Roman" pitchFamily="18" charset="0"/>
                <a:ea typeface="宋体" charset="-122"/>
                <a:cs typeface="Times New Roman" pitchFamily="18" charset="0"/>
              </a:rPr>
              <a:t>测量端，</a:t>
            </a:r>
            <a:r>
              <a:rPr lang="en-US" altLang="zh-CN">
                <a:latin typeface="Times New Roman" pitchFamily="18" charset="0"/>
                <a:ea typeface="宋体" charset="-122"/>
                <a:cs typeface="Times New Roman" pitchFamily="18" charset="0"/>
              </a:rPr>
              <a:t>5</a:t>
            </a:r>
            <a:r>
              <a:rPr lang="zh-CN" altLang="en-US">
                <a:latin typeface="Times New Roman" pitchFamily="18" charset="0"/>
                <a:ea typeface="宋体" charset="-122"/>
                <a:cs typeface="Times New Roman" pitchFamily="18" charset="0"/>
              </a:rPr>
              <a:t>为</a:t>
            </a:r>
            <a:r>
              <a:rPr lang="zh-CN" altLang="en-US" u="sng">
                <a:latin typeface="Times New Roman" pitchFamily="18" charset="0"/>
                <a:ea typeface="宋体" charset="-122"/>
                <a:cs typeface="Times New Roman" pitchFamily="18" charset="0"/>
              </a:rPr>
              <a:t>          </a:t>
            </a:r>
            <a:r>
              <a:rPr lang="zh-CN" altLang="en-US">
                <a:latin typeface="Times New Roman" pitchFamily="18" charset="0"/>
                <a:ea typeface="宋体" charset="-122"/>
                <a:cs typeface="Times New Roman" pitchFamily="18" charset="0"/>
              </a:rPr>
              <a:t>测量端，测量时，黑表笔插入</a:t>
            </a:r>
            <a:r>
              <a:rPr lang="zh-CN" altLang="en-US" u="sng">
                <a:ea typeface="宋体" charset="-122"/>
                <a:cs typeface="Times New Roman" pitchFamily="18" charset="0"/>
              </a:rPr>
              <a:t>     </a:t>
            </a:r>
            <a:r>
              <a:rPr lang="zh-CN" altLang="en-US" u="sng" smtClean="0">
                <a:ea typeface="宋体" charset="-122"/>
                <a:cs typeface="Times New Roman" pitchFamily="18" charset="0"/>
              </a:rPr>
              <a:t> </a:t>
            </a:r>
            <a:r>
              <a:rPr lang="zh-CN" altLang="en-US">
                <a:latin typeface="Times New Roman" pitchFamily="18" charset="0"/>
                <a:ea typeface="宋体" charset="-122"/>
                <a:cs typeface="Times New Roman" pitchFamily="18" charset="0"/>
              </a:rPr>
              <a:t>插孔，红表笔插入</a:t>
            </a:r>
            <a:r>
              <a:rPr lang="zh-CN" altLang="en-US" u="sng">
                <a:ea typeface="宋体" charset="-122"/>
                <a:cs typeface="Times New Roman" pitchFamily="18" charset="0"/>
              </a:rPr>
              <a:t> </a:t>
            </a:r>
            <a:r>
              <a:rPr lang="zh-CN" altLang="en-US" u="sng" smtClean="0">
                <a:ea typeface="宋体" charset="-122"/>
                <a:cs typeface="Times New Roman" pitchFamily="18" charset="0"/>
              </a:rPr>
              <a:t>   </a:t>
            </a:r>
            <a:r>
              <a:rPr lang="zh-CN" altLang="en-US" u="sng">
                <a:ea typeface="宋体" charset="-122"/>
                <a:cs typeface="Times New Roman" pitchFamily="18" charset="0"/>
              </a:rPr>
              <a:t>	</a:t>
            </a:r>
            <a:r>
              <a:rPr lang="zh-CN" altLang="en-US">
                <a:latin typeface="Times New Roman" pitchFamily="18" charset="0"/>
                <a:ea typeface="宋体" charset="-122"/>
                <a:cs typeface="Times New Roman" pitchFamily="18" charset="0"/>
              </a:rPr>
              <a:t>插孔，并通过转换开关接入与待测量相应的测量端．</a:t>
            </a:r>
          </a:p>
        </p:txBody>
      </p:sp>
      <p:pic>
        <p:nvPicPr>
          <p:cNvPr id="8195" name="Picture 3" descr="W109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519686" y="3345872"/>
            <a:ext cx="4084762" cy="3251480"/>
          </a:xfrm>
          <a:prstGeom prst="rect">
            <a:avLst/>
          </a:prstGeom>
          <a:noFill/>
        </p:spPr>
      </p:pic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123728" y="1484784"/>
            <a:ext cx="796925" cy="4572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zh-CN" altLang="en-US" b="1">
                <a:solidFill>
                  <a:srgbClr val="FF0000"/>
                </a:solidFill>
              </a:rPr>
              <a:t>电压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4067944" y="2132856"/>
            <a:ext cx="795338" cy="4572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b="1">
                <a:solidFill>
                  <a:srgbClr val="FF0000"/>
                </a:solidFill>
              </a:rPr>
              <a:t>“</a:t>
            </a:r>
            <a:r>
              <a:rPr lang="zh-CN" altLang="en-US" b="1">
                <a:solidFill>
                  <a:srgbClr val="FF0000"/>
                </a:solidFill>
              </a:rPr>
              <a:t>－”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6228184" y="836712"/>
            <a:ext cx="764953" cy="369332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b="1" smtClean="0">
                <a:solidFill>
                  <a:srgbClr val="FF0000"/>
                </a:solidFill>
              </a:rPr>
              <a:t>电流  </a:t>
            </a:r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5364088" y="1412776"/>
            <a:ext cx="796925" cy="4572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b="1">
                <a:solidFill>
                  <a:srgbClr val="FF0000"/>
                </a:solidFill>
              </a:rPr>
              <a:t>电阻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39552" y="2708920"/>
            <a:ext cx="795337" cy="4572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b="1">
                <a:solidFill>
                  <a:srgbClr val="FF0000"/>
                </a:solidFill>
              </a:rPr>
              <a:t>“</a:t>
            </a:r>
            <a:r>
              <a:rPr lang="zh-CN" altLang="en-US" b="1">
                <a:solidFill>
                  <a:srgbClr val="FF0000"/>
                </a:solidFill>
              </a:rPr>
              <a:t>＋”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  <p:bldP spid="8197" grpId="1"/>
      <p:bldP spid="8198" grpId="2"/>
      <p:bldP spid="8199" grpId="3"/>
      <p:bldP spid="8200" grpId="4"/>
    </p:bldLst>
  </p:timing>
</p:sld>
</file>

<file path=ppt/tags/tag1.xml><?xml version="1.0" encoding="utf-8"?>
<p:tagLst xmlns:p="http://schemas.openxmlformats.org/presentationml/2006/main">
  <p:tag name="AS_OS" val="Unix 3.10 unknown"/>
  <p:tag name="AS_RELEASE_DATE" val="2017.06.20"/>
  <p:tag name="AS_TITLE" val="Aspose.Slides for Java"/>
  <p:tag name="AS_VERSION" val="17.6"/>
</p:tagLst>
</file>

<file path=ppt/theme/_rels/theme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image" Target="../media/image2.jpeg" /></Relationships>
</file>

<file path=ppt/theme/theme1.xml><?xml version="1.0" encoding="utf-8"?>
<a:theme xmlns:r="http://schemas.openxmlformats.org/officeDocument/2006/relationships" xmlns:a="http://schemas.openxmlformats.org/drawingml/2006/main" name="暗香扑面">
  <a:themeElements>
    <a:clrScheme name="暗香扑面">
      <a:dk1>
        <a:sysClr val="windowText" lastClr="000000"/>
      </a:dk1>
      <a:lt1>
        <a:sysClr val="window" lastClr="FFFE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扑面">
      <a:majorFont>
        <a:latin typeface="Franklin Gothic Medium"/>
        <a:ea typeface="Arial"/>
        <a:cs typeface="Arial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</a:majorFont>
      <a:minorFont>
        <a:latin typeface="Franklin Gothic Book"/>
        <a:ea typeface="Arial"/>
        <a:cs typeface="Arial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暗香扑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>学科网</Company>
  <PresentationFormat>On-screen Show (4:3)</PresentationFormat>
  <Paragraphs>112</Paragraphs>
  <Slides>21</Slides>
  <Notes>0</Notes>
  <TotalTime>0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baseType="lpstr" size="22">
      <vt:lpstr>暗香扑面</vt:lpstr>
      <vt:lpstr>第2节 多用电表的原理与使用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</vt:vector>
  </TitlesOfParts>
  <LinksUpToDate>0</LinksUpToDate>
  <SharedDoc>0</SharedDoc>
  <HyperlinksChanged>0</HyperlinksChanged>
  <Application>Aspose.Slides for Java</Application>
  <AppVersion>17.0600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rbm.xkw.com</dc:creator>
  <cp:revision>1</cp:revision>
  <cp:lastPrinted>2020-12-08T21:06:38.577</cp:lastPrinted>
  <dcterms:created xsi:type="dcterms:W3CDTF">2020-12-08T21:06:38Z</dcterms:created>
  <dcterms:modified xsi:type="dcterms:W3CDTF">2020-12-08T13:06:42Z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