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7"/>
  </p:notesMasterIdLst>
  <p:sldIdLst>
    <p:sldId id="329" r:id="rId2"/>
    <p:sldId id="396" r:id="rId3"/>
    <p:sldId id="397" r:id="rId4"/>
    <p:sldId id="366" r:id="rId5"/>
    <p:sldId id="401" r:id="rId6"/>
    <p:sldId id="367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11" r:id="rId15"/>
    <p:sldId id="412" r:id="rId16"/>
    <p:sldId id="369" r:id="rId17"/>
    <p:sldId id="379" r:id="rId18"/>
    <p:sldId id="388" r:id="rId19"/>
    <p:sldId id="389" r:id="rId20"/>
    <p:sldId id="390" r:id="rId21"/>
    <p:sldId id="391" r:id="rId22"/>
    <p:sldId id="393" r:id="rId23"/>
    <p:sldId id="394" r:id="rId24"/>
    <p:sldId id="395" r:id="rId25"/>
    <p:sldId id="330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8BAE"/>
    <a:srgbClr val="C1DEF6"/>
    <a:srgbClr val="B4DEFA"/>
    <a:srgbClr val="EA6E7E"/>
    <a:srgbClr val="EFA0A7"/>
    <a:srgbClr val="F3EFEE"/>
    <a:srgbClr val="F5F1EE"/>
    <a:srgbClr val="FCF8F7"/>
    <a:srgbClr val="F1EDEA"/>
    <a:srgbClr val="FB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74" autoAdjust="0"/>
  </p:normalViewPr>
  <p:slideViewPr>
    <p:cSldViewPr snapToGrid="0">
      <p:cViewPr varScale="1">
        <p:scale>
          <a:sx n="53" d="100"/>
          <a:sy n="53" d="100"/>
        </p:scale>
        <p:origin x="8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8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55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FD2C-2EFA-40E0-9DA8-7D48FCE7C6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1" y="238126"/>
            <a:ext cx="10678583" cy="6016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C9E2-E242-433A-BB44-867C353CD63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349947" y="193251"/>
            <a:ext cx="24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56142" y="1352874"/>
            <a:ext cx="107288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kumimoji="1" lang="en-US" altLang="zh-CN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章  元素与物质世界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kumimoji="1" lang="en-US" altLang="zh-CN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节  元素与物质的分类</a:t>
            </a: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 第一课时 元素</a:t>
            </a:r>
            <a:r>
              <a:rPr lang="zh-CN" altLang="en-US" sz="3600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与物质的关系 </a:t>
            </a:r>
            <a:r>
              <a:rPr lang="zh-CN" altLang="en-US" sz="3600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物质分类与物质性质</a:t>
            </a:r>
            <a:endParaRPr lang="zh-CN" altLang="en-US" sz="3600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DA78542-EE51-4BF3-AA14-E00436E4784F}"/>
              </a:ext>
            </a:extLst>
          </p:cNvPr>
          <p:cNvSpPr txBox="1"/>
          <p:nvPr/>
        </p:nvSpPr>
        <p:spPr>
          <a:xfrm>
            <a:off x="2622623" y="894852"/>
            <a:ext cx="223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创原家独</a:t>
            </a: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5047829" y="4267650"/>
            <a:ext cx="5281084" cy="1042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 dirty="0">
                <a:latin typeface="+mn-ea"/>
              </a:rPr>
              <a:t>能与某些酸性氧化物化合成盐</a:t>
            </a:r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5610862" y="2535690"/>
            <a:ext cx="5092861" cy="1179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b="1" dirty="0">
                <a:latin typeface="+mn-ea"/>
              </a:rPr>
              <a:t>都能与酸</a:t>
            </a:r>
            <a:r>
              <a:rPr lang="zh-CN" altLang="en-US" sz="2400" b="1" dirty="0" smtClean="0">
                <a:latin typeface="+mn-ea"/>
              </a:rPr>
              <a:t>反应生成</a:t>
            </a:r>
            <a:r>
              <a:rPr lang="zh-CN" altLang="en-US" sz="2400" b="1" dirty="0">
                <a:latin typeface="+mn-ea"/>
              </a:rPr>
              <a:t>盐和水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217162" y="966753"/>
            <a:ext cx="4288367" cy="974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b="1" dirty="0">
                <a:latin typeface="+mn-ea"/>
              </a:rPr>
              <a:t>少数能与</a:t>
            </a:r>
            <a:r>
              <a:rPr lang="zh-CN" altLang="en-US" sz="2400" b="1" dirty="0" smtClean="0">
                <a:latin typeface="+mn-ea"/>
              </a:rPr>
              <a:t>水反应</a:t>
            </a:r>
            <a:r>
              <a:rPr lang="zh-CN" altLang="en-US" sz="2400" b="1" dirty="0">
                <a:latin typeface="+mn-ea"/>
              </a:rPr>
              <a:t>生成碱</a:t>
            </a:r>
            <a:endParaRPr kumimoji="1" lang="zh-CN" altLang="en-US" sz="2400" b="1" dirty="0">
              <a:latin typeface="+mn-ea"/>
            </a:endParaRP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 flipV="1">
            <a:off x="3828629" y="1549058"/>
            <a:ext cx="1388533" cy="1039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4160945" y="3054008"/>
            <a:ext cx="1449917" cy="106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142343" name="Line 7"/>
          <p:cNvSpPr>
            <a:spLocks noChangeShapeType="1"/>
          </p:cNvSpPr>
          <p:nvPr/>
        </p:nvSpPr>
        <p:spPr bwMode="auto">
          <a:xfrm>
            <a:off x="3674112" y="3584233"/>
            <a:ext cx="1373717" cy="111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2400">
              <a:latin typeface="+mn-ea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2344562" y="3666117"/>
            <a:ext cx="8980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+mn-ea"/>
              </a:rPr>
              <a:t>Na</a:t>
            </a:r>
            <a:r>
              <a:rPr lang="en-US" altLang="zh-CN" sz="2400" b="1" baseline="-25000" dirty="0">
                <a:latin typeface="+mn-ea"/>
              </a:rPr>
              <a:t>2</a:t>
            </a:r>
            <a:r>
              <a:rPr lang="en-US" altLang="zh-CN" sz="2400" b="1" dirty="0">
                <a:latin typeface="+mn-ea"/>
              </a:rPr>
              <a:t>O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779138" y="1991176"/>
            <a:ext cx="347556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O 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O ==== 2NaOH</a:t>
            </a:r>
            <a:endParaRPr lang="en-US" altLang="zh-CN" sz="2400" b="1" baseline="-25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5802911" y="3748114"/>
            <a:ext cx="46991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O + 2HCl ==== 2NaCl 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5861689" y="5405886"/>
            <a:ext cx="39302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Na</a:t>
            </a:r>
            <a:r>
              <a:rPr lang="en-US" altLang="zh-CN" sz="2400" b="1" baseline="-2500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O  + CO</a:t>
            </a:r>
            <a:r>
              <a:rPr lang="en-US" altLang="zh-CN" sz="2400" b="1" baseline="-25000">
                <a:solidFill>
                  <a:srgbClr val="FF0000"/>
                </a:solidFill>
                <a:latin typeface="+mn-ea"/>
              </a:rPr>
              <a:t>2  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====  Na</a:t>
            </a:r>
            <a:r>
              <a:rPr lang="en-US" altLang="zh-CN" sz="2400" b="1" baseline="-2500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+mn-ea"/>
              </a:rPr>
              <a:t>3</a:t>
            </a:r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1426212" y="2392020"/>
            <a:ext cx="2741084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+mn-ea"/>
              </a:rPr>
              <a:t>碱</a:t>
            </a:r>
            <a:r>
              <a:rPr lang="zh-CN" altLang="en-US" sz="2400" b="1" dirty="0" smtClean="0">
                <a:latin typeface="+mn-ea"/>
              </a:rPr>
              <a:t>性氧</a:t>
            </a:r>
            <a:r>
              <a:rPr lang="zh-CN" altLang="en-US" sz="2400" b="1" dirty="0">
                <a:latin typeface="+mn-ea"/>
              </a:rPr>
              <a:t>化物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/>
      <p:bldP spid="142348" grpId="0"/>
      <p:bldP spid="142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6009317" y="2715181"/>
            <a:ext cx="4726110" cy="11001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都能与碱</a:t>
            </a:r>
            <a:r>
              <a:rPr lang="zh-CN" altLang="en-US" sz="2400" b="1" dirty="0" smtClean="0">
                <a:latin typeface="Times New Roman" pitchFamily="18" charset="0"/>
              </a:rPr>
              <a:t>反应生成</a:t>
            </a:r>
            <a:r>
              <a:rPr lang="zh-CN" altLang="en-US" sz="2400" b="1" dirty="0">
                <a:latin typeface="Times New Roman" pitchFamily="18" charset="0"/>
              </a:rPr>
              <a:t>盐和水</a:t>
            </a:r>
            <a:endParaRPr kumimoji="1" lang="zh-CN" altLang="en-US" sz="2400" b="1" dirty="0">
              <a:latin typeface="Times New Roman" pitchFamily="18" charset="0"/>
            </a:endParaRPr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5090684" y="827646"/>
            <a:ext cx="4138084" cy="1177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多数能与</a:t>
            </a:r>
            <a:r>
              <a:rPr lang="zh-CN" altLang="en-US" sz="2400" b="1" dirty="0" smtClean="0">
                <a:latin typeface="Times New Roman" pitchFamily="18" charset="0"/>
              </a:rPr>
              <a:t>水反应</a:t>
            </a:r>
            <a:r>
              <a:rPr lang="zh-CN" altLang="en-US" sz="2400" b="1" dirty="0">
                <a:latin typeface="Times New Roman" pitchFamily="18" charset="0"/>
              </a:rPr>
              <a:t>生成酸</a:t>
            </a:r>
            <a:endParaRPr kumimoji="1" lang="zh-CN" altLang="en-US" sz="2400" b="1" dirty="0">
              <a:latin typeface="Times New Roman" pitchFamily="18" charset="0"/>
            </a:endParaRPr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V="1">
            <a:off x="3304217" y="1449945"/>
            <a:ext cx="1750484" cy="1433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V="1">
            <a:off x="3745427" y="3325273"/>
            <a:ext cx="2199216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3335966" y="3841516"/>
            <a:ext cx="1883833" cy="1084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1568836" y="4070602"/>
            <a:ext cx="8661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499078" y="2043669"/>
            <a:ext cx="47839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 ====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zh-CN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5499078" y="3842002"/>
            <a:ext cx="497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+ 2NaOH ==== 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62294" y="5751462"/>
            <a:ext cx="3666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O====Na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912383" y="2740582"/>
            <a:ext cx="2473613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itchFamily="18" charset="0"/>
              </a:rPr>
              <a:t>酸</a:t>
            </a:r>
            <a:r>
              <a:rPr lang="zh-CN" altLang="en-US" sz="2400" b="1" dirty="0" smtClean="0">
                <a:latin typeface="Times New Roman" pitchFamily="18" charset="0"/>
              </a:rPr>
              <a:t>性氧</a:t>
            </a:r>
            <a:r>
              <a:rPr lang="zh-CN" altLang="en-US" sz="2400" b="1" dirty="0">
                <a:latin typeface="Times New Roman" pitchFamily="18" charset="0"/>
              </a:rPr>
              <a:t>化物</a:t>
            </a:r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5219799" y="4383647"/>
            <a:ext cx="5342467" cy="12566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 dirty="0"/>
              <a:t>能与某些碱性氧化物化合成盐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/>
      <p:bldP spid="143371" grpId="0"/>
      <p:bldP spid="1433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6403081" y="4358018"/>
            <a:ext cx="4007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HCl+NaOH====NaCl+H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>
            <a:off x="2186518" y="3209926"/>
            <a:ext cx="129963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719667" y="2405062"/>
            <a:ext cx="1418167" cy="177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en-US" altLang="zh-CN" sz="2400" b="1" dirty="0">
              <a:latin typeface="宋体" pitchFamily="2" charset="-122"/>
            </a:endParaRPr>
          </a:p>
          <a:p>
            <a:pPr algn="l"/>
            <a:r>
              <a:rPr lang="en-US" altLang="zh-CN" sz="2400" b="1" dirty="0">
                <a:latin typeface="宋体" pitchFamily="2" charset="-122"/>
              </a:rPr>
              <a:t> </a:t>
            </a:r>
            <a:r>
              <a:rPr lang="zh-CN" altLang="en-US" sz="2400" b="1" dirty="0">
                <a:latin typeface="宋体" pitchFamily="2" charset="-122"/>
              </a:rPr>
              <a:t>指示剂</a:t>
            </a:r>
          </a:p>
          <a:p>
            <a:pPr algn="l"/>
            <a:endParaRPr kumimoji="1" lang="en-US" altLang="zh-CN" sz="2400" dirty="0">
              <a:latin typeface="宋体" pitchFamily="2" charset="-122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329280" y="4264026"/>
            <a:ext cx="23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 dirty="0">
                <a:latin typeface="Times New Roman" pitchFamily="18" charset="0"/>
              </a:rPr>
              <a:t>紫色石蕊试液变红，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 dirty="0">
                <a:latin typeface="Times New Roman" pitchFamily="18" charset="0"/>
              </a:rPr>
              <a:t>无色酚酞不变色。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389036" y="1027113"/>
            <a:ext cx="50842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Fe + 2HCl====FeCl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↑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6097467" y="2586038"/>
            <a:ext cx="4312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2HCl+Na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O====2NaCl+H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68900" y="3286125"/>
            <a:ext cx="4083051" cy="977900"/>
            <a:chOff x="2427" y="2167"/>
            <a:chExt cx="1929" cy="616"/>
          </a:xfrm>
        </p:grpSpPr>
        <p:sp>
          <p:nvSpPr>
            <p:cNvPr id="144391" name="Line 7"/>
            <p:cNvSpPr>
              <a:spLocks noChangeShapeType="1"/>
            </p:cNvSpPr>
            <p:nvPr/>
          </p:nvSpPr>
          <p:spPr bwMode="auto">
            <a:xfrm>
              <a:off x="2427" y="2167"/>
              <a:ext cx="806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99" name="Oval 15"/>
            <p:cNvSpPr>
              <a:spLocks noChangeArrowheads="1"/>
            </p:cNvSpPr>
            <p:nvPr/>
          </p:nvSpPr>
          <p:spPr bwMode="auto">
            <a:xfrm>
              <a:off x="3271" y="2194"/>
              <a:ext cx="1085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sz="2400" b="1" dirty="0">
                <a:latin typeface="Times New Roman" pitchFamily="18" charset="0"/>
              </a:endParaRPr>
            </a:p>
            <a:p>
              <a:r>
                <a:rPr lang="zh-CN" altLang="en-US" sz="2400" b="1" dirty="0" smtClean="0">
                  <a:latin typeface="Times New Roman" pitchFamily="18" charset="0"/>
                </a:rPr>
                <a:t>       碱</a:t>
              </a:r>
              <a:endParaRPr lang="zh-CN" altLang="en-US" sz="2400" b="1" dirty="0">
                <a:latin typeface="Times New Roman" pitchFamily="18" charset="0"/>
              </a:endParaRPr>
            </a:p>
            <a:p>
              <a:endParaRPr lang="en-US" altLang="zh-CN" sz="2400" dirty="0">
                <a:latin typeface="Times New Roman" pitchFamily="18" charset="0"/>
              </a:endParaRPr>
            </a:p>
          </p:txBody>
        </p:sp>
      </p:grp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327520" y="5986793"/>
            <a:ext cx="69236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HCl+AgNO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itchFamily="18" charset="0"/>
              </a:rPr>
              <a:t>3 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====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AgCl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HNO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3543300" y="2459039"/>
            <a:ext cx="1610784" cy="1398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b="1" dirty="0" smtClean="0">
                <a:latin typeface="Times New Roman" pitchFamily="18" charset="0"/>
              </a:rPr>
              <a:t>     酸</a:t>
            </a:r>
            <a:endParaRPr lang="zh-CN" altLang="en-US" sz="2400" b="1" dirty="0">
              <a:latin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357034" y="892175"/>
            <a:ext cx="1983317" cy="1512888"/>
            <a:chOff x="1586" y="562"/>
            <a:chExt cx="937" cy="953"/>
          </a:xfrm>
        </p:grpSpPr>
        <p:sp>
          <p:nvSpPr>
            <p:cNvPr id="144387" name="Line 3"/>
            <p:cNvSpPr>
              <a:spLocks noChangeShapeType="1"/>
            </p:cNvSpPr>
            <p:nvPr/>
          </p:nvSpPr>
          <p:spPr bwMode="auto">
            <a:xfrm flipH="1" flipV="1">
              <a:off x="2042" y="1051"/>
              <a:ext cx="2" cy="4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2" name="Oval 18"/>
            <p:cNvSpPr>
              <a:spLocks noChangeArrowheads="1"/>
            </p:cNvSpPr>
            <p:nvPr/>
          </p:nvSpPr>
          <p:spPr bwMode="auto">
            <a:xfrm>
              <a:off x="1586" y="562"/>
              <a:ext cx="937" cy="46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zh-CN" altLang="en-US" sz="2400" b="1" dirty="0" smtClean="0">
                  <a:latin typeface="Times New Roman" pitchFamily="18" charset="0"/>
                </a:rPr>
                <a:t>    金属</a:t>
              </a:r>
              <a:endParaRPr lang="zh-CN" alt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90584" y="1660525"/>
            <a:ext cx="4246033" cy="1162050"/>
            <a:chOff x="2405" y="1046"/>
            <a:chExt cx="2006" cy="732"/>
          </a:xfrm>
        </p:grpSpPr>
        <p:sp>
          <p:nvSpPr>
            <p:cNvPr id="144390" name="Line 6"/>
            <p:cNvSpPr>
              <a:spLocks noChangeShapeType="1"/>
            </p:cNvSpPr>
            <p:nvPr/>
          </p:nvSpPr>
          <p:spPr bwMode="auto">
            <a:xfrm flipV="1">
              <a:off x="2405" y="1376"/>
              <a:ext cx="806" cy="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3" name="Oval 19"/>
            <p:cNvSpPr>
              <a:spLocks noChangeArrowheads="1"/>
            </p:cNvSpPr>
            <p:nvPr/>
          </p:nvSpPr>
          <p:spPr bwMode="auto">
            <a:xfrm>
              <a:off x="3252" y="1046"/>
              <a:ext cx="1159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碱性氧化物</a:t>
              </a:r>
              <a:endParaRPr lang="zh-CN" altLang="en-US" sz="2400">
                <a:latin typeface="Times New Roman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325286" y="3883028"/>
            <a:ext cx="2063750" cy="1937233"/>
            <a:chOff x="1571" y="2446"/>
            <a:chExt cx="975" cy="1189"/>
          </a:xfrm>
        </p:grpSpPr>
        <p:sp>
          <p:nvSpPr>
            <p:cNvPr id="144393" name="Line 9"/>
            <p:cNvSpPr>
              <a:spLocks noChangeShapeType="1"/>
            </p:cNvSpPr>
            <p:nvPr/>
          </p:nvSpPr>
          <p:spPr bwMode="auto">
            <a:xfrm>
              <a:off x="2054" y="2446"/>
              <a:ext cx="5" cy="6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4" name="Oval 20"/>
            <p:cNvSpPr>
              <a:spLocks noChangeArrowheads="1"/>
            </p:cNvSpPr>
            <p:nvPr/>
          </p:nvSpPr>
          <p:spPr bwMode="auto">
            <a:xfrm>
              <a:off x="1571" y="3094"/>
              <a:ext cx="975" cy="5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zh-CN" altLang="en-US" sz="2400" b="1" dirty="0" smtClean="0">
                  <a:latin typeface="Times New Roman" pitchFamily="18" charset="0"/>
                </a:rPr>
                <a:t>      盐</a:t>
              </a:r>
              <a:endParaRPr lang="zh-CN" altLang="en-US" sz="24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94" grpId="0" animBg="1"/>
      <p:bldP spid="144395" grpId="0" animBg="1"/>
      <p:bldP spid="144396" grpId="0"/>
      <p:bldP spid="144397" grpId="0"/>
      <p:bldP spid="144398" grpId="0"/>
      <p:bldP spid="1444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6466516" y="2755108"/>
            <a:ext cx="53424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HCl+NaOH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====NaCl+H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2286101" y="3209926"/>
            <a:ext cx="129963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819250" y="2312988"/>
            <a:ext cx="1418167" cy="1865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l"/>
            <a:endParaRPr lang="en-US" altLang="zh-CN" sz="2400" b="1">
              <a:latin typeface="宋体" pitchFamily="2" charset="-122"/>
            </a:endParaRPr>
          </a:p>
          <a:p>
            <a:pPr algn="l"/>
            <a:r>
              <a:rPr lang="en-US" altLang="zh-CN" sz="2400" b="1">
                <a:latin typeface="宋体" pitchFamily="2" charset="-122"/>
              </a:rPr>
              <a:t> </a:t>
            </a:r>
            <a:r>
              <a:rPr lang="zh-CN" altLang="en-US" sz="2400" b="1">
                <a:latin typeface="宋体" pitchFamily="2" charset="-122"/>
              </a:rPr>
              <a:t>指示剂</a:t>
            </a:r>
          </a:p>
          <a:p>
            <a:pPr algn="l"/>
            <a:endParaRPr kumimoji="1" lang="en-US" altLang="zh-CN" sz="2400">
              <a:latin typeface="宋体" pitchFamily="2" charset="-122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776917" y="4154489"/>
            <a:ext cx="3913717" cy="7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000" b="1">
                <a:latin typeface="Times New Roman" pitchFamily="18" charset="0"/>
              </a:rPr>
              <a:t>紫色石蕊试液变蓝，</a:t>
            </a:r>
          </a:p>
          <a:p>
            <a:pPr algn="l">
              <a:lnSpc>
                <a:spcPct val="120000"/>
              </a:lnSpc>
            </a:pPr>
            <a:r>
              <a:rPr lang="zh-CN" altLang="en-US" sz="2000" b="1">
                <a:latin typeface="Times New Roman" pitchFamily="18" charset="0"/>
              </a:rPr>
              <a:t>无色酚酞变红。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6114092" y="957813"/>
            <a:ext cx="53927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Cl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+ 2NaOH====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</a:rPr>
              <a:t>NaCl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NaClO+H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6328121" y="4459289"/>
            <a:ext cx="45860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+2NaOH====Na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CO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36735" y="3440113"/>
            <a:ext cx="4387849" cy="977900"/>
            <a:chOff x="2427" y="2167"/>
            <a:chExt cx="2073" cy="616"/>
          </a:xfrm>
        </p:grpSpPr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2427" y="2167"/>
              <a:ext cx="806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80" name="Oval 12"/>
            <p:cNvSpPr>
              <a:spLocks noChangeArrowheads="1"/>
            </p:cNvSpPr>
            <p:nvPr/>
          </p:nvSpPr>
          <p:spPr bwMode="auto">
            <a:xfrm>
              <a:off x="3235" y="2194"/>
              <a:ext cx="1265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sz="2400" b="1">
                <a:latin typeface="Times New Roman" pitchFamily="18" charset="0"/>
              </a:endParaRPr>
            </a:p>
            <a:p>
              <a:r>
                <a:rPr lang="zh-CN" altLang="en-US" sz="2400" b="1">
                  <a:latin typeface="Times New Roman" pitchFamily="18" charset="0"/>
                </a:rPr>
                <a:t>酸性氧化物</a:t>
              </a:r>
            </a:p>
            <a:p>
              <a:endParaRPr lang="en-US" altLang="zh-CN" sz="2400">
                <a:latin typeface="Times New Roman" pitchFamily="18" charset="0"/>
              </a:endParaRPr>
            </a:p>
          </p:txBody>
        </p:sp>
      </p:grp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876931" y="5788027"/>
            <a:ext cx="58631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2NaOH+CuSO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==== Cu(OH)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Na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3642883" y="2459039"/>
            <a:ext cx="1610784" cy="1398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b="1" dirty="0" smtClean="0">
                <a:latin typeface="Times New Roman" pitchFamily="18" charset="0"/>
              </a:rPr>
              <a:t>    碱</a:t>
            </a:r>
            <a:endParaRPr lang="zh-CN" altLang="en-US" sz="2400" b="1" dirty="0">
              <a:latin typeface="Times New Roman" pitchFamily="18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830084" y="833438"/>
            <a:ext cx="3221566" cy="1595438"/>
            <a:chOff x="1290" y="525"/>
            <a:chExt cx="1522" cy="1005"/>
          </a:xfrm>
        </p:grpSpPr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 flipH="1" flipV="1">
              <a:off x="2051" y="1104"/>
              <a:ext cx="1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85" name="Oval 17"/>
            <p:cNvSpPr>
              <a:spLocks noChangeArrowheads="1"/>
            </p:cNvSpPr>
            <p:nvPr/>
          </p:nvSpPr>
          <p:spPr bwMode="auto">
            <a:xfrm>
              <a:off x="1290" y="525"/>
              <a:ext cx="1522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zh-CN" altLang="en-US" sz="2400" b="1" dirty="0">
                  <a:latin typeface="Times New Roman" pitchFamily="18" charset="0"/>
                </a:rPr>
                <a:t>部分</a:t>
              </a:r>
              <a:r>
                <a:rPr lang="zh-CN" altLang="en-US" sz="2400" b="1" dirty="0" smtClean="0">
                  <a:latin typeface="Times New Roman" pitchFamily="18" charset="0"/>
                </a:rPr>
                <a:t>非金属单质</a:t>
              </a:r>
              <a:endParaRPr lang="zh-CN" alt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169001" y="1820070"/>
            <a:ext cx="4455583" cy="935038"/>
            <a:chOff x="2427" y="1308"/>
            <a:chExt cx="2105" cy="589"/>
          </a:xfrm>
        </p:grpSpPr>
        <p:sp>
          <p:nvSpPr>
            <p:cNvPr id="160787" name="Line 19"/>
            <p:cNvSpPr>
              <a:spLocks noChangeShapeType="1"/>
            </p:cNvSpPr>
            <p:nvPr/>
          </p:nvSpPr>
          <p:spPr bwMode="auto">
            <a:xfrm flipV="1">
              <a:off x="2427" y="1616"/>
              <a:ext cx="829" cy="2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88" name="Oval 20"/>
            <p:cNvSpPr>
              <a:spLocks noChangeArrowheads="1"/>
            </p:cNvSpPr>
            <p:nvPr/>
          </p:nvSpPr>
          <p:spPr bwMode="auto">
            <a:xfrm>
              <a:off x="3267" y="1308"/>
              <a:ext cx="1265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zh-CN" sz="2400" b="1" dirty="0">
                <a:latin typeface="Times New Roman" pitchFamily="18" charset="0"/>
              </a:endParaRPr>
            </a:p>
            <a:p>
              <a:r>
                <a:rPr lang="zh-CN" altLang="en-US" sz="2400" b="1" dirty="0" smtClean="0">
                  <a:latin typeface="Times New Roman" pitchFamily="18" charset="0"/>
                </a:rPr>
                <a:t>         酸</a:t>
              </a:r>
              <a:endParaRPr lang="zh-CN" altLang="en-US" sz="2400" b="1" dirty="0">
                <a:latin typeface="Times New Roman" pitchFamily="18" charset="0"/>
              </a:endParaRPr>
            </a:p>
            <a:p>
              <a:endParaRPr lang="en-US" altLang="zh-CN" sz="2400" dirty="0">
                <a:latin typeface="Times New Roman" pitchFamily="18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494717" y="3905251"/>
            <a:ext cx="2095500" cy="1762125"/>
            <a:chOff x="1604" y="2460"/>
            <a:chExt cx="990" cy="1110"/>
          </a:xfrm>
        </p:grpSpPr>
        <p:sp>
          <p:nvSpPr>
            <p:cNvPr id="160790" name="Line 22"/>
            <p:cNvSpPr>
              <a:spLocks noChangeShapeType="1"/>
            </p:cNvSpPr>
            <p:nvPr/>
          </p:nvSpPr>
          <p:spPr bwMode="auto">
            <a:xfrm>
              <a:off x="2069" y="2460"/>
              <a:ext cx="4" cy="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791" name="Oval 23"/>
            <p:cNvSpPr>
              <a:spLocks noChangeArrowheads="1"/>
            </p:cNvSpPr>
            <p:nvPr/>
          </p:nvSpPr>
          <p:spPr bwMode="auto">
            <a:xfrm>
              <a:off x="1604" y="2981"/>
              <a:ext cx="990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zh-CN" altLang="en-US" sz="2400" b="1">
                  <a:latin typeface="Times New Roman" pitchFamily="18" charset="0"/>
                </a:rPr>
                <a:t>与盐溶液</a:t>
              </a:r>
              <a:endParaRPr lang="zh-CN" alt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 animBg="1"/>
      <p:bldP spid="160774" grpId="0" animBg="1"/>
      <p:bldP spid="160775" grpId="0"/>
      <p:bldP spid="160776" grpId="0"/>
      <p:bldP spid="160777" grpId="0"/>
      <p:bldP spid="1607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0082"/>
              </p:ext>
            </p:extLst>
          </p:nvPr>
        </p:nvGraphicFramePr>
        <p:xfrm>
          <a:off x="226008" y="1418278"/>
          <a:ext cx="11641015" cy="5358865"/>
        </p:xfrm>
        <a:graphic>
          <a:graphicData uri="http://schemas.openxmlformats.org/drawingml/2006/table">
            <a:tbl>
              <a:tblPr/>
              <a:tblGrid>
                <a:gridCol w="4437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5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2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性质预测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5C5E"/>
                        </a:solidFill>
                        <a:effectLst/>
                        <a:latin typeface="Calibri" charset="0"/>
                        <a:ea typeface="幼圆" pitchFamily="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实验现象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5C5E"/>
                        </a:solidFill>
                        <a:effectLst/>
                        <a:latin typeface="Calibri" charset="0"/>
                        <a:ea typeface="幼圆" pitchFamily="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sym typeface="Arial" pitchFamily="34" charset="0"/>
                        </a:rPr>
                        <a:t>结论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5C5E"/>
                        </a:solidFill>
                        <a:effectLst/>
                        <a:latin typeface="Calibri" charset="0"/>
                        <a:ea typeface="幼圆" pitchFamily="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438">
                <a:tc rowSpan="5"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5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36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6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4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  <a:sym typeface="Arial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398" name="Text Box 30"/>
          <p:cNvSpPr>
            <a:spLocks noChangeArrowheads="1"/>
          </p:cNvSpPr>
          <p:nvPr/>
        </p:nvSpPr>
        <p:spPr bwMode="auto">
          <a:xfrm>
            <a:off x="8166833" y="1943235"/>
            <a:ext cx="3759200" cy="8302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酸能使石蕊试液变色</a:t>
            </a:r>
          </a:p>
          <a:p>
            <a:endParaRPr lang="zh-CN" altLang="en-US" sz="2400" b="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</p:txBody>
      </p:sp>
      <p:sp>
        <p:nvSpPr>
          <p:cNvPr id="57399" name="Text Box 31"/>
          <p:cNvSpPr>
            <a:spLocks noChangeArrowheads="1"/>
          </p:cNvSpPr>
          <p:nvPr/>
        </p:nvSpPr>
        <p:spPr bwMode="auto">
          <a:xfrm>
            <a:off x="10791825" y="1290639"/>
            <a:ext cx="184150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2400" b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</p:txBody>
      </p:sp>
      <p:sp>
        <p:nvSpPr>
          <p:cNvPr id="57400" name="Rectangle 32"/>
          <p:cNvSpPr>
            <a:spLocks noChangeArrowheads="1"/>
          </p:cNvSpPr>
          <p:nvPr/>
        </p:nvSpPr>
        <p:spPr bwMode="auto">
          <a:xfrm>
            <a:off x="7687808" y="2579162"/>
            <a:ext cx="3962400" cy="76993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Fe+2HCl=FeCl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+H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↑</a:t>
            </a:r>
            <a:endParaRPr lang="zh-CN" altLang="en-US" sz="24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</p:txBody>
      </p:sp>
      <p:sp>
        <p:nvSpPr>
          <p:cNvPr id="57401" name="Rectangle 33"/>
          <p:cNvSpPr>
            <a:spLocks noChangeArrowheads="1"/>
          </p:cNvSpPr>
          <p:nvPr/>
        </p:nvSpPr>
        <p:spPr bwMode="auto">
          <a:xfrm>
            <a:off x="7708147" y="3214636"/>
            <a:ext cx="3668948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酸能跟金属单质反应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402" name="Text Box 34"/>
          <p:cNvSpPr>
            <a:spLocks noChangeArrowheads="1"/>
          </p:cNvSpPr>
          <p:nvPr/>
        </p:nvSpPr>
        <p:spPr bwMode="auto">
          <a:xfrm>
            <a:off x="7825590" y="3843294"/>
            <a:ext cx="3434061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CuO+2HCl=CuCl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+H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O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403" name="Text Box 35"/>
          <p:cNvSpPr>
            <a:spLocks noChangeArrowheads="1"/>
          </p:cNvSpPr>
          <p:nvPr/>
        </p:nvSpPr>
        <p:spPr bwMode="auto">
          <a:xfrm>
            <a:off x="8185245" y="4957727"/>
            <a:ext cx="2967525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NaOH+HCl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=NaCl+H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O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404" name="Text Box 36"/>
          <p:cNvSpPr>
            <a:spLocks noChangeArrowheads="1"/>
          </p:cNvSpPr>
          <p:nvPr/>
        </p:nvSpPr>
        <p:spPr bwMode="auto">
          <a:xfrm>
            <a:off x="8104700" y="5934077"/>
            <a:ext cx="3489608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AgNO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+HCl=</a:t>
            </a:r>
            <a:r>
              <a:rPr lang="en-US" altLang="zh-CN" sz="2400" dirty="0" err="1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AgCl</a:t>
            </a:r>
            <a:r>
              <a:rPr lang="en-US" altLang="zh-CN" sz="2400" dirty="0" smtClean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↓+</a:t>
            </a:r>
            <a:r>
              <a:rPr lang="en-US" altLang="zh-CN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HNO</a:t>
            </a:r>
            <a:r>
              <a:rPr lang="en-US" altLang="zh-CN" sz="2400" baseline="-250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3</a:t>
            </a:r>
            <a:endParaRPr lang="en-US" altLang="zh-CN" sz="2400" dirty="0">
              <a:solidFill>
                <a:srgbClr val="000000"/>
              </a:solidFill>
              <a:latin typeface="+mn-ea"/>
              <a:ea typeface="+mn-ea"/>
              <a:sym typeface="Times New Roman" pitchFamily="18" charset="0"/>
            </a:endParaRPr>
          </a:p>
        </p:txBody>
      </p:sp>
      <p:sp>
        <p:nvSpPr>
          <p:cNvPr id="57405" name="Text Box 37"/>
          <p:cNvSpPr>
            <a:spLocks noChangeArrowheads="1"/>
          </p:cNvSpPr>
          <p:nvPr/>
        </p:nvSpPr>
        <p:spPr bwMode="auto">
          <a:xfrm>
            <a:off x="7931182" y="4329069"/>
            <a:ext cx="3719026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酸能跟碱性氧化物反应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406" name="Text Box 38"/>
          <p:cNvSpPr>
            <a:spLocks noChangeArrowheads="1"/>
          </p:cNvSpPr>
          <p:nvPr/>
        </p:nvSpPr>
        <p:spPr bwMode="auto">
          <a:xfrm>
            <a:off x="8284864" y="5476877"/>
            <a:ext cx="2691111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酸能跟碱发生反应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407" name="Text Box 39"/>
          <p:cNvSpPr>
            <a:spLocks noChangeArrowheads="1"/>
          </p:cNvSpPr>
          <p:nvPr/>
        </p:nvSpPr>
        <p:spPr bwMode="auto">
          <a:xfrm>
            <a:off x="8022423" y="6340477"/>
            <a:ext cx="3352800" cy="4572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sym typeface="Times New Roman" pitchFamily="18" charset="0"/>
              </a:rPr>
              <a:t>酸能跟某些盐发生反应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7393" name="Rectangle 41"/>
          <p:cNvSpPr>
            <a:spLocks noChangeArrowheads="1"/>
          </p:cNvSpPr>
          <p:nvPr/>
        </p:nvSpPr>
        <p:spPr bwMode="auto">
          <a:xfrm>
            <a:off x="5133975" y="2181224"/>
            <a:ext cx="1771371" cy="510241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/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紫色石蕊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试液变红</a:t>
            </a:r>
          </a:p>
          <a:p>
            <a:endParaRPr lang="zh-CN" altLang="en-US" sz="2400" b="0" dirty="0">
              <a:solidFill>
                <a:srgbClr val="990000"/>
              </a:solidFill>
              <a:latin typeface="+mn-ea"/>
              <a:ea typeface="+mn-ea"/>
              <a:sym typeface="Times New Roman" pitchFamily="18" charset="0"/>
            </a:endParaRPr>
          </a:p>
        </p:txBody>
      </p:sp>
      <p:sp>
        <p:nvSpPr>
          <p:cNvPr id="57394" name="Rectangle 42"/>
          <p:cNvSpPr>
            <a:spLocks noChangeArrowheads="1"/>
          </p:cNvSpPr>
          <p:nvPr/>
        </p:nvSpPr>
        <p:spPr bwMode="auto">
          <a:xfrm>
            <a:off x="4937142" y="2842919"/>
            <a:ext cx="1779629" cy="76200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无色气体</a:t>
            </a:r>
          </a:p>
        </p:txBody>
      </p:sp>
      <p:sp>
        <p:nvSpPr>
          <p:cNvPr id="57395" name="Text Box 43"/>
          <p:cNvSpPr>
            <a:spLocks noChangeArrowheads="1"/>
          </p:cNvSpPr>
          <p:nvPr/>
        </p:nvSpPr>
        <p:spPr bwMode="auto">
          <a:xfrm>
            <a:off x="4784040" y="3890967"/>
            <a:ext cx="2121306" cy="83099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黑色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氧化铜溶解溶液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变蓝色</a:t>
            </a:r>
          </a:p>
        </p:txBody>
      </p:sp>
      <p:sp>
        <p:nvSpPr>
          <p:cNvPr id="57396" name="Text Box 44"/>
          <p:cNvSpPr>
            <a:spLocks noChangeArrowheads="1"/>
          </p:cNvSpPr>
          <p:nvPr/>
        </p:nvSpPr>
        <p:spPr bwMode="auto">
          <a:xfrm>
            <a:off x="5133975" y="6122196"/>
            <a:ext cx="1645004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白色沉淀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7397" name="Text Box 45"/>
          <p:cNvSpPr>
            <a:spLocks noChangeArrowheads="1"/>
          </p:cNvSpPr>
          <p:nvPr/>
        </p:nvSpPr>
        <p:spPr bwMode="auto">
          <a:xfrm>
            <a:off x="5120165" y="5148267"/>
            <a:ext cx="1542317" cy="4619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ea typeface="+mn-ea"/>
                <a:sym typeface="Times New Roman" pitchFamily="18" charset="0"/>
              </a:rPr>
              <a:t>试管发热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88936" y="1949452"/>
            <a:ext cx="4176019" cy="4810125"/>
            <a:chOff x="-24" y="446"/>
            <a:chExt cx="2166" cy="3030"/>
          </a:xfrm>
        </p:grpSpPr>
        <p:sp>
          <p:nvSpPr>
            <p:cNvPr id="57376" name="Line 47"/>
            <p:cNvSpPr>
              <a:spLocks noChangeShapeType="1"/>
            </p:cNvSpPr>
            <p:nvPr/>
          </p:nvSpPr>
          <p:spPr bwMode="auto">
            <a:xfrm flipV="1">
              <a:off x="158" y="638"/>
              <a:ext cx="720" cy="78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77" name="Line 48"/>
            <p:cNvSpPr>
              <a:spLocks noChangeShapeType="1"/>
            </p:cNvSpPr>
            <p:nvPr/>
          </p:nvSpPr>
          <p:spPr bwMode="auto">
            <a:xfrm flipV="1">
              <a:off x="369" y="1203"/>
              <a:ext cx="585" cy="2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78" name="Line 49"/>
            <p:cNvSpPr>
              <a:spLocks noChangeShapeType="1"/>
            </p:cNvSpPr>
            <p:nvPr/>
          </p:nvSpPr>
          <p:spPr bwMode="auto">
            <a:xfrm>
              <a:off x="363" y="1619"/>
              <a:ext cx="536" cy="17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79" name="Line 50"/>
            <p:cNvSpPr>
              <a:spLocks noChangeShapeType="1"/>
            </p:cNvSpPr>
            <p:nvPr/>
          </p:nvSpPr>
          <p:spPr bwMode="auto">
            <a:xfrm>
              <a:off x="432" y="2022"/>
              <a:ext cx="595" cy="4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80" name="Rectangle 51"/>
            <p:cNvSpPr>
              <a:spLocks noChangeArrowheads="1"/>
            </p:cNvSpPr>
            <p:nvPr/>
          </p:nvSpPr>
          <p:spPr bwMode="auto">
            <a:xfrm>
              <a:off x="1153" y="711"/>
              <a:ext cx="831" cy="24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u="sng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类别：指示剂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1" name="Rectangle 52"/>
            <p:cNvSpPr>
              <a:spLocks noChangeArrowheads="1"/>
            </p:cNvSpPr>
            <p:nvPr/>
          </p:nvSpPr>
          <p:spPr bwMode="auto">
            <a:xfrm>
              <a:off x="1038" y="1336"/>
              <a:ext cx="1104" cy="24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u="sng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类别：金属单质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2" name="Rectangle 53"/>
            <p:cNvSpPr>
              <a:spLocks noChangeArrowheads="1"/>
            </p:cNvSpPr>
            <p:nvPr/>
          </p:nvSpPr>
          <p:spPr bwMode="auto">
            <a:xfrm>
              <a:off x="1023" y="1933"/>
              <a:ext cx="1008" cy="24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u="sng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类别：氧化物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3" name="Rectangle 54"/>
            <p:cNvSpPr>
              <a:spLocks noChangeArrowheads="1"/>
            </p:cNvSpPr>
            <p:nvPr/>
          </p:nvSpPr>
          <p:spPr bwMode="auto">
            <a:xfrm>
              <a:off x="1074" y="2606"/>
              <a:ext cx="720" cy="24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u="sng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类别：碱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4" name="Line 55"/>
            <p:cNvSpPr>
              <a:spLocks noChangeShapeType="1"/>
            </p:cNvSpPr>
            <p:nvPr/>
          </p:nvSpPr>
          <p:spPr bwMode="auto">
            <a:xfrm>
              <a:off x="144" y="2019"/>
              <a:ext cx="768" cy="10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85" name="Rectangle 56"/>
            <p:cNvSpPr>
              <a:spLocks noChangeArrowheads="1"/>
            </p:cNvSpPr>
            <p:nvPr/>
          </p:nvSpPr>
          <p:spPr bwMode="auto">
            <a:xfrm>
              <a:off x="1043" y="3236"/>
              <a:ext cx="816" cy="240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u="sng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类别：盐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6" name="Rectangle 57"/>
            <p:cNvSpPr>
              <a:spLocks noChangeArrowheads="1"/>
            </p:cNvSpPr>
            <p:nvPr/>
          </p:nvSpPr>
          <p:spPr bwMode="auto">
            <a:xfrm>
              <a:off x="16" y="1518"/>
              <a:ext cx="336" cy="768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类别：酸</a:t>
              </a:r>
              <a:endParaRPr lang="zh-CN" altLang="en-US" sz="2000" dirty="0">
                <a:latin typeface="+mn-ea"/>
                <a:ea typeface="+mn-ea"/>
              </a:endParaRPr>
            </a:p>
          </p:txBody>
        </p:sp>
        <p:sp>
          <p:nvSpPr>
            <p:cNvPr id="57387" name="Text Box 58"/>
            <p:cNvSpPr>
              <a:spLocks noChangeArrowheads="1"/>
            </p:cNvSpPr>
            <p:nvPr/>
          </p:nvSpPr>
          <p:spPr bwMode="auto">
            <a:xfrm>
              <a:off x="940" y="446"/>
              <a:ext cx="669" cy="291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石蕊试液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  <p:sp>
          <p:nvSpPr>
            <p:cNvPr id="57388" name="Text Box 59"/>
            <p:cNvSpPr>
              <a:spLocks noChangeArrowheads="1"/>
            </p:cNvSpPr>
            <p:nvPr/>
          </p:nvSpPr>
          <p:spPr bwMode="auto">
            <a:xfrm>
              <a:off x="969" y="1045"/>
              <a:ext cx="591" cy="291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金属铁</a:t>
              </a: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89" name="Text Box 60"/>
            <p:cNvSpPr>
              <a:spLocks noChangeArrowheads="1"/>
            </p:cNvSpPr>
            <p:nvPr/>
          </p:nvSpPr>
          <p:spPr bwMode="auto">
            <a:xfrm>
              <a:off x="912" y="1642"/>
              <a:ext cx="578" cy="294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氧化铜</a:t>
              </a: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90" name="Text Box 61"/>
            <p:cNvSpPr>
              <a:spLocks noChangeArrowheads="1"/>
            </p:cNvSpPr>
            <p:nvPr/>
          </p:nvSpPr>
          <p:spPr bwMode="auto">
            <a:xfrm>
              <a:off x="1056" y="2313"/>
              <a:ext cx="378" cy="291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NaOH</a:t>
              </a: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91" name="Text Box 62"/>
            <p:cNvSpPr>
              <a:spLocks noChangeArrowheads="1"/>
            </p:cNvSpPr>
            <p:nvPr/>
          </p:nvSpPr>
          <p:spPr bwMode="auto">
            <a:xfrm>
              <a:off x="936" y="2929"/>
              <a:ext cx="427" cy="291"/>
            </a:xfrm>
            <a:prstGeom prst="rect">
              <a:avLst/>
            </a:prstGeom>
            <a:noFill/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AgNO</a:t>
              </a:r>
              <a:r>
                <a:rPr lang="en-US" altLang="zh-CN" sz="2400" baseline="-25000">
                  <a:solidFill>
                    <a:srgbClr val="000000"/>
                  </a:solidFill>
                  <a:latin typeface="+mn-ea"/>
                  <a:ea typeface="+mn-ea"/>
                  <a:sym typeface="Times New Roman" pitchFamily="18" charset="0"/>
                </a:rPr>
                <a:t>3</a:t>
              </a:r>
              <a:endParaRPr lang="zh-CN" altLang="en-US" sz="2400">
                <a:latin typeface="+mn-ea"/>
                <a:ea typeface="+mn-ea"/>
              </a:endParaRPr>
            </a:p>
          </p:txBody>
        </p:sp>
        <p:sp>
          <p:nvSpPr>
            <p:cNvPr id="57392" name="Text Box 63"/>
            <p:cNvSpPr>
              <a:spLocks noChangeArrowheads="1"/>
            </p:cNvSpPr>
            <p:nvPr/>
          </p:nvSpPr>
          <p:spPr bwMode="auto">
            <a:xfrm>
              <a:off x="-24" y="1456"/>
              <a:ext cx="378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rgbClr val="FF3300"/>
                  </a:solidFill>
                  <a:latin typeface="+mn-ea"/>
                  <a:ea typeface="+mn-ea"/>
                  <a:sym typeface="Times New Roman" pitchFamily="18" charset="0"/>
                </a:rPr>
                <a:t>盐</a:t>
              </a:r>
              <a:r>
                <a:rPr lang="zh-CN" altLang="en-US" sz="2400" dirty="0">
                  <a:solidFill>
                    <a:srgbClr val="FF3300"/>
                  </a:solidFill>
                  <a:latin typeface="+mn-ea"/>
                  <a:ea typeface="+mn-ea"/>
                  <a:sym typeface="Times New Roman" pitchFamily="18" charset="0"/>
                </a:rPr>
                <a:t>酸</a:t>
              </a:r>
              <a:endParaRPr lang="zh-CN" altLang="en-US" sz="2400" dirty="0">
                <a:latin typeface="+mn-ea"/>
                <a:ea typeface="+mn-ea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5508" y="720214"/>
            <a:ext cx="898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1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+mn-ea"/>
                <a:cs typeface="宋体" pitchFamily="2" charset="-122"/>
              </a:rPr>
              <a:t>3. </a:t>
            </a:r>
            <a:r>
              <a:rPr lang="zh-CN" altLang="en-US" sz="2400" b="1" dirty="0" smtClean="0">
                <a:latin typeface="+mn-ea"/>
                <a:cs typeface="宋体" pitchFamily="2" charset="-122"/>
              </a:rPr>
              <a:t>选择一类物质，选取相应试剂，设计实验，证明你的预测。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8" grpId="0"/>
      <p:bldP spid="57400" grpId="0"/>
      <p:bldP spid="57401" grpId="0"/>
      <p:bldP spid="57402" grpId="0"/>
      <p:bldP spid="57403" grpId="0"/>
      <p:bldP spid="57404" grpId="0"/>
      <p:bldP spid="57405" grpId="0"/>
      <p:bldP spid="57406" grpId="0"/>
      <p:bldP spid="57407" grpId="0"/>
      <p:bldP spid="57393" grpId="0"/>
      <p:bldP spid="57394" grpId="0"/>
      <p:bldP spid="57395" grpId="0"/>
      <p:bldP spid="57396" grpId="0"/>
      <p:bldP spid="57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2530476" y="2164344"/>
            <a:ext cx="806449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金属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066925" y="3485584"/>
            <a:ext cx="1753637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碱性氧化物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2679964" y="5049192"/>
            <a:ext cx="502445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碱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9044498" y="2142105"/>
            <a:ext cx="1164208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非金属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8800274" y="3468168"/>
            <a:ext cx="1786004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酸性氧化物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9403628" y="4959648"/>
            <a:ext cx="522144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酸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5827184" y="2701925"/>
            <a:ext cx="905933" cy="267765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盐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312554" y="601663"/>
            <a:ext cx="997373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小结：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单质、氧化物、酸、碱、盐之间的转化关系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2959100" y="3970338"/>
            <a:ext cx="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>
            <a:off x="2959100" y="26908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9664700" y="3960813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948517" y="5421313"/>
            <a:ext cx="6720416" cy="601662"/>
            <a:chOff x="1401" y="3340"/>
            <a:chExt cx="3175" cy="379"/>
          </a:xfrm>
        </p:grpSpPr>
        <p:sp>
          <p:nvSpPr>
            <p:cNvPr id="146449" name="Freeform 17"/>
            <p:cNvSpPr>
              <a:spLocks/>
            </p:cNvSpPr>
            <p:nvPr/>
          </p:nvSpPr>
          <p:spPr bwMode="auto">
            <a:xfrm rot="10800000">
              <a:off x="1401" y="3402"/>
              <a:ext cx="3175" cy="317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0" y="0"/>
                </a:cxn>
                <a:cxn ang="0">
                  <a:pos x="3175" y="0"/>
                </a:cxn>
                <a:cxn ang="0">
                  <a:pos x="3175" y="272"/>
                </a:cxn>
              </a:cxnLst>
              <a:rect l="0" t="0" r="r" b="b"/>
              <a:pathLst>
                <a:path w="3175" h="317">
                  <a:moveTo>
                    <a:pt x="0" y="317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3175" y="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0" name="Line 18"/>
            <p:cNvSpPr>
              <a:spLocks noChangeShapeType="1"/>
            </p:cNvSpPr>
            <p:nvPr/>
          </p:nvSpPr>
          <p:spPr bwMode="auto">
            <a:xfrm flipV="1">
              <a:off x="2992" y="3340"/>
              <a:ext cx="1" cy="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933701" y="1646239"/>
            <a:ext cx="6720417" cy="1017587"/>
            <a:chOff x="1394" y="962"/>
            <a:chExt cx="3175" cy="641"/>
          </a:xfrm>
        </p:grpSpPr>
        <p:sp>
          <p:nvSpPr>
            <p:cNvPr id="146452" name="Freeform 20"/>
            <p:cNvSpPr>
              <a:spLocks/>
            </p:cNvSpPr>
            <p:nvPr/>
          </p:nvSpPr>
          <p:spPr bwMode="auto">
            <a:xfrm>
              <a:off x="1394" y="974"/>
              <a:ext cx="3175" cy="288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0" y="0"/>
                </a:cxn>
                <a:cxn ang="0">
                  <a:pos x="3175" y="0"/>
                </a:cxn>
                <a:cxn ang="0">
                  <a:pos x="3175" y="272"/>
                </a:cxn>
              </a:cxnLst>
              <a:rect l="0" t="0" r="r" b="b"/>
              <a:pathLst>
                <a:path w="3175" h="317">
                  <a:moveTo>
                    <a:pt x="0" y="317"/>
                  </a:moveTo>
                  <a:lnTo>
                    <a:pt x="0" y="0"/>
                  </a:lnTo>
                  <a:lnTo>
                    <a:pt x="3175" y="0"/>
                  </a:lnTo>
                  <a:lnTo>
                    <a:pt x="3175" y="27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3" name="Line 21"/>
            <p:cNvSpPr>
              <a:spLocks noChangeShapeType="1"/>
            </p:cNvSpPr>
            <p:nvPr/>
          </p:nvSpPr>
          <p:spPr bwMode="auto">
            <a:xfrm>
              <a:off x="2975" y="962"/>
              <a:ext cx="0" cy="6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05718" y="2479675"/>
            <a:ext cx="5753100" cy="2720975"/>
            <a:chOff x="1609" y="1562"/>
            <a:chExt cx="2718" cy="1714"/>
          </a:xfrm>
        </p:grpSpPr>
        <p:sp>
          <p:nvSpPr>
            <p:cNvPr id="146455" name="Line 23"/>
            <p:cNvSpPr>
              <a:spLocks noChangeShapeType="1"/>
            </p:cNvSpPr>
            <p:nvPr/>
          </p:nvSpPr>
          <p:spPr bwMode="auto">
            <a:xfrm>
              <a:off x="1649" y="1562"/>
              <a:ext cx="1049" cy="73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6" name="Line 24"/>
            <p:cNvSpPr>
              <a:spLocks noChangeShapeType="1"/>
            </p:cNvSpPr>
            <p:nvPr/>
          </p:nvSpPr>
          <p:spPr bwMode="auto">
            <a:xfrm flipH="1">
              <a:off x="3218" y="1568"/>
              <a:ext cx="1004" cy="72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7" name="Line 25"/>
            <p:cNvSpPr>
              <a:spLocks noChangeShapeType="1"/>
            </p:cNvSpPr>
            <p:nvPr/>
          </p:nvSpPr>
          <p:spPr bwMode="auto">
            <a:xfrm flipH="1" flipV="1">
              <a:off x="3230" y="2416"/>
              <a:ext cx="1097" cy="850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8" name="Line 26"/>
            <p:cNvSpPr>
              <a:spLocks noChangeShapeType="1"/>
            </p:cNvSpPr>
            <p:nvPr/>
          </p:nvSpPr>
          <p:spPr bwMode="auto">
            <a:xfrm flipV="1">
              <a:off x="1609" y="2393"/>
              <a:ext cx="1122" cy="883"/>
            </a:xfrm>
            <a:prstGeom prst="line">
              <a:avLst/>
            </a:prstGeom>
            <a:noFill/>
            <a:ln w="4445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59" name="Line 27"/>
            <p:cNvSpPr>
              <a:spLocks noChangeShapeType="1"/>
            </p:cNvSpPr>
            <p:nvPr/>
          </p:nvSpPr>
          <p:spPr bwMode="auto">
            <a:xfrm flipH="1" flipV="1">
              <a:off x="3211" y="2351"/>
              <a:ext cx="848" cy="6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460" name="Line 28"/>
            <p:cNvSpPr>
              <a:spLocks noChangeShapeType="1"/>
            </p:cNvSpPr>
            <p:nvPr/>
          </p:nvSpPr>
          <p:spPr bwMode="auto">
            <a:xfrm>
              <a:off x="1904" y="2357"/>
              <a:ext cx="805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6463" name="Line 31"/>
          <p:cNvSpPr>
            <a:spLocks noChangeShapeType="1"/>
          </p:cNvSpPr>
          <p:nvPr/>
        </p:nvSpPr>
        <p:spPr bwMode="auto">
          <a:xfrm>
            <a:off x="9656233" y="2711450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06129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 animBg="1"/>
      <p:bldP spid="146444" grpId="0" animBg="1"/>
      <p:bldP spid="146447" grpId="0" animBg="1"/>
      <p:bldP spid="1464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42084" y="550081"/>
            <a:ext cx="1198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小结：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511590" y="2400526"/>
            <a:ext cx="2029696" cy="397378"/>
          </a:xfrm>
          <a:prstGeom prst="wedgeRoundRectCallout">
            <a:avLst>
              <a:gd name="adj1" fmla="val 26412"/>
              <a:gd name="adj2" fmla="val 359093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zh-CN" altLang="en-US" sz="2000" b="1" dirty="0">
                <a:solidFill>
                  <a:schemeClr val="tx2"/>
                </a:solidFill>
                <a:latin typeface="宋体" pitchFamily="2" charset="-122"/>
              </a:rPr>
              <a:t>根据物质的组成</a:t>
            </a:r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1440096" y="1390846"/>
            <a:ext cx="2713469" cy="409252"/>
          </a:xfrm>
          <a:prstGeom prst="wedgeRoundRectCallout">
            <a:avLst>
              <a:gd name="adj1" fmla="val 36908"/>
              <a:gd name="adj2" fmla="val 297489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kumimoji="1" lang="zh-CN" altLang="en-US" sz="2000" b="1" dirty="0">
                <a:solidFill>
                  <a:schemeClr val="tx2"/>
                </a:solidFill>
                <a:latin typeface="宋体" pitchFamily="2" charset="-122"/>
              </a:rPr>
              <a:t>根据物质含元素的种类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306748" y="1644551"/>
            <a:ext cx="2593672" cy="2159001"/>
            <a:chOff x="2018" y="1355"/>
            <a:chExt cx="1257" cy="1360"/>
          </a:xfrm>
        </p:grpSpPr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2693" y="1355"/>
              <a:ext cx="335" cy="37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质</a:t>
              </a:r>
            </a:p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单</a:t>
              </a: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2679" y="2370"/>
              <a:ext cx="596" cy="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400" b="1" dirty="0">
                  <a:latin typeface="宋体" pitchFamily="2" charset="-122"/>
                </a:rPr>
                <a:t>物</a:t>
              </a:r>
            </a:p>
            <a:p>
              <a:pPr eaLnBrk="0" hangingPunct="0"/>
              <a:r>
                <a:rPr lang="zh-CN" altLang="en-US" sz="2400" b="1" dirty="0">
                  <a:latin typeface="宋体" pitchFamily="2" charset="-122"/>
                </a:rPr>
                <a:t>合</a:t>
              </a:r>
            </a:p>
            <a:p>
              <a:pPr eaLnBrk="0" hangingPunct="0"/>
              <a:r>
                <a:rPr lang="zh-CN" altLang="en-US" sz="2400" b="1" dirty="0">
                  <a:latin typeface="宋体" pitchFamily="2" charset="-122"/>
                </a:rPr>
                <a:t>化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018" y="1573"/>
              <a:ext cx="648" cy="987"/>
              <a:chOff x="1657" y="982"/>
              <a:chExt cx="991" cy="987"/>
            </a:xfrm>
          </p:grpSpPr>
          <p:sp>
            <p:nvSpPr>
              <p:cNvPr id="129036" name="Line 12"/>
              <p:cNvSpPr>
                <a:spLocks noChangeShapeType="1"/>
              </p:cNvSpPr>
              <p:nvPr/>
            </p:nvSpPr>
            <p:spPr bwMode="auto">
              <a:xfrm>
                <a:off x="1657" y="1570"/>
                <a:ext cx="719" cy="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373" y="982"/>
                <a:ext cx="275" cy="987"/>
                <a:chOff x="2275" y="832"/>
                <a:chExt cx="192" cy="1069"/>
              </a:xfrm>
            </p:grpSpPr>
            <p:sp>
              <p:nvSpPr>
                <p:cNvPr id="129038" name="Line 14"/>
                <p:cNvSpPr>
                  <a:spLocks noChangeShapeType="1"/>
                </p:cNvSpPr>
                <p:nvPr/>
              </p:nvSpPr>
              <p:spPr bwMode="auto">
                <a:xfrm>
                  <a:off x="2275" y="845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39" name="Line 15"/>
                <p:cNvSpPr>
                  <a:spLocks noChangeShapeType="1"/>
                </p:cNvSpPr>
                <p:nvPr/>
              </p:nvSpPr>
              <p:spPr bwMode="auto">
                <a:xfrm>
                  <a:off x="2275" y="8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40" name="Line 16"/>
                <p:cNvSpPr>
                  <a:spLocks noChangeShapeType="1"/>
                </p:cNvSpPr>
                <p:nvPr/>
              </p:nvSpPr>
              <p:spPr bwMode="auto">
                <a:xfrm>
                  <a:off x="2275" y="1901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043017" y="3751860"/>
            <a:ext cx="388258" cy="74081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eaVert" lIns="0" tIns="0" rIns="0" bIns="0" anchor="ctr" anchorCtr="1"/>
          <a:lstStyle/>
          <a:p>
            <a:pPr eaLnBrk="0" hangingPunct="0"/>
            <a:r>
              <a:rPr lang="zh-CN" altLang="en-US" sz="2000" b="1">
                <a:latin typeface="宋体" pitchFamily="2" charset="-122"/>
              </a:rPr>
              <a:t>物质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484672" y="2450117"/>
            <a:ext cx="3008410" cy="3270251"/>
            <a:chOff x="1107" y="1855"/>
            <a:chExt cx="1458" cy="2060"/>
          </a:xfrm>
        </p:grpSpPr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1741" y="1855"/>
              <a:ext cx="225" cy="62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纯净物</a:t>
              </a:r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2237" y="3266"/>
              <a:ext cx="328" cy="6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400" b="1" dirty="0">
                  <a:latin typeface="宋体" pitchFamily="2" charset="-122"/>
                </a:rPr>
                <a:t>混合物</a:t>
              </a:r>
            </a:p>
          </p:txBody>
        </p:sp>
        <p:sp>
          <p:nvSpPr>
            <p:cNvPr id="129045" name="Line 21"/>
            <p:cNvSpPr>
              <a:spLocks noChangeShapeType="1"/>
            </p:cNvSpPr>
            <p:nvPr/>
          </p:nvSpPr>
          <p:spPr bwMode="auto">
            <a:xfrm>
              <a:off x="1107" y="2893"/>
              <a:ext cx="37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6" name="Line 22"/>
            <p:cNvSpPr>
              <a:spLocks noChangeShapeType="1"/>
            </p:cNvSpPr>
            <p:nvPr/>
          </p:nvSpPr>
          <p:spPr bwMode="auto">
            <a:xfrm flipH="1">
              <a:off x="1482" y="2163"/>
              <a:ext cx="13" cy="146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7" name="Line 23"/>
            <p:cNvSpPr>
              <a:spLocks noChangeShapeType="1"/>
            </p:cNvSpPr>
            <p:nvPr/>
          </p:nvSpPr>
          <p:spPr bwMode="auto">
            <a:xfrm>
              <a:off x="1501" y="2169"/>
              <a:ext cx="22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8" name="Line 24"/>
            <p:cNvSpPr>
              <a:spLocks noChangeShapeType="1"/>
            </p:cNvSpPr>
            <p:nvPr/>
          </p:nvSpPr>
          <p:spPr bwMode="auto">
            <a:xfrm>
              <a:off x="1488" y="3622"/>
              <a:ext cx="72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5427734" y="1134856"/>
            <a:ext cx="1665149" cy="1357313"/>
            <a:chOff x="3265" y="848"/>
            <a:chExt cx="807" cy="855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65" y="1000"/>
              <a:ext cx="312" cy="657"/>
              <a:chOff x="1685" y="1229"/>
              <a:chExt cx="532" cy="740"/>
            </a:xfrm>
          </p:grpSpPr>
          <p:sp>
            <p:nvSpPr>
              <p:cNvPr id="129050" name="Line 26"/>
              <p:cNvSpPr>
                <a:spLocks noChangeShapeType="1"/>
              </p:cNvSpPr>
              <p:nvPr/>
            </p:nvSpPr>
            <p:spPr bwMode="auto">
              <a:xfrm>
                <a:off x="1685" y="1544"/>
                <a:ext cx="417" cy="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2121" y="1229"/>
                <a:ext cx="96" cy="740"/>
                <a:chOff x="2275" y="832"/>
                <a:chExt cx="192" cy="1069"/>
              </a:xfrm>
            </p:grpSpPr>
            <p:sp>
              <p:nvSpPr>
                <p:cNvPr id="129052" name="Line 28"/>
                <p:cNvSpPr>
                  <a:spLocks noChangeShapeType="1"/>
                </p:cNvSpPr>
                <p:nvPr/>
              </p:nvSpPr>
              <p:spPr bwMode="auto">
                <a:xfrm>
                  <a:off x="2275" y="845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53" name="Line 29"/>
                <p:cNvSpPr>
                  <a:spLocks noChangeShapeType="1"/>
                </p:cNvSpPr>
                <p:nvPr/>
              </p:nvSpPr>
              <p:spPr bwMode="auto">
                <a:xfrm>
                  <a:off x="2275" y="8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54" name="Line 30"/>
                <p:cNvSpPr>
                  <a:spLocks noChangeShapeType="1"/>
                </p:cNvSpPr>
                <p:nvPr/>
              </p:nvSpPr>
              <p:spPr bwMode="auto">
                <a:xfrm>
                  <a:off x="2275" y="1901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9055" name="Text Box 31"/>
            <p:cNvSpPr txBox="1">
              <a:spLocks noChangeArrowheads="1"/>
            </p:cNvSpPr>
            <p:nvPr/>
          </p:nvSpPr>
          <p:spPr bwMode="auto">
            <a:xfrm>
              <a:off x="3613" y="848"/>
              <a:ext cx="358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>
                  <a:latin typeface="宋体" pitchFamily="2" charset="-122"/>
                </a:rPr>
                <a:t>金属</a:t>
              </a:r>
            </a:p>
          </p:txBody>
        </p:sp>
        <p:sp>
          <p:nvSpPr>
            <p:cNvPr id="129056" name="Text Box 32"/>
            <p:cNvSpPr txBox="1">
              <a:spLocks noChangeArrowheads="1"/>
            </p:cNvSpPr>
            <p:nvPr/>
          </p:nvSpPr>
          <p:spPr bwMode="auto">
            <a:xfrm>
              <a:off x="3599" y="1451"/>
              <a:ext cx="473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>
                  <a:latin typeface="宋体" pitchFamily="2" charset="-122"/>
                </a:rPr>
                <a:t>非金属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69317" y="1820131"/>
            <a:ext cx="2925873" cy="1673225"/>
            <a:chOff x="6924741" y="457893"/>
            <a:chExt cx="2925873" cy="1673225"/>
          </a:xfrm>
        </p:grpSpPr>
        <p:sp>
          <p:nvSpPr>
            <p:cNvPr id="129031" name="Text Box 7"/>
            <p:cNvSpPr txBox="1">
              <a:spLocks noChangeArrowheads="1"/>
            </p:cNvSpPr>
            <p:nvPr/>
          </p:nvSpPr>
          <p:spPr bwMode="auto">
            <a:xfrm>
              <a:off x="8787973" y="457893"/>
              <a:ext cx="1062641" cy="167322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 dirty="0">
                  <a:latin typeface="宋体" pitchFamily="2" charset="-122"/>
                </a:rPr>
                <a:t>氧化物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 dirty="0">
                  <a:latin typeface="宋体" pitchFamily="2" charset="-122"/>
                </a:rPr>
                <a:t>  酸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 dirty="0">
                  <a:latin typeface="宋体" pitchFamily="2" charset="-122"/>
                </a:rPr>
                <a:t>  碱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 dirty="0">
                  <a:latin typeface="宋体" pitchFamily="2" charset="-122"/>
                </a:rPr>
                <a:t>  盐</a:t>
              </a:r>
            </a:p>
          </p:txBody>
        </p:sp>
        <p:sp>
          <p:nvSpPr>
            <p:cNvPr id="129058" name="Line 34"/>
            <p:cNvSpPr>
              <a:spLocks noChangeShapeType="1"/>
            </p:cNvSpPr>
            <p:nvPr/>
          </p:nvSpPr>
          <p:spPr bwMode="auto">
            <a:xfrm flipV="1">
              <a:off x="6924741" y="1789807"/>
              <a:ext cx="1793077" cy="16668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95368" y="3539035"/>
            <a:ext cx="4889791" cy="871538"/>
            <a:chOff x="5995368" y="3539035"/>
            <a:chExt cx="4889791" cy="871538"/>
          </a:xfrm>
        </p:grpSpPr>
        <p:sp>
          <p:nvSpPr>
            <p:cNvPr id="129028" name="Text Box 4"/>
            <p:cNvSpPr txBox="1">
              <a:spLocks noChangeArrowheads="1"/>
            </p:cNvSpPr>
            <p:nvPr/>
          </p:nvSpPr>
          <p:spPr bwMode="auto">
            <a:xfrm>
              <a:off x="9566659" y="3539035"/>
              <a:ext cx="1318500" cy="8715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 eaLnBrk="0" hangingPunct="0"/>
              <a:r>
                <a:rPr lang="en-US" altLang="zh-CN" sz="2000" b="1" dirty="0">
                  <a:latin typeface="宋体" pitchFamily="2" charset="-122"/>
                </a:rPr>
                <a:t> </a:t>
              </a:r>
              <a:r>
                <a:rPr lang="zh-CN" altLang="en-US" sz="2400" b="1" dirty="0">
                  <a:latin typeface="宋体" pitchFamily="2" charset="-122"/>
                </a:rPr>
                <a:t>电解质</a:t>
              </a:r>
            </a:p>
            <a:p>
              <a:pPr algn="l" eaLnBrk="0" hangingPunct="0"/>
              <a:r>
                <a:rPr lang="zh-CN" altLang="en-US" sz="2400" b="1" dirty="0">
                  <a:latin typeface="宋体" pitchFamily="2" charset="-122"/>
                </a:rPr>
                <a:t>非电解质</a:t>
              </a:r>
            </a:p>
          </p:txBody>
        </p:sp>
        <p:sp>
          <p:nvSpPr>
            <p:cNvPr id="129060" name="Line 36"/>
            <p:cNvSpPr>
              <a:spLocks noChangeShapeType="1"/>
            </p:cNvSpPr>
            <p:nvPr/>
          </p:nvSpPr>
          <p:spPr bwMode="auto">
            <a:xfrm>
              <a:off x="5995368" y="3545519"/>
              <a:ext cx="3505683" cy="54768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5642991" y="2529601"/>
            <a:ext cx="1660347" cy="411993"/>
          </a:xfrm>
          <a:prstGeom prst="wedgeRoundRectCallout">
            <a:avLst>
              <a:gd name="adj1" fmla="val 37055"/>
              <a:gd name="adj2" fmla="val 84931"/>
              <a:gd name="adj3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kumimoji="1" lang="zh-CN" altLang="en-US" sz="2000" b="1" dirty="0" smtClean="0">
                <a:solidFill>
                  <a:schemeClr val="tx2"/>
                </a:solidFill>
                <a:latin typeface="宋体" pitchFamily="2" charset="-122"/>
              </a:rPr>
              <a:t>根据元</a:t>
            </a:r>
            <a:r>
              <a:rPr kumimoji="1" lang="zh-CN" altLang="en-US" sz="2000" b="1" dirty="0">
                <a:solidFill>
                  <a:schemeClr val="tx2"/>
                </a:solidFill>
                <a:latin typeface="宋体" pitchFamily="2" charset="-122"/>
              </a:rPr>
              <a:t>素组成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493081" y="4648010"/>
            <a:ext cx="1654832" cy="1182688"/>
            <a:chOff x="2559" y="3279"/>
            <a:chExt cx="802" cy="745"/>
          </a:xfrm>
        </p:grpSpPr>
        <p:sp>
          <p:nvSpPr>
            <p:cNvPr id="129064" name="Text Box 40"/>
            <p:cNvSpPr txBox="1">
              <a:spLocks noChangeArrowheads="1"/>
            </p:cNvSpPr>
            <p:nvPr/>
          </p:nvSpPr>
          <p:spPr bwMode="auto">
            <a:xfrm>
              <a:off x="2942" y="3279"/>
              <a:ext cx="419" cy="7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 eaLnBrk="0" hangingPunct="0"/>
              <a:r>
                <a:rPr lang="zh-CN" altLang="en-US" sz="2400" b="1" dirty="0">
                  <a:latin typeface="宋体" pitchFamily="2" charset="-122"/>
                </a:rPr>
                <a:t>溶液</a:t>
              </a:r>
            </a:p>
            <a:p>
              <a:pPr algn="l" eaLnBrk="0" hangingPunct="0"/>
              <a:r>
                <a:rPr lang="zh-CN" altLang="en-US" sz="2400" b="1" dirty="0">
                  <a:latin typeface="宋体" pitchFamily="2" charset="-122"/>
                </a:rPr>
                <a:t>浊液</a:t>
              </a:r>
            </a:p>
            <a:p>
              <a:pPr algn="l" eaLnBrk="0" hangingPunct="0"/>
              <a:r>
                <a:rPr lang="zh-CN" altLang="en-US" sz="2400" b="1" dirty="0">
                  <a:latin typeface="宋体" pitchFamily="2" charset="-122"/>
                </a:rPr>
                <a:t>胶体</a:t>
              </a:r>
            </a:p>
          </p:txBody>
        </p:sp>
        <p:sp>
          <p:nvSpPr>
            <p:cNvPr id="129065" name="Line 41"/>
            <p:cNvSpPr>
              <a:spLocks noChangeShapeType="1"/>
            </p:cNvSpPr>
            <p:nvPr/>
          </p:nvSpPr>
          <p:spPr bwMode="auto">
            <a:xfrm>
              <a:off x="2559" y="3644"/>
              <a:ext cx="359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29067" name="AutoShape 43"/>
          <p:cNvSpPr>
            <a:spLocks noChangeArrowheads="1"/>
          </p:cNvSpPr>
          <p:nvPr/>
        </p:nvSpPr>
        <p:spPr bwMode="auto">
          <a:xfrm>
            <a:off x="9953210" y="2410925"/>
            <a:ext cx="1695474" cy="1037053"/>
          </a:xfrm>
          <a:prstGeom prst="wedgeRoundRectCallout">
            <a:avLst>
              <a:gd name="adj1" fmla="val -140307"/>
              <a:gd name="adj2" fmla="val 836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zh-CN" altLang="en-US" sz="2000" b="1" dirty="0" smtClean="0">
                <a:latin typeface="宋体" pitchFamily="2" charset="-122"/>
              </a:rPr>
              <a:t>根据在水溶液中或熔融状态下能否导电</a:t>
            </a:r>
            <a:endParaRPr kumimoji="1" lang="zh-CN" altLang="en-US" sz="2000" b="1" dirty="0">
              <a:latin typeface="宋体" pitchFamily="2" charset="-122"/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3769040" y="3886495"/>
            <a:ext cx="1749560" cy="716695"/>
          </a:xfrm>
          <a:prstGeom prst="wedgeRoundRectCallout">
            <a:avLst>
              <a:gd name="adj1" fmla="val 1345"/>
              <a:gd name="adj2" fmla="val 1327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kumimoji="1" lang="zh-CN" altLang="en-US" sz="2000" b="1" dirty="0">
                <a:latin typeface="宋体" pitchFamily="2" charset="-122"/>
              </a:rPr>
              <a:t>根据被分散物质的颗粒大小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949941" y="3645613"/>
            <a:ext cx="4026977" cy="1851507"/>
            <a:chOff x="5949941" y="3645613"/>
            <a:chExt cx="4026977" cy="1851507"/>
          </a:xfrm>
        </p:grpSpPr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5949941" y="3645613"/>
              <a:ext cx="2834052" cy="143806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 dirty="0"/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8821133" y="4625582"/>
              <a:ext cx="1155785" cy="8715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 eaLnBrk="0" hangingPunct="0"/>
              <a:r>
                <a:rPr lang="zh-CN" altLang="en-US" sz="2400" b="1" dirty="0" smtClean="0">
                  <a:latin typeface="宋体" pitchFamily="2" charset="-122"/>
                </a:rPr>
                <a:t>氧化剂</a:t>
              </a:r>
              <a:endParaRPr lang="en-US" altLang="zh-CN" sz="2400" b="1" dirty="0">
                <a:latin typeface="宋体" pitchFamily="2" charset="-122"/>
              </a:endParaRPr>
            </a:p>
            <a:p>
              <a:pPr algn="l" eaLnBrk="0" hangingPunct="0"/>
              <a:r>
                <a:rPr lang="zh-CN" altLang="en-US" sz="2400" b="1" dirty="0" smtClean="0">
                  <a:latin typeface="宋体" pitchFamily="2" charset="-122"/>
                </a:rPr>
                <a:t>还原剂</a:t>
              </a:r>
            </a:p>
          </p:txBody>
        </p:sp>
      </p:grpSp>
      <p:sp>
        <p:nvSpPr>
          <p:cNvPr id="48" name="AutoShape 38"/>
          <p:cNvSpPr>
            <a:spLocks noChangeArrowheads="1"/>
          </p:cNvSpPr>
          <p:nvPr/>
        </p:nvSpPr>
        <p:spPr bwMode="auto">
          <a:xfrm>
            <a:off x="6366964" y="5712129"/>
            <a:ext cx="2684016" cy="691759"/>
          </a:xfrm>
          <a:prstGeom prst="wedgeRoundRectCallout">
            <a:avLst>
              <a:gd name="adj1" fmla="val -284"/>
              <a:gd name="adj2" fmla="val -21621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kumimoji="1" lang="zh-CN" altLang="en-US" sz="2000" b="1" dirty="0" smtClean="0">
                <a:latin typeface="宋体" pitchFamily="2" charset="-122"/>
              </a:rPr>
              <a:t>根据在反应中所含元素化合价的改变情况</a:t>
            </a:r>
            <a:endParaRPr kumimoji="1" lang="zh-CN" altLang="en-US" sz="2000" b="1" dirty="0">
              <a:latin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animBg="1"/>
      <p:bldP spid="129030" grpId="0" animBg="1"/>
      <p:bldP spid="129062" grpId="0" animBg="1"/>
      <p:bldP spid="129067" grpId="0" animBg="1"/>
      <p:bldP spid="44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097048" y="798715"/>
            <a:ext cx="94212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990000"/>
              </a:buClr>
            </a:pPr>
            <a:r>
              <a:rPr lang="zh-CN" altLang="en-US" sz="2800" b="1" dirty="0">
                <a:latin typeface="宋体" pitchFamily="2" charset="-122"/>
              </a:rPr>
              <a:t>练习：判断下列说法是否正确。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1</a:t>
            </a:r>
            <a:r>
              <a:rPr lang="zh-CN" altLang="en-US" sz="2800" b="1" dirty="0">
                <a:latin typeface="宋体" pitchFamily="2" charset="-122"/>
              </a:rPr>
              <a:t>、金属氧化物一定是碱性氧化物。    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2</a:t>
            </a:r>
            <a:r>
              <a:rPr lang="zh-CN" altLang="en-US" sz="2800" b="1" dirty="0">
                <a:latin typeface="宋体" pitchFamily="2" charset="-122"/>
              </a:rPr>
              <a:t>、碱性氧化物一定是金属氧化物。    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3</a:t>
            </a:r>
            <a:r>
              <a:rPr lang="zh-CN" altLang="en-US" sz="2800" b="1" dirty="0">
                <a:latin typeface="宋体" pitchFamily="2" charset="-122"/>
              </a:rPr>
              <a:t>、酸性氧化物一定是非金属氧化物。  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4</a:t>
            </a:r>
            <a:r>
              <a:rPr lang="zh-CN" altLang="en-US" sz="2800" b="1" dirty="0">
                <a:latin typeface="宋体" pitchFamily="2" charset="-122"/>
              </a:rPr>
              <a:t>、非金属氧化物不一定是酸性氧化物。（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5</a:t>
            </a:r>
            <a:r>
              <a:rPr lang="zh-CN" altLang="en-US" sz="2800" b="1" dirty="0">
                <a:latin typeface="宋体" pitchFamily="2" charset="-122"/>
              </a:rPr>
              <a:t>、能电离出</a:t>
            </a:r>
            <a:r>
              <a:rPr lang="en-US" altLang="zh-CN" sz="2800" b="1" dirty="0">
                <a:latin typeface="Times New Roman" pitchFamily="18" charset="0"/>
              </a:rPr>
              <a:t>H</a:t>
            </a:r>
            <a:r>
              <a:rPr lang="en-US" altLang="zh-CN" sz="2800" b="1" baseline="30000" dirty="0">
                <a:latin typeface="Times New Roman" pitchFamily="18" charset="0"/>
              </a:rPr>
              <a:t>+</a:t>
            </a:r>
            <a:r>
              <a:rPr lang="zh-CN" altLang="en-US" sz="2800" b="1" dirty="0">
                <a:latin typeface="宋体" pitchFamily="2" charset="-122"/>
              </a:rPr>
              <a:t>的化合物一定是酸。    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6</a:t>
            </a:r>
            <a:r>
              <a:rPr lang="zh-CN" altLang="en-US" sz="2800" b="1" dirty="0">
                <a:latin typeface="宋体" pitchFamily="2" charset="-122"/>
              </a:rPr>
              <a:t>、</a:t>
            </a:r>
            <a:r>
              <a:rPr lang="en-US" altLang="zh-CN" sz="2800" b="1" dirty="0">
                <a:latin typeface="Times New Roman" pitchFamily="18" charset="0"/>
              </a:rPr>
              <a:t>CH</a:t>
            </a:r>
            <a:r>
              <a:rPr lang="en-US" altLang="zh-CN" sz="2800" b="1" baseline="-25000" dirty="0">
                <a:latin typeface="Times New Roman" pitchFamily="18" charset="0"/>
              </a:rPr>
              <a:t>3</a:t>
            </a:r>
            <a:r>
              <a:rPr lang="en-US" altLang="zh-CN" sz="2800" b="1" dirty="0">
                <a:latin typeface="Times New Roman" pitchFamily="18" charset="0"/>
              </a:rPr>
              <a:t>COOH</a:t>
            </a:r>
            <a:r>
              <a:rPr lang="zh-CN" altLang="en-US" sz="2800" b="1" dirty="0">
                <a:latin typeface="宋体" pitchFamily="2" charset="-122"/>
              </a:rPr>
              <a:t>属于一元酸。       </a:t>
            </a:r>
            <a:r>
              <a:rPr lang="zh-CN" altLang="en-US" sz="2800" b="1" baseline="-25000" dirty="0">
                <a:latin typeface="宋体" pitchFamily="2" charset="-122"/>
              </a:rPr>
              <a:t>     </a:t>
            </a:r>
            <a:r>
              <a:rPr lang="zh-CN" altLang="en-US" sz="2800" b="1" dirty="0">
                <a:latin typeface="宋体" pitchFamily="2" charset="-122"/>
              </a:rPr>
              <a:t>（    ）</a:t>
            </a:r>
          </a:p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宋体" pitchFamily="2" charset="-122"/>
              </a:rPr>
              <a:t>7</a:t>
            </a:r>
            <a:r>
              <a:rPr lang="zh-CN" altLang="en-US" sz="2800" b="1" dirty="0">
                <a:latin typeface="宋体" pitchFamily="2" charset="-122"/>
              </a:rPr>
              <a:t>、含有氧元素的化合物都是氧化物。  </a:t>
            </a:r>
            <a:r>
              <a:rPr lang="zh-CN" altLang="en-US" sz="2800" b="1" dirty="0" smtClean="0">
                <a:latin typeface="宋体" pitchFamily="2" charset="-122"/>
              </a:rPr>
              <a:t>（    </a:t>
            </a:r>
            <a:r>
              <a:rPr lang="zh-CN" altLang="en-US" sz="2800" b="1" dirty="0">
                <a:latin typeface="宋体" pitchFamily="2" charset="-122"/>
              </a:rPr>
              <a:t>）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874143" y="2825878"/>
            <a:ext cx="57996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958502" y="2233715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863444" y="1518884"/>
            <a:ext cx="57996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8945920" y="3465887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8891762" y="4103574"/>
            <a:ext cx="52332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</a:rPr>
              <a:t>×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8978981" y="4740823"/>
            <a:ext cx="475129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√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8862129" y="5381269"/>
            <a:ext cx="55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itchFamily="18" charset="0"/>
              </a:rPr>
              <a:t>×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8" grpId="0"/>
      <p:bldP spid="139269" grpId="0"/>
      <p:bldP spid="139270" grpId="0"/>
      <p:bldP spid="139271" grpId="0"/>
      <p:bldP spid="139272" grpId="0"/>
      <p:bldP spid="1392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999067" y="2334370"/>
            <a:ext cx="1016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1</a:t>
            </a:r>
            <a:r>
              <a:rPr kumimoji="1" lang="zh-CN" altLang="en-US" sz="2400" b="1" dirty="0">
                <a:latin typeface="宋体" pitchFamily="2" charset="-122"/>
              </a:rPr>
              <a:t>、某矿泉水标签上印有下列字样：主要成分（单位：</a:t>
            </a:r>
            <a:r>
              <a:rPr kumimoji="1" lang="en-US" altLang="zh-CN" sz="2400" b="1" dirty="0">
                <a:latin typeface="宋体" pitchFamily="2" charset="-122"/>
              </a:rPr>
              <a:t>mg</a:t>
            </a:r>
            <a:r>
              <a:rPr kumimoji="1" lang="zh-CN" altLang="en-US" sz="2400" b="1" dirty="0">
                <a:latin typeface="宋体" pitchFamily="2" charset="-122"/>
              </a:rPr>
              <a:t>／</a:t>
            </a:r>
            <a:r>
              <a:rPr kumimoji="1" lang="en-US" altLang="zh-CN" sz="2400" b="1" dirty="0">
                <a:latin typeface="宋体" pitchFamily="2" charset="-122"/>
              </a:rPr>
              <a:t>L</a:t>
            </a:r>
            <a:r>
              <a:rPr kumimoji="1" lang="zh-CN" altLang="en-US" sz="2400" b="1" dirty="0">
                <a:latin typeface="宋体" pitchFamily="2" charset="-122"/>
              </a:rPr>
              <a:t>）</a:t>
            </a:r>
            <a:r>
              <a:rPr kumimoji="1" lang="en-US" altLang="zh-CN" sz="2400" b="1" dirty="0">
                <a:latin typeface="Times New Roman" pitchFamily="18" charset="0"/>
              </a:rPr>
              <a:t>Ca</a:t>
            </a:r>
            <a:r>
              <a:rPr kumimoji="1" lang="zh-CN" altLang="en-US" sz="2400" b="1" dirty="0">
                <a:latin typeface="Times New Roman" pitchFamily="18" charset="0"/>
              </a:rPr>
              <a:t>：</a:t>
            </a:r>
            <a:r>
              <a:rPr kumimoji="1" lang="en-US" altLang="zh-CN" sz="2400" b="1" dirty="0">
                <a:latin typeface="Times New Roman" pitchFamily="18" charset="0"/>
              </a:rPr>
              <a:t>20.2</a:t>
            </a:r>
            <a:r>
              <a:rPr kumimoji="1" lang="zh-CN" altLang="en-US" sz="2400" b="1" dirty="0">
                <a:latin typeface="Times New Roman" pitchFamily="18" charset="0"/>
              </a:rPr>
              <a:t>，</a:t>
            </a:r>
            <a:r>
              <a:rPr kumimoji="1" lang="en-US" altLang="zh-CN" sz="2400" b="1" dirty="0">
                <a:latin typeface="Times New Roman" pitchFamily="18" charset="0"/>
              </a:rPr>
              <a:t>K</a:t>
            </a:r>
            <a:r>
              <a:rPr kumimoji="1" lang="zh-CN" altLang="en-US" sz="2400" b="1" dirty="0">
                <a:latin typeface="Times New Roman" pitchFamily="18" charset="0"/>
              </a:rPr>
              <a:t>：</a:t>
            </a:r>
            <a:r>
              <a:rPr kumimoji="1" lang="en-US" altLang="zh-CN" sz="2400" b="1" dirty="0">
                <a:latin typeface="Times New Roman" pitchFamily="18" charset="0"/>
              </a:rPr>
              <a:t>39.1</a:t>
            </a:r>
            <a:r>
              <a:rPr kumimoji="1" lang="zh-CN" altLang="en-US" sz="2400" b="1" dirty="0">
                <a:latin typeface="Times New Roman" pitchFamily="18" charset="0"/>
              </a:rPr>
              <a:t>，</a:t>
            </a:r>
            <a:r>
              <a:rPr kumimoji="1" lang="en-US" altLang="zh-CN" sz="2400" b="1" dirty="0">
                <a:latin typeface="Times New Roman" pitchFamily="18" charset="0"/>
              </a:rPr>
              <a:t>Mg</a:t>
            </a:r>
            <a:r>
              <a:rPr kumimoji="1" lang="zh-CN" altLang="en-US" sz="2400" b="1" dirty="0">
                <a:latin typeface="Times New Roman" pitchFamily="18" charset="0"/>
              </a:rPr>
              <a:t>：</a:t>
            </a:r>
            <a:r>
              <a:rPr kumimoji="1" lang="en-US" altLang="zh-CN" sz="2400" b="1" dirty="0">
                <a:latin typeface="Times New Roman" pitchFamily="18" charset="0"/>
              </a:rPr>
              <a:t>3.27</a:t>
            </a:r>
            <a:r>
              <a:rPr kumimoji="1" lang="zh-CN" altLang="en-US" sz="2400" b="1" dirty="0">
                <a:latin typeface="Times New Roman" pitchFamily="18" charset="0"/>
              </a:rPr>
              <a:t>，</a:t>
            </a:r>
            <a:r>
              <a:rPr kumimoji="1" lang="en-US" altLang="zh-CN" sz="2400" b="1" dirty="0">
                <a:latin typeface="Times New Roman" pitchFamily="18" charset="0"/>
              </a:rPr>
              <a:t>Zn</a:t>
            </a:r>
            <a:r>
              <a:rPr kumimoji="1" lang="zh-CN" altLang="en-US" sz="2400" b="1" dirty="0">
                <a:latin typeface="Times New Roman" pitchFamily="18" charset="0"/>
              </a:rPr>
              <a:t>：</a:t>
            </a:r>
            <a:r>
              <a:rPr kumimoji="1" lang="en-US" altLang="zh-CN" sz="2400" b="1" dirty="0">
                <a:latin typeface="Times New Roman" pitchFamily="18" charset="0"/>
              </a:rPr>
              <a:t>0.06</a:t>
            </a:r>
            <a:r>
              <a:rPr kumimoji="1" lang="zh-CN" altLang="en-US" sz="2400" b="1" dirty="0" smtClean="0">
                <a:latin typeface="Times New Roman" pitchFamily="18" charset="0"/>
              </a:rPr>
              <a:t>，</a:t>
            </a:r>
            <a:r>
              <a:rPr kumimoji="1" lang="en-US" altLang="zh-CN" sz="2400" b="1" dirty="0" smtClean="0">
                <a:latin typeface="Times New Roman" pitchFamily="18" charset="0"/>
              </a:rPr>
              <a:t>F</a:t>
            </a:r>
            <a:r>
              <a:rPr kumimoji="1" lang="zh-CN" altLang="en-US" sz="2400" b="1" dirty="0">
                <a:latin typeface="Times New Roman" pitchFamily="18" charset="0"/>
              </a:rPr>
              <a:t>：</a:t>
            </a:r>
            <a:r>
              <a:rPr kumimoji="1" lang="en-US" altLang="zh-CN" sz="2400" b="1" dirty="0">
                <a:latin typeface="Times New Roman" pitchFamily="18" charset="0"/>
              </a:rPr>
              <a:t>0.02</a:t>
            </a:r>
            <a:r>
              <a:rPr kumimoji="1" lang="zh-CN" altLang="en-US" sz="2400" b="1" dirty="0">
                <a:latin typeface="Times New Roman" pitchFamily="18" charset="0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Times New Roman" pitchFamily="18" charset="0"/>
              </a:rPr>
              <a:t>标签上的“</a:t>
            </a:r>
            <a:r>
              <a:rPr kumimoji="1" lang="en-US" altLang="zh-CN" sz="2400" b="1" dirty="0">
                <a:latin typeface="Times New Roman" pitchFamily="18" charset="0"/>
              </a:rPr>
              <a:t>Ca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K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Mg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Zn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F ”</a:t>
            </a:r>
            <a:r>
              <a:rPr kumimoji="1" lang="zh-CN" altLang="en-US" sz="2400" b="1" dirty="0">
                <a:latin typeface="Times New Roman" pitchFamily="18" charset="0"/>
              </a:rPr>
              <a:t>是指（       ）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Times New Roman" pitchFamily="18" charset="0"/>
              </a:rPr>
              <a:t>A</a:t>
            </a:r>
            <a:r>
              <a:rPr kumimoji="1" lang="zh-CN" altLang="en-US" sz="2400" b="1" dirty="0">
                <a:latin typeface="Times New Roman" pitchFamily="18" charset="0"/>
              </a:rPr>
              <a:t>、单质        </a:t>
            </a:r>
            <a:r>
              <a:rPr kumimoji="1" lang="en-US" altLang="zh-CN" sz="2400" b="1" dirty="0">
                <a:latin typeface="Times New Roman" pitchFamily="18" charset="0"/>
              </a:rPr>
              <a:t>B</a:t>
            </a:r>
            <a:r>
              <a:rPr kumimoji="1" lang="zh-CN" altLang="en-US" sz="2400" b="1" dirty="0">
                <a:latin typeface="Times New Roman" pitchFamily="18" charset="0"/>
              </a:rPr>
              <a:t>、元素        </a:t>
            </a:r>
            <a:r>
              <a:rPr kumimoji="1" lang="en-US" altLang="zh-CN" sz="2400" b="1" dirty="0">
                <a:latin typeface="Times New Roman" pitchFamily="18" charset="0"/>
              </a:rPr>
              <a:t>C</a:t>
            </a:r>
            <a:r>
              <a:rPr kumimoji="1" lang="zh-CN" altLang="en-US" sz="2400" b="1" dirty="0">
                <a:latin typeface="Times New Roman" pitchFamily="18" charset="0"/>
              </a:rPr>
              <a:t>、原子        </a:t>
            </a:r>
            <a:r>
              <a:rPr kumimoji="1" lang="en-US" altLang="zh-CN" sz="2400" b="1" dirty="0">
                <a:latin typeface="Times New Roman" pitchFamily="18" charset="0"/>
              </a:rPr>
              <a:t>D</a:t>
            </a:r>
            <a:r>
              <a:rPr kumimoji="1" lang="zh-CN" altLang="en-US" sz="2400" b="1" dirty="0">
                <a:latin typeface="Times New Roman" pitchFamily="18" charset="0"/>
              </a:rPr>
              <a:t>、分子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711259" y="3488532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  <p:pic>
        <p:nvPicPr>
          <p:cNvPr id="149509" name="Picture 5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633" y="769544"/>
            <a:ext cx="5240867" cy="104206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942300" y="1313844"/>
            <a:ext cx="1016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2</a:t>
            </a:r>
            <a:r>
              <a:rPr kumimoji="1" lang="zh-CN" altLang="en-US" sz="2400" b="1" dirty="0">
                <a:latin typeface="宋体" pitchFamily="2" charset="-122"/>
              </a:rPr>
              <a:t>、下列有关物质分类或归类错误的是（   ）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</a:rPr>
              <a:t>、混合物：盐酸、生铁、空气        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Times New Roman" pitchFamily="18" charset="0"/>
              </a:rPr>
              <a:t>化合物：</a:t>
            </a:r>
            <a:r>
              <a:rPr kumimoji="1" lang="en-US" altLang="zh-CN" sz="2400" b="1" dirty="0">
                <a:latin typeface="Times New Roman" pitchFamily="18" charset="0"/>
              </a:rPr>
              <a:t>CaCl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NaOH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HCl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Times New Roman" pitchFamily="18" charset="0"/>
              </a:rPr>
              <a:t>盐：</a:t>
            </a:r>
            <a:r>
              <a:rPr kumimoji="1" lang="en-US" altLang="zh-CN" sz="2400" b="1" dirty="0">
                <a:latin typeface="Times New Roman" pitchFamily="18" charset="0"/>
              </a:rPr>
              <a:t>CaO</a:t>
            </a:r>
            <a:r>
              <a:rPr kumimoji="1" lang="zh-CN" altLang="en-US" sz="2400" b="1" dirty="0">
                <a:latin typeface="Times New Roman" pitchFamily="18" charset="0"/>
              </a:rPr>
              <a:t>、碳酸钙、食盐          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Times New Roman" pitchFamily="18" charset="0"/>
              </a:rPr>
              <a:t>单质：</a:t>
            </a:r>
            <a:r>
              <a:rPr kumimoji="1" lang="en-US" altLang="zh-CN" sz="2400" b="1" dirty="0">
                <a:latin typeface="Times New Roman" pitchFamily="18" charset="0"/>
              </a:rPr>
              <a:t>He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zh-CN" altLang="en-US" sz="2400" b="1" dirty="0">
                <a:latin typeface="Times New Roman" pitchFamily="18" charset="0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7421314" y="1398368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450" y="578426"/>
            <a:ext cx="11866684" cy="1698886"/>
            <a:chOff x="226450" y="578426"/>
            <a:chExt cx="11866684" cy="1698886"/>
          </a:xfrm>
        </p:grpSpPr>
        <p:sp>
          <p:nvSpPr>
            <p:cNvPr id="5" name="TextBox 4"/>
            <p:cNvSpPr txBox="1"/>
            <p:nvPr/>
          </p:nvSpPr>
          <p:spPr>
            <a:xfrm>
              <a:off x="226450" y="578426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</a:rPr>
                <a:t>联想质疑：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6788" y="1076983"/>
              <a:ext cx="117963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smtClean="0"/>
                <a:t>         </a:t>
              </a:r>
              <a:r>
                <a:rPr lang="zh-CN" altLang="zh-CN" sz="2400" b="1" dirty="0" smtClean="0"/>
                <a:t>面对丰富多彩的物质世界，你是否想过，这些物质之间有什么内在联系？ </a:t>
              </a:r>
              <a:r>
                <a:rPr lang="zh-CN" altLang="en-US" sz="2400" b="1" dirty="0" smtClean="0"/>
                <a:t>我们可以分类认识和研究物质，那么</a:t>
              </a:r>
              <a:r>
                <a:rPr lang="zh-CN" altLang="zh-CN" sz="2400" b="1" dirty="0" smtClean="0"/>
                <a:t>，怎样分类才能更有效地帮助我们认识</a:t>
              </a:r>
              <a:r>
                <a:rPr lang="zh-CN" altLang="en-US" sz="2400" b="1" dirty="0" smtClean="0"/>
                <a:t>和研究</a:t>
              </a:r>
              <a:r>
                <a:rPr lang="zh-CN" altLang="zh-CN" sz="2400" b="1" dirty="0" smtClean="0"/>
                <a:t>物质呢？</a:t>
              </a:r>
              <a:endParaRPr lang="zh-CN" altLang="zh-CN" sz="2400" b="1" dirty="0"/>
            </a:p>
          </p:txBody>
        </p:sp>
      </p:grpSp>
      <p:pic>
        <p:nvPicPr>
          <p:cNvPr id="7" name="图片 6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1507" y="2136529"/>
            <a:ext cx="7279823" cy="4660871"/>
          </a:xfrm>
          <a:prstGeom prst="rect">
            <a:avLst/>
          </a:prstGeom>
        </p:spPr>
      </p:pic>
      <p:pic>
        <p:nvPicPr>
          <p:cNvPr id="8" name="图片 7" descr="tim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1507" y="2121106"/>
            <a:ext cx="4015961" cy="4641833"/>
          </a:xfrm>
          <a:prstGeom prst="rect">
            <a:avLst/>
          </a:prstGeom>
        </p:spPr>
      </p:pic>
      <p:pic>
        <p:nvPicPr>
          <p:cNvPr id="9" name="图片 8" descr="O1CN011CpZxhfoFVXJtAY_!!210325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3276" y="2190849"/>
            <a:ext cx="4287311" cy="4626411"/>
          </a:xfrm>
          <a:prstGeom prst="rect">
            <a:avLst/>
          </a:prstGeom>
        </p:spPr>
      </p:pic>
      <p:pic>
        <p:nvPicPr>
          <p:cNvPr id="10" name="图片 9" descr="u=21916578,247366536&amp;fm=26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4507" y="2114546"/>
            <a:ext cx="6442440" cy="4675335"/>
          </a:xfrm>
          <a:prstGeom prst="rect">
            <a:avLst/>
          </a:prstGeom>
        </p:spPr>
      </p:pic>
      <p:pic>
        <p:nvPicPr>
          <p:cNvPr id="11" name="图片 10" descr="timg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806" y="2176160"/>
            <a:ext cx="4012021" cy="4687931"/>
          </a:xfrm>
          <a:prstGeom prst="rect">
            <a:avLst/>
          </a:prstGeom>
        </p:spPr>
      </p:pic>
      <p:pic>
        <p:nvPicPr>
          <p:cNvPr id="12" name="图片 11" descr="timg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98417" y="2123997"/>
            <a:ext cx="4152051" cy="4705515"/>
          </a:xfrm>
          <a:prstGeom prst="rect">
            <a:avLst/>
          </a:prstGeom>
        </p:spPr>
      </p:pic>
      <p:pic>
        <p:nvPicPr>
          <p:cNvPr id="13" name="图片 12" descr="timg (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7376" y="2134068"/>
            <a:ext cx="4439859" cy="469544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8620" y="2701145"/>
            <a:ext cx="615553" cy="34817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一些含碳元素的物质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2295952" y="1602957"/>
            <a:ext cx="7644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3</a:t>
            </a:r>
            <a:r>
              <a:rPr kumimoji="1" lang="zh-CN" altLang="en-US" sz="2400" b="1" dirty="0">
                <a:latin typeface="宋体" pitchFamily="2" charset="-122"/>
              </a:rPr>
              <a:t>、某学习小组讨论辨析以下说法中正确的是（   ）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</a:rPr>
              <a:t>、粗盐和烧碱都是混合物          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</a:rPr>
              <a:t>、纯碱和烧碱都是碱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</a:rPr>
              <a:t>、冰和干冰既是纯净物又是化合物    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</a:rPr>
              <a:t>、盐酸和食醋既是化合物又是酸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8720076" y="1706585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522245" y="1239827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4</a:t>
            </a:r>
            <a:r>
              <a:rPr kumimoji="1" lang="zh-CN" altLang="en-US" sz="2400" b="1" dirty="0">
                <a:latin typeface="宋体" pitchFamily="2" charset="-122"/>
              </a:rPr>
              <a:t>、下列说法正确的是（   ）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</a:rPr>
              <a:t>、非金属氧化物都是酸性氧化物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</a:rPr>
              <a:t>、凡是能电离出</a:t>
            </a:r>
            <a:r>
              <a:rPr kumimoji="1" lang="en-US" altLang="zh-CN" sz="2400" b="1" dirty="0">
                <a:latin typeface="Times New Roman" pitchFamily="18" charset="0"/>
              </a:rPr>
              <a:t>H</a:t>
            </a:r>
            <a:r>
              <a:rPr kumimoji="1" lang="en-US" altLang="zh-CN" sz="2400" b="1" baseline="30000" dirty="0">
                <a:latin typeface="Times New Roman" pitchFamily="18" charset="0"/>
              </a:rPr>
              <a:t>+</a:t>
            </a:r>
            <a:r>
              <a:rPr kumimoji="1" lang="zh-CN" altLang="en-US" sz="2400" b="1" dirty="0">
                <a:latin typeface="宋体" pitchFamily="2" charset="-122"/>
              </a:rPr>
              <a:t>的化合物都是酸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</a:rPr>
              <a:t>、盐类物质一定含有金属元素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</a:rPr>
              <a:t>、金属氧化物不一定是碱性氧化物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915230" y="1334632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145117" y="1128604"/>
            <a:ext cx="1016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 smtClean="0">
                <a:latin typeface="宋体" pitchFamily="2" charset="-122"/>
              </a:rPr>
              <a:t>5</a:t>
            </a:r>
            <a:r>
              <a:rPr kumimoji="1" lang="zh-CN" altLang="en-US" sz="2400" b="1" dirty="0" smtClean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宋体" pitchFamily="2" charset="-122"/>
              </a:rPr>
              <a:t>下列物质分类的正确组合是（   ）</a:t>
            </a:r>
          </a:p>
        </p:txBody>
      </p:sp>
      <p:graphicFrame>
        <p:nvGraphicFramePr>
          <p:cNvPr id="154677" name="Group 53"/>
          <p:cNvGraphicFramePr>
            <a:graphicFrameLocks noGrp="1"/>
          </p:cNvGraphicFramePr>
          <p:nvPr>
            <p:ph/>
          </p:nvPr>
        </p:nvGraphicFramePr>
        <p:xfrm>
          <a:off x="982133" y="1930400"/>
          <a:ext cx="10007600" cy="3085278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8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碱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酸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盐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酸性氧化物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A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纯碱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盐酸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烧碱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二氧化硫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烧碱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硫酸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食盐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一氧化碳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C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苛性钠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硝酸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石灰石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水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D</a:t>
                      </a:r>
                    </a:p>
                  </a:txBody>
                  <a:tcPr marL="120000" marR="120000" marT="46800" marB="4680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苛性钾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醋酸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苏打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三氧化硫</a:t>
                      </a:r>
                    </a:p>
                  </a:txBody>
                  <a:tcPr marL="120000" marR="12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4674" name="Text Box 50"/>
          <p:cNvSpPr txBox="1">
            <a:spLocks noChangeArrowheads="1"/>
          </p:cNvSpPr>
          <p:nvPr/>
        </p:nvSpPr>
        <p:spPr bwMode="auto">
          <a:xfrm>
            <a:off x="5750624" y="1223169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1884900" y="1499757"/>
            <a:ext cx="737679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 smtClean="0">
                <a:latin typeface="宋体" pitchFamily="2" charset="-122"/>
              </a:rPr>
              <a:t>6</a:t>
            </a:r>
            <a:r>
              <a:rPr kumimoji="1" lang="zh-CN" altLang="en-US" sz="2400" b="1" dirty="0" smtClean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宋体" pitchFamily="2" charset="-122"/>
              </a:rPr>
              <a:t>下列说法正确的是（    ）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A</a:t>
            </a:r>
            <a:r>
              <a:rPr kumimoji="1" lang="zh-CN" altLang="en-US" sz="2400" b="1" dirty="0">
                <a:latin typeface="宋体" pitchFamily="2" charset="-122"/>
              </a:rPr>
              <a:t>、酸性氧化物肯定是非金属氧化物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B</a:t>
            </a:r>
            <a:r>
              <a:rPr kumimoji="1" lang="zh-CN" altLang="en-US" sz="2400" b="1" dirty="0">
                <a:latin typeface="宋体" pitchFamily="2" charset="-122"/>
              </a:rPr>
              <a:t>、酸性氧化物均可与水反应生成相应的酸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C</a:t>
            </a:r>
            <a:r>
              <a:rPr kumimoji="1" lang="zh-CN" altLang="en-US" sz="2400" b="1" dirty="0">
                <a:latin typeface="宋体" pitchFamily="2" charset="-122"/>
              </a:rPr>
              <a:t>、</a:t>
            </a:r>
            <a:r>
              <a:rPr kumimoji="1" lang="en-US" altLang="zh-CN" sz="2400" b="1" dirty="0">
                <a:latin typeface="Times New Roman" pitchFamily="18" charset="0"/>
              </a:rPr>
              <a:t>H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SO</a:t>
            </a:r>
            <a:r>
              <a:rPr kumimoji="1" lang="en-US" altLang="zh-CN" sz="2400" b="1" baseline="-25000" dirty="0">
                <a:latin typeface="Times New Roman" pitchFamily="18" charset="0"/>
              </a:rPr>
              <a:t>4</a:t>
            </a:r>
            <a:r>
              <a:rPr kumimoji="1" lang="zh-CN" altLang="en-US" sz="2400" b="1" dirty="0">
                <a:latin typeface="宋体" pitchFamily="2" charset="-122"/>
              </a:rPr>
              <a:t>属于二元酸，</a:t>
            </a:r>
            <a:r>
              <a:rPr kumimoji="1" lang="en-US" altLang="zh-CN" sz="2400" b="1" dirty="0">
                <a:latin typeface="Times New Roman" pitchFamily="18" charset="0"/>
              </a:rPr>
              <a:t>CH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  <a:r>
              <a:rPr kumimoji="1" lang="en-US" altLang="zh-CN" sz="2400" b="1" dirty="0">
                <a:latin typeface="Times New Roman" pitchFamily="18" charset="0"/>
              </a:rPr>
              <a:t>COOH</a:t>
            </a:r>
            <a:r>
              <a:rPr kumimoji="1" lang="zh-CN" altLang="en-US" sz="2400" b="1" dirty="0">
                <a:latin typeface="宋体" pitchFamily="2" charset="-122"/>
              </a:rPr>
              <a:t>属于四元酸</a:t>
            </a:r>
          </a:p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宋体" pitchFamily="2" charset="-122"/>
              </a:rPr>
              <a:t>D</a:t>
            </a:r>
            <a:r>
              <a:rPr kumimoji="1" lang="zh-CN" altLang="en-US" sz="2400" b="1" dirty="0">
                <a:latin typeface="宋体" pitchFamily="2" charset="-122"/>
              </a:rPr>
              <a:t>、与水反应生成碱的氧化物不一定是碱性氧化物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324354" y="1613859"/>
            <a:ext cx="7789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1574297" y="1156437"/>
            <a:ext cx="75063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 smtClean="0">
                <a:latin typeface="宋体" pitchFamily="2" charset="-122"/>
              </a:rPr>
              <a:t>7</a:t>
            </a:r>
            <a:r>
              <a:rPr kumimoji="1" lang="zh-CN" altLang="en-US" sz="2400" b="1" dirty="0" smtClean="0">
                <a:latin typeface="宋体" pitchFamily="2" charset="-122"/>
              </a:rPr>
              <a:t>、</a:t>
            </a:r>
            <a:r>
              <a:rPr kumimoji="1" lang="zh-CN" altLang="en-US" sz="2400" b="1" dirty="0">
                <a:latin typeface="宋体" pitchFamily="2" charset="-122"/>
              </a:rPr>
              <a:t>下列物质：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Times New Roman" pitchFamily="18" charset="0"/>
              </a:rPr>
              <a:t>①</a:t>
            </a:r>
            <a:r>
              <a:rPr kumimoji="1" lang="en-US" altLang="zh-CN" sz="2400" b="1" dirty="0">
                <a:latin typeface="Times New Roman" pitchFamily="18" charset="0"/>
              </a:rPr>
              <a:t>H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O</a:t>
            </a:r>
            <a:r>
              <a:rPr kumimoji="1" lang="zh-CN" altLang="en-US" sz="2400" b="1" dirty="0">
                <a:latin typeface="Times New Roman" pitchFamily="18" charset="0"/>
              </a:rPr>
              <a:t>　   </a:t>
            </a:r>
            <a:r>
              <a:rPr kumimoji="1" lang="zh-CN" altLang="en-US" sz="2400" b="1" dirty="0" smtClean="0">
                <a:latin typeface="Times New Roman" pitchFamily="18" charset="0"/>
              </a:rPr>
              <a:t>         ②</a:t>
            </a:r>
            <a:r>
              <a:rPr kumimoji="1" lang="en-US" altLang="zh-CN" sz="2400" b="1" dirty="0">
                <a:latin typeface="Times New Roman" pitchFamily="18" charset="0"/>
              </a:rPr>
              <a:t>Cu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(OH)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CO</a:t>
            </a:r>
            <a:r>
              <a:rPr kumimoji="1" lang="en-US" altLang="zh-CN" sz="2400" b="1" baseline="-25000" dirty="0">
                <a:latin typeface="Times New Roman" pitchFamily="18" charset="0"/>
              </a:rPr>
              <a:t>3 </a:t>
            </a:r>
            <a:r>
              <a:rPr kumimoji="1" lang="en-US" altLang="zh-CN" sz="2400" b="1" dirty="0">
                <a:latin typeface="Times New Roman" pitchFamily="18" charset="0"/>
              </a:rPr>
              <a:t>       ③H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SO</a:t>
            </a:r>
            <a:r>
              <a:rPr kumimoji="1" lang="en-US" altLang="zh-CN" sz="2400" b="1" baseline="-25000" dirty="0">
                <a:latin typeface="Times New Roman" pitchFamily="18" charset="0"/>
              </a:rPr>
              <a:t>4 </a:t>
            </a:r>
            <a:r>
              <a:rPr kumimoji="1" lang="en-US" altLang="zh-CN" sz="2400" b="1" dirty="0">
                <a:latin typeface="Times New Roman" pitchFamily="18" charset="0"/>
              </a:rPr>
              <a:t>   </a:t>
            </a:r>
            <a:r>
              <a:rPr kumimoji="1" lang="zh-CN" altLang="en-US" sz="2400" b="1" dirty="0">
                <a:latin typeface="Times New Roman" pitchFamily="18" charset="0"/>
              </a:rPr>
              <a:t>　 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Times New Roman" pitchFamily="18" charset="0"/>
              </a:rPr>
              <a:t>④</a:t>
            </a:r>
            <a:r>
              <a:rPr kumimoji="1" lang="en-US" altLang="zh-CN" sz="2400" b="1" dirty="0">
                <a:latin typeface="Times New Roman" pitchFamily="18" charset="0"/>
              </a:rPr>
              <a:t>NaHCO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  <a:r>
              <a:rPr kumimoji="1" lang="zh-CN" altLang="en-US" sz="2400" b="1" dirty="0">
                <a:latin typeface="Times New Roman" pitchFamily="18" charset="0"/>
              </a:rPr>
              <a:t>　    ⑤</a:t>
            </a:r>
            <a:r>
              <a:rPr kumimoji="1" lang="en-US" altLang="zh-CN" sz="2400" b="1" dirty="0">
                <a:latin typeface="Times New Roman" pitchFamily="18" charset="0"/>
              </a:rPr>
              <a:t>Fe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  <a:r>
              <a:rPr kumimoji="1" lang="en-US" altLang="zh-CN" sz="2400" b="1" dirty="0">
                <a:latin typeface="Times New Roman" pitchFamily="18" charset="0"/>
              </a:rPr>
              <a:t>O</a:t>
            </a:r>
            <a:r>
              <a:rPr kumimoji="1" lang="en-US" altLang="zh-CN" sz="2400" b="1" baseline="-25000" dirty="0">
                <a:latin typeface="Times New Roman" pitchFamily="18" charset="0"/>
              </a:rPr>
              <a:t>4</a:t>
            </a:r>
            <a:r>
              <a:rPr kumimoji="1" lang="en-US" altLang="zh-CN" sz="2400" b="1" dirty="0">
                <a:latin typeface="Times New Roman" pitchFamily="18" charset="0"/>
              </a:rPr>
              <a:t>   </a:t>
            </a:r>
            <a:r>
              <a:rPr kumimoji="1" lang="zh-CN" altLang="en-US" sz="2400" b="1" dirty="0">
                <a:latin typeface="Times New Roman" pitchFamily="18" charset="0"/>
              </a:rPr>
              <a:t>　</a:t>
            </a:r>
            <a:r>
              <a:rPr kumimoji="1" lang="zh-CN" altLang="en-US" sz="2400" b="1" dirty="0" smtClean="0">
                <a:latin typeface="Times New Roman" pitchFamily="18" charset="0"/>
              </a:rPr>
              <a:t>               ⑥</a:t>
            </a:r>
            <a:r>
              <a:rPr kumimoji="1" lang="en-US" altLang="zh-CN" sz="2400" b="1" dirty="0">
                <a:latin typeface="Times New Roman" pitchFamily="18" charset="0"/>
              </a:rPr>
              <a:t>CuSO</a:t>
            </a:r>
            <a:r>
              <a:rPr kumimoji="1" lang="en-US" altLang="zh-CN" sz="2400" b="1" baseline="-25000" dirty="0">
                <a:latin typeface="Times New Roman" pitchFamily="18" charset="0"/>
              </a:rPr>
              <a:t>4</a:t>
            </a:r>
            <a:r>
              <a:rPr kumimoji="1" lang="en-US" altLang="zh-CN" sz="2400" b="1" dirty="0">
                <a:latin typeface="Times New Roman" pitchFamily="18" charset="0"/>
              </a:rPr>
              <a:t>·5H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en-US" altLang="zh-CN" sz="2400" b="1" dirty="0">
                <a:latin typeface="Times New Roman" pitchFamily="18" charset="0"/>
              </a:rPr>
              <a:t>O </a:t>
            </a:r>
            <a:r>
              <a:rPr kumimoji="1" lang="zh-CN" altLang="en-US" sz="2400" b="1" dirty="0">
                <a:latin typeface="Times New Roman" pitchFamily="18" charset="0"/>
              </a:rPr>
              <a:t>　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Times New Roman" pitchFamily="18" charset="0"/>
              </a:rPr>
              <a:t>⑦</a:t>
            </a:r>
            <a:r>
              <a:rPr kumimoji="1" lang="en-US" altLang="zh-CN" sz="2400" b="1" dirty="0">
                <a:latin typeface="Times New Roman" pitchFamily="18" charset="0"/>
              </a:rPr>
              <a:t>HNO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  <a:r>
              <a:rPr kumimoji="1" lang="en-US" altLang="zh-CN" sz="2400" b="1" dirty="0">
                <a:latin typeface="Times New Roman" pitchFamily="18" charset="0"/>
              </a:rPr>
              <a:t>     </a:t>
            </a:r>
            <a:r>
              <a:rPr kumimoji="1" lang="en-US" altLang="zh-CN" sz="2400" b="1" dirty="0" smtClean="0">
                <a:latin typeface="Times New Roman" pitchFamily="18" charset="0"/>
              </a:rPr>
              <a:t>        </a:t>
            </a:r>
            <a:r>
              <a:rPr kumimoji="1" lang="en-US" altLang="zh-CN" sz="2400" b="1" dirty="0">
                <a:latin typeface="Times New Roman" pitchFamily="18" charset="0"/>
              </a:rPr>
              <a:t>⑧AgNO</a:t>
            </a:r>
            <a:r>
              <a:rPr kumimoji="1" lang="en-US" altLang="zh-CN" sz="2400" b="1" baseline="-25000" dirty="0">
                <a:latin typeface="Times New Roman" pitchFamily="18" charset="0"/>
              </a:rPr>
              <a:t>3</a:t>
            </a:r>
            <a:r>
              <a:rPr kumimoji="1" lang="zh-CN" altLang="en-US" sz="2400" b="1" dirty="0">
                <a:latin typeface="Times New Roman" pitchFamily="18" charset="0"/>
              </a:rPr>
              <a:t>　  </a:t>
            </a:r>
            <a:r>
              <a:rPr kumimoji="1" lang="zh-CN" altLang="en-US" sz="2400" b="1" dirty="0" smtClean="0">
                <a:latin typeface="Times New Roman" pitchFamily="18" charset="0"/>
              </a:rPr>
              <a:t>              ⑨</a:t>
            </a:r>
            <a:r>
              <a:rPr kumimoji="1" lang="en-US" altLang="zh-CN" sz="2400" b="1" dirty="0">
                <a:latin typeface="Times New Roman" pitchFamily="18" charset="0"/>
              </a:rPr>
              <a:t>Ca(OH)</a:t>
            </a:r>
            <a:r>
              <a:rPr kumimoji="1" lang="en-US" altLang="zh-CN" sz="2400" b="1" baseline="-25000" dirty="0">
                <a:latin typeface="Times New Roman" pitchFamily="18" charset="0"/>
              </a:rPr>
              <a:t>2</a:t>
            </a:r>
            <a:r>
              <a:rPr kumimoji="1" lang="zh-CN" altLang="en-US" sz="2400" b="1" dirty="0">
                <a:latin typeface="Times New Roman" pitchFamily="18" charset="0"/>
              </a:rPr>
              <a:t>　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宋体" pitchFamily="2" charset="-122"/>
              </a:rPr>
              <a:t>其中属于氧化物的是</a:t>
            </a:r>
            <a:r>
              <a:rPr kumimoji="1" lang="zh-CN" altLang="en-US" sz="2400" b="1" u="sng" dirty="0">
                <a:latin typeface="宋体" pitchFamily="2" charset="-122"/>
              </a:rPr>
              <a:t>         </a:t>
            </a:r>
            <a:r>
              <a:rPr kumimoji="1" lang="zh-CN" altLang="en-US" sz="2400" b="1" dirty="0">
                <a:latin typeface="宋体" pitchFamily="2" charset="-122"/>
              </a:rPr>
              <a:t>，（填序号，下同）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宋体" pitchFamily="2" charset="-122"/>
              </a:rPr>
              <a:t>属于碱的是</a:t>
            </a:r>
            <a:r>
              <a:rPr kumimoji="1" lang="zh-CN" altLang="en-US" sz="2400" b="1" u="sng" dirty="0">
                <a:latin typeface="宋体" pitchFamily="2" charset="-122"/>
              </a:rPr>
              <a:t>      </a:t>
            </a:r>
            <a:r>
              <a:rPr kumimoji="1" lang="zh-CN" altLang="en-US" sz="2400" b="1" dirty="0">
                <a:latin typeface="宋体" pitchFamily="2" charset="-122"/>
              </a:rPr>
              <a:t>；属于酸的是</a:t>
            </a:r>
            <a:r>
              <a:rPr kumimoji="1" lang="zh-CN" altLang="en-US" sz="2400" b="1" u="sng" dirty="0">
                <a:latin typeface="宋体" pitchFamily="2" charset="-122"/>
              </a:rPr>
              <a:t>         </a:t>
            </a:r>
            <a:r>
              <a:rPr kumimoji="1" lang="zh-CN" altLang="en-US" sz="2400" b="1" dirty="0">
                <a:latin typeface="宋体" pitchFamily="2" charset="-122"/>
              </a:rPr>
              <a:t>，属于盐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宋体" pitchFamily="2" charset="-122"/>
              </a:rPr>
              <a:t>的是</a:t>
            </a:r>
            <a:r>
              <a:rPr kumimoji="1" lang="zh-CN" altLang="en-US" sz="2400" b="1" u="sng" dirty="0">
                <a:latin typeface="宋体" pitchFamily="2" charset="-122"/>
              </a:rPr>
              <a:t>             </a:t>
            </a:r>
            <a:r>
              <a:rPr kumimoji="1" lang="zh-CN" altLang="en-US" sz="2400" b="1" dirty="0">
                <a:latin typeface="宋体" pitchFamily="2" charset="-122"/>
              </a:rPr>
              <a:t>。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346311" y="4543989"/>
            <a:ext cx="2455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FF0000"/>
                </a:solidFill>
              </a:rPr>
              <a:t> ② ⑥ ⑧ ⑨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4707203" y="3451163"/>
            <a:ext cx="1660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FF0000"/>
                </a:solidFill>
              </a:rPr>
              <a:t>① ⑤</a:t>
            </a: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3328286" y="3979330"/>
            <a:ext cx="10202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kumimoji="1" lang="en-US" altLang="zh-CN" sz="2400" b="1">
                <a:solidFill>
                  <a:srgbClr val="FF0000"/>
                </a:solidFill>
              </a:rPr>
              <a:t> ④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165413" y="3979330"/>
            <a:ext cx="1250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FF0000"/>
                </a:solidFill>
              </a:rPr>
              <a:t> ③ ⑦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　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  <p:bldP spid="156677" grpId="0"/>
      <p:bldP spid="156678" grpId="0"/>
      <p:bldP spid="1566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671223" y="193251"/>
            <a:ext cx="212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鲁科版必修第一册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polygon207" hidden="1"/>
          <p:cNvSpPr>
            <a:spLocks noSelect="1" noChangeArrowheads="1"/>
          </p:cNvSpPr>
          <p:nvPr/>
        </p:nvSpPr>
        <p:spPr bwMode="auto">
          <a:xfrm>
            <a:off x="0" y="4572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0" name="polygon209" hidden="1"/>
          <p:cNvSpPr>
            <a:spLocks noSelect="1" noChangeArrowheads="1"/>
          </p:cNvSpPr>
          <p:nvPr/>
        </p:nvSpPr>
        <p:spPr bwMode="auto">
          <a:xfrm>
            <a:off x="0" y="20447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8" name="polygon211" hidden="1"/>
          <p:cNvSpPr>
            <a:spLocks noSelect="1" noChangeArrowheads="1"/>
          </p:cNvSpPr>
          <p:nvPr/>
        </p:nvSpPr>
        <p:spPr bwMode="auto">
          <a:xfrm>
            <a:off x="0" y="36322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6" name="polygon213" hidden="1"/>
          <p:cNvSpPr>
            <a:spLocks noSelect="1" noChangeArrowheads="1"/>
          </p:cNvSpPr>
          <p:nvPr/>
        </p:nvSpPr>
        <p:spPr bwMode="auto">
          <a:xfrm>
            <a:off x="0" y="52197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4" name="polygon212" hidden="1"/>
          <p:cNvSpPr>
            <a:spLocks noSelect="1" noChangeArrowheads="1"/>
          </p:cNvSpPr>
          <p:nvPr/>
        </p:nvSpPr>
        <p:spPr bwMode="auto">
          <a:xfrm>
            <a:off x="0" y="68072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2" name="polygon210" hidden="1"/>
          <p:cNvSpPr>
            <a:spLocks noSelect="1" noChangeArrowheads="1"/>
          </p:cNvSpPr>
          <p:nvPr/>
        </p:nvSpPr>
        <p:spPr bwMode="auto">
          <a:xfrm>
            <a:off x="0" y="83947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0" name="polygon208" hidden="1"/>
          <p:cNvSpPr>
            <a:spLocks noSelect="1" noChangeArrowheads="1"/>
          </p:cNvSpPr>
          <p:nvPr/>
        </p:nvSpPr>
        <p:spPr bwMode="auto">
          <a:xfrm>
            <a:off x="0" y="9982200"/>
            <a:ext cx="1587500" cy="15875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/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8" name="polygon202" hidden="1"/>
          <p:cNvSpPr>
            <a:spLocks noSelect="1" noChangeArrowheads="1"/>
          </p:cNvSpPr>
          <p:nvPr/>
        </p:nvSpPr>
        <p:spPr bwMode="auto">
          <a:xfrm>
            <a:off x="0" y="11569700"/>
            <a:ext cx="1587500" cy="1587500"/>
          </a:xfrm>
          <a:custGeom>
            <a:avLst/>
            <a:gdLst>
              <a:gd name="T0" fmla="*/ 0 w 2745"/>
              <a:gd name="T1" fmla="*/ 50 h 50"/>
              <a:gd name="T2" fmla="*/ 2745 w 2745"/>
              <a:gd name="T3" fmla="*/ 50 h 50"/>
              <a:gd name="T4" fmla="*/ 2745 w 2745"/>
              <a:gd name="T5" fmla="*/ 0 h 50"/>
              <a:gd name="T6" fmla="*/ 0 w 2745"/>
              <a:gd name="T7" fmla="*/ 0 h 50"/>
              <a:gd name="T8" fmla="*/ 0 w 2745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5" h="50">
                <a:moveTo>
                  <a:pt x="0" y="50"/>
                </a:moveTo>
                <a:lnTo>
                  <a:pt x="2745" y="50"/>
                </a:lnTo>
                <a:lnTo>
                  <a:pt x="2745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6" name="polygon203" hidden="1"/>
          <p:cNvSpPr>
            <a:spLocks noSelect="1" noChangeArrowheads="1"/>
          </p:cNvSpPr>
          <p:nvPr/>
        </p:nvSpPr>
        <p:spPr bwMode="auto">
          <a:xfrm>
            <a:off x="0" y="13157200"/>
            <a:ext cx="1587500" cy="1587500"/>
          </a:xfrm>
          <a:custGeom>
            <a:avLst/>
            <a:gdLst>
              <a:gd name="T0" fmla="*/ 0 w 2775"/>
              <a:gd name="T1" fmla="*/ 50 h 50"/>
              <a:gd name="T2" fmla="*/ 2770 w 2775"/>
              <a:gd name="T3" fmla="*/ 50 h 50"/>
              <a:gd name="T4" fmla="*/ 2770 w 2775"/>
              <a:gd name="T5" fmla="*/ 0 h 50"/>
              <a:gd name="T6" fmla="*/ 0 w 2775"/>
              <a:gd name="T7" fmla="*/ 0 h 50"/>
              <a:gd name="T8" fmla="*/ 0 w 2775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75" h="50">
                <a:moveTo>
                  <a:pt x="0" y="50"/>
                </a:moveTo>
                <a:lnTo>
                  <a:pt x="2770" y="50"/>
                </a:lnTo>
                <a:lnTo>
                  <a:pt x="277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4" name="polygon204" hidden="1"/>
          <p:cNvSpPr>
            <a:spLocks noSelect="1" noChangeArrowheads="1"/>
          </p:cNvSpPr>
          <p:nvPr/>
        </p:nvSpPr>
        <p:spPr bwMode="auto">
          <a:xfrm>
            <a:off x="0" y="14744700"/>
            <a:ext cx="1587500" cy="1587500"/>
          </a:xfrm>
          <a:custGeom>
            <a:avLst/>
            <a:gdLst>
              <a:gd name="T0" fmla="*/ 0 w 280"/>
              <a:gd name="T1" fmla="*/ 50 h 50"/>
              <a:gd name="T2" fmla="*/ 280 w 280"/>
              <a:gd name="T3" fmla="*/ 50 h 50"/>
              <a:gd name="T4" fmla="*/ 280 w 280"/>
              <a:gd name="T5" fmla="*/ 0 h 50"/>
              <a:gd name="T6" fmla="*/ 0 w 280"/>
              <a:gd name="T7" fmla="*/ 0 h 50"/>
              <a:gd name="T8" fmla="*/ 0 w 280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50">
                <a:moveTo>
                  <a:pt x="0" y="50"/>
                </a:moveTo>
                <a:lnTo>
                  <a:pt x="280" y="50"/>
                </a:lnTo>
                <a:lnTo>
                  <a:pt x="28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2" name="polygon205" hidden="1"/>
          <p:cNvSpPr>
            <a:spLocks noSelect="1" noChangeArrowheads="1"/>
          </p:cNvSpPr>
          <p:nvPr/>
        </p:nvSpPr>
        <p:spPr bwMode="auto">
          <a:xfrm>
            <a:off x="0" y="16332200"/>
            <a:ext cx="1587500" cy="1587500"/>
          </a:xfrm>
          <a:custGeom>
            <a:avLst/>
            <a:gdLst>
              <a:gd name="T0" fmla="*/ 0 w 2725"/>
              <a:gd name="T1" fmla="*/ 50 h 50"/>
              <a:gd name="T2" fmla="*/ 2720 w 2725"/>
              <a:gd name="T3" fmla="*/ 50 h 50"/>
              <a:gd name="T4" fmla="*/ 2720 w 2725"/>
              <a:gd name="T5" fmla="*/ 0 h 50"/>
              <a:gd name="T6" fmla="*/ 0 w 2725"/>
              <a:gd name="T7" fmla="*/ 0 h 50"/>
              <a:gd name="T8" fmla="*/ 0 w 2725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5" h="50">
                <a:moveTo>
                  <a:pt x="0" y="50"/>
                </a:moveTo>
                <a:lnTo>
                  <a:pt x="2720" y="50"/>
                </a:lnTo>
                <a:lnTo>
                  <a:pt x="272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0" name="polygon206" hidden="1"/>
          <p:cNvSpPr>
            <a:spLocks noSelect="1" noChangeArrowheads="1"/>
          </p:cNvSpPr>
          <p:nvPr/>
        </p:nvSpPr>
        <p:spPr bwMode="auto">
          <a:xfrm>
            <a:off x="0" y="17919700"/>
            <a:ext cx="1587500" cy="1587500"/>
          </a:xfrm>
          <a:custGeom>
            <a:avLst/>
            <a:gdLst>
              <a:gd name="T0" fmla="*/ 0 w 280"/>
              <a:gd name="T1" fmla="*/ 50 h 50"/>
              <a:gd name="T2" fmla="*/ 280 w 280"/>
              <a:gd name="T3" fmla="*/ 50 h 50"/>
              <a:gd name="T4" fmla="*/ 280 w 280"/>
              <a:gd name="T5" fmla="*/ 0 h 50"/>
              <a:gd name="T6" fmla="*/ 0 w 280"/>
              <a:gd name="T7" fmla="*/ 0 h 50"/>
              <a:gd name="T8" fmla="*/ 0 w 280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50">
                <a:moveTo>
                  <a:pt x="0" y="50"/>
                </a:moveTo>
                <a:lnTo>
                  <a:pt x="280" y="50"/>
                </a:lnTo>
                <a:lnTo>
                  <a:pt x="28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1" name="WS_polygon207"/>
          <p:cNvSpPr>
            <a:spLocks noChangeArrowheads="1"/>
          </p:cNvSpPr>
          <p:nvPr/>
        </p:nvSpPr>
        <p:spPr bwMode="auto">
          <a:xfrm>
            <a:off x="3069981" y="8317034"/>
            <a:ext cx="41275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9" name="WS_polygon208"/>
          <p:cNvSpPr>
            <a:spLocks noChangeArrowheads="1"/>
          </p:cNvSpPr>
          <p:nvPr/>
        </p:nvSpPr>
        <p:spPr bwMode="auto">
          <a:xfrm>
            <a:off x="3236669" y="8317034"/>
            <a:ext cx="42862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9" name="WS_polygon209"/>
          <p:cNvSpPr>
            <a:spLocks noChangeArrowheads="1"/>
          </p:cNvSpPr>
          <p:nvPr/>
        </p:nvSpPr>
        <p:spPr bwMode="auto">
          <a:xfrm>
            <a:off x="3454156" y="8317034"/>
            <a:ext cx="42863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1" name="WS_polygon210"/>
          <p:cNvSpPr>
            <a:spLocks noChangeArrowheads="1"/>
          </p:cNvSpPr>
          <p:nvPr/>
        </p:nvSpPr>
        <p:spPr bwMode="auto">
          <a:xfrm>
            <a:off x="3677994" y="8317034"/>
            <a:ext cx="41275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7" name="WS_polygon211"/>
          <p:cNvSpPr>
            <a:spLocks noChangeArrowheads="1"/>
          </p:cNvSpPr>
          <p:nvPr/>
        </p:nvSpPr>
        <p:spPr bwMode="auto">
          <a:xfrm>
            <a:off x="3895481" y="8317034"/>
            <a:ext cx="42863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3" name="WS_polygon212"/>
          <p:cNvSpPr>
            <a:spLocks noChangeArrowheads="1"/>
          </p:cNvSpPr>
          <p:nvPr/>
        </p:nvSpPr>
        <p:spPr bwMode="auto">
          <a:xfrm>
            <a:off x="4476506" y="8317034"/>
            <a:ext cx="41275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65" name="WS_polygon213"/>
          <p:cNvSpPr>
            <a:spLocks noChangeArrowheads="1"/>
          </p:cNvSpPr>
          <p:nvPr/>
        </p:nvSpPr>
        <p:spPr bwMode="auto">
          <a:xfrm>
            <a:off x="2011119" y="9431459"/>
            <a:ext cx="42862" cy="76200"/>
          </a:xfrm>
          <a:custGeom>
            <a:avLst/>
            <a:gdLst>
              <a:gd name="T0" fmla="*/ 3163 w 21600"/>
              <a:gd name="T1" fmla="*/ 3163 h 21600"/>
              <a:gd name="T2" fmla="*/ 18437 w 21600"/>
              <a:gd name="T3" fmla="*/ 18437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/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7" name="WS_polygon202"/>
          <p:cNvSpPr>
            <a:spLocks noChangeArrowheads="1"/>
          </p:cNvSpPr>
          <p:nvPr/>
        </p:nvSpPr>
        <p:spPr bwMode="auto">
          <a:xfrm>
            <a:off x="2234956" y="9663234"/>
            <a:ext cx="349250" cy="6350"/>
          </a:xfrm>
          <a:custGeom>
            <a:avLst/>
            <a:gdLst>
              <a:gd name="T0" fmla="*/ 0 w 21600"/>
              <a:gd name="T1" fmla="*/ 50 h 21600"/>
              <a:gd name="T2" fmla="*/ 2745 w 21600"/>
              <a:gd name="T3" fmla="*/ 50 h 21600"/>
              <a:gd name="T4" fmla="*/ 2745 w 21600"/>
              <a:gd name="T5" fmla="*/ 0 h 21600"/>
              <a:gd name="T6" fmla="*/ 0 w 21600"/>
              <a:gd name="T7" fmla="*/ 0 h 21600"/>
              <a:gd name="T8" fmla="*/ 0 w 21600"/>
              <a:gd name="T9" fmla="*/ 50 h 21600"/>
              <a:gd name="T10" fmla="*/ 3163 w 21600"/>
              <a:gd name="T11" fmla="*/ 3163 h 21600"/>
              <a:gd name="T12" fmla="*/ 18437 w 21600"/>
              <a:gd name="T13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50"/>
                </a:moveTo>
                <a:lnTo>
                  <a:pt x="2745" y="50"/>
                </a:lnTo>
                <a:lnTo>
                  <a:pt x="2745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5" name="WS_polygon203"/>
          <p:cNvSpPr>
            <a:spLocks noChangeArrowheads="1"/>
          </p:cNvSpPr>
          <p:nvPr/>
        </p:nvSpPr>
        <p:spPr bwMode="auto">
          <a:xfrm>
            <a:off x="2619131" y="9663234"/>
            <a:ext cx="352425" cy="6350"/>
          </a:xfrm>
          <a:custGeom>
            <a:avLst/>
            <a:gdLst>
              <a:gd name="T0" fmla="*/ 0 w 21600"/>
              <a:gd name="T1" fmla="*/ 50 h 21600"/>
              <a:gd name="T2" fmla="*/ 2770 w 21600"/>
              <a:gd name="T3" fmla="*/ 50 h 21600"/>
              <a:gd name="T4" fmla="*/ 2770 w 21600"/>
              <a:gd name="T5" fmla="*/ 0 h 21600"/>
              <a:gd name="T6" fmla="*/ 0 w 21600"/>
              <a:gd name="T7" fmla="*/ 0 h 21600"/>
              <a:gd name="T8" fmla="*/ 0 w 21600"/>
              <a:gd name="T9" fmla="*/ 50 h 21600"/>
              <a:gd name="T10" fmla="*/ 3163 w 21600"/>
              <a:gd name="T11" fmla="*/ 3163 h 21600"/>
              <a:gd name="T12" fmla="*/ 18437 w 21600"/>
              <a:gd name="T13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50"/>
                </a:moveTo>
                <a:lnTo>
                  <a:pt x="2770" y="50"/>
                </a:lnTo>
                <a:lnTo>
                  <a:pt x="277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3" name="WS_polygon204"/>
          <p:cNvSpPr>
            <a:spLocks noChangeArrowheads="1"/>
          </p:cNvSpPr>
          <p:nvPr/>
        </p:nvSpPr>
        <p:spPr bwMode="auto">
          <a:xfrm>
            <a:off x="2971556" y="9663234"/>
            <a:ext cx="34925" cy="6350"/>
          </a:xfrm>
          <a:custGeom>
            <a:avLst/>
            <a:gdLst>
              <a:gd name="T0" fmla="*/ 0 w 21600"/>
              <a:gd name="T1" fmla="*/ 50 h 21600"/>
              <a:gd name="T2" fmla="*/ 280 w 21600"/>
              <a:gd name="T3" fmla="*/ 50 h 21600"/>
              <a:gd name="T4" fmla="*/ 280 w 21600"/>
              <a:gd name="T5" fmla="*/ 0 h 21600"/>
              <a:gd name="T6" fmla="*/ 0 w 21600"/>
              <a:gd name="T7" fmla="*/ 0 h 21600"/>
              <a:gd name="T8" fmla="*/ 0 w 21600"/>
              <a:gd name="T9" fmla="*/ 50 h 21600"/>
              <a:gd name="T10" fmla="*/ 3163 w 21600"/>
              <a:gd name="T11" fmla="*/ 3163 h 21600"/>
              <a:gd name="T12" fmla="*/ 18437 w 21600"/>
              <a:gd name="T13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50"/>
                </a:moveTo>
                <a:lnTo>
                  <a:pt x="280" y="50"/>
                </a:lnTo>
                <a:lnTo>
                  <a:pt x="28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" name="WS_polygon205"/>
          <p:cNvSpPr>
            <a:spLocks noChangeArrowheads="1"/>
          </p:cNvSpPr>
          <p:nvPr/>
        </p:nvSpPr>
        <p:spPr bwMode="auto">
          <a:xfrm>
            <a:off x="3397006" y="9663234"/>
            <a:ext cx="346075" cy="6350"/>
          </a:xfrm>
          <a:custGeom>
            <a:avLst/>
            <a:gdLst>
              <a:gd name="T0" fmla="*/ 0 w 21600"/>
              <a:gd name="T1" fmla="*/ 50 h 21600"/>
              <a:gd name="T2" fmla="*/ 2720 w 21600"/>
              <a:gd name="T3" fmla="*/ 50 h 21600"/>
              <a:gd name="T4" fmla="*/ 2720 w 21600"/>
              <a:gd name="T5" fmla="*/ 0 h 21600"/>
              <a:gd name="T6" fmla="*/ 0 w 21600"/>
              <a:gd name="T7" fmla="*/ 0 h 21600"/>
              <a:gd name="T8" fmla="*/ 0 w 21600"/>
              <a:gd name="T9" fmla="*/ 50 h 21600"/>
              <a:gd name="T10" fmla="*/ 3163 w 21600"/>
              <a:gd name="T11" fmla="*/ 3163 h 21600"/>
              <a:gd name="T12" fmla="*/ 18437 w 21600"/>
              <a:gd name="T13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50"/>
                </a:moveTo>
                <a:lnTo>
                  <a:pt x="2720" y="50"/>
                </a:lnTo>
                <a:lnTo>
                  <a:pt x="272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9" name="WS_polygon206"/>
          <p:cNvSpPr>
            <a:spLocks noChangeArrowheads="1"/>
          </p:cNvSpPr>
          <p:nvPr/>
        </p:nvSpPr>
        <p:spPr bwMode="auto">
          <a:xfrm>
            <a:off x="3743081" y="9663234"/>
            <a:ext cx="34925" cy="6350"/>
          </a:xfrm>
          <a:custGeom>
            <a:avLst/>
            <a:gdLst>
              <a:gd name="T0" fmla="*/ 0 w 21600"/>
              <a:gd name="T1" fmla="*/ 50 h 21600"/>
              <a:gd name="T2" fmla="*/ 280 w 21600"/>
              <a:gd name="T3" fmla="*/ 50 h 21600"/>
              <a:gd name="T4" fmla="*/ 280 w 21600"/>
              <a:gd name="T5" fmla="*/ 0 h 21600"/>
              <a:gd name="T6" fmla="*/ 0 w 21600"/>
              <a:gd name="T7" fmla="*/ 0 h 21600"/>
              <a:gd name="T8" fmla="*/ 0 w 21600"/>
              <a:gd name="T9" fmla="*/ 50 h 21600"/>
              <a:gd name="T10" fmla="*/ 3163 w 21600"/>
              <a:gd name="T11" fmla="*/ 3163 h 21600"/>
              <a:gd name="T12" fmla="*/ 18437 w 21600"/>
              <a:gd name="T13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0" y="50"/>
                </a:moveTo>
                <a:lnTo>
                  <a:pt x="280" y="50"/>
                </a:lnTo>
                <a:lnTo>
                  <a:pt x="280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-263769" y="13060484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-263769" y="14647984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-263769" y="16235484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-263769" y="17822984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-263769" y="1941048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3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3 . </a:t>
            </a: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图 </a:t>
            </a:r>
            <a:r>
              <a:rPr kumimoji="0" lang="en-US" altLang="zh-CN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2 - 1 - 1 </a:t>
            </a:r>
            <a:r>
              <a:rPr kumimoji="0" lang="zh-CN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ngLiU" pitchFamily="49" charset="-120"/>
              </a:rPr>
              <a:t>中 列 出 了 一 些 含 有 碳 元 素 的 物 质 ， 你 知 道 碳 元 素 还 能 参 与 组 成 哪 些 物 质 马 ？ 在 这 些 物 质 中 ， 碳 元 素 的 化 合 价 是 怎 样 的 ？ 碳 元 素 参 与 组 成 的 这 些 物 质 之 间 具 有 怎 样 玲关系呢？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94297" y="3424217"/>
            <a:ext cx="4770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MingLiU" pitchFamily="49" charset="-120"/>
              </a:rPr>
              <a:t>组成这些物质的元素有哪些？</a:t>
            </a:r>
            <a:endParaRPr lang="zh-CN" altLang="en-US" sz="2400" dirty="0" smtClean="0">
              <a:solidFill>
                <a:prstClr val="black"/>
              </a:solidFill>
              <a:latin typeface="+mn-ea"/>
              <a:cs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00571" y="1568639"/>
            <a:ext cx="10432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/>
              <a:t>          你已经接触过许多物 质 ，如钠 、镁 、铁 、氧化镁、氯化钠 、氢氧化钠、一氧化碳 、二氧化碳 、氯气 、氢气 、氧气 、氯化亚铁 、三氧化二铁 、碳酸钠 、碳单质 、硫酸 、碳酸 、氯化铁等。</a:t>
            </a:r>
            <a:endParaRPr lang="zh-CN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839025" y="88066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交流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•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研讨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297" y="4035977"/>
            <a:ext cx="6497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MingLiU" pitchFamily="49" charset="-120"/>
              </a:rPr>
              <a:t>你能从元素组成的角度将这些物质分类吗？</a:t>
            </a:r>
            <a:endParaRPr lang="zh-CN" altLang="en-US" sz="2400" dirty="0" smtClean="0">
              <a:solidFill>
                <a:prstClr val="black"/>
              </a:solidFill>
              <a:latin typeface="+mn-ea"/>
              <a:cs typeface="宋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4297" y="4555717"/>
            <a:ext cx="109600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1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3.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上图列出了一些含碳元素的物质，还有哪些含有碳元素的物质？在这些物</a:t>
            </a:r>
            <a:endParaRPr lang="en-US" altLang="zh-CN" sz="2400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lvl="0" indent="31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black"/>
                </a:solidFill>
                <a:latin typeface="+mn-ea"/>
                <a:cs typeface="宋体" pitchFamily="2" charset="-122"/>
              </a:rPr>
              <a:t>质中，碳元素的化合价是怎样的？含有碳元素的这些物质之间具有怎样的关系？</a:t>
            </a:r>
          </a:p>
        </p:txBody>
      </p:sp>
      <p:sp>
        <p:nvSpPr>
          <p:cNvPr id="40" name="矩形 39"/>
          <p:cNvSpPr/>
          <p:nvPr/>
        </p:nvSpPr>
        <p:spPr>
          <a:xfrm>
            <a:off x="874194" y="5991666"/>
            <a:ext cx="6958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1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cs typeface="宋体" pitchFamily="2" charset="-122"/>
              </a:rPr>
              <a:t>以上讨论对你认识元素与物质的关系有什么启发？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84A2559-1E4E-449B-8DEE-EB4B0352C8D4}"/>
              </a:ext>
            </a:extLst>
          </p:cNvPr>
          <p:cNvSpPr txBox="1"/>
          <p:nvPr/>
        </p:nvSpPr>
        <p:spPr>
          <a:xfrm>
            <a:off x="3236362" y="1027467"/>
            <a:ext cx="4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11761" y="881059"/>
            <a:ext cx="4370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一、元素与物质的关系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174631" y="1803444"/>
            <a:ext cx="5453672" cy="55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dirty="0">
                <a:latin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</a:rPr>
              <a:t>、（宏观认识）</a:t>
            </a:r>
            <a:r>
              <a:rPr kumimoji="1" lang="zh-CN" altLang="en-US" sz="2800" b="1" dirty="0">
                <a:latin typeface="Times New Roman" pitchFamily="18" charset="0"/>
              </a:rPr>
              <a:t>物质由元素组成。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174631" y="2656423"/>
            <a:ext cx="4161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latin typeface="宋体" pitchFamily="2" charset="-122"/>
              </a:rPr>
              <a:t>2</a:t>
            </a:r>
            <a:r>
              <a:rPr lang="zh-CN" altLang="en-US" sz="2800" b="1" dirty="0">
                <a:latin typeface="宋体" pitchFamily="2" charset="-122"/>
              </a:rPr>
              <a:t>、元素的两种存在形态</a:t>
            </a:r>
          </a:p>
        </p:txBody>
      </p:sp>
      <p:sp>
        <p:nvSpPr>
          <p:cNvPr id="125957" name="AutoShape 5"/>
          <p:cNvSpPr>
            <a:spLocks/>
          </p:cNvSpPr>
          <p:nvPr/>
        </p:nvSpPr>
        <p:spPr bwMode="auto">
          <a:xfrm>
            <a:off x="2635579" y="3622434"/>
            <a:ext cx="292912" cy="1582129"/>
          </a:xfrm>
          <a:prstGeom prst="leftBrace">
            <a:avLst>
              <a:gd name="adj1" fmla="val 26868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928491" y="3392003"/>
            <a:ext cx="12082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/>
              <a:t>游离态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880134" y="4975963"/>
            <a:ext cx="13050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/>
              <a:t>化合态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977054" y="3392003"/>
            <a:ext cx="29952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宋体"/>
              </a:rPr>
              <a:t>——</a:t>
            </a:r>
            <a:r>
              <a:rPr lang="zh-CN" altLang="en-US" sz="2400" b="1" dirty="0"/>
              <a:t>单质中的元素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977054" y="4975963"/>
            <a:ext cx="31513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latin typeface="宋体"/>
              </a:rPr>
              <a:t>——</a:t>
            </a:r>
            <a:r>
              <a:rPr lang="zh-CN" altLang="en-US" sz="2400" b="1" dirty="0"/>
              <a:t>化合物中的元素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6" grpId="0"/>
      <p:bldP spid="125957" grpId="0" animBg="1"/>
      <p:bldP spid="125958" grpId="0"/>
      <p:bldP spid="125959" grpId="0"/>
      <p:bldP spid="125960" grpId="0"/>
      <p:bldP spid="1259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644606" y="818960"/>
            <a:ext cx="5389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</a:rPr>
              <a:t>3</a:t>
            </a:r>
            <a:r>
              <a:rPr lang="zh-CN" altLang="en-US" sz="2800" b="1" dirty="0" smtClean="0">
                <a:latin typeface="+mn-ea"/>
              </a:rPr>
              <a:t>、</a:t>
            </a:r>
            <a:r>
              <a:rPr kumimoji="1" lang="zh-CN" altLang="en-US" sz="2800" b="1" dirty="0" smtClean="0">
                <a:latin typeface="+mn-ea"/>
              </a:rPr>
              <a:t>根据元素组成对物质的分类</a:t>
            </a:r>
            <a:endParaRPr kumimoji="1" lang="zh-CN" altLang="en-US" sz="2800" b="1" dirty="0">
              <a:latin typeface="+mn-ea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752317" y="1878467"/>
            <a:ext cx="2639484" cy="2149475"/>
            <a:chOff x="2018" y="1389"/>
            <a:chExt cx="1247" cy="1354"/>
          </a:xfrm>
        </p:grpSpPr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2701" y="1389"/>
              <a:ext cx="523" cy="30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质</a:t>
              </a:r>
            </a:p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单</a:t>
              </a:r>
            </a:p>
          </p:txBody>
        </p:sp>
        <p:sp>
          <p:nvSpPr>
            <p:cNvPr id="129034" name="Text Box 10"/>
            <p:cNvSpPr txBox="1">
              <a:spLocks noChangeArrowheads="1"/>
            </p:cNvSpPr>
            <p:nvPr/>
          </p:nvSpPr>
          <p:spPr bwMode="auto">
            <a:xfrm>
              <a:off x="2699" y="2398"/>
              <a:ext cx="566" cy="34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物</a:t>
              </a:r>
            </a:p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合</a:t>
              </a:r>
            </a:p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化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018" y="1573"/>
              <a:ext cx="648" cy="987"/>
              <a:chOff x="1657" y="982"/>
              <a:chExt cx="991" cy="987"/>
            </a:xfrm>
          </p:grpSpPr>
          <p:sp>
            <p:nvSpPr>
              <p:cNvPr id="129036" name="Line 12"/>
              <p:cNvSpPr>
                <a:spLocks noChangeShapeType="1"/>
              </p:cNvSpPr>
              <p:nvPr/>
            </p:nvSpPr>
            <p:spPr bwMode="auto">
              <a:xfrm>
                <a:off x="1657" y="1570"/>
                <a:ext cx="719" cy="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2373" y="982"/>
                <a:ext cx="275" cy="987"/>
                <a:chOff x="2275" y="832"/>
                <a:chExt cx="192" cy="1069"/>
              </a:xfrm>
            </p:grpSpPr>
            <p:sp>
              <p:nvSpPr>
                <p:cNvPr id="129038" name="Line 14"/>
                <p:cNvSpPr>
                  <a:spLocks noChangeShapeType="1"/>
                </p:cNvSpPr>
                <p:nvPr/>
              </p:nvSpPr>
              <p:spPr bwMode="auto">
                <a:xfrm>
                  <a:off x="2275" y="845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39" name="Line 15"/>
                <p:cNvSpPr>
                  <a:spLocks noChangeShapeType="1"/>
                </p:cNvSpPr>
                <p:nvPr/>
              </p:nvSpPr>
              <p:spPr bwMode="auto">
                <a:xfrm>
                  <a:off x="2275" y="832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40" name="Line 16"/>
                <p:cNvSpPr>
                  <a:spLocks noChangeShapeType="1"/>
                </p:cNvSpPr>
                <p:nvPr/>
              </p:nvSpPr>
              <p:spPr bwMode="auto">
                <a:xfrm>
                  <a:off x="2275" y="1901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2126160" y="3837094"/>
            <a:ext cx="620183" cy="85794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eaVert" lIns="0" tIns="0" rIns="0" bIns="0" anchor="ctr" anchorCtr="1"/>
          <a:lstStyle/>
          <a:p>
            <a:pPr eaLnBrk="0" hangingPunct="0"/>
            <a:r>
              <a:rPr lang="zh-CN" altLang="en-US" sz="2000" b="1">
                <a:latin typeface="宋体" pitchFamily="2" charset="-122"/>
              </a:rPr>
              <a:t>物质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824035" y="2572205"/>
            <a:ext cx="2918883" cy="3316288"/>
            <a:chOff x="1107" y="1826"/>
            <a:chExt cx="1379" cy="2089"/>
          </a:xfrm>
        </p:grpSpPr>
        <p:sp>
          <p:nvSpPr>
            <p:cNvPr id="129043" name="Text Box 19"/>
            <p:cNvSpPr txBox="1">
              <a:spLocks noChangeArrowheads="1"/>
            </p:cNvSpPr>
            <p:nvPr/>
          </p:nvSpPr>
          <p:spPr bwMode="auto">
            <a:xfrm>
              <a:off x="1749" y="1826"/>
              <a:ext cx="261" cy="68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纯净物</a:t>
              </a:r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2237" y="3266"/>
              <a:ext cx="249" cy="649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/>
            <a:lstStyle/>
            <a:p>
              <a:pPr eaLnBrk="0" hangingPunct="0"/>
              <a:r>
                <a:rPr lang="zh-CN" altLang="en-US" sz="2000" b="1">
                  <a:latin typeface="宋体" pitchFamily="2" charset="-122"/>
                </a:rPr>
                <a:t>混合物</a:t>
              </a:r>
            </a:p>
          </p:txBody>
        </p:sp>
        <p:sp>
          <p:nvSpPr>
            <p:cNvPr id="129045" name="Line 21"/>
            <p:cNvSpPr>
              <a:spLocks noChangeShapeType="1"/>
            </p:cNvSpPr>
            <p:nvPr/>
          </p:nvSpPr>
          <p:spPr bwMode="auto">
            <a:xfrm>
              <a:off x="1107" y="2893"/>
              <a:ext cx="370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6" name="Line 22"/>
            <p:cNvSpPr>
              <a:spLocks noChangeShapeType="1"/>
            </p:cNvSpPr>
            <p:nvPr/>
          </p:nvSpPr>
          <p:spPr bwMode="auto">
            <a:xfrm flipH="1">
              <a:off x="1482" y="2163"/>
              <a:ext cx="13" cy="146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7" name="Line 23"/>
            <p:cNvSpPr>
              <a:spLocks noChangeShapeType="1"/>
            </p:cNvSpPr>
            <p:nvPr/>
          </p:nvSpPr>
          <p:spPr bwMode="auto">
            <a:xfrm>
              <a:off x="1501" y="2169"/>
              <a:ext cx="22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29048" name="Line 24"/>
            <p:cNvSpPr>
              <a:spLocks noChangeShapeType="1"/>
            </p:cNvSpPr>
            <p:nvPr/>
          </p:nvSpPr>
          <p:spPr bwMode="auto">
            <a:xfrm>
              <a:off x="1488" y="3622"/>
              <a:ext cx="725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379102" y="1410154"/>
            <a:ext cx="2269066" cy="1419226"/>
            <a:chOff x="3266" y="835"/>
            <a:chExt cx="1072" cy="894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3266" y="954"/>
              <a:ext cx="354" cy="649"/>
              <a:chOff x="1685" y="1179"/>
              <a:chExt cx="603" cy="732"/>
            </a:xfrm>
          </p:grpSpPr>
          <p:sp>
            <p:nvSpPr>
              <p:cNvPr id="129050" name="Line 26"/>
              <p:cNvSpPr>
                <a:spLocks noChangeShapeType="1"/>
              </p:cNvSpPr>
              <p:nvPr/>
            </p:nvSpPr>
            <p:spPr bwMode="auto">
              <a:xfrm>
                <a:off x="1685" y="1544"/>
                <a:ext cx="417" cy="1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2102" y="1179"/>
                <a:ext cx="186" cy="732"/>
                <a:chOff x="2231" y="759"/>
                <a:chExt cx="371" cy="1056"/>
              </a:xfrm>
            </p:grpSpPr>
            <p:sp>
              <p:nvSpPr>
                <p:cNvPr id="129052" name="Line 28"/>
                <p:cNvSpPr>
                  <a:spLocks noChangeShapeType="1"/>
                </p:cNvSpPr>
                <p:nvPr/>
              </p:nvSpPr>
              <p:spPr bwMode="auto">
                <a:xfrm>
                  <a:off x="2275" y="759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5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275" y="759"/>
                  <a:ext cx="327" cy="9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905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231" y="1815"/>
                  <a:ext cx="300" cy="0"/>
                </a:xfrm>
                <a:prstGeom prst="line">
                  <a:avLst/>
                </a:prstGeom>
                <a:noFill/>
                <a:ln w="38100">
                  <a:solidFill>
                    <a:srgbClr val="990000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9055" name="Text Box 31"/>
            <p:cNvSpPr txBox="1">
              <a:spLocks noChangeArrowheads="1"/>
            </p:cNvSpPr>
            <p:nvPr/>
          </p:nvSpPr>
          <p:spPr bwMode="auto">
            <a:xfrm>
              <a:off x="3658" y="835"/>
              <a:ext cx="592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latin typeface="宋体" pitchFamily="2" charset="-122"/>
                </a:rPr>
                <a:t>金</a:t>
              </a:r>
              <a:r>
                <a:rPr lang="zh-CN" altLang="en-US" sz="2000" b="1" dirty="0" smtClean="0">
                  <a:latin typeface="宋体" pitchFamily="2" charset="-122"/>
                </a:rPr>
                <a:t>属单质</a:t>
              </a:r>
              <a:endParaRPr lang="zh-CN" altLang="en-US" sz="2000" b="1" dirty="0">
                <a:latin typeface="宋体" pitchFamily="2" charset="-122"/>
              </a:endParaRPr>
            </a:p>
          </p:txBody>
        </p:sp>
        <p:sp>
          <p:nvSpPr>
            <p:cNvPr id="129056" name="Text Box 32"/>
            <p:cNvSpPr txBox="1">
              <a:spLocks noChangeArrowheads="1"/>
            </p:cNvSpPr>
            <p:nvPr/>
          </p:nvSpPr>
          <p:spPr bwMode="auto">
            <a:xfrm>
              <a:off x="3628" y="1477"/>
              <a:ext cx="710" cy="2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000" b="1" dirty="0">
                  <a:latin typeface="宋体" pitchFamily="2" charset="-122"/>
                </a:rPr>
                <a:t>非金</a:t>
              </a:r>
              <a:r>
                <a:rPr lang="zh-CN" altLang="en-US" sz="2000" b="1" dirty="0" smtClean="0">
                  <a:latin typeface="宋体" pitchFamily="2" charset="-122"/>
                </a:rPr>
                <a:t>属单质</a:t>
              </a:r>
              <a:endParaRPr lang="zh-CN" altLang="en-US" sz="2000" b="1" dirty="0">
                <a:latin typeface="宋体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461651" y="2954215"/>
            <a:ext cx="1568048" cy="1636034"/>
            <a:chOff x="7561467" y="3254049"/>
            <a:chExt cx="1773026" cy="1636034"/>
          </a:xfrm>
        </p:grpSpPr>
        <p:sp>
          <p:nvSpPr>
            <p:cNvPr id="129031" name="Text Box 7"/>
            <p:cNvSpPr txBox="1">
              <a:spLocks noChangeArrowheads="1"/>
            </p:cNvSpPr>
            <p:nvPr/>
          </p:nvSpPr>
          <p:spPr bwMode="auto">
            <a:xfrm>
              <a:off x="8290466" y="3254049"/>
              <a:ext cx="1044027" cy="163603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>
                  <a:latin typeface="宋体" pitchFamily="2" charset="-122"/>
                </a:rPr>
                <a:t>氧化物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>
                  <a:latin typeface="宋体" pitchFamily="2" charset="-122"/>
                </a:rPr>
                <a:t>  酸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>
                  <a:latin typeface="宋体" pitchFamily="2" charset="-122"/>
                </a:rPr>
                <a:t>  碱</a:t>
              </a:r>
            </a:p>
            <a:p>
              <a:pPr algn="l" eaLnBrk="0" hangingPunct="0">
                <a:lnSpc>
                  <a:spcPct val="130000"/>
                </a:lnSpc>
              </a:pPr>
              <a:r>
                <a:rPr lang="zh-CN" altLang="en-US" sz="2000" b="1">
                  <a:latin typeface="宋体" pitchFamily="2" charset="-122"/>
                </a:rPr>
                <a:t>  盐</a:t>
              </a:r>
            </a:p>
          </p:txBody>
        </p:sp>
        <p:sp>
          <p:nvSpPr>
            <p:cNvPr id="129058" name="Line 34"/>
            <p:cNvSpPr>
              <a:spLocks noChangeShapeType="1"/>
            </p:cNvSpPr>
            <p:nvPr/>
          </p:nvSpPr>
          <p:spPr bwMode="auto">
            <a:xfrm>
              <a:off x="7561467" y="4015371"/>
              <a:ext cx="649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AEC1B32-59E8-4225-BB3E-4D7FCD8A6316}"/>
              </a:ext>
            </a:extLst>
          </p:cNvPr>
          <p:cNvSpPr txBox="1"/>
          <p:nvPr/>
        </p:nvSpPr>
        <p:spPr>
          <a:xfrm>
            <a:off x="2925800" y="2553354"/>
            <a:ext cx="45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科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976303" y="842329"/>
            <a:ext cx="8074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宋体" pitchFamily="2" charset="-122"/>
              </a:rPr>
              <a:t>4</a:t>
            </a:r>
            <a:r>
              <a:rPr lang="zh-CN" altLang="en-US" sz="2400" dirty="0" smtClean="0">
                <a:latin typeface="宋体" pitchFamily="2" charset="-122"/>
              </a:rPr>
              <a:t>、</a:t>
            </a:r>
            <a:r>
              <a:rPr lang="zh-CN" altLang="zh-CN" sz="2400" b="1" dirty="0" smtClean="0"/>
              <a:t>同 一 种元素可以存在于不同类别的物质中 。 </a:t>
            </a:r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992939" y="1436894"/>
            <a:ext cx="76225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latin typeface="+mn-ea"/>
              </a:rPr>
              <a:t>5</a:t>
            </a:r>
            <a:r>
              <a:rPr kumimoji="1" lang="zh-CN" altLang="en-US" sz="2400" b="1" dirty="0" smtClean="0">
                <a:latin typeface="+mn-ea"/>
              </a:rPr>
              <a:t>、有些元素在不同化合物中可能呈现不同的化合价 。</a:t>
            </a:r>
            <a:endParaRPr kumimoji="1" lang="en-US" altLang="zh-CN" sz="2400" b="1" baseline="-25000" dirty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88" y="2181808"/>
            <a:ext cx="8743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04225" y="2075000"/>
            <a:ext cx="100210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111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研究一类物质的性质</a:t>
            </a:r>
          </a:p>
          <a:p>
            <a:pPr lvl="0" indent="3111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  你已经学习过金属单质 、非金属单质 、氧化物 、酸 、碱 、盐等类别的物质，那么，各类物质分别具有怎样的性质？各类物质之间的反应关系是怎样的 ？请你和小组同学分工合作完成下列任务。</a:t>
            </a:r>
          </a:p>
          <a:p>
            <a:pPr lvl="0" indent="3111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  1. </a:t>
            </a:r>
            <a:r>
              <a:rPr lang="zh-CN" altLang="en-US" sz="2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按照物质类别将下列物质分类。</a:t>
            </a:r>
          </a:p>
          <a:p>
            <a:pPr lvl="0" indent="3111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  金属铁 、碳单质 、二氧化碳 、碳酸钙 、碳酸钠 、氧气 、氧化钙 、氢氧化钙 、盐酸 、氯化钠 、氯化钡、硫酸、硫酸钠、硫酸铜、氢氧化铜、氢氧化钠、硝酸银。</a:t>
            </a:r>
          </a:p>
        </p:txBody>
      </p:sp>
      <p:sp>
        <p:nvSpPr>
          <p:cNvPr id="5" name="矩形 4"/>
          <p:cNvSpPr/>
          <p:nvPr/>
        </p:nvSpPr>
        <p:spPr>
          <a:xfrm>
            <a:off x="536332" y="1457590"/>
            <a:ext cx="2306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1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活动探究</a:t>
            </a:r>
            <a:endParaRPr lang="en-US" altLang="zh-CN" sz="28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4225" y="774367"/>
            <a:ext cx="60790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二、物质分类与物质性质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0E04BA-6454-497C-A192-358725E668B5}"/>
              </a:ext>
            </a:extLst>
          </p:cNvPr>
          <p:cNvSpPr txBox="1"/>
          <p:nvPr/>
        </p:nvSpPr>
        <p:spPr>
          <a:xfrm>
            <a:off x="6199632" y="1163073"/>
            <a:ext cx="47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9" name="Rectangle 11"/>
          <p:cNvSpPr>
            <a:spLocks noRot="1" noChangeArrowheads="1"/>
          </p:cNvSpPr>
          <p:nvPr/>
        </p:nvSpPr>
        <p:spPr bwMode="auto">
          <a:xfrm>
            <a:off x="1082205" y="2341371"/>
            <a:ext cx="1278467" cy="73183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+mn-ea"/>
                <a:sym typeface="楷体_GB2312" pitchFamily="49" charset="-122"/>
              </a:rPr>
              <a:t>化合物</a:t>
            </a:r>
          </a:p>
          <a:p>
            <a:pPr marL="342900" indent="-342900"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latin typeface="+mn-ea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373242" y="4169020"/>
            <a:ext cx="3469217" cy="1350963"/>
            <a:chOff x="63" y="-138"/>
            <a:chExt cx="1639" cy="851"/>
          </a:xfrm>
        </p:grpSpPr>
        <p:sp>
          <p:nvSpPr>
            <p:cNvPr id="55324" name="Rectangle 14"/>
            <p:cNvSpPr>
              <a:spLocks noRot="1" noChangeArrowheads="1"/>
            </p:cNvSpPr>
            <p:nvPr/>
          </p:nvSpPr>
          <p:spPr bwMode="auto">
            <a:xfrm>
              <a:off x="160" y="-138"/>
              <a:ext cx="1542" cy="726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金属</a:t>
              </a: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单质</a:t>
              </a:r>
              <a:endParaRPr lang="en-US" altLang="zh-CN" sz="2400" dirty="0" smtClean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endParaRPr lang="en-US" altLang="zh-CN" sz="2400" dirty="0" smtClean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非</a:t>
              </a:r>
              <a:r>
                <a:rPr lang="zh-CN" altLang="en-US" sz="2400" dirty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金属单质</a:t>
              </a:r>
              <a:endParaRPr lang="zh-CN" altLang="en-US" sz="2400" dirty="0">
                <a:latin typeface="+mn-ea"/>
              </a:endParaRPr>
            </a:p>
          </p:txBody>
        </p:sp>
        <p:sp>
          <p:nvSpPr>
            <p:cNvPr id="55325" name="AutoShape 15"/>
            <p:cNvSpPr>
              <a:spLocks/>
            </p:cNvSpPr>
            <p:nvPr/>
          </p:nvSpPr>
          <p:spPr bwMode="auto">
            <a:xfrm>
              <a:off x="63" y="46"/>
              <a:ext cx="123" cy="667"/>
            </a:xfrm>
            <a:prstGeom prst="leftBrace">
              <a:avLst>
                <a:gd name="adj1" fmla="val 25047"/>
                <a:gd name="adj2" fmla="val 50000"/>
              </a:avLst>
            </a:prstGeom>
            <a:noFill/>
            <a:ln w="38100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+mn-ea"/>
                <a:sym typeface="宋体" pitchFamily="2" charset="-122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82312" y="1169673"/>
            <a:ext cx="2514600" cy="2663825"/>
            <a:chOff x="-161" y="-250"/>
            <a:chExt cx="1188" cy="1678"/>
          </a:xfrm>
        </p:grpSpPr>
        <p:sp>
          <p:nvSpPr>
            <p:cNvPr id="55322" name="Rectangle 20"/>
            <p:cNvSpPr>
              <a:spLocks noRot="1" noChangeArrowheads="1"/>
            </p:cNvSpPr>
            <p:nvPr/>
          </p:nvSpPr>
          <p:spPr bwMode="auto">
            <a:xfrm>
              <a:off x="-16" y="-250"/>
              <a:ext cx="1043" cy="1316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酸</a:t>
              </a:r>
              <a:endParaRPr lang="en-US" altLang="zh-CN" sz="2400" dirty="0" smtClean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碱</a:t>
              </a:r>
              <a:endParaRPr lang="en-US" altLang="zh-CN" sz="2400" dirty="0" smtClean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盐</a:t>
              </a:r>
              <a:endParaRPr lang="en-US" altLang="zh-CN" sz="2400" dirty="0" smtClean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+mn-ea"/>
                <a:sym typeface="楷体_GB2312" pitchFamily="49" charset="-122"/>
              </a:endParaRPr>
            </a:p>
            <a:p>
              <a:pPr marL="342900" indent="-342900">
                <a:buClr>
                  <a:schemeClr val="hlink"/>
                </a:buClr>
                <a:buFont typeface="Wingdings" pitchFamily="2" charset="2"/>
                <a:buNone/>
              </a:pPr>
              <a:r>
                <a:rPr lang="zh-CN" altLang="en-US" sz="2400" dirty="0" smtClean="0">
                  <a:solidFill>
                    <a:srgbClr val="000000"/>
                  </a:solidFill>
                  <a:latin typeface="+mn-ea"/>
                  <a:sym typeface="楷体_GB2312" pitchFamily="49" charset="-122"/>
                </a:rPr>
                <a:t>氧化物</a:t>
              </a:r>
              <a:endParaRPr lang="zh-CN" altLang="en-US" sz="2400" dirty="0">
                <a:latin typeface="+mn-ea"/>
              </a:endParaRPr>
            </a:p>
          </p:txBody>
        </p:sp>
        <p:sp>
          <p:nvSpPr>
            <p:cNvPr id="55323" name="AutoShape 21"/>
            <p:cNvSpPr>
              <a:spLocks/>
            </p:cNvSpPr>
            <p:nvPr/>
          </p:nvSpPr>
          <p:spPr bwMode="auto">
            <a:xfrm>
              <a:off x="-161" y="-112"/>
              <a:ext cx="137" cy="1540"/>
            </a:xfrm>
            <a:prstGeom prst="leftBrace">
              <a:avLst>
                <a:gd name="adj1" fmla="val 55200"/>
                <a:gd name="adj2" fmla="val 50000"/>
              </a:avLst>
            </a:prstGeom>
            <a:noFill/>
            <a:ln w="38100">
              <a:solidFill>
                <a:schemeClr val="tx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endParaRPr lang="zh-CN" altLang="zh-CN" sz="2400">
                <a:solidFill>
                  <a:srgbClr val="000000"/>
                </a:solidFill>
                <a:latin typeface="+mn-ea"/>
                <a:sym typeface="宋体" pitchFamily="2" charset="-122"/>
              </a:endParaRPr>
            </a:p>
          </p:txBody>
        </p:sp>
      </p:grpSp>
      <p:sp>
        <p:nvSpPr>
          <p:cNvPr id="18444" name="Rectangle 29"/>
          <p:cNvSpPr>
            <a:spLocks noChangeArrowheads="1"/>
          </p:cNvSpPr>
          <p:nvPr/>
        </p:nvSpPr>
        <p:spPr bwMode="auto">
          <a:xfrm>
            <a:off x="4403034" y="4165164"/>
            <a:ext cx="1112805" cy="46166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Times New Roman" pitchFamily="18" charset="0"/>
              </a:rPr>
              <a:t>金属铁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5318" name="Rectangle 31"/>
          <p:cNvSpPr>
            <a:spLocks noChangeArrowheads="1"/>
          </p:cNvSpPr>
          <p:nvPr/>
        </p:nvSpPr>
        <p:spPr bwMode="auto">
          <a:xfrm>
            <a:off x="4403034" y="5245040"/>
            <a:ext cx="2346809" cy="46166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碳单质    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Times New Roman" pitchFamily="18" charset="0"/>
              </a:rPr>
              <a:t>氧气 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772360" y="3007180"/>
            <a:ext cx="4214283" cy="1092200"/>
            <a:chOff x="-117" y="270"/>
            <a:chExt cx="1991" cy="688"/>
          </a:xfrm>
        </p:grpSpPr>
        <p:sp>
          <p:nvSpPr>
            <p:cNvPr id="55315" name="Rectangle 32"/>
            <p:cNvSpPr>
              <a:spLocks noChangeArrowheads="1"/>
            </p:cNvSpPr>
            <p:nvPr/>
          </p:nvSpPr>
          <p:spPr bwMode="auto">
            <a:xfrm>
              <a:off x="-117" y="473"/>
              <a:ext cx="1991" cy="485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二氧化碳、氧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化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钙、氧化铜</a:t>
              </a:r>
              <a:endParaRPr lang="zh-CN" altLang="en-US" sz="2400" b="1" dirty="0" smtClean="0">
                <a:solidFill>
                  <a:srgbClr val="FF0000"/>
                </a:solidFill>
                <a:latin typeface="+mn-ea"/>
              </a:endParaRPr>
            </a:p>
            <a:p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5316" name="Rectangle 33"/>
            <p:cNvSpPr>
              <a:spLocks noChangeArrowheads="1"/>
            </p:cNvSpPr>
            <p:nvPr/>
          </p:nvSpPr>
          <p:spPr bwMode="auto">
            <a:xfrm>
              <a:off x="467" y="270"/>
              <a:ext cx="1089" cy="252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3329626" y="1169673"/>
            <a:ext cx="3035299" cy="463551"/>
            <a:chOff x="-100" y="-226"/>
            <a:chExt cx="1434" cy="292"/>
          </a:xfrm>
        </p:grpSpPr>
        <p:sp>
          <p:nvSpPr>
            <p:cNvPr id="55313" name="Rectangle 46"/>
            <p:cNvSpPr>
              <a:spLocks noChangeArrowheads="1"/>
            </p:cNvSpPr>
            <p:nvPr/>
          </p:nvSpPr>
          <p:spPr bwMode="auto">
            <a:xfrm>
              <a:off x="-100" y="-225"/>
              <a:ext cx="771" cy="29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硫酸</a:t>
              </a:r>
              <a:endParaRPr lang="zh-CN" altLang="en-US" sz="24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5314" name="Rectangle 47"/>
            <p:cNvSpPr>
              <a:spLocks noChangeArrowheads="1"/>
            </p:cNvSpPr>
            <p:nvPr/>
          </p:nvSpPr>
          <p:spPr bwMode="auto">
            <a:xfrm>
              <a:off x="296" y="-226"/>
              <a:ext cx="1038" cy="29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盐酸</a:t>
              </a:r>
              <a:endParaRPr lang="zh-CN" altLang="en-US" sz="24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3273526" y="1714162"/>
            <a:ext cx="4820283" cy="614363"/>
            <a:chOff x="34" y="-76"/>
            <a:chExt cx="2522" cy="387"/>
          </a:xfrm>
        </p:grpSpPr>
        <p:sp>
          <p:nvSpPr>
            <p:cNvPr id="55311" name="Rectangle 49"/>
            <p:cNvSpPr>
              <a:spLocks noChangeArrowheads="1"/>
            </p:cNvSpPr>
            <p:nvPr/>
          </p:nvSpPr>
          <p:spPr bwMode="auto">
            <a:xfrm>
              <a:off x="2469" y="-76"/>
              <a:ext cx="87" cy="213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zh-CN" sz="2400" baseline="-25000" dirty="0">
                <a:solidFill>
                  <a:srgbClr val="FF3300"/>
                </a:solidFill>
                <a:latin typeface="+mn-ea"/>
                <a:sym typeface="Times New Roman" pitchFamily="18" charset="0"/>
              </a:endParaRPr>
            </a:p>
          </p:txBody>
        </p:sp>
        <p:sp>
          <p:nvSpPr>
            <p:cNvPr id="55312" name="Rectangle 53"/>
            <p:cNvSpPr>
              <a:spLocks noChangeArrowheads="1"/>
            </p:cNvSpPr>
            <p:nvPr/>
          </p:nvSpPr>
          <p:spPr bwMode="auto">
            <a:xfrm>
              <a:off x="34" y="20"/>
              <a:ext cx="1642" cy="29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氢氧化钠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</a:rPr>
                <a:t>氢氧化钙</a:t>
              </a:r>
              <a:endParaRPr lang="en-US" altLang="zh-CN" sz="2400" b="1" dirty="0">
                <a:solidFill>
                  <a:srgbClr val="FF0000"/>
                </a:solidFill>
                <a:latin typeface="+mn-ea"/>
                <a:sym typeface="Times New Roman" pitchFamily="18" charset="0"/>
              </a:endParaRP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273075" y="2387408"/>
            <a:ext cx="8467293" cy="823913"/>
            <a:chOff x="-914" y="-228"/>
            <a:chExt cx="3945" cy="519"/>
          </a:xfrm>
        </p:grpSpPr>
        <p:sp>
          <p:nvSpPr>
            <p:cNvPr id="55307" name="Rectangle 34"/>
            <p:cNvSpPr>
              <a:spLocks noChangeArrowheads="1"/>
            </p:cNvSpPr>
            <p:nvPr/>
          </p:nvSpPr>
          <p:spPr bwMode="auto">
            <a:xfrm>
              <a:off x="-914" y="-228"/>
              <a:ext cx="3945" cy="446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aseline="-25000" dirty="0" smtClean="0">
                  <a:solidFill>
                    <a:srgbClr val="FF0000"/>
                  </a:solidFill>
                  <a:latin typeface="+mn-ea"/>
                  <a:sym typeface="Times New Roman" pitchFamily="18" charset="0"/>
                </a:rPr>
                <a:t> </a:t>
              </a:r>
              <a:endParaRPr lang="zh-CN" altLang="en-US" sz="2400" baseline="-25000" dirty="0">
                <a:solidFill>
                  <a:srgbClr val="FF0000"/>
                </a:solidFill>
                <a:latin typeface="+mn-ea"/>
                <a:sym typeface="Times New Roman" pitchFamily="18" charset="0"/>
              </a:endParaRPr>
            </a:p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+mn-ea"/>
                </a:rPr>
                <a:t>碳酸钙、碳酸钠、氯化钠、氯化钡、硫酸钠、硫酸铜、硝酸银</a:t>
              </a:r>
              <a:endParaRPr lang="zh-CN" altLang="en-US" sz="24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5309" name="Rectangle 55"/>
            <p:cNvSpPr>
              <a:spLocks noChangeArrowheads="1"/>
            </p:cNvSpPr>
            <p:nvPr/>
          </p:nvSpPr>
          <p:spPr bwMode="auto">
            <a:xfrm>
              <a:off x="1588" y="0"/>
              <a:ext cx="71" cy="291"/>
            </a:xfrm>
            <a:prstGeom prst="rect">
              <a:avLst/>
            </a:prstGeom>
            <a:noFill/>
            <a:ln w="9525">
              <a:noFill/>
              <a:bevel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sz="2400" dirty="0">
                <a:latin typeface="+mn-ea"/>
              </a:endParaRPr>
            </a:p>
          </p:txBody>
        </p:sp>
      </p:grpSp>
      <p:sp>
        <p:nvSpPr>
          <p:cNvPr id="24" name="Rectangle 11"/>
          <p:cNvSpPr>
            <a:spLocks noRot="1" noChangeArrowheads="1"/>
          </p:cNvSpPr>
          <p:nvPr/>
        </p:nvSpPr>
        <p:spPr bwMode="auto">
          <a:xfrm>
            <a:off x="1467670" y="4683369"/>
            <a:ext cx="905572" cy="61436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/>
          <a:lstStyle/>
          <a:p>
            <a:pPr marL="342900" indent="-342900"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+mn-ea"/>
                <a:sym typeface="楷体_GB2312" pitchFamily="49" charset="-122"/>
              </a:rPr>
              <a:t>单质</a:t>
            </a:r>
            <a:endParaRPr lang="zh-CN" altLang="en-US" sz="28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+mn-ea"/>
              <a:sym typeface="楷体_GB2312" pitchFamily="49" charset="-122"/>
            </a:endParaRPr>
          </a:p>
          <a:p>
            <a:pPr marL="342900" indent="-342900">
              <a:buClr>
                <a:schemeClr val="hlink"/>
              </a:buClr>
              <a:buFont typeface="Wingdings" pitchFamily="2" charset="2"/>
              <a:buNone/>
            </a:pP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bldLvl="0" autoUpdateAnimBg="0"/>
      <p:bldP spid="55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4032640" y="2900605"/>
            <a:ext cx="1644747" cy="725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>
                <a:latin typeface="Times New Roman" pitchFamily="18" charset="0"/>
              </a:rPr>
              <a:t>盐溶液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3532408" y="1626225"/>
            <a:ext cx="2411472" cy="80569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 dirty="0">
                <a:latin typeface="Times New Roman" pitchFamily="18" charset="0"/>
              </a:rPr>
              <a:t>非金属单质</a:t>
            </a: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V="1">
            <a:off x="1930789" y="2077486"/>
            <a:ext cx="1496483" cy="130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flipV="1">
            <a:off x="2273688" y="3303036"/>
            <a:ext cx="1735670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2273688" y="3993600"/>
            <a:ext cx="1758952" cy="42068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1848240" y="4330150"/>
            <a:ext cx="1579033" cy="152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468923" y="3034749"/>
            <a:ext cx="49932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Fe+CuSO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===FeSO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+Cu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6456224" y="4203149"/>
            <a:ext cx="50228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Fe+2HCl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===FeCl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↑</a:t>
            </a: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6456224" y="5532437"/>
            <a:ext cx="4489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2Na + 2H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O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===2NaOH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</a:rPr>
              <a:t>+ H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935956" y="3391936"/>
            <a:ext cx="1337731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2400" b="1">
                <a:latin typeface="Times New Roman" pitchFamily="18" charset="0"/>
              </a:rPr>
              <a:t>金属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56224" y="1951436"/>
            <a:ext cx="4480984" cy="578683"/>
            <a:chOff x="3119" y="1007"/>
            <a:chExt cx="1950" cy="381"/>
          </a:xfrm>
        </p:grpSpPr>
        <p:sp>
          <p:nvSpPr>
            <p:cNvPr id="141329" name="Text Box 17"/>
            <p:cNvSpPr txBox="1">
              <a:spLocks noChangeArrowheads="1"/>
            </p:cNvSpPr>
            <p:nvPr/>
          </p:nvSpPr>
          <p:spPr bwMode="auto">
            <a:xfrm>
              <a:off x="3119" y="1084"/>
              <a:ext cx="1950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2Fe+3Cl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2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itchFamily="18" charset="0"/>
                </a:rPr>
                <a:t>====  2FeCl</a:t>
              </a:r>
              <a:r>
                <a:rPr lang="en-US" altLang="zh-CN" sz="2400" b="1" baseline="-25000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41330" name="Text Box 18"/>
            <p:cNvSpPr txBox="1">
              <a:spLocks noChangeArrowheads="1"/>
            </p:cNvSpPr>
            <p:nvPr/>
          </p:nvSpPr>
          <p:spPr bwMode="auto">
            <a:xfrm>
              <a:off x="3682" y="1007"/>
              <a:ext cx="64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zh-CN" altLang="en-US" b="1" dirty="0">
                  <a:solidFill>
                    <a:srgbClr val="FF0000"/>
                  </a:solidFill>
                  <a:latin typeface="Times New Roman" pitchFamily="18" charset="0"/>
                </a:rPr>
                <a:t>点燃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468923" y="1469229"/>
            <a:ext cx="4476751" cy="576263"/>
            <a:chOff x="3146" y="430"/>
            <a:chExt cx="1810" cy="435"/>
          </a:xfrm>
        </p:grpSpPr>
        <p:sp>
          <p:nvSpPr>
            <p:cNvPr id="141332" name="Text Box 20"/>
            <p:cNvSpPr txBox="1">
              <a:spLocks noChangeArrowheads="1"/>
            </p:cNvSpPr>
            <p:nvPr/>
          </p:nvSpPr>
          <p:spPr bwMode="auto">
            <a:xfrm>
              <a:off x="3146" y="517"/>
              <a:ext cx="1810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</a:rPr>
                <a:t>3Fe+2O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itchFamily="18" charset="0"/>
                </a:rPr>
                <a:t>2  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</a:rPr>
                <a:t>====  Fe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itchFamily="18" charset="0"/>
                </a:rPr>
                <a:t>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41333" name="Text Box 21"/>
            <p:cNvSpPr txBox="1">
              <a:spLocks noChangeArrowheads="1"/>
            </p:cNvSpPr>
            <p:nvPr/>
          </p:nvSpPr>
          <p:spPr bwMode="auto">
            <a:xfrm>
              <a:off x="3676" y="430"/>
              <a:ext cx="666" cy="2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Times New Roman" pitchFamily="18" charset="0"/>
                </a:rPr>
                <a:t>点燃</a:t>
              </a:r>
            </a:p>
          </p:txBody>
        </p:sp>
      </p:grpSp>
      <p:sp>
        <p:nvSpPr>
          <p:cNvPr id="141334" name="Oval 22"/>
          <p:cNvSpPr>
            <a:spLocks noChangeArrowheads="1"/>
          </p:cNvSpPr>
          <p:nvPr/>
        </p:nvSpPr>
        <p:spPr bwMode="auto">
          <a:xfrm>
            <a:off x="3477990" y="5365964"/>
            <a:ext cx="2754045" cy="98272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/>
              <a:t>部分与水反应</a:t>
            </a:r>
          </a:p>
        </p:txBody>
      </p:sp>
      <p:sp>
        <p:nvSpPr>
          <p:cNvPr id="141335" name="Oval 23"/>
          <p:cNvSpPr>
            <a:spLocks noChangeArrowheads="1"/>
          </p:cNvSpPr>
          <p:nvPr/>
        </p:nvSpPr>
        <p:spPr bwMode="auto">
          <a:xfrm>
            <a:off x="4143908" y="3946767"/>
            <a:ext cx="935085" cy="9350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kumimoji="1" lang="zh-CN" altLang="en-US" sz="2400" b="1" dirty="0" smtClean="0">
                <a:latin typeface="Times New Roman" pitchFamily="18" charset="0"/>
              </a:rPr>
              <a:t> 酸</a:t>
            </a:r>
            <a:endParaRPr kumimoji="1" lang="zh-CN" altLang="en-US" sz="2400" b="1" dirty="0">
              <a:latin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9959" y="793101"/>
            <a:ext cx="10117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1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+mn-ea"/>
                <a:cs typeface="宋体" pitchFamily="2" charset="-122"/>
              </a:rPr>
              <a:t>2. </a:t>
            </a:r>
            <a:r>
              <a:rPr lang="zh-CN" altLang="en-US" sz="2800" dirty="0" smtClean="0">
                <a:latin typeface="+mn-ea"/>
                <a:cs typeface="宋体" pitchFamily="2" charset="-122"/>
              </a:rPr>
              <a:t>预测各类物质分别具有哪些相似的性质。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2" grpId="0"/>
      <p:bldP spid="141323" grpId="0"/>
      <p:bldP spid="1413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1404</Words>
  <Application>Microsoft Office PowerPoint</Application>
  <PresentationFormat>宽屏</PresentationFormat>
  <Paragraphs>296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MingLiU</vt:lpstr>
      <vt:lpstr>黑体</vt:lpstr>
      <vt:lpstr>楷体_GB2312</vt:lpstr>
      <vt:lpstr>宋体</vt:lpstr>
      <vt:lpstr>幼圆</vt:lpstr>
      <vt:lpstr>Arial</vt:lpstr>
      <vt:lpstr>Calibri</vt:lpstr>
      <vt:lpstr>Times New Roman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238</cp:revision>
  <dcterms:created xsi:type="dcterms:W3CDTF">2019-01-12T04:39:00Z</dcterms:created>
  <dcterms:modified xsi:type="dcterms:W3CDTF">2019-09-20T03:35:21Z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