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79" r:id="rId4"/>
    <p:sldId id="416" r:id="rId5"/>
    <p:sldId id="440" r:id="rId6"/>
    <p:sldId id="439" r:id="rId7"/>
    <p:sldId id="438" r:id="rId8"/>
    <p:sldId id="437" r:id="rId9"/>
    <p:sldId id="436" r:id="rId10"/>
    <p:sldId id="435" r:id="rId11"/>
    <p:sldId id="434" r:id="rId12"/>
    <p:sldId id="453" r:id="rId13"/>
    <p:sldId id="452" r:id="rId14"/>
    <p:sldId id="451" r:id="rId15"/>
    <p:sldId id="450" r:id="rId16"/>
    <p:sldId id="449" r:id="rId17"/>
    <p:sldId id="448" r:id="rId18"/>
    <p:sldId id="447" r:id="rId19"/>
    <p:sldId id="446" r:id="rId20"/>
    <p:sldId id="445" r:id="rId21"/>
    <p:sldId id="444" r:id="rId22"/>
    <p:sldId id="443" r:id="rId23"/>
    <p:sldId id="442" r:id="rId24"/>
    <p:sldId id="433" r:id="rId25"/>
    <p:sldId id="441" r:id="rId26"/>
    <p:sldId id="430" r:id="rId27"/>
    <p:sldId id="431" r:id="rId28"/>
    <p:sldId id="432" r:id="rId29"/>
    <p:sldId id="429" r:id="rId30"/>
    <p:sldId id="425" r:id="rId31"/>
    <p:sldId id="428" r:id="rId32"/>
    <p:sldId id="427" r:id="rId33"/>
    <p:sldId id="426" r:id="rId34"/>
    <p:sldId id="424" r:id="rId35"/>
    <p:sldId id="423" r:id="rId36"/>
    <p:sldId id="422" r:id="rId37"/>
    <p:sldId id="421" r:id="rId38"/>
    <p:sldId id="420" r:id="rId39"/>
    <p:sldId id="419" r:id="rId40"/>
    <p:sldId id="418" r:id="rId41"/>
    <p:sldId id="417" r:id="rId42"/>
    <p:sldId id="454" r:id="rId43"/>
    <p:sldId id="468" r:id="rId44"/>
    <p:sldId id="467" r:id="rId45"/>
    <p:sldId id="466" r:id="rId46"/>
    <p:sldId id="465" r:id="rId47"/>
    <p:sldId id="462" r:id="rId48"/>
    <p:sldId id="463" r:id="rId49"/>
    <p:sldId id="464" r:id="rId50"/>
    <p:sldId id="461" r:id="rId51"/>
    <p:sldId id="460" r:id="rId52"/>
    <p:sldId id="459" r:id="rId53"/>
    <p:sldId id="458" r:id="rId54"/>
    <p:sldId id="455" r:id="rId55"/>
    <p:sldId id="457" r:id="rId56"/>
    <p:sldId id="456" r:id="rId57"/>
    <p:sldId id="469" r:id="rId58"/>
    <p:sldId id="473" r:id="rId59"/>
    <p:sldId id="470" r:id="rId60"/>
    <p:sldId id="472" r:id="rId61"/>
    <p:sldId id="471" r:id="rId62"/>
    <p:sldId id="474" r:id="rId63"/>
    <p:sldId id="475" r:id="rId64"/>
    <p:sldId id="476" r:id="rId65"/>
    <p:sldId id="477" r:id="rId66"/>
    <p:sldId id="482" r:id="rId67"/>
    <p:sldId id="481" r:id="rId68"/>
    <p:sldId id="276" r:id="rId69"/>
    <p:sldId id="365"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6" Type="http://schemas.openxmlformats.org/officeDocument/2006/relationships/customXml" Target="../customXml/item1.xml"/><Relationship Id="rId75" Type="http://schemas.openxmlformats.org/officeDocument/2006/relationships/customXmlProps" Target="../customXml/itemProps1.xml"/><Relationship Id="rId74" Type="http://schemas.openxmlformats.org/officeDocument/2006/relationships/commentAuthors" Target="commentAuthors.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3" name="图片 2" descr="看"/>
          <p:cNvPicPr>
            <a:picLocks noChangeAspect="1"/>
          </p:cNvPicPr>
          <p:nvPr userDrawn="1"/>
        </p:nvPicPr>
        <p:blipFill>
          <a:blip r:embed="rId2"/>
          <a:srcRect l="31" t="4451"/>
          <a:stretch>
            <a:fillRect/>
          </a:stretch>
        </p:blipFill>
        <p:spPr>
          <a:xfrm>
            <a:off x="635" y="-635"/>
            <a:ext cx="12191365" cy="6858635"/>
          </a:xfrm>
          <a:prstGeom prst="rect">
            <a:avLst/>
          </a:prstGeom>
        </p:spPr>
      </p:pic>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就"/>
          <p:cNvPicPr>
            <a:picLocks noChangeAspect="1"/>
          </p:cNvPicPr>
          <p:nvPr userDrawn="1"/>
        </p:nvPicPr>
        <p:blipFill>
          <a:blip r:embed="rId3"/>
          <a:stretch>
            <a:fillRect/>
          </a:stretch>
        </p:blipFill>
        <p:spPr>
          <a:xfrm>
            <a:off x="3270250" y="1854835"/>
            <a:ext cx="5651500" cy="28943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022600" y="932815"/>
            <a:ext cx="8331200" cy="1325880"/>
          </a:xfrm>
        </p:spPr>
        <p:txBody>
          <a:bodyPr/>
          <a:lstStyle>
            <a:lvl1pPr>
              <a:defRPr sz="36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三"/>
          <p:cNvPicPr>
            <a:picLocks noChangeAspect="1"/>
          </p:cNvPicPr>
          <p:nvPr userDrawn="1"/>
        </p:nvPicPr>
        <p:blipFill>
          <a:blip r:embed="rId2"/>
          <a:stretch>
            <a:fillRect/>
          </a:stretch>
        </p:blipFill>
        <p:spPr>
          <a:xfrm>
            <a:off x="0" y="2667000"/>
            <a:ext cx="12192000" cy="1524000"/>
          </a:xfrm>
          <a:prstGeom prst="rect">
            <a:avLst/>
          </a:prstGeom>
        </p:spPr>
      </p:pic>
      <p:pic>
        <p:nvPicPr>
          <p:cNvPr id="11" name="图片 10" descr="图片3"/>
          <p:cNvPicPr>
            <a:picLocks noChangeAspect="1"/>
          </p:cNvPicPr>
          <p:nvPr userDrawn="1"/>
        </p:nvPicPr>
        <p:blipFill>
          <a:blip r:embed="rId3"/>
          <a:stretch>
            <a:fillRect/>
          </a:stretch>
        </p:blipFill>
        <p:spPr>
          <a:xfrm>
            <a:off x="0" y="2667000"/>
            <a:ext cx="3391535" cy="1524000"/>
          </a:xfrm>
          <a:prstGeom prst="rect">
            <a:avLst/>
          </a:prstGeom>
        </p:spPr>
      </p:pic>
      <p:sp>
        <p:nvSpPr>
          <p:cNvPr id="2" name="标题 1"/>
          <p:cNvSpPr>
            <a:spLocks noGrp="1"/>
          </p:cNvSpPr>
          <p:nvPr>
            <p:ph type="title" hasCustomPrompt="1"/>
          </p:nvPr>
        </p:nvSpPr>
        <p:spPr>
          <a:xfrm>
            <a:off x="3581400" y="2985135"/>
            <a:ext cx="7018020" cy="887095"/>
          </a:xfrm>
        </p:spPr>
        <p:txBody>
          <a:bodyPr anchor="b"/>
          <a:lstStyle>
            <a:lvl1pPr>
              <a:defRPr sz="40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838200" y="1523365"/>
            <a:ext cx="10304145" cy="381190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图片4"/>
          <p:cNvPicPr>
            <a:picLocks noChangeAspect="1"/>
          </p:cNvPicPr>
          <p:nvPr userDrawn="1"/>
        </p:nvPicPr>
        <p:blipFill>
          <a:blip r:embed="rId2"/>
          <a:stretch>
            <a:fillRect/>
          </a:stretch>
        </p:blipFill>
        <p:spPr>
          <a:xfrm>
            <a:off x="0" y="0"/>
            <a:ext cx="12192000" cy="475615"/>
          </a:xfrm>
          <a:prstGeom prst="rect">
            <a:avLst/>
          </a:prstGeom>
        </p:spPr>
      </p:pic>
      <p:pic>
        <p:nvPicPr>
          <p:cNvPr id="9" name="图片 8" descr="4"/>
          <p:cNvPicPr>
            <a:picLocks noChangeAspect="1"/>
          </p:cNvPicPr>
          <p:nvPr userDrawn="1"/>
        </p:nvPicPr>
        <p:blipFill>
          <a:blip r:embed="rId3"/>
          <a:stretch>
            <a:fillRect/>
          </a:stretch>
        </p:blipFill>
        <p:spPr>
          <a:xfrm>
            <a:off x="0" y="6501765"/>
            <a:ext cx="12191365" cy="3562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2600" y="932814"/>
            <a:ext cx="8271287" cy="2822507"/>
          </a:xfrm>
        </p:spPr>
        <p:txBody>
          <a:bodyPr>
            <a:normAutofit/>
          </a:bodyPr>
          <a:lstStyle/>
          <a:p>
            <a:pPr algn="ctr">
              <a:lnSpc>
                <a:spcPct val="200000"/>
              </a:lnSpc>
            </a:pPr>
            <a:r>
              <a:rPr lang="en-US" altLang="zh-CN" sz="4400" b="1" dirty="0">
                <a:effectLst>
                  <a:outerShdw blurRad="38100" dist="38100" dir="2700000" algn="tl">
                    <a:srgbClr val="000000">
                      <a:alpha val="43137"/>
                    </a:srgbClr>
                  </a:outerShdw>
                </a:effectLst>
                <a:latin typeface="+mj-ea"/>
              </a:rPr>
              <a:t>Unit </a:t>
            </a:r>
            <a:r>
              <a:rPr lang="en-US" altLang="zh-CN" sz="4400" b="1" dirty="0" smtClean="0">
                <a:effectLst>
                  <a:outerShdw blurRad="38100" dist="38100" dir="2700000" algn="tl">
                    <a:srgbClr val="000000">
                      <a:alpha val="43137"/>
                    </a:srgbClr>
                  </a:outerShdw>
                </a:effectLst>
                <a:latin typeface="+mj-ea"/>
              </a:rPr>
              <a:t>4 </a:t>
            </a:r>
            <a:r>
              <a:rPr lang="en-US" sz="4400" b="1" dirty="0" smtClean="0">
                <a:effectLst>
                  <a:outerShdw blurRad="38100" dist="38100" dir="2700000" algn="tl">
                    <a:srgbClr val="000000">
                      <a:alpha val="43137"/>
                    </a:srgbClr>
                  </a:outerShdw>
                </a:effectLst>
                <a:latin typeface="+mj-ea"/>
                <a:sym typeface="+mn-ea"/>
              </a:rPr>
              <a:t>B</a:t>
            </a:r>
            <a:r>
              <a:rPr lang="en-US" altLang="zh-CN" sz="4400" b="1" dirty="0" smtClean="0">
                <a:effectLst>
                  <a:outerShdw blurRad="38100" dist="38100" dir="2700000" algn="tl">
                    <a:srgbClr val="000000">
                      <a:alpha val="43137"/>
                    </a:srgbClr>
                  </a:outerShdw>
                </a:effectLst>
                <a:latin typeface="+mj-ea"/>
                <a:sym typeface="+mn-ea"/>
              </a:rPr>
              <a:t>ody Language</a:t>
            </a:r>
            <a:endParaRPr lang="en-US" sz="4400" b="1" dirty="0" smtClean="0">
              <a:effectLst>
                <a:outerShdw blurRad="38100" dist="38100" dir="2700000" algn="tl">
                  <a:srgbClr val="000000">
                    <a:alpha val="43137"/>
                  </a:srgbClr>
                </a:outerShdw>
              </a:effectLst>
              <a:latin typeface="+mj-ea"/>
              <a:sym typeface="+mn-ea"/>
            </a:endParaRPr>
          </a:p>
        </p:txBody>
      </p:sp>
      <p:sp>
        <p:nvSpPr>
          <p:cNvPr id="3" name="文本框 2"/>
          <p:cNvSpPr txBox="1"/>
          <p:nvPr/>
        </p:nvSpPr>
        <p:spPr>
          <a:xfrm>
            <a:off x="4472247" y="3299460"/>
            <a:ext cx="6134158" cy="584775"/>
          </a:xfrm>
          <a:prstGeom prst="rect">
            <a:avLst/>
          </a:prstGeom>
          <a:noFill/>
        </p:spPr>
        <p:txBody>
          <a:bodyPr wrap="square" rtlCol="0">
            <a:spAutoFit/>
          </a:bodyPr>
          <a:lstStyle/>
          <a:p>
            <a:r>
              <a:rPr lang="en-US" altLang="zh-CN" sz="3200" dirty="0"/>
              <a:t>Period </a:t>
            </a:r>
            <a:r>
              <a:rPr lang="en-US" altLang="zh-CN" sz="3200" dirty="0" smtClean="0"/>
              <a:t>5 Build up your vocabulary</a:t>
            </a:r>
            <a:endParaRPr lang="en-US" altLang="zh-CN"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81993" y="499531"/>
            <a:ext cx="6096000" cy="861774"/>
          </a:xfrm>
          <a:prstGeom prst="rect">
            <a:avLst/>
          </a:prstGeom>
        </p:spPr>
        <p:txBody>
          <a:bodyPr>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手势“</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OK</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在不同的文化中意思各不相同。</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51539" y="1583736"/>
            <a:ext cx="4790735" cy="348813"/>
          </a:xfrm>
          <a:prstGeom prst="rect">
            <a:avLst/>
          </a:prstGeom>
        </p:spPr>
        <p:txBody>
          <a:bodyPr wrap="none">
            <a:spAutoFit/>
          </a:bodyPr>
          <a:lstStyle/>
          <a:p>
            <a:pPr algn="just">
              <a:lnSpc>
                <a:spcPts val="20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gesture for “OK” varies in different cultures</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23839" y="2238494"/>
            <a:ext cx="5280292" cy="369332"/>
          </a:xfrm>
          <a:prstGeom prst="rect">
            <a:avLst/>
          </a:prstGeom>
        </p:spPr>
        <p:txBody>
          <a:bodyPr wrap="none">
            <a:spAutoFit/>
          </a:bodyPr>
          <a:lstStyle/>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3. approve vi</a:t>
            </a:r>
            <a:r>
              <a:rPr lang="zh-CN" altLang="en-US" kern="100" dirty="0">
                <a:latin typeface="宋体" panose="02010600030101010101" pitchFamily="2" charset="-122"/>
                <a:ea typeface="宋体" panose="02010600030101010101" pitchFamily="2" charset="-122"/>
                <a:cs typeface="Times New Roman" panose="02020603050405020304" pitchFamily="18" charset="0"/>
              </a:rPr>
              <a:t>赞成；同意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vt.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批准；通过</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048000" y="2720244"/>
            <a:ext cx="7700356" cy="1277273"/>
          </a:xfrm>
          <a:prstGeom prst="rect">
            <a:avLst/>
          </a:prstGeom>
        </p:spPr>
        <p:txBody>
          <a:bodyPr wrap="square">
            <a:spAutoFit/>
          </a:bodyPr>
          <a:lstStyle/>
          <a:p>
            <a:pPr indent="266700"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】In other countries, by contrast, eye contact is not always approved of.</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相反，在另一些国家，眼神交流并不总是认可。</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247505" y="4109935"/>
            <a:ext cx="7982989" cy="605294"/>
          </a:xfrm>
          <a:prstGeom prst="rect">
            <a:avLst/>
          </a:prstGeom>
        </p:spPr>
        <p:txBody>
          <a:bodyPr wrap="square">
            <a:spAutoFit/>
          </a:bodyPr>
          <a:lstStyle/>
          <a:p>
            <a:pPr algn="just">
              <a:lnSpc>
                <a:spcPts val="2000"/>
              </a:lnSpc>
            </a:pPr>
            <a:r>
              <a:rPr lang="en-US"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By comparison, it is not considered appropriate to make eye contact in other countries.</a:t>
            </a:r>
            <a:endParaRPr lang="en-US"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73432" y="599904"/>
            <a:ext cx="9055332" cy="2169825"/>
          </a:xfrm>
          <a:prstGeom prst="rect">
            <a:avLst/>
          </a:prstGeom>
        </p:spPr>
        <p:txBody>
          <a:bodyPr wrap="square">
            <a:spAutoFit/>
          </a:bodyPr>
          <a:lstStyle/>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语境感知</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 approve of your trying to earn some money, but please don't ignore your studies. She desperately wanted to win her father's approval. </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first, people approved of Galilei ’ studies and urged him to continue, but later when he proved Aristotle wrong, they grew angry and put him in prison.(</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新北师选择性必修二</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2991919" y="2897147"/>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C9F754DE-2CAD-44b6-B708-469DEB6407EB-3" descr="qt_temp"/>
          <p:cNvPicPr>
            <a:picLocks noChangeAspect="1"/>
          </p:cNvPicPr>
          <p:nvPr/>
        </p:nvPicPr>
        <p:blipFill>
          <a:blip r:embed="rId1"/>
          <a:stretch>
            <a:fillRect/>
          </a:stretch>
        </p:blipFill>
        <p:spPr>
          <a:xfrm>
            <a:off x="3533024" y="3373378"/>
            <a:ext cx="6666691" cy="2886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64625" y="585087"/>
            <a:ext cx="7617229" cy="2214709"/>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She doesn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approve_______ our decision, which makes us upset.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I hope that these arrangements will meet with your __________(approve).</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215814" y="3038463"/>
            <a:ext cx="2435282" cy="348813"/>
          </a:xfrm>
          <a:prstGeom prst="rect">
            <a:avLst/>
          </a:prstGeom>
        </p:spPr>
        <p:txBody>
          <a:bodyPr wrap="non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of </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approval</a:t>
            </a:r>
            <a:endParaRPr lang="en-US"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215814" y="3625943"/>
            <a:ext cx="6096000" cy="861774"/>
          </a:xfrm>
          <a:prstGeom prst="rect">
            <a:avLst/>
          </a:prstGeom>
        </p:spPr>
        <p:txBody>
          <a:bodyPr>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相比之下，在巴西和德国， 使用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OK</a:t>
            </a:r>
            <a:r>
              <a:rPr lang="zh-CN" altLang="en-US" kern="100" dirty="0">
                <a:latin typeface="宋体" panose="02010600030101010101" pitchFamily="2" charset="-122"/>
                <a:ea typeface="宋体" panose="02010600030101010101" pitchFamily="2" charset="-122"/>
                <a:cs typeface="Times New Roman" panose="02020603050405020304" pitchFamily="18" charset="0"/>
              </a:rPr>
              <a:t>手势是不被认可的。</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215814" y="4647583"/>
            <a:ext cx="7914928"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By comparison, using the gesture for </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OK</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is not approved of in Brazil and Germany.</a:t>
            </a:r>
            <a:endParaRPr lang="en-US" altLang="zh-CN" sz="2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89563" y="664665"/>
            <a:ext cx="7708670" cy="2122376"/>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4.witness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vt.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当场看到；目击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kern="100" dirty="0">
                <a:latin typeface="宋体" panose="02010600030101010101" pitchFamily="2" charset="-122"/>
                <a:ea typeface="宋体" panose="02010600030101010101" pitchFamily="2" charset="-122"/>
                <a:cs typeface="Times New Roman" panose="02020603050405020304" pitchFamily="18" charset="0"/>
              </a:rPr>
              <a:t>目击者；证人</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】In Japan, someone who witnesses another person employing the gesture might think it means money.</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在日本，一个人看到另外一个人使用这个手势，可能会认为这表示金钱。</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297382" y="2787041"/>
            <a:ext cx="7500851" cy="875881"/>
          </a:xfrm>
          <a:prstGeom prst="rect">
            <a:avLst/>
          </a:prstGeom>
        </p:spPr>
        <p:txBody>
          <a:bodyPr wrap="square">
            <a:spAutoFit/>
          </a:bodyPr>
          <a:lstStyle/>
          <a:p>
            <a:pPr algn="just">
              <a:lnSpc>
                <a:spcPct val="150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In Japan, when one person sees another person using the gesture, he or she is likely to think it refers to money.</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156064" y="3565876"/>
            <a:ext cx="8232371" cy="2585323"/>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These art works bear witness to the creativeness of the Chinese people.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You didn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witness the wonders I beheld.</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Some sites are bringing the news directly from the people who are experiencing or witnessing it, on the spot of a car accident for example.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新北师选择性必修二</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0479" y="511394"/>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4" descr="qt_temp"/>
          <p:cNvPicPr>
            <a:picLocks noChangeAspect="1"/>
          </p:cNvPicPr>
          <p:nvPr/>
        </p:nvPicPr>
        <p:blipFill>
          <a:blip r:embed="rId1"/>
          <a:stretch>
            <a:fillRect/>
          </a:stretch>
        </p:blipFill>
        <p:spPr>
          <a:xfrm>
            <a:off x="3305088" y="1350934"/>
            <a:ext cx="7130291" cy="3079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8494" y="339420"/>
            <a:ext cx="7874923" cy="2122376"/>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kern="100" dirty="0">
                <a:latin typeface="宋体" panose="02010600030101010101" pitchFamily="2" charset="-122"/>
                <a:ea typeface="宋体" panose="02010600030101010101" pitchFamily="2" charset="-122"/>
                <a:cs typeface="Times New Roman" panose="02020603050405020304" pitchFamily="18" charset="0"/>
              </a:rPr>
              <a:t>The driver witnessed to ________ (see) the man enter the building.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②</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latin typeface="宋体" panose="02010600030101010101" pitchFamily="2" charset="-122"/>
                <a:ea typeface="宋体" panose="02010600030101010101" pitchFamily="2" charset="-122"/>
                <a:cs typeface="Times New Roman" panose="02020603050405020304" pitchFamily="18" charset="0"/>
              </a:rPr>
              <a:t>However, her children have learned an important lesson _________ (witness) their mother earn her degree. (2020</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新高考全国</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kern="100" dirty="0">
                <a:latin typeface="宋体" panose="02010600030101010101" pitchFamily="2" charset="-122"/>
                <a:ea typeface="宋体" panose="02010600030101010101" pitchFamily="2" charset="-122"/>
                <a:cs typeface="Times New Roman" panose="02020603050405020304" pitchFamily="18" charset="0"/>
              </a:rPr>
              <a:t>阅读理解</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13354" y="2612567"/>
            <a:ext cx="2723823" cy="369332"/>
          </a:xfrm>
          <a:prstGeom prst="rect">
            <a:avLst/>
          </a:prstGeom>
        </p:spPr>
        <p:txBody>
          <a:bodyPr wrap="none">
            <a:spAutoFit/>
          </a:bodyPr>
          <a:lstStyle/>
          <a:p>
            <a:pPr algn="just"/>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①</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seeing </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②</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witnessing</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57935" y="2981899"/>
            <a:ext cx="7291658" cy="1118255"/>
          </a:xfrm>
          <a:prstGeom prst="rect">
            <a:avLst/>
          </a:prstGeom>
        </p:spPr>
        <p:txBody>
          <a:bodyPr wrap="square">
            <a:spAutoFit/>
          </a:bodyPr>
          <a:lstStyle/>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翻译</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句子</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她的健康是治疗成功的见证</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957935" y="4271444"/>
            <a:ext cx="7891550" cy="348813"/>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His good health is a witness to the success of the treatment.</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013354" y="4685596"/>
            <a:ext cx="8183890" cy="861774"/>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在法国，一个人看到另一个人用“</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OK</a:t>
            </a:r>
            <a:r>
              <a:rPr lang="zh-CN" altLang="en-US" kern="100" dirty="0">
                <a:latin typeface="宋体" panose="02010600030101010101" pitchFamily="2" charset="-122"/>
                <a:ea typeface="宋体" panose="02010600030101010101" pitchFamily="2" charset="-122"/>
                <a:cs typeface="Times New Roman" panose="02020603050405020304" pitchFamily="18" charset="0"/>
              </a:rPr>
              <a:t>”这个手势，她或他会认为这表示“零”。</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3013353" y="5574074"/>
            <a:ext cx="7967760" cy="613309"/>
          </a:xfrm>
          <a:prstGeom prst="rect">
            <a:avLst/>
          </a:prstGeom>
        </p:spPr>
        <p:txBody>
          <a:bodyPr wrap="square">
            <a:spAutoFit/>
          </a:bodyPr>
          <a:lstStyle/>
          <a:p>
            <a:pPr algn="just">
              <a:lnSpc>
                <a:spcPts val="20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France, when one person witnesses another person using the gesture </a:t>
            </a:r>
            <a:r>
              <a:rPr lang="en-US" altLang="zh-CN"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for “</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OK”, he </a:t>
            </a:r>
            <a:endParaRPr lang="en-US" altLang="zh-CN"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will </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think it means zero.</a:t>
            </a:r>
            <a:endPar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6683" y="357093"/>
            <a:ext cx="8423563" cy="2585323"/>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5.employ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vt.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使用；应用；雇用</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】In Japan, someone who witnesses another person employing the gesture might think it means money.</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在日本，一个人看到另外一个人使用这个手势，可能会认为这表示金钱。</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23062" y="2779072"/>
            <a:ext cx="7899862"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In Japan, when one person sees another person using the gesture, he or she is likely to think it refers to money.</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06683" y="3384366"/>
            <a:ext cx="8839200" cy="3093154"/>
          </a:xfrm>
          <a:prstGeom prst="rect">
            <a:avLst/>
          </a:prstGeom>
        </p:spPr>
        <p:txBody>
          <a:bodyPr wrap="square">
            <a:spAutoFit/>
          </a:bodyPr>
          <a:lstStyle/>
          <a:p>
            <a:pPr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ts val="26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The </a:t>
            </a:r>
            <a:r>
              <a:rPr lang="en-US" altLang="zh-CN" kern="100" dirty="0">
                <a:latin typeface="宋体" panose="02010600030101010101" pitchFamily="2" charset="-122"/>
                <a:ea typeface="宋体" panose="02010600030101010101" pitchFamily="2" charset="-122"/>
                <a:cs typeface="Times New Roman" panose="02020603050405020304" pitchFamily="18" charset="0"/>
              </a:rPr>
              <a:t>manager employed the girl as his assistant. </a:t>
            </a:r>
            <a:endParaRPr lang="en-US" altLang="zh-CN"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ts val="2600"/>
              </a:lnSpc>
            </a:pP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After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graduation, Cathy was employed to take care of the old in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th</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e</a:t>
            </a:r>
            <a:r>
              <a:rPr lang="en-US" altLang="zh-CN" kern="100" dirty="0" smtClean="0">
                <a:latin typeface="Calibri" panose="020F0502020204030204" pitchFamily="34" charset="0"/>
                <a:ea typeface="宋体" panose="02010600030101010101" pitchFamily="2" charset="-122"/>
                <a:cs typeface="Times New Roman" panose="02020603050405020304" pitchFamily="18" charset="0"/>
              </a:rPr>
              <a:t> </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nursing </a:t>
            </a:r>
            <a:r>
              <a:rPr lang="en-US" altLang="zh-CN" kern="100" dirty="0">
                <a:latin typeface="宋体" panose="02010600030101010101" pitchFamily="2" charset="-122"/>
                <a:ea typeface="宋体" panose="02010600030101010101" pitchFamily="2" charset="-122"/>
                <a:cs typeface="Times New Roman" panose="02020603050405020304" pitchFamily="18" charset="0"/>
              </a:rPr>
              <a:t>home.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Employed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in an important meeting, he has no time to go back home</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In some companies, employees can work from home, or the park or anywhere they like.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新北师选择性必修一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Professor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Salovey</a:t>
            </a:r>
            <a:r>
              <a:rPr lang="en-US" altLang="zh-CN" kern="100" dirty="0">
                <a:latin typeface="宋体" panose="02010600030101010101" pitchFamily="2" charset="-122"/>
                <a:ea typeface="宋体" panose="02010600030101010101" pitchFamily="2" charset="-122"/>
                <a:cs typeface="Times New Roman" panose="02020603050405020304" pitchFamily="18" charset="0"/>
              </a:rPr>
              <a:t>, who invented the term EQ, gives the following description: at work, it is IQ that gets you employed, but it is EQ that gets you promoted.(</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新北师选择性必修三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0603" y="278638"/>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5" descr="qt_temp"/>
          <p:cNvPicPr>
            <a:picLocks noChangeAspect="1"/>
          </p:cNvPicPr>
          <p:nvPr/>
        </p:nvPicPr>
        <p:blipFill>
          <a:blip r:embed="rId1"/>
          <a:stretch>
            <a:fillRect/>
          </a:stretch>
        </p:blipFill>
        <p:spPr>
          <a:xfrm>
            <a:off x="3106160" y="1003993"/>
            <a:ext cx="6295535" cy="2570480"/>
          </a:xfrm>
          <a:prstGeom prst="rect">
            <a:avLst/>
          </a:prstGeom>
          <a:noFill/>
          <a:ln>
            <a:noFill/>
          </a:ln>
        </p:spPr>
      </p:pic>
      <p:sp>
        <p:nvSpPr>
          <p:cNvPr id="4" name="矩形 3"/>
          <p:cNvSpPr/>
          <p:nvPr/>
        </p:nvSpPr>
        <p:spPr>
          <a:xfrm>
            <a:off x="2964873" y="3785486"/>
            <a:ext cx="8273934" cy="1692771"/>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 (employ) in teaching, he has no time to take care of his family, which makes his wife upset.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②The zoo wanted to employ more people _________ (keep) it running.</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964873" y="5689270"/>
            <a:ext cx="2608406" cy="348813"/>
          </a:xfrm>
          <a:prstGeom prst="rect">
            <a:avLst/>
          </a:prstGeom>
        </p:spPr>
        <p:txBody>
          <a:bodyPr wrap="non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①Employed ② to keep</a:t>
            </a:r>
            <a:endParaRPr lang="en-US"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81746" y="262882"/>
            <a:ext cx="8140930" cy="369332"/>
          </a:xfrm>
          <a:prstGeom prst="rect">
            <a:avLst/>
          </a:prstGeom>
        </p:spPr>
        <p:txBody>
          <a:bodyPr wrap="square">
            <a:spAutoFit/>
          </a:bodyPr>
          <a:lstStyle/>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6.favour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vt.</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较喜欢；选择；有利于</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n. [c]</a:t>
            </a:r>
            <a:r>
              <a:rPr lang="zh-CN" altLang="en-US" kern="100" dirty="0">
                <a:latin typeface="宋体" panose="02010600030101010101" pitchFamily="2" charset="-122"/>
                <a:ea typeface="宋体" panose="02010600030101010101" pitchFamily="2" charset="-122"/>
                <a:cs typeface="Times New Roman" panose="02020603050405020304" pitchFamily="18" charset="0"/>
              </a:rPr>
              <a:t>帮助；恩惠［</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kern="100" dirty="0">
                <a:latin typeface="宋体" panose="02010600030101010101" pitchFamily="2" charset="-122"/>
                <a:ea typeface="宋体" panose="02010600030101010101" pitchFamily="2" charset="-122"/>
                <a:cs typeface="Times New Roman" panose="02020603050405020304" pitchFamily="18" charset="0"/>
              </a:rPr>
              <a:t>赞同；偏爱</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881746" y="900970"/>
            <a:ext cx="8406938" cy="2169825"/>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】Elsewhere, people favor shaking hands, bowing from the waist, or nodding the head when they meet someone else.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在其他地区，与别人见面时，人们更喜欢握手、鞠躬或点头。</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73186" y="2876512"/>
            <a:ext cx="8224058" cy="875881"/>
          </a:xfrm>
          <a:prstGeom prst="rect">
            <a:avLst/>
          </a:prstGeom>
        </p:spPr>
        <p:txBody>
          <a:bodyPr wrap="square">
            <a:spAutoFit/>
          </a:bodyPr>
          <a:lstStyle/>
          <a:p>
            <a:pPr algn="just">
              <a:lnSpc>
                <a:spcPct val="150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People prefer to shake hands, bow from the waist or nod the head when meeting someone else in other parts of the world.</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973186" y="3752393"/>
            <a:ext cx="8697883" cy="2759730"/>
          </a:xfrm>
          <a:prstGeom prst="rect">
            <a:avLst/>
          </a:prstGeom>
        </p:spPr>
        <p:txBody>
          <a:bodyPr wrap="square">
            <a:spAutoFit/>
          </a:bodyPr>
          <a:lstStyle/>
          <a:p>
            <a:pPr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ts val="26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The current economy does not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favour</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the development of small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businesses.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 would never ask for any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favours</a:t>
            </a:r>
            <a:r>
              <a:rPr lang="en-US" altLang="zh-CN" kern="100" dirty="0">
                <a:latin typeface="宋体" panose="02010600030101010101" pitchFamily="2" charset="-122"/>
                <a:ea typeface="宋体" panose="02010600030101010101" pitchFamily="2" charset="-122"/>
                <a:cs typeface="Times New Roman" panose="02020603050405020304" pitchFamily="18" charset="0"/>
              </a:rPr>
              <a:t> from her.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As a special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favour</a:t>
            </a:r>
            <a:r>
              <a:rPr lang="en-US" altLang="zh-CN" kern="100" dirty="0">
                <a:latin typeface="宋体" panose="02010600030101010101" pitchFamily="2" charset="-122"/>
                <a:ea typeface="宋体" panose="02010600030101010101" pitchFamily="2" charset="-122"/>
                <a:cs typeface="Times New Roman" panose="02020603050405020304" pitchFamily="18" charset="0"/>
              </a:rPr>
              <a:t>, I'll let you stay up late tonight.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Can you do me a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favour</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and find out what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s going on?(</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新北师必修二）</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ts val="26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In addition to blogging, taking photos and writing articles about the reef, he made a number of appearances on television to argue in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favour</a:t>
            </a:r>
            <a:r>
              <a:rPr lang="en-US" altLang="zh-CN" kern="100" dirty="0">
                <a:latin typeface="宋体" panose="02010600030101010101" pitchFamily="2" charset="-122"/>
                <a:ea typeface="宋体" panose="02010600030101010101" pitchFamily="2" charset="-122"/>
                <a:cs typeface="Times New Roman" panose="02020603050405020304" pitchFamily="18" charset="0"/>
              </a:rPr>
              <a:t> of its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defence</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新外研选择性必修一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91919" y="345140"/>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6" descr="qt_temp"/>
          <p:cNvPicPr>
            <a:picLocks noChangeAspect="1"/>
          </p:cNvPicPr>
          <p:nvPr/>
        </p:nvPicPr>
        <p:blipFill>
          <a:blip r:embed="rId1"/>
          <a:stretch>
            <a:fillRect/>
          </a:stretch>
        </p:blipFill>
        <p:spPr>
          <a:xfrm>
            <a:off x="3158838" y="1055716"/>
            <a:ext cx="6957752" cy="32146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9406" y="523514"/>
            <a:ext cx="10323646" cy="707886"/>
          </a:xfrm>
          <a:prstGeom prst="rect">
            <a:avLst/>
          </a:prstGeom>
          <a:noFill/>
        </p:spPr>
        <p:txBody>
          <a:bodyPr wrap="square" rtlCol="0">
            <a:spAutoFit/>
          </a:bodyPr>
          <a:lstStyle/>
          <a:p>
            <a:r>
              <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Teaching objectives:</a:t>
            </a:r>
            <a:endPar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244308" y="1409992"/>
            <a:ext cx="10896016" cy="642620"/>
          </a:xfrm>
          <a:prstGeom prst="rect">
            <a:avLst/>
          </a:prstGeom>
          <a:noFill/>
        </p:spPr>
        <p:txBody>
          <a:bodyPr wrap="square" rtlCol="0">
            <a:spAutoFit/>
          </a:bodyPr>
          <a:lstStyle/>
          <a:p>
            <a:pPr marL="457200" lvl="0" indent="-457200" fontAlgn="base">
              <a:lnSpc>
                <a:spcPts val="4300"/>
              </a:lnSpc>
              <a:spcBef>
                <a:spcPct val="0"/>
              </a:spcBef>
              <a:spcAft>
                <a:spcPct val="0"/>
              </a:spcAft>
              <a:buFont typeface="Wingdings" panose="05000000000000000000" pitchFamily="2" charset="2"/>
              <a:buChar char="n"/>
            </a:pPr>
            <a:r>
              <a:rPr lang="en-US" altLang="zh-CN" sz="3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By the end of this period, you will be able to</a:t>
            </a:r>
            <a:r>
              <a:rPr lang="en-US" altLang="zh-CN" sz="3600"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a:t>
            </a:r>
            <a:endParaRPr lang="zh-CN" altLang="en-US" sz="3600"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文本框 6"/>
          <p:cNvSpPr txBox="1"/>
          <p:nvPr/>
        </p:nvSpPr>
        <p:spPr>
          <a:xfrm>
            <a:off x="355988" y="2055353"/>
            <a:ext cx="11377649" cy="3625608"/>
          </a:xfrm>
          <a:prstGeom prst="rect">
            <a:avLst/>
          </a:prstGeom>
          <a:noFill/>
        </p:spPr>
        <p:txBody>
          <a:bodyPr wrap="square" rtlCol="0">
            <a:spAutoFit/>
          </a:bodyPr>
          <a:lstStyle/>
          <a:p>
            <a:pPr lvl="0"/>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solidFill>
                  <a:srgbClr val="FF0000"/>
                </a:solidFill>
                <a:latin typeface="Times New Roman" panose="02020603050405020304" pitchFamily="18" charset="0"/>
                <a:cs typeface="Times New Roman" panose="02020603050405020304" pitchFamily="18" charset="0"/>
              </a:rPr>
              <a:t>further </a:t>
            </a:r>
            <a:r>
              <a:rPr lang="en-US" altLang="zh-CN" sz="2800" dirty="0">
                <a:solidFill>
                  <a:srgbClr val="FF0000"/>
                </a:solidFill>
                <a:latin typeface="Times New Roman" panose="02020603050405020304" pitchFamily="18" charset="0"/>
                <a:cs typeface="Times New Roman" panose="02020603050405020304" pitchFamily="18" charset="0"/>
              </a:rPr>
              <a:t>understand </a:t>
            </a:r>
            <a:r>
              <a:rPr lang="en-US" altLang="zh-CN" sz="2800" dirty="0">
                <a:latin typeface="Times New Roman" panose="02020603050405020304" pitchFamily="18" charset="0"/>
                <a:cs typeface="Times New Roman" panose="02020603050405020304" pitchFamily="18" charset="0"/>
              </a:rPr>
              <a:t>the usages of such important words and expressions as</a:t>
            </a:r>
            <a:r>
              <a:rPr lang="en-US" altLang="zh-CN" sz="2800" i="1" dirty="0">
                <a:latin typeface="Times New Roman" panose="02020603050405020304" pitchFamily="18" charset="0"/>
                <a:cs typeface="Times New Roman" panose="02020603050405020304" pitchFamily="18" charset="0"/>
              </a:rPr>
              <a:t> interaction, vary, approve, witness, employ, </a:t>
            </a:r>
            <a:r>
              <a:rPr lang="en-US" altLang="zh-CN" sz="2800" i="1" dirty="0" err="1">
                <a:latin typeface="Times New Roman" panose="02020603050405020304" pitchFamily="18" charset="0"/>
                <a:cs typeface="Times New Roman" panose="02020603050405020304" pitchFamily="18" charset="0"/>
              </a:rPr>
              <a:t>favour</a:t>
            </a:r>
            <a:r>
              <a:rPr lang="en-US" altLang="zh-CN" sz="2800" i="1" dirty="0">
                <a:latin typeface="Times New Roman" panose="02020603050405020304" pitchFamily="18" charset="0"/>
                <a:cs typeface="Times New Roman" panose="02020603050405020304" pitchFamily="18" charset="0"/>
              </a:rPr>
              <a:t>, break down, reliable, in other words, tendency, occupy, distinguish, anxiety ,</a:t>
            </a:r>
            <a:r>
              <a:rPr lang="en-US" altLang="zh-CN" sz="2800" dirty="0" err="1">
                <a:latin typeface="Times New Roman" panose="02020603050405020304" pitchFamily="18" charset="0"/>
                <a:cs typeface="Times New Roman" panose="02020603050405020304" pitchFamily="18" charset="0"/>
              </a:rPr>
              <a:t>etc</a:t>
            </a:r>
            <a:r>
              <a:rPr lang="en-US" altLang="zh-CN" sz="2800" dirty="0">
                <a:latin typeface="Times New Roman" panose="02020603050405020304" pitchFamily="18" charset="0"/>
                <a:cs typeface="Times New Roman" panose="02020603050405020304" pitchFamily="18" charset="0"/>
              </a:rPr>
              <a:t>; learn to express themselves by using them.</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2. </a:t>
            </a:r>
            <a:r>
              <a:rPr lang="en-US" altLang="zh-CN" sz="2800" dirty="0">
                <a:solidFill>
                  <a:srgbClr val="FF0000"/>
                </a:solidFill>
                <a:latin typeface="Times New Roman" panose="02020603050405020304" pitchFamily="18" charset="0"/>
                <a:cs typeface="Times New Roman" panose="02020603050405020304" pitchFamily="18" charset="0"/>
              </a:rPr>
              <a:t>learn to use </a:t>
            </a:r>
            <a:r>
              <a:rPr lang="en-US" altLang="zh-CN" sz="2800" dirty="0">
                <a:latin typeface="Times New Roman" panose="02020603050405020304" pitchFamily="18" charset="0"/>
                <a:cs typeface="Times New Roman" panose="02020603050405020304" pitchFamily="18" charset="0"/>
              </a:rPr>
              <a:t>the right collocation between adjectives and the nouns, verbs and their objects.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3. </a:t>
            </a:r>
            <a:r>
              <a:rPr lang="en-US" altLang="zh-CN" sz="2800" dirty="0">
                <a:solidFill>
                  <a:srgbClr val="FF0000"/>
                </a:solidFill>
                <a:latin typeface="Times New Roman" panose="02020603050405020304" pitchFamily="18" charset="0"/>
                <a:cs typeface="Times New Roman" panose="02020603050405020304" pitchFamily="18" charset="0"/>
              </a:rPr>
              <a:t>use</a:t>
            </a:r>
            <a:r>
              <a:rPr lang="en-US" altLang="zh-CN" sz="2800" dirty="0">
                <a:latin typeface="Times New Roman" panose="02020603050405020304" pitchFamily="18" charset="0"/>
                <a:cs typeface="Times New Roman" panose="02020603050405020304" pitchFamily="18" charset="0"/>
              </a:rPr>
              <a:t> what they have learned into writing.</a:t>
            </a:r>
            <a:endParaRPr lang="en-US" altLang="zh-CN" sz="2800" dirty="0">
              <a:latin typeface="Times New Roman" panose="02020603050405020304" pitchFamily="18" charset="0"/>
              <a:cs typeface="Times New Roman" panose="02020603050405020304" pitchFamily="18" charset="0"/>
            </a:endParaRPr>
          </a:p>
          <a:p>
            <a:pPr lvl="0">
              <a:lnSpc>
                <a:spcPct val="120000"/>
              </a:lnSpc>
            </a:pP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6683" y="306902"/>
            <a:ext cx="8124305" cy="1706878"/>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16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Opportunity</a:t>
            </a: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favour</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those with a curious mind.</a:t>
            </a:r>
            <a:r>
              <a:rPr lang="en-US" altLang="zh-CN" kern="100" dirty="0">
                <a:latin typeface="Times New Roman" panose="02020603050405020304" pitchFamily="18" charset="0"/>
                <a:ea typeface="楷体_GB2312"/>
                <a:cs typeface="Times New Roman" panose="02020603050405020304" pitchFamily="18" charset="0"/>
              </a:rPr>
              <a:t>(2019</a:t>
            </a:r>
            <a:r>
              <a:rPr lang="zh-CN" altLang="en-US" kern="100" dirty="0">
                <a:latin typeface="楷体_GB2312"/>
                <a:ea typeface="楷体_GB2312"/>
                <a:cs typeface="Times New Roman" panose="02020603050405020304" pitchFamily="18" charset="0"/>
              </a:rPr>
              <a:t>天津</a:t>
            </a:r>
            <a:r>
              <a:rPr lang="en-US" altLang="zh-CN" kern="100" dirty="0">
                <a:latin typeface="Times New Roman" panose="02020603050405020304" pitchFamily="18" charset="0"/>
                <a:ea typeface="楷体_GB2312"/>
                <a:cs typeface="Times New Roman" panose="02020603050405020304" pitchFamily="18" charset="0"/>
              </a:rPr>
              <a:t>, </a:t>
            </a:r>
            <a:r>
              <a:rPr lang="zh-CN" altLang="en-US" kern="100" dirty="0">
                <a:latin typeface="楷体_GB2312"/>
                <a:ea typeface="楷体_GB2312"/>
                <a:cs typeface="Times New Roman" panose="02020603050405020304" pitchFamily="18" charset="0"/>
              </a:rPr>
              <a:t>阅读理解</a:t>
            </a:r>
            <a:r>
              <a:rPr lang="en-US" altLang="zh-CN" kern="100" dirty="0">
                <a:latin typeface="Times New Roman" panose="02020603050405020304" pitchFamily="18" charset="0"/>
                <a:ea typeface="楷体_GB2312"/>
                <a:cs typeface="Times New Roman" panose="02020603050405020304" pitchFamily="18" charset="0"/>
              </a:rPr>
              <a:t>D)</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宋体" panose="02010600030101010101" pitchFamily="2" charset="-122"/>
                <a:cs typeface="Times New Roman" panose="02020603050405020304" pitchFamily="18" charset="0"/>
              </a:rPr>
              <a:t>②</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Those present at the meeting were</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u="sng" kern="100" dirty="0">
                <a:latin typeface="宋体" panose="02010600030101010101" pitchFamily="2" charset="-122"/>
                <a:ea typeface="宋体" panose="02010600030101010101" pitchFamily="2" charset="-122"/>
                <a:cs typeface="Times New Roman" panose="02020603050405020304" pitchFamily="18" charset="0"/>
              </a:rPr>
              <a:t>________</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favor of the decision.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77699" y="2190565"/>
            <a:ext cx="2146742" cy="348813"/>
          </a:xfrm>
          <a:prstGeom prst="rect">
            <a:avLst/>
          </a:prstGeom>
        </p:spPr>
        <p:txBody>
          <a:bodyPr wrap="non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①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favours</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② in </a:t>
            </a:r>
            <a:endParaRPr lang="en-US"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06683" y="2616410"/>
            <a:ext cx="7475913"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在有些地方，人们喜欢见面的时候拥抱。</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906683" y="3931507"/>
            <a:ext cx="8477239" cy="348813"/>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In some places, people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favour</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hugging each other when they meet.</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064624" y="4280320"/>
            <a:ext cx="8107681" cy="1338828"/>
          </a:xfrm>
          <a:prstGeom prst="rect">
            <a:avLst/>
          </a:prstGeom>
        </p:spPr>
        <p:txBody>
          <a:bodyPr wrap="square">
            <a:spAutoFit/>
          </a:bodyPr>
          <a:lstStyle/>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7.break down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消除；分解；打破；出故障；抛锚；失败；崩溃；垮掉</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 smile can break down barriers.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微笑可以打破隔阂。</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98531" y="250054"/>
            <a:ext cx="7475999" cy="605294"/>
          </a:xfrm>
          <a:prstGeom prst="rect">
            <a:avLst/>
          </a:prstGeom>
        </p:spPr>
        <p:txBody>
          <a:bodyPr wrap="square">
            <a:spAutoFit/>
          </a:bodyPr>
          <a:lstStyle/>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81499" y="1056483"/>
            <a:ext cx="8298872" cy="348813"/>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 smile can make the problems between people disappear.</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81499" y="1606431"/>
            <a:ext cx="8523316" cy="3831818"/>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Our car broke down and we had to draw it to a garage.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His health broke down under the pressure of work.</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Talks between the two sides have broken down.</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When Abraham Lincoln was elected president, the southern states broke away and formed a new nation.</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Scott left on 1 November and soon had problems. First, his two sledges broke down and then the horses began to have serious difficulties with the snow and the cold.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新北师必修二）</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9F754DE-2CAD-44b6-B708-469DEB6407EB-7" descr="qt_temp"/>
          <p:cNvPicPr>
            <a:picLocks noChangeAspect="1"/>
          </p:cNvPicPr>
          <p:nvPr/>
        </p:nvPicPr>
        <p:blipFill>
          <a:blip r:embed="rId1"/>
          <a:stretch>
            <a:fillRect/>
          </a:stretch>
        </p:blipFill>
        <p:spPr>
          <a:xfrm>
            <a:off x="3815542" y="1537856"/>
            <a:ext cx="6143105" cy="2970328"/>
          </a:xfrm>
          <a:prstGeom prst="rect">
            <a:avLst/>
          </a:prstGeom>
          <a:noFill/>
          <a:ln>
            <a:noFill/>
          </a:ln>
        </p:spPr>
      </p:pic>
      <p:sp>
        <p:nvSpPr>
          <p:cNvPr id="3" name="矩形 2"/>
          <p:cNvSpPr/>
          <p:nvPr/>
        </p:nvSpPr>
        <p:spPr>
          <a:xfrm>
            <a:off x="3607061" y="552958"/>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90304" y="244265"/>
            <a:ext cx="7999615" cy="2122376"/>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用适当的介词或副词填空。</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Her friends came to help her when the war broke ________.</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Burglars broke _________ the house when the owner was away on holiday.</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89809" y="2692970"/>
            <a:ext cx="8648008" cy="2585323"/>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8. reliable adj. </a:t>
            </a:r>
            <a:r>
              <a:rPr lang="zh-CN" altLang="en-US" kern="100" dirty="0">
                <a:latin typeface="宋体" panose="02010600030101010101" pitchFamily="2" charset="-122"/>
                <a:ea typeface="宋体" panose="02010600030101010101" pitchFamily="2" charset="-122"/>
                <a:cs typeface="Times New Roman" panose="02020603050405020304" pitchFamily="18" charset="0"/>
              </a:rPr>
              <a:t>可靠的；可信赖的</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】Which is a more reliable guide for understanding someone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s feelings, their body language or the words they speak?</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哪一种方式更能帮助我们理解别人的感受：是肢体语言还是他们说的语言？</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89809" y="5378046"/>
            <a:ext cx="7692044"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Which way of communication can help us to understand someone</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s feelings better, their body language or their words?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944089" y="2227159"/>
            <a:ext cx="7692044" cy="348813"/>
          </a:xfrm>
          <a:prstGeom prst="rect">
            <a:avLst/>
          </a:prstGeom>
        </p:spPr>
        <p:txBody>
          <a:bodyPr wrap="square">
            <a:spAutoFit/>
          </a:bodyPr>
          <a:lstStyle/>
          <a:p>
            <a:pPr algn="just">
              <a:lnSpc>
                <a:spcPts val="2000"/>
              </a:lnSpc>
            </a:pPr>
            <a:r>
              <a:rPr lang="zh-CN" altLang="en-US"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out (2)into</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6682" y="375117"/>
            <a:ext cx="7949739" cy="1990288"/>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Tom is clever while Jack is honest and reliable.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Learn to rely on yourself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first, then</a:t>
            </a:r>
            <a:r>
              <a:rPr lang="en-US" altLang="zh-CN" kern="100" dirty="0">
                <a:latin typeface="宋体" panose="02010600030101010101" pitchFamily="2" charset="-122"/>
                <a:ea typeface="宋体" panose="02010600030101010101" pitchFamily="2" charset="-122"/>
                <a:cs typeface="Times New Roman" panose="02020603050405020304" pitchFamily="18" charset="0"/>
              </a:rPr>
              <a:t> others.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We have to rely on him to make the design.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You can rely on it that he will help you.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For accurate and reliable predictions, it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s best to check an official, scientific report..(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新外研选择性必修三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99984" y="2464885"/>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C9F754DE-2CAD-44b6-B708-469DEB6407EB-8" descr="qt_temp"/>
          <p:cNvPicPr>
            <a:picLocks noChangeAspect="1"/>
          </p:cNvPicPr>
          <p:nvPr/>
        </p:nvPicPr>
        <p:blipFill>
          <a:blip r:embed="rId1"/>
          <a:stretch>
            <a:fillRect/>
          </a:stretch>
        </p:blipFill>
        <p:spPr>
          <a:xfrm>
            <a:off x="3488661" y="3238125"/>
            <a:ext cx="5896408" cy="2738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1622" y="290592"/>
            <a:ext cx="8248996" cy="2214709"/>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 young man is honest, cooperative and always there when you need his help. In short, he is _________(rely).</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These days, we rely heavily ______ computers to organize our work.</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95748" y="2689328"/>
            <a:ext cx="2326278" cy="348813"/>
          </a:xfrm>
          <a:prstGeom prst="rect">
            <a:avLst/>
          </a:prstGeom>
        </p:spPr>
        <p:txBody>
          <a:bodyPr wrap="none">
            <a:spAutoFit/>
          </a:bodyPr>
          <a:lstStyle/>
          <a:p>
            <a:pPr algn="just">
              <a:lnSpc>
                <a:spcPts val="2000"/>
              </a:lnSpc>
            </a:pP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reliable</a:t>
            </a:r>
            <a:r>
              <a:rPr lang="zh-CN" altLang="en-US"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on</a:t>
            </a:r>
            <a:endParaRPr lang="en-US" altLang="zh-CN" sz="2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23062" y="3222168"/>
            <a:ext cx="8157556"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日本人见面的时候更喜欢用哪一种方式表示问候？鞠躬还是亲吻脸颊？</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095747" y="4369922"/>
            <a:ext cx="7951867" cy="605294"/>
          </a:xfrm>
          <a:prstGeom prst="rect">
            <a:avLst/>
          </a:prstGeom>
        </p:spPr>
        <p:txBody>
          <a:bodyPr wrap="square">
            <a:spAutoFit/>
          </a:bodyPr>
          <a:lstStyle/>
          <a:p>
            <a:pPr algn="just">
              <a:lnSpc>
                <a:spcPts val="20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Which way do Japanese prefer to use to show their </a:t>
            </a:r>
            <a:r>
              <a:rPr lang="en-US" altLang="zh-CN"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greetings when </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they meet, </a:t>
            </a:r>
            <a:endParaRPr lang="en-US" altLang="zh-CN"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bowing </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or kissing on the cheek?</a:t>
            </a:r>
            <a:endPar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73431" y="461998"/>
            <a:ext cx="7675419" cy="1395254"/>
          </a:xfrm>
          <a:prstGeom prst="rect">
            <a:avLst/>
          </a:prstGeom>
        </p:spPr>
        <p:txBody>
          <a:bodyPr wrap="square">
            <a:spAutoFit/>
          </a:bodyPr>
          <a:lstStyle/>
          <a:p>
            <a:pPr marL="342900" marR="925195" lvl="0" indent="-342900" algn="just">
              <a:spcBef>
                <a:spcPts val="0"/>
              </a:spcBef>
              <a:spcAft>
                <a:spcPts val="0"/>
              </a:spcAft>
              <a:buFont typeface="Times New Roman" panose="02020603050405020304" pitchFamily="18" charset="0"/>
              <a:buAutoNum type="arabicPeriod" startAt="9"/>
            </a:pPr>
            <a:r>
              <a:rPr lang="en-US" altLang="zh-CN" kern="100" dirty="0">
                <a:latin typeface="宋体" panose="02010600030101010101" pitchFamily="2" charset="-122"/>
                <a:ea typeface="宋体" panose="02010600030101010101" pitchFamily="2" charset="-122"/>
                <a:cs typeface="Times New Roman" panose="02020603050405020304" pitchFamily="18" charset="0"/>
              </a:rPr>
              <a:t>tendency n. </a:t>
            </a:r>
            <a:r>
              <a:rPr lang="zh-CN" altLang="en-US" kern="100" dirty="0">
                <a:latin typeface="宋体" panose="02010600030101010101" pitchFamily="2" charset="-122"/>
                <a:ea typeface="宋体" panose="02010600030101010101" pitchFamily="2" charset="-122"/>
                <a:cs typeface="Times New Roman" panose="02020603050405020304" pitchFamily="18" charset="0"/>
              </a:rPr>
              <a:t>趋势；倾向；趋向；偏好</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】People have a tendency to lean towards whatever they are interested in.</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人们在对某个事物感兴趣时，往往会身体前倾。</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98123" y="1970884"/>
            <a:ext cx="7625542"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People are more likely to lean towards something when they show interest in it.</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98123" y="2765106"/>
            <a:ext cx="7982990" cy="3000821"/>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While I tend to buy a lot of books, these three were given to me as gifts.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indent="2400300"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kern="100" dirty="0">
                <a:latin typeface="宋体" panose="02010600030101010101" pitchFamily="2" charset="-122"/>
                <a:ea typeface="宋体" panose="02010600030101010101" pitchFamily="2" charset="-122"/>
                <a:cs typeface="Times New Roman" panose="02020603050405020304" pitchFamily="18" charset="0"/>
              </a:rPr>
              <a:t>全国</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II</a:t>
            </a:r>
            <a:r>
              <a:rPr lang="zh-CN" altLang="en-US" kern="100" dirty="0">
                <a:latin typeface="宋体" panose="02010600030101010101" pitchFamily="2" charset="-122"/>
                <a:ea typeface="宋体" panose="02010600030101010101" pitchFamily="2" charset="-122"/>
                <a:cs typeface="Times New Roman" panose="02020603050405020304" pitchFamily="18" charset="0"/>
              </a:rPr>
              <a:t>，阅读理解</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People tend to get together with their families in the week-long holiday.</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He has a tendency to forget things.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On social media sites, people tend to post only positive updates that make them appear happy and friendly.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新外研必修一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17351" y="395016"/>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9" descr="qt_temp"/>
          <p:cNvPicPr>
            <a:picLocks noChangeAspect="1"/>
          </p:cNvPicPr>
          <p:nvPr/>
        </p:nvPicPr>
        <p:blipFill>
          <a:blip r:embed="rId1"/>
          <a:stretch>
            <a:fillRect/>
          </a:stretch>
        </p:blipFill>
        <p:spPr>
          <a:xfrm>
            <a:off x="3344920" y="1351771"/>
            <a:ext cx="6164840" cy="2713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6684" y="547073"/>
            <a:ext cx="6096000" cy="1631216"/>
          </a:xfrm>
          <a:prstGeom prst="rect">
            <a:avLst/>
          </a:prstGeom>
        </p:spPr>
        <p:txBody>
          <a:bodyPr>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When I am tired, I tend _________(make) mistakes.</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Wool has a __________(tend) to shrink if it gets wet.</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97919" y="2248754"/>
            <a:ext cx="2787943" cy="348813"/>
          </a:xfrm>
          <a:prstGeom prst="rect">
            <a:avLst/>
          </a:prstGeom>
        </p:spPr>
        <p:txBody>
          <a:bodyPr wrap="none">
            <a:spAutoFit/>
          </a:bodyPr>
          <a:lstStyle/>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making</a:t>
            </a:r>
            <a:r>
              <a:rPr lang="zh-CN" altLang="en-US"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tendency</a:t>
            </a:r>
            <a:endParaRPr lang="en-US" altLang="zh-CN" sz="2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06683" y="3101416"/>
            <a:ext cx="7184967"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当学生在课堂上感到无聊时，他往往会东张西望。</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997919" y="4281023"/>
            <a:ext cx="6096000" cy="605294"/>
          </a:xfrm>
          <a:prstGeom prst="rect">
            <a:avLst/>
          </a:prstGeom>
        </p:spPr>
        <p:txBody>
          <a:bodyPr>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When a student feels bored in class, he or she will look around.</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73186" y="528890"/>
            <a:ext cx="7517476" cy="369332"/>
          </a:xfrm>
          <a:prstGeom prst="rect">
            <a:avLst/>
          </a:prstGeom>
        </p:spPr>
        <p:txBody>
          <a:bodyPr wrap="square">
            <a:spAutoFit/>
          </a:bodyPr>
          <a:lstStyle/>
          <a:p>
            <a:pPr marR="925195" lvl="0" algn="just">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10.occupy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vt.</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占据（空间）； 占用（时间）； 居住；占领</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73186" y="1110391"/>
            <a:ext cx="7958050" cy="2169825"/>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】With their chins on their hands, they occupy themselves by staring out of the window or up at the ceiling.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他们托着下巴，全神贯注地盯着窗外或天花板。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11465" y="3208401"/>
            <a:ext cx="7284720"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Their chins resting on their hands, they engaged themselves in looking out of the window attentively or up at the ceiling.</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3116366" y="4220672"/>
            <a:ext cx="7216354" cy="1672253"/>
          </a:xfrm>
          <a:prstGeom prst="rect">
            <a:avLst/>
          </a:prstGeom>
        </p:spPr>
        <p:txBody>
          <a:bodyPr wrap="square">
            <a:spAutoFit/>
          </a:bodyPr>
          <a:lstStyle/>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Reading occupies most of my free time.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The enemy soon occupied the town.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She occupied herself with routine office tasks.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 know you have had lots to occupy your time, so you probably didn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have time to watch the football match between Manchester United and Liverpool tonight.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8"/>
          <p:cNvSpPr/>
          <p:nvPr/>
        </p:nvSpPr>
        <p:spPr>
          <a:xfrm>
            <a:off x="3082183" y="3712841"/>
            <a:ext cx="1569660" cy="507831"/>
          </a:xfrm>
          <a:prstGeom prst="rect">
            <a:avLst/>
          </a:prstGeom>
        </p:spPr>
        <p:txBody>
          <a:bodyPr wrap="non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18670" y="517759"/>
            <a:ext cx="1634974" cy="461665"/>
          </a:xfrm>
          <a:prstGeom prst="rect">
            <a:avLst/>
          </a:prstGeom>
          <a:solidFill>
            <a:schemeClr val="accent2">
              <a:lumMod val="40000"/>
              <a:lumOff val="60000"/>
            </a:schemeClr>
          </a:solidFill>
        </p:spPr>
        <p:txBody>
          <a:bodyPr wrap="square">
            <a:spAutoFit/>
          </a:bodyPr>
          <a:lstStyle/>
          <a:p>
            <a:pPr algn="just"/>
            <a:r>
              <a:rPr lang="en-US" altLang="zh-CN" sz="2400" b="1" kern="100" dirty="0">
                <a:latin typeface="Times New Roman" panose="02020603050405020304" pitchFamily="18" charset="0"/>
                <a:ea typeface="宋体" panose="02010600030101010101" pitchFamily="2" charset="-122"/>
              </a:rPr>
              <a:t>Revision</a:t>
            </a:r>
            <a:endParaRPr lang="en-US" altLang="zh-CN" sz="2400" kern="100" dirty="0">
              <a:effectLst/>
              <a:latin typeface="Calibri" panose="020F0502020204030204" pitchFamily="34" charset="0"/>
              <a:ea typeface="宋体" panose="02010600030101010101" pitchFamily="2" charset="-122"/>
            </a:endParaRPr>
          </a:p>
        </p:txBody>
      </p:sp>
      <p:sp>
        <p:nvSpPr>
          <p:cNvPr id="4" name="矩形 3"/>
          <p:cNvSpPr/>
          <p:nvPr/>
        </p:nvSpPr>
        <p:spPr>
          <a:xfrm>
            <a:off x="3480262" y="1402140"/>
            <a:ext cx="8248996" cy="2677656"/>
          </a:xfrm>
          <a:prstGeom prst="rect">
            <a:avLst/>
          </a:prstGeom>
        </p:spPr>
        <p:txBody>
          <a:bodyPr wrap="square">
            <a:spAutoFit/>
          </a:bodyPr>
          <a:lstStyle/>
          <a:p>
            <a:pPr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Fast </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translation</a:t>
            </a:r>
            <a:endPar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zh-CN" altLang="en-US" kern="100" dirty="0">
                <a:latin typeface="宋体" panose="02010600030101010101" pitchFamily="2" charset="-122"/>
                <a:ea typeface="宋体" panose="02010600030101010101" pitchFamily="2" charset="-122"/>
                <a:cs typeface="Times New Roman" panose="02020603050405020304" pitchFamily="18" charset="0"/>
              </a:rPr>
              <a:t>使用肢体语言时，最重要的是要符合你所处的文化。</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0" lvl="0" algn="just">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在</a:t>
            </a:r>
            <a:r>
              <a:rPr lang="zh-CN" altLang="en-US" kern="100" dirty="0">
                <a:latin typeface="宋体" panose="02010600030101010101" pitchFamily="2" charset="-122"/>
                <a:ea typeface="宋体" panose="02010600030101010101" pitchFamily="2" charset="-122"/>
                <a:cs typeface="Times New Roman" panose="02020603050405020304" pitchFamily="18" charset="0"/>
              </a:rPr>
              <a:t>巴西和德国，你应该避免使用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OK</a:t>
            </a:r>
            <a:r>
              <a:rPr lang="zh-CN" altLang="en-US" kern="100" dirty="0">
                <a:latin typeface="宋体" panose="02010600030101010101" pitchFamily="2" charset="-122"/>
                <a:ea typeface="宋体" panose="02010600030101010101" pitchFamily="2" charset="-122"/>
                <a:cs typeface="Times New Roman" panose="02020603050405020304" pitchFamily="18" charset="0"/>
              </a:rPr>
              <a:t>这个手势，因为这是一个被视为不礼貌的手势。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0" lvl="0" algn="just">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微笑</a:t>
            </a:r>
            <a:r>
              <a:rPr lang="zh-CN" altLang="en-US" kern="100" dirty="0">
                <a:latin typeface="宋体" panose="02010600030101010101" pitchFamily="2" charset="-122"/>
                <a:ea typeface="宋体" panose="02010600030101010101" pitchFamily="2" charset="-122"/>
                <a:cs typeface="Times New Roman" panose="02020603050405020304" pitchFamily="18" charset="0"/>
              </a:rPr>
              <a:t>可以帮助我们摆脱困境，在陌生的世界里找到朋友。</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3408218" y="4272677"/>
            <a:ext cx="7739149" cy="1754326"/>
          </a:xfrm>
          <a:prstGeom prst="rect">
            <a:avLst/>
          </a:prstGeom>
        </p:spPr>
        <p:txBody>
          <a:bodyPr wrap="square">
            <a:spAutoFit/>
          </a:bodyPr>
          <a:lstStyle/>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crucial thing is using body language in a way that is appropriate to the culture you are in.</a:t>
            </a:r>
            <a:endPar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Brazil and Germany, you should avoid using the gesture for “OK”, as it is not considered polite.</a:t>
            </a:r>
            <a:endPar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smile can help us get through difficult situations and find friends in a world of strangers.</a:t>
            </a:r>
            <a:endPar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0479" y="320201"/>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10" descr="qt_temp"/>
          <p:cNvPicPr>
            <a:picLocks noChangeAspect="1"/>
          </p:cNvPicPr>
          <p:nvPr/>
        </p:nvPicPr>
        <p:blipFill>
          <a:blip r:embed="rId1"/>
          <a:stretch>
            <a:fillRect/>
          </a:stretch>
        </p:blipFill>
        <p:spPr>
          <a:xfrm>
            <a:off x="3351762" y="934721"/>
            <a:ext cx="5941868" cy="2656378"/>
          </a:xfrm>
          <a:prstGeom prst="rect">
            <a:avLst/>
          </a:prstGeom>
        </p:spPr>
      </p:pic>
      <p:sp>
        <p:nvSpPr>
          <p:cNvPr id="4" name="矩形 3"/>
          <p:cNvSpPr/>
          <p:nvPr/>
        </p:nvSpPr>
        <p:spPr>
          <a:xfrm>
            <a:off x="3243696" y="4277060"/>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近义短语</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505200" y="4970702"/>
            <a:ext cx="6096000" cy="923330"/>
          </a:xfrm>
          <a:prstGeom prst="rect">
            <a:avLst/>
          </a:prstGeom>
        </p:spPr>
        <p:txBody>
          <a:bodyPr>
            <a:spAutoFit/>
          </a:bodyPr>
          <a:lstStyle/>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Be engaged in doing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sth</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Be busy in doing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sth</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Be buried in doing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sth</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98370" y="354758"/>
            <a:ext cx="8390313" cy="2144177"/>
          </a:xfrm>
          <a:prstGeom prst="rect">
            <a:avLst/>
          </a:prstGeom>
        </p:spPr>
        <p:txBody>
          <a:bodyPr wrap="square">
            <a:spAutoFit/>
          </a:bodyPr>
          <a:lstStyle/>
          <a:p>
            <a:pPr algn="just">
              <a:lnSpc>
                <a:spcPts val="2000"/>
              </a:lnSpc>
            </a:pP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smtClean="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sz="2000" kern="100" dirty="0" smtClean="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smtClean="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They have been _________(occupy) in preparing for their 50</a:t>
            </a:r>
            <a:r>
              <a:rPr lang="en-US" altLang="zh-CN" kern="100" baseline="30000" dirty="0" smtClean="0">
                <a:latin typeface="宋体" panose="02010600030101010101" pitchFamily="2" charset="-122"/>
                <a:ea typeface="宋体" panose="02010600030101010101" pitchFamily="2" charset="-122"/>
                <a:cs typeface="Times New Roman" panose="02020603050405020304" pitchFamily="18" charset="0"/>
              </a:rPr>
              <a:t>th</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 wedding anniversary in the past two weeks.</a:t>
            </a:r>
            <a:endPar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Please list your age, name and ____________(occupy) on the application form.</a:t>
            </a:r>
            <a:endPar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Many of us equate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commitment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 with such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caring</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_______________(occupy) as teaching and nursing. (2019</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年天津</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51920" y="2681015"/>
            <a:ext cx="4442242" cy="348813"/>
          </a:xfrm>
          <a:prstGeom prst="rect">
            <a:avLst/>
          </a:prstGeom>
        </p:spPr>
        <p:txBody>
          <a:bodyPr wrap="none">
            <a:spAutoFit/>
          </a:bodyPr>
          <a:lstStyle/>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occupied</a:t>
            </a:r>
            <a:r>
              <a:rPr lang="zh-CN" altLang="en-US"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occupation (3)occupations </a:t>
            </a:r>
            <a:endPar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3047999" y="3126353"/>
            <a:ext cx="7700357"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脸上一副茫然的表情，有些同学在全神贯注地想入非非。</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139440" y="4436215"/>
            <a:ext cx="7608916" cy="86177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With blank expressions on their face, some students are occupied in letting their minds wandering. </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64872" y="523005"/>
            <a:ext cx="8165870" cy="2585323"/>
          </a:xfrm>
          <a:prstGeom prst="rect">
            <a:avLst/>
          </a:prstGeom>
        </p:spPr>
        <p:txBody>
          <a:bodyPr wrap="square">
            <a:spAutoFit/>
          </a:bodyPr>
          <a:lstStyle/>
          <a:p>
            <a:pPr marR="925195" lvl="0" algn="just">
              <a:lnSpc>
                <a:spcPct val="150000"/>
              </a:lnSpc>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11.stare </a:t>
            </a:r>
            <a:r>
              <a:rPr lang="en-US" altLang="zh-CN" kern="100" dirty="0">
                <a:latin typeface="宋体" panose="02010600030101010101" pitchFamily="2" charset="-122"/>
                <a:ea typeface="宋体" panose="02010600030101010101" pitchFamily="2" charset="-122"/>
                <a:cs typeface="Times New Roman" panose="02020603050405020304" pitchFamily="18" charset="0"/>
              </a:rPr>
              <a:t>vi. </a:t>
            </a:r>
            <a:r>
              <a:rPr lang="zh-CN" altLang="en-US" kern="100" dirty="0">
                <a:latin typeface="宋体" panose="02010600030101010101" pitchFamily="2" charset="-122"/>
                <a:ea typeface="宋体" panose="02010600030101010101" pitchFamily="2" charset="-122"/>
                <a:cs typeface="Times New Roman" panose="02020603050405020304" pitchFamily="18" charset="0"/>
              </a:rPr>
              <a:t>盯着看；凝视</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】With their chins on their hands, they occupy themselves by staring out of the window or up at the ceiling.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他们托着下巴，全神贯注地盯着窗外或天花板。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97875" y="3023016"/>
            <a:ext cx="7367847"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Their chins resting on their hands, they engaged themselves in looking out of the window attentively or up at the ceiling.</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97875" y="3700940"/>
            <a:ext cx="7633855" cy="1456809"/>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Generally,</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it's considered rude to stare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people.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She gave him a blank stare.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With water falling off its thick, brown hair, the bear stared back at me.(</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新外研必修一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58669" y="469830"/>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近义短语</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89563" y="1032417"/>
            <a:ext cx="6096000" cy="902811"/>
          </a:xfrm>
          <a:prstGeom prst="rect">
            <a:avLst/>
          </a:prstGeom>
        </p:spPr>
        <p:txBody>
          <a:bodyPr>
            <a:spAutoFit/>
          </a:bodyPr>
          <a:lstStyle/>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stare at. . . </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盯着</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看</a:t>
            </a:r>
            <a:endParaRPr lang="zh-CN" altLang="en-US"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stare n.</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凝视 </a:t>
            </a:r>
            <a:endParaRPr lang="zh-CN" altLang="en-US"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glare at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sb</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怒目而视</a:t>
            </a:r>
            <a:endParaRPr lang="zh-CN" altLang="en-US"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89563" y="2149002"/>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6" name="C9F754DE-2CAD-44b6-B708-469DEB6407EB-11" descr="qt_temp"/>
          <p:cNvPicPr>
            <a:picLocks noChangeAspect="1"/>
          </p:cNvPicPr>
          <p:nvPr/>
        </p:nvPicPr>
        <p:blipFill>
          <a:blip r:embed="rId1"/>
          <a:stretch>
            <a:fillRect/>
          </a:stretch>
        </p:blipFill>
        <p:spPr>
          <a:xfrm>
            <a:off x="3571701" y="3084541"/>
            <a:ext cx="5613861" cy="2343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97876" y="581675"/>
            <a:ext cx="7367848" cy="2537874"/>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完成句子</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I _________ the door and wondered why she didn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appear.</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我盯着门口看，想知道他为什么没有出现。</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925195" lvl="0" indent="-342900" algn="just">
              <a:lnSpc>
                <a:spcPct val="150000"/>
              </a:lnSpc>
              <a:spcBef>
                <a:spcPts val="0"/>
              </a:spcBef>
              <a:spcAft>
                <a:spcPts val="0"/>
              </a:spcAft>
              <a:buFont typeface="Times New Roman" panose="02020603050405020304" pitchFamily="18" charset="0"/>
              <a:buAutoNum type="arabicParenBoth"/>
            </a:pPr>
            <a:r>
              <a:rPr lang="zh-CN" altLang="en-US"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He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didn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shout; he just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___________</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宋体" panose="02010600030101010101" pitchFamily="2" charset="-122"/>
                <a:ea typeface="宋体" panose="02010600030101010101" pitchFamily="2" charset="-122"/>
                <a:cs typeface="Times New Roman" panose="02020603050405020304" pitchFamily="18" charset="0"/>
              </a:rPr>
              <a:t>me silently.</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他没有喊叫，只是默默地怒视着我</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14749" y="3217793"/>
            <a:ext cx="6096000" cy="348813"/>
          </a:xfrm>
          <a:prstGeom prst="rect">
            <a:avLst/>
          </a:prstGeom>
        </p:spPr>
        <p:txBody>
          <a:bodyPr>
            <a:spAutoFit/>
          </a:bodyPr>
          <a:lstStyle/>
          <a:p>
            <a:pPr algn="just">
              <a:lnSpc>
                <a:spcPts val="2000"/>
              </a:lnSpc>
            </a:pPr>
            <a:r>
              <a:rPr lang="zh-CN" altLang="en-US"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stared at</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glared at</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51022" y="251752"/>
            <a:ext cx="5043047" cy="369332"/>
          </a:xfrm>
          <a:prstGeom prst="rect">
            <a:avLst/>
          </a:prstGeom>
        </p:spPr>
        <p:txBody>
          <a:bodyPr wrap="none">
            <a:spAutoFit/>
          </a:bodyPr>
          <a:lstStyle/>
          <a:p>
            <a:pPr marR="925195" lvl="0" algn="just">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12.distinguish </a:t>
            </a:r>
            <a:r>
              <a:rPr lang="en-US" altLang="zh-CN" kern="100" dirty="0">
                <a:latin typeface="宋体" panose="02010600030101010101" pitchFamily="2" charset="-122"/>
                <a:ea typeface="宋体" panose="02010600030101010101" pitchFamily="2" charset="-122"/>
                <a:cs typeface="Times New Roman" panose="02020603050405020304" pitchFamily="18" charset="0"/>
              </a:rPr>
              <a:t>v. </a:t>
            </a:r>
            <a:r>
              <a:rPr lang="zh-CN" altLang="en-US" kern="100" dirty="0">
                <a:latin typeface="宋体" panose="02010600030101010101" pitchFamily="2" charset="-122"/>
                <a:ea typeface="宋体" panose="02010600030101010101" pitchFamily="2" charset="-122"/>
                <a:cs typeface="Times New Roman" panose="02020603050405020304" pitchFamily="18" charset="0"/>
              </a:rPr>
              <a:t>区分；辨别；分清</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51021" y="755027"/>
            <a:ext cx="8121531" cy="3000821"/>
          </a:xfrm>
          <a:prstGeom prst="rect">
            <a:avLst/>
          </a:prstGeom>
        </p:spPr>
        <p:txBody>
          <a:bodyPr wrap="square">
            <a:spAutoFit/>
          </a:bodyPr>
          <a:lstStyle/>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】While it is easy to perceive when students are interested, bored, or distracted, it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is sometimes much harder to distinguish when students are troubled.</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尽管学生们何时对讲课感兴趣，何时感到无聊或精力不集中是容易察觉的，但要发现学生何时有困扰有时会难得多。</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14749" y="3609473"/>
            <a:ext cx="8290560" cy="86177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Although it is not difficult to realize when students show interest, feel dull or fail to concentrate on study, it is a tough task to tell when students meet with trouble.</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014749" y="4765000"/>
            <a:ext cx="8348750" cy="1692771"/>
          </a:xfrm>
          <a:prstGeom prst="rect">
            <a:avLst/>
          </a:prstGeom>
        </p:spPr>
        <p:txBody>
          <a:bodyPr wrap="square">
            <a:spAutoFit/>
          </a:bodyPr>
          <a:lstStyle/>
          <a:p>
            <a:pPr marR="925195" algn="just"/>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Sometimes reality and fantasy are hard to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distinguish.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Over the next few years he distinguished himself as a leading</a:t>
            </a:r>
            <a:r>
              <a:rPr lang="en-US" altLang="zh-CN" kern="100" dirty="0">
                <a:latin typeface="宋体" panose="02010600030101010101" pitchFamily="2" charset="-122"/>
                <a:ea typeface="宋体" panose="02010600030101010101" pitchFamily="2" charset="-122"/>
                <a:cs typeface="Times New Roman" panose="02020603050405020304" pitchFamily="18" charset="0"/>
              </a:rPr>
              <a:t> constitutional scholar.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 solar rays shone through the watery mass easily, and consumed all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colour</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and I clearly distinguished objects at a distance of a hundred and fifty yards.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新外研必修三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2951021" y="4416187"/>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7105" y="286950"/>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12" descr="qt_temp"/>
          <p:cNvPicPr>
            <a:picLocks noChangeAspect="1"/>
          </p:cNvPicPr>
          <p:nvPr/>
        </p:nvPicPr>
        <p:blipFill>
          <a:blip r:embed="rId1"/>
          <a:stretch>
            <a:fillRect/>
          </a:stretch>
        </p:blipFill>
        <p:spPr>
          <a:xfrm>
            <a:off x="3271462" y="975217"/>
            <a:ext cx="5997229" cy="2848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0181" y="372643"/>
            <a:ext cx="7642167" cy="1949252"/>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完成句子</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The man___________ for a major breakthrough in the treatment of cancer.</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zh-CN" altLang="en-US" kern="100" dirty="0">
                <a:latin typeface="宋体" panose="02010600030101010101" pitchFamily="2" charset="-122"/>
                <a:ea typeface="宋体" panose="02010600030101010101" pitchFamily="2" charset="-122"/>
                <a:cs typeface="Times New Roman" panose="02020603050405020304" pitchFamily="18" charset="0"/>
              </a:rPr>
              <a:t>这个人因其在治疗癌症方面有了重大突破而扬名。</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lvl="0" algn="just">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 (2)True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adults are able to _________ what they have to do and what they want to do.</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真正的成年人能辨别出什么是该做的事和什么是想做的事</a:t>
            </a:r>
            <a:r>
              <a:rPr lang="zh-CN" altLang="en-US" sz="16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91189" y="2321895"/>
            <a:ext cx="5827236" cy="348813"/>
          </a:xfrm>
          <a:prstGeom prst="rect">
            <a:avLst/>
          </a:prstGeom>
        </p:spPr>
        <p:txBody>
          <a:bodyPr wrap="none">
            <a:spAutoFit/>
          </a:bodyPr>
          <a:lstStyle/>
          <a:p>
            <a:pPr algn="just">
              <a:lnSpc>
                <a:spcPts val="2000"/>
              </a:lnSpc>
            </a:pP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distinguished himself</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distinguish between</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56312" y="2896412"/>
            <a:ext cx="8340437"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尽管老师从学生的面部表情可以了解他们在课堂上的感受，但是洞察他们的想法还是有点难度。</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147753" y="4349538"/>
            <a:ext cx="7201592" cy="86177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While teachers can be aware of how students feel in class by observing their expressions on their faces, it is still a little tough to perceive what they think.</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1622" y="377406"/>
            <a:ext cx="7858298" cy="3368871"/>
          </a:xfrm>
          <a:prstGeom prst="rect">
            <a:avLst/>
          </a:prstGeom>
        </p:spPr>
        <p:txBody>
          <a:bodyPr wrap="square">
            <a:spAutoFit/>
          </a:bodyPr>
          <a:lstStyle/>
          <a:p>
            <a:pPr marR="925195" lvl="0" algn="just">
              <a:lnSpc>
                <a:spcPct val="150000"/>
              </a:lnSpc>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13. anxiety </a:t>
            </a:r>
            <a:r>
              <a:rPr lang="en-US" altLang="zh-CN" kern="100" dirty="0">
                <a:latin typeface="宋体" panose="02010600030101010101" pitchFamily="2" charset="-122"/>
                <a:ea typeface="宋体" panose="02010600030101010101" pitchFamily="2" charset="-122"/>
                <a:cs typeface="Times New Roman" panose="02020603050405020304" pitchFamily="18" charset="0"/>
              </a:rPr>
              <a:t>n. </a:t>
            </a:r>
            <a:r>
              <a:rPr lang="zh-CN" altLang="en-US" kern="100" dirty="0">
                <a:latin typeface="宋体" panose="02010600030101010101" pitchFamily="2" charset="-122"/>
                <a:ea typeface="宋体" panose="02010600030101010101" pitchFamily="2" charset="-122"/>
                <a:cs typeface="Times New Roman" panose="02020603050405020304" pitchFamily="18" charset="0"/>
              </a:rPr>
              <a:t>焦虑；担心；害怕；不安；渴望</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Students who are angry, afraid, or experiencing anxiety may have their arms crossed in front of their chests and their legs closed or crossed, like they are guarding their bodies.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266700" marR="925195" indent="0" algn="just">
              <a:lnSpc>
                <a:spcPct val="150000"/>
              </a:lnSpc>
              <a:spcBef>
                <a:spcPts val="0"/>
              </a:spcBef>
              <a:spcAft>
                <a:spcPts val="0"/>
              </a:spcAft>
            </a:pPr>
            <a:r>
              <a:rPr lang="zh-CN" altLang="en-US" kern="100" dirty="0">
                <a:latin typeface="宋体" panose="02010600030101010101" pitchFamily="2" charset="-122"/>
                <a:ea typeface="宋体" panose="02010600030101010101" pitchFamily="2" charset="-122"/>
                <a:cs typeface="Times New Roman" panose="02020603050405020304" pitchFamily="18" charset="0"/>
              </a:rPr>
              <a:t>愤怒、害怕或焦虑的学生会双臂交叉放在胸前，双腿并拢或交叉，像是在保护自己的身体。</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114501" y="3925590"/>
            <a:ext cx="7251470" cy="1118255"/>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When students feel annoyed, frightened or anxious, they are likely to cross their arms in front of their chests and their legs closed or crossed. It looks as if they are defending themselves.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98123" y="554928"/>
            <a:ext cx="7933113" cy="3368871"/>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There is growing public anxiety over levels of air pollution in our cities.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Jack still can't help being anxious about his job interview.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The farmers are more anxious for rain than the people in the city</a:t>
            </a:r>
            <a:r>
              <a:rPr lang="en-US" altLang="zh-CN" kern="100" dirty="0">
                <a:latin typeface="宋体" panose="02010600030101010101" pitchFamily="2" charset="-122"/>
                <a:ea typeface="宋体" panose="02010600030101010101" pitchFamily="2" charset="-122"/>
                <a:cs typeface="Times New Roman" panose="02020603050405020304" pitchFamily="18" charset="0"/>
              </a:rPr>
              <a:t> because it is more important to them.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Scott and Amundsen waited anxiously for spring.</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新北师必修二</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Research shows that laughing has significant benefits; it can relieve stress and anxiety.</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新北师选择性必修二</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575560"/>
            <a:ext cx="7426036" cy="1887696"/>
          </a:xfrm>
          <a:prstGeom prst="rect">
            <a:avLst/>
          </a:prstGeom>
        </p:spPr>
        <p:txBody>
          <a:bodyPr wrap="square">
            <a:spAutoFit/>
          </a:bodyPr>
          <a:lstStyle/>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interaction n.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交流；相互</a:t>
            </a:r>
            <a:r>
              <a:rPr lang="zh-CN" altLang="en-US" kern="100" dirty="0" smtClean="0">
                <a:latin typeface="Times New Roman" panose="02020603050405020304" pitchFamily="18" charset="0"/>
                <a:ea typeface="宋体" panose="02010600030101010101" pitchFamily="2" charset="-122"/>
                <a:cs typeface="Times New Roman" panose="02020603050405020304" pitchFamily="18" charset="0"/>
              </a:rPr>
              <a:t>影响</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R="0" lvl="0" algn="just">
              <a:lnSpc>
                <a:spcPts val="2000"/>
              </a:lnSpc>
              <a:spcBef>
                <a:spcPts val="0"/>
              </a:spcBef>
              <a:spcAft>
                <a:spcPts val="0"/>
              </a:spcAft>
            </a:pP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教材回扣</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】We use both words and body language to express our thoughts and opinions in our interactions with other people</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000"/>
              </a:lnSpc>
            </a:pP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3109258" y="1851757"/>
            <a:ext cx="1800493"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109258" y="2278590"/>
            <a:ext cx="7364778" cy="369332"/>
          </a:xfrm>
          <a:prstGeom prst="rect">
            <a:avLst/>
          </a:prstGeom>
        </p:spPr>
        <p:txBody>
          <a:bodyPr wrap="square">
            <a:spAutoFit/>
          </a:bodyPr>
          <a:lstStyle/>
          <a:p>
            <a:pPr algn="just"/>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We communicate with others by using words and body language.</a:t>
            </a:r>
            <a:endPar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3189317" y="2948329"/>
            <a:ext cx="7974676" cy="2223942"/>
          </a:xfrm>
          <a:prstGeom prst="rect">
            <a:avLst/>
          </a:prstGeom>
        </p:spPr>
        <p:txBody>
          <a:bodyPr wrap="square">
            <a:spAutoFit/>
          </a:bodyPr>
          <a:lstStyle/>
          <a:p>
            <a:pPr algn="just">
              <a:lnSpc>
                <a:spcPts val="24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语境感知</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4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Mark Twain is well known for his witty remarks in his everyday interactions with people.(</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新外研选择性必修一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4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 like the comedy because of the way they interact with one another.(</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新北师选择性必修二</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4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 believe the Internet has made media more interactive.(</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新北师选择性必修二</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400"/>
              </a:lnSpc>
            </a:pP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After the speech was over, we can have interactions with Professor Smith.</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0479" y="378390"/>
            <a:ext cx="1569660" cy="348813"/>
          </a:xfrm>
          <a:prstGeom prst="rect">
            <a:avLst/>
          </a:prstGeom>
        </p:spPr>
        <p:txBody>
          <a:bodyPr wrap="none">
            <a:spAutoFit/>
          </a:bodyPr>
          <a:lstStyle/>
          <a:p>
            <a:pPr algn="just">
              <a:lnSpc>
                <a:spcPts val="2000"/>
              </a:lnSpc>
            </a:pPr>
            <a:r>
              <a:rPr lang="en-US" altLang="zh-CN" kern="10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13" descr="qt_temp"/>
          <p:cNvPicPr>
            <a:picLocks noChangeAspect="1"/>
          </p:cNvPicPr>
          <p:nvPr/>
        </p:nvPicPr>
        <p:blipFill>
          <a:blip r:embed="rId1"/>
          <a:stretch>
            <a:fillRect/>
          </a:stretch>
        </p:blipFill>
        <p:spPr>
          <a:xfrm>
            <a:off x="3163917" y="1260966"/>
            <a:ext cx="5049520" cy="2191385"/>
          </a:xfrm>
          <a:prstGeom prst="rect">
            <a:avLst/>
          </a:prstGeom>
        </p:spPr>
      </p:pic>
      <p:sp>
        <p:nvSpPr>
          <p:cNvPr id="4" name="矩形 3"/>
          <p:cNvSpPr/>
          <p:nvPr/>
        </p:nvSpPr>
        <p:spPr>
          <a:xfrm>
            <a:off x="3163917" y="3859614"/>
            <a:ext cx="6927734" cy="923330"/>
          </a:xfrm>
          <a:prstGeom prst="rect">
            <a:avLst/>
          </a:prstGeom>
        </p:spPr>
        <p:txBody>
          <a:bodyPr wrap="square">
            <a:spAutoFit/>
          </a:bodyPr>
          <a:lstStyle/>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be anxious about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sth</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/for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sb</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为某事／某人担心</a:t>
            </a:r>
            <a:endParaRPr lang="zh-CN" altLang="en-US"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be anxious to do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sth</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渴望做某事</a:t>
            </a:r>
            <a:endParaRPr lang="zh-CN" altLang="en-US"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be anxious for </a:t>
            </a:r>
            <a:r>
              <a:rPr lang="en-US" altLang="zh-CN" kern="100" dirty="0" err="1">
                <a:solidFill>
                  <a:srgbClr val="FF0000"/>
                </a:solidFill>
                <a:latin typeface="宋体" panose="02010600030101010101" pitchFamily="2" charset="-122"/>
                <a:ea typeface="宋体" panose="02010600030101010101" pitchFamily="2" charset="-122"/>
                <a:cs typeface="Times New Roman" panose="02020603050405020304" pitchFamily="18" charset="0"/>
              </a:rPr>
              <a:t>sth</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想要得到某物</a:t>
            </a:r>
            <a:endParaRPr lang="zh-CN" altLang="en-US"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81498" y="523348"/>
            <a:ext cx="8016240" cy="2214709"/>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It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s thought that one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s __________(anxious)often occurs as a result of his unsuccessful adaptation to the new surroundings.</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127000"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The audience is waiting__________ (anxious) to see which team will win.</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228317" y="2963649"/>
            <a:ext cx="3108543" cy="348813"/>
          </a:xfrm>
          <a:prstGeom prst="rect">
            <a:avLst/>
          </a:prstGeom>
        </p:spPr>
        <p:txBody>
          <a:bodyPr wrap="none">
            <a:spAutoFit/>
          </a:bodyPr>
          <a:lstStyle/>
          <a:p>
            <a:pPr algn="just">
              <a:lnSpc>
                <a:spcPts val="2000"/>
              </a:lnSpc>
            </a:pPr>
            <a:r>
              <a:rPr lang="zh-CN" altLang="en-US"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anxiety </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anxiously</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097875" y="3464841"/>
            <a:ext cx="7999615"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缺乏自信的学生回答问题时低着头，好像害怕把自己暴露在众人面前。</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247711" y="4881553"/>
            <a:ext cx="7251263" cy="86177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The students who lack confidence lower their head when answering the questions. It seems as if they are afraid of showing themselves in front of their classmates.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73680" y="243189"/>
            <a:ext cx="7783484" cy="3000821"/>
          </a:xfrm>
          <a:prstGeom prst="rect">
            <a:avLst/>
          </a:prstGeom>
        </p:spPr>
        <p:txBody>
          <a:bodyPr wrap="square">
            <a:spAutoFit/>
          </a:bodyPr>
          <a:lstStyle/>
          <a:p>
            <a:pPr marR="925195" lvl="0" algn="just">
              <a:lnSpc>
                <a:spcPct val="150000"/>
              </a:lnSpc>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14.embarrassed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adj. </a:t>
            </a:r>
            <a:r>
              <a:rPr lang="zh-CN" altLang="en-US" kern="100" dirty="0">
                <a:latin typeface="宋体" panose="02010600030101010101" pitchFamily="2" charset="-122"/>
                <a:ea typeface="宋体" panose="02010600030101010101" pitchFamily="2" charset="-122"/>
                <a:cs typeface="Times New Roman" panose="02020603050405020304" pitchFamily="18" charset="0"/>
              </a:rPr>
              <a:t>难堪的；尴尬的；窘迫的；害羞的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They may also hide their faces in their hands like they are embarrassed or ashamed.</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他们也会双手捂脸，一副尴尬或羞愧的样子。</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890058" y="3150089"/>
            <a:ext cx="8107680" cy="348813"/>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They may bury their faces in their hands, looking awkward or ashamed.</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56559" y="3587861"/>
            <a:ext cx="7708670" cy="2246769"/>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She is embarrassed about her height.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He felt embarrassed at being the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centre</a:t>
            </a:r>
            <a:r>
              <a:rPr lang="en-US" altLang="zh-CN" kern="100" dirty="0">
                <a:latin typeface="宋体" panose="02010600030101010101" pitchFamily="2" charset="-122"/>
                <a:ea typeface="宋体" panose="02010600030101010101" pitchFamily="2" charset="-122"/>
                <a:cs typeface="Times New Roman" panose="02020603050405020304" pitchFamily="18" charset="0"/>
              </a:rPr>
              <a:t> of attention.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Some women are too embarrassed to consult their doctor about the </a:t>
            </a:r>
            <a:r>
              <a:rPr lang="en-US" altLang="zh-CN" kern="100" dirty="0">
                <a:latin typeface="宋体" panose="02010600030101010101" pitchFamily="2" charset="-122"/>
                <a:ea typeface="宋体" panose="02010600030101010101" pitchFamily="2" charset="-122"/>
                <a:cs typeface="Times New Roman" panose="02020603050405020304" pitchFamily="18" charset="0"/>
              </a:rPr>
              <a:t>problem.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I didn't want to embarrass her in front of her friends.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s not a good idea to criticize someone in front of others. This can cause embarrassment.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新外研必修三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9F754DE-2CAD-44b6-B708-469DEB6407EB-14" descr="qt_temp"/>
          <p:cNvPicPr>
            <a:picLocks noChangeAspect="1"/>
          </p:cNvPicPr>
          <p:nvPr/>
        </p:nvPicPr>
        <p:blipFill>
          <a:blip r:embed="rId1"/>
          <a:stretch>
            <a:fillRect/>
          </a:stretch>
        </p:blipFill>
        <p:spPr>
          <a:xfrm>
            <a:off x="3038474" y="1212388"/>
            <a:ext cx="6338281" cy="3243234"/>
          </a:xfrm>
          <a:prstGeom prst="rect">
            <a:avLst/>
          </a:prstGeom>
        </p:spPr>
      </p:pic>
      <p:sp>
        <p:nvSpPr>
          <p:cNvPr id="3" name="矩形 2"/>
          <p:cNvSpPr/>
          <p:nvPr/>
        </p:nvSpPr>
        <p:spPr>
          <a:xfrm>
            <a:off x="3108297" y="486456"/>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81993" y="435457"/>
            <a:ext cx="7467600" cy="2307042"/>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indent="127000"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(1) He was ___________(</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embarrass</a:t>
            </a:r>
            <a:r>
              <a:rPr lang="en-US" altLang="zh-CN" kern="100" dirty="0">
                <a:latin typeface="宋体" panose="02010600030101010101" pitchFamily="2" charset="-122"/>
                <a:ea typeface="宋体" panose="02010600030101010101" pitchFamily="2" charset="-122"/>
                <a:cs typeface="Times New Roman" panose="02020603050405020304" pitchFamily="18" charset="0"/>
              </a:rPr>
              <a:t>) to admit his mistake.</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127000"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 His speech was followed by an ____________(</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embarrass</a:t>
            </a:r>
            <a:r>
              <a:rPr lang="en-US" altLang="zh-CN" kern="100" dirty="0">
                <a:latin typeface="宋体" panose="02010600030101010101" pitchFamily="2" charset="-122"/>
                <a:ea typeface="宋体" panose="02010600030101010101" pitchFamily="2" charset="-122"/>
                <a:cs typeface="Times New Roman" panose="02020603050405020304" pitchFamily="18" charset="0"/>
              </a:rPr>
              <a:t>) silence.</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90133" y="2863896"/>
            <a:ext cx="3801041" cy="348813"/>
          </a:xfrm>
          <a:prstGeom prst="rect">
            <a:avLst/>
          </a:prstGeom>
        </p:spPr>
        <p:txBody>
          <a:bodyPr wrap="none">
            <a:spAutoFit/>
          </a:bodyPr>
          <a:lstStyle/>
          <a:p>
            <a:pPr algn="just">
              <a:lnSpc>
                <a:spcPts val="2000"/>
              </a:lnSpc>
            </a:pPr>
            <a:r>
              <a:rPr lang="zh-CN" altLang="en-US"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embarrassed</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embarrassing</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06683" y="3435138"/>
            <a:ext cx="7342909"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有些学生不看老师，一副不喜欢老师的样子。</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131128" y="4775822"/>
            <a:ext cx="6096000" cy="605294"/>
          </a:xfrm>
          <a:prstGeom prst="rect">
            <a:avLst/>
          </a:prstGeom>
        </p:spPr>
        <p:txBody>
          <a:bodyPr>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Some students may not look at the teacher in the eye like they are not fond of their teacher.</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73432" y="622757"/>
            <a:ext cx="7941425" cy="3000821"/>
          </a:xfrm>
          <a:prstGeom prst="rect">
            <a:avLst/>
          </a:prstGeom>
        </p:spPr>
        <p:txBody>
          <a:bodyPr wrap="square">
            <a:spAutoFit/>
          </a:bodyPr>
          <a:lstStyle/>
          <a:p>
            <a:pPr marR="925195" lvl="0" algn="just">
              <a:lnSpc>
                <a:spcPct val="150000"/>
              </a:lnSpc>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15. ashamed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adj. </a:t>
            </a:r>
            <a:r>
              <a:rPr lang="zh-CN" altLang="en-US" kern="100" dirty="0">
                <a:latin typeface="宋体" panose="02010600030101010101" pitchFamily="2" charset="-122"/>
                <a:ea typeface="宋体" panose="02010600030101010101" pitchFamily="2" charset="-122"/>
                <a:cs typeface="Times New Roman" panose="02020603050405020304" pitchFamily="18" charset="0"/>
              </a:rPr>
              <a:t>羞愧；惭愧；尴尬；难为情的</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They may also hide their faces in their hands like they are embarrassed or ashamed.</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他们也会双手捂脸，一副尴尬或羞愧的样子。</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72938" y="3603451"/>
            <a:ext cx="8248997" cy="348813"/>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They may bury their faces in their hands, looking awkward or ashamed.</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072938" y="4309715"/>
            <a:ext cx="6096000" cy="1713290"/>
          </a:xfrm>
          <a:prstGeom prst="rect">
            <a:avLst/>
          </a:prstGeom>
        </p:spPr>
        <p:txBody>
          <a:bodyPr>
            <a:spAutoFit/>
          </a:bodyPr>
          <a:lstStyle/>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You should be ashamed of yourself for telling such lies.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I was too ashamed to tell her that I had failed.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Was he ashamed of having a friend like me? Bob longed for an answer.(</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新外研必修一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072938" y="3981029"/>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66981" y="569583"/>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15" descr="qt_temp"/>
          <p:cNvPicPr>
            <a:picLocks noChangeAspect="1"/>
          </p:cNvPicPr>
          <p:nvPr/>
        </p:nvPicPr>
        <p:blipFill>
          <a:blip r:embed="rId1"/>
          <a:stretch>
            <a:fillRect/>
          </a:stretch>
        </p:blipFill>
        <p:spPr>
          <a:xfrm>
            <a:off x="3284595" y="1479665"/>
            <a:ext cx="5273675" cy="3433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6806" y="380819"/>
            <a:ext cx="8165869" cy="1846659"/>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He was so ashamed ___________his bad behavior.</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He was ashamed __________(ask) such a simple question.</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90985" y="2506448"/>
            <a:ext cx="2069797" cy="348813"/>
          </a:xfrm>
          <a:prstGeom prst="rect">
            <a:avLst/>
          </a:prstGeom>
        </p:spPr>
        <p:txBody>
          <a:bodyPr wrap="none">
            <a:spAutoFit/>
          </a:bodyPr>
          <a:lstStyle/>
          <a:p>
            <a:pPr algn="just">
              <a:lnSpc>
                <a:spcPts val="2000"/>
              </a:lnSpc>
            </a:pPr>
            <a:r>
              <a:rPr lang="zh-CN" altLang="en-US"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1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of</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to ask</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90984" y="3134231"/>
            <a:ext cx="8779591" cy="3000821"/>
          </a:xfrm>
          <a:prstGeom prst="rect">
            <a:avLst/>
          </a:prstGeom>
        </p:spPr>
        <p:txBody>
          <a:bodyPr wrap="square">
            <a:spAutoFit/>
          </a:bodyPr>
          <a:lstStyle/>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16. bother vi. &amp;</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vt.</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费心；麻烦；因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 .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操心；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使）烦恼；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使）担心</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However, if a student doesn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bother to brush her hair and her eyes are red from weeping, then I can infer that there are deeper issues at work.</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indent="266700"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但是，要是学生都懒得梳头，并且两眼因哭泣而发红，那么我能够推断她遇到了更为严重的问题。</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4255" y="537545"/>
            <a:ext cx="7450974" cy="86177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 can realize that the student gets into trouble if he or she is unwilling to brush his or her hair and his or her eyes are red because he or she cries.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214255" y="1814776"/>
            <a:ext cx="7733607" cy="3784369"/>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It bothers me that he seems to take no interest in his work.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I'm sorry to have put you to all this bother.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Drop a piece of litter and can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be bothered to pick up.</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新北师必修三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She added that it wasn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only the water falling onto their balcony from Smith watering his plants that bothered them, but also the way he cleaned his fish tanks.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新北师选择性必修四</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9F754DE-2CAD-44b6-B708-469DEB6407EB-16" descr="qt_temp"/>
          <p:cNvPicPr>
            <a:picLocks noChangeAspect="1"/>
          </p:cNvPicPr>
          <p:nvPr/>
        </p:nvPicPr>
        <p:blipFill>
          <a:blip r:embed="rId1"/>
          <a:stretch>
            <a:fillRect/>
          </a:stretch>
        </p:blipFill>
        <p:spPr>
          <a:xfrm>
            <a:off x="3532909" y="798022"/>
            <a:ext cx="5893724" cy="3356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3235" y="611147"/>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1" descr="qt_temp"/>
          <p:cNvPicPr>
            <a:picLocks noChangeAspect="1"/>
          </p:cNvPicPr>
          <p:nvPr/>
        </p:nvPicPr>
        <p:blipFill>
          <a:blip r:embed="rId1"/>
          <a:stretch>
            <a:fillRect/>
          </a:stretch>
        </p:blipFill>
        <p:spPr>
          <a:xfrm>
            <a:off x="3748982" y="1584874"/>
            <a:ext cx="5544018" cy="28374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4748" y="573224"/>
            <a:ext cx="7450975" cy="1631216"/>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He didn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want to bother her_______ those problems when she was on holiday.</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 bothers me a lot that my best friend Tom has become addicted to playing computer games recently.</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283116" y="2398383"/>
            <a:ext cx="1851789" cy="348813"/>
          </a:xfrm>
          <a:prstGeom prst="rect">
            <a:avLst/>
          </a:prstGeom>
        </p:spPr>
        <p:txBody>
          <a:bodyPr wrap="none">
            <a:spAutoFit/>
          </a:bodyPr>
          <a:lstStyle/>
          <a:p>
            <a:pPr marL="342900" marR="0" lvl="0" indent="-342900" algn="just">
              <a:lnSpc>
                <a:spcPts val="2000"/>
              </a:lnSpc>
              <a:spcBef>
                <a:spcPts val="0"/>
              </a:spcBef>
              <a:spcAft>
                <a:spcPts val="0"/>
              </a:spcAft>
              <a:buFont typeface="Times New Roman" panose="02020603050405020304" pitchFamily="18" charset="0"/>
              <a:buAutoNum type="arabicPeriod"/>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with </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It</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283115" y="3115706"/>
            <a:ext cx="8570833"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如果学生不愿意跟任何人交流，那么我可以判断他可能遇到大麻烦了。</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_________________________________________________________________________</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355571" y="4714340"/>
            <a:ext cx="7600604"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If a student is unwilling to communicate with anyone, then I can draw the conclusion that he or she may get into big trouble.</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60297" y="459571"/>
            <a:ext cx="5273880" cy="369332"/>
          </a:xfrm>
          <a:prstGeom prst="rect">
            <a:avLst/>
          </a:prstGeom>
        </p:spPr>
        <p:txBody>
          <a:bodyPr wrap="none">
            <a:spAutoFit/>
          </a:bodyPr>
          <a:lstStyle/>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17.in other words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换句话说；也就是说</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131128" y="992204"/>
            <a:ext cx="7583978" cy="1969770"/>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New research has found that animals have memories, too. In other</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words, they</a:t>
            </a:r>
            <a:r>
              <a:rPr lang="en-US" altLang="zh-CN" kern="100" dirty="0">
                <a:latin typeface="宋体" panose="02010600030101010101" pitchFamily="2" charset="-122"/>
                <a:ea typeface="宋体" panose="02010600030101010101" pitchFamily="2" charset="-122"/>
                <a:cs typeface="Times New Roman" panose="02020603050405020304" pitchFamily="18" charset="0"/>
              </a:rPr>
              <a:t> might be much cleverer than we thought.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zh-CN" altLang="en-US" kern="100" dirty="0">
                <a:latin typeface="宋体" panose="02010600030101010101" pitchFamily="2" charset="-122"/>
                <a:ea typeface="宋体" panose="02010600030101010101" pitchFamily="2" charset="-122"/>
                <a:cs typeface="Times New Roman" panose="02020603050405020304" pitchFamily="18" charset="0"/>
              </a:rPr>
              <a:t>新的研究发现，动物也有记忆。换句话说，它们可能要比我们想的聪明得多。</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You can organize your work or studies. In other words, you can make a list and do all the important things first.</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299490" y="3158160"/>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5" name="C9F754DE-2CAD-44b6-B708-469DEB6407EB-17" descr="qt_temp"/>
          <p:cNvPicPr>
            <a:picLocks noChangeAspect="1"/>
          </p:cNvPicPr>
          <p:nvPr/>
        </p:nvPicPr>
        <p:blipFill>
          <a:blip r:embed="rId1"/>
          <a:stretch>
            <a:fillRect/>
          </a:stretch>
        </p:blipFill>
        <p:spPr>
          <a:xfrm>
            <a:off x="3929812" y="3506974"/>
            <a:ext cx="5405381" cy="249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56559" y="547005"/>
            <a:ext cx="8739448" cy="1990288"/>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完成句子</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925195" lvl="0" indent="-342900" algn="just">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 I love my school. I find my school life more and more meaningful and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colourful</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zh-CN" altLang="en-US" kern="100" dirty="0">
                <a:latin typeface="宋体" panose="02010600030101010101" pitchFamily="2" charset="-122"/>
                <a:ea typeface="宋体" panose="02010600030101010101" pitchFamily="2" charset="-122"/>
                <a:cs typeface="Times New Roman" panose="02020603050405020304" pitchFamily="18" charset="0"/>
              </a:rPr>
              <a:t>总之，我爱我的学校，我发现我的学校生活越来越有意义，越来越多姿多彩</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marR="925195" algn="just"/>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He failed to hold back his tears when </a:t>
            </a: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____________</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his father passed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away.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zh-CN" altLang="en-US" kern="100" dirty="0">
                <a:latin typeface="宋体" panose="02010600030101010101" pitchFamily="2" charset="-122"/>
                <a:ea typeface="宋体" panose="02010600030101010101" pitchFamily="2" charset="-122"/>
                <a:cs typeface="Times New Roman" panose="02020603050405020304" pitchFamily="18" charset="0"/>
              </a:rPr>
              <a:t>听到父亲去世的消息，他忍不住流下了眼泪。</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129069" y="2689328"/>
            <a:ext cx="3672800" cy="348813"/>
          </a:xfrm>
          <a:prstGeom prst="rect">
            <a:avLst/>
          </a:prstGeom>
        </p:spPr>
        <p:txBody>
          <a:bodyPr wrap="none">
            <a:spAutoFit/>
          </a:bodyPr>
          <a:lstStyle/>
          <a:p>
            <a:pPr algn="just">
              <a:lnSpc>
                <a:spcPts val="2000"/>
              </a:lnSpc>
            </a:pP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In a word</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word came that</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26798" y="3190176"/>
            <a:ext cx="5273880" cy="369332"/>
          </a:xfrm>
          <a:prstGeom prst="rect">
            <a:avLst/>
          </a:prstGeom>
        </p:spPr>
        <p:txBody>
          <a:bodyPr wrap="none">
            <a:spAutoFit/>
          </a:bodyPr>
          <a:lstStyle/>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18. by comparison </a:t>
            </a:r>
            <a:r>
              <a:rPr lang="zh-CN" altLang="en-US" kern="100" dirty="0">
                <a:latin typeface="宋体" panose="02010600030101010101" pitchFamily="2" charset="-122"/>
                <a:ea typeface="宋体" panose="02010600030101010101" pitchFamily="2" charset="-122"/>
                <a:cs typeface="Times New Roman" panose="02020603050405020304" pitchFamily="18" charset="0"/>
              </a:rPr>
              <a:t>相比之下；比较起来</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129069" y="3711543"/>
            <a:ext cx="8217804" cy="1969770"/>
          </a:xfrm>
          <a:prstGeom prst="rect">
            <a:avLst/>
          </a:prstGeom>
        </p:spPr>
        <p:txBody>
          <a:bodyPr wrap="square">
            <a:spAutoFit/>
          </a:bodyPr>
          <a:lstStyle/>
          <a:p>
            <a:pPr marL="266700" marR="0" indent="-266700" algn="just">
              <a:lnSpc>
                <a:spcPts val="2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indent="266700"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By comparison, in Bulgaria and southern Albania, the gestures have the opposite meaning.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indent="266700" algn="just"/>
            <a:r>
              <a:rPr lang="zh-CN" altLang="en-US" kern="100" dirty="0">
                <a:latin typeface="宋体" panose="02010600030101010101" pitchFamily="2" charset="-122"/>
                <a:ea typeface="宋体" panose="02010600030101010101" pitchFamily="2" charset="-122"/>
                <a:cs typeface="Times New Roman" panose="02020603050405020304" pitchFamily="18" charset="0"/>
              </a:rPr>
              <a:t>相比之下，在保加利亚和阿尔巴尼亚南部，这两个姿势的含义正好相反。</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73184" y="408091"/>
            <a:ext cx="7883238"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By contrast, the gestures in Bulgaria and southern Albania are contrary to those in other countries.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2973185" y="1653878"/>
            <a:ext cx="7982989" cy="2122376"/>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In comparison with last year, the price of beef has increased.</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In comparison with other species, cloning primates has proved to be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much harder</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新北师选择性必修三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Mike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s new house is like a huge palace, compared to his old one.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I often compare what I think with others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 opinions.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2973185" y="1179606"/>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8298" y="650507"/>
            <a:ext cx="1569660" cy="348813"/>
          </a:xfrm>
          <a:prstGeom prst="rect">
            <a:avLst/>
          </a:prstGeom>
        </p:spPr>
        <p:txBody>
          <a:bodyPr wrap="none">
            <a:spAutoFit/>
          </a:bodyPr>
          <a:lstStyle/>
          <a:p>
            <a:pPr algn="just">
              <a:lnSpc>
                <a:spcPts val="2000"/>
              </a:lnSpc>
            </a:pPr>
            <a:r>
              <a:rPr lang="en-US" altLang="zh-CN" kern="10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22" descr="qt_temp"/>
          <p:cNvPicPr>
            <a:picLocks noChangeAspect="1"/>
          </p:cNvPicPr>
          <p:nvPr/>
        </p:nvPicPr>
        <p:blipFill>
          <a:blip r:embed="rId1"/>
          <a:stretch>
            <a:fillRect/>
          </a:stretch>
        </p:blipFill>
        <p:spPr>
          <a:xfrm>
            <a:off x="3463925" y="1629296"/>
            <a:ext cx="6860482" cy="3757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9810" y="553051"/>
            <a:ext cx="7409412" cy="2630207"/>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altLang="zh-CN" kern="100" dirty="0">
                <a:latin typeface="宋体" panose="02010600030101010101" pitchFamily="2" charset="-122"/>
                <a:ea typeface="宋体" panose="02010600030101010101" pitchFamily="2" charset="-122"/>
                <a:cs typeface="Times New Roman" panose="02020603050405020304" pitchFamily="18" charset="0"/>
              </a:rPr>
              <a:t>In the forest, sound is a better means of communication over distance in _________ (compare) with light.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(2)Lily does well in her studies, especially in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maths</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and English. No one in our class can compare ________ her.</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129022" y="3587103"/>
            <a:ext cx="2775119" cy="348813"/>
          </a:xfrm>
          <a:prstGeom prst="rect">
            <a:avLst/>
          </a:prstGeom>
        </p:spPr>
        <p:txBody>
          <a:bodyPr wrap="none">
            <a:spAutoFit/>
          </a:bodyPr>
          <a:lstStyle/>
          <a:p>
            <a:pPr marL="342900" marR="0" lvl="0" indent="-342900" algn="just">
              <a:lnSpc>
                <a:spcPts val="2000"/>
              </a:lnSpc>
              <a:spcBef>
                <a:spcPts val="0"/>
              </a:spcBef>
              <a:spcAft>
                <a:spcPts val="0"/>
              </a:spcAft>
              <a:buFont typeface="Times New Roman" panose="02020603050405020304" pitchFamily="18" charset="0"/>
              <a:buAutoNum type="arabicParenBoth"/>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comparison</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with</a:t>
            </a:r>
            <a:endParaRPr lang="en-US"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06929" y="583873"/>
            <a:ext cx="8539943"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相比之下，有些学生渴望在同学们面前表现自己。</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_________________________________________________________________________</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98123" y="2211953"/>
            <a:ext cx="6096000" cy="605294"/>
          </a:xfrm>
          <a:prstGeom prst="rect">
            <a:avLst/>
          </a:prstGeom>
        </p:spPr>
        <p:txBody>
          <a:bodyPr>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By comparison, some students are eager to show themselves in front of their classmates.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953788" y="2961795"/>
            <a:ext cx="8648008" cy="2841804"/>
          </a:xfrm>
          <a:prstGeom prst="rect">
            <a:avLst/>
          </a:prstGeom>
        </p:spPr>
        <p:txBody>
          <a:bodyPr wrap="square">
            <a:spAutoFit/>
          </a:bodyPr>
          <a:lstStyle/>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19.call on </a:t>
            </a:r>
            <a:r>
              <a:rPr lang="zh-CN" altLang="en-US" kern="100" dirty="0">
                <a:latin typeface="宋体" panose="02010600030101010101" pitchFamily="2" charset="-122"/>
                <a:ea typeface="宋体" panose="02010600030101010101" pitchFamily="2" charset="-122"/>
                <a:cs typeface="Times New Roman" panose="02020603050405020304" pitchFamily="18" charset="0"/>
              </a:rPr>
              <a:t>访问；要求（某人讲话等）</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We intended to visit the theme park but ended up calling on Professor Zhang.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我们原打算参观主题公园，但最后拜访了张教授。</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1498" y="457968"/>
            <a:ext cx="6096000" cy="605294"/>
          </a:xfrm>
          <a:prstGeom prst="rect">
            <a:avLst/>
          </a:prstGeom>
        </p:spPr>
        <p:txBody>
          <a:bodyPr>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We had planned to visit the theme park but at last we paid a visit to Professor Zhang.</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14996" y="1225167"/>
            <a:ext cx="8265621" cy="1706878"/>
          </a:xfrm>
          <a:prstGeom prst="rect">
            <a:avLst/>
          </a:prstGeom>
        </p:spPr>
        <p:txBody>
          <a:bodyPr wrap="square">
            <a:spAutoFit/>
          </a:bodyPr>
          <a:lstStyle/>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I am going to call on one of my former college classmates this weekend.</a:t>
            </a:r>
            <a:endParaRPr lang="en-US" altLang="zh-CN"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Not knowing his address, I can</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t call on him.</a:t>
            </a:r>
            <a:endParaRPr lang="en-US" altLang="zh-CN"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Now, let</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s call on the chairman to address the meeting.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81498" y="3093950"/>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5" name="C9F754DE-2CAD-44b6-B708-469DEB6407EB-19" descr="qt_temp"/>
          <p:cNvPicPr>
            <a:picLocks noChangeAspect="1"/>
          </p:cNvPicPr>
          <p:nvPr/>
        </p:nvPicPr>
        <p:blipFill>
          <a:blip r:embed="rId1"/>
          <a:stretch>
            <a:fillRect/>
          </a:stretch>
        </p:blipFill>
        <p:spPr>
          <a:xfrm>
            <a:off x="3176039" y="3604668"/>
            <a:ext cx="5269692" cy="28928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83112" y="494769"/>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近义短语</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22320" y="843582"/>
            <a:ext cx="6096000" cy="875881"/>
          </a:xfrm>
          <a:prstGeom prst="rect">
            <a:avLst/>
          </a:prstGeom>
        </p:spPr>
        <p:txBody>
          <a:bodyPr>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drop in on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拜访</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pay a visit to </a:t>
            </a:r>
            <a:r>
              <a:rPr lang="zh-CN" altLang="en-US" kern="100" dirty="0">
                <a:latin typeface="宋体" panose="02010600030101010101" pitchFamily="2" charset="-122"/>
                <a:ea typeface="宋体" panose="02010600030101010101" pitchFamily="2" charset="-122"/>
                <a:cs typeface="Times New Roman" panose="02020603050405020304" pitchFamily="18" charset="0"/>
              </a:rPr>
              <a:t>访问</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参观</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183112" y="1818894"/>
            <a:ext cx="8855825" cy="2537874"/>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翻译句子</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925195" lvl="0" indent="-342900" algn="just">
              <a:lnSpc>
                <a:spcPct val="150000"/>
              </a:lnSpc>
              <a:spcBef>
                <a:spcPts val="0"/>
              </a:spcBef>
              <a:spcAft>
                <a:spcPts val="0"/>
              </a:spcAft>
              <a:buFont typeface="Times New Roman" panose="02020603050405020304" pitchFamily="18" charset="0"/>
              <a:buAutoNum type="arabicPeriod"/>
            </a:pPr>
            <a:r>
              <a:rPr lang="zh-CN" altLang="en-US" kern="100" dirty="0">
                <a:latin typeface="宋体" panose="02010600030101010101" pitchFamily="2" charset="-122"/>
                <a:ea typeface="宋体" panose="02010600030101010101" pitchFamily="2" charset="-122"/>
                <a:cs typeface="Times New Roman" panose="02020603050405020304" pitchFamily="18" charset="0"/>
              </a:rPr>
              <a:t>如果周末有空的话，我会去拜访你。</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925195" lvl="0" indent="-342900" algn="just">
              <a:lnSpc>
                <a:spcPct val="150000"/>
              </a:lnSpc>
              <a:spcBef>
                <a:spcPts val="0"/>
              </a:spcBef>
              <a:spcAft>
                <a:spcPts val="0"/>
              </a:spcAft>
              <a:buFont typeface="Times New Roman" panose="02020603050405020304" pitchFamily="18" charset="0"/>
              <a:buAutoNum type="arabicPeriod"/>
            </a:pPr>
            <a:r>
              <a:rPr lang="zh-CN" altLang="en-US" kern="100" dirty="0">
                <a:latin typeface="宋体" panose="02010600030101010101" pitchFamily="2" charset="-122"/>
                <a:ea typeface="宋体" panose="02010600030101010101" pitchFamily="2" charset="-122"/>
                <a:cs typeface="Times New Roman" panose="02020603050405020304" pitchFamily="18" charset="0"/>
              </a:rPr>
              <a:t>政府号召我们过低碳生活。</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183112" y="4652346"/>
            <a:ext cx="7750233" cy="861774"/>
          </a:xfrm>
          <a:prstGeom prst="rect">
            <a:avLst/>
          </a:prstGeom>
        </p:spPr>
        <p:txBody>
          <a:bodyPr wrap="square">
            <a:spAutoFit/>
          </a:bodyPr>
          <a:lstStyle/>
          <a:p>
            <a:pPr marR="0" lvl="0" algn="just">
              <a:lnSpc>
                <a:spcPts val="2000"/>
              </a:lnSpc>
              <a:spcBef>
                <a:spcPts val="0"/>
              </a:spcBef>
              <a:spcAft>
                <a:spcPts val="0"/>
              </a:spcAft>
            </a:pPr>
            <a:r>
              <a:rPr lang="en-US" altLang="zh-CN"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(1)If </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I am available at weekend, I will call on you</a:t>
            </a:r>
            <a:r>
              <a:rPr lang="en-US" altLang="zh-CN"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marR="0" lvl="0" algn="just">
              <a:lnSpc>
                <a:spcPts val="2000"/>
              </a:lnSpc>
              <a:spcBef>
                <a:spcPts val="0"/>
              </a:spcBef>
              <a:spcAft>
                <a:spcPts val="0"/>
              </a:spcAft>
            </a:pPr>
            <a:endParaRPr lang="en-US" altLang="zh-CN"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r>
              <a:rPr lang="zh-CN" altLang="en-US" sz="1600"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Our government calls on us to lead a low-carbon life.</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6683" y="624109"/>
            <a:ext cx="8623069" cy="3831818"/>
          </a:xfrm>
          <a:prstGeom prst="rect">
            <a:avLst/>
          </a:prstGeom>
        </p:spPr>
        <p:txBody>
          <a:bodyPr wrap="square">
            <a:spAutoFit/>
          </a:bodyPr>
          <a:lstStyle/>
          <a:p>
            <a:pPr marR="925195"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20. adjust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vt.</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调整；调节 </a:t>
            </a:r>
            <a:r>
              <a:rPr lang="en-US" altLang="zh-CN" kern="100" dirty="0">
                <a:latin typeface="宋体" panose="02010600030101010101" pitchFamily="2" charset="-122"/>
                <a:ea typeface="宋体" panose="02010600030101010101" pitchFamily="2" charset="-122"/>
                <a:cs typeface="Times New Roman" panose="02020603050405020304" pitchFamily="18" charset="0"/>
              </a:rPr>
              <a:t>vi. &amp;</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vt.</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适应；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使）习惯</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教材回扣</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266700" marR="0" indent="-266700" algn="just">
              <a:lnSpc>
                <a:spcPct val="150000"/>
              </a:lnSpc>
              <a:spcBef>
                <a:spcPts val="0"/>
              </a:spcBef>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Their body language lets me know when to adjust class activities, when to intervene, and when to talk to students individually, so they can all get the most out of school.</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他们的肢体语言让我知道该何时调整课堂活动、何时干预、何时与学生单独谈话，从而让他们在校收获最大。</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106189" y="4860164"/>
            <a:ext cx="6761017" cy="60529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By watching their body language, I know when to interact with my students so that they can learn best in school.</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9935" y="611239"/>
            <a:ext cx="8681258" cy="1836400"/>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4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翻译句子</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ts val="2000"/>
              </a:lnSpc>
              <a:spcBef>
                <a:spcPts val="0"/>
              </a:spcBef>
              <a:spcAft>
                <a:spcPts val="0"/>
              </a:spcAft>
              <a:buFont typeface="Times New Roman" panose="02020603050405020304" pitchFamily="18" charset="0"/>
              <a:buAutoNum type="arabicPeriod"/>
            </a:pPr>
            <a:r>
              <a:rPr lang="zh-CN" altLang="en-US" kern="100" dirty="0">
                <a:latin typeface="宋体" panose="02010600030101010101" pitchFamily="2" charset="-122"/>
                <a:ea typeface="宋体" panose="02010600030101010101" pitchFamily="2" charset="-122"/>
                <a:cs typeface="Times New Roman" panose="02020603050405020304" pitchFamily="18" charset="0"/>
              </a:rPr>
              <a:t>在课堂上，老师应该多创造机会和孩子们互动。</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0" lvl="0" algn="just">
              <a:lnSpc>
                <a:spcPts val="3200"/>
              </a:lnSpc>
              <a:spcBef>
                <a:spcPts val="0"/>
              </a:spcBef>
              <a:spcAft>
                <a:spcPts val="0"/>
              </a:spcAft>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2. </a:t>
            </a:r>
            <a:r>
              <a:rPr lang="zh-CN" altLang="en-US" kern="100" dirty="0" smtClean="0">
                <a:latin typeface="宋体" panose="02010600030101010101" pitchFamily="2" charset="-122"/>
                <a:ea typeface="宋体" panose="02010600030101010101" pitchFamily="2" charset="-122"/>
                <a:cs typeface="Times New Roman" panose="02020603050405020304" pitchFamily="18" charset="0"/>
              </a:rPr>
              <a:t>玛丽</a:t>
            </a:r>
            <a:r>
              <a:rPr lang="zh-CN" altLang="en-US" kern="100" dirty="0">
                <a:latin typeface="宋体" panose="02010600030101010101" pitchFamily="2" charset="-122"/>
                <a:ea typeface="宋体" panose="02010600030101010101" pitchFamily="2" charset="-122"/>
                <a:cs typeface="Times New Roman" panose="02020603050405020304" pitchFamily="18" charset="0"/>
              </a:rPr>
              <a:t>和班上其他的孩子们相处得很好。</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047999" y="2595553"/>
            <a:ext cx="8049491" cy="836126"/>
          </a:xfrm>
          <a:prstGeom prst="rect">
            <a:avLst/>
          </a:prstGeom>
        </p:spPr>
        <p:txBody>
          <a:bodyPr wrap="square">
            <a:spAutoFit/>
          </a:bodyPr>
          <a:lstStyle/>
          <a:p>
            <a:pPr algn="just">
              <a:lnSpc>
                <a:spcPts val="32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(1) In class, the teacher should create opportunities to interact with students.</a:t>
            </a:r>
            <a:endParaRPr lang="en-US"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6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 Mary interacted with other children very well in class.</a:t>
            </a:r>
            <a:endParaRPr lang="en-US" altLang="zh-CN" sz="20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3172689" y="3676208"/>
            <a:ext cx="8174183" cy="1118255"/>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我们有时候用眼神和别人交流。</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264130" y="5104782"/>
            <a:ext cx="7567353" cy="348813"/>
          </a:xfrm>
          <a:prstGeom prst="rect">
            <a:avLst/>
          </a:prstGeom>
        </p:spPr>
        <p:txBody>
          <a:bodyPr wrap="square">
            <a:spAutoFit/>
          </a:bodyPr>
          <a:lstStyle/>
          <a:p>
            <a:pPr algn="just">
              <a:lnSpc>
                <a:spcPts val="2000"/>
              </a:lnSpc>
            </a:pP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Sometimes we have interactions with others by using eye contact.</a:t>
            </a:r>
            <a:endPar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1620" y="390001"/>
            <a:ext cx="7791797" cy="1415772"/>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marR="925195"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However, we will adjust the influence.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R="925195" indent="1466850" algn="just"/>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2020</a:t>
            </a:r>
            <a:r>
              <a:rPr lang="zh-CN" altLang="en-US" kern="100" dirty="0">
                <a:latin typeface="宋体" panose="02010600030101010101" pitchFamily="2" charset="-122"/>
                <a:ea typeface="宋体" panose="02010600030101010101" pitchFamily="2" charset="-122"/>
                <a:cs typeface="Times New Roman" panose="02020603050405020304" pitchFamily="18" charset="0"/>
              </a:rPr>
              <a:t>年新高考全国</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kern="100" dirty="0">
                <a:latin typeface="宋体" panose="02010600030101010101" pitchFamily="2" charset="-122"/>
                <a:ea typeface="宋体" panose="02010600030101010101" pitchFamily="2" charset="-122"/>
                <a:cs typeface="Times New Roman" panose="02020603050405020304" pitchFamily="18" charset="0"/>
              </a:rPr>
              <a:t>，阅读理解</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When Riley moves to a new city, she has a hard time adjusting to her new surroundings.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新北师选择性必修三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931620" y="1941183"/>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C9F754DE-2CAD-44b6-B708-469DEB6407EB-20" descr="qt_temp"/>
          <p:cNvPicPr>
            <a:picLocks noChangeAspect="1"/>
          </p:cNvPicPr>
          <p:nvPr/>
        </p:nvPicPr>
        <p:blipFill>
          <a:blip r:embed="rId1"/>
          <a:stretch>
            <a:fillRect/>
          </a:stretch>
        </p:blipFill>
        <p:spPr>
          <a:xfrm>
            <a:off x="3465194" y="2555557"/>
            <a:ext cx="6958965" cy="3396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89563" y="589851"/>
            <a:ext cx="7958052" cy="2630207"/>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My parents had trouble adjusting to _________ (live) in an apartment.</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arenBoth"/>
            </a:pPr>
            <a:r>
              <a:rPr lang="en-US" altLang="zh-CN" kern="100" dirty="0">
                <a:latin typeface="宋体" panose="02010600030101010101" pitchFamily="2" charset="-122"/>
                <a:ea typeface="宋体" panose="02010600030101010101" pitchFamily="2" charset="-122"/>
                <a:cs typeface="Times New Roman" panose="02020603050405020304" pitchFamily="18" charset="0"/>
              </a:rPr>
              <a:t>The seats are __________ (adjust); that is to say, you can adjust them to a certain angle or height.</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98124" y="3379285"/>
            <a:ext cx="3461204" cy="348813"/>
          </a:xfrm>
          <a:prstGeom prst="rect">
            <a:avLst/>
          </a:prstGeom>
        </p:spPr>
        <p:txBody>
          <a:bodyPr wrap="none">
            <a:spAutoFit/>
          </a:bodyPr>
          <a:lstStyle/>
          <a:p>
            <a:pPr indent="133350" algn="just">
              <a:lnSpc>
                <a:spcPts val="2000"/>
              </a:lnSpc>
            </a:pPr>
            <a:r>
              <a:rPr lang="en-US" altLang="zh-CN" sz="20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 living </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adjustable</a:t>
            </a:r>
            <a:endParaRPr lang="en-US"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48248" y="771517"/>
            <a:ext cx="8049490" cy="1118255"/>
          </a:xfrm>
          <a:prstGeom prst="rect">
            <a:avLst/>
          </a:prstGeom>
        </p:spPr>
        <p:txBody>
          <a:bodyPr wrap="square">
            <a:spAutoFit/>
          </a:bodyPr>
          <a:lstStyle/>
          <a:p>
            <a:pPr algn="just">
              <a:lnSpc>
                <a:spcPts val="2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例句仿写</a:t>
            </a:r>
            <a:r>
              <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ts val="2000"/>
              </a:lnSpc>
            </a:pP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教师应该多观察学生在课堂上表现出的肢体语言，以便更好地了解学生。</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____________________________________________________________________</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139440" y="2200092"/>
            <a:ext cx="7351222" cy="861774"/>
          </a:xfrm>
          <a:prstGeom prst="rect">
            <a:avLst/>
          </a:prstGeom>
        </p:spPr>
        <p:txBody>
          <a:bodyPr wrap="square">
            <a:spAutoFit/>
          </a:bodyPr>
          <a:lstStyle/>
          <a:p>
            <a:pPr algn="just">
              <a:lnSpc>
                <a:spcPts val="2000"/>
              </a:lnSpc>
            </a:pP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Teachers should spend more time observing the students</a:t>
            </a:r>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body language in class so that they can have a better understanding of the students.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44750" y="542698"/>
            <a:ext cx="1273105" cy="461665"/>
          </a:xfrm>
          <a:prstGeom prst="rect">
            <a:avLst/>
          </a:prstGeom>
          <a:solidFill>
            <a:srgbClr val="92D050"/>
          </a:solidFill>
        </p:spPr>
        <p:txBody>
          <a:bodyPr wrap="none">
            <a:spAutoFit/>
          </a:bodyPr>
          <a:lstStyle/>
          <a:p>
            <a:pPr algn="just"/>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Summary</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3064624" y="1555247"/>
            <a:ext cx="8947267" cy="348813"/>
          </a:xfrm>
          <a:prstGeom prst="rect">
            <a:avLst/>
          </a:prstGeom>
        </p:spPr>
        <p:txBody>
          <a:bodyPr wrap="square">
            <a:spAutoFit/>
          </a:bodyPr>
          <a:lstStyle/>
          <a:p>
            <a:pPr algn="just">
              <a:lnSpc>
                <a:spcPts val="2000"/>
              </a:lnSpc>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Write a short passage to show your understanding of body language</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descr="20061031162330590"/>
          <p:cNvPicPr>
            <a:picLocks noChangeAspect="1"/>
          </p:cNvPicPr>
          <p:nvPr/>
        </p:nvPicPr>
        <p:blipFill>
          <a:blip r:embed="rId1"/>
          <a:stretch>
            <a:fillRect/>
          </a:stretch>
        </p:blipFill>
        <p:spPr>
          <a:xfrm>
            <a:off x="3706870" y="2238375"/>
            <a:ext cx="1685925" cy="2381250"/>
          </a:xfrm>
          <a:prstGeom prst="rect">
            <a:avLst/>
          </a:prstGeom>
          <a:noFill/>
          <a:ln w="9525">
            <a:noFill/>
          </a:ln>
        </p:spPr>
      </p:pic>
      <p:pic>
        <p:nvPicPr>
          <p:cNvPr id="6" name="图片 5" descr="index1p"/>
          <p:cNvPicPr>
            <a:picLocks noChangeAspect="1"/>
          </p:cNvPicPr>
          <p:nvPr/>
        </p:nvPicPr>
        <p:blipFill>
          <a:blip r:embed="rId2"/>
          <a:stretch>
            <a:fillRect/>
          </a:stretch>
        </p:blipFill>
        <p:spPr>
          <a:xfrm>
            <a:off x="6351676" y="2238375"/>
            <a:ext cx="2016125" cy="2441690"/>
          </a:xfrm>
          <a:prstGeom prst="rect">
            <a:avLst/>
          </a:prstGeom>
          <a:noFill/>
          <a:ln w="9525">
            <a:noFill/>
          </a:ln>
        </p:spPr>
      </p:pic>
      <p:pic>
        <p:nvPicPr>
          <p:cNvPr id="7" name="图片 6" descr="0020"/>
          <p:cNvPicPr>
            <a:picLocks noChangeAspect="1"/>
          </p:cNvPicPr>
          <p:nvPr/>
        </p:nvPicPr>
        <p:blipFill>
          <a:blip r:embed="rId3"/>
          <a:stretch>
            <a:fillRect/>
          </a:stretch>
        </p:blipFill>
        <p:spPr>
          <a:xfrm>
            <a:off x="9534021" y="2238375"/>
            <a:ext cx="1436687" cy="2381250"/>
          </a:xfrm>
          <a:prstGeom prst="rect">
            <a:avLst/>
          </a:prstGeom>
          <a:noFill/>
          <a:ln w="9525">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98123" y="562443"/>
            <a:ext cx="7866611" cy="4919295"/>
          </a:xfrm>
          <a:prstGeom prst="rect">
            <a:avLst/>
          </a:prstGeom>
        </p:spPr>
        <p:txBody>
          <a:bodyPr wrap="square">
            <a:spAutoFit/>
          </a:bodyPr>
          <a:lstStyle/>
          <a:p>
            <a:pPr algn="just">
              <a:lnSpc>
                <a:spcPts val="2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One possible version:</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Body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language forms a major part of communication. That means people pick more from non-verbal communication than from the words. Therefore, when studying about a foreign culture, it just makes sense to pay attention to how people use non-verbal cues.</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Sometimes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we have interactions with others by using eye contact. But in some cultures, it is not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allowed.The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gesture for “OK” varies in different cultures. In China, it means agreement. By comparison, using the gesture for “OK” is not approved of in Brazil and Germany. In some places, people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favour</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hugging each other when they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meet.Which</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way do Japanese prefer to use to show their greetings when they meet, bowing or kissing on the cheek? The answer is that they prefer the latter.</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81744" y="832690"/>
            <a:ext cx="8756073" cy="4662815"/>
          </a:xfrm>
          <a:prstGeom prst="rect">
            <a:avLst/>
          </a:prstGeom>
        </p:spPr>
        <p:txBody>
          <a:bodyPr wrap="square">
            <a:spAutoFit/>
          </a:bodyPr>
          <a:lstStyle/>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Speaking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of body language in classroom, I have a lot to share. The students’ body language vary based on how they feel in class. When a student shows great interest in what the teacher says, he may open his eyes wide and look at the teacher in the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face.When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 student feels bored in class, he or she will look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around.Some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students may not look at the teacher in the eye like they are not fond of their </a:t>
            </a:r>
            <a:r>
              <a:rPr lang="en-US" altLang="zh-CN" kern="100" dirty="0" err="1">
                <a:latin typeface="Times New Roman" panose="02020603050405020304" pitchFamily="18" charset="0"/>
                <a:ea typeface="宋体" panose="02010600030101010101" pitchFamily="2" charset="-122"/>
                <a:cs typeface="Times New Roman" panose="02020603050405020304" pitchFamily="18" charset="0"/>
              </a:rPr>
              <a:t>teacher.With</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blank expressions on their face, some students are occupied in letting their minds wandering. The students who lack confidence lower their head when answering the questions. It seems as if they are afraid of showing themselves in front of their classmates. By comparison, some students are eager to show themselves in front of their classmates. If a student is unwilling to communicate with anyone, then I can draw the conclusion that he or she may get into big trouble.</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1720840"/>
            <a:ext cx="7650480" cy="2585323"/>
          </a:xfrm>
          <a:prstGeom prst="rect">
            <a:avLst/>
          </a:prstGeom>
        </p:spPr>
        <p:txBody>
          <a:bodyPr wrap="square">
            <a:spAutoFit/>
          </a:bodyPr>
          <a:lstStyle/>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smtClean="0">
                <a:latin typeface="宋体" panose="02010600030101010101" pitchFamily="2" charset="-122"/>
                <a:ea typeface="宋体" panose="02010600030101010101" pitchFamily="2" charset="-122"/>
                <a:cs typeface="Times New Roman" panose="02020603050405020304" pitchFamily="18" charset="0"/>
              </a:rPr>
              <a:t>  While </a:t>
            </a:r>
            <a:r>
              <a:rPr lang="en-US" altLang="zh-CN" kern="100" dirty="0">
                <a:latin typeface="宋体" panose="02010600030101010101" pitchFamily="2" charset="-122"/>
                <a:ea typeface="宋体" panose="02010600030101010101" pitchFamily="2" charset="-122"/>
                <a:cs typeface="Times New Roman" panose="02020603050405020304" pitchFamily="18" charset="0"/>
              </a:rPr>
              <a:t>teachers can be aware of how students feel in class by observing their expressions on their faces, it is still a little tough to perceive what they </a:t>
            </a:r>
            <a:r>
              <a:rPr lang="en-US" altLang="zh-CN" kern="100" dirty="0" err="1">
                <a:latin typeface="宋体" panose="02010600030101010101" pitchFamily="2" charset="-122"/>
                <a:ea typeface="宋体" panose="02010600030101010101" pitchFamily="2" charset="-122"/>
                <a:cs typeface="Times New Roman" panose="02020603050405020304" pitchFamily="18" charset="0"/>
              </a:rPr>
              <a:t>think.Teachers</a:t>
            </a:r>
            <a:r>
              <a:rPr lang="en-US" altLang="zh-CN" kern="100" dirty="0">
                <a:latin typeface="宋体" panose="02010600030101010101" pitchFamily="2" charset="-122"/>
                <a:ea typeface="宋体" panose="02010600030101010101" pitchFamily="2" charset="-122"/>
                <a:cs typeface="Times New Roman" panose="02020603050405020304" pitchFamily="18" charset="0"/>
              </a:rPr>
              <a:t> should spend more time observing the students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 body language in class so that they can have a better understanding of the students.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图片 (86)"/>
          <p:cNvPicPr>
            <a:picLocks noChangeAspect="1"/>
          </p:cNvPicPr>
          <p:nvPr/>
        </p:nvPicPr>
        <p:blipFill>
          <a:blip r:embed="rId1"/>
          <a:stretch>
            <a:fillRect/>
          </a:stretch>
        </p:blipFill>
        <p:spPr>
          <a:xfrm>
            <a:off x="230505" y="836295"/>
            <a:ext cx="11857355" cy="5627370"/>
          </a:xfrm>
          <a:prstGeom prst="rect">
            <a:avLst/>
          </a:prstGeom>
          <a:noFill/>
          <a:ln w="9525">
            <a:noFill/>
          </a:ln>
        </p:spPr>
      </p:pic>
      <p:sp>
        <p:nvSpPr>
          <p:cNvPr id="2" name="文本占位符 1"/>
          <p:cNvSpPr>
            <a:spLocks noGrp="1"/>
          </p:cNvSpPr>
          <p:nvPr>
            <p:ph type="body" sz="half" idx="2"/>
          </p:nvPr>
        </p:nvSpPr>
        <p:spPr>
          <a:xfrm>
            <a:off x="3091681" y="3006283"/>
            <a:ext cx="7775890" cy="3811905"/>
          </a:xfrm>
        </p:spPr>
        <p:txBody>
          <a:bodyPr>
            <a:normAutofit/>
          </a:bodyPr>
          <a:lstStyle/>
          <a:p>
            <a:pPr algn="just">
              <a:lnSpc>
                <a:spcPts val="4500"/>
              </a:lnSpc>
              <a:spcAft>
                <a:spcPts val="0"/>
              </a:spcAft>
            </a:pPr>
            <a:r>
              <a:rPr lang="en-US" altLang="zh-CN" sz="3200" b="1" kern="100" dirty="0">
                <a:latin typeface="Times New Roman" panose="02020603050405020304" pitchFamily="18" charset="0"/>
                <a:ea typeface="宋体-简"/>
              </a:rPr>
              <a:t>Finish </a:t>
            </a:r>
            <a:r>
              <a:rPr lang="en-US" altLang="zh-CN" sz="3200" b="1" kern="100" dirty="0" smtClean="0">
                <a:latin typeface="Times New Roman" panose="02020603050405020304" pitchFamily="18" charset="0"/>
                <a:ea typeface="宋体-简"/>
              </a:rPr>
              <a:t>off the exercises on the handout. </a:t>
            </a:r>
            <a:endParaRPr lang="zh-CN" altLang="zh-CN" sz="3200" b="1" kern="100" dirty="0">
              <a:latin typeface="Times New Roman" panose="02020603050405020304" pitchFamily="18" charset="0"/>
              <a:ea typeface="宋体" panose="02010600030101010101" pitchFamily="2" charset="-122"/>
            </a:endParaRPr>
          </a:p>
          <a:p>
            <a:pPr>
              <a:lnSpc>
                <a:spcPts val="4500"/>
              </a:lnSpc>
            </a:pPr>
            <a:endParaRPr lang="zh-CN" altLang="en-US" sz="3200" b="1" dirty="0"/>
          </a:p>
        </p:txBody>
      </p:sp>
      <p:sp>
        <p:nvSpPr>
          <p:cNvPr id="4" name="WordArt 3"/>
          <p:cNvSpPr/>
          <p:nvPr/>
        </p:nvSpPr>
        <p:spPr>
          <a:xfrm>
            <a:off x="3181139" y="1078612"/>
            <a:ext cx="3673475" cy="1079500"/>
          </a:xfrm>
          <a:prstGeom prst="rect">
            <a:avLst/>
          </a:prstGeom>
        </p:spPr>
        <p:txBody>
          <a:bodyPr wrap="none" fromWordArt="1">
            <a:prstTxWarp prst="textSlantUp">
              <a:avLst>
                <a:gd name="adj" fmla="val 32056"/>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uLnTx/>
                <a:uFillTx/>
                <a:latin typeface="Arial Black" panose="020B0A04020102020204" charset="0"/>
                <a:ea typeface="Arial Black" panose="020B0A04020102020204" charset="0"/>
                <a:cs typeface="+mn-cs"/>
              </a:rPr>
              <a:t>核心素养专练</a:t>
            </a:r>
            <a:endParaRPr kumimoji="0" lang="zh-CN" altLang="en-US" sz="3600" b="1" i="0" u="none" strike="noStrike" kern="1200" cap="none" spc="0" normalizeH="0" baseline="0" noProof="0"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uLnTx/>
              <a:uFillTx/>
              <a:latin typeface="Arial Black" panose="020B0A04020102020204" charset="0"/>
              <a:ea typeface="Arial Black" panose="020B0A04020102020204" charset="0"/>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109720" y="3088640"/>
            <a:ext cx="7018020" cy="887095"/>
          </a:xfrm>
        </p:spPr>
        <p:txBody>
          <a:bodyPr>
            <a:normAutofit fontScale="90000"/>
          </a:bodyPr>
          <a:lstStyle/>
          <a:p>
            <a:r>
              <a:rPr lang="en-US" altLang="zh-CN" sz="8000" b="1"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sym typeface="+mn-ea"/>
              </a:rPr>
              <a:t>Thank you !</a:t>
            </a:r>
            <a:r>
              <a:rPr lang="en-US" altLang="zh-CN" b="1"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sym typeface="+mn-ea"/>
              </a:rPr>
              <a:t> </a:t>
            </a: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48248" y="384368"/>
            <a:ext cx="8024552" cy="1528624"/>
          </a:xfrm>
          <a:prstGeom prst="rect">
            <a:avLst/>
          </a:prstGeom>
        </p:spPr>
        <p:txBody>
          <a:bodyPr wrap="square">
            <a:spAutoFit/>
          </a:bodyPr>
          <a:lstStyle/>
          <a:p>
            <a:pPr marR="0" lvl="0" algn="just">
              <a:lnSpc>
                <a:spcPts val="2000"/>
              </a:lnSpc>
              <a:spcBef>
                <a:spcPts val="0"/>
              </a:spcBef>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2.vary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变化；改变  </a:t>
            </a:r>
            <a:endParaRPr lang="zh-CN" altLang="en-US"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800"/>
              </a:lnSpc>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教材回扣</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】Just like spoken language, body language varies from culture to culture</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600"/>
              </a:lnSpc>
            </a:pP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不同的文化有着不同的肢体语言，这与口头语言相似。</a:t>
            </a:r>
            <a:endParaRPr lang="zh-CN" altLang="en-US"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2948248" y="1999373"/>
            <a:ext cx="2339102" cy="348813"/>
          </a:xfrm>
          <a:prstGeom prst="rect">
            <a:avLst/>
          </a:prstGeom>
        </p:spPr>
        <p:txBody>
          <a:bodyPr wrap="none">
            <a:spAutoFit/>
          </a:bodyPr>
          <a:lstStyle/>
          <a:p>
            <a:pPr algn="just">
              <a:lnSpc>
                <a:spcPts val="2000"/>
              </a:lnSpc>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同义句替换</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2948248" y="2434567"/>
            <a:ext cx="7808422" cy="461665"/>
          </a:xfrm>
          <a:prstGeom prst="rect">
            <a:avLst/>
          </a:prstGeom>
        </p:spPr>
        <p:txBody>
          <a:bodyPr wrap="square">
            <a:spAutoFit/>
          </a:bodyPr>
          <a:lstStyle/>
          <a:p>
            <a:pPr algn="just"/>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Body language is cultural-specific and so is spoken language.</a:t>
            </a:r>
            <a:endPar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3131126" y="2982613"/>
            <a:ext cx="7841673" cy="3257302"/>
          </a:xfrm>
          <a:prstGeom prst="rect">
            <a:avLst/>
          </a:prstGeom>
        </p:spPr>
        <p:txBody>
          <a:bodyPr wrap="square">
            <a:spAutoFit/>
          </a:bodyPr>
          <a:lstStyle/>
          <a:p>
            <a:pPr algn="just">
              <a:lnSpc>
                <a:spcPts val="2000"/>
              </a:lnSpc>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语境感知</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4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Changes in price normally vary with the changes of supply and need.</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Though Mary and Jane are twins, they vary in character.</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 variety of books are available in the bookshop of our city.</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 also shop for various things online, such as books, computer hardware and other necessities.(</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新北师必修一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In the UK and the US, senior high school students take part in various after-school activities, such as club activities and volunteer work.(</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新外研必修一</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3235" y="760776"/>
            <a:ext cx="1569660" cy="348813"/>
          </a:xfrm>
          <a:prstGeom prst="rect">
            <a:avLst/>
          </a:prstGeom>
        </p:spPr>
        <p:txBody>
          <a:bodyPr wrap="non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用法小结</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C9F754DE-2CAD-44b6-B708-469DEB6407EB-2" descr="qt_temp"/>
          <p:cNvPicPr>
            <a:picLocks noChangeAspect="1"/>
          </p:cNvPicPr>
          <p:nvPr/>
        </p:nvPicPr>
        <p:blipFill>
          <a:blip r:embed="rId1"/>
          <a:stretch>
            <a:fillRect/>
          </a:stretch>
        </p:blipFill>
        <p:spPr>
          <a:xfrm>
            <a:off x="3325524" y="1561523"/>
            <a:ext cx="6917170" cy="292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4749" y="538996"/>
            <a:ext cx="8057804" cy="3818481"/>
          </a:xfrm>
          <a:prstGeom prst="rect">
            <a:avLst/>
          </a:prstGeom>
        </p:spPr>
        <p:txBody>
          <a:bodyPr wrap="square">
            <a:spAutoFit/>
          </a:bodyPr>
          <a:lstStyle/>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考点运用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zh-CN" altLang="en-US" kern="100" dirty="0">
                <a:latin typeface="宋体" panose="02010600030101010101" pitchFamily="2" charset="-122"/>
                <a:ea typeface="宋体" panose="02010600030101010101" pitchFamily="2" charset="-122"/>
                <a:cs typeface="Times New Roman" panose="02020603050405020304" pitchFamily="18" charset="0"/>
              </a:rPr>
              <a:t>单句语法填空</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kern="100" dirty="0">
                <a:latin typeface="宋体" panose="02010600030101010101" pitchFamily="2" charset="-122"/>
                <a:ea typeface="宋体" panose="02010600030101010101" pitchFamily="2" charset="-122"/>
                <a:cs typeface="Times New Roman" panose="02020603050405020304" pitchFamily="18" charset="0"/>
              </a:rPr>
              <a:t>For__________</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vary</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宋体" panose="02010600030101010101" pitchFamily="2" charset="-122"/>
                <a:ea typeface="宋体" panose="02010600030101010101" pitchFamily="2" charset="-122"/>
                <a:cs typeface="Times New Roman" panose="02020603050405020304" pitchFamily="18" charset="0"/>
              </a:rPr>
              <a:t>reasons, he didn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t turn up at our English evening party last night.</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②The goods in the supermarket vary ________ size, color as well as price.</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③More than 750,000 have graduated from SAC</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with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many seeking employment in engineering</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aviation, </a:t>
            </a:r>
            <a:r>
              <a:rPr lang="en-US" altLang="zh-CN" kern="100" dirty="0" err="1" smtClean="0">
                <a:latin typeface="Times New Roman" panose="02020603050405020304" pitchFamily="18" charset="0"/>
                <a:ea typeface="宋体" panose="02010600030101010101" pitchFamily="2" charset="-122"/>
                <a:cs typeface="Times New Roman" panose="02020603050405020304" pitchFamily="18" charset="0"/>
              </a:rPr>
              <a:t>education,medicine</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and a wide </a:t>
            </a:r>
            <a:r>
              <a:rPr lang="en-US" altLang="zh-CN" u="sng"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(various) of other professions.(2018</a:t>
            </a:r>
            <a:r>
              <a:rPr lang="zh-CN" altLang="en-US" kern="100" dirty="0">
                <a:latin typeface="宋体" panose="02010600030101010101" pitchFamily="2" charset="-122"/>
                <a:ea typeface="宋体" panose="02010600030101010101" pitchFamily="2" charset="-122"/>
                <a:cs typeface="Times New Roman" panose="02020603050405020304" pitchFamily="18" charset="0"/>
              </a:rPr>
              <a:t>北京</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阅读理解</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 </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④ The variety of the books in the library of Beijing University  ___________(be) astonishing.</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2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Suggested answers:</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95053" y="4915192"/>
            <a:ext cx="3223959" cy="369332"/>
          </a:xfrm>
          <a:prstGeom prst="rect">
            <a:avLst/>
          </a:prstGeom>
        </p:spPr>
        <p:txBody>
          <a:bodyPr wrap="none">
            <a:spAutoFit/>
          </a:bodyPr>
          <a:lstStyle/>
          <a:p>
            <a:pPr algn="just"/>
            <a:r>
              <a:rPr lang="en-US" altLang="zh-CN"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①various  ② in ③ variety  ④ is</a:t>
            </a:r>
            <a:endParaRPr lang="en-US"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3NzY2OTIxODY0OSIsCiAgICJHcm91cElkIiA6ICI2MDI2OTU1NTAiLAogICAiSW1hZ2UiIDogImlWQk9SdzBLR2dvQUFBQU5TVWhFVWdBQUFzb0FBQUdCQ0FZQUFBQi80WmR5QUFBQUNYQklXWE1BQUFzVEFBQUxFd0VBbXB3WUFBQWdBRWxFUVZSNG5PemRkM3hWOWYzSDhkZWQyVHRBR0dHRXZaRzloNkk0NnQ1VzBlcXZhcXNkampwclc2dDExVHBhVy9lc0E2VnVjTEpsSXlQc2tZUVJRaExJM3Juam5OOGZnVWpJRFdUZmpQZno4ZUFCT2ZmY2N6NjUzTnk4Ny9kK3p2ZHI4UlNubUlpSWlJaUl0SFAya0FUTDhWOWIvVldJaUlpSWlFaExwcUFzSWlJaUl1S0RncktJaUlpSWlBOEt5aUlpSWlJaVBpZ29pNGlJaUlqNG9LQXNJaUlpSXVLRGdyS0lpSWlJaUE4S3lpSWlJaUlpUGlnb2k0aUlpSWo0b0tBc0lpSWlJdUtEZ3JLSWlJaUlpQThLeWlJaUlpSWlQaWdvaTRpSWlJajRvS0FzSWlJaUl1S0RncktJaUlpSWlBOEt5aUlpSWlJaVBpZ29pNGlJaUlqNG9LQXNJaUlpSXVLRGdyS0lpSWlJaUE4S3lpSWlJaUlpUGlnb2k0aUlpSWo0b0tBc0lpSWlJdUtEZ3JLSWlJaUlpQThLeWlJaUlpSWlQaWdvaTRpSWlJajRvS0FzSWlJaUl1S0RncktJaUlpSWlBOEt5aUlpSWlJaVBpZ29pNGlJaUlqNG9LQXNJaUlpSXVLRGdyS0lpSWlJaUE4S3lpSWlJaUlpUGlnb2k0aUlpSWo0b0tBc0lpSWlJdUtEZ3JLSWlJaUlpQThLeWlJaUlpSWlQaWdvaTRpSWlJajRvS0FzSWlJaUl1S0RncktJaUlpSWlBOEt5aUlpSWlJaVBpZ29pNGlJaUlqNG9LQXNJaUlpSXVLRGdyS0lpSWlJaUE4S3lpSWlJaUlpUGlnb2k0aUlpSWo0WVBkM0FTSWlJdUpmUm00NVprWXhabllaUmw0NVJxNEx5cjNnOG1LNkRUQk1mNWZZT2xndFdCeFdjTm9nd0lZMXlvazFNZ0JMVENDV3VCQ3NVUUgrcmxEcVNFRlpSRVNrdmZFWWVGTUs4S1lVWUtRV2dkV0dMVDRHYTJ3TWp2Z3dyRkVoV0lLYzRMUmpDYkNEVlI5QTE0cGhZSlo3d09YQkxIVmg1QlpqWkJkaXBCYmlYYmtQVEEvV2JtSFlFc0t4SllTRFhZOXJTMmZ4Rktmb2JhS0lpRWc3WUdhVzR0bVNoWGQzUHRZdTBkZ0hkc1hXc3dQV3FCQi9sOVl1R0xuRmVQY2R3Yk1qRFNNOUIxdmZDT3hEWTdGMEN2SjNhWEtVUFNUQmN2elhDc29pSWlKdG5KRldqSHROSm1hdUI4Zm9CQnhENHJHRUJmcTdySGJOTEN6RnZUVVY5NDk3c1VUYmNZenRoTFdyM3JENG00S3lpSWhJTzJIa3VYQXZQZ2dGQm82Si9YQU03UTVXeTZudktNM0hNSEZ2T1lCNzVXNEl0K0tZMFExcnBOUGZWYlZiQ3NvaUlpSnRuZGZFc3pZVFQySTJ6a2tEY0l6dERSWUY1QmJOTkhHdlRjYTFZaWYyNFRIWXgzWUNtLzdQbXB1Q3NvaUlTQnRtNUxsd3pkK0hMU3FTZ0ZuRDFXTFJ5cGlGWlpSL3V3bHZiajdPODNwcWRMbVpLU2lMaUlpMFVkN2RlYmdYSGNRNWJUQ09VUW4rTGtjYXdQMWpDcTRmdHVFNFBSNWIzd2gvbDlOdW5CaVVOVDJjaUloSUcrRFpjQmpQeGp5Q3JwbUNOUzdTMytWSUF6bEdKMkRyRmszcDNEV1lCUzdzb3pyNHU2UjJTUlA0aVlpSXRHYW1pWHZaSWJ6YkNnbStmcXBDY2h0aWpZc2srUHFwZUxjWDRGNTJDRXcxQVRRM0JXVVJFWkZXelAxRE9rYTZtNkRaVTdHRWF6N2V0c1lTSGtUUTdLa1k2VzQ4UDZUN3U1eDJSMEZaUkVTa2xmSnNPSXl4djVTZ3F5WldyS1FuYlpJbHlFblFWUlB4N2kvRnMvNkl2OHRwVnhTVVJVUkVXaUh2bnZ5S251U3JKeWtrdHdPV0lDZEJWMC9Dc3lrSDc1NThmNWZUYmlnb2k0aUl0REpHbmd2M3dsU0NMaCtuZG90MnhCSWVSTkRsNDNFdlNzWEljL203bkhaQlFWbEVSS1ExOFpxNDV1L0RPVzJ3THR4cmg2eHhrVGluRE1ZMWZ4OTRkWEZmVTFOUUZoRVJhVVU4YXpPeFJVVnFudVIyekRFNkFWdFVCSjYxbWY0dXBjMVRVQllSRVdrbGpEd1huc1JzQW1ZTjkzY3A0bWNCczRialNjeFdDMFlUVTFBV0VSRnBKZHlMRCtLY05FRExVZ3VXc0NDY2svcmpYbnpRMzZXMGFRcktJaUlpcllDUlZnd0ZCbzZ4dmYxZGlyUVFqckY5b01Db2VHNUlrMUJRRmhFUmFRWGNhekp4VE93SEZvdS9TNUdXd21MQk1hRWZidlVxTnhrRlpSRVJrUmJPekN6QnpQWGdHTnJkMzZWSUMrTVlGbytaNDhiTUxQVjNLVzJTZ3JLSWlFZ0w1OW1TaldOMEFsZzFtaXduc0ZweGpFN0FzelhiMzVXMFNRcktJaUlpTFpuSHdMczdIOGVRZUg5WElpMlVZMGc4M3QxNTRESDhYVXFibzZBc0lpTFNnbmxUQ3JCMmlkWk1GMUlqUzFnUTFyZ292SHNML1YxS202T2dMQ0lpMG9KNVV3cXdEK3pxN3pLa2hiTVA3SW8zSmQvZlpiUTVDc29pSWlJdG1KRmFoSzFuQjMrWElTMmNyV2NIakZTTktEYzJCV1VSRVpFV3lzZ3RCNnNkYTFSSWc0NXo5M1ZuY2ZkMVo3RnA5WkxHS2F3SmJWcTlwTExlNXZiQlMwL3gyQjNYVVppZjIrem5iaWhyZENoWTdCWFBHV2swQ3NvaUlpSXRsSmxSakMwKzJ0OWx0QnViMS8xQVRsWW1xU203L0YxS3ZkamlZekF6dFBoSVk3TDd1d0FSRVJIeHpjd3V3eG9iNCs4eTJvM3A1MTdHL3VTZEpBd1k1dTlTNnNVYUU0YVprK1B2TXRvVUJXVVJFWkVXeXNncnh4RWY1dTh5Mm8xWmwxN3Y3eElheEJvVGludnJJWCtYMGFhbzlVSkVSS1NGTW5KZERlNVBsdmJER2gyS2tlZnlkeGx0aW9LeWlJaElTMVh1eFJMazlIY1YwbG9FT2FIYzYrOHEyaFMxWG9pSWlEUXl3elF4dkNaZXcvdlQzNGFCMTJ2Z05Rd013OFRyOVZiOGJYaVArN3BpSDhNdzhCb21DV1Z1Y0RidXIycTNxNXpGOHo1aTQrckZaQjlPSnlBd2lCNTlCakxqdkN2b1BYQjQ1WDY3dDZ6bmxhZnVCK0JYRC95OXltM0grL3k5bC9qaG0wL28yWGNRdC8vcHVWclZVRlphd3RLdjVySjUzWEt5RDZkanM5bm8wWGNRc3k2NTdwVDM5WG84ckZqd0JSdFdMdVR3b1ZRQU9zUjE0N1NKTTVoODFrWFk3WTRxKzVjVUZmRERkNSt4YmNNcXNqTFM4SGpjaElaRjBLMVhQODY1L0FZNnh5ZFU3bnRzcG8xcmIzdUFFZU9uVnpsT2FVa1JTK2JQWmN1UHk4azVrb25kYnFkbnY4SE11bVEyMllmVGVmZmZqd0h3OUgrL3EzSy80NDg1WVBoWUZuNytQb2xybDVHWGM0VGdrREQ2RHgzTnVWZmNTRVIwYkswZXU1T3hPTzNnMHVwOGpVbEJXVVJFMmpUVE5IRzdQWlM1WEpTVnVTbHp1WENWdXlndGMxRmU3cUswdkp6eWN2ZHhYeCs5dmR4MWRIczU1YTVqZjFjY283emNSZG5SMjcxZUwxN3pwNkJyR0NhbWFUWks3VjlPdmdGTFFPUDlxaTR2TGVFL2o5NUY2dDdkQklXRUVob2VTVUZ1TmpzVDE3RnI4NDljY3NOdm1IRDZ6d0RvTzJRazBiR2R5TW5LWk5QcUpUNkRzbUVZYkZxMUdJRHhNODZyVlEzWmg5TjUrWWw3eVRtU0FVQlFjQ2pPZ0VCMmIxbFA4dlpFeGs2YlZlTjlpd3J5ZU8zcEJ6bTRkdzhBWVJIUkdJYVh0UDFKcE8xUFl1dVBLN2psdmlkeE9BTUF5RGk0ajVlZnVJL0MvQndzRmd1aDRaRUVXVU1weU10bSs4YlZEQjB6dVVwUXJrbFc1aUZlZXZ3ZThySVBWNmw1WitJNmtyWnRZdXowczA5NWpKS2lRbDU0K0hka3BPMG5JaW9XaDhOSlVVRWU2MWNzSUhublp1NTg5RVdDUXh2V2oyNXgyakZkR2xGdVRBcktJaUxTS2hpbVNYRkpLUVdGcFJRVkZWTlFWRXhCWVNrRmhSWC9MaXdxb2JDdzVPajJFZ3FMU2lnb0xLYXd1QlREMENnYndEY2Z2ME5nVURDM1BmUU12Zm9OQVNBckk0MFBYdjQ3KzVPMjg5azcveUdoLzFBNmRlMkJ4V0poekxTeitmYmp0MGxjK3dNWHpiNE5tNjFxYk5pOVpUMkYrYmtFQm9jd2ZOelVVNTdmNi9Idzl2TVBrM01rZzRqb1dLNjYrVzc2RERvTmk4VkNUbFltLzN2ak9WWXRtdS96dm9aaDhQYnpmK1hnM2oxMDY5V1hxMjcrQTNIZGVnS3dkOWRXM3ZuWG8remJzNTJ2NTc3SkJUKy9GWUQvdmZrOGhmazV4Q2YwNTlyYjdpZW1ZeGNBWE9WbDdOaTBodkRJVTg4b2Nxem12T3pEUk1aMDRNcGYzazJmUVNPd1dDeGtIMDVuN3V2UHNuTEJsNmM4empjZnYwMm5ydDI1L3g5dkU5T3hNNFpoc1B5N3ovaml2WmZJeXo3TWtxL21jdTRWTjU3eU9OSzhGSlJGUk1RdnZGNkRuUHdDY25JS3lNcko1MGhPUG5uNWhSUVZIUXUvSlpVQnVLQ3doS0tpRW94R0dxbHREbGFyRlp2TmlzMWE4ZWZZMTFXMjJ5eFlyVFpzVmlzV3F3V2J6WFowVzhVK1hxdUJXZTVwdEQ1bHQ3dWMzLy8xaFNvZjg4ZkdkZVdtdXg3aHlYdHVwTGd3bitYZmZjNmx2L2d0QUdPbnplTDdULzlMU1ZFQnU3ZHVZT0R3c1ZXT3QzN0ZBZ0JHVGp5OWNoVDNaRGF1V3N5aEF5bFliVGIrNys1SHE0em1Sc2QyNHNZN0h1YlpQLzZhekVNSHF0MDNjZlVTOXU3ZVNsaEVOTGZjK3lSQklhR1Z0L1hxUDRTTFo5L0dPLzk2aE5XTHYrTGNLMi9DYm5kVXpvYzhjZWI1bFNFWndCa1F5UEJ4MDJyemtMRngxV0xTVS9kaXRkbTQ2YTVIcXRRYzA3RXpOOTMxQ1A5NDhGYXlNdEpPZWh5N3c4Rk5kejFLWUZBd1VQSDhtSHIySmV6WXRKWTkyemF3WTlPYUJnZGwwK1hCNHJRMTZCaFNsWUt5aUlnMEtzTTB5UzhvSmpzbmoremNpaENjbFpOUGRrNEJXVGw1Wk9VVWtKMlRUMjUrWWFPMUtKeUswK2tnME9ra0lNQkJVSUFUWjRDVHdFQUhnUUVCQkFZNENYQTZDQW9NSUNEQVFhRFRRVUJnQUlGT0o0R0JSLzg0ais3dmRCSVFVTEV0NE9qeDdEWWJWdHNKWWRoaWFaUzZ5MTdiRGk1UHhVVmFqV0QwNUROOTlzSUdoNFp4Mm9RWkxQL3VNNUozSmxadWo0aUtaY0R3TVd6ZnVJWk5xeFpYQ2NybFphVnNYYjhTZ1BIVHo2M1YrUlBYTEFWZzBHbmpmYlk4MkIxT3hreWR4Ync1cjFhN2JmMktoUUJNT09POEtpSDVtSDVEUmdJVm84VnArNUxvMFdjZ0VWR3g1QnpKSUhIMVVrYU1tMWFyTUYrdDVyWExBQmc0Zkp6UG1oM09BTVpOUDRmNWMxNDc2WEhHVHAxVkdaS1BOMkRZYVBaczIwRDI0ZlE2MTNZaTArVUJwK1pwYUV3S3lpSWlVbXVtYVpLWFg4U2hqR3dPSGM3aWNGWWUyVGw1bFVFNE96ZWY3Tng4UEo2bWFYVUlEUWtpUEN5RXNOQmd3a05EQ0E4TElpdzBoUERRWU1KQ2d3a0xPN285TklTdzhHRENRNE1KRFE3R2JtK2w0U0hBaGxucXdoSlJQV0RWUjllZWZXcThyVXYzaWhDWWwzMmt5dlp4MDg1aCs4WTFiRjIvRW8vYmhkMVJFZG8zci9zQnQ2dWMrRjc5Nk5LamQ2M09mM0JmRWdBSi9ZZld1RTlORjdVZDNMc2JnRlVMNTdGKytjS1RudWZZRXRUblhIWUQ3Ny8wSkRzM3IrTnZkMXpIMkdsbk0yYnFXWFNJNjFhcmVnSFM5bFgwUXljTXFMbm15T2dPcHp4T2g4N3hQcmVIUmtRQkZRRy93VXBkRUtBUjVjYWtvQ3dpSWxWNFBBYVpSM0k0bEhtRXRJeHMwak95T0pTWlRWcjZFZElQNTFCV1Z0NG81N0ZhTEVSRmhoRVRIVUZzZEFReFVSSEVSSVZYaE9DdzRNb3dmT3pyMEpBZ3JOWldHbmpyeVJybHhNZ3R4aG9YMlNqSGN6aHFIcG0yMmlvQ2x0ZnJxYko5NEloeGhFZEdVNUNYdy9hTmF4ZzJkZ29BNjVkWHRGMk1tMUc3MFdTb21JRUNJQ1Fzb3NaOUxEV014cGVVRkFISFFuRHVTYy9qY1ZmTUpYemF4Tk9KNmhESDF4KzlRZkxPelN6NmNnNkx2cHhEbjBIRE9lZnlHK25SWitBcGF5NCtXbk5vZU0zL0J6WFZmRHlielhlQXJXbDdmUmc1UlZnak5aMWdZMUpRRmhGcGg0cEx5MGpQeUNJdFBZdTB6Q3d5TXJOSlM4L2lVR1lXaDQva05yZ1hPQ29pbEpqb1NHS2l3b2s5Rm9Tanc0bUpPdmJ2Q0tJaVF0dGQ4SzByYTJRQVJuWmhveDN2WkswdWhYa1ZTeCtmR0dLdE5odWpwNXpGb2kvbnNISFZZb2FOblVKZTloR1NkeVRpREFqa3RBa3phbjErcTgyRzErdkI3YXI1elZaTnR3VUVCRkZhVXNTVnY3eUxNVk5ybmhualJEMzdEdUpYRHo1TlJ0cCsxaTM3bHJWTHZ5RnBleUwvZnVRT3JyMzlRWWFObVhMeW1xMDJ2SGp3MUtQbTVtWmtGMkdOQ3ZSM0dXMktncktJU0J1V1YxREV2Z1BwcE94UFoxOXFPaWtIRHBHYWRvU0N3dUo2SHpNeVBKUXVjYkYwN2hSRDU0N1J4TVJFRW5zMEVFZEhSUkFkR2Q1Nld4MWFHRXRNSUVacTR3WGwzS3pNR205TDJia0ZnRzQrMmpQR1RUK0h4Zk0rWkVmaVdzcEtTOWl3Y2lHbWFUSmkvSFFDQW9OcWZmN29EbkZrcHUydmFLT29ZU1Q2V0h2R2lUcDA3c3FCNUYxa0hOeFg2L01kTDY1ckQ4Ni8rbVptWG5nTmJ6MzdGNUozYnVhckQxOC9aVkNPaXUzSTRVT3BITmk3dThiUjg1cHFibTVHZGlIVytMcjNZVXZORkpSRlJOcUE0cEl5OWgzSUlPWEFvWXBBdkQrZC9hbnA1T1lYMWZsWU5wdVZ1STdSZE80VVM5ZTRHRHAzaXFWTFhBeGRPc1hTT1M2VzRFRDlJbTR1bHJnUXZDdjNOOXJ4MWk3OWhpbXpMcTUyVVZ2YS9pUjJiZmtSZ0dGanEwL3pGdE94TTMwR2pXRFB0bzFzWGIrQ0RVY3ZyQnRmaDdZTGdMNkRUeU16YlQrYlZpOWgxcVd6Q1l1SXJuSjdmbTRXNjVkLzcvTytBNGFQNVVEeUxuNWN2b0RUejcrcXh2WU5qOGRkYmRHUjR3VUZoeko2Nmxrazc5eE1YazVXTFdvZXllRkRxV3hhdFpoWkYxOUhlRlRWS2VYeWM3TXFaLy93TjI5cU5yWXhQZjFkUnB1aW9Dd2kwb3FVdTl3Y09KaEJ5b0YwOXUzUFlHOXFPbnNQSE9Kd1ZsNmRqaE1TSEVpWHVBNTBpWXVoYTZkWU9zZkYwQ1V1bGk2ZFl1a1FFNG5OcGhIaGxzQWFGUUNHcDZKUE9TcWt3Y2ZMUHB6TzYvOTRpTXR2dW9PWWpwMEIyTE50STNOZS9qdUdZZEE1dmhlbmpmZmRTakZ1K2puczJiYVJsUXUrSUNOdFA1M2pFK2plZTBDZHpqL3B6QXRZdldnK1phVWx2UHJVQTF4MXl6MlZGeEdtcHV4aXpzdC94MUpETzg3RW1SZXc0dnN2S0M3TTU2WEg3K1hTRzM1RGo3NkRzRmdzbUtaSmFzcHVsbi8zS2IzNkQyWEM2UldMbjd6NDJCK1lmdDdsOUIwMG92SWl4SUs4SE5ZdS9RYUErRjc5VGxuemxMTXVZczNpcnlndksrWFZ2ei9JTmIrNnAzTDJpd1BKdTVqenlsTXRvb1hJeUNrQzAxUHhuSkZHbzZBc0l0SkNsWldWc3lmbElEdVNEckFyNlFDN1UxSTVsSjVWcC83aDhMQVFlblh2VEsvNE9IcDI3MEpDOXppNng4Y1JIaHBjcXd1UXhQK3M4YUY0OXgxcGxLQTg3WnpMV0xud1N4Ni82M29pb21KeHVjb29MYTc0MUNFeXBnUFgvKzdQMk95K284R1EwWk1JRGczblFITEYzTVRqWjV4VDUvTjNpT3ZHSlRmOGxybXZQOE9oQXlrODgrQ3RoRVZFWVpvbVJRVjVkSWpyeHF4TFp2UFpmLzlUN2I2aFlSSE0vdTFEdlBuc24wbFBUZUdGUis0Z01DaVlvSkF3aWd2eksyZU42RGQwVk9WOWtuY2trcndqRVp2TlRsaGtGS1poVXBDWGpXbWFoSVpIY3NrTnZ6bGx6YkZ4WGJuc3h0L3o0YXRQazU2YXdqOGV1Sld3aUdoTXcwdFJZVDZkdW5SbjFxWFg4K25iTDlUNThXaE0zbjFIc01ZM2JHVS9xVTVCV1VTa0JmQjREUFllU0dObjBnRjI3am5BamozNzJaK2FVZXRRSEJ3WVFNOGVYVWpvM3BtZThYSDA2bEh4ZDFSRW1BSnhLMmRMQ01lelBRM0hhVDBiZkt4dXZmcnkyNy84azYvbnZrbnlqa1E4YmpjZDRyb3hkTXhrWnB4M2hjLzVpWSt4MngyTW1qeVRINzc1QkljemdKR1R6cWhYRFdPbnphSkQ1NjRzbnZjaGUzZHZvN2lvZ01qb0Rrdzc5ekptWG5CTlpRdUlMNzBIRE9QdXgxNWh5VmR6MmJsNUhYblpSeWpNeXlFOE1wcjRFZU1ZUGVYTUtuTTlYL2p6VzlteWZnVVpCL2RSa0p1Tnd4bEFseDY5R1RoOExKTm5YVXpvU1diZk9ON29LV2NTRzllVlJWOSt3TDQ5MnlrdXlpY3l1Z1BUcDU3RnpBdXVxWnhQMmhuZ3Z3dnBQRHZTc0EycDNmY2p0V2Z4RktlMG5tV09SRVRhQU1NME9aaCtoRjFKQjloMU5CUW43VXZENVhLZjhyNEJUZ2M5NHVQbzFiMHpQYnZIMFN1K003MjZkNkZEVElRQ2NWdmxNU2g3WlR2QnQ1eUpKY3kvTXhwODhOSlRyRit4Z0ZHVFpuTDFyZmY0dFphV1pNSG43L1BOLzk0aU9yWVREeno3MzJZL3YxbFlTc2tyQ3dpOGVURFk5RHJRRVBhUWhDb1BvRWFVUlVTYVdGRnhLWnUzSjdOOTExNTI3RG5BcnVRREZKZWNlbkVCaDhOT24xNWRHZGkzQi8zN2RHZEFuKzUwNjl5aFJmUkRTak95VzdIMWk4QzlOUlhuaEw1K0s2T29NTDl5WmIyNlhzVFgxaVZ0M3doQXQ0UlQ5enczQmZmV1ZHejlJaFdTbTRDQ3NvaElJenNXakJPM0piRnhheEpKZXcrZWNxbG1xOFZDai9nNEJ2YnRUdjgrM1JuWXR3Yzl1M2ZCWWRjcVd3TDJvYkdVejB2Qk9hNFBXUDBUaGxaODl4a2VqNXN1UFhyVHEvOFF2OVRnRDZacFlwcG1qVzlRZDIvZFFOTDJpbVcvUjR5YjNveVZIV1VZdUg5TUllQm4zWnYvM08yQWdyS0lTQVBWSnhoM2pZdWhmNStLa2VLQmZiclRONkViZ1pwMlRXcGc2UlNFSmNxT2U4c0JITU43Tk50NTNhNXlITTRBdHE1ZnllTDVjd0U0OTRvYm0rMzhMVUZaYVRIL2V2aDNURHY3VWdhUG5sVFoxMXhhVXNTR0ZRdVovK0hyQVBUb001QWhveWMxZTMzdXphbFlvaDFZT3RWK1BtdXBQUVZsRVpFNnFtc3dkam9kRE83ZmsyR0Rlak80ZjAvNjkrNU9lRmpEWnpDUTlzVXhyaFB1QmJ0eERPc096ZFNQL3VETkYrRndPQ2t2S3dWZzJybVhNV0RZbUdZNWQwdHkrRkFxYzk5NGpybHZQRWRvV0FRV3E1V2lncnpLbi92NFh2MjQvbmQvYnY2MktOUEV2V28zampNN04rOTUyeEVGWlJHUlUzQjd2R3pka2NMcTlkdnFGSXhIRE9uTGFZUDdNS0J2RHh3T3ZkeEt3MWk3aGtDNEZmZmFaQnpqcXErZTF4UkNRc01wTGlxZ1ErZHVURHZuc25iWm14d1lGTUxQZjMwL205Zit3TUY5ZXlqSXl3WWdMREthYmozN01HenNWRVpPT0IycnJmbmJwTnhya3lEY2lyV0wzbmczRmMxNklTTGlRMDVlQVdzMjdHRDErbTM4dUhFbkpXWGxOZTRiNEhRd3VIOHZSZ3p0dzRqQmZSblFwN3VDc1RRSkk4K0ZhODRlZ244NTArOHpZSWgvbVlXbGxMeTZFT2RWZmJGR092MWRUcHVoV1M5RVJId3dUSk05eWFtc1hyK2RWZXUzc2lzcHRjWjlBNXdPaGd6b3hmQWhmVGx0Y0YvNjkrMnVpKzZrV1Znam5kaUh4MUQrN1NZQ0x4dnY3M0xFajhxL1RjUStQRVlodVlrcEtJdEl1MVZjV3NiNlRidFl2WDRicXpkc0p6ZXZzTVo5RTNwMFljS29RWXdiT1lnQi9Yb3FHSXZmMk1kMm9tek9IdHpyVTNDTVN2QjNPZUlIN2g5VDhPYm1FempMZjlNRnRoY0t5aUxTcmh6T3ltUFpxazJzL0hFclczWWs0L0VZUHZjTERIQXljbGcveG84YXhMaVJnK2tZRzluTWxZclV3R2JCZVY1UFhCOXV3OVkxR211Y25wdnRpWkdSaCt1SGJUaXY3S2Q1azV1QmdyS0l0SG5adVFVc1dibVJ4U3Myc0czbnZocjM2OXdwaHZHakJqRisxR0JHRE82RDArbG92aUpGNnNBYTZjUnhlanlsYzljUWZQMVVMT0dhR3F3OU1BdEtLWjI3R3NmcDhXcTVhQ1lLeWlMU0p1WG1GN0ZzVlNLTFYyeGc4L1prbjdOVTJHeFdoZzdvemZqUmd4Zy9haERkdTNiU010RFNhdGo2Um1BV2xsUDZ3UXFDWmsvRkVxVGcxSmFacFM1S1AxaUJmVVEwdHI0Ui9pNm4zZENzRnlMU1poUVVGck5zZFNLTGwyOWswOVk5R0Q3Q3NkUHBZUHlvUVV5Zk1JS3hJd2NSRXF5WkE2UjFjeTg3aEpIdUp1aXFpUXJMYlpSWjZxSjB6a3BzblIzWXAzYnhkemx0Mm9telhpZ29pMGlyVmxSY3l2SzFtMW04ZkNQck4rL0M2NjNlYyt5dzJ4ZzdjaEF6Sm8xa3dwakJCR3NGUEdsTFRCUFBEK2w0OTVjU2RQVWt0V0cwTVdaQkthVWZyTURXSXdqN2xNN050dGhNZTZXZ0xDS3RubUdhSkc1Tll2NkNsU3hidlJtMzIxTnRINXZOeXVqaEE1Z3grVFFtangybWtXTnA4enpyaitEWmxFUFE1ZU4xZ1Y4YllXVGtVVHAzTmZZUjBkaEhkZkIzT2UyQ2dyS0l0RnBIY3ZMNFp0RmF2bDY0bXZUTTdHcTNXNjFXUmc3cng0eEpJNWs4YmdqaG9WcXRTdG9YNzU1ODNBdFRjVTRkakdPMHBvNXJ6ZHcvcHVCYXRnM0hHZkhxU1c1R0Nzb2kwcXA0UEFhcjEyL2xxNFdyV2JOK3U4Kys0MkdEZXpOenlpaW1qQjlPWkhpb0g2b1VhVG1NUEJldStmdXdSVVVRTUdzNGxqQzFZclFtWm1FcDVkOG00czNOeDNsZVQ4MXUwY3dVbEVXa1ZUaDQ2QWhmTDF6TjE0dlgrRndJSkRveW5MTlBIOHM1cDQrbld4ZDlKQ2xTaGRmRXN6WVRUMkkyemtuOWNZenRvOTdXbHM0MGNhOU53clZpRi9iaE1kakhkdEk4eVg2Z29Dd2lMWmJiNDJYcHlvM00rMzRWaWR1U3F0MXV0VmdZUDNvdzU4MmN3TmpUQm1HM1cvMVFwVWpyWWVTNWNDOCtDQVVHamduOWNBeUxCNnQrYmxvVXc4QzlPUlgzcXQwUWJzVXhvNXRHa2YxSVFWbEVXcHlDd21LKytHNGxuMzIxak96Y2dtcTNkNG1MNVp3enhqTnJ4aGc2Uk9zaUpaRzZNdEtLY2EvTnhNeng0QmpkQzhlUWVMVmsrSmxaV0lwN2F5cnVIMU93UkR0d2pPdUV0WXV1cS9BM0JXVVJhVEZTRHgzbTQzbEwrR2JSV3NwZDdpcTNPUngycG80Znpua3pKekI4U0Ircyt0aFlwTUhNekZJOFc3UHg3czdER2hlRmZXQlhiRDA3WUkxV2IzOXpNSEtLOE80N2dtZEhHa1pHTHJaK2tkaUh4R0RwcERjdExZV0Nzb2o0bFdtYUpHNUw0cU12RnJQcXgyM1Ziby9yRU0zRjUwM2w3TlBIYXRZS2thYmlNZkR1TGNTYmtvK1JXZ2dXTzdiNEdLd3hZVmhqUWl1Q2M1QVRpOU9PeFdrSG05bzFhc1ZyWUxvOG1DNFBsTG93Y29vd3Nvc3dzZ3Z4cG1hRDZjRWFINFl0SVFKYnJ6QlErMWlMbzZBc0luN2g5bmhadkdJRGM3OVlRdExlZzlWdUg5Uy9GMWVjUDUzSjQ0WmgweTlsa1dabDVKWmpaaFJqNXBSajVKWmg1TG1nM0FzdUE5UGxCVU5Sb1Zhc0ZpeE9Heml0RUdEREd1bkVHaFdJSlRvQVMxd0kxaWd0ZHRUU25SaVU3ZjRxUkVUYWgrTFNNajc3ZWptZnpsOWFyZi9ZYXJFd2RlSUlMajkvT29QNjlmUlBnU0pTRWVBVTRrU3FVVkFXa1NaUlVsYk9wMS85d0VlZkxhS2dxTGpLYlNGQmdaeDM1Z1F1UG5jcWNSMmovVlNoaUlqSXlTa29pMGlqS2kxMThlazN5L2p3czBVVUZGWU55SEVkbzduMHZHbWNNM004SVVGYVVscEVSRm8yQldVUmFSUmxaZVY4OXUxeTVueXlrUHdUQW5KOGw0N012bUlXTXlhTlZQK3hpSWkwR2dyS0l0SWdaZVV1dnZoMkJYTStYVUJ1ZmxHVjI3cDJqbVgyRldkenh1UlJDc2dpSXRMcUtDaUxTTDI0UFY2KytHWTU3MzN5ZmJVbHBydkd4WERkNVdjemMrcG9CV1FSRVdtMUZKUkZwRTVNMDJUbHVxMjgrUFpucEtWblZibXRjNmNZcnJ0OEZtZE9IYVBscFVWRXBOVlRVQmFSV2t2ZWw4YS8zL3lValZ2MlZOa2UxeUdhYXk4L2kxblR4eWtnaTRoSW02R2dMQ0tubEp0WHlCc2ZmTVg4QmFzd3paOFdIZ2dMQ2ViNks4L21nck1uNDdEYi9GaWhpSWhJNDFOUUZwRWF1Vnh1L2pkL0tlL04vWTZTc3ZMSzdUYWJsWXZPbnNMc0syZHBtV2tSRVdtekZKUkZwQnJUTlBsaDlXWmVldWR6MGpPenE5dzJZZlJnYnIzaElycDM2ZWluNmtSRVJKcUhncktJVkpGNUpKZm5Ydm1JMWV1M1Y5bmVxM3RuYnJ2eEVrWU42K2VueWtSRVJKcVhncktJQUdBWUJwOTl2WnpYM3YrUzBsSlg1ZmFvaUZCK2NmVjVuRGR6UEZhckx0UVRFWkgyUTBGWlJOaDNJSjJuL3ZNQk8zYnZyOXhtc1ZpNCtOd3AzSGpOZVZwdVdrUkUyaVVGWlpGMnpPVnk4KzcvdnVQOVR4Zmc5UnFWMjN2R3gvR0gyNjVtVUwrZS9pdE9SRVRFenhTVVJkcXB6ZHVTZWZyRk9hUWVPbHk1eldHM2NkMFZzN2pxb3BtYTdrMUVSTm85QldXUmRzYnQ5dkRxZTE4eTk0c2xWYllQSGRTYnUzOTFKZDI3ZHZKUFlTSWlJaTJNZ3JKSU83THZZQWFQUHZNT3lmdlNLcmVGQkFWeXkvVVhjTjZaRTdGYUxINnNUa1JFcEdWUlVCWnBCMHpUNUl0dlYvS2Z0ejdGNVhKWGJoODNjaEIzL2ZwS09rUkgrckU2RVJHUmxrbEJXYVNOeXlzbzR1Ly8vb0NWNjdaV2JuTTQ3Tnc2KzBJdVBuY0tGbzBpaTRpSStLU2dMTktHclUvY3hXUFB2MHRPWGtIbHRwN3hjZnpwcmh2bzFWYXV2T2NBQUNBQVNVUkJWTDJ6SHlzVEVSRnArUlNVUmRvZ3d6QjQvZjM1dlAvSmdpcmJMejUzQ3JmTXZwQUFwOE5QbFltSWlMUWVDc29pYlV4QlVUR1BQdk5mMW0zYVVia3RJaXlFZTMvemN5YU1IdXpIeWtSRVJGb1hCV1dSTm1UdmdYVCsrTVJySE1ySXF0dzJhbmgvSHZqZHRVUkhodnV4TWhFUmtkWkhRVm1ralZpeWNoTlB2dkErWldYbGxkdXV1V1FtTjExekhsYXIxWStWaVlpSXRFNEt5aUt0bks5KzVNQUFKL2YrNXVkTW56akNqNVdKaUlpMGJncktJcTFZY1VrWmYvM0hXNnpkK0ZNL2NwZTRXQjY5Ny84MHE0V0lpRWdES1NpTHRGSlpPZm5jKzhoTHBPdy9WTGx0eklpQi9QSE82d2dQRGZGalpTSWlJbTJEeFZPY1l2cTdpSWJ3dUUzMmJpMG1JN1dja2lJdlhuZXIvblpFUktxeE9Td0VoOXFJaXcrZzE1QVE3QTR0RWlNaTBoVHNJUWxWWG1CYmRWRE9TbmV4WlVVQnBjVmVmNWNpSXRJc2drSnNESjBVVG14bnA3OUxFUkZwYzA0TXlxMzJVdmlzZEJkcnY4dFZTQmFSZHFXMDJNdmE3M0xKVG5mNXV4UVJrVGF2VmZZb2U5d21XMWI4dENSdlVLaVRnUk42RU5NbG5NQmdyVGdtSW0xTFdZbWI3RU1GYkYrMW43S2lpb0M4ZVVVQlV5Nk1VUnVHaUVnVGFwVWp5bnUzRmxlT0pBZUdPcGwyeFRDNjlvbFJTQmFSTmlrdzJFSFhQakZNdjJJWWdhRVZMUmVseFY3MmJpMzJjMlVpSW0xYnF3ektHYWsvTGFnd2FFSVBIQUd0Y21CY1JLUk9IQUYyQmszb1VmbjE4YStGSWlMUytGcGx3aXdwK3Frdk9hYkxUOHZ5cnZ4OE85bUhDbnpkUlVTazFZcnBFczdFQ3dkVi9MdHpXT1gyMGlKZG95RWkwcFJhNVlqeThWUEFIZDl1b1pBc0ltM1I4YTl0Z1NFL3pYYmgwWFNZSWlKTnFsVUdaUkVSRVJHUnB0WXFXeTlxNC94ZmpmZDNDU0lpRGZMbGk2djlYWUtJU0x1bUVXVVJFUkVSRVI4VWxFVkVSRVJFZkZCUUZoRVJFUkh4UVVGWlJFUkVSTVFIQldVUkVSRVJFUjhVbEVWRVJFUkVmR2l6MDhPSmlJaEk3Umk1NVpnWnhaalpaUmg1NVJpNUxpajNnc3VMNlRiQTBPSTJmbU8xWUhGWXdXbURBQnZXS0NmV3lBQXNNWUZZNGtLd1JnWDR1OEkyVFVGWlJFU2t2ZkVZZUZNSzhLWVVZS1FXZ2RXR0xUNEdhMndNanZnd3JGRWhXSUtjNExSakNiQ0RWUjlBKzQxaFlKWjd3T1hCTEhWaDVCWmpaQmRpcEJiaVhia1BUQS9XYm1IWUVzS3hKWVNEWGY5WGpVbEJXVVJFcEowd00wdnhiTW5DdXpzZmE1ZG83QU43WUp2UkFXdFVpTDlMazVwWXJSVnZXb0tjV0NLQ3NjWkZWcm5aeUMzR3UrOEludTFwdUJjZXhOWTNBdnZRV0N5ZGd2eFVjTnVpb0N3aUl0TEdHV25GdU5ka1l1WjZjSXhPSUdER1dDeGhnZjR1U3hxQk5Tb0VhMVFJanRONlloYVc0dDZhU3ZtOHZWaWk3VGpHZHNMYVZXK0NHa0pCV1VSRXBJMHk4bHk0RngrRUFnUEh4SDQ0aG5ZSHE4WGZaVWtUc1lRRjRaelFEK2U0dnJpM0hNQzlZRGVFVzNITTZJWTEwdW52OGxvbEJXVVJFWkcyeG12aVdadUpKekViNTZRQk9NYjJCb3NDY3J0aHRlQVkzZ1BIc082NDF5Ymptck1UKy9BWTdHTTdnVTNQZzdwUXg3ZUlpRWdiWXVTNUtKdXpCelBYU3ZBdlorSVkxMGNodWIyeVdIQ002MFB3TDJkaTVsb29tN01ISTgvbDc2cGFGUVZsRVJHUk5zSzdPdy9Ybk4wNFIvWWw4TEp4NmtNV0FDeGhnUVJlTmg3bmFYMXhmYmdiNzU1OGY1ZlVhcWoxUWtSRXBBM3diRGlNWjJNZVFkZE1xVFl6Z2dpQVkzUUN0bTdSbE01ZGcxbmd3ajZxZzc5TGF2RTBvaXdpSXRLYW1TYnVaWWZ3YmlzaytQcXBDc2x5VXRhNFNJS3ZuNHAzZXdIdVpZZkExR0l5SjZPZ0xDSWkwb3E1ZjBqSFNIY1ROSHNxbG5ETm5TdW5aZ2tQSW1qMlZJeDBONTRmMHYxZFRvdW1vQ3dpSXRKS2VUWWN4dGhmU3RCVkV5c1dwUkNwSlV1UWs2Q3JKdUxkWDRwbi9SRi9sOU5pS1NpTGlJaTBRdDQ5K1JVOXlWZFBVa2lXZXJFRU9RbTZlaEtlVFRtNndLOEdDc29pSWlLdGpKSG53cjB3bGFETHg2bmRRaHJFRWg1RTBPWGpjUzlLMWRSeFBpZ29pNGlJdENaZUU5ZjhmVGluRGRhRmU5SW9ySEdST0tjTXhqVi9IM2gxY2QveEZKUkZSRVJhRWMvYVRHeFJrVGhHSmZpN0ZHbERIS01Uc0VWRjRGbWI2ZTlTV2hRRlpSRVJrVmJDeUhQaFNjd21ZTlp3ZjVjaWJWREFyT0Y0RXJQVmduRWNCV1VSRVpGV3dyMzRJTTVKQTdUaW5qUUpTMWdRemtuOWNTOCs2TzlTV2d3RlpSRVJrVmJBU0N1R0FnUEgyTjcrTGtYYU1NZllQbEJnVkR6ZlJFRlpSRVNrTlhDdnljUXhzUjlZTFA0dVJkb3lpd1hIaEg2NDFhc01LQ2lMaUlpMGVHWm1DV2F1QjhmUTd2NHVSZG9CeDdCNHpCdzNabWFwdjB2eE93VmxFUkdSRnM2ekpSdkg2QVN3YWpSWm1vSFZpbU4wQXA2dDJmNnV4TzhVbEVWRVJGb3lqNEYzZHo2T0lmSCtya1RhRWNlUWVMeTc4OEJqK0xzVXYxSlFibVFsUlFVODk2ZmJlTzVQdC9tN2xGYm5TUHBCTXRQMlk1ck5NOW01MjFYT3FrWHorZmpONXh2bGVNV0YrWlFVRmRSNmY4TXcySiswZy8xSk94cmwvRTF0Nys2dGVEenVVKzVYa0pkRDJyNmtPdjAvWmg4K1JOcStKQXlqZmI4Z2kvamlUU25BMmlWYU0xMUlzN0tFQldHTmk4Szd0OURmcGZpVmduSWo4M285SE55N2g0Tjc5L2k3bEZabjNweFgrZnQ5ditUemQxOXNsdk1aaHNIM24vNlhWWXZtczNQenVnWWY3OCsvdnB4SGYzOXRyZmN2THl2aFh3Ly9qbjg5L0xzR243dXBIY2s0eUw4ZnVaTS8zWG9wNmFrcEo5MTM1WUl2ZVBhaFgvUEUzVGZVT2l3di8rNXpubjNvMXh4bzRqY05IcmVMVDk5K2dad3NYYVFpclljM3BRRDd3SzcrTGtQYUlmdkFybmhUOHYxZGhsL1ovVjJBVkxmdWgrLzQrSTNHR2VVODNoTnZ6bS8wWTVZVUZmTHc3VmZTcFhzQ3YvdnJDd0RNLy9CMUZzLzdrRi84L2k4TUhqV3hsc2NwWU5mbUh3RVlNVzVhbzlmcFMwQmdFR2RlZkIwZnYvazgzMzN5WHdZTUc5TXM1MjBJdDZ1Y1A5NThNVjZ2aDF2dWU1SytnMC9qKzgvZTQ5dVAzNlpMajk3YytXalR2TW5ZdEdvSkFCRlJzY1IxNjNYU2ZSUFhMQU9nLzlEUldHcDVkWDdLemkwNEF3S0o3OTNmNSsxM1gzZFc3WXM5UVlmTzNiajNxVGNBK09pMVo5aXdjaEU3Ti8vSTdYOTZockNJYUtEaTA0QS8vL3J5ZXAvam1LZmUraHFyemRiZzQ0Z2N6MGd0d2phamc3L0xrSGJJMXJNRHJ1WGIvRjJHWHlrbzEwSitiaFl2UFg1UHJmWTFqL3ZvK01sN2JxejFPWTc5SWdjd3ZONWFmY1RkRW14Wjl3TmVyNGMrZzBZQVlKb21tMVl2d1dxMWtqQndXSzJQczNiWnQzZzhianJISjlDejMrQUcxN1h1aCsvNDhKV25hNzMvZ2VTZHRRNWpmMzVoVG1YQWFtNHB1N2JnOVhvSWk0aW05OENLbGJtU2Qyd0NZT1NFMDV2a25LWnA4dVB5N3dHWWRPWUZKdzIvQi9mdTRVaEd4VVQxbzZmVTd2RXNLc3puMElGa0JvNFlpODNtK3lVcHBtT1hPbGI5azZqWVRwWC9QdXVTMmV6ZXVvSHN3NGQ0NWNuNytmV0QveUFvSkJTcnpVYUh6dDJxM2JjZ041dnlzbElpWXpyZ2NBYWMrbVNhdGtzYW1aRmJEbFk3MXFnUWY1Y2k3WkExT2hRc2RvemNjcXhSdFhnTmJJTVVsR3ZCNi9WeUpMM3VxOVRVNXo0QTQ2YWZ3N2pwNTlUcnZzMXQ0K3JGQVBRWlhCR1U5eWZ0SURjcmsvaGUvUWdLRHEzY3I3WWhORDAxcGQ2amh4ZlB2bzFKWjE0SVFLY3UzWmswODRMSzI5TDJKM0VnWlJlako4L0U0VGoxRDN0cFNSRWJWaTZpYzN3dkV2b1ByWEtiTXlDb1RuVzVYZVU4ODhkZkFWWGZFTlZIMHJhS1VEeDgzRlNzVmlzZWo1dDllM1pnc1ZnWU1YNTZnNDVkaytRZGlXUWZUaWN3T0lReFUyZWRkTjlWaXlzK3RlZ1ExNDJZam5FVUY5YjhrVjFnVUFnMnU1MWRtOWRobWliNzltejMrZWF5ZThJQTd2L0hXdzM2SG82SjdkU0ZtKzUrbEJmL2RqZnBxWHQ1L1ptSHVPWGVKd2dLRHZYNWYvT3ZoMy9IL3FRZDNIVFhvM1NPUC9sSXVraFRNRE9Lc2NYNzU0MjVDSUF0UGdZem94Z1VsS1VtMGJHZGVQcS8zOVZxMzhMOEhCNisvU3FBV3QrbnRTckl5eUY1eDJac05udGxtTnkwZWdsQTVRanpNYzZBbWk5QzhYamNHRjR2VnFzVnU4Tlo3M3BzZGtmbHY3djNIa0QzM2dNcXYzN2hrVHN3dkY0T0hVamhwcnNlT2VtSWNGbEpNYTg4ZFI4QXBTWEZuSHZsVFFRRTFpMGNIODh3akhxOWFYS1ZsMkdhWnBWekoyMnZDTXFuVFpnT3dMN2QyL0c0WGZUcU40VEltTWI3YURZL0o0dEhmbmRObFcxbEpjVTgrTXNMcSszN3QxYy9KeUF3aUxMU0VqYXVYQVJVOURTZnFwWGhodC8vaFNHakpySnR3eXFnb28ybnBLajZSU1BoalR4Nkg5K3JIMWZmZWcvdi9QTVI5dTNleG5lZnZzdDVWOTdrYzkvc3cra0F4SFRzM0tnMWlOU1dtVjJHTlRiRzMyVklPMmFOQ2NQTXlmRjNHWDZqb0N6MWxyaG1LYVpwMHIzM0FCek9BQXpESUhITlV1Q25FZVpqSG52dEM1L0hLQzBwNHFsNy9vL0MvQnd1dS9FT3hrNDcrWWhsZmQxMDV5Tzg4dFQ5cEticzRwVW5IK0RPdjczb3M0V2dwS2lRbDUrOGw3UjlTVVRIZHVLVys1OXNVRWl1cTR5RCs5aVp1STZkbTlleGQvZFdmdlhBMC9Uc093aW9DS3BwK3l2cTZ0R25ZdHV4dG92VEpzNW9zcHFzVnQvWC9KNDRROFhLQlYvZ0tpL0Rack1USEJwVzQvR0tDdkl3VFJPYjNVNTVXU2s3TnEwbHJtc1A3bjdpVlI2Ky9Vb0s4M09iL0UzbTBOR1RPZjM4cXppUXZJdVpGMTdqY3g5WGVSbEZCWG1FaGtlZTlJMmVTRk15OHNweHhOZjg4eVRTMUt3eG9iaTNIdkozR1g2am9DejF0bkZWMWJhTDVCMmJLTXpQclRMQ2ZDcno1N3hHWVg0T25lTVRHRE8xL2hkc0hlL1R0MS93dWIxajUyNmtwdXpDR1JEQVorLzgyK2MrSG8rYjlBTVZzenAwNmRHYlpWOS80dnRZWGVJcjJ6d2F3MGV2UGNPdUxUK1NuNU5WWmJ2anVCSDI1QjJKR0liQjhPTmFMSksySjJLMTJSZytkbXFqMVhLaXA5NytwdHEyMHBJaUhycmxrc3F2WGVWbExQdjZZd0RPdnV4Nlp2enN5aHFQOStBdkw2UzhyQlM3M2NHV0g1ZmpkcFV6WlBTa1U5YnhwMTlkVnFmcDkrRGtuK3FjZmRrTkdGNHZObnZGeStDbTFVdDQ5OStQVmR1dnFDRHZwTzFBVnF2VjUyTWswaGlNWEpmNms4V3ZyTkdoR0hrdWY1ZmhOd3JLZFZEWDN0bmE3QjhZSE1LakwzOWEzNUw4NnJkLytXZVZyL3NPSGxtbmtjRGtuWnRacytSckxCWUxsOTd3bTFyUGtIQXFLeGI0SHIwK3ByWnpGMjlkdjdMRzIvb09QbzNnMEhDKytkL2JWYmE3WGVVOGZ0Y05sVi83NnEzTnlraGoyNFpWVlk2L2R1azNCQWFITUdyU0dRd2JNNFc1Ynp4SFVVRWVkdWRQUVhud3FJblZIdC9iSG5ybWxOOUhjMWo2OWNjVUZlWVRIaG5ONUxNdU91bStYcThYQUx2ZHdlcEZGVDNOdytvUTlIMWRkSGVpN014RHA1eVQyV0t4Vklaa2dJQ2c0Q3JITGk4dG9TQXZoNkRnVUVJakluMGVvNzdYSVlqVVdya1hTMUQ5VzlLazlneXZWN1BXK0JMa2hIS3Z2NnZ3R3dYbE9xak5MMmpUTU1qS1BGVHIvUU9EMnVkSVFXRitEdSsrOEZqbFBMc3ZQSEpIdlk3ejBQUHZFeEVkVzJWYmMvV0dyMW8wait6RFZUK09NazJ6MnJialBYWHZUUncrbEZwdCswMTNQMHEvd1NNcmc5dEhyejhMVUx1WkZ2d3NOeXVUUlYvT0FlQ2N5Mzl4eXBxUHpReGp0ZGtZUEdvaVlSSFJkT21lVU92ejFlYUN5UHFNUGc4Y1BwYUJ3OGRXZnIzMHEvL3g1UWV2TVBtc0M1bDE2ZlUrNzlPUWFldEVhc1hsQldmai9LbzJUWlBFTmN2WXNISWhCL2Z1cHJpb0FJY3pnSTZkdXpGazFDUW16cnlBd0tEZ2F2Yzc5ankvOXJZSEdEQjhMQXMvZjUvRXRjdkl5emxDY0VnWS9ZZU81dHdyYnF6Mldud3F4eDkzOE1nSkxKNzNFUnRYTHliN2NEb0JnVUYwVHhqQWpKOWRVZTJhbHhQdjYrdEM1dU0vSVRyeGQ4THg5KzNVdFFlZi9mYy83TnV6RGEvSFUyWGZodFFIOVgrOFM0b0srT0c3ejlpMllSVlpHV2w0UEc1Q3d5TG8xcXNmNTF4K0E1M2pxNzVlZWowZVZpejRnZzByRjFiK2Z1a1ExNDNUSnM1Zzhsa1hZVC91K3AzNnNEanQ0R3EvaTBFcEtOZEJiWDVCSDM4eFgxMW5PTGp2RitmVnE2NjZ1dXZ4bCtrUWQrb1EzMVFNcjVmL3Z2QTNDdk1yTGc2b3pSdUtFOVYySk8vYlQ5N0I0MjZjcWZaT3ZPQnJ3dWsvWThMcFA2djgrdTdyenNJWkVGalpqNzF2ejNiZWYvRUpkbTFaWDduUDRVT3BoRVZFTVd6TUZQb1BHOE1ienp3RVVDV2dRY1ZqQkZWYkwxcXEwcElpZXZRWmlHRjRHVDNsTER3ZTkwbGZtTDFlRDFEeHZjMDQ3NHJtS3BON3JqKzcyaWp6RTIvTXEvRUMwc05IcDducjBMbGxMeHY4KzRmKzVlOFNwQW45TFhvS2xvQ0cvNm91THN6bjdYLytsWlNkV3dDd081eUVSVVJSV2x6RWdlUmRIRWpleGVwRjg3bnA3a2ZwMUxXSHoyT1VGQlh5d3NPL0l5TnRQeEZSc1RnY1Rvb0s4bGkvWWdISk96ZHo1Nk12bnZUNmhKcVVsNWJ3bjBmdkluWHZib0pEd3dnTmo2UWdONXRkVzM1azk5YjFYSHo5N1V3ODQvd0dmZisrRk9ibDhNbmJMMUJlV2tKb1JDUkYrWG1OVmw5OUgrK01nL3Q0K1luN0tNelB3V0t4RUJvZVNaQTFsSUs4YkxadlhNM1FNWk9yQk9XaWdqeGVlL3JCeWtYT3dpS2lNUXd2YWZ1VFNOdWZ4TllmVjNETGZVODJhTkRGNHJSanVqU2lMQzFBYzgyZGJCck5zMFMwejNPYkpoKzk5a3psaXdmVWI4cTAybzdrTGYzcWY3akt5K3A4ZkY5cW1obWhKdnVUZHJEaDZDd1F4OXg2LzkvcFBYQVlGb3VGMHBLaUd1OTc3TG5RR2thVXUzVHZ6YTMzUDBWWmFRbUx2cHpEaWdWZjhPc0gvMEZzcCtwekh4OGZWRzJPaG8xeTFOV3hYeUFBaGZtNXA5ei84S0VEQUhTSWE5a3JvaVZ1Uy9KM0NkS0V6TW1URzN3TXd6QjQ2N21IMmJ0N0swRWhvVnd5KzNhR2pwMkMzZTdBTkUyU3RtOWs3dXZQa1hNa2c5Zi84UkIzUGZheXo0dVl2L240YlRwMTdjNzkvM2libUk2ZE1ReUQ1ZDk5eGhmdnZVUmU5bUdXZkRXWGM2K28vZm9CUHgzM0hRS0RnN245b1djcjU5SFBQbnlJT2E4OHpkNWRXL244dnkvU2UrQndPblhwM3VESDRuaEx2L21ZTHQwVHVQYTJCd2dOajZ4eE9zdTYxdGVReC90L2J6NVBZWDRPOFFuOXVmYTIreXZua0hlVmw3RmoweHJDSTMrYUFjVXdETjUrL3E4YzNMdUhicjM2Y3RYTmZ5Q3VXMDhBOXU3YXlqdi9lcFI5ZTdiejlkdzN1ZURudHpicVk5ZWVLQ2pYUWwwV0RxbnZnaVA5NnRqZkN4V2prMC9kV3hIZVdzdFVkSisvKzJMbDRoWE5xU0dQendQL2QwRzl3bmJQdm9PWWR1NWw5QjEwR3E4OS9TQUFmUVlOUCtYOURNUEE3U29Id05rS2d2SXhBWUZCN05tMmdZTGNiRjU3K2tGKysrZC9WaHRkOGg3M1p0QnVkOVQ0aHVmRTdYOStZVTZENjN2b24rL1hlUHczbnZsVDVVSXB4K1FjeVFEZzNYOC9qdFhtZStZUHFQai9PdjVudmFGelpZc2N6NFVYczl6VG9EN2xqYXNXczNmM1ZxeFdLLzkzOTkvbzBXZGc1VzBXaTRXK2cwZHl5MzFQOFBUOXQ1QnpKSVBWaStZejdkekxxaDNIN25CdzAxMlBWcllMV0sxV3BwNTlDVHMycldYUHRnM3MyTFNtWGtIWjdTN245L2U5VUtWMUk2WmpGMjY2OHhHZStNTXZLQ3JJWThWM24zUEpEYitweDNkZnMvS3lVcTcvN1o4SUNxbVk4ejhrTEtKUjZtdkk0NTJhc2d1QWlUUFByN0xRa2pNZ2tPRW5yRnFidUhvSmUzZHZKU3dpbWx2dWZiTHkrd0RvMVg4SUY4KytqWGYrOVFpckYzL0Z1VmZlVk84V0ROUGx3ZUpzdjczYkNzcTFVTjhMZHVweXY0NmRHL2VkY2t0am1pYno1cnpLOHU4K0F5cGVCRll1K0xMWnpyOTM5OVo2My9kWUgzVmQ5ZWd6a0I1OUJsSmVWbHFuKzVXWGxRQmdzOXRieElVbGoveTIrdlJwSnRVZkU0dkZ3czkvL1FEUFBQZ3JzakxTZU9kZmYrWG1lNTZvOGowY3U1QVBLbjdwbnRoMmszc2tFNC9IVFV6SExsWENxZFhhdEk5RHp1SDBHbjllVDlaemZvdy9MK3A3OXBIYi9YWnVhWHFPSDhyQTVhbTRvS3FlanMxdlBuREUrQ3FoN1hneEhic3diTXhrMXE5WXlOYjFLMzBHNWJGVFovbnNxUjB3YkRSN3RtMm9uSGU4cmtaUFB0Tm5mM05nY0Fnako1N09zbTgrSWVub1ZKaU5hY1M0YVZYQ1pXUFYxNURIT3lJcWxwd2pHU1N1WHNxSWNkTk8rcW5pK2hVTEFaaHd4bmsrdjQ5K1EwWUNGYVBSYWZ1U2FxemxWRXlYQjV3MUR4YTBkUXJLdFZDYjBjaTAvVW04K05nZktDc3B4aGtRaUt1OGpCdnYvQ3VEVGh2Zm9IUHYzcktlN3o5N2p3dXV2Wlg0WHYxcWRSK1AyOFhYYzk4a0lDaVlzeTYrcmtIbmJ3eGVyNGVQWHYxSDVRLzFsRmtYTS9QQ2F5cURjbk5jRVBYdlIrNXM4bk0wbHNLOGlyYUE0MWMyOUtmODNLeFQ3M1JVV0VRVTE5NytBQzgvZmc5SjJ4UDUvTDJYdUhqMmJaVzNlMDRZVVQ1eDlQVnZkMXhIYmxZbXYzL2toUnEvLzZaNHZ0ejl4S3VOZnN6bU1tSndYMytYSUUyb2JNTXV6RklYbG9qcUFiVzJEdTZyNkYvdE0zRFlTZmZyM25zQTYxY3NKUFBRZnArMzE5U3ZIeG9SQlZEdk5yZXVQWHJYZUZ0Y3Q0b1ZNZk95ajlUcjJDZlRwVWVmV3UxWDEvb2E4bmlmYzlrTnZQL1NrK3pjdkk2LzNYRWRZNmVkelppcFovbThydWpnM3QwQXJGbzRqL1hMRjU3MFhMVnBONnRScVFzQy9EOW80eThLeW8wZzg5QUJYbjN5ZnNwS2loa3hmaHJqcHAvRHkwL2N4NExQMzY4eEtPL2VzcDU1SDc3R05iZmVXOWxUZENMRDYrWHo5MTRpTTIwL0N6NTdqMS9jOFhDdDZ0bTRlZ2xMdi80WWk4VkNyMzZENlR0NFpIMi90VWJ4L2FmdlZvYmtpVFBQNTRLZjMxcGxSb0ttdkpqdm1JWk1vL2JLay9kWHRrSTBsY0w4WEN3V0MzYUhrNVVMSzk1QStPcng5UWRmYnhSUG5FZjVlTDBIRE9PTUM2N20rOC9lWThYM245T2p6MEJHVGp3ZE9LSDE0b1NMNkF6RElEODNDNnZOZHRMWllCcHJlamlSMXNBYTVjVElMY1lhNTN1S3d0b29MYTY0SGlLNGh0YUNZd0tQdmprdEwvWDlLWml0aGsrNGF0cGVXeWNiTlQzMnlaTGhiZnlMeVh5Tmp2dFMxL29hOG5pZk52RjBvanJFOGZWSGI1Qzhjek9MdnB6RG9pL24wR2ZRY002NS9NWXFvOElsUjY5enFRakJKdy9DSG5mOTUwRTJjb3F3UnJiOEM4dWJpb0p5QXgxSTNzbGJ6LzJGb3NKOGhvMlp3dFczM2x1eDRNYUFvYVRzM01MMmphdXJoT1dDdkJ5K2VPOUZOcTJ1V01IdXJlY2Y1dTdIWC9IWk83Uml3UmRrcHUzSDRRemd3dXQrWGV1YXhrdzVpeDJiMXJCNTdRKzg5NThudVBQUkZ3bVA4dDhTcUpQT3ZJQVZDNzVnMHN3TE9QdXlHNnJkM3BRWDh4M1RxOStRT3Avam1NYWEzL2xrTnE5ZHhxY25MSUxTbEl1SU5MV1pGLzJjcmV0WGtwNjZsNC9mZko3ZUE0WVJFUjJMMi9YVGk3WDloSXY1Q25Lek1ieGVJcUpqV2ZyMS8raldzMStWbnU3VEpzeWd2S3lFcTI3K3d5blAvK2s3LzY1c1lSRnB6YXlSQVJqWjFaZDJyd3RuWUNDbHhVV1VuZVFDWW9DeTBtS0FXclVqTkthVHRiY1Y1bFhNamxSVC8zQk5iNGk5dFFqV3RYMXRyMnQ5RFgyOGUvWWR4SzhlZkpxTXRQMnNXL1l0YTVkK1E5TDJSUDc5eUIxY2UvdUREQnN6QllDQWdDQktTNHE0OHBkM01XWnEwNnhxQzJCa0YyR05hcitya3lvb044RGFwZC95eVZ2L3hPTnhNL21zaTdqdzJsOVYvdUJkUFB0Mm5udm9OdWErL2h4M1AvNHlOcHVkSlYvTlpkazNuMVF1OHp0eTBobWNjY0hWUGtOeWZtNFczL3p2TFFET3ZPam5STWQycWxOdFYvemZYYVR0U3liNzhDSGUvYzlqM0hyLzMydGNpcmlwaFVWRWM4Y2oveUc2UTV4ZnpnOHRmNzdidVBoZWxmOE9EZzFqeExqcFRKeDVnUjhyYWhpYnpjNVZOLytCbHg2L2gvT3Z1Ym15disvWXFJYlZhc1ZtcS9yeWMyeVdpWktpUXVaOThDb2Q0cnB4MStNdlYvNThYRHo3Tmc0ZFNPR0w5MTQ2NlJYYzMzLzJIcFBQdkxCZW4xUkEvWjRyZHJ1REo5NmNYNi96aVp5TUpTWVFJN1ZoUWJsemZDOVNkbTRoWmVlV2s2NG9laUJwSjBDdDIvd2FTMjVXWm8yM0hac2hxV3ZQcXUwUEFZRkJsSmVWVmdiVkUyVm5OdDZTeTNXdHI3RWU3N2l1UFRqLzZwdVplZUUxdlBYc1gwamV1Wm12UG55OU1paDM2TnlWQThtN3lEaTRyNjdmVXAwWTJZVlk0MXZQaGVXTlRVRzVIb29MOC9ueS9WZXF6TjV3MFFranZwM2plM0g2QlZmeC9hZnY4c3BUOTVPYmxVbEpVU0YydTRPSlo1elA2ZWRmU1dSTXh4clA4ZGs3LzZHOHJKUk9YWHY0dktqaVZBS0Rncm4yOWdkNDRlSGZrN0p6Qzk5LzlpNnpMcGxkNStNMEZuK0daSUNaRjFhL0lBMGdOV1UzVWJFZENRMnYrV1BOeGZNK3Fwejd0Nm4wSGpDTXY3L3pMZkRUS01mT3hIVnNYTFdJNGVPbU5ialgzUis2OXV6RGc4KzlXK1hqeldNOWpMNCt5dHkxdFdLKzZlbm5YYzZtVlVzNGtuR1FSVi9PcWV5ejkzbzl2UHJVQXhUbTU5Q3o3MkNHaloxUzdSaXBlM2Z6N2Nkdjg5MG43M0RiSDUrcG5NcXBQbW9idExVNm56UWxTMXdJM3BXK2U0WnJhOFM0NmFUczNNS1c5U3RJMjVkRTE1N1ZlM056am1Td2VkMFBBSXlhUExOQjU2dXJ0VXUvWWNxc2k2dTlMcVR0VDJMWGxoOEJxczM0RU51cEsybjdrOWk1ZVYyMTM1RnVWM21qenE1VTEvb2ErL0VPQ2c1bDlOU3pTTjY1bWJ5Y242NFpHVEI4TEFlU2QvSGo4Z1djZnY1Vk5ZNjZuMnB1KzFQeHBtWmpHOU96M3ZkdjdSU1U2OEEwVGRZdCs1WjVjMTZscEtpUXNJZ29pb3NLYXV5ZE91dmk2MGhOM3NYT3plc0FHRE4xRnVkYy9ndkNJNk5QZXA1TnE1ZXc1Y2ZsUjVkMi9tMjFrYmZhaXUvVmozTXUvd1h6NXJ6S3dzL2ZaK0R3c1hUdlBhQmV4MnBLVFRIYWE1b21wY1dGakp0K0RoNjNpN012dTRGMVAxVDAybzZaVW5HKy9VazdXUHIxeDBRY2llWG1lNStvY2RTK3ZLd1VqOXRGYmxZbVViVVkyYy9MUHNLV0g1ZXplZDBQVER6OVp3d2FPYUZXTlovNE1lQ1I5TlNqRjNvY2FKVkJHYXIzQUo0c0tPOCt1akJMbjRIRDZkSTlnYmVmL3l1THZ2eVFzVk5uRVJuVEVadk56dlR6THVmTDkxOW0vb2V2TTNqVWhHby9HeXUrK3h5b2VLUGFvKytnZXRkdHRWcHIzUkxVMGordGtOYk5HaFVBaHFlaVR6bXFmaXU1anAxK05xc1h6K2ZRZ1JSZWVlcCtMcDU5RzBOSFQ4Wm10Mk9hSnNrN0Vwbjcrbk80WGVYMEdUU2lXaWh0YXRtSDAzbjlIdzl4K1UxM0VOT3hNd0I3dG0xa3pzdC94ekFNT3NjblZGdDliOURJOGFUdFQyTFB0bzBzK25JTzA4NjlESnZOVG1GK0RoKzk5bXpETGw1cllIME5lYnhmZk93UFREL3Zjdm9PR2xGNUhVZEJYZzVybDM0RFZCMTluamp6QWxaOC93WEZoZm04OVBpOVhIckRiK2pSZHhBV2l3WFRORWxOMmMzeTd6NmxWLytoVERpOWZndWFHVGxGWUhvcW5vZnRsSUp5TFJoZUw1dldMR1hSbDNNcVArSVlNbW9pbDkxMEI0L2RjUjJ1R29LeXhXTGgydHNlNEpXbjd1ZEE4azUyYjFuUGFSTm1uRFFvRitSbTg4bmJGU3R0VFRyelFoSUdERzFRN2RQT3ZZd2RpV3RKM3BISSt5ODl5WjJQdm9nem9HWDFHalhGeFh5N3Q2N25yZWNlNXRKZi9KYlJrODhFNE1OWG5nWitDc3BkdWlmUXMrOWc5bXpid0w4ZnVZUGIvdmhNNWNoM2VWa3BxeGJOWStURU03ancybC94N1NmdjhQaGQxM1BselhjemFsTDFkLy9IbmhldThqSWUvZjNQSzdjUHJtVkk5aVVuK3pEUThsZUdxNHV5MG9xKzRST2ZnMGN5RHBLZXVyZGlXZGplQTNBNEEramVld0FIa25jeWI4NXJYSHZiQXdCTW1uaytTNythUy9iaFE2eFo4bldWMWJDS0N2TFl0SG9KQU9kY2NXT2Rlc3VUdG0raXFDQ2ZFZU9iTnlDSTFJWTFQaFR2dmlQMURzcDJ1NE1iNzN5RU41NTVpRU1IOTV4LzBRQUFJQUJKUkVGVVVuajMzNC9oY0FZUUdoNUpTVkZCNVJTV2ZRWU41L3JmL3FsWnJzczQzclJ6TDJQVnduazhmdGYxUkVURjRuS1ZWVjRRRnhuVGdldC85NmRxYjRxbm5YMHBHMVlzSXZ2d0liNzY2QTBXZlA0K3dhRmhGT1JtRXhJV3dWa1hYOHY4RDEvM1MzME5lYnlUZHlTU3ZDTVJtODFPV0dRVXBtRlNrSmVOYVpxRWhrZFdtVXM2TkN5QzJiOTlpRGVmL1RQcHFTbTg4TWdkQkFZRkV4UVNSbkZoZnVYQVJMK2hvK3I5dlh2M0hjRWFYL2ZWRnRzU0JlVlRLQzB1NHZrLzMwN1cwWDZua0xBSWZuYlYvNTJ5Y2Q3amNiUDF4NVVFQkFWeHkzMVA4dFp6RDdObjJ3WmVlZkkrQmd3Znc1a1hYVnR0VGtQVE5Ibi9wU2NwS1Nxa1ErZHVkVjRKemhlTHhjTFZ0OXpEMHcvY1RGWkdHbCs4OXhLWDNmajdCaCszTVRYRnhYd3JGM3lKMjFWT1pIVE43UzBPWndBMzN2a3dyejM5UjVKM0pQTDV1eS94aXp2K0FrREd3YjNNKytCVmxuM3pDWC82NXdlRVI4WmdHQVlmdnZJMEFZSEJEQmsxa2F6TVEyeGN0WmpFMVV2SVNQdnBvMUdyemNhQVlhTVpQZmtzQm8wY2o5Zmp1MjBqS0RqMHBGTVBIam1VQ3REb3ExSDVVMUZCeFJLeEo2NzZ0WGplUjBERng1ZkhScHRuWHZoejNuam1JVGF0WHNLVVdSZlJvODhnN0E0blU4Kys5T2luSkI4d2R0clpsUjhwTHYzNll6d2VOd2tEaGxaYkVyd21ydkl5NXMxNWpSWGZmODdwNTErbG9Dd3RraTBoSE0vMi8yL3Z2c09qS3ZQMmdkL25URTB5NlNFTlVra2c5QktFMEhzVHhVSVJHNVpkUmRlNnhWMTk5NmVyNzdycXVzV3k2NjY2NzY0TnhaVzFMQWlDRUtxVW9LRkpRa2tnSVpBSzZkUExPYjgvQmtaQ0poQkNrak16dVQvWDVaWEpPV2ZPZkdlUTRaNHp6L045eXFFWmtkcmhjMFJFOThLanovMEZlN2F1dzRIZFcxRjV1Z1NOOVdjUkhCS0t0SDZEa1QxK09vYVBuZHJ0SVJrQStxUm00dEZuWDhkWEs5OUJjZUYrT0IwTzlFcm9neUdqSm1EcWRZdTl0b3JVQjRmZzRXZGV3ZGVmZllEQy9idlIzRmdQaDkyT0VXT25ZZTZpZTFCYVZLQm9mUjE5dlcrNC9RRjhuNzhEVmFkTDBWUmZDNDFXaDhTVXZoZ3diRFFtekw0SmhvdUdWL1ROR29wZnZQQTJ0cXhkaVNNSHYwVkQ3UmswTjlRaExDSUtTY1BIWU5URW1lMStQL1RHZWJnY3FzR1g3dDRSNkJpVUx5TW94SUF4VStaaS9hZnZZOExzR3pGai9tM1FCN2Y5cWY3VWlhUFl1M01UOG5ma3dteHN3cndsUDhhQVlhTngzeTlmd0liUFAwRHVxaFU0Y3VCYkhEbndMZUo2cDJERTJLbklHREFNZmRJeWtidjZZeFFYN29lb1V1RzJCMzUxMmVXTExXYjNCSS9MdmJGRlJQZkNUVXNmd29vM1g4YXg3L05oTlpzdStSeDhYWXZ4d2w2ZWV0MlpLaHplbjRlSTZGN282NldQcFN6TG50ZE1vOVhobnA4K2g5eFZLekRycGpzOHg1UVdIUVlBejFDVnNkUG1vYkh1RERiKzl5TXNmK01GTEh2eUplelp1aDdmYmx2dnVVOUNVanBHVDVxRkVlT210Ump6TEFvaVJGR0VKRWxvT3ZjR2RqbVN5NFd5RSs2SkhvbkpiZmZ3N0E2ZE9iU2c1S2g3NHN1Rlkra2E2ODhpZjhkR0FNQ1lLWE05MndlT0dJUGt2bGxJeVJpQW1MZ2ZscEVlTy8wNjVLNWFnVjRKZldBMk5pTXNJZ29Xc3hHN2NsZERFQVJjdCtUK1M5YlEzUGpENUo4Ly83OEgwVkI3Qm1xTnRzMDJqVVJLVTZXSHdiSHhOT1JtSzRUUWpuOGplSDZPeklYZnhMVEg1ZFlTR0o0enBkWFFpQ3NWMXpzRmR6Lys3QlhkSnpROEVndnVlUlFMOEdqcm1xTGJycWtqSzdWMnBMNk92TjRUNTl5TWlYTzh0OTVzUzBSMHIxYnpwRHFEM0d5QlZGVVA3WHpmYUZXcUZBYmxkcGd5YnpGR2pKMkdpT2hlTGJZN25RN1BBZ3JyL3ZNdTl1M2EwbUlWTDBOWUJIcWQrd2RlRkVYTVhuQVhodVZNd1pjZnZZMGpCNzlGZGZsSlQyZUxFV09uNHBwSnN4RVZFNGRSRTJjaEtiMS9pOGM2dkQ4UEdxME8rcUFRcUxWYTJDd21yUDNrSFFCQWVGVEx1cnpKSGo4REZwTVJveWJNOUt1UWJEV2JJRU9HVGgvc0Rwc3VGM1p2Y25jWEVFWFI2eVM4M05VZlE1SWtqSjQ4cDhXSGlORHdLRFEzMXVIdy9yd1dZMzcxUWNFdHJ0N1huYTNHem8yckFQeXdzaEVBekY1d0Yyb3FUK0hnbnUxWSsrOS9ZZnI4VzFHd2R5ZEc1RXpGNk1senZFN1lBTnhYbUNOajRsRmJVNEV2UG5nRDE5OTZQOElqVzYveUJMaERmUDNaYXF6Ly9BT1lqYzNRYUhWZXczNTNhcXRiaXJlMlRKTExoYUxDZlFnTmowSm9lQVMwdWlCb3REcFl6VWJzM2JrSmU4K3RXSFhoV1BsUDMza05McWNUV2NPdWFmVXR5OFBQdk5ycThYWDZJRHorMnpjOFl3VUJZTWVHVmJCYXpCZzJaaktTKzdiOHUzT3h3bjE1bnRzTnRXZVFsTllQU3g3NFpZc3I5NUlrY2V3eCtRNjFDRlcvY0RnT25ZSjJMQmVZb2U3aE9IUUtxbjRSZ0tyN3YyWHdKUXpLN1NBSVFxdVFEQUI3dHF6elRPVGIrTitQQUxqSFhnNFpOUUVqeDA5RDVxQ1JyZjZSaisrZGdoOC84VHRVbFovRXJ0d3ZjU2gvQnh4Mk8yNjg4eWNJQ1EzSHoxOThHeHBONjhiZW05ZDg0bWxEYzdGaFhtYi9lek5oMW8zdE9zNlg3TXhkamJXZnVJZG1pS0lJV1pZOVBTMzdEYzV1Tlc1TmxtV2NyVHdOVWFWQ3p0U1dreGNHanN4QjN1YTFlT2VWM3lBaU9yWlZIMThBY0RrY2FLZzdBMG1TRUJvZWlaSGpwbnYyblIvR0V0VXJIak52dkFNYXJRN1AvT1hqZHMwbUhqOXpQbFo5K0NZTzd0bU9nM3UydC92NVQ3bDJZYXRoQ3QzdDVmZld0ZHJXMW9Jam9rcUZGVysrN0JsaTRZMCtPTVJ6aFdYYnVzOVF1QzhQb2txRitiZTFidmttaXVJVkJkWURlVnR4SUc5cjYrZnc3bGVlcGJRTDkrMEc0UDd6bkhMdElzeGRkSS9YcGNMWjlZSjhpWHBJREd4Zm5vQjJUQVlnOXV6Z1F0MUFrdUQ0N2dSMDF3WE8wTCtPWWxDK0N1a0Roa0tsVWtPU1hFanZQd1NqSnMzQzBHc210aXZZeFBkT3dVMUxIOEpOU3grQ3FiblI4MVYwVy9lTjc1M2FJaWdMZ29Ed3FGNFlQbVl5Wmk5UXJ1MWJWMHRJVHZmY2xpUUpnaUFnTkR3UzZWbERjY01kRDdZNlhoQUVQUGpyUCtKTTFlbFdReHl1di9WK3FGUXFGT3pkaFliYW1qYWJ5QWNid3BEV2J4RG0zZkxqVmwwYk5Gb2RybHR5bitmMzl2YW1uamo3Sm9paWlOMmIxdUJzVGVVbFYwblM2dlNJaVV0RXp0UjVHRHY5dW5hZDM1Y2tKS1dqcUdCdnErMkNJQ0N0LzJEY2NNZURuZytlUllmY3gxMi81RDdFSm5xZnROalJmc2dYUGJqbjV2emJsK0ZVeVRFc3VQdlJOaWRic3VzRitSb2hMZ2hDcEJxTzc4dWdHWmFpZERrVTRCd0hUMEdJMGtDSVUvWkNqUzlnVUw0SzhiMVRzR1RaRStpZGt0SG1QL0x0MFZidnd3dmRmUGNqdVBudVJ6eFhWQVZCVUdUU1JXZFJhN1NlcHVtWE1tRFlhTHo4N2xmQXVlZmIzdWZjSzc1MXVOSUhCZVBtdXg3QnpYYzk0dVVlWFVzUUJFeVlkYVBmWE5VM2hFZmdaOC8vdmMzOWw1cUl1T3pKbCtDdzIyQ3pXZUcwMnlGSkxrQVFZQWdOYjlYdDR0WUhmb210WDMxNnlURjVIWm5zZVNuUnNZbjRueis5MTJvSjdmT0c1MHlHSUxaL1NkN2hPWk9oVW5XOFJ5bFJlMm5HeE1HeDhSZzBRNU5iZlBnajZsU3lETWV1WTlETVRMajhzVDBBZy9KVkdqRjJhcmMrbnI4SDVQTjAraUFzZmZUcGRoM3I3V3R4NmxvcWxScUpLUjJmUktqUjZpNDdHUlZ3WDcyZnUraWVEajlPUjdVVmtnSGdqb2QrZlVYbnV0TGppVHBLN0IwQ2hJbHc3RGtPelJqdmN5S0lycFpqVHpFUUprSk05Si81VEYySlFabUlpTWhQYUtiMmdmM2pJMUFQN0hOVkhUQjhRVWU2VDNRblg2K3ZLOGpORnRoM0hJVjJDU2VObnRlK0FaWkVSRVNrT0RGQ0MvV3dhTmpXNzFlNkZBcEF0dlVIb0I0V0RUR2k3Vy9kZWhvR1pTSWlJaitpSGgwSFYzMGpIUGtubEM2RkFvamp1eE53MVRkQ1BUcE82Vko4Q29NeUVSR1JQMUVKME01TGhYMWJBYVNxdGxzeEVyV1hWTlVBKy9ZQ2FPZWw5dmkreVJkalVDWWlJdkl6WW9RV21tbEpzS3pNZzl4a1Vib2M4bU55a3dXV2xidWhtWmJFSVJkZU1DZ1RFUkg1SVZWbU9OUWpJbUJac1FPeXBlM2U3RVJ0a1MxMldGYnNnSHA0RkZTWmwyOVYyeE14S0JNUkVma3A5Y2hZaUNsQnNIeThrMkdacm9oc3NjUHk4VTZvVW9LZ3ptNjkrakM1TVNnVEVSSDVNYzNFQktnU05MQzh2NDNETUtoZDVDWUxMTzl2Z3lwQkEvVkVMaXh5S1F6S1JFUkUva3dRb0o2VUNOWEFNSmpmMjhvSmZuUkpVbFVEek85dGhXcGdHTlNURXJuSzQyVnd3UkVpSXFJQW9NN3VCU0ZNQzh0SDI2R2ROQWlhVWVsS2wwUSt4dkhkQ2RpM0ZVQXpQWWxqa3R1SlFabUlpQ2hBcURMRElmUUtnbjFORVZ5bE5kRE5IZ1loTkVqcHNraGhjck1GdHZVSDRLcHZoSFpKUDNhM3VBSWNla0ZFUkJSQXhBZ3Q5RXN5SVVUS01QOGpGNDY4SWtDV2xTNkxsQ0RMY09RVndmeVBYQWlSTXZSTE1obVNyeEN2S0JNUkVRVWFsUUQxMkhpSUE2TGcyRndHeDk1U2FNYjJnMlpvRWlEeUdsbkFreVE0RHA2Q1k5Y3hJRXlFbGdHNXd4aVVpWWlJQXBRWW9ZWHVwblJJNVNZNDloVER2djBJTktQU29CbWN4Q0VaQVVodXRzQng2QlFjMzUyQUVLV0JabVlDeE1RUXBjdnlhd3pLUkVSRUFVN3NIUUxkVGVtUXF5MXdIcXFHK2UyakVPTWpvUjdRRzZyVVhoQ2pERXFYU0IwazFSbmhLajBENStGeVNGWDFVUFdMZ082NlpBaHgvQ0RVR1JpVWlZaUllZ2doTGdpYXVEN1FURTZFcTZRWnpoTmxzSDlUQUFocXFKS2lJVWFIUW93MnVJTnprQmFDVmcxQnF3WlVISzZoR0pjRTJlNkViSGNDRmp1a09pT2tXaU9rMm1hNFR0VUNzaE5pVWloVWc4T2h2VDRCVVBQUHFqTXhLQk1SRWZVMGFoR3F6SEJQaXpDcDNnYTV5Z1M1cmc2T1F4V1FHdXlBelFYWUpjaDJGeUJ4TXFCaVJBR0NWZ1ZvUlVDbmdoaWhoUmlwaDVpa2crcWFWSWlST3FVckRHZ015a1JFUkQyY0dLa0RHTGlJV3VIMWVTSWlJaUlpTHhpVWlZaUlpSWk4WUZBbUlpSWlJdktDUVptSWlJaUl5QXNHWlNJaUlpSWlMeGlVaVlpSWlJaThDTmoyY0t2L3ZsdnBFb2lJaUlqSWovR0tNaEVSRVJHUkYzNFpsRlVhd1hQYmFuWjRia2NuaGlsUkRoRlJsN3J3dmMxcXNudHVxeTk0THlRaW9zN25sME12Z2cwcU5OYzdBUUMxRlUzb25SRU5BQmgzdzBBbHl5SWk2bksxbGMyZTIwRUdsWUtWRUJFRlByKzhvaHlmOU1NeW00VzdUc0poY3lwWURSRlI5M0RZbkNqY2RkTHorNFh2aFVSRTFQbjhNaWluRFE1QlVJajdTb3JWYU1lV1R3Nml2TGkyeFZlU1JFU0J3bXF5bzd5NEZscytPUWlyMGYwK0YyUlFJVzFJaU1LVkVSRUZOc0ZwT2lFclhVUkhuSzIwWTgvWDlVcVhRVVNraURHekloR2RvRlc2RENLaWdLSU9TVzh4K2NNdnJ5Z0RRRXlDRnFOblJYcXVMQk1SOVFSQklTcUdaQ0tpYnVLM1Y1VFBjenBrbEJ3eW9lcVVEUmFqQzA2SFh6OGRJcUpXMUJvQlFRWVY0cE4wU0JzY3dtNFhSRVJkNU9JcnluNGZsSWw2R2ttVzhjYS9Qc05uYTdaNXRxVWxKK0RGWHk5RFhLOUlCU3NqSWlMeWJ3RXo5SUtvcHhJRkFRL2ZlelB1dStONno3YVNza284OE1RZnNiK2dTTUhLaUlpSUFndXZLQlA1c1hXYjgvREh2MzBNbDBzQ0FJaWlpSi9jY3lOdXZuWVNCSUZmenhNUkVWMEpEcjBnQ2pBSENvcng3Qi9lUVVPVDBiTnQ5cFRSK09rRGk2SFRhaFNzaklpSXlMOHdLQk1Gb0pxekRYam01Zi9EMGVKVG5tMzkraWJoZjMvNUk0NWJKaUlpYWljR1phSUFaYk03OE1wYm4yRDk1ajJlYlJGaEJ2em1pYnN4ZkZDbWdwVVJFUkg1QndabG9nQW15ekkrVzdzTmYzdm5DMGpTdVhITGdvRGJGOHpDMHNWem9GWnovaTRSRVZGYkdKU0plZ0J2NDVZSDlrdkZyeCsvRTRueE1RcFdSa1JFNUxzWWxJbDZpSnF6RGZqZGErL2pZTUZ4ejdaZ3ZRNlBQN0FZTXllTlVyQXlJaUlpMzhTZ1ROU0RTSktFano3UHhUc3IxbnFHWWdEQTlJblorT215eFFnSjFpdFlIUkVSa1c5aFVDYnFnWTRVbmNUenI3eUg4cXBhejdiNDJDajh2OGZ2d3FDc1ZPVUtJeUlpOGlFTXlrUTlsTmxxdzEvKzhTbldiYzd6YkJNRkFZdm1UOFhkUytaQ3I5TXFXQjBSRVpIeUdKU0plcmd0Ty9iaGozLy9HQ2F6MWJNdElTNGFQMy9nRm1RUDY2OWdaVVJFUk1waVVDWWlWSitweDh0Ly9RaDd2ei9XWXZ2c0thUHhrM3R1UkZob2lFS1ZFUkVSS1lkQm1ZZ0F1SHN1ZjczbFcvenRuUy9RWkRSNXRrZUVHZkR3ajI3R3RBa2pJUWpDSmM1QVJFUVVXQmlVaWFpRitrWWozdmpYcDhqZHZyZkY5akVqQitMeFpZc1EzeXRLb2NxSWlJaTZGNE15RVhtVnQ3Y1FyN3oxQ2FyUDFIdTI2ZlU2M0xsd0ZoWmVOeGxhclViQjZvaUlpTG9lZ3pJUnRjbGlzZU5mSDYvQloxOXVoU1QvOE5ZUUh4dUZaWGZPeCtSeHd6a2NnNGlJQWhhRE1oRmQxdEhpTXZ6aGJ4L2plR2w1aSsyREI2VGg0WHR1UnYrTVpJVXFJeUlpNmpvTXlrVFVMcElrNGF0TmVmam5oMStpdnRIWVl0L01TYU53MzUzWG8xZDBoRUxWRVJFUmRUNEdaU0s2SWlhTEZSLzlad05XcnQ0TWg5UGwyYTdUYW5EclRUTnd5dzFUb2RmckZLeVFpSWlvY3pBb0UxR0hWRlNkeGR2TFYyUHJ6djB0dHNkRWhXUHA0am1ZTTIwTU5HcVZRdFVSRVJGZFBRWmxJcm9xQnd1TzQ2L3ZmSTZpRTZkYWJJK1BqY0lkQzJkaDlwUXhVS3RGaGFvaklpTHFPQVpsSXJwcWtpeGp3NVp2OFkvbHExRmIzOVJpWDBKY05PNWNOQnV6Smw4RGxZcUJtWWlJL0FlRE1oRjFHcXZOanRYcmQyTEY1eHRhVGZqckhSK05PeGZOd1l4Sm94aVlpWWpJTHpBb0UxR25zOXJzV0xWK0IxWjh0aEVOVFMwRGM1L0VYbGk2ZUE2bVR4Z0pVV1JnSmlJaTM4V2dURVJkeG1xMTRZdjEzK0RqejNMUjJHeHFzUzg1TVJhMzNEUWRNeVptYzVVL0lpTHlTUXpLUk5UbExCWTdQbCszRGYvK1loT2FMZ3JNRVdFRzNEaDNJdWJQbVlESWNJTkNGUklSRWJYR29FeEUzY1pzdGVIenRkdnh5UmViMEdSc0daZzFHalZtVGhxRlJmT25JalVwWHFFS2lZaUlmc0NnVEVUZHptS3hZLzJXUFB6bnl5MG9yenpiYXYrbzRWbFlQSDhLUmczTGdpQUlYczVBUkYxR2xpRlZsME1xT1F5NXNneXU2dE9RYXlvQXN4R3kxUUxaWmdaY3JzdWZoM3lEU2dWQkZ3eEJId1FFR3lERUprSVYxd2RDUWpMRXRBRVE0M29EZko5dEU0TXlFU2xHa2lUc3ppL0VKNnMyNDBCQmNhdjlxWDNpc1hEK0ZNeWNOSXJqbUltNmtzTU81OEU4dUE3c2d1dndQZ2dxRFZUOVIwRk03QXN4SVIxaWZDb0VRemdFZlFpRUlBT2dVaXRkTWJXWHl3blpZb1JzTlVFMk5rS3FLb1ZVZVFKU3hYRzRqbjRIU0E2SVdTT2dHallXNnFGakFJMVc2WXA5Q29NeUVmbUVZOGRQWWVYcUxkaThZeTljTHFuRnZvZ3dBK1pNSFlPNU0zT1FuQmlyVUlWRWdVYzZXUVRudGpWdzVtK0RLbTBvMUdQbVFqMW9MTVM0RktWTG8yNGlWWitFczJBWG5IbGZ3Vlh5UGRUWkU2R2VOQTlpU3FiU3Bma0VCbVVpOGlsbjZocnd4ZHJ0V0xWK0I0d21TNnY5UXdiMnhienBPWmc4YmpqME9sNzVJT29JcWVnUTdHcytoRnhWQWUyc082QVpmeU9FU0g0STdlbmsrbXJZdi9rQ2pnMGZRa2pvRGUyMXQwSE1IS3gwV1lwaVVDWWluM1IrSFBPbmE3YmlkTVdaVnZ0RGd2U1lQbWtVNXMzSVFXWjZINDVsSm1vSHFhWUM5aFZ2UUQ1YkE5MzhaZEJNdkJrUVZVcVhSYjVHY3NHeC9UUFlWcjBGSVNZVzJsc2ZnaGlicUhSVmltQlFKaUtmSnNzeURoUVdZKzJHM2RpNit3RHNka2VyWXpMUyttRGVqQnhNbjVTTjBKQmdCYW9rOG5FT0J4eGZyWUJqeTJybzV2OEUyamwzQTF6d2h5NUhrbUJmOXk1c3EvNEd6WlRyb1psN0s2RHBXZk5GR0pTSnlHODBtOHpJM1phUE5SdDNvN2prZEt2OVdxMEdrM0tHWWQ2TUhBd2RsQUdSVjVtSklOVlV3UGJXYnlIR3BpUG83bWM1eElLdW1GeGZBOHU3djRGVVV3cmRzcWNoeGlZb1hWSzNZVkFtSXI5VWRPSVUxbXpjaFkxYjgyR3lXRnZ0ajQ0TXc1UnhJekIxL0VnTTZKL0MwRXc5a2pOL08rekxYNGR1NFUraG5YbTcwdVdRbjdOdldBN2JwNjlCZS9zalVHZFBWTHFjYnNHZ1RFUit6V3F6WSt1dS9WaXpjVGUrTHp6dTlaalltSWh6b1hrRSttY2tjend6OVFpT0RmK0JNM2MxZ243MkpsU3BBNVV1aHdLRXE3UVFsajgvQVBXMCtkRE1XcUIwT1YyT1FabUlBa1paUlEzV2I4ckRwbS8yb3FxbXp1c3hDWEhSbURwdUJLWk9HSUcrcWIwWm1pbnd5QkxzLy9rL3VBcjJJZmpKZHlGR2NhVkw2bHhTWFJYTUw5MEYxYUNSMEM3OE1TQUU3bmgzQm1VaUNqaXlMT05vY1JrMjc5aUh6VHYyNFV4dGc5ZmoraVQyT2hlYVJ5STFLWjZobVFLQ2ZlWGJrSXFQSXZqSmR5Q0VoQ3RkRGdVbzJkUUk4MHYzUU16TWduYmhmVXFYMDJVWWxJa29vRW15ak1JanBkaXljeCsyN055SDJ2b21yOGNsOTQ3RDJGR0RrRE5xSUFiMzd3dTFPbkN2a0ZEZ2NtejRENXc3Y2hIeW0zOHpKRk9YazAyTk1EMjNHT3B4TXdOMkdBYURNaEgxR0pJazRmdkRKN0I1eDE1czNYa0FEVTFHcjhlRkJPdHh6ZkFzNUdRUHd1aVJBeEVaYnVqbVNvbXVuRE4vT3h3ci93L0J6MzdDNFJiVWJhUzZLcGlmWFFUTm92c0Njb0lmZ3pJUjlVZ3VsNFQ5QmNYWS9NMWViTjk5RUUxR2s5ZmpCRUZBLzR4azVHUVB4TmpzUWNoSTc4TU9HdVJ6cEpvS1dGOThETUZQdmMrSmU5VHRYS1dGTUw5MEYvUlB2aFp3cmVNWWxJbW94M081SkJRZUs4WHUvQUxzK3E0QUpXV1ZiUjRiRlJHR25Pd0J5TWtlak96aC9SR3MxM1ZqcFVSZU9CeXd2UFFZdE5QdVlBczRVb3g5dzNMWU4zMklvQ2RmQzZoRlNSaVVpWWd1VW4ybUhubDczYUY1My9kRnNIbFpEUkFBMUdvUlF3YjB4WWdobVJnK0tCTlpHY25RYU5UZFhDMzFkSTVWNzBPcXJFYndULyttZENuVXc1bGZlUkJpUWdJMDgrOVV1cFJPdzZCTVJIUUpOcnNEK3c4VllmZDNCZGlkWDRpcU05N2J6Z0dBVHF2Qm9QNXBHRDRrQThNSFppQXJNNFhCbWJxVVZGTUI2MHVQd2ZEaVdxNjRSNHFUNjZ0aGZHb2U5RSsrSGpCRE1CaVVpWWphU1pabG5EeGRqVjM1QmRpZFg0QkRoMHNnU1ZLYngydTFHZ3pxbjRyaGd6TXhZaENETTNVKzYydS9obWJZREdpdnZWZnBVb2dBQVBhMS80VGpRQzcwai8xTzZWSTZCWU15RVZFSEdVMFdIQ3c4amdNRnhkaDNxQmpGSmFjaHkyMi9oV3ExR2d6c2w0cmhnek13WWxBbUJ2UmpjS2FPazRxK2grMzkxMkg0dzllQXlIYUc1Q01rQ2NZblprRzM5REdJbVlPVnJ1YXFNU2dURVhXU0t3M09HbzBhR1dtOWtaV1JqS3pNRkdSbEpLTlBZaXk3YWxDN1dGOTlDdHJ4QzZDWnZFanBVb2hhY0d4WkNmdXV6NkIvN0FXbFM3bHFETXBFUkYza1NvTXpBSVFFNlpIWk53a0RNMVBRUHlNWi9UT1NFUnNUd1ZVRHFRV3A5QmhzYi80T2hsYzNBNkpLNlhLSVduSTVZZnpwVk9nZWZCcGlTcWJTMVZ3VkJtVWlvbTV5Y1hBK1hscCt5VEhPNTBXR0c1QjFMamlmdi9vY0hoclNEUldUcjdKLzhDcFV2UWRCZTkzOVNwZEM1SlZ0OVZ1UUtnOURlOGRqU3BkeVZSaVVpWWdVWXJYWlVYeWlIRWVLVDU3N3J3emxsV2ZiZGQrRXVHajB6MGhHUmxvZnBDWEZJeTA1QVhHeFVSeTIwUk00N0RBL3NRU0czNjlucHd2eVdYSjlOWXkvbW92Z1A2d0FORnFseStrd0JtVWlJaC9TWkRUaFdQRXBIQzR1dzVHaWt6aGFYSWJhK3FaMjNWZXYxeUdsVHh6U2t4T1FtcHlBdE9SNHBDWW5JQ1l5bkVNM0FvZ3pmenRjMytRaStLbjNsQzZGNkpMTUx5eUZhdUlNdjE3YW1rR1ppTWpIbmFscmNJZm1vakljTGlyRDBlTmxNSm10N2I1L1NMQWVhU2tKU0V0S1JHcFNQTkpUM0VFNklzelFoVlZUVjdIOTYyV29CMDZHZHRvU3BVc2h1aVI3N2dvNEQyK0g3dDRubEM2bHd4aVVpWWo4akNUTEtLODhnMlBIVDZPMHJBSW55aXBSZXFvS0ZWWHRHN1p4WGtTWUFhbkpDVWhOaWtkaVhBeDZKOFFnTVM0YThYSFIwT3Y4OTZ2U2dDYkxNUC95Tm9RODgyK0ljU2xLVjBOMFNWSlZLY3pQTDBIUTd6OEMvUFJicll1RE1odDZFaEg1T0ZFUWtKUVlpNlRFV0FBalBkdXRWaHRPbnE1MkIrZXlTcy9QczNXTlhzL1QwR1RFL2tORjJIK29xTlcrNk1nd0pNUkhvM2RjTDhUSFJhRjNRaThreHNZZ01UNGFFZUVHRHVWUWlGUmREa0dsdmVxUXZPTE5sMUZ5OUhzODh1enJDQTJQN0tUcS9Gc2d2Q2EvdUhNV0FPQ09oLzRIdzNPbVhIWjdWeFBqVXdGUkE2bW1BbUpjNzI1NzNLN0VvRXhFNUtmMGVwMm5wZHlGbW93bW5DeXJRc21wU3BTVVZhR2tyQklsSnl2UlpEUzFlYTdhK2liVTFqZmgwT0VTcjQrVEVCdUZ4UGdZOUk2UFFVSmNOQkxQL1l6dkZjVkZWTHFRVkhJWXF2N1pWMzJlZzk5dWg4TnV3NmtUUnpGd1JFNG5WT2IvK0pwMERWWC9VWkJPRkRJb0V4R1Jid296aEdESXdMNFlNckN2WjVzc3k2aHZiRWJKeVVxY3FxaEJaWFV0eXF2T29yenFMS3FxYTJHMTJkczhuOVZxYzRmdHNrcXYrOE5EUXhBZEZZNllxSEJFUjRZaEppb2NVVkhoaURsM096b3FISkhoWVZDcnVacmNsWklyeXlBbTlyMzhnWmN4NWRxRk9IbjhDTkt6aG5aQ1ZUODRYVktFZ24yN2tEbHdCTkt6aG5UcXVhOUdlK3JxcXRla3B4TVQwaUZYblZLNmpFN0RvRXhFMUFNSWdvQ29pREJFUllRaGUxai9GdnZPaCtpS3lscVVWNTlCWlZVdEtxck9vcnk2RnBWVloxRGZhTHprdVJ1YlRXaHNOdUhFeVlwTFBuNUV1QUhSa2VHSWlRcERURlNFTzFCSGhwN2JkajVRR3lCeWVXWVBWL1ZwYU1lUHUrcnp6RjV3VnlkVTA5cXJ6endFQUloTFRMN01rZDJyUFhWMTFXdlMwNG1KNlhEczNLdDBHWjJHUVptSXFJZTdNRVFQSHBEV2FyL0ZZa2RselZtVVY1MUJSVlV0S3F2UG9yektIYUpyYWh2aGNEZ3YreGl5TEtPK29SbjFEYzBvYmoyNm8wVXRodUFnaElVR3dXQUlRWmdoQkdHaFFRZzFoQ0RNRUl4UVF6QkNRNE1SSG1wQW1DRUlodEJ6MjBPQ29WSUZYc0NXYXlyYzR6NkovSVFZbndxcHV1MFB6ZjZHUVptSWlDNHBLRWlMOUpSRXBLY2t0dG9ueXpLYVRXYlUxVFhoYkYwanp0WTM0bXhkRTJwckczQzIzcjJ0dHE0UnRmVk43VnFWOFB6NW1rMW1BTFZYVkdkSWtCNmhvY0huUW5VUXdzTGNZVG8wSkJoQlFYcm9kQnJvZFZyb2RUcm9MN2l0MDZtaDAybWgxMnZkMjdSYXFOVXEzNWpBYURaQ01JUXJYUVZSdXdraDRZRGwwdDlDK1JNR1pTSWk2akJCRU54WGZRMGhTRTFPYVBNNFNaTFEyR1RDMmJvR25EMFhxdXZPQmVuejIycnJHdERZWklJa2Q2eHJxY2xpaGNsaVJWVk5YVWVmam9jb2l0QnJOZERyZGREcnRkQnFOUWpTYTZIVGF0MGhXNitEWHF1RlRxZUdXcVdHcUJLZ0VsVHVuNklLS3BVSVFSU2dVcWtnaWdKVW91aitUeVc2ZjFlcElKNzcvZncrMGJQZmZZeGFwVUkvc3dtQy91cVhMMjlQZDRTc1lhT1IrOStQY0dEUE5qVFVuVUZ3U0NqNkR4bUZheGZmaS9Db0dLL25PMi81R3k5ZytSc3ZlSDcvNHdkZnQ5anZjanF4WStNcTdOMlppNW9LOS9qVlh2RjlNR0xjVkV5WWRTUFVhazJiOVhaVlhaZnFEQ0hMTWc3a2JjUGVuYms0WFhJTUptTVRORm9kWWhQNllIRDJlSXliTVIvNm9HQmNyS04xbjMrTjhuZms0dUNlYlNnL2VSeG1ZeE0wT2gzNnBHWmk4dHdGR0RCOFRLdjd0TmV4Ny9QeDlzdFBBUUFlL0o4L29PK0FZVjZQKysrSGIyTDd1cytRbWprUUR6L3phb2NlU3dneVFMWmFPbHlycjJGUUppS2lMaWVLSWlJalFoRVpFWXJNOUxhUGsyUVpack1WamMxbUdJMG1OQmxOYUdxMm9ObFEySE9QQUFBT3lrbEVRVlJvUXBQUmpLWm1FNXFiemU3dFJndU01OFpITnh2TkhRN1lYdXVRSkppdE5waXR0azQ3WjBmOE45b01JYWpyRjRveEc1dngxK2NlUTFYNVNZUkh4a0NqMGNMWTFJRDhIUnR4L01oQi9PejV2eVBZRU9vNVBqclcvZTFDYlkzN0svYlE4RWhvZFVGZXoyMXNhc0QvL2ZIWE9GMVNkTzdZS0VpU0MrVW5pMUYrc2hpSHZ0dUJaVS8rSGhxdHJsdnJhb3VwdVJIdnZmNi9PSEhrZXdDQVdxTkZhSGdrTENZanlvNGZSZG54bzlpOWFRMSs5SXZuRWRmYmU5dStLNjBiQUQ3ODI0czQrTzEyQUlCT0g0VFFpQ2cwTjlTaHVIQS9pZ3YzWS9HUGY0YlJrK2RjMFhNNUwzUHdTRVRGeEtIdWJEWDI3OTdpTlNoTGtvVDl1ellEQUhLbXp1dlE0d0NBb0ErQmJHMjd3NDYvWVZBbUlpS2ZJUW9DRENGQk1JUUVBWWh1OS8wa1dZYkZZbk1INlhPQnVzbG9ScFBSakdhakNWYXJIVGFiQTFhYkhWYWJEVmFiQTFhckRWYTdIVmFyQXphN0hWYXIzYlBmNmJ6OE1KRkFzdTdUOXhEWE94bFAvZWs5Uk1jbVFKSWtmUFAxRjFqMTRadG9xSzNCbHJVcmNlM2llejNIUC9XbmR3SDhjQVgxaGpzZTlOcXZWNUlrdlBmYS8rSjBTUkg2cEdWaXlmMVBJTDVQS2dDZzVPZ2h2UCtYNTFGYVZJaXZWcjZEK2JjLzBHMTF0VVdTSkx6NzZuTW9PWFlJUVNFRzNMejBZUXdaUFJGcXRRYXlMS080Y0I5Vy92TlYxSjJwd2ovLzlEUisvc0piME9sYkIvRXJyUnNBSEE0N3hzMjRIdU9tWCs5NWpjekdKcnozK205eC9QQUJyUG4zUDVFOWZnWlU2aXVQYm9JZzRKckpjN0QrMC9kd1lNOTIzTGowSWFoVUxjOXo3UHQ4TkRmV1F4OGNnbUZqSmwzeFl3UXFCbVVpSXZKN29pQWdKRmlQa0dBOUV1TGFIN0RiNG5SSzd2QnNjd2RvZDVDMndXcDNYQkNvSGJEWjdIQzVYSkJrR1M1Smdzc2xRWklrU09kK3VseVNlN3QwL25jWEpFbjJiSmRjRis2VDRaSmM1ODRoUTVKY2NGVWZoMnd4UWpCRWRNS3IxRGExUm9NZi9meDV6M0FDVVJReGFjN05PTHgvRDRvSzl1THcvcnhXd2E0OUR1emVncEpqaHhBYUhvVmx2L285Z2tKK3VEcWUxbjh3YmxyNkVONy95Mit4ZS9OYVhIdkxqMW9Od2VpcXV0cXliOWRtbEJ3N0JGRVU4ZU5mL0E0cEdRTTgrd1JCUU9hZ2tWajI1RXY0NDFQTFVIZW1DcnMzcmNIa2F4ZTJPazlINnI3bHZwL0RFTmJ5enpuWUVJYjV0eTNESzAvL0JLYm1ScFNmTEVaeTM2d09QYmZSazJkancrY2Z3R3hzd3JGRGV6RmcyT2dXKy9OM2JBUUFqQnczemV2Vi9mYVNyWjB6WE1oWE1DZ1RFUkZkUkswV29WYTdnN2VTTEwvYTZRNGVYUnlVUjArYTdYWE1iZGJRVVNncTJJdmFHdTg5dEM4bmYwY3VBR0RzOUhrdFF2SjUvUWE3VjVxMDI2d29MeTF1RVV5N3NxNjI3TnU1Q1FBd1lIaE9xMXJPaTQ1TnhOQnJKaUIvUnk0TzVlLzBHcFE3VXZmRklkbmI5c2I2SzF1Mi9rTGhrVEhJR25ZTkN2ZmxZZit1elMyQ3NzMXF3YUg4blFDQW5Dblhkdmd4QUxnLzJIbTV5dTZ2R0pTSmlJaDhWYkFCc3JFUmlPbmFWYzU2SlNSNTNXNDR0N1N6M1didDBIbFBseHdEQU96Sy9STDUzK1JlOHRqbXh2cHVxNnN0cDB2ZDQ2Z3pCbHg2RVpMa3ZsbkkzNUdMNm9xVFh2ZDN0TzdUSlVVbzNMOGJsV1VscUsycFFHMU5KV3dYVEl4ek9TL2ZpdkZTeGt5ZWk4SjllVGlVdnhOT2h4MXFqUmJBRDZzVUpxWDFRMkxLMVMxd0k1c2FnVzRZVjk5ZEdKU0ppSWg4bEJDYkNLbXFGS3JVZ1YzNk9DcVY2b3EydDVmWjdHNFQ1ZzdCcllQd2haeU8xcXREZGxWZGJiR1kzUFVHaDE2NkpaOCsyQjBFYlJidjNSMnV0RzZudzQ2UDN2dzlEdTV4VCtiVGFIV0lpZXVOaklFakVCT1hnSzFmZmRxdStpOW53UEF4Q0l1SVFsTkRIUXIzNVdIbzZJa0FnUHh2M01NdXhreTl1cXZKQUNCVmxVS01hOTFLMGw4eEtCTVJFZmtvVlZ3ZlNKVW5sQzZqdzNTNklGak1SdHh5Mzg5eHphVFpTcGR6V1ZxOUhoYVRFVmJ6cGZzQVd5M3VyZzdlaHBOMHhGY3IzOEhCUGR0aENJdkFrbVZQb04vZ2JNOEtsYklzZDFwUUZsVXFqSm80QzV0V2Y0eDl1elpqNk9pSmFLZzlnK09IRDBDcjAyUEUyS2xYL1JoU3hRbUljWDA2b1ZyZkVIakxHQkVSRVFVSUlTRVpVc1Z4cGN2b3NGNEo3aUVqVmFkTGxTMmtuUktTM0N0VG5tOE4xNWF5NGlNQWdLUzBmcDN5dVB2T3RXV2JPbTh4c29aZTAySVo5NmFHSzF0NDUzTEdUSmtMUVJCdytNQWVXQzFtN04yWkMxbVdNVHhuaXRjT0hsZEtxandCSWQ3NzBCTi94S0JNUkVUa284UzBBWEFkelZlNmpEYWRiekZtTVh2dm01dDFic0xZZDk5c2hLbTVzYzN6T0oyT2JxMnJMY1BIVEFFQWZKKy9BK1dseFY2UHFUdFQ1ZWwzbkQxaFJzZUx2SUNwdVFrQXZFNEEvSGJiMTYyMlhZM28yQVJrREJ3T3A4T09RL2s3c1BmY2hNdWNUaGgyQVFDdW85OUJUTy9hb1VMZGlVR1ppSWpJUjRseHZTRzc3SkNxdlU4YVUxcFVyM2dBUVA0M0d6eVR6b3hORFo3OTQyYk1SMGhvT0V6TmpYanp4VitoOUZnQjVITUx3OGl5akxMalIvSFIzMS9xOURCNHVicmFNbnJLSENRbXAwTnl1ZkQyeTA5aC8rNHRuZ2wwN2o3SysvSFdTMC9DWWJjaFkrQndEQnN6dVZQcWpZbDNYM25mdHU0ejFKK3RCZ0M0WEU3czJ2UWx0cTc5VDZjOHhvWEdUSmtMQU5pNWNSV3F5azhpSVNtOXcyM25MaVJWbFFLU0EySXN4eWdURVJGUlZ4TUVxQWFNZ0xOZ0Y3UngzbGVCVTlMWTZkZGgxWWR2b3JTb0VMLzV5U0lZd3NMUjFGQ0hsOS85Q2dCZ0NBM0gwa2VmeGp1di9BYVZwMDdncjcvOUtmUkJ3UWdLQ1lXcHVkSFQvYUhma094dXJhc3RhclVHOS83c3QvalhuNTlHUmRrSkxIL2pCV2kwT2hqQ0ltQTJObmxDZDhiQVlianIwV2NnQ0VLbjFEdnp4dHV4L0kwWFVGMVJoaGQrdGhUaFViMWdOamJCWWJmaGx2dC9nWS9mK2tPblBNNTVnMGVOUjdBaERHWEhqd0lBY3FiTzdaVHpPZ3QyUWN3YUNYVFM2K0lMR0pTSmlJaDhtR3JZV0RpLytRcmFhVXVVTHFXVmliTnZBZ0RzMnZRbDZtcXFZR3B1UW5KNi94Ykg5TTBhaWwrODhEYTJyRjJKSXdlL1JVUHRHVFEzMUNFc0lncEp3OGRnMU1TWnJSYS82STY2MmhJUjNRdVBQdmNYN05tNkRnZDJiMFhsNlJJMDFwOUZjRWdvMHZvTlJ2YjQ2UmcrZG1xbmhXUUFHSjR6QlJxTkZwdSsvQVFWWmNkaGJHcEFuN1JNekxqaE5tUU52YWJUZzdKYXJVSDJoQm5ZdnU0emFMUTZqQncvdlZQTzY4ejdDcXFKblRNY3hWY0lUdE1KV2VraWlJaUlxQTBPTzh4UExJSGg5K3NoUk1ZcVhRMEZpQlZ2dm96OEhSdVJQWDRHYm4zZ2wxZDlQcm0rR3NaZnpVWHdIejRHTkpyTDM4RkhxVVBTVzN3QzRoaGxJaUlpWDZiUlFwMDlDWTRkWHloZENRVUlZM01qRHVSdEJkQjVrL2pzMzN3QjlhaEpmaDJTdldGUUppSWk4bkhxU2ZOZy8zbzVJTG1VTG9VQ3dJNnZ2NERUNlVCaVNsK2s5Ujk4OVNkME9lSFlzQnpxaVowVHVuMEpneklSRVpHUEUxTXlJY1Fud3JIOU02VkxJVC9sc05zQUFJZnlkMkx6bXBVQWdHc1gzOXM1NTk3K09ZU0VQaEJUTWp2bGZMNkVrL21JaUlqOGdIYmU3YkM5L3hvMEV4Y0FJcTl6MFpYNTlmMDNRcVBSZWpwM1RMNTJJYktHWG5QMUo1WWsyRmEvQmQxZGoxLzl1WHdRLzZZUkVSSDVBVEZ6TUlTWVdOalh2YXQwS2VTSFFneGhjRGpzNkpYUUJ3dnZmUnpYMzNwL3A1elh2dTRkQ0RHeEVETUdkY3I1ZkEyN1hoQVJFZmtKcWFZQzFwY2VnK0hGdGV5QVFZcVQ2NnRoZkdvZTlFKytEakUyUWVseU9nVzdYaEFSRWZrcE1UWVJtaW5Ydy9MdWI1UXVoUWlXZDUrRlpzcjhnQW5KM2pBb0V4RVIrUkhOM0ZzaDFaVEN2dUZEcFV1aEhzeStZVG1rbWxKbzV2cmVRamlkaVVHWmlJakluMmcwMEMxN0dyWlBYNFdydEZEcGFxZ0hjcFVXd3ZicGE5QXRlenJnK2laZmpFR1ppSWpJejRpeENkRGUvZ2dzZjM0QVVsMlYwdVZRRHlMVlZjSHk1MlhRM3Y1SVFBKzVPSTlCbVlpSXlBK3BzeWRDUGYxNm1GKzZHN0twVWVseXFBZVFUWTB3djNRWDFOTnVnRHA3b3RMbGRBc0daU0lpSWorbG1ia1Fxa0VqWUg3cEhvWmw2bEx1a0h3UFZJT3pvWm0xUU9seXVnMkRNaEVSa1IvVEx2d3h4TXdzbUo1YnpHRVkxQ1drdWlxWW5sc01NVE1MMmdVL1VycWNic1dnVEVSRTVNOEVFZHFGOTBFOWJpYk16eTdpQkQvcVZLN1NRcGlmWFFUMStGblFMcndQRUhwV2RPeFp6NWFJaUNoQWFXWXRnR2JSZlRDL3VCVDJEY3VWTG9jQ2dQM3JEMkIrY1NrMGkrNkRadWJOU3BlakNLN01SMFJFRkVDa21nclkzbm9lWW13cWd1NStGa0prbk5JbGtaK1I2NnRoZWZkWlNEV2wwQzE3dWtkMHR6aVBLL01SRVJFRk1ERTJFVUZQdmdZeElRSEdwK2JCdnZhZmdDUXBYUmI1QTBtQ2ZlMC9ZWHhxSHNTRUJQZi9SejBvSkh2REs4cEVSRVFCU3FxcGdIM0ZHNURQMWtCMy9USm9KdDRFcU5SS2wwVyt4dVdFWS92bnNLMStDMEpNTExTM1B0eGpBL0xGVjVRWmxJbUlpQUtjVkhRSTlyVWZRYTRzaDJibTdkQk91SkZETWdoeWZUWHMzM3dCeDRibEVCS1NvSjEzRzhTTVFVcVhwU2dHWlNJaW9oNUtPbGtFNS9hMWNINjNEYXJVd1ZDUG1RdjFvTEVRNDFPVkxvMjZpVlJWQ21mQkxqanp2b0tyOUJEVW95WkJQZkZhaUNtWlNwZm1FeGlVaVlpSWVqcUhIYzZEZVhBZDJBM3B5RjVBMUVEVmZ4VEVoSFNJaWVrUTQxTWhoSVJEQ0RKQTBJY0FhbzNTRlZON09SMlFyU2JJRmlOa1V5T2txbEpJRlNjZ1ZaNkE2K2gzZ09TQW1EVVNxbUU1VUE4ZEEyaTBTbGZzVXhpVWlZaUk2QWV5REttbUF0S0pRc2hWcHlCVm40WlVYUUZZakpDdEZzaFdFK0J5S1YwbHRaZEtCVUVmQWtFZkJBUVpJTVlsUW96ckF5RStDV0w2UUlpeGlZQWdYUDQ4UFJTRE1oRVJFUkdSRjJ3UFIwUkVSRVRVRGd6S1JFUkVSRVJlTUNnVEVSRVJFWG5Cb0V4RVJFUkU1QVdETWhFUkVSR1JGd3pLUkVSRVJFUmVNQ2dURVJFUkVYbkJvRXhFUkVSRTVBV0RNaEVSRVJHUkZ3ektSRVJFUkVSZU1DZ1RFUkVSRVhuQm9FeEVSRVJFNUFXRE1oRVJFUkdSRnd6S1JFUkVSRVJlTUNnVEVSRVJFWG5Cb0V4RVJFUkU1QVdETWhFUkVSR1JGd3pLUkVSRVJFUmVNQ2dURVJFUkVYbkJvRXhFUkVSRTVBV0RNaEVSRVJHUkZ3ektSRVJFUkVSZU1DZ1RFUkVSRVhuQm9FeEVSRVJFNUFXRE1oRVJFUkdSRnd6S1JFUkVSRVJlTUNnVEVSRVJFWG5Cb0V4RVJFUkU1QVdETWhFUkVSR1JGd3pLUkVSRVJFUmVNQ2dURVJFUkVYbkJvRXhFUkVSRTVBV0RNaEVSRVJHUkZ3ektSRVJFUkVSZU1DZ1RFUkVSRVhuQm9FeEVSRVJFNUFXRE1oRVJFUkdSRnd6S1JFUkVSRVJlTUNnVEVSRVJFWG5Cb0V4RVJFUkU1QVdETWhFUkVSR1JGd3pLUkVSRVJFUmVNQ2dURVJFUkVSRVJFUkVSRVJFUkVSRVJkZGovQjQ5Nkg1eC85bXBjQUFBQUFFbEZUa1N1UW1DQyIsCiAgICJUeXBlIiA6ICJtaW5kIgp9Cg=="/>
    </extobj>
  </extobjs>
</s:customData>
</file>

<file path=customXml/itemProps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23111</Words>
  <Application>WPS 演示</Application>
  <PresentationFormat>宽屏</PresentationFormat>
  <Paragraphs>658</Paragraphs>
  <Slides>68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68</vt:i4>
      </vt:variant>
    </vt:vector>
  </HeadingPairs>
  <TitlesOfParts>
    <vt:vector size="83" baseType="lpstr">
      <vt:lpstr>Arial</vt:lpstr>
      <vt:lpstr>宋体</vt:lpstr>
      <vt:lpstr>Wingdings</vt:lpstr>
      <vt:lpstr>微软雅黑</vt:lpstr>
      <vt:lpstr>Times New Roman</vt:lpstr>
      <vt:lpstr>Segoe UI</vt:lpstr>
      <vt:lpstr>Calibri</vt:lpstr>
      <vt:lpstr>Arial Unicode MS</vt:lpstr>
      <vt:lpstr>楷体_GB2312</vt:lpstr>
      <vt:lpstr>新宋体</vt:lpstr>
      <vt:lpstr>宋体-简</vt:lpstr>
      <vt:lpstr>Arial Black</vt:lpstr>
      <vt:lpstr>Calibri</vt:lpstr>
      <vt:lpstr>GungsuhChe</vt:lpstr>
      <vt:lpstr>Office 主题</vt:lpstr>
      <vt:lpstr>Unit 4 Body Language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Hannah</cp:lastModifiedBy>
  <cp:revision>176</cp:revision>
  <dcterms:created xsi:type="dcterms:W3CDTF">2020-01-14T10:19:00Z</dcterms:created>
  <dcterms:modified xsi:type="dcterms:W3CDTF">2021-08-15T09:15:17Z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D3F8B701CB604B8B8C0499350888624E</vt:lpwstr>
  </property>
</Properties>
</file>