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56" r:id="rId3"/>
    <p:sldId id="809" r:id="rId4"/>
    <p:sldId id="810" r:id="rId5"/>
    <p:sldId id="811" r:id="rId6"/>
    <p:sldId id="812" r:id="rId7"/>
    <p:sldId id="813" r:id="rId8"/>
    <p:sldId id="814" r:id="rId9"/>
    <p:sldId id="815" r:id="rId10"/>
    <p:sldId id="816" r:id="rId11"/>
    <p:sldId id="817" r:id="rId12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78" y="912"/>
      </p:cViewPr>
      <p:guideLst>
        <p:guide orient="horz" pos="2160"/>
        <p:guide pos="376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8" d="100"/>
        <a:sy n="78" d="100"/>
      </p:scale>
      <p:origin x="0" y="6486"/>
    </p:cViewPr>
  </p:sorter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2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E39BF-8C62-4C99-84BD-D333FFDBD1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B0C36-44E4-4438-8D35-7A278A4C9B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7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0"/>
            <a:r>
              <a:rPr lang="zh-CN" altLang="en-US" smtClean="0"/>
              <a:t>第二级</a:t>
            </a:r>
            <a:endParaRPr lang="zh-CN" altLang="en-US" smtClean="0"/>
          </a:p>
          <a:p>
            <a:pPr lvl="0"/>
            <a:r>
              <a:rPr lang="zh-CN" altLang="en-US" smtClean="0"/>
              <a:t>第三级</a:t>
            </a:r>
            <a:endParaRPr lang="zh-CN" altLang="en-US" smtClean="0"/>
          </a:p>
          <a:p>
            <a:pPr lvl="0"/>
            <a:r>
              <a:rPr lang="zh-CN" altLang="en-US" smtClean="0"/>
              <a:t>第四级</a:t>
            </a:r>
            <a:endParaRPr lang="zh-CN" altLang="en-US" smtClean="0"/>
          </a:p>
          <a:p>
            <a:pPr lvl="0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EFC39-C34D-4A0F-B5CE-A7F211D23DBE}" type="datetimeFigureOut">
              <a:rPr lang="zh-CN" altLang="en-US" smtClean="0"/>
            </a:fld>
            <a:endParaRPr lang="zh-CN" altLang="en-US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32815-266C-461C-8502-0226BB1AE7FF}" type="slidenum">
              <a:rPr lang="zh-CN" altLang="en-US" smtClean="0"/>
            </a:fld>
            <a:endParaRPr lang="zh-CN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flipH="1">
            <a:off x="10043981" y="-1043044"/>
            <a:ext cx="2148019" cy="2981919"/>
            <a:chOff x="80666" y="2499742"/>
            <a:chExt cx="1611014" cy="2236439"/>
          </a:xfrm>
        </p:grpSpPr>
        <p:sp>
          <p:nvSpPr>
            <p:cNvPr id="29" name="等腰三角形 28"/>
            <p:cNvSpPr/>
            <p:nvPr/>
          </p:nvSpPr>
          <p:spPr>
            <a:xfrm rot="5400000">
              <a:off x="-80243" y="2660651"/>
              <a:ext cx="1932831" cy="1611014"/>
            </a:xfrm>
            <a:prstGeom prst="triangle">
              <a:avLst/>
            </a:prstGeom>
            <a:solidFill>
              <a:schemeClr val="bg1">
                <a:lumMod val="9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1" name="等腰三角形 30"/>
            <p:cNvSpPr/>
            <p:nvPr/>
          </p:nvSpPr>
          <p:spPr>
            <a:xfrm rot="5400000">
              <a:off x="-80243" y="2964259"/>
              <a:ext cx="1932831" cy="1611014"/>
            </a:xfrm>
            <a:prstGeom prst="triangle">
              <a:avLst/>
            </a:prstGeom>
            <a:noFill/>
            <a:ln w="76200">
              <a:solidFill>
                <a:schemeClr val="bg1">
                  <a:lumMod val="9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sp>
        <p:nvSpPr>
          <p:cNvPr id="3" name="矩形 2"/>
          <p:cNvSpPr/>
          <p:nvPr/>
        </p:nvSpPr>
        <p:spPr>
          <a:xfrm>
            <a:off x="2820035" y="2733040"/>
            <a:ext cx="6936740" cy="705485"/>
          </a:xfrm>
          <a:prstGeom prst="rect">
            <a:avLst/>
          </a:prstGeom>
        </p:spPr>
        <p:txBody>
          <a:bodyPr wrap="square" lIns="91430" tIns="45718" rIns="91430" bIns="45718">
            <a:spAutoFit/>
          </a:bodyPr>
          <a:lstStyle/>
          <a:p>
            <a:r>
              <a:rPr lang="en-US" altLang="zh-CN" sz="4000" b="1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python</a:t>
            </a:r>
            <a:r>
              <a:rPr lang="zh-CN" altLang="en-US" sz="4000" b="1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运算符和表达式</a:t>
            </a:r>
            <a:endParaRPr lang="zh-CN" altLang="en-US" sz="4000" b="1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1271464" y="3501008"/>
            <a:ext cx="993710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19402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Python的函数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741170" y="1772920"/>
            <a:ext cx="5397500" cy="98298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综合实例：美元兑换人民币</a:t>
            </a:r>
            <a:endParaRPr 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47850" y="2853055"/>
            <a:ext cx="8030845" cy="32918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sz="2800"/>
              <a:t>def exchange(dollar):</a:t>
            </a:r>
            <a:endParaRPr sz="2800"/>
          </a:p>
          <a:p>
            <a:pPr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sz="2800"/>
              <a:t>    USD = 6.48</a:t>
            </a:r>
            <a:endParaRPr sz="2800"/>
          </a:p>
          <a:p>
            <a:pPr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sz="2800"/>
              <a:t>    rmb= dollar* USD</a:t>
            </a:r>
            <a:endParaRPr sz="2800"/>
          </a:p>
          <a:p>
            <a:pPr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sz="2800"/>
              <a:t>    return rmb</a:t>
            </a:r>
            <a:endParaRPr sz="2800"/>
          </a:p>
          <a:p>
            <a:pPr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sz="2800"/>
              <a:t>money = float(input('请输入要转换的美元金额：'))</a:t>
            </a:r>
            <a:endParaRPr sz="2800"/>
          </a:p>
          <a:p>
            <a:pPr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sz="2800"/>
              <a:t>print('兑换后人民币金额是：',exchange(money))</a:t>
            </a:r>
            <a:endParaRPr sz="2800"/>
          </a:p>
        </p:txBody>
      </p:sp>
      <p:pic>
        <p:nvPicPr>
          <p:cNvPr id="61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2293600" y="12611100"/>
            <a:ext cx="342900" cy="254000"/>
          </a:xfrm>
          <a:prstGeom prst="cube">
            <a:avLst/>
          </a:prstGeom>
        </p:spPr>
      </p:pic>
      <p:sp>
        <p:nvSpPr>
          <p:cNvPr id="2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-2413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767246" y="1989098"/>
            <a:ext cx="10215697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在Python程序设计语言中对常量或变量进行运算或处理的符号称为运算符，参与运算的对象称为操作数。常用的运算符有算术运算符、逻辑运算符、关系运算符、赋值运算符、成员运算符等。由运算符、操作数连接而成的式子称为表达式，操作数可以是常量、变量、函数等。</a:t>
            </a:r>
            <a:endParaRPr lang="zh-CN" altLang="en-US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27241" y="1267243"/>
            <a:ext cx="830560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4.1.3</a:t>
            </a:r>
            <a:endParaRPr lang="en-US" altLang="zh-CN" sz="2100" b="1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32737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Python的运算符和表达式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52850" y="5085080"/>
            <a:ext cx="4313555" cy="5791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表达式例举：3*a+b-5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32737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Python的运算符和表达式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75715" y="2133026"/>
            <a:ext cx="7485488" cy="155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  x 的 y 次方(xy) 以下python表达式正确的是?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A x^y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B x**y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C x^^y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75715" y="4148946"/>
            <a:ext cx="8489289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CN" sz="2400" b="1" i="0" smtClean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 22 % 3 表达式输出结果为？</a:t>
            </a:r>
            <a:endParaRPr lang="en-US" altLang="zh-CN" sz="2400" b="1" i="0" smtClean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i="0" smtClean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A  7</a:t>
            </a:r>
            <a:endParaRPr lang="en-US" altLang="zh-CN" sz="2400" b="1" i="0" smtClean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i="0" smtClean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B  1</a:t>
            </a:r>
            <a:endParaRPr lang="en-US" altLang="zh-CN" sz="2400" b="1" i="0" smtClean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i="0" smtClean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C  0</a:t>
            </a:r>
            <a:endParaRPr lang="en-US" altLang="zh-CN" sz="2400" b="1" i="0" smtClean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i="0" smtClean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  5</a:t>
            </a:r>
            <a:endParaRPr lang="en-US" altLang="zh-CN" sz="2400" b="1" i="0" smtClean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32737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Python的运算符和表达式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86996" y="2132884"/>
            <a:ext cx="8607601" cy="155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latinLnBrk="1">
              <a:buClrTx/>
              <a:buSzTx/>
              <a:buNone/>
            </a:pPr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3 如果表达式的操作符有相同的优先级，则运算规则是？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algn="l" latinLnBrk="1">
              <a:buClrTx/>
              <a:buSzTx/>
              <a:buNone/>
            </a:pPr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A 左到右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algn="l" latinLnBrk="1">
              <a:buClrTx/>
              <a:buSzTx/>
              <a:buNone/>
            </a:pPr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B 右到左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algn="l" latinLnBrk="1">
              <a:buClrTx/>
              <a:buSzTx/>
              <a:buNone/>
            </a:pPr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C 都可以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86996" y="4221057"/>
            <a:ext cx="6096000" cy="1920240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4 3*1**3 表达式输出结果为？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A 27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B 9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C 3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atinLnBrk="1"/>
            <a:r>
              <a:rPr lang="en-US" altLang="zh-CN" sz="24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 1</a:t>
            </a:r>
            <a:endParaRPr lang="en-US" altLang="zh-CN" sz="2400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32737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Python的运算符和表达式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631315" y="1988820"/>
            <a:ext cx="8018780" cy="257175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589903" y="4436456"/>
            <a:ext cx="6096000" cy="19202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ct val="0"/>
              </a:spcAft>
            </a:pPr>
            <a:r>
              <a:rPr lang="en-US" altLang="zh-CN" sz="2400" b="1" kern="100">
                <a:latin typeface="Calibri" panose="020F0502020204030204"/>
                <a:cs typeface="Times New Roman" panose="02020603050405020304" pitchFamily="18" charset="0"/>
              </a:rPr>
              <a:t> </a:t>
            </a:r>
            <a:endParaRPr lang="en-US" altLang="zh-CN" sz="2400" b="1" kern="100">
              <a:latin typeface="Calibri" panose="020F0502020204030204"/>
              <a:cs typeface="Times New Roman" panose="02020603050405020304" pitchFamily="18" charset="0"/>
            </a:endParaRPr>
          </a:p>
          <a:p>
            <a:pPr algn="just">
              <a:spcAft>
                <a:spcPct val="0"/>
              </a:spcAft>
            </a:pPr>
            <a:r>
              <a:rPr lang="en-US" altLang="zh-CN" sz="2400" b="1" kern="100">
                <a:latin typeface="Calibri" panose="020F0502020204030204"/>
                <a:cs typeface="Times New Roman" panose="02020603050405020304" pitchFamily="18" charset="0"/>
              </a:rPr>
              <a:t>5 以上代码输出结果为？</a:t>
            </a:r>
            <a:endParaRPr lang="en-US" altLang="zh-CN" sz="2400" b="1" kern="100">
              <a:latin typeface="Calibri" panose="020F0502020204030204"/>
              <a:cs typeface="Times New Roman" panose="02020603050405020304" pitchFamily="18" charset="0"/>
            </a:endParaRPr>
          </a:p>
          <a:p>
            <a:pPr algn="just">
              <a:spcAft>
                <a:spcPct val="0"/>
              </a:spcAft>
            </a:pPr>
            <a:r>
              <a:rPr lang="en-US" altLang="zh-CN" sz="2400" b="1" kern="100">
                <a:latin typeface="Calibri" panose="020F0502020204030204"/>
                <a:cs typeface="Times New Roman" panose="02020603050405020304" pitchFamily="18" charset="0"/>
              </a:rPr>
              <a:t>A yes</a:t>
            </a:r>
            <a:endParaRPr lang="en-US" altLang="zh-CN" sz="2400" b="1" kern="100">
              <a:latin typeface="Calibri" panose="020F0502020204030204"/>
              <a:cs typeface="Times New Roman" panose="02020603050405020304" pitchFamily="18" charset="0"/>
            </a:endParaRPr>
          </a:p>
          <a:p>
            <a:pPr algn="just">
              <a:spcAft>
                <a:spcPct val="0"/>
              </a:spcAft>
            </a:pPr>
            <a:r>
              <a:rPr lang="en-US" altLang="zh-CN" sz="2400" b="1" kern="100">
                <a:latin typeface="Calibri" panose="020F0502020204030204"/>
                <a:cs typeface="Times New Roman" panose="02020603050405020304" pitchFamily="18" charset="0"/>
              </a:rPr>
              <a:t>B no</a:t>
            </a:r>
            <a:endParaRPr lang="en-US" altLang="zh-CN" sz="2400" b="1" kern="100">
              <a:latin typeface="Calibri" panose="020F0502020204030204"/>
              <a:cs typeface="Times New Roman" panose="02020603050405020304" pitchFamily="18" charset="0"/>
            </a:endParaRPr>
          </a:p>
          <a:p>
            <a:pPr algn="just">
              <a:spcAft>
                <a:spcPct val="0"/>
              </a:spcAft>
            </a:pPr>
            <a:r>
              <a:rPr lang="en-US" altLang="zh-CN" sz="2400" b="1" kern="100">
                <a:latin typeface="Calibri" panose="020F0502020204030204"/>
                <a:cs typeface="Times New Roman" panose="02020603050405020304" pitchFamily="18" charset="0"/>
              </a:rPr>
              <a:t>C 编译出错</a:t>
            </a:r>
            <a:endParaRPr lang="en-US" altLang="zh-CN" sz="2400" b="1" kern="100">
              <a:latin typeface="Calibri" panose="020F0502020204030204"/>
              <a:cs typeface="Times New Roman" panose="02020603050405020304" pitchFamily="18" charset="0"/>
            </a:endParaRPr>
          </a:p>
        </p:txBody>
      </p:sp>
      <p:sp>
        <p:nvSpPr>
          <p:cNvPr id="2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767080" y="1844675"/>
            <a:ext cx="10135235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函数是python语言的基石，是组织好、可重复使用的、用来实现单一或相关联功能的代码段。</a:t>
            </a:r>
            <a:endParaRPr lang="zh-CN" altLang="en-US" sz="20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python默认带有一些常用的函数，如求绝对值函数、求和函数、求最大值和最小值函数等。</a:t>
            </a:r>
            <a:endParaRPr lang="zh-CN" altLang="en-US" sz="20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19402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Python的函数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582"/>
          <a:stretch>
            <a:fillRect/>
          </a:stretch>
        </p:blipFill>
        <p:spPr bwMode="auto">
          <a:xfrm>
            <a:off x="2582545" y="3644900"/>
            <a:ext cx="7740650" cy="159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6505" y="5085715"/>
            <a:ext cx="7798435" cy="1567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19402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Python的函数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75460" y="2590800"/>
            <a:ext cx="9088120" cy="4176395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1775460" y="1917065"/>
            <a:ext cx="3089910" cy="718185"/>
          </a:xfrm>
        </p:spPr>
        <p:txBody>
          <a:bodyPr/>
          <a:lstStyle/>
          <a:p>
            <a:pPr algn="l"/>
            <a:r>
              <a:rPr lang="zh-CN" altLang="en-US" sz="20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常见内置函数</a:t>
            </a:r>
            <a:endParaRPr lang="zh-CN" altLang="en-US" sz="20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727241" y="1267243"/>
            <a:ext cx="830560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4.1.4</a:t>
            </a:r>
            <a:endParaRPr lang="en-US" altLang="zh-CN" sz="2100" b="1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19402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Python的函数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54710" y="1772920"/>
            <a:ext cx="10666095" cy="210439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函数能提高应用的模块性，和代码的重复利用率。我们已经知道Python提供了许多内建函数，比如print()。但你也可以自己创建函数,创建函数可以理解为创建某种用途的工具，这类函数叫做用户自定义函数。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063750" y="4220845"/>
            <a:ext cx="9228455" cy="15297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b="1"/>
              <a:t>def functionname([parameterlist]):</a:t>
            </a:r>
            <a:endParaRPr lang="en-US" altLang="zh-CN" sz="3200" b="1"/>
          </a:p>
          <a:p>
            <a:pPr marL="0" indent="0">
              <a:buNone/>
            </a:pPr>
            <a:r>
              <a:rPr lang="en-US" altLang="zh-CN" sz="3200" b="1"/>
              <a:t>       [functionbody]</a:t>
            </a:r>
            <a:endParaRPr lang="en-US" altLang="zh-CN" sz="3200" b="1"/>
          </a:p>
        </p:txBody>
      </p: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19402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Python的函数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199515" y="1858645"/>
            <a:ext cx="9346565" cy="98298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函数参数的传递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>
          <a:xfrm>
            <a:off x="1775460" y="2855595"/>
            <a:ext cx="7284720" cy="3691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/>
              <a:t>def demo(obj):</a:t>
            </a:r>
            <a:endParaRPr lang="en-US" sz="3600"/>
          </a:p>
          <a:p>
            <a:pPr marL="0" indent="0">
              <a:buNone/>
            </a:pPr>
            <a:r>
              <a:rPr lang="en-US" sz="3600"/>
              <a:t>  print(obj)</a:t>
            </a:r>
            <a:endParaRPr lang="en-US" sz="3600"/>
          </a:p>
          <a:p>
            <a:pPr marL="0" indent="0">
              <a:buNone/>
            </a:pPr>
            <a:endParaRPr lang="en-US" sz="3600"/>
          </a:p>
          <a:p>
            <a:pPr marL="0" indent="0">
              <a:buNone/>
            </a:pPr>
            <a:r>
              <a:rPr lang="en-US" sz="3600"/>
              <a:t>test1=input('请输入信息:')</a:t>
            </a:r>
            <a:endParaRPr lang="en-US" sz="3600"/>
          </a:p>
          <a:p>
            <a:pPr marL="0" indent="0">
              <a:buNone/>
            </a:pPr>
            <a:r>
              <a:rPr lang="en-US" sz="3600"/>
              <a:t>demo(test1)</a:t>
            </a:r>
            <a:endParaRPr lang="en-US" sz="3600"/>
          </a:p>
        </p:txBody>
      </p:sp>
      <p:cxnSp>
        <p:nvCxnSpPr>
          <p:cNvPr id="12" name="曲线连接符 11"/>
          <p:cNvCxnSpPr/>
          <p:nvPr/>
        </p:nvCxnSpPr>
        <p:spPr>
          <a:xfrm>
            <a:off x="4224020" y="3355975"/>
            <a:ext cx="3456305" cy="215900"/>
          </a:xfrm>
          <a:prstGeom prst="curvedConnector3">
            <a:avLst>
              <a:gd name="adj1" fmla="val 5000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7967980" y="3067685"/>
            <a:ext cx="2816225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定义或创建函数，此时的函数参数obj为形式参数。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cxnSp>
        <p:nvCxnSpPr>
          <p:cNvPr id="14" name="曲线连接符 13"/>
          <p:cNvCxnSpPr/>
          <p:nvPr/>
        </p:nvCxnSpPr>
        <p:spPr>
          <a:xfrm>
            <a:off x="3791585" y="5444490"/>
            <a:ext cx="4032885" cy="359410"/>
          </a:xfrm>
          <a:prstGeom prst="curvedConnector3">
            <a:avLst>
              <a:gd name="adj1" fmla="val 5000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7896224" y="5300345"/>
            <a:ext cx="3528695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调用函数，此时的函数参数test1的实际参数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2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p="http://schemas.openxmlformats.org/presentationml/2006/main">
  <p:tag name="KSO_WM_UNIT_PLACING_PICTURE_USER_VIEWPORT" val="{&quot;height&quot;:4737.938582677165,&quot;width&quot;:14773.970078740158}"/>
</p:tagLst>
</file>

<file path=ppt/tags/tag2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1213</Words>
  <Application>WPS 演示</Application>
  <PresentationFormat/>
  <Paragraphs>107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黑体</vt:lpstr>
      <vt:lpstr>Arial Unicode MS</vt:lpstr>
      <vt:lpstr>Calibri</vt:lpstr>
      <vt:lpstr>楷体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常见内置函数</vt:lpstr>
      <vt:lpstr>       函数能提高应用的模块性，和代码的重复利用率。我们已经知道Python提供了许多内建函数，比如print()。但你也可以自己创建函数,创建函数可以理解为创建某种用途的工具，这类函数叫做用户自定义函数。</vt:lpstr>
      <vt:lpstr>       函数参数的传递</vt:lpstr>
      <vt:lpstr>综合实例：美元兑换人民币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方圆</cp:lastModifiedBy>
  <cp:revision>4</cp:revision>
  <cp:lastPrinted>2021-09-19T15:23:00Z</cp:lastPrinted>
  <dcterms:created xsi:type="dcterms:W3CDTF">2021-09-19T15:23:00Z</dcterms:created>
  <dcterms:modified xsi:type="dcterms:W3CDTF">2021-10-11T12:44:43Z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0D150D3A0CB0424F9D97AEF0B562989B</vt:lpwstr>
  </property>
  <property fmtid="{D5CDD505-2E9C-101B-9397-08002B2CF9AE}" pid="7" name="KSOProductBuildVer">
    <vt:lpwstr>2052-11.1.0.11045</vt:lpwstr>
  </property>
</Properties>
</file>