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png" ContentType="image/png"/>
  <Default Extension="wmf" ContentType="image/x-wmf"/>
  <Default Extension="gif" ContentType="image/gif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9"/>
  </p:notesMasterIdLst>
  <p:sldIdLst>
    <p:sldId id="329" r:id="rId3"/>
    <p:sldId id="672" r:id="rId4"/>
    <p:sldId id="690" r:id="rId5"/>
    <p:sldId id="691" r:id="rId6"/>
    <p:sldId id="692" r:id="rId7"/>
    <p:sldId id="630" r:id="rId8"/>
    <p:sldId id="631" r:id="rId9"/>
    <p:sldId id="632" r:id="rId10"/>
    <p:sldId id="633" r:id="rId11"/>
    <p:sldId id="634" r:id="rId12"/>
    <p:sldId id="635" r:id="rId13"/>
    <p:sldId id="636" r:id="rId14"/>
    <p:sldId id="637" r:id="rId15"/>
    <p:sldId id="641" r:id="rId16"/>
    <p:sldId id="642" r:id="rId17"/>
    <p:sldId id="644" r:id="rId18"/>
    <p:sldId id="645" r:id="rId19"/>
    <p:sldId id="646" r:id="rId20"/>
    <p:sldId id="647" r:id="rId21"/>
    <p:sldId id="693" r:id="rId22"/>
    <p:sldId id="694" r:id="rId23"/>
    <p:sldId id="696" r:id="rId24"/>
    <p:sldId id="697" r:id="rId25"/>
    <p:sldId id="648" r:id="rId26"/>
    <p:sldId id="649" r:id="rId27"/>
    <p:sldId id="651" r:id="rId28"/>
  </p:sldIdLst>
  <p:sldSz cx="12192000" cy="6858000"/>
  <p:notesSz cx="7103745" cy="10234295"/>
  <p:custDataLst>
    <p:tags r:id="rId3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20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3" Type="http://schemas.openxmlformats.org/officeDocument/2006/relationships/tags" Target="tags/tag3.xml"/><Relationship Id="rId32" Type="http://schemas.openxmlformats.org/officeDocument/2006/relationships/tableStyles" Target="tableStyles.xml"/><Relationship Id="rId31" Type="http://schemas.openxmlformats.org/officeDocument/2006/relationships/viewProps" Target="viewProps.xml"/><Relationship Id="rId30" Type="http://schemas.openxmlformats.org/officeDocument/2006/relationships/presProps" Target="presProps.xml"/><Relationship Id="rId3" Type="http://schemas.openxmlformats.org/officeDocument/2006/relationships/slide" Target="slides/slide1.xml"/><Relationship Id="rId29" Type="http://schemas.openxmlformats.org/officeDocument/2006/relationships/notesMaster" Target="notesMasters/notesMaster1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4" Type="http://schemas.openxmlformats.org/officeDocument/2006/relationships/image" Target="../media/image29.wmf"/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2" Type="http://schemas.openxmlformats.org/officeDocument/2006/relationships/image" Target="../media/image31.emf"/><Relationship Id="rId1" Type="http://schemas.openxmlformats.org/officeDocument/2006/relationships/image" Target="../media/image30.e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emf"/><Relationship Id="rId2" Type="http://schemas.openxmlformats.org/officeDocument/2006/relationships/image" Target="../media/image34.emf"/><Relationship Id="rId1" Type="http://schemas.openxmlformats.org/officeDocument/2006/relationships/image" Target="../media/image33.e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emf"/><Relationship Id="rId2" Type="http://schemas.openxmlformats.org/officeDocument/2006/relationships/image" Target="../media/image37.emf"/><Relationship Id="rId1" Type="http://schemas.openxmlformats.org/officeDocument/2006/relationships/image" Target="../media/image36.e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emf"/><Relationship Id="rId2" Type="http://schemas.openxmlformats.org/officeDocument/2006/relationships/image" Target="../media/image40.emf"/><Relationship Id="rId1" Type="http://schemas.openxmlformats.org/officeDocument/2006/relationships/image" Target="../media/image39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emf"/></Relationships>
</file>

<file path=ppt/drawings/_rels/vmlDrawing17.vml.rels><?xml version="1.0" encoding="UTF-8" standalone="yes"?>
<Relationships xmlns="http://schemas.openxmlformats.org/package/2006/relationships"><Relationship Id="rId4" Type="http://schemas.openxmlformats.org/officeDocument/2006/relationships/image" Target="../media/image47.emf"/><Relationship Id="rId3" Type="http://schemas.openxmlformats.org/officeDocument/2006/relationships/image" Target="../media/image46.emf"/><Relationship Id="rId2" Type="http://schemas.openxmlformats.org/officeDocument/2006/relationships/image" Target="../media/image45.emf"/><Relationship Id="rId1" Type="http://schemas.openxmlformats.org/officeDocument/2006/relationships/image" Target="../media/image44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5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9.vml.rels><?xml version="1.0" encoding="UTF-8" standalone="yes"?>
<Relationships xmlns="http://schemas.openxmlformats.org/package/2006/relationships"><Relationship Id="rId5" Type="http://schemas.openxmlformats.org/officeDocument/2006/relationships/image" Target="../media/image25.wmf"/><Relationship Id="rId4" Type="http://schemas.openxmlformats.org/officeDocument/2006/relationships/image" Target="../media/image24.wmf"/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8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02167" y="609600"/>
            <a:ext cx="11387667" cy="548957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1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5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5">
                <a:solidFill>
                  <a:schemeClr val="tx1">
                    <a:tint val="75000"/>
                  </a:schemeClr>
                </a:solidFill>
              </a:defRPr>
            </a:lvl1pPr>
            <a:lvl2pPr marL="609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200" indent="0">
              <a:buNone/>
              <a:defRPr sz="2135">
                <a:solidFill>
                  <a:schemeClr val="tx1">
                    <a:tint val="75000"/>
                  </a:schemeClr>
                </a:solidFill>
              </a:defRPr>
            </a:lvl3pPr>
            <a:lvl4pPr marL="18288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4pPr>
            <a:lvl5pPr marL="24384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5pPr>
            <a:lvl6pPr marL="30480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6pPr>
            <a:lvl7pPr marL="36576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7pPr>
            <a:lvl8pPr marL="42672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8pPr>
            <a:lvl9pPr marL="48768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5"/>
            </a:lvl1pPr>
            <a:lvl2pPr>
              <a:defRPr sz="3200"/>
            </a:lvl2pPr>
            <a:lvl3pPr>
              <a:defRPr sz="2665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5"/>
            </a:lvl1pPr>
            <a:lvl2pPr>
              <a:defRPr sz="3200"/>
            </a:lvl2pPr>
            <a:lvl3pPr>
              <a:defRPr sz="2665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665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35" b="1"/>
            </a:lvl4pPr>
            <a:lvl5pPr marL="2438400" indent="0">
              <a:buNone/>
              <a:defRPr sz="2135" b="1"/>
            </a:lvl5pPr>
            <a:lvl6pPr marL="3048000" indent="0">
              <a:buNone/>
              <a:defRPr sz="2135" b="1"/>
            </a:lvl6pPr>
            <a:lvl7pPr marL="3657600" indent="0">
              <a:buNone/>
              <a:defRPr sz="2135" b="1"/>
            </a:lvl7pPr>
            <a:lvl8pPr marL="4267200" indent="0">
              <a:buNone/>
              <a:defRPr sz="2135" b="1"/>
            </a:lvl8pPr>
            <a:lvl9pPr marL="4876800" indent="0">
              <a:buNone/>
              <a:defRPr sz="2135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5"/>
            </a:lvl2pPr>
            <a:lvl3pPr>
              <a:defRPr sz="2400"/>
            </a:lvl3pPr>
            <a:lvl4pPr>
              <a:defRPr sz="2135"/>
            </a:lvl4pPr>
            <a:lvl5pPr>
              <a:defRPr sz="2135"/>
            </a:lvl5pPr>
            <a:lvl6pPr>
              <a:defRPr sz="2135"/>
            </a:lvl6pPr>
            <a:lvl7pPr>
              <a:defRPr sz="2135"/>
            </a:lvl7pPr>
            <a:lvl8pPr>
              <a:defRPr sz="2135"/>
            </a:lvl8pPr>
            <a:lvl9pPr>
              <a:defRPr sz="213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71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665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35" b="1"/>
            </a:lvl4pPr>
            <a:lvl5pPr marL="2438400" indent="0">
              <a:buNone/>
              <a:defRPr sz="2135" b="1"/>
            </a:lvl5pPr>
            <a:lvl6pPr marL="3048000" indent="0">
              <a:buNone/>
              <a:defRPr sz="2135" b="1"/>
            </a:lvl6pPr>
            <a:lvl7pPr marL="3657600" indent="0">
              <a:buNone/>
              <a:defRPr sz="2135" b="1"/>
            </a:lvl7pPr>
            <a:lvl8pPr marL="4267200" indent="0">
              <a:buNone/>
              <a:defRPr sz="2135" b="1"/>
            </a:lvl8pPr>
            <a:lvl9pPr marL="4876800" indent="0">
              <a:buNone/>
              <a:defRPr sz="2135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71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5"/>
            </a:lvl2pPr>
            <a:lvl3pPr>
              <a:defRPr sz="2400"/>
            </a:lvl3pPr>
            <a:lvl4pPr>
              <a:defRPr sz="2135"/>
            </a:lvl4pPr>
            <a:lvl5pPr>
              <a:defRPr sz="2135"/>
            </a:lvl5pPr>
            <a:lvl6pPr>
              <a:defRPr sz="2135"/>
            </a:lvl6pPr>
            <a:lvl7pPr>
              <a:defRPr sz="2135"/>
            </a:lvl7pPr>
            <a:lvl8pPr>
              <a:defRPr sz="2135"/>
            </a:lvl8pPr>
            <a:lvl9pPr>
              <a:defRPr sz="213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3" y="273049"/>
            <a:ext cx="4011084" cy="1162051"/>
          </a:xfrm>
        </p:spPr>
        <p:txBody>
          <a:bodyPr anchor="b"/>
          <a:lstStyle>
            <a:lvl1pPr algn="l">
              <a:defRPr sz="2665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5"/>
            </a:lvl1pPr>
            <a:lvl2pPr>
              <a:defRPr sz="3735"/>
            </a:lvl2pPr>
            <a:lvl3pPr>
              <a:defRPr sz="3200"/>
            </a:lvl3pPr>
            <a:lvl4pPr>
              <a:defRPr sz="2665"/>
            </a:lvl4pPr>
            <a:lvl5pPr>
              <a:defRPr sz="2665"/>
            </a:lvl5pPr>
            <a:lvl6pPr>
              <a:defRPr sz="2665"/>
            </a:lvl6pPr>
            <a:lvl7pPr>
              <a:defRPr sz="2665"/>
            </a:lvl7pPr>
            <a:lvl8pPr>
              <a:defRPr sz="2665"/>
            </a:lvl8pPr>
            <a:lvl9pPr>
              <a:defRPr sz="266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865"/>
            </a:lvl1pPr>
            <a:lvl2pPr marL="609600" indent="0">
              <a:buNone/>
              <a:defRPr sz="1600"/>
            </a:lvl2pPr>
            <a:lvl3pPr marL="1219200" indent="0">
              <a:buNone/>
              <a:defRPr sz="1335"/>
            </a:lvl3pPr>
            <a:lvl4pPr marL="1828800" indent="0">
              <a:buNone/>
              <a:defRPr sz="1200"/>
            </a:lvl4pPr>
            <a:lvl5pPr marL="2438400" indent="0">
              <a:buNone/>
              <a:defRPr sz="1200"/>
            </a:lvl5pPr>
            <a:lvl6pPr marL="3048000" indent="0">
              <a:buNone/>
              <a:defRPr sz="1200"/>
            </a:lvl6pPr>
            <a:lvl7pPr marL="3657600" indent="0">
              <a:buNone/>
              <a:defRPr sz="1200"/>
            </a:lvl7pPr>
            <a:lvl8pPr marL="4267200" indent="0">
              <a:buNone/>
              <a:defRPr sz="1200"/>
            </a:lvl8pPr>
            <a:lvl9pPr marL="4876800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5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5"/>
            </a:lvl1pPr>
            <a:lvl2pPr marL="609600" indent="0">
              <a:buNone/>
              <a:defRPr sz="3735"/>
            </a:lvl2pPr>
            <a:lvl3pPr marL="1219200" indent="0">
              <a:buNone/>
              <a:defRPr sz="3200"/>
            </a:lvl3pPr>
            <a:lvl4pPr marL="1828800" indent="0">
              <a:buNone/>
              <a:defRPr sz="2665"/>
            </a:lvl4pPr>
            <a:lvl5pPr marL="2438400" indent="0">
              <a:buNone/>
              <a:defRPr sz="2665"/>
            </a:lvl5pPr>
            <a:lvl6pPr marL="3048000" indent="0">
              <a:buNone/>
              <a:defRPr sz="2665"/>
            </a:lvl6pPr>
            <a:lvl7pPr marL="3657600" indent="0">
              <a:buNone/>
              <a:defRPr sz="2665"/>
            </a:lvl7pPr>
            <a:lvl8pPr marL="4267200" indent="0">
              <a:buNone/>
              <a:defRPr sz="2665"/>
            </a:lvl8pPr>
            <a:lvl9pPr marL="4876800" indent="0">
              <a:buNone/>
              <a:defRPr sz="2665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3"/>
          </a:xfrm>
        </p:spPr>
        <p:txBody>
          <a:bodyPr/>
          <a:lstStyle>
            <a:lvl1pPr marL="0" indent="0">
              <a:buNone/>
              <a:defRPr sz="1865"/>
            </a:lvl1pPr>
            <a:lvl2pPr marL="609600" indent="0">
              <a:buNone/>
              <a:defRPr sz="1600"/>
            </a:lvl2pPr>
            <a:lvl3pPr marL="1219200" indent="0">
              <a:buNone/>
              <a:defRPr sz="1335"/>
            </a:lvl3pPr>
            <a:lvl4pPr marL="1828800" indent="0">
              <a:buNone/>
              <a:defRPr sz="1200"/>
            </a:lvl4pPr>
            <a:lvl5pPr marL="2438400" indent="0">
              <a:buNone/>
              <a:defRPr sz="1200"/>
            </a:lvl5pPr>
            <a:lvl6pPr marL="3048000" indent="0">
              <a:buNone/>
              <a:defRPr sz="1200"/>
            </a:lvl6pPr>
            <a:lvl7pPr marL="3657600" indent="0">
              <a:buNone/>
              <a:defRPr sz="1200"/>
            </a:lvl7pPr>
            <a:lvl8pPr marL="4267200" indent="0">
              <a:buNone/>
              <a:defRPr sz="1200"/>
            </a:lvl8pPr>
            <a:lvl9pPr marL="4876800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image" Target="../media/image1.png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xStyles>
    <p:titleStyle>
      <a:lvl1pPr algn="ctr" defTabSz="1219200" rtl="0" eaLnBrk="1" latinLnBrk="0" hangingPunct="1">
        <a:spcBef>
          <a:spcPct val="0"/>
        </a:spcBef>
        <a:buNone/>
        <a:defRPr sz="586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4265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defTabSz="1219200" rtl="0" eaLnBrk="1" latinLnBrk="0" hangingPunct="1">
        <a:spcBef>
          <a:spcPts val="130"/>
        </a:spcBef>
        <a:buFont typeface="Arial" panose="020B0604020202020204" pitchFamily="34" charset="0"/>
        <a:buChar char="–"/>
        <a:defRPr sz="3735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–"/>
        <a:defRPr sz="2665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»"/>
        <a:defRPr sz="2665"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7.v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7.GIF"/><Relationship Id="rId2" Type="http://schemas.openxmlformats.org/officeDocument/2006/relationships/image" Target="../media/image16.wmf"/><Relationship Id="rId1" Type="http://schemas.openxmlformats.org/officeDocument/2006/relationships/oleObject" Target="../embeddings/oleObject14.bin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.xml"/><Relationship Id="rId8" Type="http://schemas.openxmlformats.org/officeDocument/2006/relationships/tags" Target="../tags/tag1.xml"/><Relationship Id="rId7" Type="http://schemas.openxmlformats.org/officeDocument/2006/relationships/image" Target="../media/image20.wmf"/><Relationship Id="rId6" Type="http://schemas.openxmlformats.org/officeDocument/2006/relationships/oleObject" Target="../embeddings/oleObject18.bin"/><Relationship Id="rId5" Type="http://schemas.openxmlformats.org/officeDocument/2006/relationships/image" Target="../media/image19.wmf"/><Relationship Id="rId4" Type="http://schemas.openxmlformats.org/officeDocument/2006/relationships/oleObject" Target="../embeddings/oleObject17.bin"/><Relationship Id="rId3" Type="http://schemas.openxmlformats.org/officeDocument/2006/relationships/oleObject" Target="../embeddings/oleObject16.bin"/><Relationship Id="rId2" Type="http://schemas.openxmlformats.org/officeDocument/2006/relationships/image" Target="../media/image18.wmf"/><Relationship Id="rId10" Type="http://schemas.openxmlformats.org/officeDocument/2006/relationships/vmlDrawing" Target="../drawings/vmlDrawing8.vml"/><Relationship Id="rId1" Type="http://schemas.openxmlformats.org/officeDocument/2006/relationships/oleObject" Target="../embeddings/oleObject15.bin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23.bin"/><Relationship Id="rId8" Type="http://schemas.openxmlformats.org/officeDocument/2006/relationships/image" Target="../media/image24.wmf"/><Relationship Id="rId7" Type="http://schemas.openxmlformats.org/officeDocument/2006/relationships/oleObject" Target="../embeddings/oleObject22.bin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2.wmf"/><Relationship Id="rId3" Type="http://schemas.openxmlformats.org/officeDocument/2006/relationships/oleObject" Target="../embeddings/oleObject20.bin"/><Relationship Id="rId2" Type="http://schemas.openxmlformats.org/officeDocument/2006/relationships/image" Target="../media/image21.wmf"/><Relationship Id="rId12" Type="http://schemas.openxmlformats.org/officeDocument/2006/relationships/vmlDrawing" Target="../drawings/vmlDrawing9.vml"/><Relationship Id="rId11" Type="http://schemas.openxmlformats.org/officeDocument/2006/relationships/slideLayout" Target="../slideLayouts/slideLayout2.xml"/><Relationship Id="rId10" Type="http://schemas.openxmlformats.org/officeDocument/2006/relationships/image" Target="../media/image25.wmf"/><Relationship Id="rId1" Type="http://schemas.openxmlformats.org/officeDocument/2006/relationships/oleObject" Target="../embeddings/oleObject19.bin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tags" Target="../tags/tag2.xml"/><Relationship Id="rId8" Type="http://schemas.openxmlformats.org/officeDocument/2006/relationships/image" Target="../media/image29.wmf"/><Relationship Id="rId7" Type="http://schemas.openxmlformats.org/officeDocument/2006/relationships/oleObject" Target="../embeddings/oleObject27.bin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27.wmf"/><Relationship Id="rId3" Type="http://schemas.openxmlformats.org/officeDocument/2006/relationships/oleObject" Target="../embeddings/oleObject25.bin"/><Relationship Id="rId2" Type="http://schemas.openxmlformats.org/officeDocument/2006/relationships/image" Target="../media/image26.wmf"/><Relationship Id="rId11" Type="http://schemas.openxmlformats.org/officeDocument/2006/relationships/vmlDrawing" Target="../drawings/vmlDrawing10.vml"/><Relationship Id="rId10" Type="http://schemas.openxmlformats.org/officeDocument/2006/relationships/slideLayout" Target="../slideLayouts/slideLayout7.xml"/><Relationship Id="rId1" Type="http://schemas.openxmlformats.org/officeDocument/2006/relationships/oleObject" Target="../embeddings/oleObject24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11.vml"/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32.emf"/><Relationship Id="rId5" Type="http://schemas.openxmlformats.org/officeDocument/2006/relationships/oleObject" Target="../embeddings/oleObject30.bin"/><Relationship Id="rId4" Type="http://schemas.openxmlformats.org/officeDocument/2006/relationships/image" Target="../media/image31.emf"/><Relationship Id="rId3" Type="http://schemas.openxmlformats.org/officeDocument/2006/relationships/oleObject" Target="../embeddings/oleObject29.bin"/><Relationship Id="rId2" Type="http://schemas.openxmlformats.org/officeDocument/2006/relationships/image" Target="../media/image30.emf"/><Relationship Id="rId1" Type="http://schemas.openxmlformats.org/officeDocument/2006/relationships/oleObject" Target="../embeddings/oleObject28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12.vml"/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35.emf"/><Relationship Id="rId5" Type="http://schemas.openxmlformats.org/officeDocument/2006/relationships/oleObject" Target="../embeddings/oleObject33.bin"/><Relationship Id="rId4" Type="http://schemas.openxmlformats.org/officeDocument/2006/relationships/image" Target="../media/image34.emf"/><Relationship Id="rId3" Type="http://schemas.openxmlformats.org/officeDocument/2006/relationships/oleObject" Target="../embeddings/oleObject32.bin"/><Relationship Id="rId2" Type="http://schemas.openxmlformats.org/officeDocument/2006/relationships/image" Target="../media/image33.emf"/><Relationship Id="rId1" Type="http://schemas.openxmlformats.org/officeDocument/2006/relationships/oleObject" Target="../embeddings/oleObject31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13.vml"/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38.emf"/><Relationship Id="rId5" Type="http://schemas.openxmlformats.org/officeDocument/2006/relationships/oleObject" Target="../embeddings/oleObject36.bin"/><Relationship Id="rId4" Type="http://schemas.openxmlformats.org/officeDocument/2006/relationships/image" Target="../media/image37.emf"/><Relationship Id="rId3" Type="http://schemas.openxmlformats.org/officeDocument/2006/relationships/oleObject" Target="../embeddings/oleObject35.bin"/><Relationship Id="rId2" Type="http://schemas.openxmlformats.org/officeDocument/2006/relationships/image" Target="../media/image36.emf"/><Relationship Id="rId1" Type="http://schemas.openxmlformats.org/officeDocument/2006/relationships/oleObject" Target="../embeddings/oleObject34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14.vml"/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41.emf"/><Relationship Id="rId5" Type="http://schemas.openxmlformats.org/officeDocument/2006/relationships/oleObject" Target="../embeddings/oleObject39.bin"/><Relationship Id="rId4" Type="http://schemas.openxmlformats.org/officeDocument/2006/relationships/image" Target="../media/image40.emf"/><Relationship Id="rId3" Type="http://schemas.openxmlformats.org/officeDocument/2006/relationships/oleObject" Target="../embeddings/oleObject38.bin"/><Relationship Id="rId2" Type="http://schemas.openxmlformats.org/officeDocument/2006/relationships/image" Target="../media/image39.emf"/><Relationship Id="rId1" Type="http://schemas.openxmlformats.org/officeDocument/2006/relationships/oleObject" Target="../embeddings/oleObject37.bin"/></Relationships>
</file>

<file path=ppt/slides/_rels/slide18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5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42.emf"/><Relationship Id="rId1" Type="http://schemas.openxmlformats.org/officeDocument/2006/relationships/oleObject" Target="../embeddings/oleObject40.bin"/></Relationships>
</file>

<file path=ppt/slides/_rels/slide19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6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43.emf"/><Relationship Id="rId1" Type="http://schemas.openxmlformats.org/officeDocument/2006/relationships/oleObject" Target="../embeddings/oleObject4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4.xml"/><Relationship Id="rId8" Type="http://schemas.openxmlformats.org/officeDocument/2006/relationships/image" Target="../media/image47.emf"/><Relationship Id="rId7" Type="http://schemas.openxmlformats.org/officeDocument/2006/relationships/oleObject" Target="../embeddings/oleObject45.bin"/><Relationship Id="rId6" Type="http://schemas.openxmlformats.org/officeDocument/2006/relationships/image" Target="../media/image46.emf"/><Relationship Id="rId5" Type="http://schemas.openxmlformats.org/officeDocument/2006/relationships/oleObject" Target="../embeddings/oleObject44.bin"/><Relationship Id="rId4" Type="http://schemas.openxmlformats.org/officeDocument/2006/relationships/image" Target="../media/image45.emf"/><Relationship Id="rId3" Type="http://schemas.openxmlformats.org/officeDocument/2006/relationships/oleObject" Target="../embeddings/oleObject43.bin"/><Relationship Id="rId2" Type="http://schemas.openxmlformats.org/officeDocument/2006/relationships/image" Target="../media/image44.emf"/><Relationship Id="rId10" Type="http://schemas.openxmlformats.org/officeDocument/2006/relationships/vmlDrawing" Target="../drawings/vmlDrawing17.vml"/><Relationship Id="rId1" Type="http://schemas.openxmlformats.org/officeDocument/2006/relationships/oleObject" Target="../embeddings/oleObject42.bin"/></Relationships>
</file>

<file path=ppt/slides/_rels/slide23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18.vml"/><Relationship Id="rId4" Type="http://schemas.openxmlformats.org/officeDocument/2006/relationships/slideLayout" Target="../slideLayouts/slideLayout13.xml"/><Relationship Id="rId3" Type="http://schemas.openxmlformats.org/officeDocument/2006/relationships/image" Target="../media/image49.png"/><Relationship Id="rId2" Type="http://schemas.openxmlformats.org/officeDocument/2006/relationships/image" Target="../media/image48.wmf"/><Relationship Id="rId1" Type="http://schemas.openxmlformats.org/officeDocument/2006/relationships/oleObject" Target="../embeddings/oleObject46.bin"/></Relationships>
</file>

<file path=ppt/slides/_rels/slide24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19.v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51.wmf"/><Relationship Id="rId2" Type="http://schemas.openxmlformats.org/officeDocument/2006/relationships/oleObject" Target="../embeddings/oleObject47.bin"/><Relationship Id="rId1" Type="http://schemas.openxmlformats.org/officeDocument/2006/relationships/image" Target="../media/image50.wmf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2.GI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1" Type="http://schemas.openxmlformats.org/officeDocument/2006/relationships/image" Target="../media/image53.png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vmlDrawing" Target="../drawings/vmlDrawing1.vml"/><Relationship Id="rId8" Type="http://schemas.openxmlformats.org/officeDocument/2006/relationships/slideLayout" Target="../slideLayouts/slideLayout7.xml"/><Relationship Id="rId7" Type="http://schemas.openxmlformats.org/officeDocument/2006/relationships/image" Target="../media/image5.wmf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wmf"/><Relationship Id="rId3" Type="http://schemas.openxmlformats.org/officeDocument/2006/relationships/oleObject" Target="../embeddings/oleObject2.bin"/><Relationship Id="rId2" Type="http://schemas.openxmlformats.org/officeDocument/2006/relationships/image" Target="../media/image3.wmf"/><Relationship Id="rId1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2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6.emf"/><Relationship Id="rId1" Type="http://schemas.openxmlformats.org/officeDocument/2006/relationships/oleObject" Target="../embeddings/oleObject5.bin"/></Relationships>
</file>

<file path=ppt/slides/_rels/slide5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3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8.wmf"/><Relationship Id="rId3" Type="http://schemas.openxmlformats.org/officeDocument/2006/relationships/oleObject" Target="../embeddings/oleObject7.bin"/><Relationship Id="rId2" Type="http://schemas.openxmlformats.org/officeDocument/2006/relationships/image" Target="../media/image7.wmf"/><Relationship Id="rId1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GIF"/></Relationships>
</file>

<file path=ppt/slides/_rels/slide7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4.v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1.wmf"/><Relationship Id="rId3" Type="http://schemas.openxmlformats.org/officeDocument/2006/relationships/oleObject" Target="../embeddings/oleObject9.bin"/><Relationship Id="rId2" Type="http://schemas.openxmlformats.org/officeDocument/2006/relationships/image" Target="../media/image10.wmf"/><Relationship Id="rId1" Type="http://schemas.openxmlformats.org/officeDocument/2006/relationships/oleObject" Target="../embeddings/oleObject8.bin"/></Relationships>
</file>

<file path=ppt/slides/_rels/slide8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5.v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3.wmf"/><Relationship Id="rId3" Type="http://schemas.openxmlformats.org/officeDocument/2006/relationships/oleObject" Target="../embeddings/oleObject11.bin"/><Relationship Id="rId2" Type="http://schemas.openxmlformats.org/officeDocument/2006/relationships/image" Target="../media/image12.wmf"/><Relationship Id="rId1" Type="http://schemas.openxmlformats.org/officeDocument/2006/relationships/oleObject" Target="../embeddings/oleObject10.bin"/></Relationships>
</file>

<file path=ppt/slides/_rels/slide9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6.v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5.wmf"/><Relationship Id="rId3" Type="http://schemas.openxmlformats.org/officeDocument/2006/relationships/oleObject" Target="../embeddings/oleObject13.bin"/><Relationship Id="rId2" Type="http://schemas.openxmlformats.org/officeDocument/2006/relationships/image" Target="../media/image14.wmf"/><Relationship Id="rId1" Type="http://schemas.openxmlformats.org/officeDocument/2006/relationships/oleObject" Target="../embeddings/oleObject1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8663709" y="193251"/>
            <a:ext cx="3114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>
                <a:solidFill>
                  <a:schemeClr val="accent1"/>
                </a:solidFill>
              </a:rPr>
              <a:t>人教</a:t>
            </a:r>
            <a:r>
              <a:rPr lang="en-US" altLang="zh-CN" b="1">
                <a:solidFill>
                  <a:schemeClr val="accent1"/>
                </a:solidFill>
              </a:rPr>
              <a:t>2019A</a:t>
            </a:r>
            <a:r>
              <a:rPr lang="zh-CN" altLang="en-US" b="1">
                <a:solidFill>
                  <a:schemeClr val="accent1"/>
                </a:solidFill>
              </a:rPr>
              <a:t>版必修 第一册</a:t>
            </a:r>
            <a:endParaRPr lang="zh-CN" altLang="en-US" b="1">
              <a:solidFill>
                <a:schemeClr val="accent1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366645" y="3562350"/>
            <a:ext cx="7773670" cy="9220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l"/>
            <a:r>
              <a:rPr lang="en-US" sz="5400" b="1">
                <a:solidFill>
                  <a:srgbClr val="FF0000"/>
                </a:solidFill>
                <a:sym typeface="+mn-ea"/>
              </a:rPr>
              <a:t>3.2.2</a:t>
            </a:r>
            <a:r>
              <a:rPr sz="5400" b="1">
                <a:solidFill>
                  <a:srgbClr val="FF0000"/>
                </a:solidFill>
                <a:sym typeface="+mn-ea"/>
              </a:rPr>
              <a:t>   最</a:t>
            </a:r>
            <a:r>
              <a:rPr lang="zh-CN" sz="5400" b="1">
                <a:solidFill>
                  <a:srgbClr val="FF0000"/>
                </a:solidFill>
                <a:sym typeface="+mn-ea"/>
              </a:rPr>
              <a:t>大</a:t>
            </a:r>
            <a:r>
              <a:rPr sz="5400" b="1">
                <a:solidFill>
                  <a:srgbClr val="FF0000"/>
                </a:solidFill>
                <a:sym typeface="+mn-ea"/>
              </a:rPr>
              <a:t>值</a:t>
            </a:r>
            <a:r>
              <a:rPr lang="zh-CN" sz="5400" b="1">
                <a:solidFill>
                  <a:srgbClr val="FF0000"/>
                </a:solidFill>
                <a:sym typeface="+mn-ea"/>
              </a:rPr>
              <a:t>与最小值</a:t>
            </a:r>
            <a:endParaRPr lang="zh-CN" sz="5400" b="1">
              <a:solidFill>
                <a:srgbClr val="FF0000"/>
              </a:solidFill>
              <a:sym typeface="+mn-ea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111059" y="739825"/>
            <a:ext cx="9316720" cy="25533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altLang="zh-CN" sz="8000" b="1">
                <a:solidFill>
                  <a:srgbClr val="FF0000"/>
                </a:solidFill>
              </a:rPr>
              <a:t>3.2</a:t>
            </a:r>
            <a:r>
              <a:rPr lang="zh-CN" altLang="zh-CN" sz="8000" b="1">
                <a:solidFill>
                  <a:srgbClr val="FF0000"/>
                </a:solidFill>
              </a:rPr>
              <a:t>   函数的基本性质</a:t>
            </a:r>
            <a:endParaRPr lang="zh-CN" altLang="zh-CN" sz="8000" b="1">
              <a:solidFill>
                <a:srgbClr val="FF0000"/>
              </a:solidFill>
            </a:endParaRPr>
          </a:p>
          <a:p>
            <a:pPr algn="ctr"/>
            <a:r>
              <a:rPr lang="zh-CN" altLang="zh-CN" sz="8000" b="1">
                <a:solidFill>
                  <a:srgbClr val="FF0000"/>
                </a:solidFill>
              </a:rPr>
              <a:t>第二课时</a:t>
            </a:r>
            <a:endParaRPr lang="zh-CN" altLang="zh-CN" sz="8000" b="1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938" name="对象 39937"/>
          <p:cNvGraphicFramePr>
            <a:graphicFrameLocks noChangeAspect="1"/>
          </p:cNvGraphicFramePr>
          <p:nvPr/>
        </p:nvGraphicFramePr>
        <p:xfrm>
          <a:off x="1727835" y="673100"/>
          <a:ext cx="7974965" cy="33921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" name="" r:id="rId1" imgW="3505200" imgH="1473200" progId="Equation.DSMT4">
                  <p:embed/>
                </p:oleObj>
              </mc:Choice>
              <mc:Fallback>
                <p:oleObj name="" r:id="rId1" imgW="3505200" imgH="14732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727835" y="673100"/>
                        <a:ext cx="7974965" cy="339217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0178" name="图片 39938" descr="54321 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0400" y="4724400"/>
            <a:ext cx="1905000" cy="17113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62" name="组合 40961"/>
          <p:cNvGrpSpPr/>
          <p:nvPr/>
        </p:nvGrpSpPr>
        <p:grpSpPr>
          <a:xfrm>
            <a:off x="2133600" y="533400"/>
            <a:ext cx="8229600" cy="1814513"/>
            <a:chOff x="0" y="0"/>
            <a:chExt cx="5184" cy="1143"/>
          </a:xfrm>
        </p:grpSpPr>
        <p:sp>
          <p:nvSpPr>
            <p:cNvPr id="51202" name="文本框 40962"/>
            <p:cNvSpPr txBox="1"/>
            <p:nvPr/>
          </p:nvSpPr>
          <p:spPr>
            <a:xfrm>
              <a:off x="0" y="0"/>
              <a:ext cx="5184" cy="1143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2800">
                  <a:solidFill>
                    <a:srgbClr val="0000FF"/>
                  </a:solidFill>
                  <a:latin typeface="Arial" panose="020B0604020202020204" pitchFamily="34" charset="0"/>
                  <a:ea typeface="楷体_GB2312" pitchFamily="49" charset="-122"/>
                </a:rPr>
                <a:t>解：做出函数                                的图像。显然，函数图像的顶点就是烟花上升的最高点，顶点的横坐标就是烟花爆裂的最佳时刻，纵坐标就是这时距地面的高度</a:t>
              </a:r>
              <a:r>
                <a:rPr lang="en-US" altLang="zh-CN" sz="2800">
                  <a:solidFill>
                    <a:srgbClr val="0000FF"/>
                  </a:solidFill>
                  <a:latin typeface="Arial" panose="020B0604020202020204" pitchFamily="34" charset="0"/>
                  <a:ea typeface="楷体_GB2312" pitchFamily="49" charset="-122"/>
                </a:rPr>
                <a:t>.</a:t>
              </a:r>
              <a:endParaRPr lang="en-US" altLang="zh-CN" sz="2800">
                <a:solidFill>
                  <a:srgbClr val="0000FF"/>
                </a:solidFill>
                <a:latin typeface="Arial" panose="020B0604020202020204" pitchFamily="34" charset="0"/>
                <a:ea typeface="楷体_GB2312" pitchFamily="49" charset="-122"/>
              </a:endParaRPr>
            </a:p>
          </p:txBody>
        </p:sp>
        <p:graphicFrame>
          <p:nvGraphicFramePr>
            <p:cNvPr id="51203" name="对象 40963"/>
            <p:cNvGraphicFramePr>
              <a:graphicFrameLocks noChangeAspect="1"/>
            </p:cNvGraphicFramePr>
            <p:nvPr/>
          </p:nvGraphicFramePr>
          <p:xfrm>
            <a:off x="1440" y="0"/>
            <a:ext cx="1968" cy="29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7" name="" r:id="rId1" imgW="1524000" imgH="228600" progId="Equation.DSMT4">
                    <p:embed/>
                  </p:oleObj>
                </mc:Choice>
                <mc:Fallback>
                  <p:oleObj name="" r:id="rId1" imgW="1524000" imgH="2286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1440" y="0"/>
                          <a:ext cx="1968" cy="295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0965" name="组合 40964"/>
          <p:cNvGrpSpPr/>
          <p:nvPr/>
        </p:nvGrpSpPr>
        <p:grpSpPr>
          <a:xfrm>
            <a:off x="2209800" y="2514600"/>
            <a:ext cx="3657600" cy="2811463"/>
            <a:chOff x="0" y="0"/>
            <a:chExt cx="2304" cy="1771"/>
          </a:xfrm>
        </p:grpSpPr>
        <p:sp>
          <p:nvSpPr>
            <p:cNvPr id="51205" name="直接连接符 40965"/>
            <p:cNvSpPr/>
            <p:nvPr/>
          </p:nvSpPr>
          <p:spPr>
            <a:xfrm flipH="1" flipV="1">
              <a:off x="384" y="48"/>
              <a:ext cx="0" cy="1680"/>
            </a:xfrm>
            <a:prstGeom prst="line">
              <a:avLst/>
            </a:prstGeom>
            <a:ln w="38100" cap="flat" cmpd="sng">
              <a:solidFill>
                <a:srgbClr val="800000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/>
            <a:lstStyle/>
            <a:p/>
          </p:txBody>
        </p:sp>
        <p:sp>
          <p:nvSpPr>
            <p:cNvPr id="51206" name="直接连接符 40966"/>
            <p:cNvSpPr/>
            <p:nvPr/>
          </p:nvSpPr>
          <p:spPr>
            <a:xfrm>
              <a:off x="96" y="1440"/>
              <a:ext cx="2208" cy="0"/>
            </a:xfrm>
            <a:prstGeom prst="line">
              <a:avLst/>
            </a:prstGeom>
            <a:ln w="38100" cap="flat" cmpd="sng">
              <a:solidFill>
                <a:srgbClr val="800000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/>
            <a:lstStyle/>
            <a:p/>
          </p:txBody>
        </p:sp>
        <p:sp>
          <p:nvSpPr>
            <p:cNvPr id="51207" name="矩形 40967"/>
            <p:cNvSpPr/>
            <p:nvPr/>
          </p:nvSpPr>
          <p:spPr>
            <a:xfrm>
              <a:off x="131" y="1401"/>
              <a:ext cx="240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r>
                <a:rPr lang="en-US" altLang="zh-CN" sz="2800">
                  <a:solidFill>
                    <a:srgbClr val="800000"/>
                  </a:solidFill>
                  <a:latin typeface="Arial" panose="020B0604020202020204" pitchFamily="34" charset="0"/>
                  <a:ea typeface="楷体_GB2312" pitchFamily="49" charset="-122"/>
                </a:rPr>
                <a:t>o</a:t>
              </a:r>
              <a:endParaRPr lang="en-US" altLang="zh-CN" sz="2800">
                <a:solidFill>
                  <a:srgbClr val="800000"/>
                </a:solidFill>
                <a:latin typeface="Arial" panose="020B0604020202020204" pitchFamily="34" charset="0"/>
                <a:ea typeface="楷体_GB2312" pitchFamily="49" charset="-122"/>
              </a:endParaRPr>
            </a:p>
          </p:txBody>
        </p:sp>
        <p:sp>
          <p:nvSpPr>
            <p:cNvPr id="51208" name="矩形 40968"/>
            <p:cNvSpPr/>
            <p:nvPr/>
          </p:nvSpPr>
          <p:spPr>
            <a:xfrm>
              <a:off x="2016" y="1401"/>
              <a:ext cx="178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r>
                <a:rPr lang="en-US" altLang="zh-CN" sz="2800">
                  <a:solidFill>
                    <a:srgbClr val="800000"/>
                  </a:solidFill>
                  <a:latin typeface="Arial" panose="020B0604020202020204" pitchFamily="34" charset="0"/>
                  <a:ea typeface="楷体_GB2312" pitchFamily="49" charset="-122"/>
                </a:rPr>
                <a:t>t</a:t>
              </a:r>
              <a:endParaRPr lang="en-US" altLang="zh-CN" sz="2800">
                <a:solidFill>
                  <a:srgbClr val="800000"/>
                </a:solidFill>
                <a:latin typeface="Arial" panose="020B0604020202020204" pitchFamily="34" charset="0"/>
                <a:ea typeface="楷体_GB2312" pitchFamily="49" charset="-122"/>
              </a:endParaRPr>
            </a:p>
          </p:txBody>
        </p:sp>
        <p:sp>
          <p:nvSpPr>
            <p:cNvPr id="51209" name="矩形 40969"/>
            <p:cNvSpPr/>
            <p:nvPr/>
          </p:nvSpPr>
          <p:spPr>
            <a:xfrm>
              <a:off x="131" y="0"/>
              <a:ext cx="240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r>
                <a:rPr lang="en-US" altLang="zh-CN" sz="2800">
                  <a:solidFill>
                    <a:srgbClr val="800000"/>
                  </a:solidFill>
                  <a:latin typeface="Arial" panose="020B0604020202020204" pitchFamily="34" charset="0"/>
                  <a:ea typeface="楷体_GB2312" pitchFamily="49" charset="-122"/>
                </a:rPr>
                <a:t>h</a:t>
              </a:r>
              <a:endParaRPr lang="en-US" altLang="zh-CN" sz="2800">
                <a:solidFill>
                  <a:srgbClr val="800000"/>
                </a:solidFill>
                <a:latin typeface="Arial" panose="020B0604020202020204" pitchFamily="34" charset="0"/>
                <a:ea typeface="楷体_GB2312" pitchFamily="49" charset="-122"/>
              </a:endParaRPr>
            </a:p>
          </p:txBody>
        </p:sp>
        <p:sp>
          <p:nvSpPr>
            <p:cNvPr id="51210" name="直接连接符 40970"/>
            <p:cNvSpPr/>
            <p:nvPr/>
          </p:nvSpPr>
          <p:spPr>
            <a:xfrm flipH="1">
              <a:off x="672" y="1392"/>
              <a:ext cx="0" cy="4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51211" name="直接连接符 40971"/>
            <p:cNvSpPr/>
            <p:nvPr/>
          </p:nvSpPr>
          <p:spPr>
            <a:xfrm flipH="1">
              <a:off x="960" y="1392"/>
              <a:ext cx="0" cy="4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51212" name="直接连接符 40972"/>
            <p:cNvSpPr/>
            <p:nvPr/>
          </p:nvSpPr>
          <p:spPr>
            <a:xfrm flipH="1">
              <a:off x="1248" y="1392"/>
              <a:ext cx="0" cy="4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51213" name="直接连接符 40973"/>
            <p:cNvSpPr/>
            <p:nvPr/>
          </p:nvSpPr>
          <p:spPr>
            <a:xfrm flipH="1">
              <a:off x="1584" y="1392"/>
              <a:ext cx="0" cy="4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51214" name="直接连接符 40974"/>
            <p:cNvSpPr/>
            <p:nvPr/>
          </p:nvSpPr>
          <p:spPr>
            <a:xfrm>
              <a:off x="384" y="1200"/>
              <a:ext cx="9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51215" name="直接连接符 40975"/>
            <p:cNvSpPr/>
            <p:nvPr/>
          </p:nvSpPr>
          <p:spPr>
            <a:xfrm>
              <a:off x="384" y="960"/>
              <a:ext cx="9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51216" name="直接连接符 40976"/>
            <p:cNvSpPr/>
            <p:nvPr/>
          </p:nvSpPr>
          <p:spPr>
            <a:xfrm>
              <a:off x="384" y="720"/>
              <a:ext cx="9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51217" name="直接连接符 40977"/>
            <p:cNvSpPr/>
            <p:nvPr/>
          </p:nvSpPr>
          <p:spPr>
            <a:xfrm>
              <a:off x="384" y="432"/>
              <a:ext cx="9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51218" name="矩形 40978"/>
            <p:cNvSpPr/>
            <p:nvPr/>
          </p:nvSpPr>
          <p:spPr>
            <a:xfrm>
              <a:off x="1440" y="1481"/>
              <a:ext cx="222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r>
                <a:rPr lang="en-US" altLang="zh-CN" sz="2400">
                  <a:solidFill>
                    <a:srgbClr val="800000"/>
                  </a:solidFill>
                  <a:latin typeface="Arial" panose="020B0604020202020204" pitchFamily="34" charset="0"/>
                  <a:ea typeface="楷体_GB2312" pitchFamily="49" charset="-122"/>
                </a:rPr>
                <a:t>4</a:t>
              </a:r>
              <a:endParaRPr lang="en-US" altLang="zh-CN" sz="2400">
                <a:solidFill>
                  <a:srgbClr val="800000"/>
                </a:solidFill>
                <a:latin typeface="Arial" panose="020B0604020202020204" pitchFamily="34" charset="0"/>
                <a:ea typeface="楷体_GB2312" pitchFamily="49" charset="-122"/>
              </a:endParaRPr>
            </a:p>
          </p:txBody>
        </p:sp>
        <p:sp>
          <p:nvSpPr>
            <p:cNvPr id="51219" name="矩形 40979"/>
            <p:cNvSpPr/>
            <p:nvPr/>
          </p:nvSpPr>
          <p:spPr>
            <a:xfrm>
              <a:off x="1104" y="1472"/>
              <a:ext cx="222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r>
                <a:rPr lang="en-US" altLang="zh-CN" sz="2400">
                  <a:solidFill>
                    <a:srgbClr val="800000"/>
                  </a:solidFill>
                  <a:latin typeface="Arial" panose="020B0604020202020204" pitchFamily="34" charset="0"/>
                  <a:ea typeface="楷体_GB2312" pitchFamily="49" charset="-122"/>
                </a:rPr>
                <a:t>3</a:t>
              </a:r>
              <a:endParaRPr lang="en-US" altLang="zh-CN" sz="2400">
                <a:solidFill>
                  <a:srgbClr val="800000"/>
                </a:solidFill>
                <a:latin typeface="Arial" panose="020B0604020202020204" pitchFamily="34" charset="0"/>
                <a:ea typeface="楷体_GB2312" pitchFamily="49" charset="-122"/>
              </a:endParaRPr>
            </a:p>
          </p:txBody>
        </p:sp>
        <p:sp>
          <p:nvSpPr>
            <p:cNvPr id="51220" name="矩形 40980"/>
            <p:cNvSpPr/>
            <p:nvPr/>
          </p:nvSpPr>
          <p:spPr>
            <a:xfrm>
              <a:off x="815" y="1472"/>
              <a:ext cx="222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r>
                <a:rPr lang="en-US" altLang="zh-CN" sz="2400">
                  <a:solidFill>
                    <a:srgbClr val="800000"/>
                  </a:solidFill>
                  <a:latin typeface="Arial" panose="020B0604020202020204" pitchFamily="34" charset="0"/>
                  <a:ea typeface="楷体_GB2312" pitchFamily="49" charset="-122"/>
                </a:rPr>
                <a:t>2</a:t>
              </a:r>
              <a:endParaRPr lang="en-US" altLang="zh-CN" sz="2400">
                <a:solidFill>
                  <a:srgbClr val="800000"/>
                </a:solidFill>
                <a:latin typeface="Arial" panose="020B0604020202020204" pitchFamily="34" charset="0"/>
                <a:ea typeface="楷体_GB2312" pitchFamily="49" charset="-122"/>
              </a:endParaRPr>
            </a:p>
          </p:txBody>
        </p:sp>
        <p:sp>
          <p:nvSpPr>
            <p:cNvPr id="51221" name="矩形 40981"/>
            <p:cNvSpPr/>
            <p:nvPr/>
          </p:nvSpPr>
          <p:spPr>
            <a:xfrm>
              <a:off x="528" y="1472"/>
              <a:ext cx="222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r>
                <a:rPr lang="en-US" altLang="zh-CN" sz="2400">
                  <a:solidFill>
                    <a:srgbClr val="800000"/>
                  </a:solidFill>
                  <a:latin typeface="Arial" panose="020B0604020202020204" pitchFamily="34" charset="0"/>
                  <a:ea typeface="楷体_GB2312" pitchFamily="49" charset="-122"/>
                </a:rPr>
                <a:t>1</a:t>
              </a:r>
              <a:endParaRPr lang="en-US" altLang="zh-CN" sz="2400">
                <a:solidFill>
                  <a:srgbClr val="800000"/>
                </a:solidFill>
                <a:latin typeface="Arial" panose="020B0604020202020204" pitchFamily="34" charset="0"/>
                <a:ea typeface="楷体_GB2312" pitchFamily="49" charset="-122"/>
              </a:endParaRPr>
            </a:p>
          </p:txBody>
        </p:sp>
        <p:sp>
          <p:nvSpPr>
            <p:cNvPr id="51222" name="矩形 40982"/>
            <p:cNvSpPr/>
            <p:nvPr/>
          </p:nvSpPr>
          <p:spPr>
            <a:xfrm>
              <a:off x="96" y="1088"/>
              <a:ext cx="222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r>
                <a:rPr lang="en-US" altLang="zh-CN" sz="2400">
                  <a:solidFill>
                    <a:srgbClr val="800000"/>
                  </a:solidFill>
                  <a:latin typeface="Arial" panose="020B0604020202020204" pitchFamily="34" charset="0"/>
                  <a:ea typeface="楷体_GB2312" pitchFamily="49" charset="-122"/>
                </a:rPr>
                <a:t>5</a:t>
              </a:r>
              <a:endParaRPr lang="en-US" altLang="zh-CN" sz="2400">
                <a:solidFill>
                  <a:srgbClr val="800000"/>
                </a:solidFill>
                <a:latin typeface="Arial" panose="020B0604020202020204" pitchFamily="34" charset="0"/>
                <a:ea typeface="楷体_GB2312" pitchFamily="49" charset="-122"/>
              </a:endParaRPr>
            </a:p>
          </p:txBody>
        </p:sp>
        <p:sp>
          <p:nvSpPr>
            <p:cNvPr id="51223" name="矩形 40983"/>
            <p:cNvSpPr/>
            <p:nvPr/>
          </p:nvSpPr>
          <p:spPr>
            <a:xfrm>
              <a:off x="0" y="800"/>
              <a:ext cx="329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r>
                <a:rPr lang="en-US" altLang="zh-CN" sz="2400">
                  <a:solidFill>
                    <a:srgbClr val="800000"/>
                  </a:solidFill>
                  <a:latin typeface="Arial" panose="020B0604020202020204" pitchFamily="34" charset="0"/>
                  <a:ea typeface="楷体_GB2312" pitchFamily="49" charset="-122"/>
                </a:rPr>
                <a:t>10</a:t>
              </a:r>
              <a:endParaRPr lang="en-US" altLang="zh-CN" sz="2400">
                <a:solidFill>
                  <a:srgbClr val="800000"/>
                </a:solidFill>
                <a:latin typeface="Arial" panose="020B0604020202020204" pitchFamily="34" charset="0"/>
                <a:ea typeface="楷体_GB2312" pitchFamily="49" charset="-122"/>
              </a:endParaRPr>
            </a:p>
          </p:txBody>
        </p:sp>
        <p:sp>
          <p:nvSpPr>
            <p:cNvPr id="51224" name="矩形 40984"/>
            <p:cNvSpPr/>
            <p:nvPr/>
          </p:nvSpPr>
          <p:spPr>
            <a:xfrm>
              <a:off x="0" y="576"/>
              <a:ext cx="329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r>
                <a:rPr lang="en-US" altLang="zh-CN" sz="2400">
                  <a:solidFill>
                    <a:srgbClr val="800000"/>
                  </a:solidFill>
                  <a:latin typeface="Arial" panose="020B0604020202020204" pitchFamily="34" charset="0"/>
                  <a:ea typeface="楷体_GB2312" pitchFamily="49" charset="-122"/>
                </a:rPr>
                <a:t>15</a:t>
              </a:r>
              <a:endParaRPr lang="en-US" altLang="zh-CN" sz="2400">
                <a:solidFill>
                  <a:srgbClr val="800000"/>
                </a:solidFill>
                <a:latin typeface="Arial" panose="020B0604020202020204" pitchFamily="34" charset="0"/>
                <a:ea typeface="楷体_GB2312" pitchFamily="49" charset="-122"/>
              </a:endParaRPr>
            </a:p>
          </p:txBody>
        </p:sp>
        <p:sp>
          <p:nvSpPr>
            <p:cNvPr id="51225" name="矩形 40985"/>
            <p:cNvSpPr/>
            <p:nvPr/>
          </p:nvSpPr>
          <p:spPr>
            <a:xfrm>
              <a:off x="0" y="288"/>
              <a:ext cx="329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r>
                <a:rPr lang="en-US" altLang="zh-CN" sz="2400">
                  <a:solidFill>
                    <a:srgbClr val="800000"/>
                  </a:solidFill>
                  <a:latin typeface="Arial" panose="020B0604020202020204" pitchFamily="34" charset="0"/>
                  <a:ea typeface="楷体_GB2312" pitchFamily="49" charset="-122"/>
                </a:rPr>
                <a:t>20</a:t>
              </a:r>
              <a:endParaRPr lang="en-US" altLang="zh-CN" sz="2400">
                <a:solidFill>
                  <a:srgbClr val="800000"/>
                </a:solidFill>
                <a:latin typeface="Arial" panose="020B0604020202020204" pitchFamily="34" charset="0"/>
                <a:ea typeface="楷体_GB2312" pitchFamily="49" charset="-122"/>
              </a:endParaRPr>
            </a:p>
          </p:txBody>
        </p:sp>
      </p:grpSp>
      <p:sp>
        <p:nvSpPr>
          <p:cNvPr id="40987" name="未知"/>
          <p:cNvSpPr/>
          <p:nvPr/>
        </p:nvSpPr>
        <p:spPr>
          <a:xfrm>
            <a:off x="2819400" y="2438400"/>
            <a:ext cx="1752600" cy="2362200"/>
          </a:xfrm>
          <a:custGeom>
            <a:avLst/>
            <a:gdLst/>
            <a:ahLst/>
            <a:cxnLst/>
            <a:pathLst>
              <a:path w="1104" h="1488">
                <a:moveTo>
                  <a:pt x="0" y="624"/>
                </a:moveTo>
                <a:cubicBezTo>
                  <a:pt x="148" y="312"/>
                  <a:pt x="296" y="0"/>
                  <a:pt x="480" y="144"/>
                </a:cubicBezTo>
                <a:cubicBezTo>
                  <a:pt x="664" y="288"/>
                  <a:pt x="884" y="888"/>
                  <a:pt x="1104" y="1488"/>
                </a:cubicBezTo>
              </a:path>
            </a:pathLst>
          </a:custGeom>
          <a:noFill/>
          <a:ln w="41275" cap="flat" cmpd="sng">
            <a:solidFill>
              <a:srgbClr val="FF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40988" name="组合 40987"/>
          <p:cNvGrpSpPr/>
          <p:nvPr/>
        </p:nvGrpSpPr>
        <p:grpSpPr>
          <a:xfrm>
            <a:off x="5562600" y="2133600"/>
            <a:ext cx="4953000" cy="3429000"/>
            <a:chOff x="0" y="0"/>
            <a:chExt cx="3120" cy="2160"/>
          </a:xfrm>
        </p:grpSpPr>
        <p:sp>
          <p:nvSpPr>
            <p:cNvPr id="51228" name="矩形 40988"/>
            <p:cNvSpPr/>
            <p:nvPr/>
          </p:nvSpPr>
          <p:spPr>
            <a:xfrm>
              <a:off x="0" y="0"/>
              <a:ext cx="3027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2800">
                  <a:solidFill>
                    <a:srgbClr val="0000FF"/>
                  </a:solidFill>
                  <a:latin typeface="Arial" panose="020B0604020202020204" pitchFamily="34" charset="0"/>
                  <a:ea typeface="楷体_GB2312" pitchFamily="49" charset="-122"/>
                </a:rPr>
                <a:t>由二次函数的知识，对于函数</a:t>
              </a:r>
              <a:endParaRPr lang="zh-CN" altLang="en-US" sz="2800">
                <a:solidFill>
                  <a:srgbClr val="0000FF"/>
                </a:solidFill>
                <a:latin typeface="Arial" panose="020B0604020202020204" pitchFamily="34" charset="0"/>
                <a:ea typeface="楷体_GB2312" pitchFamily="49" charset="-122"/>
              </a:endParaRPr>
            </a:p>
          </p:txBody>
        </p:sp>
        <p:graphicFrame>
          <p:nvGraphicFramePr>
            <p:cNvPr id="51229" name="对象 40989"/>
            <p:cNvGraphicFramePr>
              <a:graphicFrameLocks noChangeAspect="1"/>
            </p:cNvGraphicFramePr>
            <p:nvPr/>
          </p:nvGraphicFramePr>
          <p:xfrm>
            <a:off x="96" y="384"/>
            <a:ext cx="1968" cy="29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8" name="" r:id="rId3" imgW="1524000" imgH="228600" progId="Equation.DSMT4">
                    <p:embed/>
                  </p:oleObj>
                </mc:Choice>
                <mc:Fallback>
                  <p:oleObj name="" r:id="rId3" imgW="1524000" imgH="2286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96" y="384"/>
                          <a:ext cx="1968" cy="295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1230" name="矩形 40990"/>
            <p:cNvSpPr/>
            <p:nvPr/>
          </p:nvSpPr>
          <p:spPr>
            <a:xfrm>
              <a:off x="2008" y="345"/>
              <a:ext cx="1011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r>
                <a:rPr lang="zh-CN" altLang="en-US" sz="2800">
                  <a:solidFill>
                    <a:srgbClr val="0000FF"/>
                  </a:solidFill>
                  <a:latin typeface="Arial" panose="020B0604020202020204" pitchFamily="34" charset="0"/>
                  <a:ea typeface="楷体_GB2312" pitchFamily="49" charset="-122"/>
                </a:rPr>
                <a:t>，我们有</a:t>
              </a:r>
              <a:endParaRPr lang="zh-CN" altLang="en-US" sz="2800">
                <a:solidFill>
                  <a:srgbClr val="0000FF"/>
                </a:solidFill>
                <a:latin typeface="Arial" panose="020B0604020202020204" pitchFamily="34" charset="0"/>
                <a:ea typeface="楷体_GB2312" pitchFamily="49" charset="-122"/>
              </a:endParaRPr>
            </a:p>
          </p:txBody>
        </p:sp>
        <p:sp>
          <p:nvSpPr>
            <p:cNvPr id="51231" name="矩形 40991"/>
            <p:cNvSpPr/>
            <p:nvPr/>
          </p:nvSpPr>
          <p:spPr>
            <a:xfrm>
              <a:off x="48" y="672"/>
              <a:ext cx="3072" cy="872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2800">
                  <a:solidFill>
                    <a:srgbClr val="0000FF"/>
                  </a:solidFill>
                  <a:latin typeface="Arial" panose="020B0604020202020204" pitchFamily="34" charset="0"/>
                  <a:ea typeface="楷体_GB2312" pitchFamily="49" charset="-122"/>
                </a:rPr>
                <a:t>当                              时，函数有最大值</a:t>
              </a:r>
              <a:endParaRPr lang="zh-CN" altLang="en-US" sz="2800">
                <a:solidFill>
                  <a:srgbClr val="0000FF"/>
                </a:solidFill>
                <a:latin typeface="Arial" panose="020B0604020202020204" pitchFamily="34" charset="0"/>
                <a:ea typeface="楷体_GB2312" pitchFamily="49" charset="-122"/>
              </a:endParaRPr>
            </a:p>
          </p:txBody>
        </p:sp>
        <p:graphicFrame>
          <p:nvGraphicFramePr>
            <p:cNvPr id="51232" name="对象 40992"/>
            <p:cNvGraphicFramePr>
              <a:graphicFrameLocks noChangeAspect="1"/>
            </p:cNvGraphicFramePr>
            <p:nvPr/>
          </p:nvGraphicFramePr>
          <p:xfrm>
            <a:off x="336" y="652"/>
            <a:ext cx="1872" cy="6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9" name="" r:id="rId4" imgW="1219835" imgH="419100" progId="Equation.DSMT4">
                    <p:embed/>
                  </p:oleObj>
                </mc:Choice>
                <mc:Fallback>
                  <p:oleObj name="" r:id="rId4" imgW="1219835" imgH="4191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336" y="652"/>
                          <a:ext cx="1872" cy="644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233" name="对象 40993"/>
            <p:cNvGraphicFramePr>
              <a:graphicFrameLocks noChangeAspect="1"/>
            </p:cNvGraphicFramePr>
            <p:nvPr/>
          </p:nvGraphicFramePr>
          <p:xfrm>
            <a:off x="288" y="1542"/>
            <a:ext cx="2544" cy="61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0" name="" r:id="rId6" imgW="1828165" imgH="444500" progId="Equation.DSMT4">
                    <p:embed/>
                  </p:oleObj>
                </mc:Choice>
                <mc:Fallback>
                  <p:oleObj name="" r:id="rId6" imgW="1828165" imgH="4445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288" y="1542"/>
                          <a:ext cx="2544" cy="61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0995" name="矩形 40994"/>
          <p:cNvSpPr/>
          <p:nvPr/>
        </p:nvSpPr>
        <p:spPr>
          <a:xfrm>
            <a:off x="2057400" y="5562600"/>
            <a:ext cx="8064500" cy="95313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>
                <a:solidFill>
                  <a:srgbClr val="0000FF"/>
                </a:solidFill>
                <a:latin typeface="Times New Roman" panose="02020603050405020304" pitchFamily="18" charset="0"/>
                <a:ea typeface="楷体_GB2312" pitchFamily="49" charset="-122"/>
              </a:rPr>
              <a:t>         </a:t>
            </a:r>
            <a:r>
              <a:rPr lang="zh-CN" altLang="en-US" sz="2800">
                <a:solidFill>
                  <a:srgbClr val="0000FF"/>
                </a:solidFill>
                <a:latin typeface="Times New Roman" panose="02020603050405020304" pitchFamily="18" charset="0"/>
                <a:ea typeface="楷体_GB2312" pitchFamily="49" charset="-122"/>
              </a:rPr>
              <a:t>所以，烟花冲出</a:t>
            </a:r>
            <a:r>
              <a:rPr lang="en-US" altLang="zh-CN" sz="2800">
                <a:solidFill>
                  <a:srgbClr val="0000FF"/>
                </a:solidFill>
                <a:latin typeface="Times New Roman" panose="02020603050405020304" pitchFamily="18" charset="0"/>
                <a:ea typeface="楷体_GB2312" pitchFamily="49" charset="-122"/>
              </a:rPr>
              <a:t>1.5s</a:t>
            </a:r>
            <a:r>
              <a:rPr lang="zh-CN" altLang="en-US" sz="2800">
                <a:solidFill>
                  <a:srgbClr val="0000FF"/>
                </a:solidFill>
                <a:latin typeface="Times New Roman" panose="02020603050405020304" pitchFamily="18" charset="0"/>
                <a:ea typeface="楷体_GB2312" pitchFamily="49" charset="-122"/>
              </a:rPr>
              <a:t>是它爆裂的最佳时刻，此时距离地面的高度约为</a:t>
            </a:r>
            <a:r>
              <a:rPr lang="en-US" altLang="zh-CN" sz="2800">
                <a:solidFill>
                  <a:srgbClr val="0000FF"/>
                </a:solidFill>
                <a:latin typeface="Times New Roman" panose="02020603050405020304" pitchFamily="18" charset="0"/>
                <a:ea typeface="楷体_GB2312" pitchFamily="49" charset="-122"/>
              </a:rPr>
              <a:t>29m.</a:t>
            </a:r>
            <a:endParaRPr lang="en-US" altLang="zh-CN" sz="2800">
              <a:solidFill>
                <a:srgbClr val="0000FF"/>
              </a:solidFill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sp>
        <p:nvSpPr>
          <p:cNvPr id="23554" name="文本框 2"/>
          <p:cNvSpPr/>
          <p:nvPr>
            <p:custDataLst>
              <p:tags r:id="rId8"/>
            </p:custDataLst>
          </p:nvPr>
        </p:nvSpPr>
        <p:spPr>
          <a:xfrm>
            <a:off x="7221220" y="6056630"/>
            <a:ext cx="4615180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/>
            <a:r>
              <a:rPr lang="zh-CN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练习：书本</a:t>
            </a: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P81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第</a:t>
            </a: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、</a:t>
            </a: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题</a:t>
            </a:r>
            <a:endParaRPr lang="zh-CN" altLang="en-US" sz="2800" b="1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09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09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0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09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09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0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 fill="hold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5" grpId="0"/>
      <p:bldP spid="2355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文本框 41986"/>
          <p:cNvSpPr txBox="1"/>
          <p:nvPr/>
        </p:nvSpPr>
        <p:spPr>
          <a:xfrm>
            <a:off x="721360" y="1082675"/>
            <a:ext cx="10750550" cy="6508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zh-CN" altLang="en-US" sz="2800">
                <a:latin typeface="Times New Roman" panose="02020603050405020304" pitchFamily="18" charset="0"/>
                <a:ea typeface="新宋体" panose="02010609030101010101" charset="-122"/>
              </a:rPr>
              <a:t>例</a:t>
            </a:r>
            <a:r>
              <a:rPr lang="en-US" altLang="zh-CN" sz="2800">
                <a:latin typeface="Times New Roman" panose="02020603050405020304" pitchFamily="18" charset="0"/>
                <a:ea typeface="新宋体" panose="02010609030101010101" charset="-122"/>
              </a:rPr>
              <a:t>5    </a:t>
            </a:r>
            <a:r>
              <a:rPr lang="zh-CN" altLang="en-US" sz="2800">
                <a:latin typeface="Times New Roman" panose="02020603050405020304" pitchFamily="18" charset="0"/>
                <a:ea typeface="新宋体" panose="02010609030101010101" charset="-122"/>
              </a:rPr>
              <a:t>已知函数                                     ，求函数的最大值与最小</a:t>
            </a:r>
            <a:r>
              <a:rPr lang="en-US" altLang="zh-CN" sz="2800">
                <a:latin typeface="Times New Roman" panose="02020603050405020304" pitchFamily="18" charset="0"/>
                <a:ea typeface="新宋体" panose="02010609030101010101" charset="-122"/>
              </a:rPr>
              <a:t>.</a:t>
            </a:r>
            <a:endParaRPr lang="en-US" altLang="zh-CN" sz="2800">
              <a:latin typeface="Times New Roman" panose="02020603050405020304" pitchFamily="18" charset="0"/>
              <a:ea typeface="新宋体" panose="02010609030101010101" charset="-122"/>
            </a:endParaRPr>
          </a:p>
        </p:txBody>
      </p:sp>
      <p:sp>
        <p:nvSpPr>
          <p:cNvPr id="41989" name="矩形 41988"/>
          <p:cNvSpPr/>
          <p:nvPr/>
        </p:nvSpPr>
        <p:spPr>
          <a:xfrm>
            <a:off x="942975" y="1858645"/>
            <a:ext cx="9642475" cy="121094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800">
                <a:solidFill>
                  <a:srgbClr val="800000"/>
                </a:solidFill>
                <a:latin typeface="Times New Roman" panose="02020603050405020304" pitchFamily="18" charset="0"/>
                <a:ea typeface="楷体_GB2312" pitchFamily="49" charset="-122"/>
              </a:rPr>
              <a:t>        </a:t>
            </a:r>
            <a:r>
              <a:rPr lang="zh-CN" altLang="en-US" sz="2800">
                <a:solidFill>
                  <a:srgbClr val="800000"/>
                </a:solidFill>
                <a:latin typeface="Times New Roman" panose="02020603050405020304" pitchFamily="18" charset="0"/>
                <a:ea typeface="楷体_GB2312" pitchFamily="49" charset="-122"/>
              </a:rPr>
              <a:t>分析：由函数的图象可知道，此函数在</a:t>
            </a:r>
            <a:r>
              <a:rPr lang="en-US" altLang="zh-CN" sz="2800">
                <a:solidFill>
                  <a:srgbClr val="800000"/>
                </a:solidFill>
                <a:latin typeface="Times New Roman" panose="02020603050405020304" pitchFamily="18" charset="0"/>
                <a:ea typeface="楷体_GB2312" pitchFamily="49" charset="-122"/>
              </a:rPr>
              <a:t>[2</a:t>
            </a:r>
            <a:r>
              <a:rPr lang="zh-CN" altLang="en-US" sz="2800">
                <a:solidFill>
                  <a:srgbClr val="800000"/>
                </a:solidFill>
                <a:latin typeface="Times New Roman" panose="02020603050405020304" pitchFamily="18" charset="0"/>
                <a:ea typeface="楷体_GB2312" pitchFamily="49" charset="-122"/>
              </a:rPr>
              <a:t>，</a:t>
            </a:r>
            <a:r>
              <a:rPr lang="en-US" altLang="zh-CN" sz="2800">
                <a:solidFill>
                  <a:srgbClr val="800000"/>
                </a:solidFill>
                <a:latin typeface="Times New Roman" panose="02020603050405020304" pitchFamily="18" charset="0"/>
                <a:ea typeface="楷体_GB2312" pitchFamily="49" charset="-122"/>
              </a:rPr>
              <a:t>6]</a:t>
            </a:r>
            <a:r>
              <a:rPr lang="zh-CN" altLang="en-US" sz="2800">
                <a:solidFill>
                  <a:srgbClr val="800000"/>
                </a:solidFill>
                <a:latin typeface="Times New Roman" panose="02020603050405020304" pitchFamily="18" charset="0"/>
                <a:ea typeface="楷体_GB2312" pitchFamily="49" charset="-122"/>
              </a:rPr>
              <a:t>上递减。所以在区间</a:t>
            </a:r>
            <a:r>
              <a:rPr lang="en-US" altLang="zh-CN" sz="2800">
                <a:solidFill>
                  <a:srgbClr val="800000"/>
                </a:solidFill>
                <a:latin typeface="Times New Roman" panose="02020603050405020304" pitchFamily="18" charset="0"/>
                <a:ea typeface="楷体_GB2312" pitchFamily="49" charset="-122"/>
              </a:rPr>
              <a:t>[2</a:t>
            </a:r>
            <a:r>
              <a:rPr lang="zh-CN" altLang="en-US" sz="2800">
                <a:solidFill>
                  <a:srgbClr val="800000"/>
                </a:solidFill>
                <a:latin typeface="Times New Roman" panose="02020603050405020304" pitchFamily="18" charset="0"/>
                <a:ea typeface="楷体_GB2312" pitchFamily="49" charset="-122"/>
              </a:rPr>
              <a:t>，</a:t>
            </a:r>
            <a:r>
              <a:rPr lang="en-US" altLang="zh-CN" sz="2800">
                <a:solidFill>
                  <a:srgbClr val="800000"/>
                </a:solidFill>
                <a:latin typeface="Times New Roman" panose="02020603050405020304" pitchFamily="18" charset="0"/>
                <a:ea typeface="楷体_GB2312" pitchFamily="49" charset="-122"/>
              </a:rPr>
              <a:t>6]</a:t>
            </a:r>
            <a:r>
              <a:rPr lang="zh-CN" altLang="en-US" sz="2800">
                <a:solidFill>
                  <a:srgbClr val="800000"/>
                </a:solidFill>
                <a:latin typeface="Times New Roman" panose="02020603050405020304" pitchFamily="18" charset="0"/>
                <a:ea typeface="楷体_GB2312" pitchFamily="49" charset="-122"/>
              </a:rPr>
              <a:t>的两个端点上分别取得最大值与最小值</a:t>
            </a:r>
            <a:r>
              <a:rPr lang="en-US" altLang="zh-CN" sz="2800">
                <a:solidFill>
                  <a:srgbClr val="800000"/>
                </a:solidFill>
                <a:latin typeface="Times New Roman" panose="02020603050405020304" pitchFamily="18" charset="0"/>
                <a:ea typeface="楷体_GB2312" pitchFamily="49" charset="-122"/>
              </a:rPr>
              <a:t>.</a:t>
            </a:r>
            <a:endParaRPr lang="en-US" altLang="zh-CN" sz="2800">
              <a:solidFill>
                <a:srgbClr val="800000"/>
              </a:solidFill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grpSp>
        <p:nvGrpSpPr>
          <p:cNvPr id="41990" name="组合 41989"/>
          <p:cNvGrpSpPr/>
          <p:nvPr/>
        </p:nvGrpSpPr>
        <p:grpSpPr>
          <a:xfrm>
            <a:off x="960755" y="3647440"/>
            <a:ext cx="10179685" cy="1211412"/>
            <a:chOff x="0" y="0"/>
            <a:chExt cx="5280" cy="763"/>
          </a:xfrm>
        </p:grpSpPr>
        <p:sp>
          <p:nvSpPr>
            <p:cNvPr id="52230" name="矩形 41990"/>
            <p:cNvSpPr/>
            <p:nvPr/>
          </p:nvSpPr>
          <p:spPr>
            <a:xfrm>
              <a:off x="0" y="0"/>
              <a:ext cx="5280" cy="763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2800">
                  <a:solidFill>
                    <a:srgbClr val="0000FF"/>
                  </a:solidFill>
                  <a:latin typeface="Times New Roman" panose="02020603050405020304" pitchFamily="18" charset="0"/>
                  <a:ea typeface="楷体_GB2312" pitchFamily="49" charset="-122"/>
                </a:rPr>
                <a:t>        </a:t>
              </a:r>
              <a:r>
                <a:rPr lang="zh-CN" altLang="en-US" sz="2800">
                  <a:solidFill>
                    <a:srgbClr val="0000FF"/>
                  </a:solidFill>
                  <a:latin typeface="Times New Roman" panose="02020603050405020304" pitchFamily="18" charset="0"/>
                  <a:ea typeface="楷体_GB2312" pitchFamily="49" charset="-122"/>
                </a:rPr>
                <a:t>解：设           是区间</a:t>
              </a:r>
              <a:r>
                <a:rPr lang="en-US" altLang="zh-CN" sz="2800">
                  <a:solidFill>
                    <a:srgbClr val="0000FF"/>
                  </a:solidFill>
                  <a:latin typeface="Times New Roman" panose="02020603050405020304" pitchFamily="18" charset="0"/>
                  <a:ea typeface="楷体_GB2312" pitchFamily="49" charset="-122"/>
                </a:rPr>
                <a:t>[2</a:t>
              </a:r>
              <a:r>
                <a:rPr lang="zh-CN" altLang="en-US" sz="2800">
                  <a:solidFill>
                    <a:srgbClr val="0000FF"/>
                  </a:solidFill>
                  <a:latin typeface="Times New Roman" panose="02020603050405020304" pitchFamily="18" charset="0"/>
                  <a:ea typeface="楷体_GB2312" pitchFamily="49" charset="-122"/>
                </a:rPr>
                <a:t>，</a:t>
              </a:r>
              <a:r>
                <a:rPr lang="en-US" altLang="zh-CN" sz="2800">
                  <a:solidFill>
                    <a:srgbClr val="0000FF"/>
                  </a:solidFill>
                  <a:latin typeface="Times New Roman" panose="02020603050405020304" pitchFamily="18" charset="0"/>
                  <a:ea typeface="楷体_GB2312" pitchFamily="49" charset="-122"/>
                </a:rPr>
                <a:t>6]</a:t>
              </a:r>
              <a:r>
                <a:rPr lang="zh-CN" altLang="en-US" sz="2800">
                  <a:solidFill>
                    <a:srgbClr val="0000FF"/>
                  </a:solidFill>
                  <a:latin typeface="Times New Roman" panose="02020603050405020304" pitchFamily="18" charset="0"/>
                  <a:ea typeface="楷体_GB2312" pitchFamily="49" charset="-122"/>
                </a:rPr>
                <a:t>上的任意两个实数，且              ，则</a:t>
              </a:r>
              <a:endParaRPr lang="zh-CN" altLang="en-US" sz="2800">
                <a:solidFill>
                  <a:srgbClr val="0000FF"/>
                </a:solidFill>
                <a:latin typeface="Times New Roman" panose="02020603050405020304" pitchFamily="18" charset="0"/>
                <a:ea typeface="楷体_GB2312" pitchFamily="49" charset="-122"/>
              </a:endParaRPr>
            </a:p>
          </p:txBody>
        </p:sp>
        <p:graphicFrame>
          <p:nvGraphicFramePr>
            <p:cNvPr id="52231" name="对象 41991"/>
            <p:cNvGraphicFramePr>
              <a:graphicFrameLocks noChangeAspect="1"/>
            </p:cNvGraphicFramePr>
            <p:nvPr/>
          </p:nvGraphicFramePr>
          <p:xfrm>
            <a:off x="882" y="40"/>
            <a:ext cx="643" cy="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2" name="" r:id="rId1" imgW="368300" imgH="228600" progId="Equation.DSMT4">
                    <p:embed/>
                  </p:oleObj>
                </mc:Choice>
                <mc:Fallback>
                  <p:oleObj name="" r:id="rId1" imgW="368300" imgH="2286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882" y="40"/>
                          <a:ext cx="643" cy="40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2232" name="对象 41992"/>
            <p:cNvGraphicFramePr>
              <a:graphicFrameLocks noChangeAspect="1"/>
            </p:cNvGraphicFramePr>
            <p:nvPr/>
          </p:nvGraphicFramePr>
          <p:xfrm>
            <a:off x="4346" y="0"/>
            <a:ext cx="816" cy="39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3" name="" r:id="rId3" imgW="470535" imgH="228600" progId="Equation.DSMT4">
                    <p:embed/>
                  </p:oleObj>
                </mc:Choice>
                <mc:Fallback>
                  <p:oleObj name="" r:id="rId3" imgW="470535" imgH="2286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4346" y="0"/>
                          <a:ext cx="816" cy="397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" name="对象 1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6038850" y="3321050"/>
          <a:ext cx="114300" cy="2152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" r:id="rId5" imgW="114300" imgH="215265" progId="Equation.KSEE3">
                  <p:embed/>
                </p:oleObj>
              </mc:Choice>
              <mc:Fallback>
                <p:oleObj name="" r:id="rId5" imgW="114300" imgH="215265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038850" y="3321050"/>
                        <a:ext cx="114300" cy="2152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对象 2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3242945" y="958215"/>
          <a:ext cx="3223895" cy="9004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" r:id="rId7" imgW="1409700" imgH="393700" progId="Equation.KSEE3">
                  <p:embed/>
                </p:oleObj>
              </mc:Choice>
              <mc:Fallback>
                <p:oleObj name="" r:id="rId7" imgW="1409700" imgH="393700" progId="Equation.KSEE3">
                  <p:embed/>
                  <p:pic>
                    <p:nvPicPr>
                      <p:cNvPr id="0" name="图片 1025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242945" y="958215"/>
                        <a:ext cx="3223895" cy="9004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382395" y="5046980"/>
          <a:ext cx="9530715" cy="99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" r:id="rId9" imgW="4127500" imgH="431800" progId="Equation.KSEE3">
                  <p:embed/>
                </p:oleObj>
              </mc:Choice>
              <mc:Fallback>
                <p:oleObj name="" r:id="rId9" imgW="4127500" imgH="431800" progId="Equation.KSEE3">
                  <p:embed/>
                  <p:pic>
                    <p:nvPicPr>
                      <p:cNvPr id="0" name="图片 1027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382395" y="5046980"/>
                        <a:ext cx="9530715" cy="996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1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800" decel="100000"/>
                                        <p:tgtEl>
                                          <p:spTgt spid="419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800" decel="100000" fill="hold"/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419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419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19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19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9" grpId="0"/>
      <p:bldP spid="41989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010" name="组合 43009"/>
          <p:cNvGrpSpPr/>
          <p:nvPr/>
        </p:nvGrpSpPr>
        <p:grpSpPr>
          <a:xfrm>
            <a:off x="2157095" y="1219200"/>
            <a:ext cx="7899400" cy="4100513"/>
            <a:chOff x="0" y="0"/>
            <a:chExt cx="4976" cy="2583"/>
          </a:xfrm>
        </p:grpSpPr>
        <p:grpSp>
          <p:nvGrpSpPr>
            <p:cNvPr id="53250" name="组合 43010"/>
            <p:cNvGrpSpPr/>
            <p:nvPr/>
          </p:nvGrpSpPr>
          <p:grpSpPr>
            <a:xfrm>
              <a:off x="0" y="0"/>
              <a:ext cx="4976" cy="364"/>
              <a:chOff x="0" y="0"/>
              <a:chExt cx="4976" cy="364"/>
            </a:xfrm>
          </p:grpSpPr>
          <p:sp>
            <p:nvSpPr>
              <p:cNvPr id="53251" name="文本框 43011"/>
              <p:cNvSpPr txBox="1"/>
              <p:nvPr/>
            </p:nvSpPr>
            <p:spPr>
              <a:xfrm>
                <a:off x="0" y="9"/>
                <a:ext cx="345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zh-CN" altLang="en-US" sz="2800">
                    <a:solidFill>
                      <a:srgbClr val="0000FF"/>
                    </a:solidFill>
                    <a:latin typeface="Arial" panose="020B0604020202020204" pitchFamily="34" charset="0"/>
                    <a:ea typeface="楷体_GB2312" pitchFamily="49" charset="-122"/>
                  </a:rPr>
                  <a:t>由于                          得</a:t>
                </a:r>
                <a:endParaRPr lang="zh-CN" altLang="en-US" sz="2800">
                  <a:solidFill>
                    <a:srgbClr val="0000FF"/>
                  </a:solidFill>
                  <a:latin typeface="Arial" panose="020B0604020202020204" pitchFamily="34" charset="0"/>
                  <a:ea typeface="楷体_GB2312" pitchFamily="49" charset="-122"/>
                </a:endParaRPr>
              </a:p>
            </p:txBody>
          </p:sp>
          <p:graphicFrame>
            <p:nvGraphicFramePr>
              <p:cNvPr id="53252" name="对象 43012"/>
              <p:cNvGraphicFramePr>
                <a:graphicFrameLocks noChangeAspect="1"/>
              </p:cNvGraphicFramePr>
              <p:nvPr/>
            </p:nvGraphicFramePr>
            <p:xfrm>
              <a:off x="528" y="0"/>
              <a:ext cx="1535" cy="36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135" name="" r:id="rId1" imgW="965200" imgH="228600" progId="Equation.DSMT4">
                      <p:embed/>
                    </p:oleObj>
                  </mc:Choice>
                  <mc:Fallback>
                    <p:oleObj name="" r:id="rId1" imgW="965200" imgH="228600" progId="Equation.DSMT4">
                      <p:embed/>
                      <p:pic>
                        <p:nvPicPr>
                          <p:cNvPr id="0" name="OLE substitute image"/>
                          <p:cNvPicPr/>
                          <p:nvPr/>
                        </p:nvPicPr>
                        <p:blipFill>
                          <a:blip r:embed="rId2"/>
                          <a:stretch>
                            <a:fillRect/>
                          </a:stretch>
                        </p:blipFill>
                        <p:spPr>
                          <a:xfrm>
                            <a:off x="528" y="0"/>
                            <a:ext cx="1535" cy="364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53253" name="对象 43013"/>
              <p:cNvGraphicFramePr>
                <a:graphicFrameLocks noChangeAspect="1"/>
              </p:cNvGraphicFramePr>
              <p:nvPr/>
            </p:nvGraphicFramePr>
            <p:xfrm>
              <a:off x="2334" y="0"/>
              <a:ext cx="2642" cy="34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136" name="" r:id="rId3" imgW="1777365" imgH="228600" progId="Equation.DSMT4">
                      <p:embed/>
                    </p:oleObj>
                  </mc:Choice>
                  <mc:Fallback>
                    <p:oleObj name="" r:id="rId3" imgW="1777365" imgH="228600" progId="Equation.DSMT4">
                      <p:embed/>
                      <p:pic>
                        <p:nvPicPr>
                          <p:cNvPr id="0" name="OLE substitute image"/>
                          <p:cNvPicPr/>
                          <p:nvPr/>
                        </p:nvPicPr>
                        <p:blipFill>
                          <a:blip r:embed="rId4"/>
                          <a:stretch>
                            <a:fillRect/>
                          </a:stretch>
                        </p:blipFill>
                        <p:spPr>
                          <a:xfrm>
                            <a:off x="2334" y="0"/>
                            <a:ext cx="2642" cy="340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53254" name="矩形 43014"/>
            <p:cNvSpPr/>
            <p:nvPr/>
          </p:nvSpPr>
          <p:spPr>
            <a:xfrm>
              <a:off x="0" y="412"/>
              <a:ext cx="563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r>
                <a:rPr lang="zh-CN" altLang="en-US" sz="2800">
                  <a:solidFill>
                    <a:srgbClr val="0000FF"/>
                  </a:solidFill>
                  <a:latin typeface="Arial" panose="020B0604020202020204" pitchFamily="34" charset="0"/>
                  <a:ea typeface="楷体_GB2312" pitchFamily="49" charset="-122"/>
                </a:rPr>
                <a:t>于是</a:t>
              </a:r>
              <a:endParaRPr lang="zh-CN" altLang="en-US" sz="2800">
                <a:solidFill>
                  <a:srgbClr val="0000FF"/>
                </a:solidFill>
                <a:latin typeface="Arial" panose="020B0604020202020204" pitchFamily="34" charset="0"/>
                <a:ea typeface="楷体_GB2312" pitchFamily="49" charset="-122"/>
              </a:endParaRPr>
            </a:p>
          </p:txBody>
        </p:sp>
        <p:graphicFrame>
          <p:nvGraphicFramePr>
            <p:cNvPr id="53255" name="对象 43015"/>
            <p:cNvGraphicFramePr>
              <a:graphicFrameLocks noChangeAspect="1"/>
            </p:cNvGraphicFramePr>
            <p:nvPr/>
          </p:nvGraphicFramePr>
          <p:xfrm>
            <a:off x="1680" y="628"/>
            <a:ext cx="1500" cy="3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7" name="" r:id="rId5" imgW="952500" imgH="228600" progId="Equation.DSMT4">
                    <p:embed/>
                  </p:oleObj>
                </mc:Choice>
                <mc:Fallback>
                  <p:oleObj name="" r:id="rId5" imgW="952500" imgH="2286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1680" y="628"/>
                          <a:ext cx="1500" cy="36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3256" name="矩形 43016"/>
            <p:cNvSpPr/>
            <p:nvPr/>
          </p:nvSpPr>
          <p:spPr>
            <a:xfrm>
              <a:off x="43" y="940"/>
              <a:ext cx="339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r>
                <a:rPr lang="zh-CN" altLang="en-US" sz="2800">
                  <a:solidFill>
                    <a:srgbClr val="0000FF"/>
                  </a:solidFill>
                  <a:latin typeface="Arial" panose="020B0604020202020204" pitchFamily="34" charset="0"/>
                  <a:ea typeface="楷体_GB2312" pitchFamily="49" charset="-122"/>
                </a:rPr>
                <a:t>即</a:t>
              </a:r>
              <a:endParaRPr lang="zh-CN" altLang="en-US" sz="2800">
                <a:solidFill>
                  <a:srgbClr val="0000FF"/>
                </a:solidFill>
                <a:latin typeface="Arial" panose="020B0604020202020204" pitchFamily="34" charset="0"/>
                <a:ea typeface="楷体_GB2312" pitchFamily="49" charset="-122"/>
              </a:endParaRPr>
            </a:p>
          </p:txBody>
        </p:sp>
        <p:graphicFrame>
          <p:nvGraphicFramePr>
            <p:cNvPr id="53257" name="对象 43017"/>
            <p:cNvGraphicFramePr>
              <a:graphicFrameLocks noChangeAspect="1"/>
            </p:cNvGraphicFramePr>
            <p:nvPr/>
          </p:nvGraphicFramePr>
          <p:xfrm>
            <a:off x="1779" y="1180"/>
            <a:ext cx="1225" cy="3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8" name="" r:id="rId7" imgW="788035" imgH="228600" progId="Equation.DSMT4">
                    <p:embed/>
                  </p:oleObj>
                </mc:Choice>
                <mc:Fallback>
                  <p:oleObj name="" r:id="rId7" imgW="788035" imgH="2286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1779" y="1180"/>
                          <a:ext cx="1225" cy="356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3258" name="矩形 43018"/>
            <p:cNvSpPr/>
            <p:nvPr/>
          </p:nvSpPr>
          <p:spPr>
            <a:xfrm>
              <a:off x="7" y="1468"/>
              <a:ext cx="4937" cy="1115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zh-CN" altLang="en-US" sz="2800">
                  <a:solidFill>
                    <a:srgbClr val="0000FF"/>
                  </a:solidFill>
                  <a:latin typeface="Times New Roman" panose="02020603050405020304" pitchFamily="18" charset="0"/>
                  <a:ea typeface="楷体_GB2312" pitchFamily="49" charset="-122"/>
                </a:rPr>
                <a:t>所以，此函数在区间</a:t>
              </a:r>
              <a:r>
                <a:rPr lang="en-US" altLang="zh-CN" sz="2800">
                  <a:solidFill>
                    <a:srgbClr val="0000FF"/>
                  </a:solidFill>
                  <a:latin typeface="Times New Roman" panose="02020603050405020304" pitchFamily="18" charset="0"/>
                  <a:ea typeface="楷体_GB2312" pitchFamily="49" charset="-122"/>
                </a:rPr>
                <a:t>[2,6]</a:t>
              </a:r>
              <a:r>
                <a:rPr lang="zh-CN" altLang="en-US" sz="2800">
                  <a:solidFill>
                    <a:srgbClr val="0000FF"/>
                  </a:solidFill>
                  <a:latin typeface="Times New Roman" panose="02020603050405020304" pitchFamily="18" charset="0"/>
                  <a:ea typeface="楷体_GB2312" pitchFamily="49" charset="-122"/>
                </a:rPr>
                <a:t>的两个端点上分别取得最大值与最小值即在</a:t>
              </a:r>
              <a:r>
                <a:rPr lang="en-US" altLang="zh-CN" sz="2800">
                  <a:solidFill>
                    <a:srgbClr val="0000FF"/>
                  </a:solidFill>
                  <a:latin typeface="Times New Roman" panose="02020603050405020304" pitchFamily="18" charset="0"/>
                  <a:ea typeface="楷体_GB2312" pitchFamily="49" charset="-122"/>
                </a:rPr>
                <a:t>x=2</a:t>
              </a:r>
              <a:r>
                <a:rPr lang="zh-CN" altLang="en-US" sz="2800">
                  <a:solidFill>
                    <a:srgbClr val="0000FF"/>
                  </a:solidFill>
                  <a:latin typeface="Times New Roman" panose="02020603050405020304" pitchFamily="18" charset="0"/>
                  <a:ea typeface="楷体_GB2312" pitchFamily="49" charset="-122"/>
                </a:rPr>
                <a:t>时取得最大值是</a:t>
              </a:r>
              <a:r>
                <a:rPr lang="en-US" altLang="zh-CN" sz="2800">
                  <a:solidFill>
                    <a:srgbClr val="0000FF"/>
                  </a:solidFill>
                  <a:latin typeface="Times New Roman" panose="02020603050405020304" pitchFamily="18" charset="0"/>
                  <a:ea typeface="楷体_GB2312" pitchFamily="49" charset="-122"/>
                </a:rPr>
                <a:t>2</a:t>
              </a:r>
              <a:r>
                <a:rPr lang="zh-CN" altLang="en-US" sz="2800">
                  <a:solidFill>
                    <a:srgbClr val="0000FF"/>
                  </a:solidFill>
                  <a:latin typeface="Times New Roman" panose="02020603050405020304" pitchFamily="18" charset="0"/>
                  <a:ea typeface="楷体_GB2312" pitchFamily="49" charset="-122"/>
                </a:rPr>
                <a:t>，在</a:t>
              </a:r>
              <a:r>
                <a:rPr lang="en-US" altLang="zh-CN" sz="2800">
                  <a:solidFill>
                    <a:srgbClr val="0000FF"/>
                  </a:solidFill>
                  <a:latin typeface="Times New Roman" panose="02020603050405020304" pitchFamily="18" charset="0"/>
                  <a:ea typeface="楷体_GB2312" pitchFamily="49" charset="-122"/>
                </a:rPr>
                <a:t>x=6</a:t>
              </a:r>
              <a:r>
                <a:rPr lang="zh-CN" altLang="en-US" sz="2800">
                  <a:solidFill>
                    <a:srgbClr val="0000FF"/>
                  </a:solidFill>
                  <a:latin typeface="Times New Roman" panose="02020603050405020304" pitchFamily="18" charset="0"/>
                  <a:ea typeface="楷体_GB2312" pitchFamily="49" charset="-122"/>
                </a:rPr>
                <a:t>时取得最小值为</a:t>
              </a:r>
              <a:r>
                <a:rPr lang="en-US" altLang="zh-CN" sz="2800">
                  <a:solidFill>
                    <a:srgbClr val="0000FF"/>
                  </a:solidFill>
                  <a:latin typeface="Times New Roman" panose="02020603050405020304" pitchFamily="18" charset="0"/>
                  <a:ea typeface="楷体_GB2312" pitchFamily="49" charset="-122"/>
                </a:rPr>
                <a:t>0.4.</a:t>
              </a:r>
              <a:endParaRPr lang="en-US" altLang="zh-CN" sz="2800">
                <a:solidFill>
                  <a:srgbClr val="0000FF"/>
                </a:solidFill>
                <a:latin typeface="Times New Roman" panose="02020603050405020304" pitchFamily="18" charset="0"/>
                <a:ea typeface="楷体_GB2312" pitchFamily="49" charset="-122"/>
              </a:endParaRPr>
            </a:p>
          </p:txBody>
        </p:sp>
      </p:grpSp>
      <p:sp>
        <p:nvSpPr>
          <p:cNvPr id="23554" name="文本框 2"/>
          <p:cNvSpPr/>
          <p:nvPr>
            <p:custDataLst>
              <p:tags r:id="rId9"/>
            </p:custDataLst>
          </p:nvPr>
        </p:nvSpPr>
        <p:spPr>
          <a:xfrm>
            <a:off x="7850505" y="6056630"/>
            <a:ext cx="398589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/>
            <a:r>
              <a:rPr lang="zh-CN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练习：书本</a:t>
            </a: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P81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第</a:t>
            </a: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3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题</a:t>
            </a:r>
            <a:endParaRPr lang="zh-CN" altLang="en-US" sz="2800" b="1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advTm="1000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3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 fill="hold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20231" name="对象 820230"/>
          <p:cNvGraphicFramePr>
            <a:graphicFrameLocks noChangeAspect="1"/>
          </p:cNvGraphicFramePr>
          <p:nvPr/>
        </p:nvGraphicFramePr>
        <p:xfrm>
          <a:off x="561442" y="1806322"/>
          <a:ext cx="11115247" cy="18813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" name="" r:id="rId1" imgW="10522585" imgH="1783080" progId="Word.Document.8">
                  <p:embed/>
                </p:oleObj>
              </mc:Choice>
              <mc:Fallback>
                <p:oleObj name="" r:id="rId1" imgW="10522585" imgH="178308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61442" y="1806322"/>
                        <a:ext cx="11115247" cy="188137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232" name="对象 820231"/>
          <p:cNvGraphicFramePr>
            <a:graphicFrameLocks noChangeAspect="1"/>
          </p:cNvGraphicFramePr>
          <p:nvPr/>
        </p:nvGraphicFramePr>
        <p:xfrm>
          <a:off x="539217" y="4388167"/>
          <a:ext cx="11115247" cy="6265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0" name="" r:id="rId3" imgW="10522585" imgH="595630" progId="Word.Document.8">
                  <p:embed/>
                </p:oleObj>
              </mc:Choice>
              <mc:Fallback>
                <p:oleObj name="" r:id="rId3" imgW="10522585" imgH="59563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9217" y="4388167"/>
                        <a:ext cx="11115247" cy="62656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233" name="对象 820232"/>
          <p:cNvGraphicFramePr>
            <a:graphicFrameLocks noChangeAspect="1"/>
          </p:cNvGraphicFramePr>
          <p:nvPr/>
        </p:nvGraphicFramePr>
        <p:xfrm>
          <a:off x="539217" y="5130639"/>
          <a:ext cx="11115247" cy="6265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1" name="" r:id="rId5" imgW="10522585" imgH="595630" progId="Word.Document.8">
                  <p:embed/>
                </p:oleObj>
              </mc:Choice>
              <mc:Fallback>
                <p:oleObj name="" r:id="rId5" imgW="10522585" imgH="59563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39217" y="5130639"/>
                        <a:ext cx="11115247" cy="62656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561340" y="806450"/>
            <a:ext cx="18084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>
                <a:solidFill>
                  <a:srgbClr val="FF0000"/>
                </a:solidFill>
              </a:rPr>
              <a:t>达标检测</a:t>
            </a:r>
            <a:endParaRPr lang="zh-CN" altLang="en-US" sz="320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20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20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73474" name="对象 873473"/>
          <p:cNvGraphicFramePr>
            <a:graphicFrameLocks noChangeAspect="1"/>
          </p:cNvGraphicFramePr>
          <p:nvPr/>
        </p:nvGraphicFramePr>
        <p:xfrm>
          <a:off x="538582" y="610617"/>
          <a:ext cx="11115247" cy="18813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2" name="" r:id="rId1" imgW="10522585" imgH="1783080" progId="Word.Document.8">
                  <p:embed/>
                </p:oleObj>
              </mc:Choice>
              <mc:Fallback>
                <p:oleObj name="" r:id="rId1" imgW="10522585" imgH="178308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38582" y="610617"/>
                        <a:ext cx="11115247" cy="188137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2450" name="对象 872449"/>
          <p:cNvGraphicFramePr>
            <a:graphicFrameLocks noChangeAspect="1"/>
          </p:cNvGraphicFramePr>
          <p:nvPr/>
        </p:nvGraphicFramePr>
        <p:xfrm>
          <a:off x="539217" y="2801579"/>
          <a:ext cx="11115247" cy="12548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3" name="" r:id="rId3" imgW="10522585" imgH="1189355" progId="Word.Document.8">
                  <p:embed/>
                </p:oleObj>
              </mc:Choice>
              <mc:Fallback>
                <p:oleObj name="" r:id="rId3" imgW="10522585" imgH="118935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9217" y="2801579"/>
                        <a:ext cx="11115247" cy="1254811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2451" name="对象 872450"/>
          <p:cNvGraphicFramePr>
            <a:graphicFrameLocks noChangeAspect="1"/>
          </p:cNvGraphicFramePr>
          <p:nvPr/>
        </p:nvGraphicFramePr>
        <p:xfrm>
          <a:off x="539217" y="4202948"/>
          <a:ext cx="11115247" cy="6265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4" name="" r:id="rId5" imgW="10522585" imgH="595630" progId="Word.Document.8">
                  <p:embed/>
                </p:oleObj>
              </mc:Choice>
              <mc:Fallback>
                <p:oleObj name="" r:id="rId5" imgW="10522585" imgH="59563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39217" y="4202948"/>
                        <a:ext cx="11115247" cy="62656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2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72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72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2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72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73474" name="对象 873473"/>
          <p:cNvGraphicFramePr>
            <a:graphicFrameLocks noChangeAspect="1"/>
          </p:cNvGraphicFramePr>
          <p:nvPr/>
        </p:nvGraphicFramePr>
        <p:xfrm>
          <a:off x="523445" y="1756223"/>
          <a:ext cx="11146790" cy="18942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5" name="" r:id="rId1" imgW="10534650" imgH="1790700" progId="Word.Document.8">
                  <p:embed/>
                </p:oleObj>
              </mc:Choice>
              <mc:Fallback>
                <p:oleObj name="" r:id="rId1" imgW="10534650" imgH="179070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23445" y="1756223"/>
                        <a:ext cx="11146790" cy="189420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3475" name="对象 873474"/>
          <p:cNvGraphicFramePr>
            <a:graphicFrameLocks noChangeAspect="1"/>
          </p:cNvGraphicFramePr>
          <p:nvPr/>
        </p:nvGraphicFramePr>
        <p:xfrm>
          <a:off x="539217" y="4006852"/>
          <a:ext cx="11115247" cy="12548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6" name="" r:id="rId3" imgW="10522585" imgH="1189355" progId="Word.Document.8">
                  <p:embed/>
                </p:oleObj>
              </mc:Choice>
              <mc:Fallback>
                <p:oleObj name="" r:id="rId3" imgW="10522585" imgH="118935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9217" y="4006852"/>
                        <a:ext cx="11115247" cy="1254811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3476" name="对象 873475"/>
          <p:cNvGraphicFramePr>
            <a:graphicFrameLocks noChangeAspect="1"/>
          </p:cNvGraphicFramePr>
          <p:nvPr/>
        </p:nvGraphicFramePr>
        <p:xfrm>
          <a:off x="539217" y="5278462"/>
          <a:ext cx="11115247" cy="6265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" name="" r:id="rId5" imgW="10522585" imgH="595630" progId="Word.Document.8">
                  <p:embed/>
                </p:oleObj>
              </mc:Choice>
              <mc:Fallback>
                <p:oleObj name="" r:id="rId5" imgW="10522585" imgH="59563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39217" y="5278462"/>
                        <a:ext cx="11115247" cy="62656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3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73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3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73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74498" name="对象 874497"/>
          <p:cNvGraphicFramePr>
            <a:graphicFrameLocks noChangeAspect="1"/>
          </p:cNvGraphicFramePr>
          <p:nvPr/>
        </p:nvGraphicFramePr>
        <p:xfrm>
          <a:off x="523445" y="1145411"/>
          <a:ext cx="11146790" cy="18929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8" name="" r:id="rId1" imgW="10534650" imgH="1790700" progId="Word.Document.8">
                  <p:embed/>
                </p:oleObj>
              </mc:Choice>
              <mc:Fallback>
                <p:oleObj name="" r:id="rId1" imgW="10534650" imgH="179070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23445" y="1145411"/>
                        <a:ext cx="11146790" cy="189293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4499" name="对象 874498"/>
          <p:cNvGraphicFramePr>
            <a:graphicFrameLocks noChangeAspect="1"/>
          </p:cNvGraphicFramePr>
          <p:nvPr/>
        </p:nvGraphicFramePr>
        <p:xfrm>
          <a:off x="539217" y="3133355"/>
          <a:ext cx="11115247" cy="18813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9" name="" r:id="rId3" imgW="10522585" imgH="1783080" progId="Word.Document.8">
                  <p:embed/>
                </p:oleObj>
              </mc:Choice>
              <mc:Fallback>
                <p:oleObj name="" r:id="rId3" imgW="10522585" imgH="178308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9217" y="3133355"/>
                        <a:ext cx="11115247" cy="188137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4500" name="对象 874499"/>
          <p:cNvGraphicFramePr>
            <a:graphicFrameLocks noChangeAspect="1"/>
          </p:cNvGraphicFramePr>
          <p:nvPr/>
        </p:nvGraphicFramePr>
        <p:xfrm>
          <a:off x="539217" y="5031531"/>
          <a:ext cx="11115247" cy="6265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0" name="" r:id="rId5" imgW="10522585" imgH="595630" progId="Word.Document.8">
                  <p:embed/>
                </p:oleObj>
              </mc:Choice>
              <mc:Fallback>
                <p:oleObj name="" r:id="rId5" imgW="10522585" imgH="59563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39217" y="5031531"/>
                        <a:ext cx="11115247" cy="62656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4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74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4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74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71426" name="对象 871425"/>
          <p:cNvGraphicFramePr>
            <a:graphicFrameLocks noChangeAspect="1"/>
          </p:cNvGraphicFramePr>
          <p:nvPr/>
        </p:nvGraphicFramePr>
        <p:xfrm>
          <a:off x="539217" y="2488312"/>
          <a:ext cx="11115247" cy="18813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1" name="" r:id="rId1" imgW="10522585" imgH="1783080" progId="Word.Document.8">
                  <p:embed/>
                </p:oleObj>
              </mc:Choice>
              <mc:Fallback>
                <p:oleObj name="" r:id="rId1" imgW="10522585" imgH="178308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39217" y="2488312"/>
                        <a:ext cx="11115247" cy="188137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70402" name="对象 870401"/>
          <p:cNvGraphicFramePr>
            <a:graphicFrameLocks noChangeAspect="1"/>
          </p:cNvGraphicFramePr>
          <p:nvPr/>
        </p:nvGraphicFramePr>
        <p:xfrm>
          <a:off x="539217" y="727880"/>
          <a:ext cx="11115247" cy="54039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2" name="" r:id="rId1" imgW="10522585" imgH="5116830" progId="Word.Document.8">
                  <p:embed/>
                </p:oleObj>
              </mc:Choice>
              <mc:Fallback>
                <p:oleObj name="" r:id="rId1" imgW="10522585" imgH="511683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39217" y="727880"/>
                        <a:ext cx="11115247" cy="5403921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3796" name="New picture"/>
          <p:cNvPicPr/>
          <p:nvPr/>
        </p:nvPicPr>
        <p:blipFill>
          <a:blip r:embed="rId1"/>
          <a:stretch>
            <a:fillRect/>
          </a:stretch>
        </p:blipFill>
        <p:spPr>
          <a:xfrm>
            <a:off x="12255832" y="10778132"/>
            <a:ext cx="349399" cy="255330"/>
          </a:xfrm>
          <a:prstGeom prst="cube">
            <a:avLst/>
          </a:prstGeom>
        </p:spPr>
      </p:pic>
      <p:sp>
        <p:nvSpPr>
          <p:cNvPr id="6" name="TextBox 2"/>
          <p:cNvSpPr txBox="1"/>
          <p:nvPr/>
        </p:nvSpPr>
        <p:spPr>
          <a:xfrm>
            <a:off x="1006252" y="1870017"/>
            <a:ext cx="8919746" cy="165481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eaLnBrk="0" hangingPunct="0"/>
            <a:r>
              <a:rPr lang="en-US" altLang="zh-CN" sz="3385" b="1" dirty="0">
                <a:latin typeface="黑体" panose="02010609060101010101" pitchFamily="2" charset="-122"/>
                <a:ea typeface="黑体" panose="02010609060101010101" pitchFamily="2" charset="-122"/>
              </a:rPr>
              <a:t>1</a:t>
            </a:r>
            <a:r>
              <a:rPr lang="zh-CN" altLang="en-US" sz="3385" b="1" dirty="0">
                <a:latin typeface="黑体" panose="02010609060101010101" pitchFamily="2" charset="-122"/>
                <a:ea typeface="黑体" panose="02010609060101010101" pitchFamily="2" charset="-122"/>
              </a:rPr>
              <a:t>、说说课本上如何定义增函数与减函数？</a:t>
            </a:r>
            <a:endParaRPr lang="zh-CN" altLang="en-US" sz="3385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eaLnBrk="0" hangingPunct="0"/>
            <a:r>
              <a:rPr lang="en-US" altLang="zh-CN" sz="3385" b="1" dirty="0">
                <a:latin typeface="黑体" panose="02010609060101010101" pitchFamily="2" charset="-122"/>
                <a:ea typeface="黑体" panose="02010609060101010101" pitchFamily="2" charset="-122"/>
              </a:rPr>
              <a:t>2</a:t>
            </a:r>
            <a:r>
              <a:rPr lang="zh-CN" altLang="en-US" sz="3385" b="1" dirty="0">
                <a:latin typeface="黑体" panose="02010609060101010101" pitchFamily="2" charset="-122"/>
                <a:ea typeface="黑体" panose="02010609060101010101" pitchFamily="2" charset="-122"/>
              </a:rPr>
              <a:t>、函数单调区间如何判断与书写？</a:t>
            </a:r>
            <a:endParaRPr lang="zh-CN" altLang="en-US" sz="3385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eaLnBrk="0" hangingPunct="0"/>
            <a:r>
              <a:rPr lang="en-US" sz="3385" b="1" dirty="0">
                <a:latin typeface="黑体" panose="02010609060101010101" pitchFamily="2" charset="-122"/>
                <a:ea typeface="黑体" panose="02010609060101010101" pitchFamily="2" charset="-122"/>
              </a:rPr>
              <a:t>3</a:t>
            </a:r>
            <a:r>
              <a:rPr lang="zh-CN" altLang="en-US" sz="3385" b="1" dirty="0">
                <a:latin typeface="黑体" panose="02010609060101010101" pitchFamily="2" charset="-122"/>
                <a:ea typeface="黑体" panose="02010609060101010101" pitchFamily="2" charset="-122"/>
              </a:rPr>
              <a:t>、证明函数单调性的步骤有那些？</a:t>
            </a:r>
            <a:endParaRPr lang="zh-CN" altLang="en-US" sz="3385" b="1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384300" y="690245"/>
            <a:ext cx="7773670" cy="9220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pPr algn="l"/>
            <a:r>
              <a:rPr lang="zh-CN" sz="5400" b="1">
                <a:solidFill>
                  <a:srgbClr val="FF0000"/>
                </a:solidFill>
                <a:sym typeface="+mn-ea"/>
              </a:rPr>
              <a:t>思考与回忆</a:t>
            </a:r>
            <a:endParaRPr lang="zh-CN" sz="5400" b="1">
              <a:solidFill>
                <a:srgbClr val="FF0000"/>
              </a:solidFill>
              <a:sym typeface="+mn-ea"/>
            </a:endParaRPr>
          </a:p>
        </p:txBody>
      </p:sp>
    </p:spTree>
  </p:cSld>
  <p:clrMapOvr>
    <a:masterClrMapping/>
  </p:clrMapOvr>
  <p:transition spd="slow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3" name="文本框 15362"/>
          <p:cNvSpPr txBox="1"/>
          <p:nvPr/>
        </p:nvSpPr>
        <p:spPr>
          <a:xfrm>
            <a:off x="653415" y="765175"/>
            <a:ext cx="10338435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spcBef>
                <a:spcPct val="0"/>
              </a:spcBef>
            </a:pPr>
            <a:r>
              <a:rPr lang="en-US" altLang="zh-CN" sz="3200" b="0">
                <a:latin typeface="Times New Roman" panose="02020603050405020304" pitchFamily="18" charset="0"/>
              </a:rPr>
              <a:t>1.</a:t>
            </a:r>
            <a:r>
              <a:rPr lang="zh-CN" altLang="en-US" sz="3200" b="0" dirty="0">
                <a:latin typeface="宋体" panose="02010600030101010101" pitchFamily="2" charset="-122"/>
              </a:rPr>
              <a:t>利用</a:t>
            </a:r>
            <a:r>
              <a:rPr lang="zh-CN" altLang="en-US" sz="3200" b="0" dirty="0">
                <a:solidFill>
                  <a:srgbClr val="FF0000"/>
                </a:solidFill>
                <a:latin typeface="宋体" panose="02010600030101010101" pitchFamily="2" charset="-122"/>
              </a:rPr>
              <a:t>二次函数</a:t>
            </a:r>
            <a:r>
              <a:rPr lang="zh-CN" altLang="en-US" sz="3200" b="0" dirty="0">
                <a:latin typeface="宋体" panose="02010600030101010101" pitchFamily="2" charset="-122"/>
              </a:rPr>
              <a:t>的性质（</a:t>
            </a:r>
            <a:r>
              <a:rPr lang="zh-CN" altLang="en-US" sz="3200" b="0" dirty="0">
                <a:solidFill>
                  <a:srgbClr val="FF0000"/>
                </a:solidFill>
                <a:latin typeface="宋体" panose="02010600030101010101" pitchFamily="2" charset="-122"/>
              </a:rPr>
              <a:t>配方法</a:t>
            </a:r>
            <a:r>
              <a:rPr lang="zh-CN" altLang="en-US" sz="3200" b="0" dirty="0">
                <a:latin typeface="宋体" panose="02010600030101010101" pitchFamily="2" charset="-122"/>
              </a:rPr>
              <a:t>）求函数的最大</a:t>
            </a:r>
            <a:r>
              <a:rPr lang="en-US" altLang="zh-CN" sz="3200" b="0" dirty="0">
                <a:latin typeface="宋体" panose="02010600030101010101" pitchFamily="2" charset="-122"/>
              </a:rPr>
              <a:t>(</a:t>
            </a:r>
            <a:r>
              <a:rPr lang="zh-CN" altLang="en-US" sz="3200" b="0" dirty="0">
                <a:latin typeface="宋体" panose="02010600030101010101" pitchFamily="2" charset="-122"/>
              </a:rPr>
              <a:t>小</a:t>
            </a:r>
            <a:r>
              <a:rPr lang="en-US" altLang="zh-CN" sz="3200" b="0" dirty="0">
                <a:latin typeface="宋体" panose="02010600030101010101" pitchFamily="2" charset="-122"/>
              </a:rPr>
              <a:t>)</a:t>
            </a:r>
            <a:r>
              <a:rPr lang="zh-CN" altLang="en-US" sz="3200" b="0" dirty="0">
                <a:latin typeface="宋体" panose="02010600030101010101" pitchFamily="2" charset="-122"/>
              </a:rPr>
              <a:t>值</a:t>
            </a:r>
            <a:r>
              <a:rPr lang="zh-CN" altLang="en-US" sz="3200" b="0" dirty="0">
                <a:latin typeface="Times New Roman" panose="02020603050405020304" pitchFamily="18" charset="0"/>
              </a:rPr>
              <a:t> </a:t>
            </a:r>
            <a:endParaRPr lang="zh-CN" altLang="en-US" sz="3200" b="0" dirty="0">
              <a:latin typeface="Times New Roman" panose="02020603050405020304" pitchFamily="18" charset="0"/>
            </a:endParaRPr>
          </a:p>
        </p:txBody>
      </p:sp>
      <p:sp>
        <p:nvSpPr>
          <p:cNvPr id="15364" name="文本框 15363"/>
          <p:cNvSpPr txBox="1"/>
          <p:nvPr/>
        </p:nvSpPr>
        <p:spPr>
          <a:xfrm>
            <a:off x="652780" y="1437005"/>
            <a:ext cx="7212330" cy="61404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spcBef>
                <a:spcPct val="0"/>
              </a:spcBef>
            </a:pPr>
            <a:r>
              <a:rPr lang="en-US" altLang="zh-CN" sz="3200" b="0">
                <a:latin typeface="Times New Roman" panose="02020603050405020304" pitchFamily="18" charset="0"/>
              </a:rPr>
              <a:t>2. </a:t>
            </a:r>
            <a:r>
              <a:rPr lang="zh-CN" altLang="en-US" sz="3200" b="0" dirty="0">
                <a:latin typeface="宋体" panose="02010600030101010101" pitchFamily="2" charset="-122"/>
              </a:rPr>
              <a:t>利用</a:t>
            </a:r>
            <a:r>
              <a:rPr lang="zh-CN" altLang="en-US" sz="3200" b="0" dirty="0">
                <a:solidFill>
                  <a:srgbClr val="FF0000"/>
                </a:solidFill>
                <a:latin typeface="宋体" panose="02010600030101010101" pitchFamily="2" charset="-122"/>
              </a:rPr>
              <a:t>图象</a:t>
            </a:r>
            <a:r>
              <a:rPr lang="zh-CN" altLang="en-US" sz="3200" b="0" dirty="0">
                <a:latin typeface="宋体" panose="02010600030101010101" pitchFamily="2" charset="-122"/>
              </a:rPr>
              <a:t>求函数的最大</a:t>
            </a:r>
            <a:r>
              <a:rPr lang="en-US" altLang="zh-CN" sz="3200" b="0" dirty="0">
                <a:latin typeface="宋体" panose="02010600030101010101" pitchFamily="2" charset="-122"/>
              </a:rPr>
              <a:t>(</a:t>
            </a:r>
            <a:r>
              <a:rPr lang="zh-CN" altLang="en-US" sz="3200" b="0" dirty="0">
                <a:latin typeface="宋体" panose="02010600030101010101" pitchFamily="2" charset="-122"/>
              </a:rPr>
              <a:t>小</a:t>
            </a:r>
            <a:r>
              <a:rPr lang="en-US" altLang="zh-CN" sz="3200" b="0" dirty="0">
                <a:latin typeface="宋体" panose="02010600030101010101" pitchFamily="2" charset="-122"/>
              </a:rPr>
              <a:t>)</a:t>
            </a:r>
            <a:r>
              <a:rPr lang="zh-CN" altLang="en-US" sz="3200" b="0" dirty="0">
                <a:latin typeface="宋体" panose="02010600030101010101" pitchFamily="2" charset="-122"/>
              </a:rPr>
              <a:t>值</a:t>
            </a:r>
            <a:r>
              <a:rPr lang="zh-CN" altLang="en-US" sz="3400" b="0" dirty="0">
                <a:latin typeface="Times New Roman" panose="02020603050405020304" pitchFamily="18" charset="0"/>
              </a:rPr>
              <a:t> </a:t>
            </a:r>
            <a:endParaRPr lang="zh-CN" altLang="en-US" sz="3400" b="0" dirty="0">
              <a:latin typeface="Times New Roman" panose="02020603050405020304" pitchFamily="18" charset="0"/>
            </a:endParaRPr>
          </a:p>
        </p:txBody>
      </p:sp>
      <p:sp>
        <p:nvSpPr>
          <p:cNvPr id="15365" name="文本框 15364"/>
          <p:cNvSpPr txBox="1"/>
          <p:nvPr/>
        </p:nvSpPr>
        <p:spPr>
          <a:xfrm>
            <a:off x="652780" y="2085975"/>
            <a:ext cx="9545955" cy="61404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spcBef>
                <a:spcPct val="0"/>
              </a:spcBef>
            </a:pPr>
            <a:r>
              <a:rPr lang="en-US" altLang="zh-CN" sz="3400" b="0">
                <a:latin typeface="Times New Roman" panose="02020603050405020304" pitchFamily="18" charset="0"/>
              </a:rPr>
              <a:t>3.</a:t>
            </a:r>
            <a:r>
              <a:rPr lang="zh-CN" altLang="en-US" sz="3400" b="0" dirty="0">
                <a:latin typeface="宋体" panose="02010600030101010101" pitchFamily="2" charset="-122"/>
              </a:rPr>
              <a:t>利用</a:t>
            </a:r>
            <a:r>
              <a:rPr lang="zh-CN" altLang="en-US" sz="3400" b="0" dirty="0">
                <a:solidFill>
                  <a:srgbClr val="FF0000"/>
                </a:solidFill>
                <a:latin typeface="宋体" panose="02010600030101010101" pitchFamily="2" charset="-122"/>
              </a:rPr>
              <a:t>函数单调性</a:t>
            </a:r>
            <a:r>
              <a:rPr lang="zh-CN" altLang="en-US" sz="3400" b="0" dirty="0">
                <a:latin typeface="宋体" panose="02010600030101010101" pitchFamily="2" charset="-122"/>
              </a:rPr>
              <a:t>的判断函数的最大</a:t>
            </a:r>
            <a:r>
              <a:rPr lang="en-US" altLang="zh-CN" sz="3400" b="0" dirty="0">
                <a:latin typeface="宋体" panose="02010600030101010101" pitchFamily="2" charset="-122"/>
              </a:rPr>
              <a:t>(</a:t>
            </a:r>
            <a:r>
              <a:rPr lang="zh-CN" altLang="en-US" sz="3400" b="0" dirty="0">
                <a:latin typeface="宋体" panose="02010600030101010101" pitchFamily="2" charset="-122"/>
              </a:rPr>
              <a:t>小</a:t>
            </a:r>
            <a:r>
              <a:rPr lang="en-US" altLang="zh-CN" sz="3400" b="0" dirty="0">
                <a:latin typeface="宋体" panose="02010600030101010101" pitchFamily="2" charset="-122"/>
              </a:rPr>
              <a:t>)</a:t>
            </a:r>
            <a:r>
              <a:rPr lang="zh-CN" altLang="en-US" sz="3400" b="0" dirty="0">
                <a:latin typeface="宋体" panose="02010600030101010101" pitchFamily="2" charset="-122"/>
              </a:rPr>
              <a:t>值</a:t>
            </a:r>
            <a:r>
              <a:rPr lang="zh-CN" altLang="en-US" sz="3400" b="0" dirty="0">
                <a:latin typeface="Times New Roman" panose="02020603050405020304" pitchFamily="18" charset="0"/>
              </a:rPr>
              <a:t> </a:t>
            </a:r>
            <a:endParaRPr lang="zh-CN" altLang="en-US" sz="3400" b="0" dirty="0">
              <a:latin typeface="Times New Roman" panose="02020603050405020304" pitchFamily="18" charset="0"/>
            </a:endParaRPr>
          </a:p>
        </p:txBody>
      </p:sp>
      <p:sp>
        <p:nvSpPr>
          <p:cNvPr id="15366" name="文本框 15365"/>
          <p:cNvSpPr txBox="1"/>
          <p:nvPr/>
        </p:nvSpPr>
        <p:spPr>
          <a:xfrm>
            <a:off x="591820" y="3202305"/>
            <a:ext cx="9668510" cy="11068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spcBef>
                <a:spcPct val="0"/>
              </a:spcBef>
            </a:pPr>
            <a:r>
              <a:rPr lang="zh-CN" altLang="en-US" sz="3200" dirty="0">
                <a:latin typeface="宋体" panose="02010600030101010101" pitchFamily="2" charset="-122"/>
              </a:rPr>
              <a:t>如果函数</a:t>
            </a:r>
            <a:r>
              <a:rPr lang="en-US" altLang="zh-CN" sz="3200" i="1">
                <a:latin typeface="Times New Roman" panose="02020603050405020304" pitchFamily="18" charset="0"/>
              </a:rPr>
              <a:t>y</a:t>
            </a:r>
            <a:r>
              <a:rPr lang="en-US" altLang="zh-CN" sz="3200">
                <a:latin typeface="Times New Roman" panose="02020603050405020304" pitchFamily="18" charset="0"/>
              </a:rPr>
              <a:t>=</a:t>
            </a:r>
            <a:r>
              <a:rPr lang="en-US" altLang="zh-CN" sz="3200" i="1" err="1">
                <a:latin typeface="Times New Roman" panose="02020603050405020304" pitchFamily="18" charset="0"/>
              </a:rPr>
              <a:t>f</a:t>
            </a:r>
            <a:r>
              <a:rPr lang="en-US" altLang="zh-CN" sz="3200" err="1">
                <a:latin typeface="Times New Roman" panose="02020603050405020304" pitchFamily="18" charset="0"/>
              </a:rPr>
              <a:t>(</a:t>
            </a:r>
            <a:r>
              <a:rPr lang="en-US" altLang="zh-CN" sz="3200" i="1" err="1">
                <a:latin typeface="Times New Roman" panose="02020603050405020304" pitchFamily="18" charset="0"/>
              </a:rPr>
              <a:t>x</a:t>
            </a:r>
            <a:r>
              <a:rPr lang="en-US" altLang="zh-CN" sz="3200">
                <a:latin typeface="Times New Roman" panose="02020603050405020304" pitchFamily="18" charset="0"/>
              </a:rPr>
              <a:t>)</a:t>
            </a:r>
            <a:r>
              <a:rPr lang="zh-CN" altLang="en-US" sz="3200" dirty="0">
                <a:latin typeface="宋体" panose="02010600030101010101" pitchFamily="2" charset="-122"/>
              </a:rPr>
              <a:t>在区间</a:t>
            </a:r>
            <a:r>
              <a:rPr lang="en-US" altLang="zh-CN" sz="3200">
                <a:latin typeface="Times New Roman" panose="02020603050405020304" pitchFamily="18" charset="0"/>
              </a:rPr>
              <a:t>[</a:t>
            </a:r>
            <a:r>
              <a:rPr lang="en-US" altLang="zh-CN" sz="3200" i="1">
                <a:latin typeface="Times New Roman" panose="02020603050405020304" pitchFamily="18" charset="0"/>
              </a:rPr>
              <a:t>a</a:t>
            </a:r>
            <a:r>
              <a:rPr lang="zh-CN" altLang="en-US" sz="3200" dirty="0">
                <a:latin typeface="宋体" panose="02010600030101010101" pitchFamily="2" charset="-122"/>
              </a:rPr>
              <a:t>，</a:t>
            </a:r>
            <a:r>
              <a:rPr lang="en-US" altLang="zh-CN" sz="3200" i="1">
                <a:latin typeface="Times New Roman" panose="02020603050405020304" pitchFamily="18" charset="0"/>
              </a:rPr>
              <a:t>b</a:t>
            </a:r>
            <a:r>
              <a:rPr lang="en-US" altLang="zh-CN" sz="3200">
                <a:latin typeface="Times New Roman" panose="02020603050405020304" pitchFamily="18" charset="0"/>
              </a:rPr>
              <a:t>]</a:t>
            </a:r>
            <a:r>
              <a:rPr lang="zh-CN" altLang="en-US" sz="3200" dirty="0">
                <a:latin typeface="宋体" panose="02010600030101010101" pitchFamily="2" charset="-122"/>
              </a:rPr>
              <a:t>上单调递</a:t>
            </a:r>
            <a:r>
              <a:rPr lang="zh-CN" altLang="en-US" sz="3200" dirty="0">
                <a:solidFill>
                  <a:srgbClr val="FF0000"/>
                </a:solidFill>
                <a:latin typeface="宋体" panose="02010600030101010101" pitchFamily="2" charset="-122"/>
              </a:rPr>
              <a:t>增</a:t>
            </a:r>
            <a:r>
              <a:rPr lang="zh-CN" altLang="en-US" sz="3200" dirty="0">
                <a:latin typeface="宋体" panose="02010600030101010101" pitchFamily="2" charset="-122"/>
              </a:rPr>
              <a:t>，则函数</a:t>
            </a:r>
            <a:r>
              <a:rPr lang="en-US" altLang="zh-CN" sz="3200" i="1">
                <a:latin typeface="Times New Roman" panose="02020603050405020304" pitchFamily="18" charset="0"/>
              </a:rPr>
              <a:t>y</a:t>
            </a:r>
            <a:r>
              <a:rPr lang="en-US" altLang="zh-CN" sz="3200">
                <a:latin typeface="Times New Roman" panose="02020603050405020304" pitchFamily="18" charset="0"/>
              </a:rPr>
              <a:t>=</a:t>
            </a:r>
            <a:r>
              <a:rPr lang="en-US" altLang="zh-CN" sz="3200" i="1" err="1">
                <a:latin typeface="Times New Roman" panose="02020603050405020304" pitchFamily="18" charset="0"/>
              </a:rPr>
              <a:t>f</a:t>
            </a:r>
            <a:r>
              <a:rPr lang="en-US" altLang="zh-CN" sz="3200" err="1">
                <a:latin typeface="Times New Roman" panose="02020603050405020304" pitchFamily="18" charset="0"/>
              </a:rPr>
              <a:t>(</a:t>
            </a:r>
            <a:r>
              <a:rPr lang="en-US" altLang="zh-CN" sz="3200" i="1" err="1">
                <a:latin typeface="Times New Roman" panose="02020603050405020304" pitchFamily="18" charset="0"/>
              </a:rPr>
              <a:t>x</a:t>
            </a:r>
            <a:r>
              <a:rPr lang="en-US" altLang="zh-CN" sz="3200">
                <a:latin typeface="Times New Roman" panose="02020603050405020304" pitchFamily="18" charset="0"/>
              </a:rPr>
              <a:t>)</a:t>
            </a:r>
            <a:r>
              <a:rPr lang="zh-CN" altLang="en-US" sz="3200" dirty="0">
                <a:latin typeface="宋体" panose="02010600030101010101" pitchFamily="2" charset="-122"/>
              </a:rPr>
              <a:t>在</a:t>
            </a:r>
            <a:r>
              <a:rPr lang="en-US" altLang="zh-CN" sz="3200" i="1">
                <a:latin typeface="Times New Roman" panose="02020603050405020304" pitchFamily="18" charset="0"/>
              </a:rPr>
              <a:t>x</a:t>
            </a:r>
            <a:r>
              <a:rPr lang="en-US" altLang="zh-CN" sz="3200">
                <a:latin typeface="Times New Roman" panose="02020603050405020304" pitchFamily="18" charset="0"/>
              </a:rPr>
              <a:t>=</a:t>
            </a:r>
            <a:r>
              <a:rPr lang="en-US" altLang="zh-CN" sz="3200" i="1">
                <a:latin typeface="Times New Roman" panose="02020603050405020304" pitchFamily="18" charset="0"/>
              </a:rPr>
              <a:t>a</a:t>
            </a:r>
            <a:r>
              <a:rPr lang="zh-CN" altLang="en-US" sz="3200" dirty="0">
                <a:latin typeface="宋体" panose="02010600030101010101" pitchFamily="2" charset="-122"/>
              </a:rPr>
              <a:t>处有</a:t>
            </a:r>
            <a:r>
              <a:rPr lang="zh-CN" altLang="en-US" sz="3200" dirty="0">
                <a:solidFill>
                  <a:srgbClr val="FF0000"/>
                </a:solidFill>
                <a:latin typeface="宋体" panose="02010600030101010101" pitchFamily="2" charset="-122"/>
              </a:rPr>
              <a:t>最小值</a:t>
            </a:r>
            <a:r>
              <a:rPr lang="en-US" altLang="zh-CN" sz="3200" i="1" err="1">
                <a:latin typeface="Times New Roman" panose="02020603050405020304" pitchFamily="18" charset="0"/>
              </a:rPr>
              <a:t>f</a:t>
            </a:r>
            <a:r>
              <a:rPr lang="en-US" altLang="zh-CN" sz="3200" err="1">
                <a:latin typeface="Times New Roman" panose="02020603050405020304" pitchFamily="18" charset="0"/>
              </a:rPr>
              <a:t>(</a:t>
            </a:r>
            <a:r>
              <a:rPr lang="en-US" altLang="zh-CN" sz="3200" i="1" err="1">
                <a:latin typeface="Times New Roman" panose="02020603050405020304" pitchFamily="18" charset="0"/>
              </a:rPr>
              <a:t>a</a:t>
            </a:r>
            <a:r>
              <a:rPr lang="en-US" altLang="zh-CN" sz="3200">
                <a:latin typeface="Times New Roman" panose="02020603050405020304" pitchFamily="18" charset="0"/>
              </a:rPr>
              <a:t>),</a:t>
            </a:r>
            <a:r>
              <a:rPr lang="zh-CN" altLang="en-US" sz="3200" dirty="0">
                <a:latin typeface="宋体" panose="02010600030101010101" pitchFamily="2" charset="-122"/>
              </a:rPr>
              <a:t>在</a:t>
            </a:r>
            <a:r>
              <a:rPr lang="en-US" altLang="zh-CN" sz="3200" i="1">
                <a:latin typeface="Times New Roman" panose="02020603050405020304" pitchFamily="18" charset="0"/>
              </a:rPr>
              <a:t>x</a:t>
            </a:r>
            <a:r>
              <a:rPr lang="en-US" altLang="zh-CN" sz="3200">
                <a:latin typeface="Times New Roman" panose="02020603050405020304" pitchFamily="18" charset="0"/>
              </a:rPr>
              <a:t>=</a:t>
            </a:r>
            <a:r>
              <a:rPr lang="en-US" altLang="zh-CN" sz="3200" i="1">
                <a:latin typeface="Times New Roman" panose="02020603050405020304" pitchFamily="18" charset="0"/>
              </a:rPr>
              <a:t>b</a:t>
            </a:r>
            <a:r>
              <a:rPr lang="zh-CN" altLang="en-US" sz="3200" dirty="0">
                <a:latin typeface="宋体" panose="02010600030101010101" pitchFamily="2" charset="-122"/>
              </a:rPr>
              <a:t>处有</a:t>
            </a:r>
            <a:r>
              <a:rPr lang="zh-CN" altLang="en-US" sz="3200" dirty="0">
                <a:solidFill>
                  <a:srgbClr val="FF0000"/>
                </a:solidFill>
                <a:latin typeface="宋体" panose="02010600030101010101" pitchFamily="2" charset="-122"/>
              </a:rPr>
              <a:t>最大值</a:t>
            </a:r>
            <a:r>
              <a:rPr lang="en-US" altLang="zh-CN" sz="3200" i="1" err="1">
                <a:latin typeface="Times New Roman" panose="02020603050405020304" pitchFamily="18" charset="0"/>
              </a:rPr>
              <a:t>f</a:t>
            </a:r>
            <a:r>
              <a:rPr lang="en-US" altLang="zh-CN" sz="3200" err="1">
                <a:latin typeface="Times New Roman" panose="02020603050405020304" pitchFamily="18" charset="0"/>
              </a:rPr>
              <a:t>(</a:t>
            </a:r>
            <a:r>
              <a:rPr lang="en-US" altLang="zh-CN" sz="3200" i="1" err="1">
                <a:latin typeface="Times New Roman" panose="02020603050405020304" pitchFamily="18" charset="0"/>
              </a:rPr>
              <a:t>b</a:t>
            </a:r>
            <a:r>
              <a:rPr lang="en-US" altLang="zh-CN" sz="3200">
                <a:latin typeface="Times New Roman" panose="02020603050405020304" pitchFamily="18" charset="0"/>
              </a:rPr>
              <a:t>) </a:t>
            </a:r>
            <a:r>
              <a:rPr lang="zh-CN" altLang="en-US" sz="3200" b="0" dirty="0">
                <a:latin typeface="宋体" panose="02010600030101010101" pitchFamily="2" charset="-122"/>
              </a:rPr>
              <a:t>；</a:t>
            </a:r>
            <a:r>
              <a:rPr lang="zh-CN" altLang="en-US" sz="3400" b="0" dirty="0">
                <a:latin typeface="Times New Roman" panose="02020603050405020304" pitchFamily="18" charset="0"/>
              </a:rPr>
              <a:t> </a:t>
            </a:r>
            <a:endParaRPr lang="zh-CN" altLang="en-US" sz="3400" b="0" dirty="0">
              <a:latin typeface="Times New Roman" panose="02020603050405020304" pitchFamily="18" charset="0"/>
            </a:endParaRPr>
          </a:p>
        </p:txBody>
      </p:sp>
      <p:sp>
        <p:nvSpPr>
          <p:cNvPr id="15367" name="文本框 15366"/>
          <p:cNvSpPr txBox="1"/>
          <p:nvPr/>
        </p:nvSpPr>
        <p:spPr>
          <a:xfrm>
            <a:off x="652780" y="4599940"/>
            <a:ext cx="9764395" cy="11068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spcBef>
                <a:spcPct val="0"/>
              </a:spcBef>
            </a:pPr>
            <a:r>
              <a:rPr lang="zh-CN" altLang="en-US" sz="3200" dirty="0">
                <a:latin typeface="宋体" panose="02010600030101010101" pitchFamily="2" charset="-122"/>
              </a:rPr>
              <a:t>如果函数</a:t>
            </a:r>
            <a:r>
              <a:rPr lang="en-US" altLang="zh-CN" sz="3200" i="1">
                <a:latin typeface="Times New Roman" panose="02020603050405020304" pitchFamily="18" charset="0"/>
              </a:rPr>
              <a:t>y</a:t>
            </a:r>
            <a:r>
              <a:rPr lang="en-US" altLang="zh-CN" sz="3200">
                <a:latin typeface="Times New Roman" panose="02020603050405020304" pitchFamily="18" charset="0"/>
              </a:rPr>
              <a:t>=</a:t>
            </a:r>
            <a:r>
              <a:rPr lang="en-US" altLang="zh-CN" sz="3200" i="1" err="1">
                <a:latin typeface="Times New Roman" panose="02020603050405020304" pitchFamily="18" charset="0"/>
              </a:rPr>
              <a:t>f</a:t>
            </a:r>
            <a:r>
              <a:rPr lang="en-US" altLang="zh-CN" sz="3200" err="1">
                <a:latin typeface="Times New Roman" panose="02020603050405020304" pitchFamily="18" charset="0"/>
              </a:rPr>
              <a:t>(</a:t>
            </a:r>
            <a:r>
              <a:rPr lang="en-US" altLang="zh-CN" sz="3200" i="1" err="1">
                <a:latin typeface="Times New Roman" panose="02020603050405020304" pitchFamily="18" charset="0"/>
              </a:rPr>
              <a:t>x</a:t>
            </a:r>
            <a:r>
              <a:rPr lang="en-US" altLang="zh-CN" sz="3200">
                <a:latin typeface="Times New Roman" panose="02020603050405020304" pitchFamily="18" charset="0"/>
              </a:rPr>
              <a:t>)</a:t>
            </a:r>
            <a:r>
              <a:rPr lang="zh-CN" altLang="en-US" sz="3200" dirty="0">
                <a:latin typeface="宋体" panose="02010600030101010101" pitchFamily="2" charset="-122"/>
              </a:rPr>
              <a:t>在区间</a:t>
            </a:r>
            <a:r>
              <a:rPr lang="en-US" altLang="zh-CN" sz="3200">
                <a:latin typeface="Times New Roman" panose="02020603050405020304" pitchFamily="18" charset="0"/>
              </a:rPr>
              <a:t>[</a:t>
            </a:r>
            <a:r>
              <a:rPr lang="en-US" altLang="zh-CN" sz="3200" i="1" err="1">
                <a:latin typeface="Times New Roman" panose="02020603050405020304" pitchFamily="18" charset="0"/>
              </a:rPr>
              <a:t>a</a:t>
            </a:r>
            <a:r>
              <a:rPr lang="en-US" altLang="zh-CN" sz="3200" err="1">
                <a:latin typeface="宋体" panose="02010600030101010101" pitchFamily="2" charset="-122"/>
              </a:rPr>
              <a:t>,</a:t>
            </a:r>
            <a:r>
              <a:rPr lang="en-US" altLang="zh-CN" sz="3200" i="1" err="1">
                <a:latin typeface="Times New Roman" panose="02020603050405020304" pitchFamily="18" charset="0"/>
              </a:rPr>
              <a:t>b</a:t>
            </a:r>
            <a:r>
              <a:rPr lang="en-US" altLang="zh-CN" sz="3200">
                <a:latin typeface="Times New Roman" panose="02020603050405020304" pitchFamily="18" charset="0"/>
              </a:rPr>
              <a:t>]</a:t>
            </a:r>
            <a:r>
              <a:rPr lang="zh-CN" altLang="en-US" sz="3200" dirty="0">
                <a:latin typeface="宋体" panose="02010600030101010101" pitchFamily="2" charset="-122"/>
              </a:rPr>
              <a:t>上单调递</a:t>
            </a:r>
            <a:r>
              <a:rPr lang="zh-CN" altLang="en-US" sz="3200" dirty="0">
                <a:solidFill>
                  <a:srgbClr val="FF0000"/>
                </a:solidFill>
                <a:latin typeface="宋体" panose="02010600030101010101" pitchFamily="2" charset="-122"/>
              </a:rPr>
              <a:t>减</a:t>
            </a:r>
            <a:r>
              <a:rPr lang="zh-CN" altLang="en-US" sz="3200" dirty="0">
                <a:latin typeface="宋体" panose="02010600030101010101" pitchFamily="2" charset="-122"/>
              </a:rPr>
              <a:t>，在区间</a:t>
            </a:r>
            <a:r>
              <a:rPr lang="en-US" altLang="zh-CN" sz="3200">
                <a:latin typeface="Times New Roman" panose="02020603050405020304" pitchFamily="18" charset="0"/>
              </a:rPr>
              <a:t>[</a:t>
            </a:r>
            <a:r>
              <a:rPr lang="en-US" altLang="zh-CN" sz="3200" i="1" err="1">
                <a:latin typeface="Times New Roman" panose="02020603050405020304" pitchFamily="18" charset="0"/>
              </a:rPr>
              <a:t>b</a:t>
            </a:r>
            <a:r>
              <a:rPr lang="en-US" altLang="zh-CN" sz="3200" err="1">
                <a:latin typeface="宋体" panose="02010600030101010101" pitchFamily="2" charset="-122"/>
              </a:rPr>
              <a:t>,</a:t>
            </a:r>
            <a:r>
              <a:rPr lang="en-US" altLang="zh-CN" sz="3200" i="1" err="1">
                <a:latin typeface="Times New Roman" panose="02020603050405020304" pitchFamily="18" charset="0"/>
              </a:rPr>
              <a:t>c</a:t>
            </a:r>
            <a:r>
              <a:rPr lang="en-US" altLang="zh-CN" sz="3200">
                <a:latin typeface="Times New Roman" panose="02020603050405020304" pitchFamily="18" charset="0"/>
              </a:rPr>
              <a:t>]</a:t>
            </a:r>
            <a:r>
              <a:rPr lang="zh-CN" altLang="en-US" sz="3200" dirty="0">
                <a:latin typeface="宋体" panose="02010600030101010101" pitchFamily="2" charset="-122"/>
              </a:rPr>
              <a:t>上单调递</a:t>
            </a:r>
            <a:r>
              <a:rPr lang="zh-CN" altLang="en-US" sz="3200" dirty="0">
                <a:solidFill>
                  <a:srgbClr val="FF0000"/>
                </a:solidFill>
                <a:latin typeface="宋体" panose="02010600030101010101" pitchFamily="2" charset="-122"/>
              </a:rPr>
              <a:t>增</a:t>
            </a:r>
            <a:r>
              <a:rPr lang="zh-CN" altLang="en-US" sz="3200" dirty="0">
                <a:latin typeface="宋体" panose="02010600030101010101" pitchFamily="2" charset="-122"/>
              </a:rPr>
              <a:t>则函数</a:t>
            </a:r>
            <a:r>
              <a:rPr lang="en-US" altLang="zh-CN" sz="3200" i="1">
                <a:latin typeface="Times New Roman" panose="02020603050405020304" pitchFamily="18" charset="0"/>
              </a:rPr>
              <a:t>y</a:t>
            </a:r>
            <a:r>
              <a:rPr lang="en-US" altLang="zh-CN" sz="3200">
                <a:latin typeface="Times New Roman" panose="02020603050405020304" pitchFamily="18" charset="0"/>
              </a:rPr>
              <a:t>=</a:t>
            </a:r>
            <a:r>
              <a:rPr lang="en-US" altLang="zh-CN" sz="3200" i="1" err="1">
                <a:latin typeface="Times New Roman" panose="02020603050405020304" pitchFamily="18" charset="0"/>
              </a:rPr>
              <a:t>f</a:t>
            </a:r>
            <a:r>
              <a:rPr lang="en-US" altLang="zh-CN" sz="3200" err="1">
                <a:latin typeface="Times New Roman" panose="02020603050405020304" pitchFamily="18" charset="0"/>
              </a:rPr>
              <a:t>(</a:t>
            </a:r>
            <a:r>
              <a:rPr lang="en-US" altLang="zh-CN" sz="3200" i="1" err="1">
                <a:latin typeface="Times New Roman" panose="02020603050405020304" pitchFamily="18" charset="0"/>
              </a:rPr>
              <a:t>x</a:t>
            </a:r>
            <a:r>
              <a:rPr lang="en-US" altLang="zh-CN" sz="3200">
                <a:latin typeface="Times New Roman" panose="02020603050405020304" pitchFamily="18" charset="0"/>
              </a:rPr>
              <a:t>)</a:t>
            </a:r>
            <a:r>
              <a:rPr lang="zh-CN" altLang="en-US" sz="3200" dirty="0">
                <a:latin typeface="宋体" panose="02010600030101010101" pitchFamily="2" charset="-122"/>
              </a:rPr>
              <a:t>在</a:t>
            </a:r>
            <a:r>
              <a:rPr lang="en-US" altLang="zh-CN" sz="3200" i="1">
                <a:latin typeface="Times New Roman" panose="02020603050405020304" pitchFamily="18" charset="0"/>
              </a:rPr>
              <a:t>x</a:t>
            </a:r>
            <a:r>
              <a:rPr lang="en-US" altLang="zh-CN" sz="3200">
                <a:latin typeface="Times New Roman" panose="02020603050405020304" pitchFamily="18" charset="0"/>
              </a:rPr>
              <a:t>=</a:t>
            </a:r>
            <a:r>
              <a:rPr lang="en-US" altLang="zh-CN" sz="3200" i="1">
                <a:latin typeface="Times New Roman" panose="02020603050405020304" pitchFamily="18" charset="0"/>
              </a:rPr>
              <a:t>b</a:t>
            </a:r>
            <a:r>
              <a:rPr lang="zh-CN" altLang="en-US" sz="3200" dirty="0">
                <a:latin typeface="宋体" panose="02010600030101010101" pitchFamily="2" charset="-122"/>
              </a:rPr>
              <a:t>处有</a:t>
            </a:r>
            <a:r>
              <a:rPr lang="zh-CN" altLang="en-US" sz="3200" dirty="0">
                <a:solidFill>
                  <a:srgbClr val="FF0000"/>
                </a:solidFill>
                <a:latin typeface="宋体" panose="02010600030101010101" pitchFamily="2" charset="-122"/>
              </a:rPr>
              <a:t>最小值</a:t>
            </a:r>
            <a:r>
              <a:rPr lang="en-US" altLang="zh-CN" sz="3200" i="1" err="1">
                <a:latin typeface="Times New Roman" panose="02020603050405020304" pitchFamily="18" charset="0"/>
              </a:rPr>
              <a:t>f</a:t>
            </a:r>
            <a:r>
              <a:rPr lang="en-US" altLang="zh-CN" sz="3200" err="1">
                <a:latin typeface="Times New Roman" panose="02020603050405020304" pitchFamily="18" charset="0"/>
              </a:rPr>
              <a:t>(</a:t>
            </a:r>
            <a:r>
              <a:rPr lang="en-US" altLang="zh-CN" sz="3200" i="1" err="1">
                <a:latin typeface="Times New Roman" panose="02020603050405020304" pitchFamily="18" charset="0"/>
              </a:rPr>
              <a:t>b</a:t>
            </a:r>
            <a:r>
              <a:rPr lang="en-US" altLang="zh-CN" sz="3200">
                <a:latin typeface="Times New Roman" panose="02020603050405020304" pitchFamily="18" charset="0"/>
              </a:rPr>
              <a:t>)</a:t>
            </a:r>
            <a:r>
              <a:rPr lang="zh-CN" altLang="en-US" sz="3200" dirty="0">
                <a:latin typeface="宋体" panose="02010600030101010101" pitchFamily="2" charset="-122"/>
              </a:rPr>
              <a:t>；</a:t>
            </a:r>
            <a:r>
              <a:rPr lang="zh-CN" altLang="en-US" sz="3400" b="0" dirty="0">
                <a:latin typeface="Times New Roman" panose="02020603050405020304" pitchFamily="18" charset="0"/>
              </a:rPr>
              <a:t> </a:t>
            </a:r>
            <a:endParaRPr lang="zh-CN" altLang="en-US" sz="3400" b="0" dirty="0">
              <a:latin typeface="Times New Roman" panose="02020603050405020304" pitchFamily="18" charset="0"/>
            </a:endParaRPr>
          </a:p>
        </p:txBody>
      </p:sp>
      <p:sp>
        <p:nvSpPr>
          <p:cNvPr id="15370" name="矩形 15369"/>
          <p:cNvSpPr/>
          <p:nvPr/>
        </p:nvSpPr>
        <p:spPr>
          <a:xfrm>
            <a:off x="3792538" y="0"/>
            <a:ext cx="6142990" cy="58356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3200" b="0" dirty="0">
                <a:solidFill>
                  <a:srgbClr val="993300"/>
                </a:solidFill>
                <a:latin typeface="Times New Roman" panose="02020603050405020304" pitchFamily="18" charset="0"/>
              </a:rPr>
              <a:t>求函数的最大</a:t>
            </a:r>
            <a:r>
              <a:rPr lang="en-US" altLang="zh-CN" sz="3200" b="0" dirty="0">
                <a:solidFill>
                  <a:srgbClr val="993300"/>
                </a:solidFill>
                <a:latin typeface="Times New Roman" panose="02020603050405020304" pitchFamily="18" charset="0"/>
              </a:rPr>
              <a:t>(</a:t>
            </a:r>
            <a:r>
              <a:rPr lang="zh-CN" altLang="en-US" sz="3200" b="0" dirty="0">
                <a:solidFill>
                  <a:srgbClr val="993300"/>
                </a:solidFill>
                <a:latin typeface="Times New Roman" panose="02020603050405020304" pitchFamily="18" charset="0"/>
              </a:rPr>
              <a:t>小</a:t>
            </a:r>
            <a:r>
              <a:rPr lang="en-US" altLang="zh-CN" sz="3200" b="0" dirty="0">
                <a:solidFill>
                  <a:srgbClr val="993300"/>
                </a:solidFill>
                <a:latin typeface="Times New Roman" panose="02020603050405020304" pitchFamily="18" charset="0"/>
              </a:rPr>
              <a:t>)</a:t>
            </a:r>
            <a:r>
              <a:rPr lang="zh-CN" altLang="en-US" sz="3200" b="0" dirty="0">
                <a:solidFill>
                  <a:srgbClr val="993300"/>
                </a:solidFill>
                <a:latin typeface="Times New Roman" panose="02020603050405020304" pitchFamily="18" charset="0"/>
              </a:rPr>
              <a:t>值的方法总结：</a:t>
            </a:r>
            <a:endParaRPr lang="zh-CN" altLang="en-US" sz="3200" b="0" dirty="0">
              <a:solidFill>
                <a:srgbClr val="99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371" name="文本框 15370"/>
          <p:cNvSpPr txBox="1"/>
          <p:nvPr/>
        </p:nvSpPr>
        <p:spPr>
          <a:xfrm>
            <a:off x="1524000" y="0"/>
            <a:ext cx="1616075" cy="460375"/>
          </a:xfrm>
          <a:prstGeom prst="rect">
            <a:avLst/>
          </a:prstGeom>
          <a:gradFill rotWithShape="0">
            <a:gsLst>
              <a:gs pos="0">
                <a:srgbClr val="FEE7F2">
                  <a:alpha val="100000"/>
                </a:srgbClr>
              </a:gs>
              <a:gs pos="17999">
                <a:srgbClr val="FBD49C">
                  <a:alpha val="100000"/>
                </a:srgbClr>
              </a:gs>
              <a:gs pos="39000">
                <a:srgbClr val="FBA97D">
                  <a:alpha val="100000"/>
                </a:srgbClr>
              </a:gs>
              <a:gs pos="64000">
                <a:srgbClr val="FAC77D">
                  <a:alpha val="100000"/>
                </a:srgbClr>
              </a:gs>
              <a:gs pos="82001">
                <a:srgbClr val="FEE7F2">
                  <a:alpha val="100000"/>
                </a:srgbClr>
              </a:gs>
              <a:gs pos="100000">
                <a:srgbClr val="FBEAC7">
                  <a:alpha val="100000"/>
                </a:srgbClr>
              </a:gs>
            </a:gsLst>
            <a:lin ang="5400000" scaled="1"/>
            <a:tileRect/>
          </a:gradFill>
          <a:ln w="38100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>
              <a:spcBef>
                <a:spcPct val="0"/>
              </a:spcBef>
            </a:pPr>
            <a:r>
              <a:rPr lang="zh-CN" altLang="en-US" sz="2400" dirty="0">
                <a:solidFill>
                  <a:srgbClr val="0C00F4"/>
                </a:solidFill>
                <a:latin typeface="Times New Roman" panose="02020603050405020304" pitchFamily="18" charset="0"/>
              </a:rPr>
              <a:t>方法小结</a:t>
            </a:r>
            <a:endParaRPr lang="zh-CN" altLang="en-US" sz="2400">
              <a:solidFill>
                <a:srgbClr val="0C00F4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/>
      <p:bldP spid="15364" grpId="0"/>
      <p:bldP spid="15365" grpId="0"/>
      <p:bldP spid="15366" grpId="0"/>
      <p:bldP spid="1536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11" name="文本框 17410"/>
          <p:cNvSpPr txBox="1"/>
          <p:nvPr/>
        </p:nvSpPr>
        <p:spPr>
          <a:xfrm>
            <a:off x="1008380" y="476250"/>
            <a:ext cx="9759315" cy="23069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spcBef>
                <a:spcPct val="0"/>
              </a:spcBef>
            </a:pPr>
            <a:r>
              <a:rPr lang="en-US" altLang="zh-CN" sz="3600" dirty="0">
                <a:latin typeface="Times New Roman" panose="02020603050405020304" pitchFamily="18" charset="0"/>
              </a:rPr>
              <a:t>1</a:t>
            </a:r>
            <a:r>
              <a:rPr lang="zh-CN" altLang="en-US" sz="3600" dirty="0">
                <a:latin typeface="Times New Roman" panose="02020603050405020304" pitchFamily="18" charset="0"/>
              </a:rPr>
              <a:t>、函数</a:t>
            </a:r>
            <a:r>
              <a:rPr lang="en-US" altLang="zh-CN" sz="3600" i="1" err="1">
                <a:latin typeface="Times New Roman" panose="02020603050405020304" pitchFamily="18" charset="0"/>
              </a:rPr>
              <a:t>f</a:t>
            </a:r>
            <a:r>
              <a:rPr lang="en-US" altLang="zh-CN" sz="3600" err="1">
                <a:latin typeface="Times New Roman" panose="02020603050405020304" pitchFamily="18" charset="0"/>
              </a:rPr>
              <a:t>(</a:t>
            </a:r>
            <a:r>
              <a:rPr lang="en-US" altLang="zh-CN" sz="3600" i="1" err="1">
                <a:latin typeface="Times New Roman" panose="02020603050405020304" pitchFamily="18" charset="0"/>
              </a:rPr>
              <a:t>x</a:t>
            </a:r>
            <a:r>
              <a:rPr lang="en-US" altLang="zh-CN" sz="3600">
                <a:latin typeface="Times New Roman" panose="02020603050405020304" pitchFamily="18" charset="0"/>
              </a:rPr>
              <a:t>)=</a:t>
            </a:r>
            <a:r>
              <a:rPr lang="en-US" altLang="zh-CN" sz="3600" i="1">
                <a:latin typeface="Times New Roman" panose="02020603050405020304" pitchFamily="18" charset="0"/>
              </a:rPr>
              <a:t>x</a:t>
            </a:r>
            <a:r>
              <a:rPr lang="en-US" altLang="zh-CN" sz="3600" baseline="30000">
                <a:latin typeface="Times New Roman" panose="02020603050405020304" pitchFamily="18" charset="0"/>
              </a:rPr>
              <a:t>2</a:t>
            </a:r>
            <a:r>
              <a:rPr lang="en-US" altLang="zh-CN" sz="3600">
                <a:latin typeface="Times New Roman" panose="02020603050405020304" pitchFamily="18" charset="0"/>
              </a:rPr>
              <a:t>+4</a:t>
            </a:r>
            <a:r>
              <a:rPr lang="en-US" altLang="zh-CN" sz="3600" i="1">
                <a:latin typeface="Times New Roman" panose="02020603050405020304" pitchFamily="18" charset="0"/>
              </a:rPr>
              <a:t>ax</a:t>
            </a:r>
            <a:r>
              <a:rPr lang="en-US" altLang="zh-CN" sz="3600" dirty="0">
                <a:latin typeface="Times New Roman" panose="02020603050405020304" pitchFamily="18" charset="0"/>
              </a:rPr>
              <a:t>+2</a:t>
            </a:r>
            <a:r>
              <a:rPr lang="zh-CN" altLang="en-US" sz="3600" dirty="0">
                <a:latin typeface="Times New Roman" panose="02020603050405020304" pitchFamily="18" charset="0"/>
              </a:rPr>
              <a:t>在区间</a:t>
            </a:r>
            <a:r>
              <a:rPr lang="en-US" altLang="zh-CN" sz="3600" dirty="0">
                <a:latin typeface="Times New Roman" panose="02020603050405020304" pitchFamily="18" charset="0"/>
              </a:rPr>
              <a:t>(</a:t>
            </a:r>
            <a:r>
              <a:rPr lang="zh-CN" altLang="en-US" sz="3600" dirty="0">
                <a:latin typeface="Times New Roman" panose="02020603050405020304" pitchFamily="18" charset="0"/>
              </a:rPr>
              <a:t>－</a:t>
            </a:r>
            <a:r>
              <a:rPr lang="en-US" altLang="zh-CN" sz="3600" dirty="0">
                <a:latin typeface="Times New Roman" panose="02020603050405020304" pitchFamily="18" charset="0"/>
              </a:rPr>
              <a:t>∞,6]</a:t>
            </a:r>
            <a:r>
              <a:rPr lang="zh-CN" altLang="en-US" sz="3600" dirty="0">
                <a:latin typeface="Times New Roman" panose="02020603050405020304" pitchFamily="18" charset="0"/>
              </a:rPr>
              <a:t>内递减，则</a:t>
            </a:r>
            <a:r>
              <a:rPr lang="en-US" altLang="zh-CN" sz="3600" i="1">
                <a:latin typeface="Times New Roman" panose="02020603050405020304" pitchFamily="18" charset="0"/>
              </a:rPr>
              <a:t>a</a:t>
            </a:r>
            <a:r>
              <a:rPr lang="zh-CN" altLang="en-US" sz="3600" dirty="0">
                <a:latin typeface="Times New Roman" panose="02020603050405020304" pitchFamily="18" charset="0"/>
              </a:rPr>
              <a:t>的取值范围是</a:t>
            </a:r>
            <a:r>
              <a:rPr lang="en-US" altLang="zh-CN" sz="3600">
                <a:latin typeface="Times New Roman" panose="02020603050405020304" pitchFamily="18" charset="0"/>
              </a:rPr>
              <a:t>(     )</a:t>
            </a:r>
            <a:endParaRPr lang="en-US" altLang="zh-CN" sz="3600"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</a:pPr>
            <a:r>
              <a:rPr lang="en-US" altLang="zh-CN" sz="3600" dirty="0">
                <a:latin typeface="Times New Roman" panose="02020603050405020304" pitchFamily="18" charset="0"/>
              </a:rPr>
              <a:t>A</a:t>
            </a:r>
            <a:r>
              <a:rPr lang="zh-CN" altLang="en-US" sz="3600" dirty="0">
                <a:latin typeface="Times New Roman" panose="02020603050405020304" pitchFamily="18" charset="0"/>
              </a:rPr>
              <a:t>、</a:t>
            </a:r>
            <a:r>
              <a:rPr lang="en-US" altLang="zh-CN" sz="3600" dirty="0">
                <a:latin typeface="Times New Roman" panose="02020603050405020304" pitchFamily="18" charset="0"/>
              </a:rPr>
              <a:t>a≥3                      B</a:t>
            </a:r>
            <a:r>
              <a:rPr lang="zh-CN" altLang="en-US" sz="3600" dirty="0">
                <a:latin typeface="Times New Roman" panose="02020603050405020304" pitchFamily="18" charset="0"/>
              </a:rPr>
              <a:t>、</a:t>
            </a:r>
            <a:r>
              <a:rPr lang="en-US" altLang="zh-CN" sz="3600">
                <a:latin typeface="Times New Roman" panose="02020603050405020304" pitchFamily="18" charset="0"/>
              </a:rPr>
              <a:t>a≤3</a:t>
            </a:r>
            <a:endParaRPr lang="en-US" altLang="zh-CN" sz="3600"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</a:pPr>
            <a:r>
              <a:rPr lang="en-US" altLang="zh-CN" sz="3600" dirty="0">
                <a:latin typeface="Times New Roman" panose="02020603050405020304" pitchFamily="18" charset="0"/>
              </a:rPr>
              <a:t>C</a:t>
            </a:r>
            <a:r>
              <a:rPr lang="zh-CN" altLang="en-US" sz="3600" dirty="0">
                <a:latin typeface="Times New Roman" panose="02020603050405020304" pitchFamily="18" charset="0"/>
              </a:rPr>
              <a:t>、</a:t>
            </a:r>
            <a:r>
              <a:rPr lang="en-US" altLang="zh-CN" sz="3600" dirty="0">
                <a:latin typeface="Times New Roman" panose="02020603050405020304" pitchFamily="18" charset="0"/>
              </a:rPr>
              <a:t>a≥</a:t>
            </a:r>
            <a:r>
              <a:rPr lang="zh-CN" altLang="en-US" sz="3600" dirty="0">
                <a:latin typeface="Times New Roman" panose="02020603050405020304" pitchFamily="18" charset="0"/>
              </a:rPr>
              <a:t>－</a:t>
            </a:r>
            <a:r>
              <a:rPr lang="en-US" altLang="zh-CN" sz="3600" dirty="0">
                <a:latin typeface="Times New Roman" panose="02020603050405020304" pitchFamily="18" charset="0"/>
              </a:rPr>
              <a:t>3                  D</a:t>
            </a:r>
            <a:r>
              <a:rPr lang="zh-CN" altLang="en-US" sz="3600" dirty="0">
                <a:latin typeface="Times New Roman" panose="02020603050405020304" pitchFamily="18" charset="0"/>
              </a:rPr>
              <a:t>、</a:t>
            </a:r>
            <a:r>
              <a:rPr lang="en-US" altLang="zh-CN" sz="3600" dirty="0">
                <a:latin typeface="Times New Roman" panose="02020603050405020304" pitchFamily="18" charset="0"/>
              </a:rPr>
              <a:t>a≤</a:t>
            </a:r>
            <a:r>
              <a:rPr lang="zh-CN" altLang="en-US" sz="3600" dirty="0">
                <a:latin typeface="Times New Roman" panose="02020603050405020304" pitchFamily="18" charset="0"/>
              </a:rPr>
              <a:t>－</a:t>
            </a:r>
            <a:r>
              <a:rPr lang="en-US" altLang="zh-CN" sz="3600">
                <a:latin typeface="Times New Roman" panose="02020603050405020304" pitchFamily="18" charset="0"/>
              </a:rPr>
              <a:t>3</a:t>
            </a:r>
            <a:endParaRPr lang="en-US" altLang="zh-CN" sz="3600">
              <a:latin typeface="Times New Roman" panose="02020603050405020304" pitchFamily="18" charset="0"/>
            </a:endParaRPr>
          </a:p>
        </p:txBody>
      </p:sp>
      <p:sp>
        <p:nvSpPr>
          <p:cNvPr id="17412" name="文本框 17411"/>
          <p:cNvSpPr txBox="1"/>
          <p:nvPr/>
        </p:nvSpPr>
        <p:spPr>
          <a:xfrm>
            <a:off x="4084003" y="1309370"/>
            <a:ext cx="347980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>
              <a:spcBef>
                <a:spcPct val="0"/>
              </a:spcBef>
            </a:pPr>
            <a:r>
              <a:rPr lang="en-US" altLang="zh-CN">
                <a:solidFill>
                  <a:srgbClr val="FF0000"/>
                </a:solidFill>
                <a:latin typeface="Times New Roman" panose="02020603050405020304" pitchFamily="18" charset="0"/>
              </a:rPr>
              <a:t>D</a:t>
            </a:r>
            <a:endParaRPr lang="en-US" altLang="zh-CN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413" name="文本框 17412"/>
          <p:cNvSpPr txBox="1"/>
          <p:nvPr/>
        </p:nvSpPr>
        <p:spPr>
          <a:xfrm>
            <a:off x="1009015" y="2708275"/>
            <a:ext cx="10354310" cy="15684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3200" dirty="0">
                <a:latin typeface="Times New Roman" panose="02020603050405020304" pitchFamily="18" charset="0"/>
              </a:rPr>
              <a:t>2</a:t>
            </a:r>
            <a:r>
              <a:rPr lang="zh-CN" altLang="en-US" sz="3200" dirty="0">
                <a:latin typeface="Times New Roman" panose="02020603050405020304" pitchFamily="18" charset="0"/>
              </a:rPr>
              <a:t>、在已知函数</a:t>
            </a:r>
            <a:r>
              <a:rPr lang="en-US" altLang="zh-CN" sz="3200" i="1" err="1">
                <a:latin typeface="Times New Roman" panose="02020603050405020304" pitchFamily="18" charset="0"/>
              </a:rPr>
              <a:t>f</a:t>
            </a:r>
            <a:r>
              <a:rPr lang="en-US" altLang="zh-CN" sz="3200" err="1">
                <a:latin typeface="Times New Roman" panose="02020603050405020304" pitchFamily="18" charset="0"/>
              </a:rPr>
              <a:t>(</a:t>
            </a:r>
            <a:r>
              <a:rPr lang="en-US" altLang="zh-CN" sz="3200" i="1" err="1">
                <a:latin typeface="Times New Roman" panose="02020603050405020304" pitchFamily="18" charset="0"/>
              </a:rPr>
              <a:t>x</a:t>
            </a:r>
            <a:r>
              <a:rPr lang="en-US" altLang="zh-CN" sz="3200">
                <a:latin typeface="Times New Roman" panose="02020603050405020304" pitchFamily="18" charset="0"/>
              </a:rPr>
              <a:t>)=4</a:t>
            </a:r>
            <a:r>
              <a:rPr lang="en-US" altLang="zh-CN" sz="3200" i="1">
                <a:latin typeface="Times New Roman" panose="02020603050405020304" pitchFamily="18" charset="0"/>
              </a:rPr>
              <a:t>x</a:t>
            </a:r>
            <a:r>
              <a:rPr lang="en-US" altLang="zh-CN" sz="3200" baseline="30000">
                <a:latin typeface="Times New Roman" panose="02020603050405020304" pitchFamily="18" charset="0"/>
              </a:rPr>
              <a:t>2</a:t>
            </a:r>
            <a:r>
              <a:rPr lang="en-US" altLang="zh-CN" sz="3200">
                <a:latin typeface="Times New Roman" panose="02020603050405020304" pitchFamily="18" charset="0"/>
              </a:rPr>
              <a:t>-</a:t>
            </a:r>
            <a:r>
              <a:rPr lang="en-US" altLang="zh-CN" sz="3200" i="1">
                <a:latin typeface="Times New Roman" panose="02020603050405020304" pitchFamily="18" charset="0"/>
              </a:rPr>
              <a:t>mx</a:t>
            </a:r>
            <a:r>
              <a:rPr lang="en-US" altLang="zh-CN" sz="3200" dirty="0">
                <a:latin typeface="Times New Roman" panose="02020603050405020304" pitchFamily="18" charset="0"/>
              </a:rPr>
              <a:t>+1,</a:t>
            </a:r>
            <a:r>
              <a:rPr lang="zh-CN" altLang="en-US" sz="3200" dirty="0">
                <a:latin typeface="Times New Roman" panose="02020603050405020304" pitchFamily="18" charset="0"/>
              </a:rPr>
              <a:t>在</a:t>
            </a:r>
            <a:r>
              <a:rPr lang="en-US" altLang="zh-CN" sz="3200" dirty="0">
                <a:latin typeface="Times New Roman" panose="02020603050405020304" pitchFamily="18" charset="0"/>
              </a:rPr>
              <a:t>(</a:t>
            </a:r>
            <a:r>
              <a:rPr lang="zh-CN" altLang="en-US" sz="3200" dirty="0">
                <a:latin typeface="Times New Roman" panose="02020603050405020304" pitchFamily="18" charset="0"/>
              </a:rPr>
              <a:t>－</a:t>
            </a:r>
            <a:r>
              <a:rPr lang="en-US" altLang="zh-CN" sz="3200" dirty="0">
                <a:latin typeface="Times New Roman" panose="02020603050405020304" pitchFamily="18" charset="0"/>
              </a:rPr>
              <a:t>∞,</a:t>
            </a:r>
            <a:r>
              <a:rPr lang="zh-CN" altLang="en-US" sz="3200" dirty="0">
                <a:latin typeface="Times New Roman" panose="02020603050405020304" pitchFamily="18" charset="0"/>
              </a:rPr>
              <a:t>－</a:t>
            </a:r>
            <a:r>
              <a:rPr lang="en-US" altLang="zh-CN" sz="3200" dirty="0">
                <a:latin typeface="Times New Roman" panose="02020603050405020304" pitchFamily="18" charset="0"/>
              </a:rPr>
              <a:t>2]</a:t>
            </a:r>
            <a:r>
              <a:rPr lang="zh-CN" altLang="en-US" sz="3200" dirty="0">
                <a:latin typeface="Times New Roman" panose="02020603050405020304" pitchFamily="18" charset="0"/>
              </a:rPr>
              <a:t>上递减，在</a:t>
            </a:r>
            <a:r>
              <a:rPr lang="en-US" altLang="zh-CN" sz="3200" dirty="0">
                <a:latin typeface="Times New Roman" panose="02020603050405020304" pitchFamily="18" charset="0"/>
              </a:rPr>
              <a:t>[</a:t>
            </a:r>
            <a:r>
              <a:rPr lang="zh-CN" altLang="en-US" sz="3200" dirty="0">
                <a:latin typeface="Times New Roman" panose="02020603050405020304" pitchFamily="18" charset="0"/>
              </a:rPr>
              <a:t>－</a:t>
            </a:r>
            <a:r>
              <a:rPr lang="en-US" altLang="zh-CN" sz="3200" dirty="0">
                <a:latin typeface="Times New Roman" panose="02020603050405020304" pitchFamily="18" charset="0"/>
              </a:rPr>
              <a:t>2,+∞)</a:t>
            </a:r>
            <a:r>
              <a:rPr lang="zh-CN" altLang="en-US" sz="3200" dirty="0">
                <a:latin typeface="Times New Roman" panose="02020603050405020304" pitchFamily="18" charset="0"/>
              </a:rPr>
              <a:t>上递增，则</a:t>
            </a:r>
            <a:r>
              <a:rPr lang="en-US" altLang="zh-CN" sz="3200" i="1" err="1">
                <a:latin typeface="Times New Roman" panose="02020603050405020304" pitchFamily="18" charset="0"/>
              </a:rPr>
              <a:t>f</a:t>
            </a:r>
            <a:r>
              <a:rPr lang="en-US" altLang="zh-CN" sz="3200" err="1">
                <a:latin typeface="Times New Roman" panose="02020603050405020304" pitchFamily="18" charset="0"/>
              </a:rPr>
              <a:t>(</a:t>
            </a:r>
            <a:r>
              <a:rPr lang="en-US" altLang="zh-CN" sz="3200" i="1" err="1">
                <a:latin typeface="Times New Roman" panose="02020603050405020304" pitchFamily="18" charset="0"/>
              </a:rPr>
              <a:t>x</a:t>
            </a:r>
            <a:r>
              <a:rPr lang="en-US" altLang="zh-CN" sz="3200" dirty="0">
                <a:latin typeface="Times New Roman" panose="02020603050405020304" pitchFamily="18" charset="0"/>
              </a:rPr>
              <a:t>)</a:t>
            </a:r>
            <a:r>
              <a:rPr lang="zh-CN" altLang="en-US" sz="3200" dirty="0">
                <a:latin typeface="Times New Roman" panose="02020603050405020304" pitchFamily="18" charset="0"/>
              </a:rPr>
              <a:t>在</a:t>
            </a:r>
            <a:r>
              <a:rPr lang="en-US" altLang="zh-CN" sz="3200" dirty="0">
                <a:latin typeface="Times New Roman" panose="02020603050405020304" pitchFamily="18" charset="0"/>
              </a:rPr>
              <a:t>[1,2]</a:t>
            </a:r>
            <a:r>
              <a:rPr lang="zh-CN" altLang="en-US" sz="3200" dirty="0">
                <a:latin typeface="Times New Roman" panose="02020603050405020304" pitchFamily="18" charset="0"/>
              </a:rPr>
              <a:t>上的值域</a:t>
            </a:r>
            <a:r>
              <a:rPr lang="en-US" altLang="zh-CN" sz="3200">
                <a:latin typeface="Times New Roman" panose="02020603050405020304" pitchFamily="18" charset="0"/>
              </a:rPr>
              <a:t>_______.</a:t>
            </a:r>
            <a:endParaRPr lang="en-US" altLang="zh-CN" sz="3200">
              <a:latin typeface="Times New Roman" panose="02020603050405020304" pitchFamily="18" charset="0"/>
            </a:endParaRPr>
          </a:p>
          <a:p>
            <a:endParaRPr lang="zh-CN" altLang="en-US" sz="3200" dirty="0">
              <a:latin typeface="Times New Roman" panose="02020603050405020304" pitchFamily="18" charset="0"/>
            </a:endParaRPr>
          </a:p>
        </p:txBody>
      </p:sp>
      <p:sp>
        <p:nvSpPr>
          <p:cNvPr id="17414" name="文本框 17413"/>
          <p:cNvSpPr txBox="1"/>
          <p:nvPr/>
        </p:nvSpPr>
        <p:spPr>
          <a:xfrm>
            <a:off x="7627620" y="3327083"/>
            <a:ext cx="1590040" cy="67564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>
              <a:spcBef>
                <a:spcPct val="0"/>
              </a:spcBef>
            </a:pPr>
            <a:r>
              <a:rPr lang="en-US" altLang="zh-CN" sz="3800">
                <a:solidFill>
                  <a:srgbClr val="FF0000"/>
                </a:solidFill>
                <a:latin typeface="Times New Roman" panose="02020603050405020304" pitchFamily="18" charset="0"/>
              </a:rPr>
              <a:t>[21,49]</a:t>
            </a:r>
            <a:endParaRPr lang="en-US" altLang="zh-CN" sz="38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416" name="文本框 17415"/>
          <p:cNvSpPr txBox="1"/>
          <p:nvPr/>
        </p:nvSpPr>
        <p:spPr>
          <a:xfrm>
            <a:off x="1524000" y="0"/>
            <a:ext cx="1616075" cy="460375"/>
          </a:xfrm>
          <a:prstGeom prst="rect">
            <a:avLst/>
          </a:prstGeom>
          <a:gradFill rotWithShape="0">
            <a:gsLst>
              <a:gs pos="0">
                <a:srgbClr val="FEE7F2">
                  <a:alpha val="100000"/>
                </a:srgbClr>
              </a:gs>
              <a:gs pos="17999">
                <a:srgbClr val="FBD49C">
                  <a:alpha val="100000"/>
                </a:srgbClr>
              </a:gs>
              <a:gs pos="39000">
                <a:srgbClr val="FBA97D">
                  <a:alpha val="100000"/>
                </a:srgbClr>
              </a:gs>
              <a:gs pos="64000">
                <a:srgbClr val="FAC77D">
                  <a:alpha val="100000"/>
                </a:srgbClr>
              </a:gs>
              <a:gs pos="82001">
                <a:srgbClr val="FEE7F2">
                  <a:alpha val="100000"/>
                </a:srgbClr>
              </a:gs>
              <a:gs pos="100000">
                <a:srgbClr val="FBEAC7">
                  <a:alpha val="100000"/>
                </a:srgbClr>
              </a:gs>
            </a:gsLst>
            <a:lin ang="5400000" scaled="1"/>
            <a:tileRect/>
          </a:gradFill>
          <a:ln w="38100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>
              <a:spcBef>
                <a:spcPct val="0"/>
              </a:spcBef>
            </a:pPr>
            <a:r>
              <a:rPr lang="zh-CN" altLang="en-US" sz="2400" dirty="0">
                <a:solidFill>
                  <a:srgbClr val="0C00F4"/>
                </a:solidFill>
                <a:latin typeface="Times New Roman" panose="02020603050405020304" pitchFamily="18" charset="0"/>
              </a:rPr>
              <a:t>巩固练习</a:t>
            </a:r>
            <a:endParaRPr lang="zh-CN" altLang="en-US" sz="2400">
              <a:solidFill>
                <a:srgbClr val="0C00F4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/>
      <p:bldP spid="1741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41986" name="内容占位符 41985"/>
          <p:cNvGraphicFramePr>
            <a:graphicFrameLocks noGrp="1"/>
          </p:cNvGraphicFramePr>
          <p:nvPr>
            <p:ph sz="half" idx="1"/>
          </p:nvPr>
        </p:nvGraphicFramePr>
        <p:xfrm>
          <a:off x="858520" y="460375"/>
          <a:ext cx="10474960" cy="16306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" r:id="rId1" imgW="7562850" imgH="1800225" progId="Word.Document.8">
                  <p:embed/>
                </p:oleObj>
              </mc:Choice>
              <mc:Fallback>
                <p:oleObj name="" r:id="rId1" imgW="7562850" imgH="1800225" progId="Word.Document.8">
                  <p:embed/>
                  <p:pic>
                    <p:nvPicPr>
                      <p:cNvPr id="0" name="图片 3090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858520" y="460375"/>
                        <a:ext cx="10474960" cy="163068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989" name="文本框 41988"/>
          <p:cNvSpPr txBox="1"/>
          <p:nvPr/>
        </p:nvSpPr>
        <p:spPr>
          <a:xfrm>
            <a:off x="1524000" y="0"/>
            <a:ext cx="1616075" cy="460375"/>
          </a:xfrm>
          <a:prstGeom prst="rect">
            <a:avLst/>
          </a:prstGeom>
          <a:gradFill rotWithShape="0">
            <a:gsLst>
              <a:gs pos="0">
                <a:srgbClr val="FEE7F2">
                  <a:alpha val="100000"/>
                </a:srgbClr>
              </a:gs>
              <a:gs pos="17999">
                <a:srgbClr val="FBD49C">
                  <a:alpha val="100000"/>
                </a:srgbClr>
              </a:gs>
              <a:gs pos="39000">
                <a:srgbClr val="FBA97D">
                  <a:alpha val="100000"/>
                </a:srgbClr>
              </a:gs>
              <a:gs pos="64000">
                <a:srgbClr val="FAC77D">
                  <a:alpha val="100000"/>
                </a:srgbClr>
              </a:gs>
              <a:gs pos="82001">
                <a:srgbClr val="FEE7F2">
                  <a:alpha val="100000"/>
                </a:srgbClr>
              </a:gs>
              <a:gs pos="100000">
                <a:srgbClr val="FBEAC7">
                  <a:alpha val="100000"/>
                </a:srgbClr>
              </a:gs>
            </a:gsLst>
            <a:lin ang="5400000" scaled="1"/>
            <a:tileRect/>
          </a:gradFill>
          <a:ln w="38100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>
              <a:spcBef>
                <a:spcPct val="0"/>
              </a:spcBef>
            </a:pPr>
            <a:r>
              <a:rPr lang="zh-CN" altLang="en-US" sz="2400" dirty="0">
                <a:solidFill>
                  <a:srgbClr val="0C00F4"/>
                </a:solidFill>
                <a:latin typeface="Times New Roman" panose="02020603050405020304" pitchFamily="18" charset="0"/>
              </a:rPr>
              <a:t>典型例题</a:t>
            </a:r>
            <a:endParaRPr lang="zh-CN" altLang="en-US" sz="2400">
              <a:solidFill>
                <a:srgbClr val="0C00F4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41991" name="内容占位符 41990"/>
          <p:cNvGraphicFramePr>
            <a:graphicFrameLocks noGrp="1"/>
          </p:cNvGraphicFramePr>
          <p:nvPr>
            <p:ph sz="half" idx="2"/>
          </p:nvPr>
        </p:nvGraphicFramePr>
        <p:xfrm>
          <a:off x="1141095" y="2040255"/>
          <a:ext cx="8627110" cy="27774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" r:id="rId3" imgW="3117850" imgH="795655" progId="Word.Document.8">
                  <p:embed/>
                </p:oleObj>
              </mc:Choice>
              <mc:Fallback>
                <p:oleObj name="" r:id="rId3" imgW="3117850" imgH="795655" progId="Word.Document.8">
                  <p:embed/>
                  <p:pic>
                    <p:nvPicPr>
                      <p:cNvPr id="0" name="图片 309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41095" y="2040255"/>
                        <a:ext cx="8627110" cy="277749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96" name="对象 41995"/>
          <p:cNvGraphicFramePr/>
          <p:nvPr/>
        </p:nvGraphicFramePr>
        <p:xfrm>
          <a:off x="1393190" y="3967480"/>
          <a:ext cx="6819900" cy="107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" r:id="rId5" imgW="2286000" imgH="242570" progId="Word.Document.8">
                  <p:embed/>
                </p:oleObj>
              </mc:Choice>
              <mc:Fallback>
                <p:oleObj name="" r:id="rId5" imgW="2286000" imgH="242570" progId="Word.Document.8">
                  <p:embed/>
                  <p:pic>
                    <p:nvPicPr>
                      <p:cNvPr id="0" name="图片 3092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393190" y="3967480"/>
                        <a:ext cx="6819900" cy="10731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000" name="对象 41999"/>
          <p:cNvGraphicFramePr/>
          <p:nvPr/>
        </p:nvGraphicFramePr>
        <p:xfrm>
          <a:off x="1524000" y="5040630"/>
          <a:ext cx="6819265" cy="6743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name="" r:id="rId7" imgW="2546350" imgH="205740" progId="Word.Document.8">
                  <p:embed/>
                </p:oleObj>
              </mc:Choice>
              <mc:Fallback>
                <p:oleObj name="" r:id="rId7" imgW="2546350" imgH="205740" progId="Word.Document.8">
                  <p:embed/>
                  <p:pic>
                    <p:nvPicPr>
                      <p:cNvPr id="0" name="图片 3093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24000" y="5040630"/>
                        <a:ext cx="6819265" cy="67437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7894" name="矩形 37893"/>
          <p:cNvSpPr/>
          <p:nvPr/>
        </p:nvSpPr>
        <p:spPr>
          <a:xfrm>
            <a:off x="567690" y="547370"/>
            <a:ext cx="9128760" cy="614045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p>
            <a:r>
              <a:rPr lang="zh-CN" altLang="en-US" sz="3400" dirty="0">
                <a:latin typeface="Times New Roman" panose="02020603050405020304" pitchFamily="18" charset="0"/>
              </a:rPr>
              <a:t>练习：</a:t>
            </a:r>
            <a:r>
              <a:rPr lang="en-US" altLang="zh-CN" sz="3400" dirty="0">
                <a:latin typeface="Times New Roman" panose="02020603050405020304" pitchFamily="18" charset="0"/>
              </a:rPr>
              <a:t> </a:t>
            </a:r>
            <a:r>
              <a:rPr lang="zh-CN" altLang="en-US" sz="3400" dirty="0">
                <a:latin typeface="Times New Roman" panose="02020603050405020304" pitchFamily="18" charset="0"/>
              </a:rPr>
              <a:t>函数</a:t>
            </a:r>
            <a:r>
              <a:rPr lang="en-US" altLang="zh-CN" sz="3400" i="1">
                <a:latin typeface="Times New Roman" panose="02020603050405020304" pitchFamily="18" charset="0"/>
              </a:rPr>
              <a:t>y</a:t>
            </a:r>
            <a:r>
              <a:rPr lang="en-US" altLang="zh-CN" sz="3400">
                <a:latin typeface="Times New Roman" panose="02020603050405020304" pitchFamily="18" charset="0"/>
              </a:rPr>
              <a:t>=|</a:t>
            </a:r>
            <a:r>
              <a:rPr lang="en-US" altLang="zh-CN" sz="3400" i="1">
                <a:latin typeface="Times New Roman" panose="02020603050405020304" pitchFamily="18" charset="0"/>
              </a:rPr>
              <a:t>x</a:t>
            </a:r>
            <a:r>
              <a:rPr lang="en-US" altLang="zh-CN" sz="3400">
                <a:latin typeface="Times New Roman" panose="02020603050405020304" pitchFamily="18" charset="0"/>
              </a:rPr>
              <a:t>-1|+|</a:t>
            </a:r>
            <a:r>
              <a:rPr lang="en-US" altLang="zh-CN" sz="3400" i="1">
                <a:latin typeface="Times New Roman" panose="02020603050405020304" pitchFamily="18" charset="0"/>
              </a:rPr>
              <a:t>x</a:t>
            </a:r>
            <a:r>
              <a:rPr lang="en-US" altLang="zh-CN" sz="3400" dirty="0">
                <a:latin typeface="Times New Roman" panose="02020603050405020304" pitchFamily="18" charset="0"/>
              </a:rPr>
              <a:t>+2|</a:t>
            </a:r>
            <a:r>
              <a:rPr lang="zh-CN" altLang="en-US" sz="3400" dirty="0">
                <a:latin typeface="Times New Roman" panose="02020603050405020304" pitchFamily="18" charset="0"/>
              </a:rPr>
              <a:t>的最小值为</a:t>
            </a:r>
            <a:r>
              <a:rPr lang="zh-CN" altLang="en-US" sz="3400" u="sng" dirty="0">
                <a:latin typeface="Times New Roman" panose="02020603050405020304" pitchFamily="18" charset="0"/>
              </a:rPr>
              <a:t>           </a:t>
            </a:r>
            <a:r>
              <a:rPr lang="en-US" altLang="zh-CN" sz="3400">
                <a:latin typeface="Times New Roman" panose="02020603050405020304" pitchFamily="18" charset="0"/>
              </a:rPr>
              <a:t>.</a:t>
            </a:r>
            <a:endParaRPr lang="en-US" altLang="zh-CN" sz="3400">
              <a:latin typeface="Times New Roman" panose="02020603050405020304" pitchFamily="18" charset="0"/>
            </a:endParaRPr>
          </a:p>
        </p:txBody>
      </p:sp>
      <p:sp>
        <p:nvSpPr>
          <p:cNvPr id="37897" name="文本框 37896"/>
          <p:cNvSpPr txBox="1"/>
          <p:nvPr/>
        </p:nvSpPr>
        <p:spPr>
          <a:xfrm>
            <a:off x="1524000" y="0"/>
            <a:ext cx="1616075" cy="460375"/>
          </a:xfrm>
          <a:prstGeom prst="rect">
            <a:avLst/>
          </a:prstGeom>
          <a:gradFill rotWithShape="0">
            <a:gsLst>
              <a:gs pos="0">
                <a:srgbClr val="FEE7F2">
                  <a:alpha val="100000"/>
                </a:srgbClr>
              </a:gs>
              <a:gs pos="17999">
                <a:srgbClr val="FBD49C">
                  <a:alpha val="100000"/>
                </a:srgbClr>
              </a:gs>
              <a:gs pos="39000">
                <a:srgbClr val="FBA97D">
                  <a:alpha val="100000"/>
                </a:srgbClr>
              </a:gs>
              <a:gs pos="64000">
                <a:srgbClr val="FAC77D">
                  <a:alpha val="100000"/>
                </a:srgbClr>
              </a:gs>
              <a:gs pos="82001">
                <a:srgbClr val="FEE7F2">
                  <a:alpha val="100000"/>
                </a:srgbClr>
              </a:gs>
              <a:gs pos="100000">
                <a:srgbClr val="FBEAC7">
                  <a:alpha val="100000"/>
                </a:srgbClr>
              </a:gs>
            </a:gsLst>
            <a:lin ang="5400000" scaled="1"/>
            <a:tileRect/>
          </a:gradFill>
          <a:ln w="38100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>
              <a:spcBef>
                <a:spcPct val="0"/>
              </a:spcBef>
            </a:pPr>
            <a:r>
              <a:rPr lang="zh-CN" altLang="en-US" sz="2400" dirty="0">
                <a:solidFill>
                  <a:srgbClr val="0C00F4"/>
                </a:solidFill>
                <a:latin typeface="Times New Roman" panose="02020603050405020304" pitchFamily="18" charset="0"/>
              </a:rPr>
              <a:t>典型例题</a:t>
            </a:r>
            <a:endParaRPr lang="zh-CN" altLang="en-US" sz="2400">
              <a:solidFill>
                <a:srgbClr val="0C00F4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37900" name="对象 37899"/>
          <p:cNvGraphicFramePr/>
          <p:nvPr/>
        </p:nvGraphicFramePr>
        <p:xfrm>
          <a:off x="2351088" y="1412875"/>
          <a:ext cx="3673475" cy="205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" name="" r:id="rId1" imgW="1269365" imgH="711200" progId="Equation.DSMT4">
                  <p:embed/>
                </p:oleObj>
              </mc:Choice>
              <mc:Fallback>
                <p:oleObj name="" r:id="rId1" imgW="1269365" imgH="711200" progId="Equation.DSMT4">
                  <p:embed/>
                  <p:pic>
                    <p:nvPicPr>
                      <p:cNvPr id="0" name="图片 3094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351088" y="1412875"/>
                        <a:ext cx="3673475" cy="20574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7901" name="图片 3790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00825" y="1557338"/>
            <a:ext cx="2881313" cy="24860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7902" name="文本框 37901"/>
          <p:cNvSpPr txBox="1"/>
          <p:nvPr/>
        </p:nvSpPr>
        <p:spPr>
          <a:xfrm>
            <a:off x="8472488" y="476250"/>
            <a:ext cx="719137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>
                <a:latin typeface="Times New Roman" panose="02020603050405020304" pitchFamily="18" charset="0"/>
              </a:rPr>
              <a:t>3</a:t>
            </a:r>
            <a:endParaRPr lang="en-US" altLang="zh-CN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0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34" name="组合 44033"/>
          <p:cNvGrpSpPr/>
          <p:nvPr/>
        </p:nvGrpSpPr>
        <p:grpSpPr>
          <a:xfrm>
            <a:off x="3505200" y="457200"/>
            <a:ext cx="4773613" cy="1150938"/>
            <a:chOff x="0" y="0"/>
            <a:chExt cx="3391" cy="725"/>
          </a:xfrm>
        </p:grpSpPr>
        <p:pic>
          <p:nvPicPr>
            <p:cNvPr id="54274" name="图片 44034" descr="图片37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0" y="0"/>
              <a:ext cx="3199" cy="725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54275" name="文本框 44035"/>
            <p:cNvSpPr txBox="1"/>
            <p:nvPr/>
          </p:nvSpPr>
          <p:spPr>
            <a:xfrm>
              <a:off x="415" y="155"/>
              <a:ext cx="2976" cy="523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4800">
                  <a:solidFill>
                    <a:srgbClr val="FF0000"/>
                  </a:solidFill>
                  <a:latin typeface="迷你简长艺" pitchFamily="1" charset="-122"/>
                  <a:ea typeface="迷你简长艺" pitchFamily="1" charset="-122"/>
                </a:rPr>
                <a:t>  </a:t>
              </a:r>
              <a:r>
                <a:rPr lang="zh-CN" altLang="en-US" sz="3200">
                  <a:solidFill>
                    <a:srgbClr val="FF0000"/>
                  </a:solidFill>
                  <a:latin typeface="迷你简长艺" pitchFamily="1" charset="-122"/>
                  <a:ea typeface="迷你简长艺" pitchFamily="1" charset="-122"/>
                </a:rPr>
                <a:t>课堂小结</a:t>
              </a:r>
              <a:r>
                <a:rPr lang="zh-CN" altLang="en-US" sz="4800">
                  <a:solidFill>
                    <a:srgbClr val="FF0000"/>
                  </a:solidFill>
                  <a:latin typeface="迷你简长艺" pitchFamily="1" charset="-122"/>
                  <a:ea typeface="迷你简长艺" pitchFamily="1" charset="-122"/>
                </a:rPr>
                <a:t> </a:t>
              </a:r>
              <a:endParaRPr lang="zh-CN" altLang="en-US" sz="4800">
                <a:solidFill>
                  <a:srgbClr val="FF0000"/>
                </a:solidFill>
                <a:latin typeface="迷你简长艺" pitchFamily="1" charset="-122"/>
                <a:ea typeface="迷你简长艺" pitchFamily="1" charset="-122"/>
              </a:endParaRPr>
            </a:p>
          </p:txBody>
        </p:sp>
      </p:grpSp>
      <p:sp>
        <p:nvSpPr>
          <p:cNvPr id="44037" name="矩形 44036"/>
          <p:cNvSpPr/>
          <p:nvPr/>
        </p:nvSpPr>
        <p:spPr>
          <a:xfrm>
            <a:off x="2465388" y="3048000"/>
            <a:ext cx="5002212" cy="52197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en-US" altLang="zh-CN" sz="2800">
                <a:solidFill>
                  <a:srgbClr val="80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2</a:t>
            </a:r>
            <a:r>
              <a:rPr lang="zh-CN" altLang="en-US" sz="2800">
                <a:solidFill>
                  <a:srgbClr val="80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、函数单调性的定义；</a:t>
            </a:r>
            <a:endParaRPr lang="zh-CN" altLang="en-US" sz="2800">
              <a:solidFill>
                <a:srgbClr val="800000"/>
              </a:solidFill>
              <a:latin typeface="Times New Roman" panose="02020603050405020304" pitchFamily="18" charset="0"/>
              <a:ea typeface="华文新魏" panose="02010800040101010101" pitchFamily="2" charset="-122"/>
            </a:endParaRPr>
          </a:p>
        </p:txBody>
      </p:sp>
      <p:sp>
        <p:nvSpPr>
          <p:cNvPr id="44038" name="矩形 44037"/>
          <p:cNvSpPr/>
          <p:nvPr/>
        </p:nvSpPr>
        <p:spPr>
          <a:xfrm>
            <a:off x="2465388" y="3798888"/>
            <a:ext cx="4627880" cy="52197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en-US" altLang="zh-CN" sz="2800">
                <a:solidFill>
                  <a:srgbClr val="80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3</a:t>
            </a:r>
            <a:r>
              <a:rPr lang="zh-CN" altLang="en-US" sz="2800">
                <a:solidFill>
                  <a:srgbClr val="80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、证明函数单调性的步骤；</a:t>
            </a:r>
            <a:endParaRPr lang="zh-CN" altLang="en-US" sz="2800">
              <a:solidFill>
                <a:srgbClr val="800000"/>
              </a:solidFill>
              <a:latin typeface="Times New Roman" panose="02020603050405020304" pitchFamily="18" charset="0"/>
              <a:ea typeface="华文新魏" panose="02010800040101010101" pitchFamily="2" charset="-122"/>
            </a:endParaRPr>
          </a:p>
        </p:txBody>
      </p:sp>
      <p:sp>
        <p:nvSpPr>
          <p:cNvPr id="44039" name="矩形 44038"/>
          <p:cNvSpPr/>
          <p:nvPr/>
        </p:nvSpPr>
        <p:spPr>
          <a:xfrm>
            <a:off x="2514600" y="2392363"/>
            <a:ext cx="6934200" cy="52197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en-US" altLang="zh-CN" sz="2800">
                <a:solidFill>
                  <a:srgbClr val="80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1</a:t>
            </a:r>
            <a:r>
              <a:rPr lang="zh-CN" altLang="en-US" sz="2800">
                <a:solidFill>
                  <a:srgbClr val="80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、单调函数的图象特征；</a:t>
            </a:r>
            <a:endParaRPr lang="zh-CN" altLang="en-US" sz="2800">
              <a:solidFill>
                <a:srgbClr val="800000"/>
              </a:solidFill>
              <a:latin typeface="Times New Roman" panose="02020603050405020304" pitchFamily="18" charset="0"/>
              <a:ea typeface="华文新魏" panose="02010800040101010101" pitchFamily="2" charset="-122"/>
            </a:endParaRPr>
          </a:p>
        </p:txBody>
      </p:sp>
      <p:sp>
        <p:nvSpPr>
          <p:cNvPr id="44040" name="文本框 44039"/>
          <p:cNvSpPr txBox="1"/>
          <p:nvPr/>
        </p:nvSpPr>
        <p:spPr>
          <a:xfrm>
            <a:off x="2438400" y="4525963"/>
            <a:ext cx="2849880" cy="52197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en-US" altLang="zh-CN" sz="2800">
                <a:solidFill>
                  <a:srgbClr val="80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4</a:t>
            </a:r>
            <a:r>
              <a:rPr lang="zh-CN" altLang="en-US" sz="2800">
                <a:solidFill>
                  <a:srgbClr val="80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、函数的最值：</a:t>
            </a:r>
            <a:endParaRPr lang="zh-CN" altLang="en-US" sz="2800">
              <a:solidFill>
                <a:srgbClr val="800000"/>
              </a:solidFill>
              <a:latin typeface="Times New Roman" panose="02020603050405020304" pitchFamily="18" charset="0"/>
              <a:ea typeface="华文新魏" panose="02010800040101010101" pitchFamily="2" charset="-122"/>
            </a:endParaRPr>
          </a:p>
        </p:txBody>
      </p:sp>
      <p:graphicFrame>
        <p:nvGraphicFramePr>
          <p:cNvPr id="44041" name="对象 44040"/>
          <p:cNvGraphicFramePr>
            <a:graphicFrameLocks noChangeAspect="1"/>
          </p:cNvGraphicFramePr>
          <p:nvPr/>
        </p:nvGraphicFramePr>
        <p:xfrm>
          <a:off x="5297488" y="4394200"/>
          <a:ext cx="722312" cy="170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3" name="" r:id="rId2" imgW="177800" imgH="254000" progId="Equation.DSMT4">
                  <p:embed/>
                </p:oleObj>
              </mc:Choice>
              <mc:Fallback>
                <p:oleObj name="" r:id="rId2" imgW="177800" imgH="2540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297488" y="4394200"/>
                        <a:ext cx="722312" cy="17018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42" name="文本框 44041"/>
          <p:cNvSpPr txBox="1"/>
          <p:nvPr/>
        </p:nvSpPr>
        <p:spPr>
          <a:xfrm>
            <a:off x="5562600" y="4586288"/>
            <a:ext cx="1800225" cy="52197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>
                <a:solidFill>
                  <a:srgbClr val="FF00FF"/>
                </a:solidFill>
                <a:latin typeface="Arial" panose="020B0604020202020204" pitchFamily="34" charset="0"/>
                <a:ea typeface="华文新魏" panose="02010800040101010101" pitchFamily="2" charset="-122"/>
              </a:rPr>
              <a:t>最大值</a:t>
            </a:r>
            <a:endParaRPr lang="zh-CN" altLang="en-US" sz="2800">
              <a:solidFill>
                <a:srgbClr val="FF00FF"/>
              </a:solidFill>
              <a:latin typeface="Arial" panose="020B0604020202020204" pitchFamily="34" charset="0"/>
              <a:ea typeface="华文新魏" panose="02010800040101010101" pitchFamily="2" charset="-122"/>
            </a:endParaRPr>
          </a:p>
        </p:txBody>
      </p:sp>
      <p:sp>
        <p:nvSpPr>
          <p:cNvPr id="44043" name="文本框 44042"/>
          <p:cNvSpPr txBox="1"/>
          <p:nvPr/>
        </p:nvSpPr>
        <p:spPr>
          <a:xfrm>
            <a:off x="5562600" y="5334000"/>
            <a:ext cx="1655763" cy="52197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>
                <a:solidFill>
                  <a:srgbClr val="FF00FF"/>
                </a:solidFill>
                <a:latin typeface="Arial" panose="020B0604020202020204" pitchFamily="34" charset="0"/>
                <a:ea typeface="华文新魏" panose="02010800040101010101" pitchFamily="2" charset="-122"/>
              </a:rPr>
              <a:t>最小值</a:t>
            </a:r>
            <a:endParaRPr lang="zh-CN" altLang="en-US" sz="2800">
              <a:solidFill>
                <a:srgbClr val="FF00FF"/>
              </a:solidFill>
              <a:latin typeface="Arial" panose="020B0604020202020204" pitchFamily="34" charset="0"/>
              <a:ea typeface="华文新魏" panose="02010800040101010101" pitchFamily="2" charset="-122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4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44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44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44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40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40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40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4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4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4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40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40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7" grpId="0"/>
      <p:bldP spid="44038" grpId="0"/>
      <p:bldP spid="44039" grpId="0"/>
      <p:bldP spid="44040" grpId="0"/>
      <p:bldP spid="44042" grpId="0"/>
      <p:bldP spid="4404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文本框 45057"/>
          <p:cNvSpPr txBox="1"/>
          <p:nvPr/>
        </p:nvSpPr>
        <p:spPr>
          <a:xfrm>
            <a:off x="2667000" y="1554163"/>
            <a:ext cx="3561080" cy="52197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en-US" altLang="zh-CN" sz="2800">
                <a:solidFill>
                  <a:srgbClr val="80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5</a:t>
            </a:r>
            <a:r>
              <a:rPr lang="zh-CN" altLang="en-US" sz="2800">
                <a:solidFill>
                  <a:srgbClr val="80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、函数的最值的求法</a:t>
            </a:r>
            <a:endParaRPr lang="zh-CN" altLang="en-US" sz="2800">
              <a:solidFill>
                <a:srgbClr val="800000"/>
              </a:solidFill>
              <a:latin typeface="Times New Roman" panose="02020603050405020304" pitchFamily="18" charset="0"/>
              <a:ea typeface="华文新魏" panose="02010800040101010101" pitchFamily="2" charset="-122"/>
            </a:endParaRPr>
          </a:p>
        </p:txBody>
      </p:sp>
      <p:sp>
        <p:nvSpPr>
          <p:cNvPr id="45059" name="文本框 45058"/>
          <p:cNvSpPr txBox="1"/>
          <p:nvPr/>
        </p:nvSpPr>
        <p:spPr>
          <a:xfrm>
            <a:off x="1752600" y="2312988"/>
            <a:ext cx="8610600" cy="181483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>
                <a:solidFill>
                  <a:srgbClr val="FF00FF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（</a:t>
            </a:r>
            <a:r>
              <a:rPr lang="en-US" altLang="zh-CN" sz="2800">
                <a:solidFill>
                  <a:srgbClr val="FF00FF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1</a:t>
            </a:r>
            <a:r>
              <a:rPr lang="zh-CN" altLang="en-US" sz="2800">
                <a:solidFill>
                  <a:srgbClr val="FF00FF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）利用二次函数的性质（配方法）求函数的最值</a:t>
            </a:r>
            <a:r>
              <a:rPr lang="en-US" altLang="zh-CN" sz="2800">
                <a:solidFill>
                  <a:srgbClr val="FF00FF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;</a:t>
            </a:r>
            <a:endParaRPr lang="en-US" altLang="zh-CN" sz="2800">
              <a:solidFill>
                <a:srgbClr val="FF00FF"/>
              </a:solidFill>
              <a:latin typeface="Times New Roman" panose="02020603050405020304" pitchFamily="18" charset="0"/>
              <a:ea typeface="华文新魏" panose="0201080004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2800">
                <a:solidFill>
                  <a:srgbClr val="FF00FF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（</a:t>
            </a:r>
            <a:r>
              <a:rPr lang="en-US" altLang="zh-CN" sz="2800">
                <a:solidFill>
                  <a:srgbClr val="FF00FF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2</a:t>
            </a:r>
            <a:r>
              <a:rPr lang="zh-CN" altLang="en-US" sz="2800">
                <a:solidFill>
                  <a:srgbClr val="FF00FF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）利用图象求函数的最值</a:t>
            </a:r>
            <a:r>
              <a:rPr lang="en-US" altLang="zh-CN" sz="2800">
                <a:solidFill>
                  <a:srgbClr val="FF00FF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;                               </a:t>
            </a:r>
            <a:endParaRPr lang="en-US" altLang="zh-CN" sz="2800">
              <a:solidFill>
                <a:srgbClr val="FF00FF"/>
              </a:solidFill>
              <a:latin typeface="Times New Roman" panose="02020603050405020304" pitchFamily="18" charset="0"/>
              <a:ea typeface="华文新魏" panose="0201080004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2800">
                <a:solidFill>
                  <a:srgbClr val="FF00FF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（</a:t>
            </a:r>
            <a:r>
              <a:rPr lang="en-US" altLang="zh-CN" sz="2800">
                <a:solidFill>
                  <a:srgbClr val="FF00FF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3</a:t>
            </a:r>
            <a:r>
              <a:rPr lang="zh-CN" altLang="en-US" sz="2800">
                <a:solidFill>
                  <a:srgbClr val="FF00FF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）利用函数单调性求函数的最值 </a:t>
            </a:r>
            <a:r>
              <a:rPr lang="en-US" altLang="zh-CN" sz="2800">
                <a:solidFill>
                  <a:srgbClr val="FF00FF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.</a:t>
            </a:r>
            <a:endParaRPr lang="en-US" altLang="zh-CN" sz="2800">
              <a:solidFill>
                <a:srgbClr val="FF00FF"/>
              </a:solidFill>
              <a:latin typeface="Times New Roman" panose="02020603050405020304" pitchFamily="18" charset="0"/>
              <a:ea typeface="华文新魏" panose="02010800040101010101" pitchFamily="2" charset="-122"/>
            </a:endParaRPr>
          </a:p>
        </p:txBody>
      </p:sp>
      <p:pic>
        <p:nvPicPr>
          <p:cNvPr id="55299" name="图片 45059" descr="001122 (46)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600200" y="5105400"/>
            <a:ext cx="8763000" cy="17526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advTm="1000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50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50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5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/>
      <p:bldP spid="4505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8913" name="Picture 6"/>
          <p:cNvPicPr/>
          <p:nvPr/>
        </p:nvPicPr>
        <p:blipFill>
          <a:blip r:embed="rId1"/>
          <a:stretch>
            <a:fillRect/>
          </a:stretch>
        </p:blipFill>
        <p:spPr>
          <a:xfrm>
            <a:off x="3305850" y="1008406"/>
            <a:ext cx="5657572" cy="127833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3796" name="New 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12255832" y="10778132"/>
            <a:ext cx="349399" cy="255330"/>
          </a:xfrm>
          <a:prstGeom prst="cube">
            <a:avLst/>
          </a:prstGeom>
        </p:spPr>
      </p:pic>
      <p:sp>
        <p:nvSpPr>
          <p:cNvPr id="6" name="TextBox 2"/>
          <p:cNvSpPr txBox="1"/>
          <p:nvPr/>
        </p:nvSpPr>
        <p:spPr>
          <a:xfrm>
            <a:off x="579532" y="2647892"/>
            <a:ext cx="8919746" cy="217614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eaLnBrk="0" hangingPunct="0"/>
            <a:r>
              <a:rPr lang="zh-CN" altLang="en-US" sz="3385" b="1" dirty="0">
                <a:latin typeface="黑体" panose="02010609060101010101" pitchFamily="2" charset="-122"/>
                <a:ea typeface="黑体" panose="02010609060101010101" pitchFamily="2" charset="-122"/>
              </a:rPr>
              <a:t>课本：</a:t>
            </a:r>
            <a:r>
              <a:rPr lang="en-US" altLang="zh-CN" sz="3385" b="1" dirty="0">
                <a:latin typeface="黑体" panose="02010609060101010101" pitchFamily="2" charset="-122"/>
                <a:ea typeface="黑体" panose="02010609060101010101" pitchFamily="2" charset="-122"/>
              </a:rPr>
              <a:t>P86 </a:t>
            </a:r>
            <a:r>
              <a:rPr lang="zh-CN" altLang="en-US" sz="3385" b="1" dirty="0">
                <a:latin typeface="黑体" panose="02010609060101010101" pitchFamily="2" charset="-122"/>
                <a:ea typeface="黑体" panose="02010609060101010101" pitchFamily="2" charset="-122"/>
              </a:rPr>
              <a:t>第</a:t>
            </a:r>
            <a:r>
              <a:rPr lang="en-US" altLang="zh-CN" sz="3385" b="1" dirty="0">
                <a:latin typeface="黑体" panose="02010609060101010101" pitchFamily="2" charset="-122"/>
                <a:ea typeface="黑体" panose="02010609060101010101" pitchFamily="2" charset="-122"/>
              </a:rPr>
              <a:t>4</a:t>
            </a:r>
            <a:r>
              <a:rPr lang="zh-CN" altLang="en-US" sz="3385" b="1" dirty="0">
                <a:latin typeface="黑体" panose="02010609060101010101" pitchFamily="2" charset="-122"/>
                <a:ea typeface="黑体" panose="02010609060101010101" pitchFamily="2" charset="-122"/>
              </a:rPr>
              <a:t>、</a:t>
            </a:r>
            <a:r>
              <a:rPr lang="en-US" altLang="zh-CN" sz="3385" b="1" dirty="0">
                <a:latin typeface="黑体" panose="02010609060101010101" pitchFamily="2" charset="-122"/>
                <a:ea typeface="黑体" panose="02010609060101010101" pitchFamily="2" charset="-122"/>
              </a:rPr>
              <a:t>6</a:t>
            </a:r>
            <a:r>
              <a:rPr lang="zh-CN" altLang="en-US" sz="3385" b="1" dirty="0">
                <a:latin typeface="黑体" panose="02010609060101010101" pitchFamily="2" charset="-122"/>
                <a:ea typeface="黑体" panose="02010609060101010101" pitchFamily="2" charset="-122"/>
              </a:rPr>
              <a:t>、</a:t>
            </a:r>
            <a:r>
              <a:rPr lang="en-US" altLang="zh-CN" sz="3385" b="1" dirty="0">
                <a:latin typeface="黑体" panose="02010609060101010101" pitchFamily="2" charset="-122"/>
                <a:ea typeface="黑体" panose="02010609060101010101" pitchFamily="2" charset="-122"/>
              </a:rPr>
              <a:t>7</a:t>
            </a:r>
            <a:r>
              <a:rPr lang="zh-CN" altLang="en-US" sz="3385" b="1" dirty="0">
                <a:latin typeface="黑体" panose="02010609060101010101" pitchFamily="2" charset="-122"/>
                <a:ea typeface="黑体" panose="02010609060101010101" pitchFamily="2" charset="-122"/>
              </a:rPr>
              <a:t>题</a:t>
            </a:r>
            <a:endParaRPr lang="zh-CN" altLang="en-US" sz="3385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eaLnBrk="0" hangingPunct="0"/>
            <a:r>
              <a:rPr lang="zh-CN" altLang="en-US" sz="3385" b="1" dirty="0">
                <a:latin typeface="黑体" panose="02010609060101010101" pitchFamily="2" charset="-122"/>
                <a:ea typeface="黑体" panose="02010609060101010101" pitchFamily="2" charset="-122"/>
              </a:rPr>
              <a:t>预习</a:t>
            </a:r>
            <a:r>
              <a:rPr lang="en-US" altLang="zh-CN" sz="3385" b="1" dirty="0">
                <a:latin typeface="黑体" panose="02010609060101010101" pitchFamily="2" charset="-122"/>
                <a:ea typeface="黑体" panose="02010609060101010101" pitchFamily="2" charset="-122"/>
              </a:rPr>
              <a:t>:</a:t>
            </a:r>
            <a:r>
              <a:rPr lang="zh-CN" altLang="en-US" sz="3385" b="1" dirty="0">
                <a:latin typeface="黑体" panose="02010609060101010101" pitchFamily="2" charset="-122"/>
                <a:ea typeface="黑体" panose="02010609060101010101" pitchFamily="2" charset="-122"/>
              </a:rPr>
              <a:t>书本</a:t>
            </a:r>
            <a:r>
              <a:rPr lang="en-US" altLang="zh-CN" sz="3385" b="1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P82--85</a:t>
            </a:r>
            <a:endParaRPr lang="en-US" altLang="zh-CN" sz="3385" b="1" dirty="0"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  <a:p>
            <a:pPr eaLnBrk="0" hangingPunct="0"/>
            <a:r>
              <a:rPr lang="zh-CN" altLang="en-US" sz="3385" b="1" dirty="0">
                <a:latin typeface="宋体" panose="02010600030101010101" pitchFamily="2" charset="-122"/>
                <a:ea typeface="宋体" panose="02010600030101010101" pitchFamily="2" charset="-122"/>
              </a:rPr>
              <a:t>练习册</a:t>
            </a:r>
            <a:r>
              <a:rPr lang="en-US" altLang="zh-CN" sz="3385" b="1" dirty="0">
                <a:latin typeface="宋体" panose="02010600030101010101" pitchFamily="2" charset="-122"/>
                <a:ea typeface="宋体" panose="02010600030101010101" pitchFamily="2" charset="-122"/>
              </a:rPr>
              <a:t>:P43--45</a:t>
            </a:r>
            <a:endParaRPr lang="zh-CN" altLang="en-US" sz="3385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eaLnBrk="0" hangingPunct="0"/>
            <a:endParaRPr lang="zh-CN" altLang="en-US" sz="3385" b="1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 spd="slow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62" name="文本框 40961"/>
          <p:cNvSpPr txBox="1"/>
          <p:nvPr/>
        </p:nvSpPr>
        <p:spPr>
          <a:xfrm>
            <a:off x="3143250" y="0"/>
            <a:ext cx="5775325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华文楷体" pitchFamily="2" charset="-122"/>
              </a:rPr>
              <a:t>函数单调性的概念：</a:t>
            </a:r>
            <a:endParaRPr lang="zh-CN" altLang="en-US" sz="3200" b="0">
              <a:solidFill>
                <a:srgbClr val="FF0000"/>
              </a:solidFill>
              <a:latin typeface="Times New Roman" panose="02020603050405020304" pitchFamily="18" charset="0"/>
              <a:ea typeface="华文楷体" pitchFamily="2" charset="-122"/>
            </a:endParaRPr>
          </a:p>
        </p:txBody>
      </p:sp>
      <p:sp>
        <p:nvSpPr>
          <p:cNvPr id="40963" name="文本框 40962"/>
          <p:cNvSpPr txBox="1"/>
          <p:nvPr/>
        </p:nvSpPr>
        <p:spPr>
          <a:xfrm>
            <a:off x="1524000" y="620713"/>
            <a:ext cx="7343775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dirty="0">
                <a:latin typeface="Times New Roman" panose="02020603050405020304" pitchFamily="18" charset="0"/>
              </a:rPr>
              <a:t>一般地，函数</a:t>
            </a:r>
            <a:r>
              <a:rPr lang="en-US" altLang="en-US" sz="3600" i="1">
                <a:latin typeface="Times New Roman" panose="02020603050405020304" pitchFamily="18" charset="0"/>
              </a:rPr>
              <a:t>f</a:t>
            </a:r>
            <a:r>
              <a:rPr lang="en-US" altLang="en-US" sz="3600">
                <a:latin typeface="Times New Roman" panose="02020603050405020304" pitchFamily="18" charset="0"/>
              </a:rPr>
              <a:t>(</a:t>
            </a:r>
            <a:r>
              <a:rPr lang="en-US" altLang="en-US" sz="3600" i="1">
                <a:latin typeface="Times New Roman" panose="02020603050405020304" pitchFamily="18" charset="0"/>
              </a:rPr>
              <a:t>x</a:t>
            </a:r>
            <a:r>
              <a:rPr lang="en-US" altLang="en-US" sz="3600">
                <a:latin typeface="Times New Roman" panose="02020603050405020304" pitchFamily="18" charset="0"/>
              </a:rPr>
              <a:t>)</a:t>
            </a:r>
            <a:r>
              <a:rPr lang="zh-CN" altLang="en-US" sz="3600" dirty="0">
                <a:latin typeface="Times New Roman" panose="02020603050405020304" pitchFamily="18" charset="0"/>
              </a:rPr>
              <a:t>的定义域为</a:t>
            </a:r>
            <a:r>
              <a:rPr lang="en-US" altLang="zh-CN" sz="3600">
                <a:latin typeface="Times New Roman" panose="02020603050405020304" pitchFamily="18" charset="0"/>
              </a:rPr>
              <a:t>I</a:t>
            </a:r>
            <a:r>
              <a:rPr lang="zh-CN" altLang="en-US" sz="3200">
                <a:latin typeface="Times New Roman" panose="02020603050405020304" pitchFamily="18" charset="0"/>
              </a:rPr>
              <a:t>：</a:t>
            </a:r>
            <a:endParaRPr lang="zh-CN" altLang="en-US" sz="3200">
              <a:latin typeface="Times New Roman" panose="02020603050405020304" pitchFamily="18" charset="0"/>
            </a:endParaRPr>
          </a:p>
        </p:txBody>
      </p:sp>
      <p:grpSp>
        <p:nvGrpSpPr>
          <p:cNvPr id="40964" name="组合 40963"/>
          <p:cNvGrpSpPr/>
          <p:nvPr/>
        </p:nvGrpSpPr>
        <p:grpSpPr>
          <a:xfrm>
            <a:off x="1187450" y="3482975"/>
            <a:ext cx="9458325" cy="1530350"/>
            <a:chOff x="352" y="2205"/>
            <a:chExt cx="5398" cy="964"/>
          </a:xfrm>
        </p:grpSpPr>
        <p:sp>
          <p:nvSpPr>
            <p:cNvPr id="40965" name="文本框 40964"/>
            <p:cNvSpPr txBox="1"/>
            <p:nvPr/>
          </p:nvSpPr>
          <p:spPr>
            <a:xfrm>
              <a:off x="352" y="2205"/>
              <a:ext cx="5398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en-US" altLang="zh-CN" sz="2800" dirty="0">
                  <a:latin typeface="Times New Roman" panose="02020603050405020304" pitchFamily="18" charset="0"/>
                </a:rPr>
                <a:t>2. </a:t>
              </a:r>
              <a:r>
                <a:rPr lang="zh-CN" altLang="en-US" sz="2800" dirty="0">
                  <a:latin typeface="Times New Roman" panose="02020603050405020304" pitchFamily="18" charset="0"/>
                </a:rPr>
                <a:t>如果对于属于定义域内</a:t>
              </a:r>
              <a:r>
                <a:rPr lang="zh-CN" altLang="en-US" sz="2800" dirty="0">
                  <a:latin typeface="Arial" panose="020B0604020202020204" pitchFamily="34" charset="0"/>
                </a:rPr>
                <a:t>某</a:t>
              </a:r>
              <a:r>
                <a:rPr lang="zh-CN" altLang="en-US" sz="2800" dirty="0">
                  <a:latin typeface="Times New Roman" panose="02020603050405020304" pitchFamily="18" charset="0"/>
                </a:rPr>
                <a:t>个区间</a:t>
              </a:r>
              <a:r>
                <a:rPr lang="en-US" altLang="zh-CN" sz="2800" dirty="0">
                  <a:latin typeface="Times New Roman" panose="02020603050405020304" pitchFamily="18" charset="0"/>
                </a:rPr>
                <a:t>D</a:t>
              </a:r>
              <a:r>
                <a:rPr lang="zh-CN" altLang="en-US" sz="2800" dirty="0">
                  <a:latin typeface="Times New Roman" panose="02020603050405020304" pitchFamily="18" charset="0"/>
                </a:rPr>
                <a:t>的任意两个</a:t>
              </a:r>
              <a:endParaRPr lang="zh-CN" altLang="en-US" sz="2800" dirty="0">
                <a:latin typeface="Times New Roman" panose="02020603050405020304" pitchFamily="18" charset="0"/>
              </a:endParaRPr>
            </a:p>
          </p:txBody>
        </p:sp>
        <p:sp>
          <p:nvSpPr>
            <p:cNvPr id="40966" name="文本框 40965"/>
            <p:cNvSpPr txBox="1"/>
            <p:nvPr/>
          </p:nvSpPr>
          <p:spPr>
            <a:xfrm>
              <a:off x="657" y="2840"/>
              <a:ext cx="4410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zh-CN" altLang="en-US" sz="2800" dirty="0">
                  <a:latin typeface="Times New Roman" panose="02020603050405020304" pitchFamily="18" charset="0"/>
                </a:rPr>
                <a:t>称函数 </a:t>
              </a:r>
              <a:r>
                <a:rPr lang="en-US" altLang="en-US" sz="2800" i="1">
                  <a:latin typeface="Times New Roman" panose="02020603050405020304" pitchFamily="18" charset="0"/>
                </a:rPr>
                <a:t>f</a:t>
              </a:r>
              <a:r>
                <a:rPr lang="en-US" altLang="en-US" sz="2800">
                  <a:latin typeface="Times New Roman" panose="02020603050405020304" pitchFamily="18" charset="0"/>
                </a:rPr>
                <a:t>(</a:t>
              </a:r>
              <a:r>
                <a:rPr lang="en-US" altLang="en-US" sz="2800" i="1">
                  <a:latin typeface="Times New Roman" panose="02020603050405020304" pitchFamily="18" charset="0"/>
                </a:rPr>
                <a:t>x</a:t>
              </a:r>
              <a:r>
                <a:rPr lang="en-US" altLang="en-US" sz="2800">
                  <a:latin typeface="Times New Roman" panose="02020603050405020304" pitchFamily="18" charset="0"/>
                </a:rPr>
                <a:t>)</a:t>
              </a:r>
              <a:r>
                <a:rPr lang="zh-CN" altLang="zh-CN" sz="2800" dirty="0">
                  <a:latin typeface="Times New Roman" panose="02020603050405020304" pitchFamily="18" charset="0"/>
                </a:rPr>
                <a:t>在</a:t>
              </a:r>
              <a:r>
                <a:rPr lang="zh-CN" altLang="en-US" sz="2800" dirty="0">
                  <a:latin typeface="Times New Roman" panose="02020603050405020304" pitchFamily="18" charset="0"/>
                </a:rPr>
                <a:t>区间</a:t>
              </a:r>
              <a:r>
                <a:rPr lang="en-US" altLang="zh-CN" sz="2800" dirty="0">
                  <a:latin typeface="Arial Black" panose="020B0A04020102020204" pitchFamily="34" charset="0"/>
                </a:rPr>
                <a:t>D</a:t>
              </a:r>
              <a:r>
                <a:rPr lang="zh-CN" altLang="en-US" sz="2800" dirty="0">
                  <a:latin typeface="Arial Black" panose="020B0A04020102020204" pitchFamily="34" charset="0"/>
                </a:rPr>
                <a:t>上</a:t>
              </a:r>
              <a:r>
                <a:rPr lang="zh-CN" altLang="en-US" sz="2800" dirty="0">
                  <a:solidFill>
                    <a:srgbClr val="FF0000"/>
                  </a:solidFill>
                  <a:latin typeface="Arial Black" panose="020B0A04020102020204" pitchFamily="34" charset="0"/>
                </a:rPr>
                <a:t>单调递减</a:t>
              </a:r>
              <a:r>
                <a:rPr lang="zh-CN" altLang="en-US" sz="2800" dirty="0">
                  <a:latin typeface="Times New Roman" panose="02020603050405020304" pitchFamily="18" charset="0"/>
                </a:rPr>
                <a:t>。</a:t>
              </a:r>
              <a:endParaRPr lang="zh-CN" altLang="en-US" sz="2800" dirty="0"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40967" name="对象 40966"/>
            <p:cNvGraphicFramePr/>
            <p:nvPr/>
          </p:nvGraphicFramePr>
          <p:xfrm>
            <a:off x="657" y="2523"/>
            <a:ext cx="3311" cy="3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6" name="" r:id="rId1" imgW="2171700" imgH="228600" progId="Equation.DSMT4">
                    <p:embed/>
                  </p:oleObj>
                </mc:Choice>
                <mc:Fallback>
                  <p:oleObj name="" r:id="rId1" imgW="2171700" imgH="228600" progId="Equation.DSMT4">
                    <p:embed/>
                    <p:pic>
                      <p:nvPicPr>
                        <p:cNvPr id="0" name="图片 3075"/>
                        <p:cNvPicPr/>
                        <p:nvPr/>
                      </p:nvPicPr>
                      <p:blipFill>
                        <a:blip r:embed="rId2">
                          <a:clrChange>
                            <a:clrFrom>
                              <a:srgbClr val="000000"/>
                            </a:clrFrom>
                            <a:clrTo>
                              <a:srgbClr val="000000"/>
                            </a:clrTo>
                          </a:clrChange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657" y="2523"/>
                          <a:ext cx="3311" cy="36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0968" name="对象 40967"/>
            <p:cNvGraphicFramePr/>
            <p:nvPr/>
          </p:nvGraphicFramePr>
          <p:xfrm>
            <a:off x="3923" y="2523"/>
            <a:ext cx="1088" cy="26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7" name="" r:id="rId3" imgW="887730" imgH="215900" progId="Equation.3">
                    <p:embed/>
                  </p:oleObj>
                </mc:Choice>
                <mc:Fallback>
                  <p:oleObj name="" r:id="rId3" imgW="887730" imgH="215900" progId="Equation.3">
                    <p:embed/>
                    <p:pic>
                      <p:nvPicPr>
                        <p:cNvPr id="0" name="图片 3076"/>
                        <p:cNvPicPr/>
                        <p:nvPr/>
                      </p:nvPicPr>
                      <p:blipFill>
                        <a:blip r:embed="rId4">
                          <a:clrChange>
                            <a:clrFrom>
                              <a:srgbClr val="000000"/>
                            </a:clrFrom>
                            <a:clrTo>
                              <a:srgbClr val="000000"/>
                            </a:clrTo>
                          </a:clrChange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3923" y="2523"/>
                          <a:ext cx="1088" cy="265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0969" name="文本框 40968"/>
          <p:cNvSpPr txBox="1"/>
          <p:nvPr/>
        </p:nvSpPr>
        <p:spPr>
          <a:xfrm>
            <a:off x="1703388" y="6021388"/>
            <a:ext cx="8964612" cy="953135"/>
          </a:xfrm>
          <a:prstGeom prst="rect">
            <a:avLst/>
          </a:prstGeom>
          <a:solidFill>
            <a:srgbClr val="FFFFCC"/>
          </a:solidFill>
          <a:ln w="28575">
            <a:noFill/>
          </a:ln>
        </p:spPr>
        <p:txBody>
          <a:bodyPr>
            <a:spAutoFit/>
          </a:bodyPr>
          <a:p>
            <a:r>
              <a:rPr lang="en-US" altLang="zh-CN" sz="2000" dirty="0">
                <a:solidFill>
                  <a:srgbClr val="FF0000"/>
                </a:solidFill>
                <a:latin typeface="Arial" panose="020B0604020202020204" pitchFamily="34" charset="0"/>
                <a:ea typeface="楷体_GB2312" pitchFamily="49" charset="-122"/>
              </a:rPr>
              <a:t>   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ea typeface="楷体_GB2312" pitchFamily="49" charset="-122"/>
              </a:rPr>
              <a:t>函数的单调性是函数的“局部性质”，它与区间密切相关</a:t>
            </a:r>
            <a:endParaRPr lang="zh-CN" altLang="en-US" sz="2800" dirty="0">
              <a:solidFill>
                <a:srgbClr val="FF0000"/>
              </a:solidFill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40970" name="文本框 40969"/>
          <p:cNvSpPr txBox="1"/>
          <p:nvPr/>
        </p:nvSpPr>
        <p:spPr>
          <a:xfrm>
            <a:off x="1524000" y="0"/>
            <a:ext cx="1616075" cy="460375"/>
          </a:xfrm>
          <a:prstGeom prst="rect">
            <a:avLst/>
          </a:prstGeom>
          <a:gradFill rotWithShape="0">
            <a:gsLst>
              <a:gs pos="0">
                <a:srgbClr val="FEE7F2">
                  <a:alpha val="100000"/>
                </a:srgbClr>
              </a:gs>
              <a:gs pos="17999">
                <a:srgbClr val="FBD49C">
                  <a:alpha val="100000"/>
                </a:srgbClr>
              </a:gs>
              <a:gs pos="39000">
                <a:srgbClr val="FBA97D">
                  <a:alpha val="100000"/>
                </a:srgbClr>
              </a:gs>
              <a:gs pos="64000">
                <a:srgbClr val="FAC77D">
                  <a:alpha val="100000"/>
                </a:srgbClr>
              </a:gs>
              <a:gs pos="82001">
                <a:srgbClr val="FEE7F2">
                  <a:alpha val="100000"/>
                </a:srgbClr>
              </a:gs>
              <a:gs pos="100000">
                <a:srgbClr val="FBEAC7">
                  <a:alpha val="100000"/>
                </a:srgbClr>
              </a:gs>
            </a:gsLst>
            <a:lin ang="5400000" scaled="1"/>
            <a:tileRect/>
          </a:gradFill>
          <a:ln w="38100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>
              <a:spcBef>
                <a:spcPct val="0"/>
              </a:spcBef>
            </a:pPr>
            <a:r>
              <a:rPr lang="zh-CN" altLang="en-US" sz="2400" dirty="0">
                <a:solidFill>
                  <a:srgbClr val="0C00F4"/>
                </a:solidFill>
                <a:latin typeface="Times New Roman" panose="02020603050405020304" pitchFamily="18" charset="0"/>
              </a:rPr>
              <a:t>复习引入</a:t>
            </a:r>
            <a:endParaRPr lang="zh-CN" altLang="en-US" sz="2400">
              <a:solidFill>
                <a:srgbClr val="0C00F4"/>
              </a:solidFill>
              <a:latin typeface="Times New Roman" panose="02020603050405020304" pitchFamily="18" charset="0"/>
            </a:endParaRPr>
          </a:p>
        </p:txBody>
      </p:sp>
      <p:sp>
        <p:nvSpPr>
          <p:cNvPr id="40971" name="文本框 40970"/>
          <p:cNvSpPr txBox="1"/>
          <p:nvPr/>
        </p:nvSpPr>
        <p:spPr>
          <a:xfrm>
            <a:off x="1919288" y="2781300"/>
            <a:ext cx="8137525" cy="829945"/>
          </a:xfrm>
          <a:prstGeom prst="rect">
            <a:avLst/>
          </a:prstGeom>
          <a:noFill/>
          <a:ln w="9525" cap="flat" cmpd="sng">
            <a:solidFill>
              <a:schemeClr val="accent2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r>
              <a:rPr lang="zh-CN" altLang="en-US" sz="2400" b="0" dirty="0">
                <a:solidFill>
                  <a:srgbClr val="FF0000"/>
                </a:solidFill>
                <a:latin typeface="Times New Roman" panose="02020603050405020304" pitchFamily="18" charset="0"/>
              </a:rPr>
              <a:t>特别的，当函数</a:t>
            </a:r>
            <a:r>
              <a:rPr lang="en-US" altLang="zh-CN" sz="2400" b="0" i="1" err="1">
                <a:solidFill>
                  <a:srgbClr val="FF0000"/>
                </a:solidFill>
                <a:latin typeface="Times New Roman" panose="02020603050405020304" pitchFamily="18" charset="0"/>
              </a:rPr>
              <a:t>f</a:t>
            </a:r>
            <a:r>
              <a:rPr lang="en-US" altLang="zh-CN" sz="2400" b="0" err="1">
                <a:solidFill>
                  <a:srgbClr val="FF00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2400" b="0" i="1" err="1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  <a:r>
              <a:rPr lang="en-US" altLang="zh-CN" sz="2400" b="0" dirty="0">
                <a:solidFill>
                  <a:srgbClr val="FF0000"/>
                </a:solidFill>
                <a:latin typeface="Times New Roman" panose="02020603050405020304" pitchFamily="18" charset="0"/>
              </a:rPr>
              <a:t>)</a:t>
            </a:r>
            <a:r>
              <a:rPr lang="zh-CN" altLang="en-US" sz="2400" b="0" dirty="0">
                <a:solidFill>
                  <a:srgbClr val="FF0000"/>
                </a:solidFill>
                <a:latin typeface="Times New Roman" panose="02020603050405020304" pitchFamily="18" charset="0"/>
              </a:rPr>
              <a:t>在它的定义域上单调递增时，我们就称它是增函数</a:t>
            </a:r>
            <a:endParaRPr lang="zh-CN" altLang="en-US" sz="2400" b="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0972" name="文本框 40971"/>
          <p:cNvSpPr txBox="1"/>
          <p:nvPr/>
        </p:nvSpPr>
        <p:spPr>
          <a:xfrm>
            <a:off x="1992313" y="5013325"/>
            <a:ext cx="8137525" cy="953135"/>
          </a:xfrm>
          <a:prstGeom prst="rect">
            <a:avLst/>
          </a:prstGeom>
          <a:noFill/>
          <a:ln w="9525" cap="flat" cmpd="sng">
            <a:solidFill>
              <a:schemeClr val="accent2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r>
              <a:rPr lang="zh-CN" altLang="en-US" sz="2800" b="0" dirty="0">
                <a:solidFill>
                  <a:srgbClr val="FF0000"/>
                </a:solidFill>
                <a:latin typeface="Times New Roman" panose="02020603050405020304" pitchFamily="18" charset="0"/>
              </a:rPr>
              <a:t>特别的，当函数</a:t>
            </a:r>
            <a:r>
              <a:rPr lang="en-US" altLang="zh-CN" sz="2800" b="0" i="1" err="1">
                <a:solidFill>
                  <a:srgbClr val="FF0000"/>
                </a:solidFill>
                <a:latin typeface="Times New Roman" panose="02020603050405020304" pitchFamily="18" charset="0"/>
              </a:rPr>
              <a:t>f</a:t>
            </a:r>
            <a:r>
              <a:rPr lang="en-US" altLang="zh-CN" sz="2800" b="0" err="1">
                <a:solidFill>
                  <a:srgbClr val="FF00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2800" b="0" i="1" err="1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  <a:r>
              <a:rPr lang="en-US" altLang="zh-CN" sz="2800" b="0" dirty="0">
                <a:solidFill>
                  <a:srgbClr val="FF0000"/>
                </a:solidFill>
                <a:latin typeface="Times New Roman" panose="02020603050405020304" pitchFamily="18" charset="0"/>
              </a:rPr>
              <a:t>)</a:t>
            </a:r>
            <a:r>
              <a:rPr lang="zh-CN" altLang="en-US" sz="2800" b="0" dirty="0">
                <a:solidFill>
                  <a:srgbClr val="FF0000"/>
                </a:solidFill>
                <a:latin typeface="Times New Roman" panose="02020603050405020304" pitchFamily="18" charset="0"/>
              </a:rPr>
              <a:t>在它的定义域上单调递减时，我们就称它是减函数</a:t>
            </a:r>
            <a:endParaRPr lang="zh-CN" altLang="en-US" sz="2800" b="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40973" name="组合 40972"/>
          <p:cNvGrpSpPr/>
          <p:nvPr/>
        </p:nvGrpSpPr>
        <p:grpSpPr>
          <a:xfrm>
            <a:off x="1847850" y="1196975"/>
            <a:ext cx="9402445" cy="1530350"/>
            <a:chOff x="352" y="2205"/>
            <a:chExt cx="5398" cy="964"/>
          </a:xfrm>
        </p:grpSpPr>
        <p:sp>
          <p:nvSpPr>
            <p:cNvPr id="40974" name="文本框 40973"/>
            <p:cNvSpPr txBox="1"/>
            <p:nvPr/>
          </p:nvSpPr>
          <p:spPr>
            <a:xfrm>
              <a:off x="352" y="2205"/>
              <a:ext cx="5398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en-US" altLang="zh-CN" sz="2800" dirty="0">
                  <a:latin typeface="Times New Roman" panose="02020603050405020304" pitchFamily="18" charset="0"/>
                </a:rPr>
                <a:t>1. </a:t>
              </a:r>
              <a:r>
                <a:rPr lang="zh-CN" altLang="en-US" sz="2800" dirty="0">
                  <a:latin typeface="Times New Roman" panose="02020603050405020304" pitchFamily="18" charset="0"/>
                </a:rPr>
                <a:t>如果对于属于定义域内</a:t>
              </a:r>
              <a:r>
                <a:rPr lang="zh-CN" altLang="en-US" sz="2800" dirty="0">
                  <a:latin typeface="Arial" panose="020B0604020202020204" pitchFamily="34" charset="0"/>
                </a:rPr>
                <a:t>某</a:t>
              </a:r>
              <a:r>
                <a:rPr lang="zh-CN" altLang="en-US" sz="2800" dirty="0">
                  <a:latin typeface="Times New Roman" panose="02020603050405020304" pitchFamily="18" charset="0"/>
                </a:rPr>
                <a:t>个区间</a:t>
              </a:r>
              <a:r>
                <a:rPr lang="en-US" altLang="zh-CN" sz="2800" dirty="0">
                  <a:latin typeface="Times New Roman" panose="02020603050405020304" pitchFamily="18" charset="0"/>
                </a:rPr>
                <a:t>D</a:t>
              </a:r>
              <a:r>
                <a:rPr lang="zh-CN" altLang="en-US" sz="2800" dirty="0">
                  <a:latin typeface="Times New Roman" panose="02020603050405020304" pitchFamily="18" charset="0"/>
                </a:rPr>
                <a:t>的任意两个</a:t>
              </a:r>
              <a:endParaRPr lang="zh-CN" altLang="en-US" sz="2800" dirty="0">
                <a:latin typeface="Times New Roman" panose="02020603050405020304" pitchFamily="18" charset="0"/>
              </a:endParaRPr>
            </a:p>
          </p:txBody>
        </p:sp>
        <p:sp>
          <p:nvSpPr>
            <p:cNvPr id="40975" name="文本框 40974"/>
            <p:cNvSpPr txBox="1"/>
            <p:nvPr/>
          </p:nvSpPr>
          <p:spPr>
            <a:xfrm>
              <a:off x="657" y="2840"/>
              <a:ext cx="4410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zh-CN" altLang="en-US" sz="2800" dirty="0">
                  <a:latin typeface="Times New Roman" panose="02020603050405020304" pitchFamily="18" charset="0"/>
                </a:rPr>
                <a:t>称函数 </a:t>
              </a:r>
              <a:r>
                <a:rPr lang="en-US" altLang="en-US" sz="2800" i="1">
                  <a:latin typeface="Times New Roman" panose="02020603050405020304" pitchFamily="18" charset="0"/>
                </a:rPr>
                <a:t>f</a:t>
              </a:r>
              <a:r>
                <a:rPr lang="en-US" altLang="en-US" sz="2800">
                  <a:latin typeface="Times New Roman" panose="02020603050405020304" pitchFamily="18" charset="0"/>
                </a:rPr>
                <a:t>(</a:t>
              </a:r>
              <a:r>
                <a:rPr lang="en-US" altLang="en-US" sz="2800" i="1">
                  <a:latin typeface="Times New Roman" panose="02020603050405020304" pitchFamily="18" charset="0"/>
                </a:rPr>
                <a:t>x</a:t>
              </a:r>
              <a:r>
                <a:rPr lang="en-US" altLang="en-US" sz="2800">
                  <a:latin typeface="Times New Roman" panose="02020603050405020304" pitchFamily="18" charset="0"/>
                </a:rPr>
                <a:t>)</a:t>
              </a:r>
              <a:r>
                <a:rPr lang="zh-CN" altLang="zh-CN" sz="2800" dirty="0">
                  <a:latin typeface="Times New Roman" panose="02020603050405020304" pitchFamily="18" charset="0"/>
                </a:rPr>
                <a:t>在</a:t>
              </a:r>
              <a:r>
                <a:rPr lang="zh-CN" altLang="en-US" sz="2800" dirty="0">
                  <a:latin typeface="Times New Roman" panose="02020603050405020304" pitchFamily="18" charset="0"/>
                </a:rPr>
                <a:t>区间</a:t>
              </a:r>
              <a:r>
                <a:rPr lang="en-US" altLang="zh-CN" sz="2800" dirty="0">
                  <a:latin typeface="Arial Black" panose="020B0A04020102020204" pitchFamily="34" charset="0"/>
                </a:rPr>
                <a:t>D</a:t>
              </a:r>
              <a:r>
                <a:rPr lang="zh-CN" altLang="en-US" sz="2800" dirty="0">
                  <a:latin typeface="Arial Black" panose="020B0A04020102020204" pitchFamily="34" charset="0"/>
                </a:rPr>
                <a:t>上</a:t>
              </a:r>
              <a:r>
                <a:rPr lang="zh-CN" altLang="en-US" sz="2800" dirty="0">
                  <a:solidFill>
                    <a:srgbClr val="FF0000"/>
                  </a:solidFill>
                  <a:latin typeface="Arial Black" panose="020B0A04020102020204" pitchFamily="34" charset="0"/>
                </a:rPr>
                <a:t>单调递增</a:t>
              </a:r>
              <a:r>
                <a:rPr lang="zh-CN" altLang="en-US" sz="2800" dirty="0">
                  <a:latin typeface="Times New Roman" panose="02020603050405020304" pitchFamily="18" charset="0"/>
                </a:rPr>
                <a:t>。</a:t>
              </a:r>
              <a:endParaRPr lang="zh-CN" altLang="en-US" sz="2800" dirty="0"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40976" name="对象 40975"/>
            <p:cNvGraphicFramePr/>
            <p:nvPr/>
          </p:nvGraphicFramePr>
          <p:xfrm>
            <a:off x="657" y="2523"/>
            <a:ext cx="3311" cy="3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8" name="" r:id="rId5" imgW="2171700" imgH="228600" progId="Equation.DSMT4">
                    <p:embed/>
                  </p:oleObj>
                </mc:Choice>
                <mc:Fallback>
                  <p:oleObj name="" r:id="rId5" imgW="2171700" imgH="228600" progId="Equation.DSMT4">
                    <p:embed/>
                    <p:pic>
                      <p:nvPicPr>
                        <p:cNvPr id="0" name="图片 3077"/>
                        <p:cNvPicPr/>
                        <p:nvPr/>
                      </p:nvPicPr>
                      <p:blipFill>
                        <a:blip r:embed="rId2">
                          <a:clrChange>
                            <a:clrFrom>
                              <a:srgbClr val="000000"/>
                            </a:clrFrom>
                            <a:clrTo>
                              <a:srgbClr val="000000"/>
                            </a:clrTo>
                          </a:clrChange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657" y="2523"/>
                          <a:ext cx="3311" cy="36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0977" name="对象 40976"/>
            <p:cNvGraphicFramePr/>
            <p:nvPr/>
          </p:nvGraphicFramePr>
          <p:xfrm>
            <a:off x="3892" y="2500"/>
            <a:ext cx="1150" cy="3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9" name="" r:id="rId6" imgW="939165" imgH="254000" progId="Equation.DSMT4">
                    <p:embed/>
                  </p:oleObj>
                </mc:Choice>
                <mc:Fallback>
                  <p:oleObj name="" r:id="rId6" imgW="939165" imgH="254000" progId="Equation.DSMT4">
                    <p:embed/>
                    <p:pic>
                      <p:nvPicPr>
                        <p:cNvPr id="0" name="图片 3078"/>
                        <p:cNvPicPr/>
                        <p:nvPr/>
                      </p:nvPicPr>
                      <p:blipFill>
                        <a:blip r:embed="rId7">
                          <a:clrChange>
                            <a:clrFrom>
                              <a:srgbClr val="000000"/>
                            </a:clrFrom>
                            <a:clrTo>
                              <a:srgbClr val="000000"/>
                            </a:clrTo>
                          </a:clrChange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3892" y="2500"/>
                          <a:ext cx="1150" cy="31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/>
      <p:bldP spid="40969" grpId="1" bldLvl="0" animBg="1"/>
      <p:bldP spid="40971" grpId="0" bldLvl="0" animBg="1"/>
      <p:bldP spid="40972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36868" name="对象 36867"/>
          <p:cNvGraphicFramePr/>
          <p:nvPr/>
        </p:nvGraphicFramePr>
        <p:xfrm>
          <a:off x="1933575" y="620713"/>
          <a:ext cx="8734425" cy="5881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" r:id="rId1" imgW="7726680" imgH="5207635" progId="Word.Document.8">
                  <p:embed/>
                </p:oleObj>
              </mc:Choice>
              <mc:Fallback>
                <p:oleObj name="" r:id="rId1" imgW="7726680" imgH="5207635" progId="Word.Document.8">
                  <p:embed/>
                  <p:pic>
                    <p:nvPicPr>
                      <p:cNvPr id="0" name="图片 3079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933575" y="620713"/>
                        <a:ext cx="8734425" cy="588168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70" name="文本框 36869"/>
          <p:cNvSpPr txBox="1"/>
          <p:nvPr/>
        </p:nvSpPr>
        <p:spPr>
          <a:xfrm>
            <a:off x="8328025" y="692150"/>
            <a:ext cx="504825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>
                <a:solidFill>
                  <a:srgbClr val="FF0000"/>
                </a:solidFill>
                <a:latin typeface="Times New Roman" panose="02020603050405020304" pitchFamily="18" charset="0"/>
              </a:rPr>
              <a:t>B</a:t>
            </a:r>
            <a:endParaRPr lang="en-US" altLang="zh-CN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6871" name="文本框 36870"/>
          <p:cNvSpPr txBox="1"/>
          <p:nvPr/>
        </p:nvSpPr>
        <p:spPr>
          <a:xfrm>
            <a:off x="9767888" y="1773238"/>
            <a:ext cx="504825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>
                <a:solidFill>
                  <a:srgbClr val="FF0000"/>
                </a:solidFill>
                <a:latin typeface="Times New Roman" panose="02020603050405020304" pitchFamily="18" charset="0"/>
              </a:rPr>
              <a:t>B</a:t>
            </a:r>
            <a:endParaRPr lang="en-US" altLang="zh-CN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6872" name="文本框 36871"/>
          <p:cNvSpPr txBox="1"/>
          <p:nvPr/>
        </p:nvSpPr>
        <p:spPr>
          <a:xfrm>
            <a:off x="7680325" y="2781300"/>
            <a:ext cx="504825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>
                <a:solidFill>
                  <a:srgbClr val="FF0000"/>
                </a:solidFill>
                <a:latin typeface="Times New Roman" panose="02020603050405020304" pitchFamily="18" charset="0"/>
              </a:rPr>
              <a:t>D</a:t>
            </a:r>
            <a:endParaRPr lang="en-US" altLang="zh-CN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6873" name="矩形 36872"/>
          <p:cNvSpPr/>
          <p:nvPr/>
        </p:nvSpPr>
        <p:spPr>
          <a:xfrm>
            <a:off x="7100888" y="4699001"/>
            <a:ext cx="1097280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pPr>
              <a:spcBef>
                <a:spcPct val="0"/>
              </a:spcBef>
            </a:pPr>
            <a:r>
              <a:rPr lang="zh-CN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单调递减 </a:t>
            </a:r>
            <a:endParaRPr lang="zh-CN" altLang="en-US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6874" name="文本框 36873"/>
          <p:cNvSpPr txBox="1"/>
          <p:nvPr/>
        </p:nvSpPr>
        <p:spPr>
          <a:xfrm>
            <a:off x="7319963" y="5688013"/>
            <a:ext cx="1439862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>
                <a:solidFill>
                  <a:srgbClr val="FF0000"/>
                </a:solidFill>
                <a:latin typeface="Times New Roman" panose="02020603050405020304" pitchFamily="18" charset="0"/>
              </a:rPr>
              <a:t>(-∞,2]</a:t>
            </a:r>
            <a:endParaRPr lang="en-US" altLang="zh-CN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6875" name="文本框 36874"/>
          <p:cNvSpPr txBox="1"/>
          <p:nvPr/>
        </p:nvSpPr>
        <p:spPr>
          <a:xfrm>
            <a:off x="2495550" y="5759450"/>
            <a:ext cx="1439863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>
                <a:solidFill>
                  <a:srgbClr val="FF0000"/>
                </a:solidFill>
                <a:latin typeface="Times New Roman" panose="02020603050405020304" pitchFamily="18" charset="0"/>
              </a:rPr>
              <a:t>[2,+∞)</a:t>
            </a:r>
            <a:endParaRPr lang="en-US" altLang="zh-CN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6876" name="文本框 36875"/>
          <p:cNvSpPr txBox="1"/>
          <p:nvPr/>
        </p:nvSpPr>
        <p:spPr>
          <a:xfrm>
            <a:off x="1524000" y="0"/>
            <a:ext cx="1616075" cy="460375"/>
          </a:xfrm>
          <a:prstGeom prst="rect">
            <a:avLst/>
          </a:prstGeom>
          <a:gradFill rotWithShape="0">
            <a:gsLst>
              <a:gs pos="0">
                <a:srgbClr val="FEE7F2">
                  <a:alpha val="100000"/>
                </a:srgbClr>
              </a:gs>
              <a:gs pos="17999">
                <a:srgbClr val="FBD49C">
                  <a:alpha val="100000"/>
                </a:srgbClr>
              </a:gs>
              <a:gs pos="39000">
                <a:srgbClr val="FBA97D">
                  <a:alpha val="100000"/>
                </a:srgbClr>
              </a:gs>
              <a:gs pos="64000">
                <a:srgbClr val="FAC77D">
                  <a:alpha val="100000"/>
                </a:srgbClr>
              </a:gs>
              <a:gs pos="82001">
                <a:srgbClr val="FEE7F2">
                  <a:alpha val="100000"/>
                </a:srgbClr>
              </a:gs>
              <a:gs pos="100000">
                <a:srgbClr val="FBEAC7">
                  <a:alpha val="100000"/>
                </a:srgbClr>
              </a:gs>
            </a:gsLst>
            <a:lin ang="5400000" scaled="1"/>
            <a:tileRect/>
          </a:gradFill>
          <a:ln w="38100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>
              <a:spcBef>
                <a:spcPct val="0"/>
              </a:spcBef>
            </a:pPr>
            <a:r>
              <a:rPr lang="zh-CN" altLang="en-US" sz="2400" dirty="0">
                <a:solidFill>
                  <a:srgbClr val="0C00F4"/>
                </a:solidFill>
                <a:latin typeface="Times New Roman" panose="02020603050405020304" pitchFamily="18" charset="0"/>
              </a:rPr>
              <a:t>复习练习</a:t>
            </a:r>
            <a:endParaRPr lang="zh-CN" altLang="en-US" sz="2400">
              <a:solidFill>
                <a:srgbClr val="0C00F4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6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6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6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6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6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6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0" grpId="0"/>
      <p:bldP spid="36871" grpId="0"/>
      <p:bldP spid="36872" grpId="0"/>
      <p:bldP spid="36873" grpId="0"/>
      <p:bldP spid="36874" grpId="0"/>
      <p:bldP spid="3687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文本框 5121"/>
          <p:cNvSpPr txBox="1"/>
          <p:nvPr/>
        </p:nvSpPr>
        <p:spPr>
          <a:xfrm>
            <a:off x="940435" y="460375"/>
            <a:ext cx="1012190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3200" dirty="0">
                <a:solidFill>
                  <a:schemeClr val="tx2"/>
                </a:solidFill>
                <a:latin typeface="Times New Roman" panose="02020603050405020304" pitchFamily="18" charset="0"/>
              </a:rPr>
              <a:t>6</a:t>
            </a:r>
            <a:r>
              <a:rPr lang="zh-CN" altLang="en-US" sz="3200" dirty="0">
                <a:solidFill>
                  <a:schemeClr val="tx2"/>
                </a:solidFill>
                <a:latin typeface="Times New Roman" panose="02020603050405020304" pitchFamily="18" charset="0"/>
              </a:rPr>
              <a:t>、</a:t>
            </a:r>
            <a:r>
              <a:rPr lang="zh-CN" altLang="en-US" sz="3200" dirty="0">
                <a:solidFill>
                  <a:schemeClr val="tx2"/>
                </a:solidFill>
                <a:latin typeface="Times New Roman" panose="02020603050405020304" pitchFamily="18" charset="0"/>
              </a:rPr>
              <a:t>画出下列函数的草图，并根据图象解答下列问题</a:t>
            </a:r>
            <a:r>
              <a:rPr lang="zh-CN" altLang="en-US" sz="3200" b="0" dirty="0">
                <a:solidFill>
                  <a:schemeClr val="tx2"/>
                </a:solidFill>
                <a:latin typeface="Times New Roman" panose="02020603050405020304" pitchFamily="18" charset="0"/>
              </a:rPr>
              <a:t>：</a:t>
            </a:r>
            <a:r>
              <a:rPr lang="zh-CN" altLang="en-US" sz="3200" b="0" dirty="0">
                <a:latin typeface="Times New Roman" panose="02020603050405020304" pitchFamily="18" charset="0"/>
              </a:rPr>
              <a:t> </a:t>
            </a:r>
            <a:endParaRPr lang="zh-CN" altLang="en-US" sz="3200" b="0" dirty="0">
              <a:latin typeface="Times New Roman" panose="02020603050405020304" pitchFamily="18" charset="0"/>
            </a:endParaRPr>
          </a:p>
        </p:txBody>
      </p:sp>
      <p:sp>
        <p:nvSpPr>
          <p:cNvPr id="5124" name="文本框 5123"/>
          <p:cNvSpPr txBox="1"/>
          <p:nvPr/>
        </p:nvSpPr>
        <p:spPr>
          <a:xfrm>
            <a:off x="1447800" y="2036445"/>
            <a:ext cx="8610600" cy="23069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just"/>
            <a:r>
              <a:rPr lang="en-US" altLang="zh-CN" sz="3600" dirty="0">
                <a:latin typeface="Times New Roman" panose="02020603050405020304" pitchFamily="18" charset="0"/>
              </a:rPr>
              <a:t>1 </a:t>
            </a:r>
            <a:r>
              <a:rPr lang="zh-CN" altLang="en-US" sz="3600" dirty="0">
                <a:latin typeface="Times New Roman" panose="02020603050405020304" pitchFamily="18" charset="0"/>
              </a:rPr>
              <a:t>说出</a:t>
            </a:r>
            <a:r>
              <a:rPr lang="en-US" altLang="zh-CN" sz="3600" i="1">
                <a:latin typeface="Times New Roman" panose="02020603050405020304" pitchFamily="18" charset="0"/>
              </a:rPr>
              <a:t>y</a:t>
            </a:r>
            <a:r>
              <a:rPr lang="en-US" altLang="zh-CN" sz="3600">
                <a:latin typeface="Times New Roman" panose="02020603050405020304" pitchFamily="18" charset="0"/>
              </a:rPr>
              <a:t>=</a:t>
            </a:r>
            <a:r>
              <a:rPr lang="en-US" altLang="zh-CN" sz="3600" i="1" err="1">
                <a:latin typeface="Times New Roman" panose="02020603050405020304" pitchFamily="18" charset="0"/>
              </a:rPr>
              <a:t>f</a:t>
            </a:r>
            <a:r>
              <a:rPr lang="en-US" altLang="zh-CN" sz="3600" err="1">
                <a:latin typeface="Times New Roman" panose="02020603050405020304" pitchFamily="18" charset="0"/>
              </a:rPr>
              <a:t>(</a:t>
            </a:r>
            <a:r>
              <a:rPr lang="en-US" altLang="zh-CN" sz="3600" i="1" err="1">
                <a:latin typeface="Times New Roman" panose="02020603050405020304" pitchFamily="18" charset="0"/>
              </a:rPr>
              <a:t>x</a:t>
            </a:r>
            <a:r>
              <a:rPr lang="en-US" altLang="zh-CN" sz="3600" dirty="0">
                <a:latin typeface="Times New Roman" panose="02020603050405020304" pitchFamily="18" charset="0"/>
              </a:rPr>
              <a:t>)</a:t>
            </a:r>
            <a:r>
              <a:rPr lang="zh-CN" altLang="en-US" sz="3600" dirty="0">
                <a:latin typeface="Times New Roman" panose="02020603050405020304" pitchFamily="18" charset="0"/>
              </a:rPr>
              <a:t>的单调区间，以及在各单调区间上的单调性；</a:t>
            </a:r>
            <a:endParaRPr lang="zh-CN" altLang="en-US" sz="3600" dirty="0">
              <a:latin typeface="Times New Roman" panose="02020603050405020304" pitchFamily="18" charset="0"/>
            </a:endParaRPr>
          </a:p>
          <a:p>
            <a:r>
              <a:rPr lang="en-US" altLang="zh-CN" sz="3600">
                <a:latin typeface="Times New Roman" panose="02020603050405020304" pitchFamily="18" charset="0"/>
              </a:rPr>
              <a:t>2  </a:t>
            </a:r>
            <a:r>
              <a:rPr lang="zh-CN" altLang="en-US" sz="3600" dirty="0">
                <a:latin typeface="宋体" panose="02010600030101010101" pitchFamily="2" charset="-122"/>
              </a:rPr>
              <a:t>指出图象的最高点或最低点，并说明它能体现函数的什么特征？</a:t>
            </a:r>
            <a:r>
              <a:rPr lang="zh-CN" altLang="en-US" dirty="0">
                <a:latin typeface="Times New Roman" panose="02020603050405020304" pitchFamily="18" charset="0"/>
              </a:rPr>
              <a:t> </a:t>
            </a:r>
            <a:endParaRPr lang="zh-CN" altLang="en-US" dirty="0">
              <a:latin typeface="Times New Roman" panose="02020603050405020304" pitchFamily="18" charset="0"/>
            </a:endParaRPr>
          </a:p>
        </p:txBody>
      </p:sp>
      <p:grpSp>
        <p:nvGrpSpPr>
          <p:cNvPr id="5163" name="组合 5162"/>
          <p:cNvGrpSpPr/>
          <p:nvPr/>
        </p:nvGrpSpPr>
        <p:grpSpPr>
          <a:xfrm>
            <a:off x="1524000" y="1231583"/>
            <a:ext cx="8534400" cy="598488"/>
            <a:chOff x="288" y="912"/>
            <a:chExt cx="5376" cy="377"/>
          </a:xfrm>
        </p:grpSpPr>
        <p:sp>
          <p:nvSpPr>
            <p:cNvPr id="5125" name="文本框 5124"/>
            <p:cNvSpPr txBox="1"/>
            <p:nvPr/>
          </p:nvSpPr>
          <p:spPr>
            <a:xfrm>
              <a:off x="288" y="960"/>
              <a:ext cx="5376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en-US" altLang="zh-CN" sz="2800" b="0">
                  <a:latin typeface="宋体" panose="02010600030101010101" pitchFamily="2" charset="-122"/>
                </a:rPr>
                <a:t>(1) </a:t>
              </a:r>
              <a:r>
                <a:rPr lang="en-US" altLang="zh-CN" b="0">
                  <a:latin typeface="宋体" panose="02010600030101010101" pitchFamily="2" charset="-122"/>
                </a:rPr>
                <a:t>                           </a:t>
              </a:r>
              <a:r>
                <a:rPr lang="en-US" altLang="zh-CN" sz="2800" b="0">
                  <a:latin typeface="宋体" panose="02010600030101010101" pitchFamily="2" charset="-122"/>
                </a:rPr>
                <a:t> (2)</a:t>
              </a:r>
              <a:r>
                <a:rPr lang="en-US" altLang="zh-CN" sz="2800" b="0">
                  <a:latin typeface="Times New Roman" panose="02020603050405020304" pitchFamily="18" charset="0"/>
                </a:rPr>
                <a:t> </a:t>
              </a:r>
              <a:endParaRPr lang="en-US" altLang="zh-CN" sz="2800" b="0"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5126" name="对象 5125"/>
            <p:cNvGraphicFramePr/>
            <p:nvPr/>
          </p:nvGraphicFramePr>
          <p:xfrm>
            <a:off x="705" y="926"/>
            <a:ext cx="1584" cy="33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1" name="" r:id="rId1" imgW="951865" imgH="203200" progId="Equation.3">
                    <p:embed/>
                  </p:oleObj>
                </mc:Choice>
                <mc:Fallback>
                  <p:oleObj name="" r:id="rId1" imgW="951865" imgH="203200" progId="Equation.3">
                    <p:embed/>
                    <p:pic>
                      <p:nvPicPr>
                        <p:cNvPr id="0" name="图片 3080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705" y="926"/>
                          <a:ext cx="1584" cy="33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28" name="对象 5127"/>
            <p:cNvGraphicFramePr/>
            <p:nvPr/>
          </p:nvGraphicFramePr>
          <p:xfrm>
            <a:off x="3271" y="912"/>
            <a:ext cx="2068" cy="3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2" name="" r:id="rId3" imgW="1206500" imgH="228600" progId="Equation.3">
                    <p:embed/>
                  </p:oleObj>
                </mc:Choice>
                <mc:Fallback>
                  <p:oleObj name="" r:id="rId3" imgW="1206500" imgH="228600" progId="Equation.3">
                    <p:embed/>
                    <p:pic>
                      <p:nvPicPr>
                        <p:cNvPr id="0" name="图片 3081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3271" y="912"/>
                          <a:ext cx="2068" cy="36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136" name="组合 5135"/>
          <p:cNvGrpSpPr/>
          <p:nvPr/>
        </p:nvGrpSpPr>
        <p:grpSpPr>
          <a:xfrm>
            <a:off x="2743200" y="4310063"/>
            <a:ext cx="2743200" cy="2319337"/>
            <a:chOff x="768" y="2667"/>
            <a:chExt cx="1728" cy="1461"/>
          </a:xfrm>
        </p:grpSpPr>
        <p:sp>
          <p:nvSpPr>
            <p:cNvPr id="5131" name="直接连接符 5130"/>
            <p:cNvSpPr/>
            <p:nvPr/>
          </p:nvSpPr>
          <p:spPr>
            <a:xfrm>
              <a:off x="768" y="3648"/>
              <a:ext cx="1728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triangle" w="med" len="med"/>
            </a:ln>
          </p:spPr>
        </p:sp>
        <p:sp>
          <p:nvSpPr>
            <p:cNvPr id="5132" name="直接连接符 5131"/>
            <p:cNvSpPr/>
            <p:nvPr/>
          </p:nvSpPr>
          <p:spPr>
            <a:xfrm flipV="1">
              <a:off x="1440" y="2736"/>
              <a:ext cx="0" cy="139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triangle" w="med" len="med"/>
            </a:ln>
          </p:spPr>
        </p:sp>
        <p:sp>
          <p:nvSpPr>
            <p:cNvPr id="5133" name="文本框 5132"/>
            <p:cNvSpPr txBox="1"/>
            <p:nvPr/>
          </p:nvSpPr>
          <p:spPr>
            <a:xfrm>
              <a:off x="2198" y="3579"/>
              <a:ext cx="187" cy="23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pPr>
                <a:spcBef>
                  <a:spcPct val="0"/>
                </a:spcBef>
              </a:pPr>
              <a:r>
                <a:rPr lang="en-US" altLang="zh-CN" b="0">
                  <a:latin typeface="Times New Roman" panose="02020603050405020304" pitchFamily="18" charset="0"/>
                </a:rPr>
                <a:t>x</a:t>
              </a:r>
              <a:endParaRPr lang="en-US" altLang="zh-CN" b="0">
                <a:latin typeface="Times New Roman" panose="02020603050405020304" pitchFamily="18" charset="0"/>
              </a:endParaRPr>
            </a:p>
          </p:txBody>
        </p:sp>
        <p:sp>
          <p:nvSpPr>
            <p:cNvPr id="5134" name="文本框 5133"/>
            <p:cNvSpPr txBox="1"/>
            <p:nvPr/>
          </p:nvSpPr>
          <p:spPr>
            <a:xfrm>
              <a:off x="1142" y="2667"/>
              <a:ext cx="187" cy="23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pPr>
                <a:spcBef>
                  <a:spcPct val="0"/>
                </a:spcBef>
              </a:pPr>
              <a:r>
                <a:rPr lang="en-US" altLang="zh-CN" b="0">
                  <a:latin typeface="Times New Roman" panose="02020603050405020304" pitchFamily="18" charset="0"/>
                </a:rPr>
                <a:t>y</a:t>
              </a:r>
              <a:endParaRPr lang="en-US" altLang="zh-CN" b="0">
                <a:latin typeface="Times New Roman" panose="02020603050405020304" pitchFamily="18" charset="0"/>
              </a:endParaRPr>
            </a:p>
          </p:txBody>
        </p:sp>
        <p:sp>
          <p:nvSpPr>
            <p:cNvPr id="5135" name="文本框 5134"/>
            <p:cNvSpPr txBox="1"/>
            <p:nvPr/>
          </p:nvSpPr>
          <p:spPr>
            <a:xfrm>
              <a:off x="1252" y="3531"/>
              <a:ext cx="187" cy="23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pPr>
                <a:spcBef>
                  <a:spcPct val="0"/>
                </a:spcBef>
              </a:pPr>
              <a:r>
                <a:rPr lang="en-US" altLang="zh-CN" b="0">
                  <a:latin typeface="Times New Roman" panose="02020603050405020304" pitchFamily="18" charset="0"/>
                </a:rPr>
                <a:t>o</a:t>
              </a:r>
              <a:endParaRPr lang="en-US" altLang="zh-CN" b="0">
                <a:latin typeface="Times New Roman" panose="02020603050405020304" pitchFamily="18" charset="0"/>
              </a:endParaRPr>
            </a:p>
          </p:txBody>
        </p:sp>
      </p:grpSp>
      <p:sp>
        <p:nvSpPr>
          <p:cNvPr id="5143" name="直接连接符 5142"/>
          <p:cNvSpPr/>
          <p:nvPr/>
        </p:nvSpPr>
        <p:spPr>
          <a:xfrm>
            <a:off x="3657600" y="4724400"/>
            <a:ext cx="914400" cy="1905000"/>
          </a:xfrm>
          <a:prstGeom prst="line">
            <a:avLst/>
          </a:prstGeom>
          <a:ln w="9525" cap="flat" cmpd="sng">
            <a:solidFill>
              <a:srgbClr val="220A9A"/>
            </a:solidFill>
            <a:prstDash val="solid"/>
            <a:miter/>
            <a:headEnd type="none" w="med" len="med"/>
            <a:tailEnd type="none" w="med" len="med"/>
          </a:ln>
        </p:spPr>
      </p:sp>
      <p:grpSp>
        <p:nvGrpSpPr>
          <p:cNvPr id="5161" name="组合 5160"/>
          <p:cNvGrpSpPr/>
          <p:nvPr/>
        </p:nvGrpSpPr>
        <p:grpSpPr>
          <a:xfrm>
            <a:off x="6781800" y="4191000"/>
            <a:ext cx="2743200" cy="2362200"/>
            <a:chOff x="3312" y="2640"/>
            <a:chExt cx="1728" cy="1488"/>
          </a:xfrm>
        </p:grpSpPr>
        <p:sp>
          <p:nvSpPr>
            <p:cNvPr id="5142" name="文本框 5141"/>
            <p:cNvSpPr txBox="1"/>
            <p:nvPr/>
          </p:nvSpPr>
          <p:spPr>
            <a:xfrm>
              <a:off x="4224" y="3168"/>
              <a:ext cx="187" cy="23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pPr>
                <a:spcBef>
                  <a:spcPct val="0"/>
                </a:spcBef>
              </a:pPr>
              <a:r>
                <a:rPr lang="en-US" altLang="zh-CN" b="0">
                  <a:latin typeface="Times New Roman" panose="02020603050405020304" pitchFamily="18" charset="0"/>
                </a:rPr>
                <a:t>o</a:t>
              </a:r>
              <a:endParaRPr lang="en-US" altLang="zh-CN" b="0">
                <a:latin typeface="Times New Roman" panose="02020603050405020304" pitchFamily="18" charset="0"/>
              </a:endParaRPr>
            </a:p>
          </p:txBody>
        </p:sp>
        <p:sp>
          <p:nvSpPr>
            <p:cNvPr id="5138" name="直接连接符 5137"/>
            <p:cNvSpPr/>
            <p:nvPr/>
          </p:nvSpPr>
          <p:spPr>
            <a:xfrm>
              <a:off x="3312" y="3285"/>
              <a:ext cx="1728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triangle" w="med" len="med"/>
            </a:ln>
          </p:spPr>
        </p:sp>
        <p:sp>
          <p:nvSpPr>
            <p:cNvPr id="5139" name="直接连接符 5138"/>
            <p:cNvSpPr/>
            <p:nvPr/>
          </p:nvSpPr>
          <p:spPr>
            <a:xfrm flipV="1">
              <a:off x="4416" y="2736"/>
              <a:ext cx="0" cy="139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triangle" w="med" len="med"/>
            </a:ln>
          </p:spPr>
        </p:sp>
        <p:sp>
          <p:nvSpPr>
            <p:cNvPr id="5140" name="文本框 5139"/>
            <p:cNvSpPr txBox="1"/>
            <p:nvPr/>
          </p:nvSpPr>
          <p:spPr>
            <a:xfrm>
              <a:off x="4852" y="3168"/>
              <a:ext cx="187" cy="23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pPr>
                <a:spcBef>
                  <a:spcPct val="0"/>
                </a:spcBef>
              </a:pPr>
              <a:r>
                <a:rPr lang="en-US" altLang="zh-CN" b="0">
                  <a:latin typeface="Times New Roman" panose="02020603050405020304" pitchFamily="18" charset="0"/>
                </a:rPr>
                <a:t>x</a:t>
              </a:r>
              <a:endParaRPr lang="en-US" altLang="zh-CN" b="0">
                <a:latin typeface="Times New Roman" panose="02020603050405020304" pitchFamily="18" charset="0"/>
              </a:endParaRPr>
            </a:p>
          </p:txBody>
        </p:sp>
        <p:sp>
          <p:nvSpPr>
            <p:cNvPr id="5141" name="文本框 5140"/>
            <p:cNvSpPr txBox="1"/>
            <p:nvPr/>
          </p:nvSpPr>
          <p:spPr>
            <a:xfrm>
              <a:off x="4224" y="2640"/>
              <a:ext cx="187" cy="23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pPr>
                <a:spcBef>
                  <a:spcPct val="0"/>
                </a:spcBef>
              </a:pPr>
              <a:r>
                <a:rPr lang="en-US" altLang="zh-CN" b="0">
                  <a:latin typeface="Times New Roman" panose="02020603050405020304" pitchFamily="18" charset="0"/>
                </a:rPr>
                <a:t>y</a:t>
              </a:r>
              <a:endParaRPr lang="en-US" altLang="zh-CN" b="0">
                <a:latin typeface="Times New Roman" panose="02020603050405020304" pitchFamily="18" charset="0"/>
              </a:endParaRPr>
            </a:p>
          </p:txBody>
        </p:sp>
      </p:grpSp>
      <p:sp>
        <p:nvSpPr>
          <p:cNvPr id="5159" name="任意多边形 5158"/>
          <p:cNvSpPr/>
          <p:nvPr/>
        </p:nvSpPr>
        <p:spPr>
          <a:xfrm>
            <a:off x="7391400" y="4724400"/>
            <a:ext cx="1524000" cy="1676400"/>
          </a:xfrm>
          <a:custGeom>
            <a:avLst/>
            <a:gdLst/>
            <a:ahLst/>
            <a:cxnLst/>
            <a:pathLst>
              <a:path w="672" h="744">
                <a:moveTo>
                  <a:pt x="0" y="744"/>
                </a:moveTo>
                <a:cubicBezTo>
                  <a:pt x="64" y="492"/>
                  <a:pt x="128" y="240"/>
                  <a:pt x="192" y="120"/>
                </a:cubicBezTo>
                <a:cubicBezTo>
                  <a:pt x="256" y="0"/>
                  <a:pt x="336" y="32"/>
                  <a:pt x="384" y="24"/>
                </a:cubicBezTo>
                <a:cubicBezTo>
                  <a:pt x="432" y="16"/>
                  <a:pt x="456" y="48"/>
                  <a:pt x="480" y="72"/>
                </a:cubicBezTo>
                <a:cubicBezTo>
                  <a:pt x="504" y="96"/>
                  <a:pt x="496" y="56"/>
                  <a:pt x="528" y="168"/>
                </a:cubicBezTo>
                <a:cubicBezTo>
                  <a:pt x="560" y="280"/>
                  <a:pt x="648" y="648"/>
                  <a:pt x="672" y="744"/>
                </a:cubicBezTo>
              </a:path>
            </a:pathLst>
          </a:custGeom>
          <a:noFill/>
          <a:ln w="9525" cap="flat" cmpd="sng">
            <a:solidFill>
              <a:srgbClr val="220A9A">
                <a:alpha val="100000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grpSp>
        <p:nvGrpSpPr>
          <p:cNvPr id="5164" name="组合 5163"/>
          <p:cNvGrpSpPr/>
          <p:nvPr/>
        </p:nvGrpSpPr>
        <p:grpSpPr>
          <a:xfrm>
            <a:off x="7696200" y="4419600"/>
            <a:ext cx="1150938" cy="1905000"/>
            <a:chOff x="3908" y="2784"/>
            <a:chExt cx="725" cy="1200"/>
          </a:xfrm>
        </p:grpSpPr>
        <p:sp>
          <p:nvSpPr>
            <p:cNvPr id="5153" name="文本框 5152"/>
            <p:cNvSpPr txBox="1"/>
            <p:nvPr/>
          </p:nvSpPr>
          <p:spPr>
            <a:xfrm>
              <a:off x="4406" y="2841"/>
              <a:ext cx="227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pPr>
                <a:spcBef>
                  <a:spcPct val="0"/>
                </a:spcBef>
              </a:pPr>
              <a:r>
                <a:rPr lang="en-US" altLang="zh-CN" sz="2800" b="0">
                  <a:latin typeface="Times New Roman" panose="02020603050405020304" pitchFamily="18" charset="0"/>
                </a:rPr>
                <a:t>2</a:t>
              </a:r>
              <a:endParaRPr lang="en-US" altLang="zh-CN" sz="2800" b="0">
                <a:latin typeface="Times New Roman" panose="02020603050405020304" pitchFamily="18" charset="0"/>
              </a:endParaRPr>
            </a:p>
          </p:txBody>
        </p:sp>
        <p:grpSp>
          <p:nvGrpSpPr>
            <p:cNvPr id="5162" name="组合 5161"/>
            <p:cNvGrpSpPr/>
            <p:nvPr/>
          </p:nvGrpSpPr>
          <p:grpSpPr>
            <a:xfrm>
              <a:off x="3908" y="2784"/>
              <a:ext cx="508" cy="1200"/>
              <a:chOff x="3908" y="2784"/>
              <a:chExt cx="508" cy="1200"/>
            </a:xfrm>
          </p:grpSpPr>
          <p:grpSp>
            <p:nvGrpSpPr>
              <p:cNvPr id="5152" name="组合 5151"/>
              <p:cNvGrpSpPr/>
              <p:nvPr/>
            </p:nvGrpSpPr>
            <p:grpSpPr>
              <a:xfrm>
                <a:off x="3908" y="2784"/>
                <a:ext cx="288" cy="1200"/>
                <a:chOff x="3744" y="2784"/>
                <a:chExt cx="288" cy="1200"/>
              </a:xfrm>
            </p:grpSpPr>
            <p:sp>
              <p:nvSpPr>
                <p:cNvPr id="5145" name="直接连接符 5144"/>
                <p:cNvSpPr/>
                <p:nvPr/>
              </p:nvSpPr>
              <p:spPr>
                <a:xfrm>
                  <a:off x="4032" y="2784"/>
                  <a:ext cx="0" cy="1200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dash"/>
                  <a:miter/>
                  <a:headEnd type="none" w="med" len="med"/>
                  <a:tailEnd type="none" w="med" len="med"/>
                </a:ln>
              </p:spPr>
            </p:sp>
            <p:sp>
              <p:nvSpPr>
                <p:cNvPr id="5146" name="文本框 5145"/>
                <p:cNvSpPr txBox="1"/>
                <p:nvPr/>
              </p:nvSpPr>
              <p:spPr>
                <a:xfrm>
                  <a:off x="3744" y="3182"/>
                  <a:ext cx="235" cy="232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wrap="none" anchor="t">
                  <a:spAutoFit/>
                </a:bodyPr>
                <a:p>
                  <a:pPr>
                    <a:spcBef>
                      <a:spcPct val="0"/>
                    </a:spcBef>
                  </a:pPr>
                  <a:r>
                    <a:rPr lang="en-US" altLang="zh-CN" b="0">
                      <a:latin typeface="Times New Roman" panose="02020603050405020304" pitchFamily="18" charset="0"/>
                    </a:rPr>
                    <a:t>-1</a:t>
                  </a:r>
                  <a:endParaRPr lang="en-US" altLang="zh-CN" b="0">
                    <a:latin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5160" name="直接连接符 5159"/>
              <p:cNvSpPr/>
              <p:nvPr/>
            </p:nvSpPr>
            <p:spPr>
              <a:xfrm>
                <a:off x="4176" y="3024"/>
                <a:ext cx="240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dash"/>
                <a:miter/>
                <a:headEnd type="none" w="med" len="med"/>
                <a:tailEnd type="none" w="med" len="med"/>
              </a:ln>
            </p:spPr>
          </p:sp>
        </p:grpSp>
      </p:grpSp>
      <p:sp>
        <p:nvSpPr>
          <p:cNvPr id="5165" name="文本框 5164"/>
          <p:cNvSpPr txBox="1"/>
          <p:nvPr/>
        </p:nvSpPr>
        <p:spPr>
          <a:xfrm>
            <a:off x="1524000" y="0"/>
            <a:ext cx="1616075" cy="460375"/>
          </a:xfrm>
          <a:prstGeom prst="rect">
            <a:avLst/>
          </a:prstGeom>
          <a:gradFill rotWithShape="0">
            <a:gsLst>
              <a:gs pos="0">
                <a:srgbClr val="FEE7F2">
                  <a:alpha val="100000"/>
                </a:srgbClr>
              </a:gs>
              <a:gs pos="17999">
                <a:srgbClr val="FBD49C">
                  <a:alpha val="100000"/>
                </a:srgbClr>
              </a:gs>
              <a:gs pos="39000">
                <a:srgbClr val="FBA97D">
                  <a:alpha val="100000"/>
                </a:srgbClr>
              </a:gs>
              <a:gs pos="64000">
                <a:srgbClr val="FAC77D">
                  <a:alpha val="100000"/>
                </a:srgbClr>
              </a:gs>
              <a:gs pos="82001">
                <a:srgbClr val="FEE7F2">
                  <a:alpha val="100000"/>
                </a:srgbClr>
              </a:gs>
              <a:gs pos="100000">
                <a:srgbClr val="FBEAC7">
                  <a:alpha val="100000"/>
                </a:srgbClr>
              </a:gs>
            </a:gsLst>
            <a:lin ang="5400000" scaled="1"/>
            <a:tileRect/>
          </a:gradFill>
          <a:ln w="38100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>
              <a:spcBef>
                <a:spcPct val="0"/>
              </a:spcBef>
            </a:pPr>
            <a:r>
              <a:rPr lang="zh-CN" altLang="en-US" sz="2400" dirty="0">
                <a:solidFill>
                  <a:srgbClr val="0C00F4"/>
                </a:solidFill>
                <a:latin typeface="Times New Roman" panose="02020603050405020304" pitchFamily="18" charset="0"/>
              </a:rPr>
              <a:t>新课引入</a:t>
            </a:r>
            <a:endParaRPr lang="zh-CN" altLang="en-US" sz="2400">
              <a:solidFill>
                <a:srgbClr val="0C00F4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矩形 31745"/>
          <p:cNvSpPr/>
          <p:nvPr/>
        </p:nvSpPr>
        <p:spPr>
          <a:xfrm>
            <a:off x="2743200" y="531971"/>
            <a:ext cx="3738880" cy="52197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/>
          <a:p>
            <a:r>
              <a:rPr lang="zh-CN" altLang="en-US" sz="2800">
                <a:latin typeface="新宋体" panose="02010609030101010101" charset="-122"/>
                <a:ea typeface="新宋体" panose="02010609030101010101" charset="-122"/>
              </a:rPr>
              <a:t>下列两个函数的图象： </a:t>
            </a:r>
            <a:endParaRPr lang="zh-CN" altLang="en-US" sz="2800">
              <a:latin typeface="新宋体" panose="02010609030101010101" charset="-122"/>
              <a:ea typeface="新宋体" panose="02010609030101010101" charset="-122"/>
            </a:endParaRPr>
          </a:p>
        </p:txBody>
      </p:sp>
      <p:grpSp>
        <p:nvGrpSpPr>
          <p:cNvPr id="31747" name="组合 31746"/>
          <p:cNvGrpSpPr/>
          <p:nvPr/>
        </p:nvGrpSpPr>
        <p:grpSpPr>
          <a:xfrm>
            <a:off x="2743200" y="1341438"/>
            <a:ext cx="2979738" cy="2925762"/>
            <a:chOff x="0" y="0"/>
            <a:chExt cx="1877" cy="1843"/>
          </a:xfrm>
        </p:grpSpPr>
        <p:sp>
          <p:nvSpPr>
            <p:cNvPr id="41987" name="矩形 31747"/>
            <p:cNvSpPr/>
            <p:nvPr/>
          </p:nvSpPr>
          <p:spPr>
            <a:xfrm>
              <a:off x="711" y="1584"/>
              <a:ext cx="454" cy="25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/>
            <a:lstStyle/>
            <a:p>
              <a:pPr algn="just"/>
              <a:r>
                <a:rPr lang="zh-CN" altLang="en-US" sz="2400">
                  <a:latin typeface="宋体" panose="02010600030101010101" pitchFamily="2" charset="-122"/>
                  <a:ea typeface="宋体" panose="02010600030101010101" pitchFamily="2" charset="-122"/>
                </a:rPr>
                <a:t>图</a:t>
              </a:r>
              <a:r>
                <a:rPr lang="en-US" altLang="zh-CN" sz="2400">
                  <a:latin typeface="Times New Roman" panose="02020603050405020304" pitchFamily="18" charset="0"/>
                  <a:ea typeface="宋体" panose="02010600030101010101" pitchFamily="2" charset="-122"/>
                </a:rPr>
                <a:t>1</a:t>
              </a:r>
              <a:endParaRPr lang="en-US" altLang="zh-CN" sz="240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41988" name="矩形 31748"/>
            <p:cNvSpPr/>
            <p:nvPr/>
          </p:nvSpPr>
          <p:spPr>
            <a:xfrm>
              <a:off x="375" y="1248"/>
              <a:ext cx="303" cy="21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/>
            <a:lstStyle/>
            <a:p>
              <a:pPr algn="just"/>
              <a:r>
                <a:rPr lang="en-US" altLang="zh-CN" sz="2600">
                  <a:latin typeface="Times New Roman" panose="02020603050405020304" pitchFamily="18" charset="0"/>
                  <a:ea typeface="宋体" panose="02010600030101010101" pitchFamily="2" charset="-122"/>
                </a:rPr>
                <a:t>o</a:t>
              </a:r>
              <a:endParaRPr lang="en-US" altLang="zh-CN" sz="26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41989" name="矩形 31749"/>
            <p:cNvSpPr/>
            <p:nvPr/>
          </p:nvSpPr>
          <p:spPr>
            <a:xfrm>
              <a:off x="898" y="1248"/>
              <a:ext cx="341" cy="25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/>
            <a:lstStyle/>
            <a:p>
              <a:pPr algn="just"/>
              <a:r>
                <a:rPr lang="en-US" altLang="zh-CN" sz="2600">
                  <a:latin typeface="Times New Roman" panose="02020603050405020304" pitchFamily="18" charset="0"/>
                  <a:ea typeface="宋体" panose="02010600030101010101" pitchFamily="2" charset="-122"/>
                </a:rPr>
                <a:t>x</a:t>
              </a:r>
              <a:r>
                <a:rPr lang="en-US" altLang="zh-CN" sz="2600" baseline="-25000">
                  <a:latin typeface="Times New Roman" panose="02020603050405020304" pitchFamily="18" charset="0"/>
                  <a:ea typeface="宋体" panose="02010600030101010101" pitchFamily="2" charset="-122"/>
                </a:rPr>
                <a:t>0</a:t>
              </a:r>
              <a:endParaRPr lang="en-US" altLang="zh-CN" sz="26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41990" name="矩形 31750"/>
            <p:cNvSpPr/>
            <p:nvPr/>
          </p:nvSpPr>
          <p:spPr>
            <a:xfrm>
              <a:off x="1671" y="912"/>
              <a:ext cx="206" cy="25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/>
            <a:lstStyle/>
            <a:p>
              <a:pPr algn="just"/>
              <a:r>
                <a:rPr lang="en-US" altLang="zh-CN" sz="2800">
                  <a:latin typeface="Times New Roman" panose="02020603050405020304" pitchFamily="18" charset="0"/>
                  <a:ea typeface="宋体" panose="02010600030101010101" pitchFamily="2" charset="-122"/>
                </a:rPr>
                <a:t>x</a:t>
              </a:r>
              <a:endParaRPr lang="en-US" altLang="zh-CN" sz="28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41991" name="矩形 31751"/>
            <p:cNvSpPr/>
            <p:nvPr/>
          </p:nvSpPr>
          <p:spPr>
            <a:xfrm>
              <a:off x="17" y="413"/>
              <a:ext cx="358" cy="25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/>
            <a:lstStyle/>
            <a:p>
              <a:pPr algn="just"/>
              <a:r>
                <a:rPr lang="en-US" altLang="zh-CN" sz="2600">
                  <a:latin typeface="Times New Roman" panose="02020603050405020304" pitchFamily="18" charset="0"/>
                  <a:ea typeface="宋体" panose="02010600030101010101" pitchFamily="2" charset="-122"/>
                </a:rPr>
                <a:t>M</a:t>
              </a:r>
              <a:endParaRPr lang="en-US" altLang="zh-CN" sz="26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grpSp>
          <p:nvGrpSpPr>
            <p:cNvPr id="41992" name="组合 31752"/>
            <p:cNvGrpSpPr/>
            <p:nvPr/>
          </p:nvGrpSpPr>
          <p:grpSpPr>
            <a:xfrm>
              <a:off x="0" y="192"/>
              <a:ext cx="1863" cy="1424"/>
              <a:chOff x="0" y="0"/>
              <a:chExt cx="1136" cy="776"/>
            </a:xfrm>
          </p:grpSpPr>
          <p:sp>
            <p:nvSpPr>
              <p:cNvPr id="41993" name="直接连接符 31753"/>
              <p:cNvSpPr/>
              <p:nvPr/>
            </p:nvSpPr>
            <p:spPr>
              <a:xfrm>
                <a:off x="0" y="604"/>
                <a:ext cx="1136" cy="0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</p:spPr>
            <p:txBody>
              <a:bodyPr/>
              <a:lstStyle/>
              <a:p/>
            </p:txBody>
          </p:sp>
          <p:sp>
            <p:nvSpPr>
              <p:cNvPr id="41994" name="直接连接符 31754"/>
              <p:cNvSpPr/>
              <p:nvPr/>
            </p:nvSpPr>
            <p:spPr>
              <a:xfrm flipH="1">
                <a:off x="227" y="0"/>
                <a:ext cx="0" cy="776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round/>
                <a:headEnd type="arrow" w="med" len="med"/>
                <a:tailEnd type="none" w="med" len="med"/>
              </a:ln>
            </p:spPr>
            <p:txBody>
              <a:bodyPr/>
              <a:lstStyle/>
              <a:p/>
            </p:txBody>
          </p:sp>
          <p:sp>
            <p:nvSpPr>
              <p:cNvPr id="41995" name="未知"/>
              <p:cNvSpPr/>
              <p:nvPr/>
            </p:nvSpPr>
            <p:spPr>
              <a:xfrm>
                <a:off x="142" y="225"/>
                <a:ext cx="908" cy="518"/>
              </a:xfrm>
              <a:custGeom>
                <a:avLst/>
                <a:gdLst/>
                <a:ahLst/>
                <a:cxnLst/>
                <a:pathLst>
                  <a:path w="1440" h="936">
                    <a:moveTo>
                      <a:pt x="0" y="936"/>
                    </a:moveTo>
                    <a:cubicBezTo>
                      <a:pt x="240" y="468"/>
                      <a:pt x="480" y="0"/>
                      <a:pt x="720" y="0"/>
                    </a:cubicBezTo>
                    <a:cubicBezTo>
                      <a:pt x="960" y="0"/>
                      <a:pt x="1200" y="468"/>
                      <a:pt x="1440" y="936"/>
                    </a:cubicBezTo>
                  </a:path>
                </a:pathLst>
              </a:custGeom>
              <a:noFill/>
              <a:ln w="47625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1996" name="未知"/>
              <p:cNvSpPr/>
              <p:nvPr/>
            </p:nvSpPr>
            <p:spPr>
              <a:xfrm>
                <a:off x="596" y="212"/>
                <a:ext cx="1" cy="400"/>
              </a:xfrm>
              <a:custGeom>
                <a:avLst/>
                <a:gdLst/>
                <a:ahLst/>
                <a:cxnLst/>
                <a:pathLst>
                  <a:path w="1" h="723">
                    <a:moveTo>
                      <a:pt x="0" y="0"/>
                    </a:moveTo>
                    <a:lnTo>
                      <a:pt x="1" y="723"/>
                    </a:lnTo>
                  </a:path>
                </a:pathLst>
              </a:custGeom>
              <a:noFill/>
              <a:ln w="38100" cap="flat" cmpd="sng">
                <a:solidFill>
                  <a:srgbClr val="FF00FF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1997" name="椭圆 31757"/>
              <p:cNvSpPr/>
              <p:nvPr/>
            </p:nvSpPr>
            <p:spPr>
              <a:xfrm>
                <a:off x="577" y="197"/>
                <a:ext cx="36" cy="32"/>
              </a:xfrm>
              <a:prstGeom prst="ellipse">
                <a:avLst/>
              </a:prstGeom>
              <a:solidFill>
                <a:srgbClr val="99FF33"/>
              </a:solidFill>
              <a:ln w="6350" cap="flat" cmpd="sng">
                <a:solidFill>
                  <a:srgbClr val="99FF33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/>
              <a:lstStyle/>
              <a:p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41998" name="直接连接符 31758"/>
              <p:cNvSpPr/>
              <p:nvPr/>
            </p:nvSpPr>
            <p:spPr>
              <a:xfrm flipH="1">
                <a:off x="246" y="214"/>
                <a:ext cx="341" cy="0"/>
              </a:xfrm>
              <a:prstGeom prst="line">
                <a:avLst/>
              </a:prstGeom>
              <a:ln w="38100" cap="flat" cmpd="sng">
                <a:solidFill>
                  <a:srgbClr val="FF00FF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/>
            </p:txBody>
          </p:sp>
        </p:grpSp>
        <p:sp>
          <p:nvSpPr>
            <p:cNvPr id="41999" name="矩形 31759"/>
            <p:cNvSpPr/>
            <p:nvPr/>
          </p:nvSpPr>
          <p:spPr>
            <a:xfrm>
              <a:off x="82" y="0"/>
              <a:ext cx="341" cy="25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/>
            <a:lstStyle/>
            <a:p>
              <a:pPr algn="just"/>
              <a:r>
                <a:rPr lang="en-US" altLang="zh-CN" sz="2800">
                  <a:latin typeface="Times New Roman" panose="02020603050405020304" pitchFamily="18" charset="0"/>
                  <a:ea typeface="宋体" panose="02010600030101010101" pitchFamily="2" charset="-122"/>
                </a:rPr>
                <a:t>y</a:t>
              </a:r>
              <a:endParaRPr lang="en-US" altLang="zh-CN" sz="28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31761" name="组合 31760"/>
          <p:cNvGrpSpPr/>
          <p:nvPr/>
        </p:nvGrpSpPr>
        <p:grpSpPr>
          <a:xfrm>
            <a:off x="6781800" y="1344613"/>
            <a:ext cx="3810000" cy="3227387"/>
            <a:chOff x="0" y="0"/>
            <a:chExt cx="2119" cy="2033"/>
          </a:xfrm>
        </p:grpSpPr>
        <p:sp>
          <p:nvSpPr>
            <p:cNvPr id="42001" name="矩形 31761"/>
            <p:cNvSpPr/>
            <p:nvPr/>
          </p:nvSpPr>
          <p:spPr>
            <a:xfrm>
              <a:off x="473" y="0"/>
              <a:ext cx="391" cy="401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/>
            <a:lstStyle/>
            <a:p>
              <a:pPr algn="just"/>
              <a:r>
                <a:rPr lang="en-US" altLang="zh-CN" sz="2600">
                  <a:latin typeface="Times New Roman" panose="02020603050405020304" pitchFamily="18" charset="0"/>
                  <a:ea typeface="宋体" panose="02010600030101010101" pitchFamily="2" charset="-122"/>
                </a:rPr>
                <a:t>y</a:t>
              </a:r>
              <a:endParaRPr lang="en-US" altLang="zh-CN" sz="26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grpSp>
          <p:nvGrpSpPr>
            <p:cNvPr id="42002" name="组合 31762"/>
            <p:cNvGrpSpPr/>
            <p:nvPr/>
          </p:nvGrpSpPr>
          <p:grpSpPr>
            <a:xfrm>
              <a:off x="0" y="291"/>
              <a:ext cx="2119" cy="1742"/>
              <a:chOff x="0" y="0"/>
              <a:chExt cx="2119" cy="1742"/>
            </a:xfrm>
          </p:grpSpPr>
          <p:sp>
            <p:nvSpPr>
              <p:cNvPr id="42003" name="矩形 31763"/>
              <p:cNvSpPr/>
              <p:nvPr/>
            </p:nvSpPr>
            <p:spPr>
              <a:xfrm>
                <a:off x="1728" y="940"/>
                <a:ext cx="391" cy="40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/>
              <a:lstStyle/>
              <a:p>
                <a:pPr algn="just"/>
                <a:r>
                  <a:rPr lang="en-US" altLang="zh-CN" sz="2600">
                    <a:latin typeface="Times New Roman" panose="02020603050405020304" pitchFamily="18" charset="0"/>
                    <a:ea typeface="宋体" panose="02010600030101010101" pitchFamily="2" charset="-122"/>
                  </a:rPr>
                  <a:t>x</a:t>
                </a:r>
                <a:endParaRPr lang="en-US" altLang="zh-CN" sz="260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42004" name="椭圆 31764"/>
              <p:cNvSpPr/>
              <p:nvPr/>
            </p:nvSpPr>
            <p:spPr>
              <a:xfrm>
                <a:off x="1140" y="190"/>
                <a:ext cx="41" cy="49"/>
              </a:xfrm>
              <a:prstGeom prst="ellipse">
                <a:avLst/>
              </a:prstGeom>
              <a:solidFill>
                <a:srgbClr val="99FF33"/>
              </a:solidFill>
              <a:ln w="6350" cap="flat" cmpd="sng">
                <a:solidFill>
                  <a:srgbClr val="99FF33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/>
              <a:lstStyle/>
              <a:p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42005" name="直接连接符 31765"/>
              <p:cNvSpPr/>
              <p:nvPr/>
            </p:nvSpPr>
            <p:spPr>
              <a:xfrm>
                <a:off x="0" y="1004"/>
                <a:ext cx="1824" cy="0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</p:spPr>
            <p:txBody>
              <a:bodyPr/>
              <a:lstStyle/>
              <a:p/>
            </p:txBody>
          </p:sp>
          <p:sp>
            <p:nvSpPr>
              <p:cNvPr id="42006" name="直接连接符 31766"/>
              <p:cNvSpPr/>
              <p:nvPr/>
            </p:nvSpPr>
            <p:spPr>
              <a:xfrm flipH="1">
                <a:off x="434" y="0"/>
                <a:ext cx="0" cy="1323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round/>
                <a:headEnd type="arrow" w="med" len="med"/>
                <a:tailEnd type="none" w="med" len="med"/>
              </a:ln>
            </p:spPr>
            <p:txBody>
              <a:bodyPr/>
              <a:lstStyle/>
              <a:p/>
            </p:txBody>
          </p:sp>
          <p:sp>
            <p:nvSpPr>
              <p:cNvPr id="42007" name="直接连接符 31767"/>
              <p:cNvSpPr/>
              <p:nvPr/>
            </p:nvSpPr>
            <p:spPr>
              <a:xfrm flipH="1">
                <a:off x="1161" y="203"/>
                <a:ext cx="0" cy="801"/>
              </a:xfrm>
              <a:prstGeom prst="line">
                <a:avLst/>
              </a:prstGeom>
              <a:ln w="38100" cap="flat" cmpd="sng">
                <a:solidFill>
                  <a:srgbClr val="FF00FF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/>
            </p:txBody>
          </p:sp>
          <p:sp>
            <p:nvSpPr>
              <p:cNvPr id="42008" name="矩形 31768"/>
              <p:cNvSpPr/>
              <p:nvPr/>
            </p:nvSpPr>
            <p:spPr>
              <a:xfrm>
                <a:off x="192" y="957"/>
                <a:ext cx="347" cy="33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/>
              <a:lstStyle/>
              <a:p>
                <a:pPr algn="just"/>
                <a:r>
                  <a:rPr lang="en-US" altLang="zh-CN" sz="2600">
                    <a:latin typeface="Times New Roman" panose="02020603050405020304" pitchFamily="18" charset="0"/>
                    <a:ea typeface="宋体" panose="02010600030101010101" pitchFamily="2" charset="-122"/>
                  </a:rPr>
                  <a:t>o</a:t>
                </a:r>
                <a:endParaRPr lang="en-US" altLang="zh-CN" sz="260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42009" name="未知"/>
              <p:cNvSpPr/>
              <p:nvPr/>
            </p:nvSpPr>
            <p:spPr>
              <a:xfrm>
                <a:off x="0" y="203"/>
                <a:ext cx="1172" cy="712"/>
              </a:xfrm>
              <a:custGeom>
                <a:avLst/>
                <a:gdLst/>
                <a:ahLst/>
                <a:cxnLst/>
                <a:pathLst>
                  <a:path w="1620" h="832">
                    <a:moveTo>
                      <a:pt x="0" y="780"/>
                    </a:moveTo>
                    <a:cubicBezTo>
                      <a:pt x="105" y="546"/>
                      <a:pt x="210" y="312"/>
                      <a:pt x="360" y="312"/>
                    </a:cubicBezTo>
                    <a:cubicBezTo>
                      <a:pt x="510" y="312"/>
                      <a:pt x="690" y="832"/>
                      <a:pt x="900" y="780"/>
                    </a:cubicBezTo>
                    <a:cubicBezTo>
                      <a:pt x="1110" y="728"/>
                      <a:pt x="1365" y="364"/>
                      <a:pt x="1620" y="0"/>
                    </a:cubicBezTo>
                  </a:path>
                </a:pathLst>
              </a:custGeom>
              <a:noFill/>
              <a:ln w="47625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2010" name="矩形 31770"/>
              <p:cNvSpPr/>
              <p:nvPr/>
            </p:nvSpPr>
            <p:spPr>
              <a:xfrm>
                <a:off x="1050" y="988"/>
                <a:ext cx="390" cy="40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/>
              <a:lstStyle/>
              <a:p>
                <a:pPr algn="just"/>
                <a:r>
                  <a:rPr lang="en-US" altLang="zh-CN" sz="2600">
                    <a:latin typeface="Times New Roman" panose="02020603050405020304" pitchFamily="18" charset="0"/>
                    <a:ea typeface="宋体" panose="02010600030101010101" pitchFamily="2" charset="-122"/>
                  </a:rPr>
                  <a:t>x</a:t>
                </a:r>
                <a:r>
                  <a:rPr lang="en-US" altLang="zh-CN" sz="2600" baseline="-25000">
                    <a:latin typeface="Times New Roman" panose="02020603050405020304" pitchFamily="18" charset="0"/>
                    <a:ea typeface="宋体" panose="02010600030101010101" pitchFamily="2" charset="-122"/>
                  </a:rPr>
                  <a:t>0</a:t>
                </a:r>
                <a:endParaRPr lang="en-US" altLang="zh-CN" sz="260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42011" name="矩形 31771"/>
              <p:cNvSpPr/>
              <p:nvPr/>
            </p:nvSpPr>
            <p:spPr>
              <a:xfrm>
                <a:off x="631" y="1341"/>
                <a:ext cx="521" cy="40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/>
              <a:lstStyle/>
              <a:p>
                <a:pPr algn="just"/>
                <a:r>
                  <a:rPr lang="zh-CN" altLang="en-US" sz="2400">
                    <a:latin typeface="宋体" panose="02010600030101010101" pitchFamily="2" charset="-122"/>
                    <a:ea typeface="宋体" panose="02010600030101010101" pitchFamily="2" charset="-122"/>
                  </a:rPr>
                  <a:t>图</a:t>
                </a:r>
                <a:r>
                  <a:rPr lang="en-US" altLang="zh-CN" sz="2400">
                    <a:latin typeface="Times New Roman" panose="02020603050405020304" pitchFamily="18" charset="0"/>
                    <a:ea typeface="宋体" panose="02010600030101010101" pitchFamily="2" charset="-122"/>
                  </a:rPr>
                  <a:t>2</a:t>
                </a:r>
                <a:endParaRPr lang="en-US" altLang="zh-CN" sz="240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42012" name="直接连接符 31772"/>
              <p:cNvSpPr/>
              <p:nvPr/>
            </p:nvSpPr>
            <p:spPr>
              <a:xfrm flipH="1" flipV="1">
                <a:off x="432" y="189"/>
                <a:ext cx="708" cy="26"/>
              </a:xfrm>
              <a:prstGeom prst="line">
                <a:avLst/>
              </a:prstGeom>
              <a:ln w="38100" cap="flat" cmpd="sng">
                <a:solidFill>
                  <a:srgbClr val="FF00FF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/>
            </p:txBody>
          </p:sp>
          <p:sp>
            <p:nvSpPr>
              <p:cNvPr id="42013" name="矩形 31773"/>
              <p:cNvSpPr/>
              <p:nvPr/>
            </p:nvSpPr>
            <p:spPr>
              <a:xfrm>
                <a:off x="130" y="124"/>
                <a:ext cx="411" cy="40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/>
              <a:lstStyle/>
              <a:p>
                <a:pPr algn="just"/>
                <a:r>
                  <a:rPr lang="en-US" altLang="zh-CN" sz="2600">
                    <a:latin typeface="Times New Roman" panose="02020603050405020304" pitchFamily="18" charset="0"/>
                    <a:ea typeface="宋体" panose="02010600030101010101" pitchFamily="2" charset="-122"/>
                  </a:rPr>
                  <a:t>M</a:t>
                </a:r>
                <a:endParaRPr lang="en-US" altLang="zh-CN" sz="260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</p:grpSp>
      <p:grpSp>
        <p:nvGrpSpPr>
          <p:cNvPr id="31775" name="组合 31774"/>
          <p:cNvGrpSpPr/>
          <p:nvPr/>
        </p:nvGrpSpPr>
        <p:grpSpPr>
          <a:xfrm>
            <a:off x="490855" y="379730"/>
            <a:ext cx="2076450" cy="790575"/>
            <a:chOff x="0" y="0"/>
            <a:chExt cx="1308" cy="498"/>
          </a:xfrm>
        </p:grpSpPr>
        <p:pic>
          <p:nvPicPr>
            <p:cNvPr id="42015" name="图片 31775" descr="b_D7F271266576B4E296A8E04F41DD28BA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720" y="0"/>
              <a:ext cx="588" cy="498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42016" name="文本框 31776"/>
            <p:cNvSpPr txBox="1"/>
            <p:nvPr/>
          </p:nvSpPr>
          <p:spPr>
            <a:xfrm>
              <a:off x="0" y="96"/>
              <a:ext cx="970" cy="368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lstStyle/>
            <a:p>
              <a:r>
                <a:rPr lang="zh-CN" altLang="en-US" sz="3200">
                  <a:solidFill>
                    <a:srgbClr val="FF3399"/>
                  </a:solidFill>
                  <a:latin typeface="Times New Roman" panose="02020603050405020304" pitchFamily="18" charset="0"/>
                  <a:ea typeface="黑体" panose="02010609060101010101" pitchFamily="2" charset="-122"/>
                </a:rPr>
                <a:t>观 察</a:t>
              </a:r>
              <a:endParaRPr lang="zh-CN" altLang="en-US" sz="3200">
                <a:solidFill>
                  <a:srgbClr val="FF3399"/>
                </a:solidFill>
                <a:latin typeface="Times New Roman" panose="02020603050405020304" pitchFamily="18" charset="0"/>
                <a:ea typeface="黑体" panose="02010609060101010101" pitchFamily="2" charset="-122"/>
              </a:endParaRPr>
            </a:p>
          </p:txBody>
        </p:sp>
      </p:grpSp>
      <p:grpSp>
        <p:nvGrpSpPr>
          <p:cNvPr id="31778" name="组合 31777"/>
          <p:cNvGrpSpPr/>
          <p:nvPr/>
        </p:nvGrpSpPr>
        <p:grpSpPr>
          <a:xfrm>
            <a:off x="1676400" y="4191000"/>
            <a:ext cx="8077200" cy="1767391"/>
            <a:chOff x="0" y="0"/>
            <a:chExt cx="5472" cy="1265"/>
          </a:xfrm>
        </p:grpSpPr>
        <p:sp>
          <p:nvSpPr>
            <p:cNvPr id="42018" name="文本框 31778"/>
            <p:cNvSpPr txBox="1"/>
            <p:nvPr/>
          </p:nvSpPr>
          <p:spPr>
            <a:xfrm>
              <a:off x="240" y="460"/>
              <a:ext cx="5232" cy="805"/>
            </a:xfrm>
            <a:prstGeom prst="rect">
              <a:avLst/>
            </a:prstGeom>
            <a:noFill/>
            <a:ln w="57150" cap="flat" cmpd="sng">
              <a:solidFill>
                <a:srgbClr val="CC99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2800">
                  <a:latin typeface="华文新魏" panose="02010800040101010101" pitchFamily="2" charset="-122"/>
                  <a:ea typeface="华文新魏" panose="02010800040101010101" pitchFamily="2" charset="-122"/>
                </a:rPr>
                <a:t>         </a:t>
              </a:r>
              <a:r>
                <a:rPr lang="zh-CN" altLang="en-US" sz="2800">
                  <a:latin typeface="华文新魏" panose="02010800040101010101" pitchFamily="2" charset="-122"/>
                  <a:ea typeface="华文新魏" panose="02010800040101010101" pitchFamily="2" charset="-122"/>
                </a:rPr>
                <a:t>观察这两个函数图象，图中有个最高点，那么这个最高点的纵坐标叫什么呢？</a:t>
              </a:r>
              <a:endParaRPr lang="zh-CN" altLang="en-US" sz="2800">
                <a:latin typeface="华文新魏" panose="02010800040101010101" pitchFamily="2" charset="-122"/>
                <a:ea typeface="华文新魏" panose="02010800040101010101" pitchFamily="2" charset="-122"/>
              </a:endParaRPr>
            </a:p>
          </p:txBody>
        </p:sp>
        <p:sp>
          <p:nvSpPr>
            <p:cNvPr id="31780" name="plant"/>
            <p:cNvSpPr>
              <a:spLocks noEditPoints="1"/>
            </p:cNvSpPr>
            <p:nvPr/>
          </p:nvSpPr>
          <p:spPr>
            <a:xfrm>
              <a:off x="0" y="0"/>
              <a:ext cx="816" cy="768"/>
            </a:xfrm>
            <a:custGeom>
              <a:avLst/>
              <a:gdLst>
                <a:gd name="txL" fmla="*/ 7100 w 21600"/>
                <a:gd name="txT" fmla="*/ 10092 h 21600"/>
                <a:gd name="txR" fmla="*/ 14545 w 21600"/>
                <a:gd name="txB" fmla="*/ 13573 h 21600"/>
              </a:gdLst>
              <a:ahLst/>
              <a:cxnLst>
                <a:cxn ang="0">
                  <a:pos x="0" y="0"/>
                </a:cxn>
                <a:cxn ang="0">
                  <a:pos x="10800" y="0"/>
                </a:cxn>
                <a:cxn ang="0">
                  <a:pos x="21600" y="0"/>
                </a:cxn>
                <a:cxn ang="0">
                  <a:pos x="21600" y="10800"/>
                </a:cxn>
                <a:cxn ang="0">
                  <a:pos x="21600" y="21600"/>
                </a:cxn>
                <a:cxn ang="0">
                  <a:pos x="10800" y="21600"/>
                </a:cxn>
                <a:cxn ang="0">
                  <a:pos x="0" y="21600"/>
                </a:cxn>
                <a:cxn ang="0">
                  <a:pos x="0" y="10800"/>
                </a:cxn>
              </a:cxnLst>
              <a:rect l="txL" t="txT" r="txR" b="txB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CC99FF"/>
            </a:solidFill>
            <a:ln w="9525" cap="flat" cmpd="sng">
              <a:solidFill>
                <a:srgbClr val="00CCFF"/>
              </a:solidFill>
              <a:prstDash val="solid"/>
              <a:miter/>
              <a:headEnd type="none" w="med" len="med"/>
              <a:tailEnd type="none" w="med" len="med"/>
            </a:ln>
            <a:effectLst>
              <a:outerShdw dist="107763" dir="2699999" algn="ctr" rotWithShape="0">
                <a:srgbClr val="808080"/>
              </a:outerShdw>
            </a:effectLst>
          </p:spPr>
          <p:txBody>
            <a:bodyPr anchor="ctr"/>
            <a:lstStyle/>
            <a:p>
              <a:pPr algn="ctr" fontAlgn="base"/>
              <a:r>
                <a:rPr lang="zh-CN" altLang="en-US" sz="4000" strike="noStrike" noProof="1">
                  <a:solidFill>
                    <a:srgbClr val="00FF00"/>
                  </a:solidFill>
                  <a:effectLst>
                    <a:outerShdw blurRad="38100" dist="38100" dir="2700000">
                      <a:srgbClr val="000000"/>
                    </a:outerShdw>
                  </a:effectLst>
                  <a:latin typeface="Times New Roman" panose="02020603050405020304" pitchFamily="18" charset="0"/>
                  <a:ea typeface="华文新魏" panose="02010800040101010101" pitchFamily="2" charset="-122"/>
                  <a:cs typeface="+mn-cs"/>
                </a:rPr>
                <a:t>思考</a:t>
              </a:r>
              <a:endParaRPr lang="zh-CN" altLang="en-US" sz="4000" strike="noStrike" noProof="1">
                <a:solidFill>
                  <a:srgbClr val="00FF00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endParaRPr>
            </a:p>
          </p:txBody>
        </p:sp>
      </p:grpSp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7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7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7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1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17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17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17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17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1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317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317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317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317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009" name="组合 32769"/>
          <p:cNvGrpSpPr/>
          <p:nvPr/>
        </p:nvGrpSpPr>
        <p:grpSpPr>
          <a:xfrm>
            <a:off x="1981200" y="152400"/>
            <a:ext cx="8077200" cy="2284316"/>
            <a:chOff x="0" y="0"/>
            <a:chExt cx="5472" cy="1634"/>
          </a:xfrm>
        </p:grpSpPr>
        <p:sp>
          <p:nvSpPr>
            <p:cNvPr id="43010" name="文本框 32770"/>
            <p:cNvSpPr txBox="1"/>
            <p:nvPr/>
          </p:nvSpPr>
          <p:spPr>
            <a:xfrm>
              <a:off x="240" y="460"/>
              <a:ext cx="5232" cy="1174"/>
            </a:xfrm>
            <a:prstGeom prst="rect">
              <a:avLst/>
            </a:prstGeom>
            <a:noFill/>
            <a:ln w="57150" cap="flat" cmpd="sng">
              <a:solidFill>
                <a:srgbClr val="CC99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2800">
                  <a:latin typeface="Times New Roman" panose="02020603050405020304" pitchFamily="18" charset="0"/>
                  <a:ea typeface="华文新魏" panose="02010800040101010101" pitchFamily="2" charset="-122"/>
                </a:rPr>
                <a:t>        </a:t>
              </a:r>
              <a:r>
                <a:rPr lang="zh-CN" altLang="en-US" sz="2800">
                  <a:latin typeface="Times New Roman" panose="02020603050405020304" pitchFamily="18" charset="0"/>
                  <a:ea typeface="华文新魏" panose="02010800040101010101" pitchFamily="2" charset="-122"/>
                </a:rPr>
                <a:t>设函数</a:t>
              </a:r>
              <a:r>
                <a:rPr lang="en-US" altLang="zh-CN" sz="2800">
                  <a:latin typeface="Times New Roman" panose="02020603050405020304" pitchFamily="18" charset="0"/>
                  <a:ea typeface="华文新魏" panose="02010800040101010101" pitchFamily="2" charset="-122"/>
                </a:rPr>
                <a:t>y=f(x)</a:t>
              </a:r>
              <a:r>
                <a:rPr lang="zh-CN" altLang="en-US" sz="2800">
                  <a:latin typeface="Times New Roman" panose="02020603050405020304" pitchFamily="18" charset="0"/>
                  <a:ea typeface="华文新魏" panose="02010800040101010101" pitchFamily="2" charset="-122"/>
                </a:rPr>
                <a:t>图象上最高点的纵坐标为</a:t>
              </a:r>
              <a:r>
                <a:rPr lang="en-US" altLang="zh-CN" sz="2800">
                  <a:latin typeface="Times New Roman" panose="02020603050405020304" pitchFamily="18" charset="0"/>
                  <a:ea typeface="华文新魏" panose="02010800040101010101" pitchFamily="2" charset="-122"/>
                </a:rPr>
                <a:t>M</a:t>
              </a:r>
              <a:r>
                <a:rPr lang="zh-CN" altLang="en-US" sz="2800">
                  <a:latin typeface="Times New Roman" panose="02020603050405020304" pitchFamily="18" charset="0"/>
                  <a:ea typeface="华文新魏" panose="02010800040101010101" pitchFamily="2" charset="-122"/>
                </a:rPr>
                <a:t>，</a:t>
              </a:r>
              <a:endParaRPr lang="zh-CN" altLang="en-US" sz="2800">
                <a:latin typeface="Times New Roman" panose="02020603050405020304" pitchFamily="18" charset="0"/>
                <a:ea typeface="华文新魏" panose="02010800040101010101" pitchFamily="2" charset="-122"/>
              </a:endParaRPr>
            </a:p>
            <a:p>
              <a:pPr>
                <a:lnSpc>
                  <a:spcPct val="120000"/>
                </a:lnSpc>
              </a:pPr>
              <a:r>
                <a:rPr lang="zh-CN" altLang="en-US" sz="2800">
                  <a:latin typeface="Times New Roman" panose="02020603050405020304" pitchFamily="18" charset="0"/>
                  <a:ea typeface="华文新魏" panose="02010800040101010101" pitchFamily="2" charset="-122"/>
                </a:rPr>
                <a:t>则对函数定义域内任意自变量</a:t>
              </a:r>
              <a:r>
                <a:rPr lang="en-US" altLang="zh-CN" sz="2800">
                  <a:latin typeface="Times New Roman" panose="02020603050405020304" pitchFamily="18" charset="0"/>
                  <a:ea typeface="华文新魏" panose="02010800040101010101" pitchFamily="2" charset="-122"/>
                </a:rPr>
                <a:t>x</a:t>
              </a:r>
              <a:r>
                <a:rPr lang="zh-CN" altLang="en-US" sz="2800">
                  <a:latin typeface="Times New Roman" panose="02020603050405020304" pitchFamily="18" charset="0"/>
                  <a:ea typeface="华文新魏" panose="02010800040101010101" pitchFamily="2" charset="-122"/>
                </a:rPr>
                <a:t>，</a:t>
              </a:r>
              <a:r>
                <a:rPr lang="en-US" altLang="zh-CN" sz="2800">
                  <a:latin typeface="Times New Roman" panose="02020603050405020304" pitchFamily="18" charset="0"/>
                  <a:ea typeface="华文新魏" panose="02010800040101010101" pitchFamily="2" charset="-122"/>
                </a:rPr>
                <a:t>f(x)</a:t>
              </a:r>
              <a:r>
                <a:rPr lang="zh-CN" altLang="en-US" sz="2800">
                  <a:latin typeface="Times New Roman" panose="02020603050405020304" pitchFamily="18" charset="0"/>
                  <a:ea typeface="华文新魏" panose="02010800040101010101" pitchFamily="2" charset="-122"/>
                </a:rPr>
                <a:t>与</a:t>
              </a:r>
              <a:r>
                <a:rPr lang="en-US" altLang="zh-CN" sz="2800">
                  <a:latin typeface="Times New Roman" panose="02020603050405020304" pitchFamily="18" charset="0"/>
                  <a:ea typeface="华文新魏" panose="02010800040101010101" pitchFamily="2" charset="-122"/>
                </a:rPr>
                <a:t>M</a:t>
              </a:r>
              <a:r>
                <a:rPr lang="zh-CN" altLang="en-US" sz="2800">
                  <a:latin typeface="Times New Roman" panose="02020603050405020304" pitchFamily="18" charset="0"/>
                  <a:ea typeface="华文新魏" panose="02010800040101010101" pitchFamily="2" charset="-122"/>
                </a:rPr>
                <a:t>的大小</a:t>
              </a:r>
              <a:endParaRPr lang="zh-CN" altLang="en-US" sz="2800">
                <a:latin typeface="Times New Roman" panose="02020603050405020304" pitchFamily="18" charset="0"/>
                <a:ea typeface="华文新魏" panose="02010800040101010101" pitchFamily="2" charset="-122"/>
              </a:endParaRPr>
            </a:p>
            <a:p>
              <a:pPr>
                <a:lnSpc>
                  <a:spcPct val="120000"/>
                </a:lnSpc>
              </a:pPr>
              <a:r>
                <a:rPr lang="zh-CN" altLang="en-US" sz="2800">
                  <a:latin typeface="Times New Roman" panose="02020603050405020304" pitchFamily="18" charset="0"/>
                  <a:ea typeface="华文新魏" panose="02010800040101010101" pitchFamily="2" charset="-122"/>
                </a:rPr>
                <a:t>关系如何？</a:t>
              </a:r>
              <a:endParaRPr lang="zh-CN" altLang="en-US" sz="2800">
                <a:latin typeface="Times New Roman" panose="02020603050405020304" pitchFamily="18" charset="0"/>
                <a:ea typeface="华文新魏" panose="02010800040101010101" pitchFamily="2" charset="-122"/>
              </a:endParaRPr>
            </a:p>
          </p:txBody>
        </p:sp>
        <p:sp>
          <p:nvSpPr>
            <p:cNvPr id="32772" name="plant"/>
            <p:cNvSpPr>
              <a:spLocks noEditPoints="1"/>
            </p:cNvSpPr>
            <p:nvPr/>
          </p:nvSpPr>
          <p:spPr>
            <a:xfrm>
              <a:off x="0" y="0"/>
              <a:ext cx="816" cy="768"/>
            </a:xfrm>
            <a:custGeom>
              <a:avLst/>
              <a:gdLst>
                <a:gd name="txL" fmla="*/ 7100 w 21600"/>
                <a:gd name="txT" fmla="*/ 10092 h 21600"/>
                <a:gd name="txR" fmla="*/ 14545 w 21600"/>
                <a:gd name="txB" fmla="*/ 13573 h 21600"/>
              </a:gdLst>
              <a:ahLst/>
              <a:cxnLst>
                <a:cxn ang="0">
                  <a:pos x="0" y="0"/>
                </a:cxn>
                <a:cxn ang="0">
                  <a:pos x="10800" y="0"/>
                </a:cxn>
                <a:cxn ang="0">
                  <a:pos x="21600" y="0"/>
                </a:cxn>
                <a:cxn ang="0">
                  <a:pos x="21600" y="10800"/>
                </a:cxn>
                <a:cxn ang="0">
                  <a:pos x="21600" y="21600"/>
                </a:cxn>
                <a:cxn ang="0">
                  <a:pos x="10800" y="21600"/>
                </a:cxn>
                <a:cxn ang="0">
                  <a:pos x="0" y="21600"/>
                </a:cxn>
                <a:cxn ang="0">
                  <a:pos x="0" y="10800"/>
                </a:cxn>
              </a:cxnLst>
              <a:rect l="txL" t="txT" r="txR" b="txB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CC99FF"/>
            </a:solidFill>
            <a:ln w="9525" cap="flat" cmpd="sng">
              <a:solidFill>
                <a:srgbClr val="00CCFF"/>
              </a:solidFill>
              <a:prstDash val="solid"/>
              <a:miter/>
              <a:headEnd type="none" w="med" len="med"/>
              <a:tailEnd type="none" w="med" len="med"/>
            </a:ln>
            <a:effectLst>
              <a:outerShdw dist="107763" dir="2699999" algn="ctr" rotWithShape="0">
                <a:srgbClr val="808080"/>
              </a:outerShdw>
            </a:effectLst>
          </p:spPr>
          <p:txBody>
            <a:bodyPr anchor="ctr"/>
            <a:lstStyle/>
            <a:p>
              <a:pPr algn="ctr" fontAlgn="base"/>
              <a:r>
                <a:rPr lang="zh-CN" altLang="en-US" sz="4000" strike="noStrike" noProof="1">
                  <a:solidFill>
                    <a:srgbClr val="00FF00"/>
                  </a:solidFill>
                  <a:effectLst>
                    <a:outerShdw blurRad="38100" dist="38100" dir="2700000">
                      <a:srgbClr val="000000"/>
                    </a:outerShdw>
                  </a:effectLst>
                  <a:latin typeface="Times New Roman" panose="02020603050405020304" pitchFamily="18" charset="0"/>
                  <a:ea typeface="华文新魏" panose="02010800040101010101" pitchFamily="2" charset="-122"/>
                  <a:cs typeface="+mn-cs"/>
                </a:rPr>
                <a:t>思考</a:t>
              </a:r>
              <a:endParaRPr lang="zh-CN" altLang="en-US" sz="4000" strike="noStrike" noProof="1">
                <a:solidFill>
                  <a:srgbClr val="00FF00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endParaRPr>
            </a:p>
          </p:txBody>
        </p:sp>
      </p:grpSp>
      <p:sp>
        <p:nvSpPr>
          <p:cNvPr id="32773" name="矩形 32772"/>
          <p:cNvSpPr/>
          <p:nvPr/>
        </p:nvSpPr>
        <p:spPr>
          <a:xfrm>
            <a:off x="8686800" y="1919288"/>
            <a:ext cx="1320800" cy="521970"/>
          </a:xfrm>
          <a:prstGeom prst="rect">
            <a:avLst/>
          </a:prstGeom>
          <a:solidFill>
            <a:srgbClr val="FF99CC"/>
          </a:solidFill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en-US" altLang="zh-CN" sz="2800">
                <a:latin typeface="Times New Roman" panose="02020603050405020304" pitchFamily="18" charset="0"/>
                <a:ea typeface="华文新魏" panose="02010800040101010101" pitchFamily="2" charset="-122"/>
              </a:rPr>
              <a:t>f(x)&lt; M</a:t>
            </a:r>
            <a:endParaRPr lang="en-US" altLang="zh-CN" sz="2800">
              <a:latin typeface="Times New Roman" panose="02020603050405020304" pitchFamily="18" charset="0"/>
              <a:ea typeface="华文新魏" panose="02010800040101010101" pitchFamily="2" charset="-122"/>
            </a:endParaRPr>
          </a:p>
        </p:txBody>
      </p:sp>
      <p:graphicFrame>
        <p:nvGraphicFramePr>
          <p:cNvPr id="32774" name="对象 32773"/>
          <p:cNvGraphicFramePr>
            <a:graphicFrameLocks noChangeAspect="1"/>
          </p:cNvGraphicFramePr>
          <p:nvPr/>
        </p:nvGraphicFramePr>
        <p:xfrm>
          <a:off x="2286000" y="2819400"/>
          <a:ext cx="48006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0" name="" r:id="rId1" imgW="2004695" imgH="254000" progId="Equation.DSMT4">
                  <p:embed/>
                </p:oleObj>
              </mc:Choice>
              <mc:Fallback>
                <p:oleObj name="" r:id="rId1" imgW="2004695" imgH="2540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286000" y="2819400"/>
                        <a:ext cx="4800600" cy="609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5" name="未知"/>
          <p:cNvSpPr/>
          <p:nvPr/>
        </p:nvSpPr>
        <p:spPr>
          <a:xfrm flipV="1">
            <a:off x="5562600" y="4800600"/>
            <a:ext cx="1828800" cy="1371600"/>
          </a:xfrm>
          <a:custGeom>
            <a:avLst/>
            <a:gdLst/>
            <a:ahLst/>
            <a:cxnLst/>
            <a:pathLst>
              <a:path w="3456" h="1680">
                <a:moveTo>
                  <a:pt x="0" y="0"/>
                </a:moveTo>
                <a:cubicBezTo>
                  <a:pt x="576" y="840"/>
                  <a:pt x="1152" y="1680"/>
                  <a:pt x="1728" y="1680"/>
                </a:cubicBezTo>
                <a:cubicBezTo>
                  <a:pt x="2304" y="1680"/>
                  <a:pt x="3168" y="280"/>
                  <a:pt x="3456" y="0"/>
                </a:cubicBezTo>
              </a:path>
            </a:pathLst>
          </a:custGeom>
          <a:noFill/>
          <a:ln w="5715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2776" name="矩形标注 32775"/>
          <p:cNvSpPr/>
          <p:nvPr/>
        </p:nvSpPr>
        <p:spPr>
          <a:xfrm>
            <a:off x="8186738" y="3352800"/>
            <a:ext cx="1871662" cy="609600"/>
          </a:xfrm>
          <a:prstGeom prst="wedgeRectCallout">
            <a:avLst>
              <a:gd name="adj1" fmla="val -105301"/>
              <a:gd name="adj2" fmla="val 140884"/>
            </a:avLst>
          </a:prstGeom>
          <a:solidFill>
            <a:srgbClr val="FF99CC"/>
          </a:solidFill>
          <a:ln w="9525">
            <a:noFill/>
          </a:ln>
        </p:spPr>
        <p:txBody>
          <a:bodyPr anchor="t"/>
          <a:lstStyle/>
          <a:p>
            <a:pPr algn="ctr">
              <a:spcBef>
                <a:spcPct val="50000"/>
              </a:spcBef>
            </a:pPr>
            <a:r>
              <a:rPr lang="en-US" altLang="zh-CN" sz="2800">
                <a:latin typeface="Times New Roman" panose="02020603050405020304" pitchFamily="18" charset="0"/>
                <a:ea typeface="宋体" panose="02010600030101010101" pitchFamily="2" charset="-122"/>
              </a:rPr>
              <a:t>ƒ(0)=1</a:t>
            </a:r>
            <a:endParaRPr lang="en-US" altLang="zh-CN" sz="2800"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  <p:grpSp>
        <p:nvGrpSpPr>
          <p:cNvPr id="32777" name="组合 32776"/>
          <p:cNvGrpSpPr/>
          <p:nvPr/>
        </p:nvGrpSpPr>
        <p:grpSpPr>
          <a:xfrm>
            <a:off x="4572000" y="3657600"/>
            <a:ext cx="3886200" cy="2971800"/>
            <a:chOff x="0" y="0"/>
            <a:chExt cx="2448" cy="1872"/>
          </a:xfrm>
        </p:grpSpPr>
        <p:sp>
          <p:nvSpPr>
            <p:cNvPr id="43017" name="文本框 32777"/>
            <p:cNvSpPr txBox="1"/>
            <p:nvPr/>
          </p:nvSpPr>
          <p:spPr>
            <a:xfrm>
              <a:off x="1155" y="912"/>
              <a:ext cx="285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800">
                  <a:latin typeface="Times New Roman" panose="02020603050405020304" pitchFamily="18" charset="0"/>
                  <a:ea typeface="宋体" panose="02010600030101010101" pitchFamily="2" charset="-122"/>
                </a:rPr>
                <a:t>O</a:t>
              </a:r>
              <a:endParaRPr lang="en-US" altLang="zh-CN" sz="28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43018" name="直接连接符 32778"/>
            <p:cNvSpPr/>
            <p:nvPr/>
          </p:nvSpPr>
          <p:spPr>
            <a:xfrm flipV="1">
              <a:off x="1205" y="720"/>
              <a:ext cx="91" cy="0"/>
            </a:xfrm>
            <a:prstGeom prst="line">
              <a:avLst/>
            </a:prstGeom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43019" name="直接连接符 32779"/>
            <p:cNvSpPr/>
            <p:nvPr/>
          </p:nvSpPr>
          <p:spPr>
            <a:xfrm flipV="1">
              <a:off x="1200" y="432"/>
              <a:ext cx="91" cy="0"/>
            </a:xfrm>
            <a:prstGeom prst="line">
              <a:avLst/>
            </a:prstGeom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43020" name="文本框 32780"/>
            <p:cNvSpPr txBox="1"/>
            <p:nvPr/>
          </p:nvSpPr>
          <p:spPr>
            <a:xfrm>
              <a:off x="926" y="576"/>
              <a:ext cx="226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sz="2400">
                  <a:latin typeface="Arial" panose="020B0604020202020204" pitchFamily="34" charset="0"/>
                  <a:ea typeface="宋体" panose="02010600030101010101" pitchFamily="2" charset="-122"/>
                </a:rPr>
                <a:t>1</a:t>
              </a:r>
              <a:endParaRPr lang="en-US" altLang="zh-CN" sz="240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43021" name="文本框 32781"/>
            <p:cNvSpPr txBox="1"/>
            <p:nvPr/>
          </p:nvSpPr>
          <p:spPr>
            <a:xfrm>
              <a:off x="926" y="288"/>
              <a:ext cx="226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sz="2400">
                  <a:latin typeface="Arial" panose="020B0604020202020204" pitchFamily="34" charset="0"/>
                  <a:ea typeface="宋体" panose="02010600030101010101" pitchFamily="2" charset="-122"/>
                </a:rPr>
                <a:t>2</a:t>
              </a:r>
              <a:endParaRPr lang="en-US" altLang="zh-CN" sz="240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43022" name="直接连接符 32782"/>
            <p:cNvSpPr/>
            <p:nvPr/>
          </p:nvSpPr>
          <p:spPr>
            <a:xfrm>
              <a:off x="0" y="960"/>
              <a:ext cx="2448" cy="0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/>
            <a:lstStyle/>
            <a:p/>
          </p:txBody>
        </p:sp>
        <p:sp>
          <p:nvSpPr>
            <p:cNvPr id="43023" name="直接连接符 32783"/>
            <p:cNvSpPr/>
            <p:nvPr/>
          </p:nvSpPr>
          <p:spPr>
            <a:xfrm flipH="1" flipV="1">
              <a:off x="1200" y="0"/>
              <a:ext cx="0" cy="1872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/>
            <a:lstStyle/>
            <a:p/>
          </p:txBody>
        </p:sp>
        <p:sp>
          <p:nvSpPr>
            <p:cNvPr id="43024" name="八边形 32784"/>
            <p:cNvSpPr/>
            <p:nvPr/>
          </p:nvSpPr>
          <p:spPr>
            <a:xfrm>
              <a:off x="1152" y="672"/>
              <a:ext cx="96" cy="96"/>
            </a:xfrm>
            <a:prstGeom prst="octagon">
              <a:avLst>
                <a:gd name="adj" fmla="val 29287"/>
              </a:avLst>
            </a:prstGeom>
            <a:solidFill>
              <a:schemeClr val="tx2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/>
            <a:lstStyle/>
            <a:p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32786" name="文本框 32785"/>
          <p:cNvSpPr txBox="1"/>
          <p:nvPr/>
        </p:nvSpPr>
        <p:spPr>
          <a:xfrm>
            <a:off x="1524000" y="6129338"/>
            <a:ext cx="4422775" cy="521970"/>
          </a:xfrm>
          <a:prstGeom prst="rect">
            <a:avLst/>
          </a:prstGeom>
          <a:solidFill>
            <a:schemeClr val="bg1"/>
          </a:solidFill>
          <a:ln w="57150" cap="flat" cmpd="sng">
            <a:solidFill>
              <a:srgbClr val="FF99CC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>
                <a:latin typeface="Times New Roman" panose="02020603050405020304" pitchFamily="18" charset="0"/>
                <a:ea typeface="楷体_GB2312" pitchFamily="49" charset="-122"/>
              </a:rPr>
              <a:t>2</a:t>
            </a:r>
            <a:r>
              <a:rPr lang="zh-CN" altLang="en-US" sz="2800">
                <a:latin typeface="Times New Roman" panose="02020603050405020304" pitchFamily="18" charset="0"/>
                <a:ea typeface="楷体_GB2312" pitchFamily="49" charset="-122"/>
              </a:rPr>
              <a:t>、存在</a:t>
            </a:r>
            <a:r>
              <a:rPr lang="en-US" altLang="zh-CN" sz="2800">
                <a:latin typeface="Times New Roman" panose="02020603050405020304" pitchFamily="18" charset="0"/>
                <a:ea typeface="楷体_GB2312" pitchFamily="49" charset="-122"/>
              </a:rPr>
              <a:t>0</a:t>
            </a:r>
            <a:r>
              <a:rPr lang="zh-CN" altLang="en-US" sz="2800">
                <a:latin typeface="Times New Roman" panose="02020603050405020304" pitchFamily="18" charset="0"/>
                <a:ea typeface="楷体_GB2312" pitchFamily="49" charset="-122"/>
              </a:rPr>
              <a:t>，使得</a:t>
            </a:r>
            <a:r>
              <a:rPr lang="en-US" altLang="zh-CN" sz="2800">
                <a:latin typeface="Times New Roman" panose="02020603050405020304" pitchFamily="18" charset="0"/>
                <a:ea typeface="楷体_GB2312" pitchFamily="49" charset="-122"/>
              </a:rPr>
              <a:t>ƒ(0)=1.</a:t>
            </a:r>
            <a:endParaRPr lang="en-US" altLang="zh-CN" sz="2800"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grpSp>
        <p:nvGrpSpPr>
          <p:cNvPr id="32787" name="组合 32786"/>
          <p:cNvGrpSpPr/>
          <p:nvPr/>
        </p:nvGrpSpPr>
        <p:grpSpPr>
          <a:xfrm>
            <a:off x="1524000" y="5410200"/>
            <a:ext cx="6121400" cy="522288"/>
            <a:chOff x="0" y="0"/>
            <a:chExt cx="3856" cy="329"/>
          </a:xfrm>
        </p:grpSpPr>
        <p:sp>
          <p:nvSpPr>
            <p:cNvPr id="43027" name="文本框 32787"/>
            <p:cNvSpPr txBox="1"/>
            <p:nvPr/>
          </p:nvSpPr>
          <p:spPr>
            <a:xfrm>
              <a:off x="0" y="0"/>
              <a:ext cx="3856" cy="329"/>
            </a:xfrm>
            <a:prstGeom prst="rect">
              <a:avLst/>
            </a:prstGeom>
            <a:solidFill>
              <a:schemeClr val="bg1"/>
            </a:solidFill>
            <a:ln w="57150" cap="flat" cmpd="sng">
              <a:solidFill>
                <a:srgbClr val="FF99CC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800">
                  <a:latin typeface="Times New Roman" panose="02020603050405020304" pitchFamily="18" charset="0"/>
                  <a:ea typeface="楷体_GB2312" pitchFamily="49" charset="-122"/>
                </a:rPr>
                <a:t>1</a:t>
              </a:r>
              <a:r>
                <a:rPr lang="zh-CN" altLang="en-US" sz="2800">
                  <a:latin typeface="Times New Roman" panose="02020603050405020304" pitchFamily="18" charset="0"/>
                  <a:ea typeface="楷体_GB2312" pitchFamily="49" charset="-122"/>
                </a:rPr>
                <a:t>、对任意的          都有</a:t>
              </a:r>
              <a:r>
                <a:rPr lang="en-US" altLang="zh-CN" sz="2800">
                  <a:latin typeface="Times New Roman" panose="02020603050405020304" pitchFamily="18" charset="0"/>
                  <a:ea typeface="楷体_GB2312" pitchFamily="49" charset="-122"/>
                </a:rPr>
                <a:t>ƒ(x)≤1.</a:t>
              </a:r>
              <a:endParaRPr lang="en-US" altLang="zh-CN" sz="2800">
                <a:latin typeface="Times New Roman" panose="02020603050405020304" pitchFamily="18" charset="0"/>
                <a:ea typeface="楷体_GB2312" pitchFamily="49" charset="-122"/>
              </a:endParaRPr>
            </a:p>
          </p:txBody>
        </p:sp>
        <p:graphicFrame>
          <p:nvGraphicFramePr>
            <p:cNvPr id="43028" name="对象 32788"/>
            <p:cNvGraphicFramePr>
              <a:graphicFrameLocks noChangeAspect="1"/>
            </p:cNvGraphicFramePr>
            <p:nvPr/>
          </p:nvGraphicFramePr>
          <p:xfrm>
            <a:off x="1312" y="32"/>
            <a:ext cx="608" cy="2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1" name="" r:id="rId3" imgW="393700" imgH="165100" progId="Equation.DSMT4">
                    <p:embed/>
                  </p:oleObj>
                </mc:Choice>
                <mc:Fallback>
                  <p:oleObj name="" r:id="rId3" imgW="393700" imgH="1651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312" y="32"/>
                          <a:ext cx="608" cy="256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2790" name="云形标注 32789"/>
          <p:cNvSpPr/>
          <p:nvPr/>
        </p:nvSpPr>
        <p:spPr>
          <a:xfrm>
            <a:off x="2743200" y="2209800"/>
            <a:ext cx="6248400" cy="1295400"/>
          </a:xfrm>
          <a:prstGeom prst="cloudCallout">
            <a:avLst>
              <a:gd name="adj1" fmla="val -58611"/>
              <a:gd name="adj2" fmla="val 46935"/>
            </a:avLst>
          </a:prstGeom>
          <a:solidFill>
            <a:schemeClr val="bg1"/>
          </a:solidFill>
          <a:ln w="57150" cap="flat" cmpd="sng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/>
          <a:lstStyle/>
          <a:p>
            <a:pPr algn="ctr"/>
            <a:r>
              <a:rPr lang="en-US" altLang="zh-CN" sz="2800">
                <a:latin typeface="Times New Roman" panose="02020603050405020304" pitchFamily="18" charset="0"/>
                <a:ea typeface="华文新魏" panose="02010800040101010101" pitchFamily="2" charset="-122"/>
              </a:rPr>
              <a:t>1</a:t>
            </a:r>
            <a:r>
              <a:rPr lang="zh-CN" altLang="en-US" sz="2800">
                <a:latin typeface="Times New Roman" panose="02020603050405020304" pitchFamily="18" charset="0"/>
                <a:ea typeface="华文新魏" panose="02010800040101010101" pitchFamily="2" charset="-122"/>
              </a:rPr>
              <a:t>是此函数的最大值</a:t>
            </a:r>
            <a:endParaRPr lang="zh-CN" altLang="en-US" sz="2800">
              <a:latin typeface="Times New Roman" panose="02020603050405020304" pitchFamily="18" charset="0"/>
              <a:ea typeface="华文新魏" panose="02010800040101010101" pitchFamily="2" charset="-122"/>
            </a:endParaRPr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27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27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2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8" presetClass="entr" presetSubtype="0" ac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27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27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2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27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27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27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27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27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27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27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27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27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3" grpId="0"/>
      <p:bldP spid="32776" grpId="1"/>
      <p:bldP spid="32786" grpId="0"/>
      <p:bldP spid="3279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前凸弯带形 33793"/>
          <p:cNvSpPr/>
          <p:nvPr/>
        </p:nvSpPr>
        <p:spPr>
          <a:xfrm>
            <a:off x="3886200" y="533400"/>
            <a:ext cx="4267200" cy="1219200"/>
          </a:xfrm>
          <a:prstGeom prst="ellipseRibbon">
            <a:avLst>
              <a:gd name="adj1" fmla="val 25000"/>
              <a:gd name="adj2" fmla="val 50000"/>
              <a:gd name="adj3" fmla="val 12500"/>
            </a:avLst>
          </a:prstGeom>
          <a:solidFill>
            <a:srgbClr val="CC99FF"/>
          </a:solidFill>
          <a:ln w="9525" cap="flat" cmpd="sng">
            <a:solidFill>
              <a:srgbClr val="00CCFF"/>
            </a:solidFill>
            <a:prstDash val="solid"/>
            <a:headEnd type="none" w="med" len="med"/>
            <a:tailEnd type="none" w="med" len="med"/>
          </a:ln>
          <a:effectLst>
            <a:outerShdw dist="107763" dir="2699999" algn="ctr" rotWithShape="0">
              <a:srgbClr val="808080"/>
            </a:outerShdw>
          </a:effectLst>
        </p:spPr>
        <p:txBody>
          <a:bodyPr anchor="ctr"/>
          <a:lstStyle/>
          <a:p>
            <a:pPr algn="ctr" fontAlgn="base"/>
            <a:r>
              <a:rPr lang="zh-CN" altLang="en-US" sz="3600" strike="noStrike" noProof="1">
                <a:solidFill>
                  <a:srgbClr val="00FF00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  <a:cs typeface="+mn-cs"/>
              </a:rPr>
              <a:t>知识要点</a:t>
            </a:r>
            <a:endParaRPr lang="zh-CN" altLang="en-US" sz="3600" strike="noStrike" noProof="1">
              <a:solidFill>
                <a:srgbClr val="00FF00"/>
              </a:solidFill>
              <a:effectLst>
                <a:outerShdw blurRad="38100" dist="38100" dir="2700000">
                  <a:srgbClr val="000000"/>
                </a:outerShdw>
              </a:effectLst>
              <a:latin typeface="Times New Roman" panose="02020603050405020304" pitchFamily="18" charset="0"/>
              <a:ea typeface="华文新魏" panose="02010800040101010101" pitchFamily="2" charset="-122"/>
              <a:cs typeface="+mn-cs"/>
            </a:endParaRPr>
          </a:p>
        </p:txBody>
      </p:sp>
      <p:sp>
        <p:nvSpPr>
          <p:cNvPr id="33795" name="文本框 33794"/>
          <p:cNvSpPr txBox="1"/>
          <p:nvPr/>
        </p:nvSpPr>
        <p:spPr>
          <a:xfrm>
            <a:off x="2057400" y="2438400"/>
            <a:ext cx="8534400" cy="52197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>
                <a:solidFill>
                  <a:srgbClr val="FF0066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M</a:t>
            </a:r>
            <a:r>
              <a:rPr lang="zh-CN" altLang="en-US" sz="2800">
                <a:solidFill>
                  <a:srgbClr val="FF0066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是函数</a:t>
            </a:r>
            <a:r>
              <a:rPr lang="en-US" altLang="zh-CN" sz="2800">
                <a:solidFill>
                  <a:srgbClr val="FF0066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y= f (x)</a:t>
            </a:r>
            <a:r>
              <a:rPr lang="zh-CN" altLang="en-US" sz="2800">
                <a:solidFill>
                  <a:srgbClr val="FF0066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的最大值（</a:t>
            </a:r>
            <a:r>
              <a:rPr lang="en-US" altLang="zh-CN" sz="2800">
                <a:solidFill>
                  <a:srgbClr val="FF0066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maximum value</a:t>
            </a:r>
            <a:r>
              <a:rPr lang="zh-CN" altLang="en-US" sz="2800">
                <a:solidFill>
                  <a:srgbClr val="FF0066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）：</a:t>
            </a:r>
            <a:endParaRPr lang="zh-CN" altLang="en-US" sz="2800">
              <a:solidFill>
                <a:srgbClr val="FF0066"/>
              </a:solidFill>
              <a:latin typeface="Times New Roman" panose="02020603050405020304" pitchFamily="18" charset="0"/>
              <a:ea typeface="华文新魏" panose="02010800040101010101" pitchFamily="2" charset="-122"/>
            </a:endParaRPr>
          </a:p>
        </p:txBody>
      </p:sp>
      <p:grpSp>
        <p:nvGrpSpPr>
          <p:cNvPr id="33796" name="组合 33795"/>
          <p:cNvGrpSpPr/>
          <p:nvPr/>
        </p:nvGrpSpPr>
        <p:grpSpPr>
          <a:xfrm>
            <a:off x="1905000" y="3657600"/>
            <a:ext cx="8229600" cy="2422525"/>
            <a:chOff x="0" y="0"/>
            <a:chExt cx="5184" cy="1526"/>
          </a:xfrm>
        </p:grpSpPr>
        <p:graphicFrame>
          <p:nvGraphicFramePr>
            <p:cNvPr id="44036" name="对象 33796"/>
            <p:cNvGraphicFramePr>
              <a:graphicFrameLocks noChangeAspect="1"/>
            </p:cNvGraphicFramePr>
            <p:nvPr/>
          </p:nvGraphicFramePr>
          <p:xfrm>
            <a:off x="1056" y="1094"/>
            <a:ext cx="769" cy="4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2" name="" r:id="rId1" imgW="406400" imgH="228600" progId="Equation.DSMT4">
                    <p:embed/>
                  </p:oleObj>
                </mc:Choice>
                <mc:Fallback>
                  <p:oleObj name="" r:id="rId1" imgW="406400" imgH="2286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1056" y="1094"/>
                          <a:ext cx="769" cy="43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4037" name="矩形 33797"/>
            <p:cNvSpPr/>
            <p:nvPr/>
          </p:nvSpPr>
          <p:spPr>
            <a:xfrm>
              <a:off x="0" y="0"/>
              <a:ext cx="5184" cy="1468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2800">
                  <a:latin typeface="Times New Roman" panose="02020603050405020304" pitchFamily="18" charset="0"/>
                  <a:ea typeface="楷体_GB2312" pitchFamily="49" charset="-122"/>
                </a:rPr>
                <a:t>        </a:t>
              </a:r>
              <a:r>
                <a:rPr lang="zh-CN" altLang="en-US" sz="2800">
                  <a:latin typeface="Times New Roman" panose="02020603050405020304" pitchFamily="18" charset="0"/>
                  <a:ea typeface="楷体_GB2312" pitchFamily="49" charset="-122"/>
                </a:rPr>
                <a:t>一般地，设函数</a:t>
              </a:r>
              <a:r>
                <a:rPr lang="en-US" altLang="zh-CN" sz="2800">
                  <a:latin typeface="Times New Roman" panose="02020603050405020304" pitchFamily="18" charset="0"/>
                  <a:ea typeface="楷体_GB2312" pitchFamily="49" charset="-122"/>
                </a:rPr>
                <a:t>y= f (x)</a:t>
              </a:r>
              <a:r>
                <a:rPr lang="zh-CN" altLang="en-US" sz="2800">
                  <a:latin typeface="Times New Roman" panose="02020603050405020304" pitchFamily="18" charset="0"/>
                  <a:ea typeface="楷体_GB2312" pitchFamily="49" charset="-122"/>
                </a:rPr>
                <a:t>的定义域为</a:t>
              </a:r>
              <a:r>
                <a:rPr lang="en-US" altLang="zh-CN" sz="2800">
                  <a:latin typeface="Times New Roman" panose="02020603050405020304" pitchFamily="18" charset="0"/>
                  <a:ea typeface="楷体_GB2312" pitchFamily="49" charset="-122"/>
                </a:rPr>
                <a:t>I</a:t>
              </a:r>
              <a:r>
                <a:rPr lang="zh-CN" altLang="en-US" sz="2800">
                  <a:latin typeface="Times New Roman" panose="02020603050405020304" pitchFamily="18" charset="0"/>
                  <a:ea typeface="楷体_GB2312" pitchFamily="49" charset="-122"/>
                </a:rPr>
                <a:t>，如果存在实数</a:t>
              </a:r>
              <a:r>
                <a:rPr lang="en-US" altLang="zh-CN" sz="2800">
                  <a:latin typeface="Times New Roman" panose="02020603050405020304" pitchFamily="18" charset="0"/>
                  <a:ea typeface="楷体_GB2312" pitchFamily="49" charset="-122"/>
                </a:rPr>
                <a:t>M</a:t>
              </a:r>
              <a:r>
                <a:rPr lang="zh-CN" altLang="en-US" sz="2800">
                  <a:latin typeface="Times New Roman" panose="02020603050405020304" pitchFamily="18" charset="0"/>
                  <a:ea typeface="楷体_GB2312" pitchFamily="49" charset="-122"/>
                </a:rPr>
                <a:t>满足：</a:t>
              </a:r>
              <a:endParaRPr lang="zh-CN" altLang="en-US" sz="2800">
                <a:latin typeface="Times New Roman" panose="02020603050405020304" pitchFamily="18" charset="0"/>
                <a:ea typeface="楷体_GB2312" pitchFamily="49" charset="-122"/>
              </a:endParaRPr>
            </a:p>
            <a:p>
              <a:pPr>
                <a:lnSpc>
                  <a:spcPct val="130000"/>
                </a:lnSpc>
              </a:pPr>
              <a:r>
                <a:rPr lang="zh-CN" altLang="en-US" sz="2800">
                  <a:latin typeface="Times New Roman" panose="02020603050405020304" pitchFamily="18" charset="0"/>
                  <a:ea typeface="楷体_GB2312" pitchFamily="49" charset="-122"/>
                </a:rPr>
                <a:t>（</a:t>
              </a:r>
              <a:r>
                <a:rPr lang="en-US" altLang="zh-CN" sz="2800">
                  <a:latin typeface="Times New Roman" panose="02020603050405020304" pitchFamily="18" charset="0"/>
                  <a:ea typeface="楷体_GB2312" pitchFamily="49" charset="-122"/>
                </a:rPr>
                <a:t>1</a:t>
              </a:r>
              <a:r>
                <a:rPr lang="zh-CN" altLang="en-US" sz="2800">
                  <a:latin typeface="Times New Roman" panose="02020603050405020304" pitchFamily="18" charset="0"/>
                  <a:ea typeface="楷体_GB2312" pitchFamily="49" charset="-122"/>
                </a:rPr>
                <a:t>）对于任意的</a:t>
              </a:r>
              <a:r>
                <a:rPr lang="en-US" altLang="zh-CN" sz="2800">
                  <a:latin typeface="Times New Roman" panose="02020603050405020304" pitchFamily="18" charset="0"/>
                  <a:ea typeface="楷体_GB2312" pitchFamily="49" charset="-122"/>
                </a:rPr>
                <a:t>x ∈I</a:t>
              </a:r>
              <a:r>
                <a:rPr lang="zh-CN" altLang="en-US" sz="2800">
                  <a:latin typeface="Times New Roman" panose="02020603050405020304" pitchFamily="18" charset="0"/>
                  <a:ea typeface="楷体_GB2312" pitchFamily="49" charset="-122"/>
                </a:rPr>
                <a:t>，都有</a:t>
              </a:r>
              <a:r>
                <a:rPr lang="en-US" altLang="zh-CN" sz="2800">
                  <a:latin typeface="Times New Roman" panose="02020603050405020304" pitchFamily="18" charset="0"/>
                  <a:ea typeface="楷体_GB2312" pitchFamily="49" charset="-122"/>
                </a:rPr>
                <a:t>f (x) ≤M;</a:t>
              </a:r>
              <a:endParaRPr lang="en-US" altLang="zh-CN" sz="2800">
                <a:latin typeface="Times New Roman" panose="02020603050405020304" pitchFamily="18" charset="0"/>
                <a:ea typeface="楷体_GB2312" pitchFamily="49" charset="-122"/>
              </a:endParaRPr>
            </a:p>
            <a:p>
              <a:pPr>
                <a:lnSpc>
                  <a:spcPct val="130000"/>
                </a:lnSpc>
              </a:pPr>
              <a:r>
                <a:rPr lang="zh-CN" altLang="en-US" sz="2800">
                  <a:latin typeface="Times New Roman" panose="02020603050405020304" pitchFamily="18" charset="0"/>
                  <a:ea typeface="楷体_GB2312" pitchFamily="49" charset="-122"/>
                </a:rPr>
                <a:t>（</a:t>
              </a:r>
              <a:r>
                <a:rPr lang="en-US" altLang="zh-CN" sz="2800">
                  <a:latin typeface="Times New Roman" panose="02020603050405020304" pitchFamily="18" charset="0"/>
                  <a:ea typeface="楷体_GB2312" pitchFamily="49" charset="-122"/>
                </a:rPr>
                <a:t>2</a:t>
              </a:r>
              <a:r>
                <a:rPr lang="zh-CN" altLang="en-US" sz="2800">
                  <a:latin typeface="Times New Roman" panose="02020603050405020304" pitchFamily="18" charset="0"/>
                  <a:ea typeface="楷体_GB2312" pitchFamily="49" charset="-122"/>
                </a:rPr>
                <a:t>）存在             ，使得                  </a:t>
              </a:r>
              <a:r>
                <a:rPr lang="en-US" altLang="zh-CN" sz="2800">
                  <a:latin typeface="Times New Roman" panose="02020603050405020304" pitchFamily="18" charset="0"/>
                  <a:ea typeface="楷体_GB2312" pitchFamily="49" charset="-122"/>
                </a:rPr>
                <a:t>.</a:t>
              </a:r>
              <a:endParaRPr lang="en-US" altLang="zh-CN" sz="2800">
                <a:latin typeface="Times New Roman" panose="02020603050405020304" pitchFamily="18" charset="0"/>
                <a:ea typeface="楷体_GB2312" pitchFamily="49" charset="-122"/>
              </a:endParaRPr>
            </a:p>
          </p:txBody>
        </p:sp>
        <p:graphicFrame>
          <p:nvGraphicFramePr>
            <p:cNvPr id="44038" name="对象 33798"/>
            <p:cNvGraphicFramePr>
              <a:graphicFrameLocks noChangeAspect="1"/>
            </p:cNvGraphicFramePr>
            <p:nvPr/>
          </p:nvGraphicFramePr>
          <p:xfrm>
            <a:off x="2500" y="1124"/>
            <a:ext cx="1004" cy="3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3" name="" r:id="rId3" imgW="647700" imgH="228600" progId="Equation.DSMT4">
                    <p:embed/>
                  </p:oleObj>
                </mc:Choice>
                <mc:Fallback>
                  <p:oleObj name="" r:id="rId3" imgW="647700" imgH="2286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2500" y="1124"/>
                          <a:ext cx="1004" cy="354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337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800" decel="1000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/>
      <p:bldP spid="3379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818" name="组合 34817"/>
          <p:cNvGrpSpPr/>
          <p:nvPr/>
        </p:nvGrpSpPr>
        <p:grpSpPr>
          <a:xfrm>
            <a:off x="1981200" y="2667000"/>
            <a:ext cx="8001000" cy="3449638"/>
            <a:chOff x="0" y="0"/>
            <a:chExt cx="5040" cy="2173"/>
          </a:xfrm>
        </p:grpSpPr>
        <p:sp>
          <p:nvSpPr>
            <p:cNvPr id="45058" name="矩形 34818"/>
            <p:cNvSpPr/>
            <p:nvPr/>
          </p:nvSpPr>
          <p:spPr>
            <a:xfrm>
              <a:off x="0" y="0"/>
              <a:ext cx="5040" cy="2173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2800">
                  <a:latin typeface="Times New Roman" panose="02020603050405020304" pitchFamily="18" charset="0"/>
                  <a:ea typeface="楷体_GB2312" pitchFamily="49" charset="-122"/>
                </a:rPr>
                <a:t>        </a:t>
              </a:r>
              <a:r>
                <a:rPr lang="zh-CN" altLang="en-US" sz="2800">
                  <a:latin typeface="Times New Roman" panose="02020603050405020304" pitchFamily="18" charset="0"/>
                  <a:ea typeface="楷体_GB2312" pitchFamily="49" charset="-122"/>
                </a:rPr>
                <a:t>一般地，设函数</a:t>
              </a:r>
              <a:r>
                <a:rPr lang="en-US" altLang="zh-CN" sz="2800">
                  <a:latin typeface="Times New Roman" panose="02020603050405020304" pitchFamily="18" charset="0"/>
                  <a:ea typeface="楷体_GB2312" pitchFamily="49" charset="-122"/>
                </a:rPr>
                <a:t>y=f(x)</a:t>
              </a:r>
              <a:r>
                <a:rPr lang="zh-CN" altLang="en-US" sz="2800">
                  <a:latin typeface="Times New Roman" panose="02020603050405020304" pitchFamily="18" charset="0"/>
                  <a:ea typeface="楷体_GB2312" pitchFamily="49" charset="-122"/>
                </a:rPr>
                <a:t>的定义域为</a:t>
              </a:r>
              <a:r>
                <a:rPr lang="en-US" altLang="zh-CN" sz="2800">
                  <a:latin typeface="Times New Roman" panose="02020603050405020304" pitchFamily="18" charset="0"/>
                  <a:ea typeface="楷体_GB2312" pitchFamily="49" charset="-122"/>
                </a:rPr>
                <a:t>I</a:t>
              </a:r>
              <a:r>
                <a:rPr lang="zh-CN" altLang="en-US" sz="2800">
                  <a:latin typeface="Times New Roman" panose="02020603050405020304" pitchFamily="18" charset="0"/>
                  <a:ea typeface="楷体_GB2312" pitchFamily="49" charset="-122"/>
                </a:rPr>
                <a:t>，如果实数</a:t>
              </a:r>
              <a:r>
                <a:rPr lang="en-US" altLang="zh-CN" sz="2800">
                  <a:latin typeface="Times New Roman" panose="02020603050405020304" pitchFamily="18" charset="0"/>
                  <a:ea typeface="楷体_GB2312" pitchFamily="49" charset="-122"/>
                </a:rPr>
                <a:t>M</a:t>
              </a:r>
              <a:r>
                <a:rPr lang="zh-CN" altLang="en-US" sz="2800">
                  <a:latin typeface="Times New Roman" panose="02020603050405020304" pitchFamily="18" charset="0"/>
                  <a:ea typeface="楷体_GB2312" pitchFamily="49" charset="-122"/>
                </a:rPr>
                <a:t>满足：</a:t>
              </a:r>
              <a:endParaRPr lang="zh-CN" altLang="en-US" sz="2800">
                <a:latin typeface="Times New Roman" panose="02020603050405020304" pitchFamily="18" charset="0"/>
                <a:ea typeface="楷体_GB2312" pitchFamily="49" charset="-122"/>
              </a:endParaRPr>
            </a:p>
            <a:p>
              <a:pPr>
                <a:lnSpc>
                  <a:spcPct val="130000"/>
                </a:lnSpc>
              </a:pPr>
              <a:r>
                <a:rPr lang="zh-CN" altLang="en-US" sz="2800">
                  <a:latin typeface="Times New Roman" panose="02020603050405020304" pitchFamily="18" charset="0"/>
                  <a:ea typeface="楷体_GB2312" pitchFamily="49" charset="-122"/>
                </a:rPr>
                <a:t>（</a:t>
              </a:r>
              <a:r>
                <a:rPr lang="en-US" altLang="zh-CN" sz="2800">
                  <a:latin typeface="Times New Roman" panose="02020603050405020304" pitchFamily="18" charset="0"/>
                  <a:ea typeface="楷体_GB2312" pitchFamily="49" charset="-122"/>
                </a:rPr>
                <a:t>1</a:t>
              </a:r>
              <a:r>
                <a:rPr lang="zh-CN" altLang="en-US" sz="2800">
                  <a:latin typeface="Times New Roman" panose="02020603050405020304" pitchFamily="18" charset="0"/>
                  <a:ea typeface="楷体_GB2312" pitchFamily="49" charset="-122"/>
                </a:rPr>
                <a:t>）对于任意的的</a:t>
              </a:r>
              <a:r>
                <a:rPr lang="en-US" altLang="zh-CN" sz="2800">
                  <a:latin typeface="Times New Roman" panose="02020603050405020304" pitchFamily="18" charset="0"/>
                  <a:ea typeface="楷体_GB2312" pitchFamily="49" charset="-122"/>
                </a:rPr>
                <a:t>x∈I</a:t>
              </a:r>
              <a:r>
                <a:rPr lang="zh-CN" altLang="en-US" sz="2800">
                  <a:latin typeface="Times New Roman" panose="02020603050405020304" pitchFamily="18" charset="0"/>
                  <a:ea typeface="楷体_GB2312" pitchFamily="49" charset="-122"/>
                </a:rPr>
                <a:t>，都有</a:t>
              </a:r>
              <a:r>
                <a:rPr lang="en-US" altLang="zh-CN" sz="2800">
                  <a:latin typeface="Times New Roman" panose="02020603050405020304" pitchFamily="18" charset="0"/>
                  <a:ea typeface="楷体_GB2312" pitchFamily="49" charset="-122"/>
                </a:rPr>
                <a:t>f(x) </a:t>
              </a:r>
              <a:r>
                <a:rPr lang="en-US" altLang="zh-CN" sz="2800">
                  <a:latin typeface="Times New Roman" panose="02020603050405020304" pitchFamily="18" charset="0"/>
                  <a:ea typeface="宋体" panose="02010600030101010101" pitchFamily="2" charset="-122"/>
                </a:rPr>
                <a:t>≥M;</a:t>
              </a:r>
              <a:endParaRPr lang="en-US" altLang="zh-CN" sz="2800">
                <a:latin typeface="Times New Roman" panose="02020603050405020304" pitchFamily="18" charset="0"/>
                <a:ea typeface="楷体_GB2312" pitchFamily="49" charset="-122"/>
              </a:endParaRPr>
            </a:p>
            <a:p>
              <a:pPr>
                <a:lnSpc>
                  <a:spcPct val="130000"/>
                </a:lnSpc>
              </a:pPr>
              <a:r>
                <a:rPr lang="zh-CN" altLang="en-US" sz="2800">
                  <a:latin typeface="Times New Roman" panose="02020603050405020304" pitchFamily="18" charset="0"/>
                  <a:ea typeface="楷体_GB2312" pitchFamily="49" charset="-122"/>
                </a:rPr>
                <a:t>（</a:t>
              </a:r>
              <a:r>
                <a:rPr lang="en-US" altLang="zh-CN" sz="2800">
                  <a:latin typeface="Times New Roman" panose="02020603050405020304" pitchFamily="18" charset="0"/>
                  <a:ea typeface="楷体_GB2312" pitchFamily="49" charset="-122"/>
                </a:rPr>
                <a:t>2</a:t>
              </a:r>
              <a:r>
                <a:rPr lang="zh-CN" altLang="en-US" sz="2800">
                  <a:latin typeface="Times New Roman" panose="02020603050405020304" pitchFamily="18" charset="0"/>
                  <a:ea typeface="楷体_GB2312" pitchFamily="49" charset="-122"/>
                </a:rPr>
                <a:t>）存在 	         ，使得                  ，</a:t>
              </a:r>
              <a:endParaRPr lang="zh-CN" altLang="en-US" sz="2800">
                <a:latin typeface="Times New Roman" panose="02020603050405020304" pitchFamily="18" charset="0"/>
                <a:ea typeface="楷体_GB2312" pitchFamily="49" charset="-122"/>
              </a:endParaRPr>
            </a:p>
            <a:p>
              <a:pPr>
                <a:lnSpc>
                  <a:spcPct val="130000"/>
                </a:lnSpc>
              </a:pPr>
              <a:r>
                <a:rPr lang="zh-CN" altLang="en-US" sz="2800">
                  <a:latin typeface="Times New Roman" panose="02020603050405020304" pitchFamily="18" charset="0"/>
                  <a:ea typeface="楷体_GB2312" pitchFamily="49" charset="-122"/>
                </a:rPr>
                <a:t>那么我们称</a:t>
              </a:r>
              <a:r>
                <a:rPr lang="en-US" altLang="zh-CN" sz="2800">
                  <a:latin typeface="Times New Roman" panose="02020603050405020304" pitchFamily="18" charset="0"/>
                  <a:ea typeface="楷体_GB2312" pitchFamily="49" charset="-122"/>
                </a:rPr>
                <a:t>M</a:t>
              </a:r>
              <a:r>
                <a:rPr lang="zh-CN" altLang="en-US" sz="2800">
                  <a:latin typeface="Times New Roman" panose="02020603050405020304" pitchFamily="18" charset="0"/>
                  <a:ea typeface="楷体_GB2312" pitchFamily="49" charset="-122"/>
                </a:rPr>
                <a:t>是函数</a:t>
              </a:r>
              <a:r>
                <a:rPr lang="en-US" altLang="zh-CN" sz="2800">
                  <a:latin typeface="Times New Roman" panose="02020603050405020304" pitchFamily="18" charset="0"/>
                  <a:ea typeface="楷体_GB2312" pitchFamily="49" charset="-122"/>
                </a:rPr>
                <a:t>y=f(x)</a:t>
              </a:r>
              <a:r>
                <a:rPr lang="zh-CN" altLang="en-US" sz="2800">
                  <a:latin typeface="Times New Roman" panose="02020603050405020304" pitchFamily="18" charset="0"/>
                  <a:ea typeface="楷体_GB2312" pitchFamily="49" charset="-122"/>
                </a:rPr>
                <a:t>的最小值（</a:t>
              </a:r>
              <a:r>
                <a:rPr lang="en-US" altLang="zh-CN" sz="2800">
                  <a:latin typeface="Times New Roman" panose="02020603050405020304" pitchFamily="18" charset="0"/>
                  <a:ea typeface="楷体_GB2312" pitchFamily="49" charset="-122"/>
                </a:rPr>
                <a:t>minimun value</a:t>
              </a:r>
              <a:r>
                <a:rPr lang="zh-CN" altLang="en-US" sz="2800">
                  <a:latin typeface="Times New Roman" panose="02020603050405020304" pitchFamily="18" charset="0"/>
                  <a:ea typeface="楷体_GB2312" pitchFamily="49" charset="-122"/>
                </a:rPr>
                <a:t>）</a:t>
              </a:r>
              <a:r>
                <a:rPr lang="en-US" altLang="zh-CN" sz="2800">
                  <a:latin typeface="Times New Roman" panose="02020603050405020304" pitchFamily="18" charset="0"/>
                  <a:ea typeface="楷体_GB2312" pitchFamily="49" charset="-122"/>
                </a:rPr>
                <a:t>.</a:t>
              </a:r>
              <a:endParaRPr lang="en-US" altLang="zh-CN" sz="2800">
                <a:latin typeface="Times New Roman" panose="02020603050405020304" pitchFamily="18" charset="0"/>
                <a:ea typeface="楷体_GB2312" pitchFamily="49" charset="-122"/>
              </a:endParaRPr>
            </a:p>
          </p:txBody>
        </p:sp>
        <p:graphicFrame>
          <p:nvGraphicFramePr>
            <p:cNvPr id="45059" name="对象 34819"/>
            <p:cNvGraphicFramePr>
              <a:graphicFrameLocks noChangeAspect="1"/>
            </p:cNvGraphicFramePr>
            <p:nvPr/>
          </p:nvGraphicFramePr>
          <p:xfrm>
            <a:off x="1104" y="1104"/>
            <a:ext cx="636" cy="3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4" name="" r:id="rId1" imgW="393700" imgH="228600" progId="Equation.DSMT4">
                    <p:embed/>
                  </p:oleObj>
                </mc:Choice>
                <mc:Fallback>
                  <p:oleObj name="" r:id="rId1" imgW="393700" imgH="2286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1104" y="1104"/>
                          <a:ext cx="636" cy="369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5060" name="对象 34820"/>
            <p:cNvGraphicFramePr>
              <a:graphicFrameLocks noChangeAspect="1"/>
            </p:cNvGraphicFramePr>
            <p:nvPr/>
          </p:nvGraphicFramePr>
          <p:xfrm>
            <a:off x="2400" y="1134"/>
            <a:ext cx="1004" cy="3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5" name="" r:id="rId3" imgW="647700" imgH="228600" progId="Equation.DSMT4">
                    <p:embed/>
                  </p:oleObj>
                </mc:Choice>
                <mc:Fallback>
                  <p:oleObj name="" r:id="rId3" imgW="647700" imgH="2286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2400" y="1134"/>
                          <a:ext cx="1004" cy="354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4822" name="组合 34821"/>
          <p:cNvGrpSpPr/>
          <p:nvPr/>
        </p:nvGrpSpPr>
        <p:grpSpPr>
          <a:xfrm>
            <a:off x="1981200" y="685800"/>
            <a:ext cx="8077200" cy="1767391"/>
            <a:chOff x="0" y="0"/>
            <a:chExt cx="5472" cy="1265"/>
          </a:xfrm>
        </p:grpSpPr>
        <p:sp>
          <p:nvSpPr>
            <p:cNvPr id="45062" name="文本框 34822"/>
            <p:cNvSpPr txBox="1"/>
            <p:nvPr/>
          </p:nvSpPr>
          <p:spPr>
            <a:xfrm>
              <a:off x="240" y="460"/>
              <a:ext cx="5232" cy="805"/>
            </a:xfrm>
            <a:prstGeom prst="rect">
              <a:avLst/>
            </a:prstGeom>
            <a:noFill/>
            <a:ln w="57150" cap="flat" cmpd="sng">
              <a:solidFill>
                <a:srgbClr val="CC99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2800">
                  <a:latin typeface="Times New Roman" panose="02020603050405020304" pitchFamily="18" charset="0"/>
                  <a:ea typeface="华文新魏" panose="02010800040101010101" pitchFamily="2" charset="-122"/>
                </a:rPr>
                <a:t>         </a:t>
              </a:r>
              <a:r>
                <a:rPr lang="zh-CN" altLang="en-US" sz="2800">
                  <a:latin typeface="Times New Roman" panose="02020603050405020304" pitchFamily="18" charset="0"/>
                  <a:ea typeface="华文新魏" panose="02010800040101010101" pitchFamily="2" charset="-122"/>
                </a:rPr>
                <a:t>能否仿照函数的最大值的定义，给出函数</a:t>
              </a:r>
              <a:r>
                <a:rPr lang="en-US" altLang="zh-CN" sz="2800">
                  <a:latin typeface="Times New Roman" panose="02020603050405020304" pitchFamily="18" charset="0"/>
                  <a:ea typeface="华文新魏" panose="02010800040101010101" pitchFamily="2" charset="-122"/>
                </a:rPr>
                <a:t>y=f(x)</a:t>
              </a:r>
              <a:r>
                <a:rPr lang="zh-CN" altLang="en-US" sz="2800">
                  <a:latin typeface="Times New Roman" panose="02020603050405020304" pitchFamily="18" charset="0"/>
                  <a:ea typeface="华文新魏" panose="02010800040101010101" pitchFamily="2" charset="-122"/>
                </a:rPr>
                <a:t>的最小值的定义呢？</a:t>
              </a:r>
              <a:endParaRPr lang="zh-CN" altLang="en-US" sz="2800">
                <a:latin typeface="Times New Roman" panose="02020603050405020304" pitchFamily="18" charset="0"/>
                <a:ea typeface="华文新魏" panose="02010800040101010101" pitchFamily="2" charset="-122"/>
              </a:endParaRPr>
            </a:p>
          </p:txBody>
        </p:sp>
        <p:sp>
          <p:nvSpPr>
            <p:cNvPr id="34824" name="plant"/>
            <p:cNvSpPr>
              <a:spLocks noEditPoints="1"/>
            </p:cNvSpPr>
            <p:nvPr/>
          </p:nvSpPr>
          <p:spPr>
            <a:xfrm>
              <a:off x="0" y="0"/>
              <a:ext cx="816" cy="768"/>
            </a:xfrm>
            <a:custGeom>
              <a:avLst/>
              <a:gdLst>
                <a:gd name="txL" fmla="*/ 7100 w 21600"/>
                <a:gd name="txT" fmla="*/ 10092 h 21600"/>
                <a:gd name="txR" fmla="*/ 14545 w 21600"/>
                <a:gd name="txB" fmla="*/ 13573 h 21600"/>
              </a:gdLst>
              <a:ahLst/>
              <a:cxnLst>
                <a:cxn ang="0">
                  <a:pos x="0" y="0"/>
                </a:cxn>
                <a:cxn ang="0">
                  <a:pos x="10800" y="0"/>
                </a:cxn>
                <a:cxn ang="0">
                  <a:pos x="21600" y="0"/>
                </a:cxn>
                <a:cxn ang="0">
                  <a:pos x="21600" y="10800"/>
                </a:cxn>
                <a:cxn ang="0">
                  <a:pos x="21600" y="21600"/>
                </a:cxn>
                <a:cxn ang="0">
                  <a:pos x="10800" y="21600"/>
                </a:cxn>
                <a:cxn ang="0">
                  <a:pos x="0" y="21600"/>
                </a:cxn>
                <a:cxn ang="0">
                  <a:pos x="0" y="10800"/>
                </a:cxn>
              </a:cxnLst>
              <a:rect l="txL" t="txT" r="txR" b="txB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CC99FF"/>
            </a:solidFill>
            <a:ln w="9525" cap="flat" cmpd="sng">
              <a:solidFill>
                <a:srgbClr val="00CCFF"/>
              </a:solidFill>
              <a:prstDash val="solid"/>
              <a:miter/>
              <a:headEnd type="none" w="med" len="med"/>
              <a:tailEnd type="none" w="med" len="med"/>
            </a:ln>
            <a:effectLst>
              <a:outerShdw dist="107763" dir="2699999" algn="ctr" rotWithShape="0">
                <a:srgbClr val="808080"/>
              </a:outerShdw>
            </a:effectLst>
          </p:spPr>
          <p:txBody>
            <a:bodyPr anchor="ctr"/>
            <a:lstStyle/>
            <a:p>
              <a:pPr algn="ctr" fontAlgn="base"/>
              <a:r>
                <a:rPr lang="zh-CN" altLang="en-US" sz="4000" strike="noStrike" noProof="1">
                  <a:solidFill>
                    <a:srgbClr val="00FF00"/>
                  </a:solidFill>
                  <a:effectLst>
                    <a:outerShdw blurRad="38100" dist="38100" dir="2700000">
                      <a:srgbClr val="000000"/>
                    </a:outerShdw>
                  </a:effectLst>
                  <a:latin typeface="Times New Roman" panose="02020603050405020304" pitchFamily="18" charset="0"/>
                  <a:ea typeface="华文新魏" panose="02010800040101010101" pitchFamily="2" charset="-122"/>
                  <a:cs typeface="+mn-cs"/>
                </a:rPr>
                <a:t>思考</a:t>
              </a:r>
              <a:endParaRPr lang="zh-CN" altLang="en-US" sz="4000" strike="noStrike" noProof="1">
                <a:solidFill>
                  <a:srgbClr val="00FF00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endParaRPr>
            </a:p>
          </p:txBody>
        </p:sp>
      </p:grpSp>
    </p:spTree>
  </p:cSld>
  <p:clrMapOvr>
    <a:masterClrMapping/>
  </p:clrMapOvr>
  <p:transition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AS_UNIQUEID" val="58"/>
</p:tagLst>
</file>

<file path=ppt/tags/tag2.xml><?xml version="1.0" encoding="utf-8"?>
<p:tagLst xmlns:p="http://schemas.openxmlformats.org/presentationml/2006/main">
  <p:tag name="AS_UNIQUEID" val="58"/>
</p:tagLst>
</file>

<file path=ppt/tags/tag3.xml><?xml version="1.0" encoding="utf-8"?>
<p:tagLst xmlns:p="http://schemas.openxmlformats.org/presentationml/2006/main">
  <p:tag name="AS_NET" val="4.0.30319.42000"/>
  <p:tag name="AS_OS" val="Microsoft Windows NT 6.1.7601 Service Pack 1"/>
  <p:tag name="AS_RELEASE_DATE" val="2020.05.14"/>
  <p:tag name="AS_TITLE" val="Aspose.Slides for .NET 4.0 Client Profile"/>
  <p:tag name="AS_VERSION" val="20.5"/>
  <p:tag name="ISPRING_PRESENTATION_TITLE" val="毕业活动策划"/>
  <p:tag name="KSO_WM_DOC_GUID" val="{42bd8650-b790-4050-be52-eb8cba04ccd4}"/>
</p:tagLst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2126</Words>
  <Application>WPS 演示</Application>
  <PresentationFormat>宽屏</PresentationFormat>
  <Paragraphs>255</Paragraphs>
  <Slides>26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47</vt:i4>
      </vt:variant>
      <vt:variant>
        <vt:lpstr>幻灯片标题</vt:lpstr>
      </vt:variant>
      <vt:variant>
        <vt:i4>26</vt:i4>
      </vt:variant>
    </vt:vector>
  </HeadingPairs>
  <TitlesOfParts>
    <vt:vector size="88" baseType="lpstr">
      <vt:lpstr>Arial</vt:lpstr>
      <vt:lpstr>宋体</vt:lpstr>
      <vt:lpstr>Wingdings</vt:lpstr>
      <vt:lpstr>黑体</vt:lpstr>
      <vt:lpstr>新宋体</vt:lpstr>
      <vt:lpstr>Times New Roman</vt:lpstr>
      <vt:lpstr>华文新魏</vt:lpstr>
      <vt:lpstr>楷体_GB2312</vt:lpstr>
      <vt:lpstr>迷你简长艺</vt:lpstr>
      <vt:lpstr>Calibri</vt:lpstr>
      <vt:lpstr>微软雅黑</vt:lpstr>
      <vt:lpstr>Arial Unicode MS</vt:lpstr>
      <vt:lpstr>华文楷体</vt:lpstr>
      <vt:lpstr>Arial Black</vt:lpstr>
      <vt:lpstr>1_Office 主题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Equation.3</vt:lpstr>
      <vt:lpstr>Equation.DSMT4</vt:lpstr>
      <vt:lpstr>Equation.KSEE3</vt:lpstr>
      <vt:lpstr>Equation.KSEE3</vt:lpstr>
      <vt:lpstr>Equation.KSEE3</vt:lpstr>
      <vt:lpstr>Equation.DSMT4</vt:lpstr>
      <vt:lpstr>Equation.DSMT4</vt:lpstr>
      <vt:lpstr>Equation.DSMT4</vt:lpstr>
      <vt:lpstr>Equation.DSMT4</vt:lpstr>
      <vt:lpstr>Word.Document.8</vt:lpstr>
      <vt:lpstr>Word.Document.8</vt:lpstr>
      <vt:lpstr>Equation.DSMT4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Equation.DSMT4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Equation.DSMT4</vt:lpstr>
      <vt:lpstr>Equation.DSMT4</vt:lpstr>
      <vt:lpstr>Word.Document.8</vt:lpstr>
      <vt:lpstr>Equation.3</vt:lpstr>
      <vt:lpstr>Equation.3</vt:lpstr>
      <vt:lpstr>Equation.DSMT4</vt:lpstr>
      <vt:lpstr>Equation.DSMT4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毕业活动策划</dc:title>
  <dc:creator>Administrator</dc:creator>
  <cp:lastModifiedBy>Administrator</cp:lastModifiedBy>
  <cp:revision>236</cp:revision>
  <dcterms:created xsi:type="dcterms:W3CDTF">2019-01-12T04:39:00Z</dcterms:created>
  <dcterms:modified xsi:type="dcterms:W3CDTF">2020-10-17T13:59:58Z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2052-11.1.0.9828</vt:lpwstr>
  </property>
</Properties>
</file>