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23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tags" Target="tags/tag1.xml" /><Relationship Id="rId2" Type="http://schemas.openxmlformats.org/officeDocument/2006/relationships/notesMaster" Target="notesMasters/notes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Relationship Id="rId2" Type="http://schemas.openxmlformats.org/officeDocument/2006/relationships/image" Target="../media/image4.wmf" /><Relationship Id="rId3" Type="http://schemas.openxmlformats.org/officeDocument/2006/relationships/image" Target="../media/image5.wmf" /><Relationship Id="rId4" Type="http://schemas.openxmlformats.org/officeDocument/2006/relationships/image" Target="../media/image6.wmf" /><Relationship Id="rId5" Type="http://schemas.openxmlformats.org/officeDocument/2006/relationships/image" Target="../media/image7.emf" /><Relationship Id="rId6" Type="http://schemas.openxmlformats.org/officeDocument/2006/relationships/image" Target="../media/image8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Relationship Id="rId2" Type="http://schemas.openxmlformats.org/officeDocument/2006/relationships/image" Target="../media/image10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0.emf" /><Relationship Id="rId2" Type="http://schemas.openxmlformats.org/officeDocument/2006/relationships/image" Target="../media/image22.emf" /><Relationship Id="rId3" Type="http://schemas.openxmlformats.org/officeDocument/2006/relationships/image" Target="../media/image24.emf" /><Relationship Id="rId4" Type="http://schemas.openxmlformats.org/officeDocument/2006/relationships/image" Target="../media/image25.emf" /><Relationship Id="rId5" Type="http://schemas.openxmlformats.org/officeDocument/2006/relationships/image" Target="../media/image26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7.wmf" /><Relationship Id="rId2" Type="http://schemas.openxmlformats.org/officeDocument/2006/relationships/image" Target="../media/image28.wmf" /><Relationship Id="rId3" Type="http://schemas.openxmlformats.org/officeDocument/2006/relationships/image" Target="../media/image29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wmf" /><Relationship Id="rId2" Type="http://schemas.openxmlformats.org/officeDocument/2006/relationships/image" Target="../media/image31.wmf" /><Relationship Id="rId3" Type="http://schemas.openxmlformats.org/officeDocument/2006/relationships/image" Target="../media/image32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06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/>
              <a:t>12</a:t>
            </a:fld>
            <a:endParaRPr lang="en-US" altLang="zh-CN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35755748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bg>
      <p:bgPr>
        <a:gradFill rotWithShape="1">
          <a:gsLst>
            <a:gs pos="0">
              <a:srgbClr val="FAFAFF">
                <a:alpha val="100000"/>
              </a:srgbClr>
            </a:gs>
            <a:gs pos="74001">
              <a:srgbClr val="D1D1FF">
                <a:alpha val="100000"/>
              </a:srgbClr>
            </a:gs>
            <a:gs pos="83000">
              <a:srgbClr val="D1D1FF">
                <a:alpha val="100000"/>
              </a:srgbClr>
            </a:gs>
            <a:gs pos="100000">
              <a:srgbClr val="E0E0FF">
                <a:alpha val="10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981200"/>
            <a:ext cx="10972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760FBDFE-C587-4B4C-A407-44438C67B59E}" type="datetimeFigureOut">
              <a:rPr lang="zh-CN" altLang="en-US" smtClean="0"/>
              <a:t>2021/6/3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gradFill rotWithShape="1">
          <a:gsLst>
            <a:gs pos="0">
              <a:srgbClr val="FAFAFF">
                <a:alpha val="100000"/>
              </a:srgbClr>
            </a:gs>
            <a:gs pos="74001">
              <a:srgbClr val="D1D1FF">
                <a:alpha val="100000"/>
              </a:srgbClr>
            </a:gs>
            <a:gs pos="83000">
              <a:srgbClr val="D1D1FF">
                <a:alpha val="100000"/>
              </a:srgbClr>
            </a:gs>
            <a:gs pos="100000">
              <a:srgbClr val="E0E0FF">
                <a:alpha val="10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760FBDFE-C587-4B4C-A407-44438C67B59E}" type="datetimeFigureOut">
              <a:rPr lang="zh-CN" altLang="en-US" smtClean="0"/>
              <a:t>2021/6/3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bg>
      <p:bgPr>
        <a:gradFill rotWithShape="1">
          <a:gsLst>
            <a:gs pos="0">
              <a:srgbClr val="FAFAFF">
                <a:alpha val="100000"/>
              </a:srgbClr>
            </a:gs>
            <a:gs pos="74001">
              <a:srgbClr val="D1D1FF">
                <a:alpha val="100000"/>
              </a:srgbClr>
            </a:gs>
            <a:gs pos="83000">
              <a:srgbClr val="D1D1FF">
                <a:alpha val="100000"/>
              </a:srgbClr>
            </a:gs>
            <a:gs pos="100000">
              <a:srgbClr val="E0E0FF">
                <a:alpha val="10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fld id="{760FBDFE-C587-4B4C-A407-44438C67B59E}" type="datetimeFigureOut">
              <a:rPr lang="zh-CN" altLang="en-US" smtClean="0"/>
              <a:t>2021/6/3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2021/6/3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zoom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1">
          <a:gsLst>
            <a:gs pos="0">
              <a:srgbClr val="FAFAFF">
                <a:alpha val="100000"/>
              </a:srgbClr>
            </a:gs>
            <a:gs pos="74001">
              <a:srgbClr val="D1D1FF">
                <a:alpha val="100000"/>
              </a:srgbClr>
            </a:gs>
            <a:gs pos="83000">
              <a:srgbClr val="D1D1FF">
                <a:alpha val="100000"/>
              </a:srgbClr>
            </a:gs>
            <a:gs pos="100000">
              <a:srgbClr val="E0E0FF">
                <a:alpha val="10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>
    <p:zoom/>
  </p:transition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png" /><Relationship Id="rId3" Type="http://schemas.openxmlformats.org/officeDocument/2006/relationships/image" Target="NULL" TargetMode="External" /><Relationship Id="rId4" Type="http://schemas.openxmlformats.org/officeDocument/2006/relationships/image" Target="../media/image16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7.png" /><Relationship Id="rId4" Type="http://schemas.openxmlformats.org/officeDocument/2006/relationships/image" Target="NULL" TargetMode="External" /><Relationship Id="rId5" Type="http://schemas.openxmlformats.org/officeDocument/2006/relationships/image" Target="../media/image18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24.emf" /><Relationship Id="rId11" Type="http://schemas.openxmlformats.org/officeDocument/2006/relationships/oleObject" Target="../embeddings/oleObject14.bin" TargetMode="Internal" /><Relationship Id="rId12" Type="http://schemas.openxmlformats.org/officeDocument/2006/relationships/image" Target="../media/image25.emf" /><Relationship Id="rId13" Type="http://schemas.openxmlformats.org/officeDocument/2006/relationships/oleObject" Target="../embeddings/oleObject15.bin" TargetMode="Internal" /><Relationship Id="rId14" Type="http://schemas.openxmlformats.org/officeDocument/2006/relationships/image" Target="../media/image26.emf" /><Relationship Id="rId15" Type="http://schemas.openxmlformats.org/officeDocument/2006/relationships/vmlDrawing" Target="../drawings/vmlDrawing5.vml" /><Relationship Id="rId2" Type="http://schemas.openxmlformats.org/officeDocument/2006/relationships/image" Target="../media/image19.png" /><Relationship Id="rId3" Type="http://schemas.openxmlformats.org/officeDocument/2006/relationships/oleObject" Target="../embeddings/oleObject11.bin" TargetMode="Internal" /><Relationship Id="rId4" Type="http://schemas.openxmlformats.org/officeDocument/2006/relationships/image" Target="../media/image20.emf" /><Relationship Id="rId5" Type="http://schemas.openxmlformats.org/officeDocument/2006/relationships/image" Target="../media/image21.png" /><Relationship Id="rId6" Type="http://schemas.openxmlformats.org/officeDocument/2006/relationships/oleObject" Target="../embeddings/oleObject12.bin" TargetMode="Internal" /><Relationship Id="rId7" Type="http://schemas.openxmlformats.org/officeDocument/2006/relationships/image" Target="../media/image22.emf" /><Relationship Id="rId8" Type="http://schemas.openxmlformats.org/officeDocument/2006/relationships/image" Target="../media/image23.png" /><Relationship Id="rId9" Type="http://schemas.openxmlformats.org/officeDocument/2006/relationships/oleObject" Target="../embeddings/oleObject13.bin" TargetMode="Interna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6.bin" TargetMode="Internal" /><Relationship Id="rId3" Type="http://schemas.openxmlformats.org/officeDocument/2006/relationships/image" Target="../media/image27.wmf" /><Relationship Id="rId4" Type="http://schemas.openxmlformats.org/officeDocument/2006/relationships/oleObject" Target="../embeddings/oleObject17.bin" TargetMode="Internal" /><Relationship Id="rId5" Type="http://schemas.openxmlformats.org/officeDocument/2006/relationships/image" Target="../media/image28.wmf" /><Relationship Id="rId6" Type="http://schemas.openxmlformats.org/officeDocument/2006/relationships/oleObject" Target="../embeddings/oleObject18.bin" TargetMode="Internal" /><Relationship Id="rId7" Type="http://schemas.openxmlformats.org/officeDocument/2006/relationships/image" Target="../media/image29.wmf" /><Relationship Id="rId8" Type="http://schemas.openxmlformats.org/officeDocument/2006/relationships/vmlDrawing" Target="../drawings/vmlDrawing6.v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9.bin" TargetMode="Internal" /><Relationship Id="rId3" Type="http://schemas.openxmlformats.org/officeDocument/2006/relationships/image" Target="../media/image30.wmf" /><Relationship Id="rId4" Type="http://schemas.openxmlformats.org/officeDocument/2006/relationships/oleObject" Target="../embeddings/oleObject20.bin" TargetMode="Internal" /><Relationship Id="rId5" Type="http://schemas.openxmlformats.org/officeDocument/2006/relationships/image" Target="../media/image31.wmf" /><Relationship Id="rId6" Type="http://schemas.openxmlformats.org/officeDocument/2006/relationships/oleObject" Target="../embeddings/oleObject21.bin" TargetMode="Internal" /><Relationship Id="rId7" Type="http://schemas.openxmlformats.org/officeDocument/2006/relationships/image" Target="../media/image32.wmf" /><Relationship Id="rId8" Type="http://schemas.openxmlformats.org/officeDocument/2006/relationships/image" Target="../media/image33.png" /><Relationship Id="rId9" Type="http://schemas.openxmlformats.org/officeDocument/2006/relationships/vmlDrawing" Target="../drawings/vmlDrawing7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2.emf" /><Relationship Id="rId4" Type="http://schemas.openxmlformats.org/officeDocument/2006/relationships/vmlDrawing" Target="../drawings/vmlDrawing1.v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oleObject" Target="../embeddings/oleObject6.bin" TargetMode="Internal" /><Relationship Id="rId11" Type="http://schemas.openxmlformats.org/officeDocument/2006/relationships/image" Target="../media/image7.emf" /><Relationship Id="rId12" Type="http://schemas.openxmlformats.org/officeDocument/2006/relationships/oleObject" Target="../embeddings/oleObject7.bin" TargetMode="Internal" /><Relationship Id="rId13" Type="http://schemas.openxmlformats.org/officeDocument/2006/relationships/image" Target="../media/image8.wmf" /><Relationship Id="rId14" Type="http://schemas.openxmlformats.org/officeDocument/2006/relationships/vmlDrawing" Target="../drawings/vmlDrawing2.vml" /><Relationship Id="rId2" Type="http://schemas.openxmlformats.org/officeDocument/2006/relationships/oleObject" Target="../embeddings/oleObject2.bin" TargetMode="Internal" /><Relationship Id="rId3" Type="http://schemas.openxmlformats.org/officeDocument/2006/relationships/image" Target="../media/image3.wmf" /><Relationship Id="rId4" Type="http://schemas.openxmlformats.org/officeDocument/2006/relationships/oleObject" Target="../embeddings/oleObject3.bin" TargetMode="Internal" /><Relationship Id="rId5" Type="http://schemas.openxmlformats.org/officeDocument/2006/relationships/image" Target="../media/image4.wmf" /><Relationship Id="rId6" Type="http://schemas.openxmlformats.org/officeDocument/2006/relationships/oleObject" Target="../embeddings/oleObject4.bin" TargetMode="Internal" /><Relationship Id="rId7" Type="http://schemas.openxmlformats.org/officeDocument/2006/relationships/image" Target="../media/image5.wmf" /><Relationship Id="rId8" Type="http://schemas.openxmlformats.org/officeDocument/2006/relationships/oleObject" Target="../embeddings/oleObject5.bin" TargetMode="Internal" /><Relationship Id="rId9" Type="http://schemas.openxmlformats.org/officeDocument/2006/relationships/image" Target="../media/image6.wm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8.bin" TargetMode="Internal" /><Relationship Id="rId3" Type="http://schemas.openxmlformats.org/officeDocument/2006/relationships/image" Target="../media/image9.wmf" /><Relationship Id="rId4" Type="http://schemas.openxmlformats.org/officeDocument/2006/relationships/oleObject" Target="../embeddings/oleObject9.bin" TargetMode="Internal" /><Relationship Id="rId5" Type="http://schemas.openxmlformats.org/officeDocument/2006/relationships/image" Target="../media/image10.wmf" /><Relationship Id="rId6" Type="http://schemas.openxmlformats.org/officeDocument/2006/relationships/vmlDrawing" Target="../drawings/vmlDrawing3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oleObject" Target="../embeddings/oleObject10.bin" TargetMode="Internal" /><Relationship Id="rId4" Type="http://schemas.openxmlformats.org/officeDocument/2006/relationships/image" Target="../media/image12.emf" /><Relationship Id="rId5" Type="http://schemas.openxmlformats.org/officeDocument/2006/relationships/vmlDrawing" Target="../drawings/vmlDrawing4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Picture 2" descr="原子弹爆炸"/>
          <p:cNvPicPr>
            <a:picLocks noChangeAspect="1"/>
          </p:cNvPicPr>
          <p:nvPr/>
        </p:nvPicPr>
        <p:blipFill>
          <a:blip r:embed="rId2"/>
          <a:srcRect t="22798" b="6606"/>
          <a:stretch>
            <a:fillRect/>
          </a:stretch>
        </p:blipFill>
        <p:spPr>
          <a:xfrm>
            <a:off x="1524000" y="1916113"/>
            <a:ext cx="9144000" cy="432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WordArt 6"/>
          <p:cNvSpPr>
            <a:spLocks noTextEdit="1"/>
          </p:cNvSpPr>
          <p:nvPr/>
        </p:nvSpPr>
        <p:spPr>
          <a:xfrm>
            <a:off x="2309813" y="142875"/>
            <a:ext cx="7296150" cy="15811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normAutofit/>
            <a:scene3d>
              <a:camera prst="legacyPerspectiveBottom">
                <a:rot lat="0" lon="0" rev="0"/>
              </a:camera>
              <a:lightRig rig="legacyNormal1" dir="t"/>
            </a:scene3d>
            <a:sp3d extrusionH="8874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>
                  <a:outerShdw dist="38100" dir="2699999" algn="tl" rotWithShape="0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轻核聚变</a:t>
            </a:r>
          </a:p>
        </p:txBody>
      </p:sp>
    </p:spTree>
  </p:cSld>
  <p:clrMapOvr>
    <a:masterClrMapping/>
  </p:clrMapOvr>
  <p:transition spd="med">
    <p:zoom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738313" y="1214438"/>
            <a:ext cx="50292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（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1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）轻核聚变产能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效率高</a:t>
            </a:r>
            <a:endParaRPr kumimoji="0" lang="zh-CN" altLang="en-US" sz="2400" kern="1200" cap="none" spc="0" normalizeH="0" baseline="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1738313" y="714375"/>
            <a:ext cx="60198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1.</a:t>
            </a:r>
            <a:r>
              <a:rPr kumimoji="0" lang="zh-CN" altLang="en-US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聚变与裂变相比的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优点</a:t>
            </a:r>
            <a:r>
              <a:rPr kumimoji="0" lang="zh-CN" altLang="en-US" kern="1200" cap="none" spc="0" normalizeH="0" baseline="0" noProof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：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738313" y="2500313"/>
            <a:ext cx="75438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（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2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）地球上聚变燃料的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储量丰富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1809750" y="3857625"/>
            <a:ext cx="64008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（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3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）轻核聚变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更安全、清洁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1881188" y="5072063"/>
            <a:ext cx="75438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（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4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）</a:t>
            </a:r>
            <a:r>
              <a:rPr kumimoji="1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反应中</a:t>
            </a:r>
            <a:r>
              <a:rPr kumimoji="1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放射物质的处理较容易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1905000" y="1785938"/>
            <a:ext cx="8763000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相同的核燃料释放的能量多。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常见的聚变反应平均每个核子放出的能量约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3.3MeV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，而裂变时平均每个核子释放的能量约为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1MeV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。</a:t>
            </a: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2057400" y="3071813"/>
            <a:ext cx="8610600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1L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海水中大约有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0.03g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氘，如果发生聚变，放出的能量相当于燃烧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300L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汽油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轻核聚变是能源危机的终结者。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1774825" y="4311650"/>
            <a:ext cx="8077200" cy="9531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实现核聚变需要高温，一旦出现故障，高温不能维持，反应就自动终止了。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5723" name="Rectangle 11"/>
          <p:cNvSpPr>
            <a:spLocks noChangeArrowheads="1"/>
          </p:cNvSpPr>
          <p:nvPr/>
        </p:nvSpPr>
        <p:spPr bwMode="auto">
          <a:xfrm>
            <a:off x="1897063" y="5500688"/>
            <a:ext cx="8643938" cy="1322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氘和氚聚就反应中产生的氦是没有放射性的，放射性废物主要是泄漏的氚以及聚变时高速中子、质子与其他物质反应而生成的放射性物质，比裂变所生成的废物的数量少，容易处理。 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558925" y="0"/>
            <a:ext cx="8064500" cy="645160"/>
          </a:xfrm>
          <a:prstGeom prst="rect">
            <a:avLst/>
          </a:prstGeom>
          <a:solidFill>
            <a:schemeClr val="bg1"/>
          </a:solidFill>
          <a:ln w="38100">
            <a:solidFill>
              <a:srgbClr val="9999FF"/>
            </a:solidFill>
            <a:miter lim="800000"/>
          </a:ln>
          <a:effectLst>
            <a:outerShdw sy="50000" kx="-2453608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二、受控热核反应</a:t>
            </a:r>
            <a:r>
              <a:rPr kumimoji="1" lang="en-US" altLang="zh-CN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——</a:t>
            </a:r>
            <a:r>
              <a:rPr kumimoji="1" lang="zh-CN" altLang="en-US" sz="36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核聚变的利用</a:t>
            </a:r>
          </a:p>
        </p:txBody>
      </p:sp>
    </p:spTree>
  </p:cSld>
  <p:clrMapOvr>
    <a:masterClrMapping/>
  </p:clrMapOvr>
  <p:transition spd="med">
    <p:zoom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2362200" y="2057400"/>
            <a:ext cx="1676400" cy="368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磁约束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209800" y="2661762"/>
            <a:ext cx="7620000" cy="1383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带电粒子运动时在均匀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磁场中会洛伦兹力的作用而不飞散，因此有可能利用磁场来约束参加反应的物质。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16740" name="Picture 4"/>
          <p:cNvPicPr>
            <a:picLocks noChangeAspect="1"/>
          </p:cNvPicPr>
          <p:nvPr/>
        </p:nvPicPr>
        <p:blipFill>
          <a:blip r:embed="rId2"/>
          <a:srcRect b="13072"/>
          <a:stretch>
            <a:fillRect/>
          </a:stretch>
        </p:blipFill>
        <p:spPr>
          <a:xfrm>
            <a:off x="2971800" y="4267200"/>
            <a:ext cx="3276600" cy="2114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752600" y="495300"/>
            <a:ext cx="8305800" cy="1476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2.</a:t>
            </a:r>
            <a:r>
              <a:rPr kumimoji="0" lang="zh-CN" altLang="en-US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实现核聚变的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难点</a:t>
            </a:r>
            <a:r>
              <a:rPr kumimoji="0" lang="zh-CN" altLang="en-US" kern="1200" cap="none" spc="0" normalizeH="0" baseline="0" noProof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：</a:t>
            </a:r>
            <a:r>
              <a:rPr kumimoji="0" lang="zh-CN" altLang="en-US" sz="3000" kern="1200" cap="none" spc="0" normalizeH="0" baseline="0" noProof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地球上没有任何容器能够经受如此高的温度。为了解决这个难题，科学家设想了两种方案：</a:t>
            </a:r>
            <a:r>
              <a:rPr kumimoji="0" lang="en-US" altLang="zh-CN" sz="3000" kern="1200" cap="none" spc="0" normalizeH="0" baseline="0" noProof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1.</a:t>
            </a:r>
            <a:r>
              <a:rPr kumimoji="0" lang="zh-CN" altLang="en-US" sz="3000" kern="1200" cap="none" spc="0" normalizeH="0" baseline="0" noProof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磁约束    </a:t>
            </a:r>
            <a:r>
              <a:rPr kumimoji="0" lang="en-US" altLang="zh-CN" sz="3000" kern="1200" cap="none" spc="0" normalizeH="0" baseline="0" noProof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2.</a:t>
            </a:r>
            <a:r>
              <a:rPr kumimoji="0" lang="zh-CN" altLang="en-US" sz="3000" kern="1200" cap="none" spc="0" normalizeH="0" baseline="0" noProof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  <a:cs typeface="+mn-cs"/>
              </a:rPr>
              <a:t>惯性约束</a:t>
            </a:r>
          </a:p>
        </p:txBody>
      </p:sp>
      <p:pic>
        <p:nvPicPr>
          <p:cNvPr id="116743" name="Picture 7" descr="http://wutde.whut.edu.cn/daxuewuli/p04/ch13/sec11/image/image54.gif"/>
          <p:cNvPicPr>
            <a:picLocks noChangeAspect="1"/>
          </p:cNvPicPr>
          <p:nvPr/>
        </p:nvPicPr>
        <p:blipFill>
          <a:blip r:embed="rId4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27800" y="4437063"/>
            <a:ext cx="3313113" cy="1800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1847850" y="617538"/>
            <a:ext cx="2438400" cy="368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惯性约束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1752600" y="1259523"/>
            <a:ext cx="8458200" cy="18148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由于聚变反应的时间非常短，聚变物质因自身的惯性还来不及扩散就完成了核反应。在惯性约束下，可以用激光从各个方向照射参加反应的物质，使它们“挤”在一起发生反应。</a:t>
            </a:r>
          </a:p>
        </p:txBody>
      </p:sp>
      <p:pic>
        <p:nvPicPr>
          <p:cNvPr id="17412" name="Picture 4"/>
          <p:cNvPicPr>
            <a:picLocks noChangeAspect="1"/>
          </p:cNvPicPr>
          <p:nvPr/>
        </p:nvPicPr>
        <p:blipFill>
          <a:blip r:embed="rId3"/>
          <a:srcRect b="10059"/>
          <a:stretch>
            <a:fillRect/>
          </a:stretch>
        </p:blipFill>
        <p:spPr>
          <a:xfrm>
            <a:off x="2286000" y="3232150"/>
            <a:ext cx="3216275" cy="3221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7766" name="Picture 6" descr="http://10.40.0.6:8080/Resource/GZ/GZWL/DGJC/G2/D9/tbjx0167-17_0001.files/image002.gif"/>
          <p:cNvPicPr>
            <a:picLocks noChangeAspect="1"/>
          </p:cNvPicPr>
          <p:nvPr/>
        </p:nvPicPr>
        <p:blipFill>
          <a:blip r:embed="rId5" r:link="rId4"/>
          <a:srcRect b="8440"/>
          <a:stretch>
            <a:fillRect/>
          </a:stretch>
        </p:blipFill>
        <p:spPr>
          <a:xfrm>
            <a:off x="5808663" y="3232150"/>
            <a:ext cx="3960812" cy="32210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186" name="Freeform 2"/>
          <p:cNvSpPr/>
          <p:nvPr/>
        </p:nvSpPr>
        <p:spPr bwMode="auto">
          <a:xfrm>
            <a:off x="2663825" y="1676400"/>
            <a:ext cx="7358063" cy="3536950"/>
          </a:xfrm>
          <a:custGeom>
            <a:cxnLst>
              <a:cxn ang="0">
                <a:pos x="0" y="0"/>
              </a:cxn>
              <a:cxn ang="0">
                <a:pos x="164" y="1326"/>
              </a:cxn>
              <a:cxn ang="0">
                <a:pos x="411" y="1884"/>
              </a:cxn>
              <a:cxn ang="0">
                <a:pos x="823" y="2158"/>
              </a:cxn>
              <a:cxn ang="0">
                <a:pos x="1124" y="2222"/>
              </a:cxn>
              <a:cxn ang="0">
                <a:pos x="1490" y="2195"/>
              </a:cxn>
              <a:cxn ang="0">
                <a:pos x="1920" y="2112"/>
              </a:cxn>
              <a:cxn ang="0">
                <a:pos x="2807" y="1884"/>
              </a:cxn>
              <a:cxn ang="0">
                <a:pos x="4635" y="1317"/>
              </a:cxn>
            </a:cxnLst>
            <a:rect l="0" t="0" r="r" b="b"/>
            <a:pathLst>
              <a:path w="4635" h="2228">
                <a:moveTo>
                  <a:pt x="0" y="0"/>
                </a:moveTo>
                <a:cubicBezTo>
                  <a:pt x="27" y="221"/>
                  <a:pt x="95" y="1012"/>
                  <a:pt x="164" y="1326"/>
                </a:cubicBezTo>
                <a:cubicBezTo>
                  <a:pt x="233" y="1640"/>
                  <a:pt x="301" y="1746"/>
                  <a:pt x="411" y="1884"/>
                </a:cubicBezTo>
                <a:cubicBezTo>
                  <a:pt x="521" y="2022"/>
                  <a:pt x="704" y="2102"/>
                  <a:pt x="823" y="2158"/>
                </a:cubicBezTo>
                <a:cubicBezTo>
                  <a:pt x="943" y="2215"/>
                  <a:pt x="1030" y="2214"/>
                  <a:pt x="1124" y="2222"/>
                </a:cubicBezTo>
                <a:cubicBezTo>
                  <a:pt x="1235" y="2228"/>
                  <a:pt x="1357" y="2213"/>
                  <a:pt x="1490" y="2195"/>
                </a:cubicBezTo>
                <a:cubicBezTo>
                  <a:pt x="1623" y="2177"/>
                  <a:pt x="1701" y="2164"/>
                  <a:pt x="1920" y="2112"/>
                </a:cubicBezTo>
                <a:cubicBezTo>
                  <a:pt x="2139" y="2060"/>
                  <a:pt x="2355" y="2016"/>
                  <a:pt x="2807" y="1884"/>
                </a:cubicBezTo>
                <a:cubicBezTo>
                  <a:pt x="3259" y="1752"/>
                  <a:pt x="4254" y="1435"/>
                  <a:pt x="4635" y="1317"/>
                </a:cubicBezTo>
              </a:path>
            </a:pathLst>
          </a:custGeom>
          <a:noFill/>
          <a:ln w="50800">
            <a:solidFill>
              <a:srgbClr val="333333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2573338" y="2498725"/>
            <a:ext cx="714375" cy="471488"/>
            <a:chOff x="922" y="1560"/>
            <a:chExt cx="450" cy="297"/>
          </a:xfrm>
        </p:grpSpPr>
        <p:pic>
          <p:nvPicPr>
            <p:cNvPr id="18454" name="Picture 7" descr="4"/>
            <p:cNvPicPr>
              <a:picLocks noChangeAspect="1"/>
            </p:cNvPicPr>
            <p:nvPr/>
          </p:nvPicPr>
          <p:blipFill>
            <a:blip r:embed="rId2"/>
            <a:srcRect l="12732" t="8565" r="18982" b="35880"/>
            <a:stretch>
              <a:fillRect/>
            </a:stretch>
          </p:blipFill>
          <p:spPr>
            <a:xfrm>
              <a:off x="922" y="1617"/>
              <a:ext cx="295" cy="240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18455" name="Object 8"/>
            <p:cNvGraphicFramePr>
              <a:graphicFrameLocks noChangeAspect="1"/>
            </p:cNvGraphicFramePr>
            <p:nvPr/>
          </p:nvGraphicFramePr>
          <p:xfrm>
            <a:off x="1153" y="1560"/>
            <a:ext cx="219" cy="239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8" r:id="rId3" imgW="152400" imgH="165100" progId="Equation.DSMT4">
                    <p:embed/>
                  </p:oleObj>
                </mc:Choice>
                <mc:Fallback>
                  <p:oleObj r:id="rId3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3333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153" y="1560"/>
                          <a:ext cx="219" cy="23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"/>
          <p:cNvGrpSpPr/>
          <p:nvPr/>
        </p:nvGrpSpPr>
        <p:grpSpPr>
          <a:xfrm>
            <a:off x="2695575" y="3125788"/>
            <a:ext cx="688975" cy="539750"/>
            <a:chOff x="999" y="1955"/>
            <a:chExt cx="434" cy="340"/>
          </a:xfrm>
        </p:grpSpPr>
        <p:pic>
          <p:nvPicPr>
            <p:cNvPr id="18452" name="Picture 10" descr="6"/>
            <p:cNvPicPr>
              <a:picLocks noChangeAspect="1"/>
            </p:cNvPicPr>
            <p:nvPr/>
          </p:nvPicPr>
          <p:blipFill>
            <a:blip r:embed="rId5"/>
            <a:srcRect l="14815" t="6250" r="27547" b="23380"/>
            <a:stretch>
              <a:fillRect/>
            </a:stretch>
          </p:blipFill>
          <p:spPr>
            <a:xfrm>
              <a:off x="999" y="1991"/>
              <a:ext cx="249" cy="304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18453" name="Object 11"/>
            <p:cNvGraphicFramePr>
              <a:graphicFrameLocks noChangeAspect="1"/>
            </p:cNvGraphicFramePr>
            <p:nvPr/>
          </p:nvGraphicFramePr>
          <p:xfrm>
            <a:off x="1214" y="1955"/>
            <a:ext cx="219" cy="239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9" r:id="rId6" imgW="152400" imgH="165100" progId="Equation.DSMT4">
                    <p:embed/>
                  </p:oleObj>
                </mc:Choice>
                <mc:Fallback>
                  <p:oleObj r:id="rId6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>
                          <a:clrChange>
                            <a:clrFrom>
                              <a:srgbClr val="000000"/>
                            </a:clrFrom>
                            <a:clrTo>
                              <a:srgbClr val="3333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14" y="1955"/>
                          <a:ext cx="219" cy="23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2"/>
          <p:cNvGrpSpPr/>
          <p:nvPr/>
        </p:nvGrpSpPr>
        <p:grpSpPr>
          <a:xfrm>
            <a:off x="3006725" y="4338638"/>
            <a:ext cx="509588" cy="750887"/>
            <a:chOff x="1195" y="2719"/>
            <a:chExt cx="321" cy="473"/>
          </a:xfrm>
        </p:grpSpPr>
        <p:pic>
          <p:nvPicPr>
            <p:cNvPr id="18450" name="Picture 13" descr="8"/>
            <p:cNvPicPr>
              <a:picLocks noChangeAspect="1"/>
            </p:cNvPicPr>
            <p:nvPr/>
          </p:nvPicPr>
          <p:blipFill>
            <a:blip r:embed="rId8"/>
            <a:srcRect l="8565" t="4167" r="17130" b="21297"/>
            <a:stretch>
              <a:fillRect/>
            </a:stretch>
          </p:blipFill>
          <p:spPr>
            <a:xfrm>
              <a:off x="1195" y="2719"/>
              <a:ext cx="321" cy="322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18451" name="Object 14"/>
            <p:cNvGraphicFramePr>
              <a:graphicFrameLocks noChangeAspect="1"/>
            </p:cNvGraphicFramePr>
            <p:nvPr/>
          </p:nvGraphicFramePr>
          <p:xfrm>
            <a:off x="1210" y="2953"/>
            <a:ext cx="203" cy="239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0" r:id="rId9" imgW="139700" imgH="165100" progId="Equation.DSMT4">
                    <p:embed/>
                  </p:oleObj>
                </mc:Choice>
                <mc:Fallback>
                  <p:oleObj r:id="rId9" imgW="1397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>
                          <a:clrChange>
                            <a:clrFrom>
                              <a:srgbClr val="000000"/>
                            </a:clrFrom>
                            <a:clrTo>
                              <a:srgbClr val="3333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10" y="2953"/>
                          <a:ext cx="203" cy="23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5"/>
          <p:cNvGrpSpPr/>
          <p:nvPr/>
        </p:nvGrpSpPr>
        <p:grpSpPr>
          <a:xfrm>
            <a:off x="4162425" y="1960563"/>
            <a:ext cx="577850" cy="4062412"/>
            <a:chOff x="1968" y="1248"/>
            <a:chExt cx="292" cy="2513"/>
          </a:xfrm>
        </p:grpSpPr>
        <p:sp>
          <p:nvSpPr>
            <p:cNvPr id="93200" name="Line 16"/>
            <p:cNvSpPr>
              <a:spLocks noChangeShapeType="1"/>
            </p:cNvSpPr>
            <p:nvPr/>
          </p:nvSpPr>
          <p:spPr bwMode="auto">
            <a:xfrm flipH="1">
              <a:off x="2112" y="1248"/>
              <a:ext cx="0" cy="2256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prstDash val="dash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aphicFrame>
          <p:nvGraphicFramePr>
            <p:cNvPr id="18449" name="Object 17"/>
            <p:cNvGraphicFramePr>
              <a:graphicFrameLocks noChangeAspect="1"/>
            </p:cNvGraphicFramePr>
            <p:nvPr/>
          </p:nvGraphicFramePr>
          <p:xfrm>
            <a:off x="1968" y="3504"/>
            <a:ext cx="292" cy="25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1" r:id="rId11" imgW="215900" imgH="190500" progId="Equation.DSMT4">
                    <p:embed/>
                  </p:oleObj>
                </mc:Choice>
                <mc:Fallback>
                  <p:oleObj r:id="rId11" imgW="215900" imgH="1905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>
                          <a:clrChange>
                            <a:clrFrom>
                              <a:srgbClr val="000000"/>
                            </a:clrFrom>
                            <a:clrTo>
                              <a:srgbClr val="FF33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968" y="3504"/>
                          <a:ext cx="292" cy="25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202" name="Oval 18"/>
          <p:cNvSpPr>
            <a:spLocks noChangeArrowheads="1"/>
          </p:cNvSpPr>
          <p:nvPr/>
        </p:nvSpPr>
        <p:spPr bwMode="auto">
          <a:xfrm>
            <a:off x="2554288" y="2398713"/>
            <a:ext cx="857250" cy="139382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3203" name="AutoShape 19"/>
          <p:cNvSpPr>
            <a:spLocks noChangeArrowheads="1"/>
          </p:cNvSpPr>
          <p:nvPr/>
        </p:nvSpPr>
        <p:spPr bwMode="auto">
          <a:xfrm rot="-276656">
            <a:off x="3549650" y="3241675"/>
            <a:ext cx="623888" cy="1392238"/>
          </a:xfrm>
          <a:prstGeom prst="curvedLeftArrow">
            <a:avLst>
              <a:gd name="adj1" fmla="val 13389"/>
              <a:gd name="adj2" fmla="val 58020"/>
              <a:gd name="adj3" fmla="val 25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6" name="Group 31"/>
          <p:cNvGrpSpPr/>
          <p:nvPr/>
        </p:nvGrpSpPr>
        <p:grpSpPr>
          <a:xfrm>
            <a:off x="2424113" y="1125538"/>
            <a:ext cx="7600950" cy="4867275"/>
            <a:chOff x="431" y="1162"/>
            <a:chExt cx="4788" cy="3066"/>
          </a:xfrm>
        </p:grpSpPr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>
              <a:off x="563" y="3971"/>
              <a:ext cx="4656" cy="0"/>
            </a:xfrm>
            <a:prstGeom prst="line">
              <a:avLst/>
            </a:prstGeom>
            <a:noFill/>
            <a:ln w="76200">
              <a:solidFill>
                <a:srgbClr val="3333FF"/>
              </a:solidFill>
              <a:round/>
              <a:tailEnd type="stealth" w="med" len="lg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aphicFrame>
          <p:nvGraphicFramePr>
            <p:cNvPr id="18444" name="Object 33"/>
            <p:cNvGraphicFramePr>
              <a:graphicFrameLocks noChangeAspect="1"/>
            </p:cNvGraphicFramePr>
            <p:nvPr/>
          </p:nvGraphicFramePr>
          <p:xfrm>
            <a:off x="431" y="3971"/>
            <a:ext cx="237" cy="25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2" r:id="rId13" imgW="165100" imgH="190500" progId="Equation.DSMT4">
                    <p:embed/>
                  </p:oleObj>
                </mc:Choice>
                <mc:Fallback>
                  <p:oleObj r:id="rId13" imgW="165100" imgH="1905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clrChange>
                            <a:clrFrom>
                              <a:srgbClr val="000000"/>
                            </a:clrFrom>
                            <a:clrTo>
                              <a:srgbClr val="3333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31" y="3971"/>
                          <a:ext cx="237" cy="25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 flipH="1" flipV="1">
              <a:off x="563" y="1235"/>
              <a:ext cx="0" cy="2764"/>
            </a:xfrm>
            <a:prstGeom prst="line">
              <a:avLst/>
            </a:prstGeom>
            <a:noFill/>
            <a:ln w="76200">
              <a:solidFill>
                <a:srgbClr val="3333FF"/>
              </a:solidFill>
              <a:round/>
              <a:tailEnd type="stealth" w="med" len="lg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3219" name="Text Box 35"/>
            <p:cNvSpPr txBox="1">
              <a:spLocks noChangeArrowheads="1"/>
            </p:cNvSpPr>
            <p:nvPr/>
          </p:nvSpPr>
          <p:spPr bwMode="auto">
            <a:xfrm>
              <a:off x="716" y="1162"/>
              <a:ext cx="803" cy="60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defTabSz="914400" eaLnBrk="1" hangingPunct="1">
                <a:spcBef>
                  <a:spcPct val="50000"/>
                </a:spcBef>
                <a:buClrTx/>
                <a:buSzTx/>
                <a:buFontTx/>
                <a:buNone/>
                <a:defRPr/>
              </a:pPr>
              <a:r>
                <a:rPr kumimoji="1" lang="zh-CN" altLang="en-US" sz="2800" kern="1200" cap="none" spc="0" normalizeH="0" baseline="0" noProof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华文细黑" pitchFamily="2" charset="-122"/>
                  <a:cs typeface="+mn-cs"/>
                </a:rPr>
                <a:t>核子平均质量</a:t>
              </a:r>
            </a:p>
          </p:txBody>
        </p:sp>
        <p:sp>
          <p:nvSpPr>
            <p:cNvPr id="93220" name="Rectangle 36"/>
            <p:cNvSpPr>
              <a:spLocks noChangeArrowheads="1"/>
            </p:cNvSpPr>
            <p:nvPr/>
          </p:nvSpPr>
          <p:spPr bwMode="auto">
            <a:xfrm>
              <a:off x="4150" y="3602"/>
              <a:ext cx="1016" cy="32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+mn-cs"/>
                </a:rPr>
                <a:t>原子序数</a:t>
              </a:r>
            </a:p>
          </p:txBody>
        </p:sp>
      </p:grpSp>
      <p:sp>
        <p:nvSpPr>
          <p:cNvPr id="93221" name="Text Box 37"/>
          <p:cNvSpPr txBox="1">
            <a:spLocks noChangeArrowheads="1"/>
          </p:cNvSpPr>
          <p:nvPr/>
        </p:nvSpPr>
        <p:spPr bwMode="auto">
          <a:xfrm>
            <a:off x="4224338" y="3430588"/>
            <a:ext cx="1171575" cy="521970"/>
          </a:xfrm>
          <a:prstGeom prst="rect">
            <a:avLst/>
          </a:prstGeom>
          <a:solidFill>
            <a:schemeClr val="bg1"/>
          </a:solidFill>
          <a:ln w="38100">
            <a:solidFill>
              <a:srgbClr val="9999FF"/>
            </a:solidFill>
            <a:miter lim="800000"/>
          </a:ln>
          <a:effectLst>
            <a:outerShdw sy="50000" kx="-2453608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R="0" algn="ctr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CN" altLang="en-US" sz="28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合成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2" grpId="0"/>
      <p:bldP spid="93203" grpId="0"/>
      <p:bldP spid="932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963738" y="476250"/>
            <a:ext cx="8380413" cy="25533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例题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1: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两个中子和两个质子可以结合成一个氦核，已知中子的质量是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1.008665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u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，质子的质量是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1.007276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u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，氦核的质量是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4.0026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u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，求此核反应的质量亏损和结合能。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(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u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=1.66×10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-27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千克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， 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c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=3×10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8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／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s)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963738" y="3151188"/>
            <a:ext cx="76200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解：△</a:t>
            </a:r>
            <a:r>
              <a:rPr kumimoji="0" lang="en-US" altLang="zh-CN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zh-CN" altLang="en-US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</a:t>
            </a:r>
            <a:r>
              <a:rPr kumimoji="0" lang="en-US" altLang="zh-CN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0.029282</a:t>
            </a:r>
            <a:r>
              <a:rPr kumimoji="0" lang="en-US" altLang="zh-CN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u</a:t>
            </a:r>
            <a:r>
              <a:rPr kumimoji="0" lang="en-US" altLang="zh-CN" kern="1200" cap="none" spc="0" normalizeH="0" baseline="0" noProof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963738" y="3859213"/>
            <a:ext cx="8153400" cy="5848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△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E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＝△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mc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=0.029282×931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MeV=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27.3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MeV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963738" y="4494213"/>
            <a:ext cx="8362950" cy="2159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或 △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E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 △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mc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               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0.029282 × 1.66×10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-27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× (3×10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8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)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         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 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4.37 ×10</a:t>
            </a:r>
            <a:r>
              <a:rPr kumimoji="0" lang="zh-CN" altLang="en-US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－</a:t>
            </a:r>
            <a:r>
              <a:rPr kumimoji="0" lang="en-US" altLang="zh-CN" sz="3200" b="1" i="0" u="none" strike="noStrike" kern="1200" cap="none" spc="0" normalizeH="0" baseline="30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12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J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1824038" y="968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/>
            <a:r>
              <a:rPr lang="zh-CN" altLang="en-US" b="1">
                <a:solidFill>
                  <a:srgbClr val="FF0000"/>
                </a:solidFill>
              </a:rPr>
              <a:t>练习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824038" y="777875"/>
            <a:ext cx="8686800" cy="57927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>
                <a:schemeClr val="bg2"/>
              </a:buClr>
              <a:buSzPct val="75000"/>
              <a:buFont typeface="Wingdings" panose="05000000000000000000" pitchFamily="2" charset="2"/>
              <a:defRPr sz="2800"/>
            </a:lvl1pPr>
            <a:lvl2pPr lvl="1">
              <a:buClr>
                <a:schemeClr val="accent2"/>
              </a:buClr>
              <a:buSzPct val="80000"/>
              <a:buFont typeface="Wingdings" panose="05000000000000000000" pitchFamily="2" charset="2"/>
              <a:defRPr sz="2400"/>
            </a:lvl2pPr>
            <a:lvl3pPr lvl="2">
              <a:buClr>
                <a:schemeClr val="bg2"/>
              </a:buClr>
              <a:buSzPct val="65000"/>
              <a:buFont typeface="Wingdings" panose="05000000000000000000" pitchFamily="2" charset="2"/>
              <a:defRPr sz="2000"/>
            </a:lvl3pPr>
            <a:lvl4pPr lvl="3">
              <a:buClr>
                <a:schemeClr val="accent2"/>
              </a:buClr>
              <a:buSzPct val="70000"/>
              <a:buFont typeface="Wingdings" panose="05000000000000000000" pitchFamily="2" charset="2"/>
              <a:defRPr sz="1800"/>
            </a:lvl4pPr>
            <a:lvl5pPr lvl="4">
              <a:buClr>
                <a:schemeClr val="bg2"/>
              </a:buClr>
              <a:buSzTx/>
              <a:buFont typeface="Wingdings" panose="05000000000000000000" pitchFamily="2" charset="2"/>
              <a:defRPr sz="1800"/>
            </a:lvl5pPr>
          </a:lstStyle>
          <a:p>
            <a:pPr lvl="0">
              <a:buNone/>
            </a:pPr>
            <a:r>
              <a:rPr lang="en-US" altLang="zh-CN" sz="3200"/>
              <a:t>1.</a:t>
            </a:r>
            <a:r>
              <a:rPr lang="zh-CN" altLang="en-US" sz="3200"/>
              <a:t>两个轻核结合成质量较大的核，这样的核反映叫做核聚变。从比结合能图线看，聚变后比结合能增加，因此反应中要释放能量。</a:t>
            </a:r>
          </a:p>
          <a:p>
            <a:pPr lvl="0">
              <a:buNone/>
            </a:pPr>
            <a:r>
              <a:rPr lang="en-US" altLang="zh-CN" sz="3200"/>
              <a:t>2.</a:t>
            </a:r>
            <a:r>
              <a:rPr lang="zh-CN" altLang="en-US" sz="3200"/>
              <a:t>核反应方程为                               从比结合能曲线看，反应中要释放能量，说明反应式左边的原子核具有较多的能量。</a:t>
            </a:r>
          </a:p>
          <a:p>
            <a:pPr lvl="0">
              <a:buNone/>
            </a:pPr>
            <a:r>
              <a:rPr lang="en-US" altLang="zh-CN" sz="3200"/>
              <a:t>3.</a:t>
            </a:r>
            <a:r>
              <a:rPr lang="zh-CN" altLang="en-US" sz="3200"/>
              <a:t>太阳每秒释放的能量为</a:t>
            </a:r>
          </a:p>
          <a:p>
            <a:pPr lvl="0">
              <a:buNone/>
            </a:pPr>
            <a:r>
              <a:rPr lang="zh-CN" altLang="en-US" sz="3200"/>
              <a:t>太阳每秒失去的质量为</a:t>
            </a:r>
          </a:p>
        </p:txBody>
      </p:sp>
      <p:graphicFrame>
        <p:nvGraphicFramePr>
          <p:cNvPr id="20484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00600" y="2397125"/>
          <a:ext cx="3311525" cy="644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2" imgW="1066800" imgH="241300" progId="Equation.3">
                  <p:embed/>
                </p:oleObj>
              </mc:Choice>
              <mc:Fallback>
                <p:oleObj r:id="rId2" imgW="10668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00600" y="2397125"/>
                        <a:ext cx="3311525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45250" y="3878263"/>
          <a:ext cx="3097213" cy="6254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4" imgW="862965" imgH="203200" progId="Equation.3">
                  <p:embed/>
                </p:oleObj>
              </mc:Choice>
              <mc:Fallback>
                <p:oleObj r:id="rId4" imgW="862965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5250" y="3878263"/>
                        <a:ext cx="3097213" cy="625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711450" y="5156200"/>
          <a:ext cx="6913563" cy="14144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6" imgW="2362200" imgH="482600" progId="Equation.3">
                  <p:embed/>
                </p:oleObj>
              </mc:Choice>
              <mc:Fallback>
                <p:oleObj r:id="rId6" imgW="23622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11450" y="5156200"/>
                        <a:ext cx="6913563" cy="1414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631950" y="836613"/>
            <a:ext cx="8856663" cy="568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>
                <a:schemeClr val="bg2"/>
              </a:buClr>
              <a:buSzPct val="75000"/>
              <a:buFont typeface="Wingdings" panose="05000000000000000000" pitchFamily="2" charset="2"/>
              <a:defRPr sz="2800"/>
            </a:lvl1pPr>
            <a:lvl2pPr lvl="1">
              <a:buClr>
                <a:schemeClr val="accent2"/>
              </a:buClr>
              <a:buSzPct val="80000"/>
              <a:buFont typeface="Wingdings" panose="05000000000000000000" pitchFamily="2" charset="2"/>
              <a:defRPr sz="2400"/>
            </a:lvl2pPr>
            <a:lvl3pPr lvl="2">
              <a:buClr>
                <a:schemeClr val="bg2"/>
              </a:buClr>
              <a:buSzPct val="65000"/>
              <a:buFont typeface="Wingdings" panose="05000000000000000000" pitchFamily="2" charset="2"/>
              <a:defRPr sz="2000"/>
            </a:lvl3pPr>
            <a:lvl4pPr lvl="3">
              <a:buClr>
                <a:schemeClr val="accent2"/>
              </a:buClr>
              <a:buSzPct val="70000"/>
              <a:buFont typeface="Wingdings" panose="05000000000000000000" pitchFamily="2" charset="2"/>
              <a:defRPr sz="1800"/>
            </a:lvl4pPr>
            <a:lvl5pPr lvl="4">
              <a:buClr>
                <a:schemeClr val="bg2"/>
              </a:buClr>
              <a:buSzTx/>
              <a:buFont typeface="Wingdings" panose="05000000000000000000" pitchFamily="2" charset="2"/>
              <a:defRPr sz="1800"/>
            </a:lvl5pPr>
          </a:lstStyle>
          <a:p>
            <a:pPr lvl="0">
              <a:buNone/>
            </a:pPr>
            <a:r>
              <a:rPr lang="en-US" altLang="zh-CN" sz="3200"/>
              <a:t>4.</a:t>
            </a:r>
            <a:r>
              <a:rPr lang="zh-CN" altLang="en-US" sz="3200"/>
              <a:t>三个</a:t>
            </a:r>
            <a:r>
              <a:rPr lang="el-GR" altLang="zh-CN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粒子结合成一个         核 的质量亏损为：</a:t>
            </a:r>
          </a:p>
          <a:p>
            <a:pPr lvl="0">
              <a:buNone/>
            </a:pP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放出的能量为</a:t>
            </a:r>
          </a:p>
          <a:p>
            <a:pPr lvl="0">
              <a:buNone/>
            </a:pPr>
            <a:endParaRPr lang="zh-CN" altLang="el-GR" i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1507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240463" y="836613"/>
          <a:ext cx="696912" cy="604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2" imgW="241300" imgH="241300" progId="Equation.3">
                  <p:embed/>
                </p:oleObj>
              </mc:Choice>
              <mc:Fallback>
                <p:oleObj r:id="rId2" imgW="2413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40463" y="836613"/>
                        <a:ext cx="696912" cy="604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247900" y="1484313"/>
          <a:ext cx="7732713" cy="484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4" imgW="3162300" imgH="228600" progId="Equation.3">
                  <p:embed/>
                </p:oleObj>
              </mc:Choice>
              <mc:Fallback>
                <p:oleObj r:id="rId4" imgW="31623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47900" y="1484313"/>
                        <a:ext cx="7732713" cy="484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6"/>
          <p:cNvGraphicFramePr>
            <a:graphicFrameLocks noChangeAspect="1"/>
          </p:cNvGraphicFramePr>
          <p:nvPr/>
        </p:nvGraphicFramePr>
        <p:xfrm>
          <a:off x="4079875" y="2060575"/>
          <a:ext cx="6276975" cy="4016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6" imgW="2755900" imgH="203200" progId="Equation.3">
                  <p:embed/>
                </p:oleObj>
              </mc:Choice>
              <mc:Fallback>
                <p:oleObj r:id="rId6" imgW="2755900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79875" y="2060575"/>
                        <a:ext cx="6276975" cy="401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0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2522200" y="120777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med">
    <p:zoom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919288" y="1252538"/>
            <a:ext cx="80772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 </a:t>
            </a:r>
            <a:r>
              <a:rPr kumimoji="1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、 轻核的聚变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19288" y="1968500"/>
            <a:ext cx="8208963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       </a:t>
            </a:r>
            <a:r>
              <a:rPr kumimoji="1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某些轻核能够结合在一起，生成一个较大的原子核，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同时放出大量的核能。</a:t>
            </a:r>
            <a:r>
              <a:rPr kumimoji="1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这种核反应叫做</a:t>
            </a:r>
            <a:r>
              <a:rPr kumimoji="1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聚变</a:t>
            </a:r>
            <a:r>
              <a:rPr kumimoji="1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。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919288" y="476250"/>
            <a:ext cx="2800350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一、核聚变</a:t>
            </a:r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3359150" y="3429000"/>
          <a:ext cx="5270500" cy="904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1828800" imgH="266700" progId="Equation.DSMT4">
                  <p:embed/>
                </p:oleObj>
              </mc:Choice>
              <mc:Fallback>
                <p:oleObj r:id="rId2" imgW="1828800" imgH="266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359150" y="3429000"/>
                        <a:ext cx="5270500" cy="904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135188" y="476250"/>
            <a:ext cx="6088063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计算下面核聚变放出的能量</a:t>
            </a:r>
            <a:r>
              <a:rPr kumimoji="0" lang="en-US" altLang="zh-CN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: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2135188" y="1916113"/>
            <a:ext cx="6265863" cy="20612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氘核的质量：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en-US" altLang="zh-CN" sz="3200" b="1" i="0" u="none" strike="noStrike" kern="1200" cap="none" spc="0" normalizeH="0" baseline="-25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D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2.014102u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氚核的质量：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en-US" altLang="zh-CN" sz="3200" b="1" i="0" u="none" strike="noStrike" kern="1200" cap="none" spc="0" normalizeH="0" baseline="-25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T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3.016050u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氦核的质量：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en-US" altLang="zh-CN" sz="3200" b="1" i="0" u="none" strike="noStrike" kern="1200" cap="none" spc="0" normalizeH="0" baseline="-25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α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＝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4.002603u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中子的质量：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en-US" altLang="zh-CN" sz="3200" b="1" i="0" u="none" strike="noStrike" kern="1200" cap="none" spc="0" normalizeH="0" baseline="-2500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n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=1.008665u</a:t>
            </a: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135188" y="4052888"/>
          <a:ext cx="5027612" cy="7747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2" imgW="1714500" imgH="228600" progId="Equation.DSMT4">
                  <p:embed/>
                </p:oleObj>
              </mc:Choice>
              <mc:Fallback>
                <p:oleObj r:id="rId2" imgW="1714500" imgH="228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35188" y="4052888"/>
                        <a:ext cx="5027612" cy="77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7205663" y="4149725"/>
          <a:ext cx="2994025" cy="576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4" imgW="824865" imgH="177800" progId="Equation.DSMT4">
                  <p:embed/>
                </p:oleObj>
              </mc:Choice>
              <mc:Fallback>
                <p:oleObj r:id="rId4" imgW="8248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05663" y="4149725"/>
                        <a:ext cx="2994025" cy="576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135188" y="4941888"/>
          <a:ext cx="2254250" cy="6334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6" imgW="774065" imgH="203200" progId="Equation.DSMT4">
                  <p:embed/>
                </p:oleObj>
              </mc:Choice>
              <mc:Fallback>
                <p:oleObj r:id="rId6" imgW="7740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5188" y="4941888"/>
                        <a:ext cx="2254250" cy="633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441825" y="5734050"/>
          <a:ext cx="2517775" cy="574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8" imgW="837565" imgH="177800" progId="Equation.DSMT4">
                  <p:embed/>
                </p:oleObj>
              </mc:Choice>
              <mc:Fallback>
                <p:oleObj r:id="rId8" imgW="8375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41825" y="5734050"/>
                        <a:ext cx="2517775" cy="574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967038" y="1084263"/>
          <a:ext cx="5145087" cy="8318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10" imgW="1828800" imgH="266700" progId="Equation.DSMT4">
                  <p:embed/>
                </p:oleObj>
              </mc:Choice>
              <mc:Fallback>
                <p:oleObj r:id="rId10" imgW="1828800" imgH="266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967038" y="1084263"/>
                        <a:ext cx="5145087" cy="831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4440238" y="5029200"/>
          <a:ext cx="5184775" cy="631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2" imgW="1459865" imgH="177800" progId="Equation.DSMT4">
                  <p:embed/>
                </p:oleObj>
              </mc:Choice>
              <mc:Fallback>
                <p:oleObj r:id="rId12" imgW="1459865" imgH="177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40238" y="5029200"/>
                        <a:ext cx="5184775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  <p:cond evt="onBegin" delay="0">
                          <p:tn val="21"/>
                        </p:cond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2062163" y="671990"/>
            <a:ext cx="7850188" cy="25533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计算表明，这个核反应释放的能量是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17.6MeV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。这个量值虽然比一个铀核裂变产生的能量（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201MeV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）少，但平均每个核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子产生的能量</a:t>
            </a:r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4799013" y="2347913"/>
          <a:ext cx="3313112" cy="12239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2" imgW="951865" imgH="355600" progId="Equation.DSMT4">
                  <p:embed/>
                </p:oleObj>
              </mc:Choice>
              <mc:Fallback>
                <p:oleObj r:id="rId2" imgW="951865" imgH="35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99013" y="2347913"/>
                        <a:ext cx="3313112" cy="1223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/>
          <p:nvPr/>
        </p:nvGrpSpPr>
        <p:grpSpPr>
          <a:xfrm>
            <a:off x="2062163" y="3717925"/>
            <a:ext cx="8210550" cy="1150938"/>
            <a:chOff x="339" y="2342"/>
            <a:chExt cx="5172" cy="725"/>
          </a:xfrm>
        </p:grpSpPr>
        <p:sp>
          <p:nvSpPr>
            <p:cNvPr id="87046" name="Rectangle 6"/>
            <p:cNvSpPr>
              <a:spLocks noChangeArrowheads="1"/>
            </p:cNvSpPr>
            <p:nvPr/>
          </p:nvSpPr>
          <p:spPr bwMode="auto">
            <a:xfrm>
              <a:off x="339" y="2495"/>
              <a:ext cx="5172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rPr>
                <a:t>是铀裂变（             </a:t>
              </a:r>
              <a:r>
                <a:rPr kumimoji="0" lang="en-US" altLang="zh-CN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= </a:t>
              </a:r>
              <a:r>
                <a:rPr kumimoji="0" lang="en-US" altLang="zh-CN" sz="32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0.852MeV</a:t>
              </a:r>
              <a:r>
                <a: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）的约</a:t>
              </a:r>
              <a:r>
                <a:rPr kumimoji="0" lang="en-US" altLang="zh-CN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4</a:t>
              </a:r>
              <a:r>
                <a: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倍。</a:t>
              </a:r>
            </a:p>
          </p:txBody>
        </p:sp>
        <p:graphicFrame>
          <p:nvGraphicFramePr>
            <p:cNvPr id="8198" name="Object 3"/>
            <p:cNvGraphicFramePr>
              <a:graphicFrameLocks noChangeAspect="1"/>
            </p:cNvGraphicFramePr>
            <p:nvPr/>
          </p:nvGraphicFramePr>
          <p:xfrm>
            <a:off x="1666" y="2342"/>
            <a:ext cx="793" cy="7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6" r:id="rId4" imgW="443865" imgH="355600" progId="Equation.DSMT4">
                    <p:embed/>
                  </p:oleObj>
                </mc:Choice>
                <mc:Fallback>
                  <p:oleObj r:id="rId4" imgW="443865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666" y="2342"/>
                          <a:ext cx="793" cy="7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08213" y="503238"/>
            <a:ext cx="7920038" cy="7277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2</a:t>
            </a:r>
            <a:r>
              <a:rPr kumimoji="0" lang="zh-CN" altLang="en-US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、发生聚变的条件</a:t>
            </a:r>
            <a:r>
              <a:rPr kumimoji="0" lang="en-US" altLang="zh-CN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:</a:t>
            </a:r>
          </a:p>
          <a:p>
            <a:pPr marR="0" defTabSz="914400" eaLnBrk="1" hangingPunct="1"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      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要使原子核间的距离达到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10</a:t>
            </a:r>
            <a:r>
              <a:rPr kumimoji="0" lang="en-US" altLang="zh-CN" kern="1200" cap="none" spc="0" normalizeH="0" baseline="3000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-15</a:t>
            </a:r>
            <a:r>
              <a:rPr kumimoji="0" lang="en-US" altLang="zh-CN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m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，核力才能大于电磁力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043113" y="3644900"/>
            <a:ext cx="7056438" cy="1863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、实现的方法有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: </a:t>
            </a:r>
            <a:endParaRPr kumimoji="0" lang="en-US" altLang="zh-CN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(2)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、把原子核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加热</a:t>
            </a: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到很高的温度；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135188" y="2420938"/>
            <a:ext cx="7877175" cy="3683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en-US" altLang="zh-CN" kern="1200" cap="none" spc="0" normalizeH="0" baseline="0" noProof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        </a:t>
            </a:r>
            <a:r>
              <a:rPr kumimoji="1" lang="zh-CN" altLang="en-US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需要克服极大的库仑斥力，</a:t>
            </a:r>
            <a:r>
              <a:rPr kumimoji="1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因此必须让轻核具有很大的动能。</a:t>
            </a:r>
          </a:p>
        </p:txBody>
      </p:sp>
      <p:sp>
        <p:nvSpPr>
          <p:cNvPr id="25625" name="AutoShape 25"/>
          <p:cNvSpPr>
            <a:spLocks noChangeArrowheads="1"/>
          </p:cNvSpPr>
          <p:nvPr/>
        </p:nvSpPr>
        <p:spPr bwMode="auto">
          <a:xfrm>
            <a:off x="7680325" y="5661025"/>
            <a:ext cx="2305050" cy="1152525"/>
          </a:xfrm>
          <a:prstGeom prst="wedgeRoundRectCallout">
            <a:avLst>
              <a:gd name="adj1" fmla="val -83056"/>
              <a:gd name="adj2" fmla="val -72866"/>
              <a:gd name="adj3" fmla="val 16667"/>
            </a:avLst>
          </a:prstGeom>
          <a:solidFill>
            <a:srgbClr val="CCFFCC"/>
          </a:solidFill>
          <a:ln w="38100" cmpd="dbl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几百万开尔文高温</a:t>
            </a:r>
          </a:p>
        </p:txBody>
      </p:sp>
      <p:sp>
        <p:nvSpPr>
          <p:cNvPr id="25626" name="AutoShape 26"/>
          <p:cNvSpPr>
            <a:spLocks noChangeArrowheads="1"/>
          </p:cNvSpPr>
          <p:nvPr/>
        </p:nvSpPr>
        <p:spPr bwMode="auto">
          <a:xfrm>
            <a:off x="2208213" y="5661025"/>
            <a:ext cx="2592388" cy="1152525"/>
          </a:xfrm>
          <a:prstGeom prst="wedgeRoundRectCallout">
            <a:avLst>
              <a:gd name="adj1" fmla="val 114421"/>
              <a:gd name="adj2" fmla="val -72866"/>
              <a:gd name="adj3" fmla="val 16667"/>
            </a:avLst>
          </a:prstGeom>
          <a:solidFill>
            <a:schemeClr val="bg1"/>
          </a:solidFill>
          <a:ln w="38100" cmpd="dbl">
            <a:solidFill>
              <a:srgbClr val="800080"/>
            </a:solidFill>
            <a:miter lim="800000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聚变反应又叫热核反应</a:t>
            </a:r>
          </a:p>
        </p:txBody>
      </p:sp>
      <p:sp>
        <p:nvSpPr>
          <p:cNvPr id="5132" name="Text Box 12"/>
          <p:cNvSpPr txBox="1"/>
          <p:nvPr/>
        </p:nvSpPr>
        <p:spPr>
          <a:xfrm>
            <a:off x="1992313" y="4313238"/>
            <a:ext cx="2976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>
                <a:latin typeface="Arial" panose="020b0604020202020204" pitchFamily="34" charset="0"/>
              </a:rPr>
              <a:t>(1)</a:t>
            </a:r>
            <a:r>
              <a:rPr lang="zh-CN" altLang="en-US">
                <a:latin typeface="Arial" panose="020b0604020202020204" pitchFamily="34" charset="0"/>
              </a:rPr>
              <a:t>、用加速器</a:t>
            </a:r>
            <a:r>
              <a:rPr lang="zh-CN" altLang="en-US">
                <a:latin typeface="楷体_GB2312" pitchFamily="49" charset="-122"/>
              </a:rPr>
              <a:t>加速原子核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；</a:t>
            </a:r>
          </a:p>
        </p:txBody>
      </p:sp>
      <p:grpSp>
        <p:nvGrpSpPr>
          <p:cNvPr id="5133" name="Group 13"/>
          <p:cNvGrpSpPr/>
          <p:nvPr/>
        </p:nvGrpSpPr>
        <p:grpSpPr>
          <a:xfrm>
            <a:off x="7159625" y="4278313"/>
            <a:ext cx="1903413" cy="530225"/>
            <a:chOff x="3804" y="2183"/>
            <a:chExt cx="1199" cy="334"/>
          </a:xfrm>
        </p:grpSpPr>
        <p:sp>
          <p:nvSpPr>
            <p:cNvPr id="9225" name="AutoShape 14"/>
            <p:cNvSpPr/>
            <p:nvPr/>
          </p:nvSpPr>
          <p:spPr>
            <a:xfrm>
              <a:off x="3804" y="2292"/>
              <a:ext cx="329" cy="225"/>
            </a:xfrm>
            <a:prstGeom prst="rightArrow">
              <a:avLst>
                <a:gd name="adj1" fmla="val 50000"/>
                <a:gd name="adj2" fmla="val 36555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9226" name="Text Box 15"/>
            <p:cNvSpPr txBox="1"/>
            <p:nvPr/>
          </p:nvSpPr>
          <p:spPr>
            <a:xfrm>
              <a:off x="4119" y="2183"/>
              <a:ext cx="88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>
                  <a:latin typeface="华文细黑" pitchFamily="2" charset="-122"/>
                  <a:ea typeface="华文细黑" pitchFamily="2" charset="-122"/>
                </a:rPr>
                <a:t>不经济</a:t>
              </a: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1" grpId="0"/>
      <p:bldP spid="25625" grpId="0"/>
      <p:bldP spid="25626" grpId="0"/>
      <p:bldP spid="51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14688" y="476250"/>
            <a:ext cx="6697663" cy="76200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j-cs"/>
              </a:rPr>
              <a:t>核聚变的利用</a:t>
            </a:r>
            <a:r>
              <a:rPr kumimoji="0" lang="en-US" altLang="zh-CN" sz="40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j-cs"/>
              </a:rPr>
              <a:t>——</a:t>
            </a: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黑体" panose="02010609060101010101" pitchFamily="49" charset="-122"/>
                <a:cs typeface="+mj-cs"/>
              </a:rPr>
              <a:t>氢弹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246938" y="1544638"/>
            <a:ext cx="1325880" cy="36830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三种炸药：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392988" y="2398713"/>
            <a:ext cx="16052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普通炸药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596188" y="3449638"/>
            <a:ext cx="10718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Ｕ</a:t>
            </a:r>
            <a:r>
              <a:rPr kumimoji="0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235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569200" y="4518025"/>
            <a:ext cx="12496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氘、氚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9239250" y="2384425"/>
            <a:ext cx="8940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爆炸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9612313" y="2943225"/>
            <a:ext cx="0" cy="477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8915400" y="2681288"/>
            <a:ext cx="377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9239250" y="3443288"/>
            <a:ext cx="8940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裂变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9612313" y="4017963"/>
            <a:ext cx="0" cy="477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8901113" y="3697288"/>
            <a:ext cx="377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8943975" y="4772025"/>
            <a:ext cx="377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9253538" y="4518025"/>
            <a:ext cx="894080" cy="521970"/>
          </a:xfrm>
          <a:prstGeom prst="rect">
            <a:avLst/>
          </a:prstGeom>
          <a:noFill/>
          <a:ln w="38100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聚变</a:t>
            </a:r>
          </a:p>
        </p:txBody>
      </p:sp>
      <p:grpSp>
        <p:nvGrpSpPr>
          <p:cNvPr id="2" name="Group 46"/>
          <p:cNvGrpSpPr/>
          <p:nvPr/>
        </p:nvGrpSpPr>
        <p:grpSpPr>
          <a:xfrm>
            <a:off x="1906588" y="1370013"/>
            <a:ext cx="5392737" cy="5011737"/>
            <a:chOff x="241" y="863"/>
            <a:chExt cx="3397" cy="3157"/>
          </a:xfrm>
        </p:grpSpPr>
        <p:grpSp>
          <p:nvGrpSpPr>
            <p:cNvPr id="10257" name="Group 3"/>
            <p:cNvGrpSpPr/>
            <p:nvPr/>
          </p:nvGrpSpPr>
          <p:grpSpPr>
            <a:xfrm>
              <a:off x="1711" y="863"/>
              <a:ext cx="752" cy="397"/>
              <a:chOff x="1801" y="1075"/>
              <a:chExt cx="752" cy="397"/>
            </a:xfrm>
          </p:grpSpPr>
          <p:sp>
            <p:nvSpPr>
              <p:cNvPr id="26628" name="Text Box 4"/>
              <p:cNvSpPr txBox="1">
                <a:spLocks noChangeArrowheads="1"/>
              </p:cNvSpPr>
              <p:nvPr/>
            </p:nvSpPr>
            <p:spPr bwMode="auto">
              <a:xfrm>
                <a:off x="2054" y="1075"/>
                <a:ext cx="499" cy="290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弹体</a:t>
                </a:r>
              </a:p>
            </p:txBody>
          </p:sp>
          <p:sp>
            <p:nvSpPr>
              <p:cNvPr id="26629" name="Line 5"/>
              <p:cNvSpPr>
                <a:spLocks noChangeShapeType="1"/>
              </p:cNvSpPr>
              <p:nvPr/>
            </p:nvSpPr>
            <p:spPr bwMode="auto">
              <a:xfrm flipV="1">
                <a:off x="1801" y="1262"/>
                <a:ext cx="238" cy="2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258" name="Group 6"/>
            <p:cNvGrpSpPr/>
            <p:nvPr/>
          </p:nvGrpSpPr>
          <p:grpSpPr>
            <a:xfrm>
              <a:off x="1180" y="3560"/>
              <a:ext cx="1541" cy="290"/>
              <a:chOff x="1655" y="2785"/>
              <a:chExt cx="1541" cy="290"/>
            </a:xfrm>
          </p:grpSpPr>
          <p:sp>
            <p:nvSpPr>
              <p:cNvPr id="26631" name="Line 7"/>
              <p:cNvSpPr>
                <a:spLocks noChangeShapeType="1"/>
              </p:cNvSpPr>
              <p:nvPr/>
            </p:nvSpPr>
            <p:spPr bwMode="auto">
              <a:xfrm>
                <a:off x="1655" y="2860"/>
                <a:ext cx="684" cy="5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32" name="Text Box 8"/>
              <p:cNvSpPr txBox="1">
                <a:spLocks noChangeArrowheads="1"/>
              </p:cNvSpPr>
              <p:nvPr/>
            </p:nvSpPr>
            <p:spPr bwMode="auto">
              <a:xfrm>
                <a:off x="2313" y="2785"/>
                <a:ext cx="883" cy="290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引爆装置</a:t>
                </a:r>
              </a:p>
            </p:txBody>
          </p:sp>
        </p:grpSp>
        <p:grpSp>
          <p:nvGrpSpPr>
            <p:cNvPr id="10259" name="Group 9"/>
            <p:cNvGrpSpPr/>
            <p:nvPr/>
          </p:nvGrpSpPr>
          <p:grpSpPr>
            <a:xfrm>
              <a:off x="1948" y="1388"/>
              <a:ext cx="1690" cy="1426"/>
              <a:chOff x="1993" y="1289"/>
              <a:chExt cx="1690" cy="142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auto">
              <a:xfrm>
                <a:off x="1993" y="1289"/>
                <a:ext cx="1297" cy="1426"/>
              </a:xfrm>
              <a:prstGeom prst="ellipse">
                <a:avLst/>
              </a:prstGeom>
              <a:noFill/>
              <a:ln w="38100">
                <a:solidFill>
                  <a:srgbClr val="CC00CC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35" name="Text Box 11"/>
              <p:cNvSpPr txBox="1">
                <a:spLocks noChangeArrowheads="1"/>
              </p:cNvSpPr>
              <p:nvPr/>
            </p:nvSpPr>
            <p:spPr bwMode="auto">
              <a:xfrm>
                <a:off x="3238" y="1349"/>
                <a:ext cx="445" cy="1221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solidFill>
                      <a:srgbClr val="3366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小型原子弹</a:t>
                </a:r>
              </a:p>
            </p:txBody>
          </p:sp>
        </p:grpSp>
        <p:grpSp>
          <p:nvGrpSpPr>
            <p:cNvPr id="10260" name="Group 24"/>
            <p:cNvGrpSpPr/>
            <p:nvPr/>
          </p:nvGrpSpPr>
          <p:grpSpPr>
            <a:xfrm>
              <a:off x="241" y="884"/>
              <a:ext cx="1628" cy="3136"/>
              <a:chOff x="2196" y="768"/>
              <a:chExt cx="1524" cy="2936"/>
            </a:xfrm>
          </p:grpSpPr>
          <p:sp>
            <p:nvSpPr>
              <p:cNvPr id="26649" name="Freeform 25"/>
              <p:cNvSpPr/>
              <p:nvPr/>
            </p:nvSpPr>
            <p:spPr bwMode="auto">
              <a:xfrm>
                <a:off x="2196" y="768"/>
                <a:ext cx="1524" cy="2936"/>
              </a:xfrm>
              <a:custGeom>
                <a:cxnLst>
                  <a:cxn ang="0">
                    <a:pos x="324" y="18"/>
                  </a:cxn>
                  <a:cxn ang="0">
                    <a:pos x="642" y="228"/>
                  </a:cxn>
                  <a:cxn ang="0">
                    <a:pos x="642" y="6"/>
                  </a:cxn>
                  <a:cxn ang="0">
                    <a:pos x="888" y="6"/>
                  </a:cxn>
                  <a:cxn ang="0">
                    <a:pos x="888" y="240"/>
                  </a:cxn>
                  <a:cxn ang="0">
                    <a:pos x="1224" y="0"/>
                  </a:cxn>
                  <a:cxn ang="0">
                    <a:pos x="1524" y="0"/>
                  </a:cxn>
                  <a:cxn ang="0">
                    <a:pos x="1524" y="342"/>
                  </a:cxn>
                  <a:cxn ang="0">
                    <a:pos x="1212" y="606"/>
                  </a:cxn>
                  <a:cxn ang="0">
                    <a:pos x="1524" y="894"/>
                  </a:cxn>
                  <a:cxn ang="0">
                    <a:pos x="1518" y="2394"/>
                  </a:cxn>
                  <a:cxn ang="0">
                    <a:pos x="810" y="2934"/>
                  </a:cxn>
                  <a:cxn ang="0">
                    <a:pos x="30" y="2406"/>
                  </a:cxn>
                  <a:cxn ang="0">
                    <a:pos x="30" y="882"/>
                  </a:cxn>
                  <a:cxn ang="0">
                    <a:pos x="306" y="630"/>
                  </a:cxn>
                  <a:cxn ang="0">
                    <a:pos x="0" y="372"/>
                  </a:cxn>
                  <a:cxn ang="0">
                    <a:pos x="0" y="12"/>
                  </a:cxn>
                  <a:cxn ang="0">
                    <a:pos x="324" y="18"/>
                  </a:cxn>
                </a:cxnLst>
                <a:rect l="0" t="0" r="r" b="b"/>
                <a:pathLst>
                  <a:path w="1524" h="2936">
                    <a:moveTo>
                      <a:pt x="324" y="18"/>
                    </a:moveTo>
                    <a:lnTo>
                      <a:pt x="642" y="228"/>
                    </a:lnTo>
                    <a:lnTo>
                      <a:pt x="642" y="6"/>
                    </a:lnTo>
                    <a:lnTo>
                      <a:pt x="888" y="6"/>
                    </a:lnTo>
                    <a:lnTo>
                      <a:pt x="888" y="240"/>
                    </a:lnTo>
                    <a:lnTo>
                      <a:pt x="1224" y="0"/>
                    </a:lnTo>
                    <a:lnTo>
                      <a:pt x="1524" y="0"/>
                    </a:lnTo>
                    <a:lnTo>
                      <a:pt x="1524" y="342"/>
                    </a:lnTo>
                    <a:lnTo>
                      <a:pt x="1212" y="606"/>
                    </a:lnTo>
                    <a:lnTo>
                      <a:pt x="1524" y="894"/>
                    </a:lnTo>
                    <a:lnTo>
                      <a:pt x="1518" y="2394"/>
                    </a:lnTo>
                    <a:cubicBezTo>
                      <a:pt x="1399" y="2734"/>
                      <a:pt x="1058" y="2932"/>
                      <a:pt x="810" y="2934"/>
                    </a:cubicBezTo>
                    <a:cubicBezTo>
                      <a:pt x="562" y="2936"/>
                      <a:pt x="163" y="2761"/>
                      <a:pt x="30" y="2406"/>
                    </a:cubicBezTo>
                    <a:lnTo>
                      <a:pt x="30" y="882"/>
                    </a:lnTo>
                    <a:lnTo>
                      <a:pt x="306" y="630"/>
                    </a:lnTo>
                    <a:lnTo>
                      <a:pt x="0" y="372"/>
                    </a:lnTo>
                    <a:lnTo>
                      <a:pt x="0" y="12"/>
                    </a:lnTo>
                    <a:lnTo>
                      <a:pt x="324" y="18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50" name="Oval 26"/>
              <p:cNvSpPr>
                <a:spLocks noChangeArrowheads="1"/>
              </p:cNvSpPr>
              <p:nvPr/>
            </p:nvSpPr>
            <p:spPr bwMode="auto">
              <a:xfrm>
                <a:off x="2307" y="1620"/>
                <a:ext cx="1341" cy="1341"/>
              </a:xfrm>
              <a:prstGeom prst="ellipse">
                <a:avLst/>
              </a:prstGeom>
              <a:solidFill>
                <a:srgbClr val="18C646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51" name="Oval 27"/>
              <p:cNvSpPr>
                <a:spLocks noChangeArrowheads="1"/>
              </p:cNvSpPr>
              <p:nvPr/>
            </p:nvSpPr>
            <p:spPr bwMode="auto">
              <a:xfrm>
                <a:off x="2520" y="1833"/>
                <a:ext cx="914" cy="91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pic>
            <p:nvPicPr>
              <p:cNvPr id="10276" name="Picture 28"/>
              <p:cNvPicPr preferRelativeResize="0"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521" y="1839"/>
                <a:ext cx="902" cy="912"/>
              </a:xfrm>
              <a:prstGeom prst="rect">
                <a:avLst/>
              </a:prstGeom>
              <a:noFill/>
              <a:ln w="38100">
                <a:noFill/>
              </a:ln>
            </p:spPr>
          </p:pic>
          <p:sp>
            <p:nvSpPr>
              <p:cNvPr id="26653" name="Line 29"/>
              <p:cNvSpPr>
                <a:spLocks noChangeShapeType="1"/>
              </p:cNvSpPr>
              <p:nvPr/>
            </p:nvSpPr>
            <p:spPr bwMode="auto">
              <a:xfrm>
                <a:off x="2330" y="2502"/>
                <a:ext cx="447" cy="8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54" name="Line 30"/>
              <p:cNvSpPr>
                <a:spLocks noChangeShapeType="1"/>
              </p:cNvSpPr>
              <p:nvPr/>
            </p:nvSpPr>
            <p:spPr bwMode="auto">
              <a:xfrm flipH="1">
                <a:off x="3172" y="2502"/>
                <a:ext cx="447" cy="8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55" name="Rectangle 31"/>
              <p:cNvSpPr>
                <a:spLocks noChangeArrowheads="1"/>
              </p:cNvSpPr>
              <p:nvPr/>
            </p:nvSpPr>
            <p:spPr bwMode="auto">
              <a:xfrm>
                <a:off x="2788" y="3277"/>
                <a:ext cx="393" cy="179"/>
              </a:xfrm>
              <a:prstGeom prst="rect">
                <a:avLst/>
              </a:prstGeom>
              <a:solidFill>
                <a:schemeClr val="accent1">
                  <a:alpha val="16000"/>
                </a:schemeClr>
              </a:solidFill>
              <a:ln w="38100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56" name="AutoShape 32"/>
              <p:cNvSpPr>
                <a:spLocks noChangeArrowheads="1"/>
              </p:cNvSpPr>
              <p:nvPr/>
            </p:nvSpPr>
            <p:spPr bwMode="auto">
              <a:xfrm rot="-21046004">
                <a:off x="2920" y="3281"/>
                <a:ext cx="158" cy="154"/>
              </a:xfrm>
              <a:prstGeom prst="lightningBol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261" name="Group 33"/>
            <p:cNvGrpSpPr/>
            <p:nvPr/>
          </p:nvGrpSpPr>
          <p:grpSpPr>
            <a:xfrm>
              <a:off x="1457" y="2856"/>
              <a:ext cx="1732" cy="523"/>
              <a:chOff x="1502" y="2757"/>
              <a:chExt cx="1732" cy="523"/>
            </a:xfrm>
          </p:grpSpPr>
          <p:sp>
            <p:nvSpPr>
              <p:cNvPr id="26658" name="Text Box 34"/>
              <p:cNvSpPr txBox="1">
                <a:spLocks noChangeArrowheads="1"/>
              </p:cNvSpPr>
              <p:nvPr/>
            </p:nvSpPr>
            <p:spPr bwMode="auto">
              <a:xfrm>
                <a:off x="2085" y="2757"/>
                <a:ext cx="1149" cy="523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氘、氚等热核燃料</a:t>
                </a:r>
              </a:p>
            </p:txBody>
          </p:sp>
          <p:sp>
            <p:nvSpPr>
              <p:cNvPr id="26659" name="Line 35"/>
              <p:cNvSpPr>
                <a:spLocks noChangeShapeType="1"/>
              </p:cNvSpPr>
              <p:nvPr/>
            </p:nvSpPr>
            <p:spPr bwMode="auto">
              <a:xfrm>
                <a:off x="1502" y="2805"/>
                <a:ext cx="446" cy="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262" name="Group 36"/>
            <p:cNvGrpSpPr/>
            <p:nvPr/>
          </p:nvGrpSpPr>
          <p:grpSpPr>
            <a:xfrm>
              <a:off x="1191" y="1989"/>
              <a:ext cx="1571" cy="294"/>
              <a:chOff x="1236" y="1890"/>
              <a:chExt cx="1571" cy="294"/>
            </a:xfrm>
          </p:grpSpPr>
          <p:sp>
            <p:nvSpPr>
              <p:cNvPr id="26661" name="Line 37"/>
              <p:cNvSpPr>
                <a:spLocks noChangeShapeType="1"/>
              </p:cNvSpPr>
              <p:nvPr/>
            </p:nvSpPr>
            <p:spPr bwMode="auto">
              <a:xfrm flipV="1">
                <a:off x="1236" y="2056"/>
                <a:ext cx="1005" cy="1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62" name="Text Box 38"/>
              <p:cNvSpPr txBox="1">
                <a:spLocks noChangeArrowheads="1"/>
              </p:cNvSpPr>
              <p:nvPr/>
            </p:nvSpPr>
            <p:spPr bwMode="auto">
              <a:xfrm>
                <a:off x="2212" y="1890"/>
                <a:ext cx="595" cy="290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铀</a:t>
                </a:r>
                <a:r>
                  <a:rPr kumimoji="0" lang="en-US" altLang="zh-CN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235</a:t>
                </a:r>
              </a:p>
            </p:txBody>
          </p:sp>
        </p:grpSp>
        <p:grpSp>
          <p:nvGrpSpPr>
            <p:cNvPr id="10263" name="Group 39"/>
            <p:cNvGrpSpPr/>
            <p:nvPr/>
          </p:nvGrpSpPr>
          <p:grpSpPr>
            <a:xfrm>
              <a:off x="1556" y="2372"/>
              <a:ext cx="1184" cy="290"/>
              <a:chOff x="1601" y="2273"/>
              <a:chExt cx="1184" cy="290"/>
            </a:xfrm>
          </p:grpSpPr>
          <p:sp>
            <p:nvSpPr>
              <p:cNvPr id="26664" name="Line 40"/>
              <p:cNvSpPr>
                <a:spLocks noChangeShapeType="1"/>
              </p:cNvSpPr>
              <p:nvPr/>
            </p:nvSpPr>
            <p:spPr bwMode="auto">
              <a:xfrm flipV="1">
                <a:off x="1601" y="2424"/>
                <a:ext cx="684" cy="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65" name="Text Box 41"/>
              <p:cNvSpPr txBox="1">
                <a:spLocks noChangeArrowheads="1"/>
              </p:cNvSpPr>
              <p:nvPr/>
            </p:nvSpPr>
            <p:spPr bwMode="auto">
              <a:xfrm>
                <a:off x="2286" y="2273"/>
                <a:ext cx="499" cy="290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外壳</a:t>
                </a:r>
              </a:p>
            </p:txBody>
          </p:sp>
        </p:grpSp>
        <p:grpSp>
          <p:nvGrpSpPr>
            <p:cNvPr id="10264" name="Group 42"/>
            <p:cNvGrpSpPr/>
            <p:nvPr/>
          </p:nvGrpSpPr>
          <p:grpSpPr>
            <a:xfrm>
              <a:off x="1199" y="1577"/>
              <a:ext cx="1832" cy="497"/>
              <a:chOff x="1244" y="1478"/>
              <a:chExt cx="1832" cy="497"/>
            </a:xfrm>
          </p:grpSpPr>
          <p:sp>
            <p:nvSpPr>
              <p:cNvPr id="26667" name="Line 43"/>
              <p:cNvSpPr>
                <a:spLocks noChangeShapeType="1"/>
              </p:cNvSpPr>
              <p:nvPr/>
            </p:nvSpPr>
            <p:spPr bwMode="auto">
              <a:xfrm flipV="1">
                <a:off x="1244" y="1628"/>
                <a:ext cx="988" cy="34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6668" name="Text Box 44"/>
              <p:cNvSpPr txBox="1">
                <a:spLocks noChangeArrowheads="1"/>
              </p:cNvSpPr>
              <p:nvPr/>
            </p:nvSpPr>
            <p:spPr bwMode="auto">
              <a:xfrm>
                <a:off x="2193" y="1478"/>
                <a:ext cx="883" cy="290"/>
              </a:xfrm>
              <a:prstGeom prst="rect">
                <a:avLst/>
              </a:prstGeom>
              <a:noFill/>
              <a:ln w="38100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defTabSz="914400" eaLnBrk="1" hangingPunct="1">
                  <a:buClrTx/>
                  <a:buSzTx/>
                  <a:buFontTx/>
                  <a:buNone/>
                  <a:defRPr/>
                </a:pPr>
                <a:r>
                  <a:rPr kumimoji="0" lang="zh-CN" altLang="en-US" sz="2400" kern="1200" cap="none" spc="0" normalizeH="0" baseline="0" noProof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ea typeface="楷体_GB2312" pitchFamily="49" charset="-122"/>
                    <a:cs typeface="+mn-cs"/>
                  </a:rPr>
                  <a:t>普通炸药</a:t>
                </a:r>
              </a:p>
            </p:txBody>
          </p:sp>
        </p:grpSp>
      </p:grpSp>
      <p:graphicFrame>
        <p:nvGraphicFramePr>
          <p:cNvPr id="26669" name="Object 45"/>
          <p:cNvGraphicFramePr>
            <a:graphicFrameLocks noGrp="1" noChangeAspect="1"/>
          </p:cNvGraphicFramePr>
          <p:nvPr>
            <p:ph idx="1"/>
          </p:nvPr>
        </p:nvGraphicFramePr>
        <p:xfrm>
          <a:off x="6321425" y="5521325"/>
          <a:ext cx="4095750" cy="701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3" imgW="1828800" imgH="266700" progId="Equation.DSMT4">
                  <p:embed/>
                </p:oleObj>
              </mc:Choice>
              <mc:Fallback>
                <p:oleObj r:id="rId3" imgW="1828800" imgH="266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3366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21425" y="5521325"/>
                        <a:ext cx="4095750" cy="701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  <p:cond evt="onBegin" delay="0">
                          <p:tn val="45"/>
                        </p:cond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  <p:cond evt="onBegin" delay="0">
                          <p:tn val="50"/>
                        </p:cond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  <p:cond evt="onBegin" delay="0">
                          <p:tn val="59"/>
                        </p:cond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  <p:cond evt="onBegin" delay="0">
                          <p:tn val="64"/>
                        </p:cond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0" grpId="0"/>
      <p:bldP spid="26643" grpId="0"/>
      <p:bldP spid="266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266" name="Picture 3" descr="人类世界第一枚氢弹“麦克”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463" y="2205038"/>
            <a:ext cx="3817937" cy="2354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2855913" y="908050"/>
            <a:ext cx="5761038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kumimoji="1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  <a:cs typeface="+mn-cs"/>
              </a:rPr>
              <a:t>世界第一颗氢弹</a:t>
            </a:r>
            <a:r>
              <a:rPr kumimoji="1" lang="en-US" altLang="zh-CN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细黑"/>
                <a:ea typeface="黑体" panose="02010609060101010101" pitchFamily="49" charset="-122"/>
                <a:cs typeface="+mn-cs"/>
              </a:rPr>
              <a:t>——</a:t>
            </a:r>
            <a:r>
              <a:rPr kumimoji="1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黑体" panose="02010609060101010101" pitchFamily="49" charset="-122"/>
                <a:cs typeface="+mn-cs"/>
              </a:rPr>
              <a:t>麦克</a:t>
            </a:r>
          </a:p>
        </p:txBody>
      </p:sp>
    </p:spTree>
  </p:cSld>
  <p:clrMapOvr>
    <a:masterClrMapping/>
  </p:clrMapOvr>
  <p:transition spd="med">
    <p:zoom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290" name="Picture 2" descr="原子弹爆炸"/>
          <p:cNvPicPr>
            <a:picLocks noChangeAspect="1"/>
          </p:cNvPicPr>
          <p:nvPr/>
        </p:nvPicPr>
        <p:blipFill>
          <a:blip r:embed="rId2"/>
          <a:srcRect t="20464" b="5490"/>
          <a:stretch>
            <a:fillRect/>
          </a:stretch>
        </p:blipFill>
        <p:spPr>
          <a:xfrm>
            <a:off x="2208213" y="1341438"/>
            <a:ext cx="7502525" cy="3887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432175" y="549275"/>
            <a:ext cx="5472113" cy="645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600" kern="1200" cap="none" spc="0" normalizeH="0" baseline="0" noProof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氢弹爆炸形成的磨姑云</a:t>
            </a:r>
          </a:p>
        </p:txBody>
      </p:sp>
    </p:spTree>
  </p:cSld>
  <p:clrMapOvr>
    <a:masterClrMapping/>
  </p:clrMapOvr>
  <p:transition spd="med">
    <p:zoom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828800" y="381000"/>
            <a:ext cx="693420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太阳</a:t>
            </a:r>
            <a:r>
              <a:rPr kumimoji="0" lang="zh-CN" altLang="en-US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是一个巨大的</a:t>
            </a:r>
            <a:r>
              <a:rPr kumimoji="0" lang="zh-CN" altLang="en-US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热核反应堆。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524000" y="1052513"/>
            <a:ext cx="5940425" cy="5692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热核反应在宇宙中时时刻刻地进行着，太阳和很多恒星的内部温度高达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10</a:t>
            </a:r>
            <a:r>
              <a:rPr kumimoji="0" lang="en-US" altLang="zh-CN" sz="2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7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K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以上，因而在那里进行着激烈的热核反应，不断向外界释放着巨大的能量。太阳每秒释放的能量约为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3.8×10</a:t>
            </a:r>
            <a:r>
              <a:rPr kumimoji="0" lang="en-US" altLang="zh-CN" sz="2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26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J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，地球只接受了其中的二十亿分之一。太阳在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核燃烧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的过程中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体重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不断减轻。它每秒有７亿吨原子核参与碰撞，转化为能量的物质是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400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万吨。科学家估计，太阳的这种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“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核燃烧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楷体_GB2312" pitchFamily="49" charset="-122"/>
                <a:cs typeface="+mn-cs"/>
              </a:rPr>
              <a:t>”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还能维持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90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亿</a:t>
            </a:r>
            <a:r>
              <a:rPr kumimoji="0" lang="en-US" altLang="zh-CN" sz="2800" b="1" i="0" u="none" strike="noStrike" kern="120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~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100</a:t>
            </a: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亿年。当然，与人类历史相比，这个时间很长很长！</a:t>
            </a:r>
          </a:p>
        </p:txBody>
      </p:sp>
      <p:pic>
        <p:nvPicPr>
          <p:cNvPr id="13316" name="Picture 5" descr="20-00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1588" y="1231900"/>
            <a:ext cx="2795587" cy="2763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7696200" y="4149725"/>
            <a:ext cx="2819400" cy="23069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TW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TW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太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阳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的中心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发生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核聚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变</a:t>
            </a:r>
            <a:r>
              <a:rPr kumimoji="0" lang="zh-TW" altLang="zh-TW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放出巨大能量，太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阳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；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这个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天然的的核聚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变过程已经发生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了好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几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十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亿</a:t>
            </a:r>
            <a:r>
              <a:rPr kumimoji="0" lang="zh-TW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Sung-Light-Identity-H"/>
                <a:ea typeface="黑体" panose="02010609060101010101" pitchFamily="49" charset="-122"/>
                <a:cs typeface="+mn-cs"/>
              </a:rPr>
              <a:t>年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Sung-Light-Identity-H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med">
    <p:zoom/>
  </p:transition>
  <p:timing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73</Paragraphs>
  <Slides>16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9">
      <vt:lpstr>Arial</vt:lpstr>
      <vt:lpstr>宋体</vt:lpstr>
      <vt:lpstr>Wingdings</vt:lpstr>
      <vt:lpstr>Calibri Light</vt:lpstr>
      <vt:lpstr>Calibri</vt:lpstr>
      <vt:lpstr>Times New Roman</vt:lpstr>
      <vt:lpstr>黑体</vt:lpstr>
      <vt:lpstr>楷体_GB2312</vt:lpstr>
      <vt:lpstr>华文细黑</vt:lpstr>
      <vt:lpstr>Tahoma</vt:lpstr>
      <vt:lpstr>MSung-Light-Identity-H</vt:lpstr>
      <vt:lpstr>华文楷体</vt:lpstr>
      <vt:lpstr>Pixel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核聚变的利用——氢弹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练习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2021-06-03T14:02:00.294</cp:lastPrinted>
  <dcterms:created xsi:type="dcterms:W3CDTF">2021-06-03T14:02:00Z</dcterms:created>
  <dcterms:modified xsi:type="dcterms:W3CDTF">2021-06-03T06:02:01Z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