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329" r:id="rId3"/>
    <p:sldId id="450" r:id="rId4"/>
    <p:sldId id="452" r:id="rId5"/>
    <p:sldId id="451" r:id="rId6"/>
    <p:sldId id="443" r:id="rId7"/>
    <p:sldId id="461" r:id="rId8"/>
    <p:sldId id="444" r:id="rId9"/>
    <p:sldId id="445" r:id="rId10"/>
    <p:sldId id="468" r:id="rId11"/>
    <p:sldId id="446" r:id="rId12"/>
    <p:sldId id="471" r:id="rId13"/>
    <p:sldId id="472" r:id="rId14"/>
    <p:sldId id="469" r:id="rId15"/>
    <p:sldId id="484" r:id="rId16"/>
    <p:sldId id="485" r:id="rId17"/>
    <p:sldId id="486" r:id="rId18"/>
    <p:sldId id="479" r:id="rId19"/>
    <p:sldId id="487" r:id="rId20"/>
    <p:sldId id="480" r:id="rId21"/>
    <p:sldId id="497" r:id="rId22"/>
    <p:sldId id="482" r:id="rId23"/>
    <p:sldId id="470" r:id="rId24"/>
    <p:sldId id="473" r:id="rId25"/>
    <p:sldId id="498" r:id="rId26"/>
    <p:sldId id="449" r:id="rId27"/>
    <p:sldId id="330" r:id="rId28"/>
  </p:sldIdLst>
  <p:sldSz cx="12192000" cy="6858000"/>
  <p:notesSz cx="7103745" cy="10234295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gs" Target="tags/tag1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notesMaster" Target="notesMasters/notesMaster1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7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7" Type="http://schemas.openxmlformats.org/officeDocument/2006/relationships/image" Target="../media/image10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7" Type="http://schemas.openxmlformats.org/officeDocument/2006/relationships/image" Target="../media/image22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6.wmf"/><Relationship Id="rId3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4" Type="http://schemas.openxmlformats.org/officeDocument/2006/relationships/image" Target="../media/image24.wmf"/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7" Type="http://schemas.openxmlformats.org/officeDocument/2006/relationships/image" Target="../media/image30.wmf"/><Relationship Id="rId6" Type="http://schemas.openxmlformats.org/officeDocument/2006/relationships/image" Target="../media/image29.wmf"/><Relationship Id="rId5" Type="http://schemas.openxmlformats.org/officeDocument/2006/relationships/image" Target="../media/image20.wmf"/><Relationship Id="rId4" Type="http://schemas.openxmlformats.org/officeDocument/2006/relationships/image" Target="../media/image28.wmf"/><Relationship Id="rId3" Type="http://schemas.openxmlformats.org/officeDocument/2006/relationships/image" Target="../media/image17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02167" y="1600200"/>
            <a:ext cx="5592233" cy="21732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592233" cy="21732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02167" y="3925888"/>
            <a:ext cx="5592233" cy="217328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925888"/>
            <a:ext cx="5592233" cy="217328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402167" y="6245225"/>
            <a:ext cx="3052233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>
          <a:xfrm>
            <a:off x="8737600" y="6245225"/>
            <a:ext cx="3052233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fontAlgn="base">
              <a:buNone/>
            </a:pPr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1.png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24.wmf"/><Relationship Id="rId8" Type="http://schemas.openxmlformats.org/officeDocument/2006/relationships/oleObject" Target="../embeddings/oleObject36.bin"/><Relationship Id="rId7" Type="http://schemas.openxmlformats.org/officeDocument/2006/relationships/oleObject" Target="../embeddings/oleObject35.bin"/><Relationship Id="rId6" Type="http://schemas.openxmlformats.org/officeDocument/2006/relationships/image" Target="../media/image17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16.wmf"/><Relationship Id="rId3" Type="http://schemas.openxmlformats.org/officeDocument/2006/relationships/oleObject" Target="../embeddings/oleObject33.bin"/><Relationship Id="rId2" Type="http://schemas.openxmlformats.org/officeDocument/2006/relationships/image" Target="../media/image23.wmf"/><Relationship Id="rId12" Type="http://schemas.openxmlformats.org/officeDocument/2006/relationships/vmlDrawing" Target="../drawings/vmlDrawing6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25.png"/><Relationship Id="rId1" Type="http://schemas.openxmlformats.org/officeDocument/2006/relationships/oleObject" Target="../embeddings/oleObject32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1.bin"/><Relationship Id="rId8" Type="http://schemas.openxmlformats.org/officeDocument/2006/relationships/image" Target="../media/image28.wmf"/><Relationship Id="rId7" Type="http://schemas.openxmlformats.org/officeDocument/2006/relationships/oleObject" Target="../embeddings/oleObject40.bin"/><Relationship Id="rId6" Type="http://schemas.openxmlformats.org/officeDocument/2006/relationships/image" Target="../media/image17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27.wmf"/><Relationship Id="rId3" Type="http://schemas.openxmlformats.org/officeDocument/2006/relationships/oleObject" Target="../embeddings/oleObject38.bin"/><Relationship Id="rId2" Type="http://schemas.openxmlformats.org/officeDocument/2006/relationships/image" Target="../media/image26.wmf"/><Relationship Id="rId16" Type="http://schemas.openxmlformats.org/officeDocument/2006/relationships/vmlDrawing" Target="../drawings/vmlDrawing7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30.wmf"/><Relationship Id="rId13" Type="http://schemas.openxmlformats.org/officeDocument/2006/relationships/oleObject" Target="../embeddings/oleObject43.bin"/><Relationship Id="rId12" Type="http://schemas.openxmlformats.org/officeDocument/2006/relationships/image" Target="../media/image29.wmf"/><Relationship Id="rId11" Type="http://schemas.openxmlformats.org/officeDocument/2006/relationships/oleObject" Target="../embeddings/oleObject42.bin"/><Relationship Id="rId10" Type="http://schemas.openxmlformats.org/officeDocument/2006/relationships/image" Target="../media/image20.wmf"/><Relationship Id="rId1" Type="http://schemas.openxmlformats.org/officeDocument/2006/relationships/oleObject" Target="../embeddings/oleObject3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8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32.wmf"/><Relationship Id="rId3" Type="http://schemas.openxmlformats.org/officeDocument/2006/relationships/oleObject" Target="../embeddings/oleObject45.bin"/><Relationship Id="rId2" Type="http://schemas.openxmlformats.org/officeDocument/2006/relationships/image" Target="../media/image31.wmf"/><Relationship Id="rId1" Type="http://schemas.openxmlformats.org/officeDocument/2006/relationships/oleObject" Target="../embeddings/oleObject44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9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35.wmf"/><Relationship Id="rId3" Type="http://schemas.openxmlformats.org/officeDocument/2006/relationships/oleObject" Target="../embeddings/oleObject48.bin"/><Relationship Id="rId2" Type="http://schemas.openxmlformats.org/officeDocument/2006/relationships/image" Target="../media/image34.wmf"/><Relationship Id="rId1" Type="http://schemas.openxmlformats.org/officeDocument/2006/relationships/oleObject" Target="../embeddings/oleObject4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0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37.wmf"/><Relationship Id="rId3" Type="http://schemas.openxmlformats.org/officeDocument/2006/relationships/oleObject" Target="../embeddings/oleObject51.bin"/><Relationship Id="rId2" Type="http://schemas.openxmlformats.org/officeDocument/2006/relationships/image" Target="../media/image34.wmf"/><Relationship Id="rId1" Type="http://schemas.openxmlformats.org/officeDocument/2006/relationships/oleObject" Target="../embeddings/oleObject50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8.wmf"/><Relationship Id="rId1" Type="http://schemas.openxmlformats.org/officeDocument/2006/relationships/oleObject" Target="../embeddings/oleObject53.bin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2.vml"/><Relationship Id="rId8" Type="http://schemas.openxmlformats.org/officeDocument/2006/relationships/slideLayout" Target="../slideLayouts/slideLayout2.xml"/><Relationship Id="rId7" Type="http://schemas.openxmlformats.org/officeDocument/2006/relationships/oleObject" Target="../embeddings/oleObject57.bin"/><Relationship Id="rId6" Type="http://schemas.openxmlformats.org/officeDocument/2006/relationships/image" Target="../media/image41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40.wmf"/><Relationship Id="rId3" Type="http://schemas.openxmlformats.org/officeDocument/2006/relationships/oleObject" Target="../embeddings/oleObject55.bin"/><Relationship Id="rId2" Type="http://schemas.openxmlformats.org/officeDocument/2006/relationships/image" Target="../media/image39.wmf"/><Relationship Id="rId1" Type="http://schemas.openxmlformats.org/officeDocument/2006/relationships/oleObject" Target="../embeddings/oleObject54.bin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3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2.wmf"/><Relationship Id="rId2" Type="http://schemas.openxmlformats.org/officeDocument/2006/relationships/oleObject" Target="../embeddings/oleObject58.bin"/><Relationship Id="rId1" Type="http://schemas.openxmlformats.org/officeDocument/2006/relationships/slide" Target="slid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4.vml"/><Relationship Id="rId6" Type="http://schemas.openxmlformats.org/officeDocument/2006/relationships/slideLayout" Target="../slideLayouts/slideLayout2.xml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Relationship Id="rId3" Type="http://schemas.openxmlformats.org/officeDocument/2006/relationships/oleObject" Target="../embeddings/oleObject60.bin"/><Relationship Id="rId2" Type="http://schemas.openxmlformats.org/officeDocument/2006/relationships/image" Target="../media/image43.wmf"/><Relationship Id="rId1" Type="http://schemas.openxmlformats.org/officeDocument/2006/relationships/oleObject" Target="../embeddings/oleObject59.bin"/></Relationships>
</file>

<file path=ppt/slides/_rels/slide25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5.vml"/><Relationship Id="rId6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45.wmf"/><Relationship Id="rId3" Type="http://schemas.openxmlformats.org/officeDocument/2006/relationships/oleObject" Target="../embeddings/oleObject64.bin"/><Relationship Id="rId2" Type="http://schemas.openxmlformats.org/officeDocument/2006/relationships/image" Target="../media/image44.wmf"/><Relationship Id="rId1" Type="http://schemas.openxmlformats.org/officeDocument/2006/relationships/oleObject" Target="../embeddings/oleObject63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.bin"/><Relationship Id="rId8" Type="http://schemas.openxmlformats.org/officeDocument/2006/relationships/image" Target="../media/image7.wmf"/><Relationship Id="rId7" Type="http://schemas.openxmlformats.org/officeDocument/2006/relationships/oleObject" Target="../embeddings/oleObject6.bin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3" Type="http://schemas.openxmlformats.org/officeDocument/2006/relationships/oleObject" Target="../embeddings/oleObject4.bin"/><Relationship Id="rId25" Type="http://schemas.openxmlformats.org/officeDocument/2006/relationships/vmlDrawing" Target="../drawings/vmlDrawing2.vml"/><Relationship Id="rId24" Type="http://schemas.openxmlformats.org/officeDocument/2006/relationships/slideLayout" Target="../slideLayouts/slideLayout7.xml"/><Relationship Id="rId23" Type="http://schemas.openxmlformats.org/officeDocument/2006/relationships/image" Target="../media/image12.wmf"/><Relationship Id="rId22" Type="http://schemas.openxmlformats.org/officeDocument/2006/relationships/oleObject" Target="../embeddings/oleObject16.bin"/><Relationship Id="rId21" Type="http://schemas.openxmlformats.org/officeDocument/2006/relationships/oleObject" Target="../embeddings/oleObject15.bin"/><Relationship Id="rId20" Type="http://schemas.openxmlformats.org/officeDocument/2006/relationships/oleObject" Target="../embeddings/oleObject14.bin"/><Relationship Id="rId2" Type="http://schemas.openxmlformats.org/officeDocument/2006/relationships/image" Target="../media/image4.wmf"/><Relationship Id="rId19" Type="http://schemas.openxmlformats.org/officeDocument/2006/relationships/oleObject" Target="../embeddings/oleObject13.bin"/><Relationship Id="rId18" Type="http://schemas.openxmlformats.org/officeDocument/2006/relationships/oleObject" Target="../embeddings/oleObject12.bin"/><Relationship Id="rId17" Type="http://schemas.openxmlformats.org/officeDocument/2006/relationships/oleObject" Target="../embeddings/oleObject11.bin"/><Relationship Id="rId16" Type="http://schemas.openxmlformats.org/officeDocument/2006/relationships/image" Target="../media/image11.wmf"/><Relationship Id="rId15" Type="http://schemas.openxmlformats.org/officeDocument/2006/relationships/oleObject" Target="../embeddings/oleObject10.bin"/><Relationship Id="rId14" Type="http://schemas.openxmlformats.org/officeDocument/2006/relationships/image" Target="../media/image10.wmf"/><Relationship Id="rId13" Type="http://schemas.openxmlformats.org/officeDocument/2006/relationships/oleObject" Target="../embeddings/oleObject9.bin"/><Relationship Id="rId12" Type="http://schemas.openxmlformats.org/officeDocument/2006/relationships/image" Target="../media/image9.wmf"/><Relationship Id="rId11" Type="http://schemas.openxmlformats.org/officeDocument/2006/relationships/oleObject" Target="../embeddings/oleObject8.bin"/><Relationship Id="rId10" Type="http://schemas.openxmlformats.org/officeDocument/2006/relationships/image" Target="../media/image8.wmf"/><Relationship Id="rId1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4.wmf"/><Relationship Id="rId3" Type="http://schemas.openxmlformats.org/officeDocument/2006/relationships/oleObject" Target="../embeddings/oleObject18.bin"/><Relationship Id="rId2" Type="http://schemas.openxmlformats.org/officeDocument/2006/relationships/image" Target="../media/image13.wmf"/><Relationship Id="rId1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oleObject" Target="../embeddings/oleObject24.bin"/><Relationship Id="rId7" Type="http://schemas.openxmlformats.org/officeDocument/2006/relationships/oleObject" Target="../embeddings/oleObject23.bin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6.wmf"/><Relationship Id="rId3" Type="http://schemas.openxmlformats.org/officeDocument/2006/relationships/oleObject" Target="../embeddings/oleObject21.bin"/><Relationship Id="rId2" Type="http://schemas.openxmlformats.org/officeDocument/2006/relationships/image" Target="../media/image15.wmf"/><Relationship Id="rId10" Type="http://schemas.openxmlformats.org/officeDocument/2006/relationships/vmlDrawing" Target="../drawings/vmlDrawing4.vml"/><Relationship Id="rId1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9.bin"/><Relationship Id="rId8" Type="http://schemas.openxmlformats.org/officeDocument/2006/relationships/image" Target="../media/image16.wmf"/><Relationship Id="rId7" Type="http://schemas.openxmlformats.org/officeDocument/2006/relationships/oleObject" Target="../embeddings/oleObject28.bin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19.wmf"/><Relationship Id="rId3" Type="http://schemas.openxmlformats.org/officeDocument/2006/relationships/oleObject" Target="../embeddings/oleObject26.bin"/><Relationship Id="rId2" Type="http://schemas.openxmlformats.org/officeDocument/2006/relationships/image" Target="../media/image18.wmf"/><Relationship Id="rId16" Type="http://schemas.openxmlformats.org/officeDocument/2006/relationships/vmlDrawing" Target="../drawings/vmlDrawing5.vml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22.wmf"/><Relationship Id="rId13" Type="http://schemas.openxmlformats.org/officeDocument/2006/relationships/oleObject" Target="../embeddings/oleObject31.bin"/><Relationship Id="rId12" Type="http://schemas.openxmlformats.org/officeDocument/2006/relationships/image" Target="../media/image21.wmf"/><Relationship Id="rId11" Type="http://schemas.openxmlformats.org/officeDocument/2006/relationships/oleObject" Target="../embeddings/oleObject30.bin"/><Relationship Id="rId10" Type="http://schemas.openxmlformats.org/officeDocument/2006/relationships/image" Target="../media/image20.wmf"/><Relationship Id="rId1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752554" y="154516"/>
            <a:ext cx="253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版必修第一册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54852" y="2921168"/>
            <a:ext cx="973201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6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1.4充分</a:t>
            </a:r>
            <a:r>
              <a:rPr lang="zh-CN" altLang="zh-CN" sz="6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条件</a:t>
            </a:r>
            <a:r>
              <a:rPr lang="zh-CN" altLang="en-US" sz="6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与必要条件</a:t>
            </a:r>
            <a:endParaRPr lang="zh-CN" altLang="en-US" sz="60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03505" y="524510"/>
            <a:ext cx="1150874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思考：例</a:t>
            </a:r>
            <a:r>
              <a:rPr lang="en-US" altLang="zh-CN" sz="2800"/>
              <a:t>1</a:t>
            </a:r>
            <a:r>
              <a:rPr lang="zh-CN" altLang="en-US" sz="2800"/>
              <a:t>中命题（</a:t>
            </a:r>
            <a:r>
              <a:rPr lang="en-US" altLang="zh-CN" sz="2800"/>
              <a:t>1</a:t>
            </a:r>
            <a:r>
              <a:rPr lang="zh-CN" altLang="en-US" sz="2800"/>
              <a:t>）给出了</a:t>
            </a:r>
            <a:r>
              <a:rPr lang="en-US" altLang="zh-CN" sz="2800"/>
              <a:t>“</a:t>
            </a:r>
            <a:r>
              <a:rPr lang="zh-CN" altLang="en-US" sz="2800"/>
              <a:t>四边形是平行四边形</a:t>
            </a:r>
            <a:r>
              <a:rPr lang="en-US" altLang="zh-CN" sz="2800"/>
              <a:t>”</a:t>
            </a:r>
            <a:r>
              <a:rPr lang="zh-CN" altLang="en-US" sz="2800"/>
              <a:t>的一个充分条件，这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样的充分条件唯一吗？若不唯一，那么你能给出不同的充分条件吗？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507365" y="2190115"/>
            <a:ext cx="978408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四边形的两组对边分别相等，四边形的一组对边平行且相等，</a:t>
            </a:r>
            <a:endParaRPr lang="zh-CN" altLang="en-US" sz="280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   四边形的两条对角线互相平分都是其充分条件</a:t>
            </a:r>
            <a:r>
              <a:rPr lang="zh-CN" altLang="en-US"/>
              <a:t>。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07365" y="4455160"/>
            <a:ext cx="7650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思考：你能说出几个两条直线平行的充分条件？</a:t>
            </a:r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103505" y="5386705"/>
            <a:ext cx="1085088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C00000"/>
                </a:solidFill>
              </a:rPr>
              <a:t>一般地，数学中的每一条判定定理都给出了相应数学结论成立的一个</a:t>
            </a:r>
            <a:endParaRPr lang="zh-CN" altLang="en-US" sz="2800">
              <a:solidFill>
                <a:srgbClr val="C0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C00000"/>
                </a:solidFill>
              </a:rPr>
              <a:t>  充分条件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对象 49153"/>
          <p:cNvGraphicFramePr>
            <a:graphicFrameLocks noChangeAspect="1"/>
          </p:cNvGraphicFramePr>
          <p:nvPr/>
        </p:nvGraphicFramePr>
        <p:xfrm>
          <a:off x="466091" y="835343"/>
          <a:ext cx="9975850" cy="3392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" r:id="rId1" imgW="4762500" imgH="1651000" progId="Equation.DSMT4">
                  <p:embed/>
                </p:oleObj>
              </mc:Choice>
              <mc:Fallback>
                <p:oleObj name="" r:id="rId1" imgW="4762500" imgH="1651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66091" y="835343"/>
                        <a:ext cx="9975850" cy="339217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84785" y="4362450"/>
            <a:ext cx="118224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>
                <a:solidFill>
                  <a:srgbClr val="FF0000"/>
                </a:solidFill>
              </a:rPr>
              <a:t>解：（</a:t>
            </a:r>
            <a:r>
              <a:rPr lang="en-US" altLang="zh-CN" sz="2800">
                <a:solidFill>
                  <a:srgbClr val="FF0000"/>
                </a:solidFill>
              </a:rPr>
              <a:t>1</a:t>
            </a:r>
            <a:r>
              <a:rPr lang="zh-CN" altLang="en-US" sz="2800">
                <a:solidFill>
                  <a:srgbClr val="FF0000"/>
                </a:solidFill>
              </a:rPr>
              <a:t>）这是一条平行四边形的性质定理，              所以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的必要条件。</a:t>
            </a:r>
            <a:r>
              <a:rPr lang="zh-CN" altLang="en-US">
                <a:solidFill>
                  <a:srgbClr val="FF0000"/>
                </a:solidFill>
              </a:rPr>
              <a:t>   </a:t>
            </a:r>
            <a:endParaRPr lang="zh-CN" altLang="en-US">
              <a:solidFill>
                <a:srgbClr val="FF0000"/>
              </a:solidFill>
            </a:endParaRPr>
          </a:p>
        </p:txBody>
      </p:sp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084060" y="4362450"/>
          <a:ext cx="1069975" cy="426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" r:id="rId3" imgW="444500" imgH="177165" progId="Equation.KSEE3">
                  <p:embed/>
                </p:oleObj>
              </mc:Choice>
              <mc:Fallback>
                <p:oleObj name="" r:id="rId3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84060" y="4362450"/>
                        <a:ext cx="1069975" cy="426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" r:id="rId5" imgW="114300" imgH="215265" progId="Equation.KSEE3">
                  <p:embed/>
                </p:oleObj>
              </mc:Choice>
              <mc:Fallback>
                <p:oleObj name="" r:id="rId5" imgW="114300" imgH="2152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973455" y="5005705"/>
            <a:ext cx="111112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2</a:t>
            </a:r>
            <a:r>
              <a:rPr lang="zh-CN" altLang="en-US" sz="2800">
                <a:solidFill>
                  <a:srgbClr val="FF0000"/>
                </a:solidFill>
              </a:rPr>
              <a:t>）这是一条相似三角形的性质定理，              所以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的必要条件。  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73455" y="5527675"/>
            <a:ext cx="11000105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 </a:t>
            </a:r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3</a:t>
            </a:r>
            <a:r>
              <a:rPr lang="zh-CN" altLang="en-US" sz="2800">
                <a:solidFill>
                  <a:srgbClr val="FF0000"/>
                </a:solidFill>
              </a:rPr>
              <a:t>）如图，四边形</a:t>
            </a:r>
            <a:r>
              <a:rPr lang="en-US" altLang="zh-CN" sz="2800">
                <a:solidFill>
                  <a:srgbClr val="FF0000"/>
                </a:solidFill>
              </a:rPr>
              <a:t>ABCD</a:t>
            </a:r>
            <a:r>
              <a:rPr lang="zh-CN" altLang="en-US" sz="2800">
                <a:solidFill>
                  <a:srgbClr val="FF0000"/>
                </a:solidFill>
              </a:rPr>
              <a:t>的对角线互相垂直，但它不是菱形，           ，</a:t>
            </a:r>
            <a:endParaRPr lang="zh-CN" altLang="en-US" sz="280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     所以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不是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的必要条件。  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9" name="对象 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223125" y="5053330"/>
          <a:ext cx="1069975" cy="426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" r:id="rId7" imgW="444500" imgH="177165" progId="Equation.KSEE3">
                  <p:embed/>
                </p:oleObj>
              </mc:Choice>
              <mc:Fallback>
                <p:oleObj name="" r:id="rId7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23125" y="5053330"/>
                        <a:ext cx="1069975" cy="426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0488295" y="5717858"/>
          <a:ext cx="977265" cy="489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" r:id="rId8" imgW="405765" imgH="203200" progId="Equation.KSEE3">
                  <p:embed/>
                </p:oleObj>
              </mc:Choice>
              <mc:Fallback>
                <p:oleObj name="" r:id="rId8" imgW="405765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488295" y="5717858"/>
                        <a:ext cx="977265" cy="4895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10775" y="2838450"/>
            <a:ext cx="1270635" cy="11804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对象 49153"/>
          <p:cNvGraphicFramePr>
            <a:graphicFrameLocks noChangeAspect="1"/>
          </p:cNvGraphicFramePr>
          <p:nvPr/>
        </p:nvGraphicFramePr>
        <p:xfrm>
          <a:off x="412433" y="804545"/>
          <a:ext cx="9975215" cy="3418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" r:id="rId1" imgW="4762500" imgH="1663700" progId="Equation.3">
                  <p:embed/>
                </p:oleObj>
              </mc:Choice>
              <mc:Fallback>
                <p:oleObj name="" r:id="rId1" imgW="4762500" imgH="166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2433" y="804545"/>
                        <a:ext cx="9975215" cy="341820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98755" y="4362450"/>
            <a:ext cx="77971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解：（</a:t>
            </a:r>
            <a:r>
              <a:rPr lang="en-US" altLang="zh-CN" sz="2800">
                <a:solidFill>
                  <a:srgbClr val="FF0000"/>
                </a:solidFill>
              </a:rPr>
              <a:t>4</a:t>
            </a:r>
            <a:r>
              <a:rPr lang="zh-CN" altLang="en-US" sz="2800">
                <a:solidFill>
                  <a:srgbClr val="FF0000"/>
                </a:solidFill>
              </a:rPr>
              <a:t>）显然                 所以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不是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的必要条件。</a:t>
            </a:r>
            <a:r>
              <a:rPr lang="zh-CN" altLang="en-US">
                <a:solidFill>
                  <a:srgbClr val="FF0000"/>
                </a:solidFill>
              </a:rPr>
              <a:t>   </a:t>
            </a:r>
            <a:endParaRPr lang="zh-CN" altLang="en-US">
              <a:solidFill>
                <a:srgbClr val="FF0000"/>
              </a:solidFill>
            </a:endParaRPr>
          </a:p>
        </p:txBody>
      </p:sp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809558" y="4378326"/>
          <a:ext cx="1070610" cy="490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" r:id="rId3" imgW="444500" imgH="203200" progId="Equation.KSEE3">
                  <p:embed/>
                </p:oleObj>
              </mc:Choice>
              <mc:Fallback>
                <p:oleObj name="" r:id="rId3" imgW="4445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09558" y="4378326"/>
                        <a:ext cx="1070610" cy="490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" r:id="rId5" imgW="114300" imgH="215265" progId="Equation.KSEE3">
                  <p:embed/>
                </p:oleObj>
              </mc:Choice>
              <mc:Fallback>
                <p:oleObj name="" r:id="rId5" imgW="114300" imgH="2152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973455" y="5005705"/>
            <a:ext cx="110559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5</a:t>
            </a:r>
            <a:r>
              <a:rPr lang="zh-CN" altLang="en-US" sz="2800">
                <a:solidFill>
                  <a:srgbClr val="FF0000"/>
                </a:solidFill>
              </a:rPr>
              <a:t>）由于 ，                 ，                                   ，所以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不是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的必要条件。  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73455" y="5590540"/>
            <a:ext cx="1021715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/>
              <a:t> </a:t>
            </a:r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6</a:t>
            </a:r>
            <a:r>
              <a:rPr lang="zh-CN" altLang="en-US" sz="2800">
                <a:solidFill>
                  <a:srgbClr val="FF0000"/>
                </a:solidFill>
              </a:rPr>
              <a:t>）                          为无理数，但            不全是无理数，             ，</a:t>
            </a:r>
            <a:endParaRPr lang="zh-CN" altLang="en-US" sz="280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 所以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不是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的必要条件。  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9" name="对象 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764155" y="5005388"/>
          <a:ext cx="4799965" cy="520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" r:id="rId7" imgW="1993900" imgH="215900" progId="Equation.KSEE3">
                  <p:embed/>
                </p:oleObj>
              </mc:Choice>
              <mc:Fallback>
                <p:oleObj name="" r:id="rId7" imgW="19939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64155" y="5005388"/>
                        <a:ext cx="4799965" cy="5200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9410700" y="5670233"/>
          <a:ext cx="977265" cy="489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" r:id="rId9" imgW="405765" imgH="203200" progId="Equation.KSEE3">
                  <p:embed/>
                </p:oleObj>
              </mc:Choice>
              <mc:Fallback>
                <p:oleObj name="" r:id="rId9" imgW="405765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410700" y="5670233"/>
                        <a:ext cx="977265" cy="4895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002790" y="5704840"/>
          <a:ext cx="2168525" cy="455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" r:id="rId11" imgW="1028700" imgH="215900" progId="Equation.KSEE3">
                  <p:embed/>
                </p:oleObj>
              </mc:Choice>
              <mc:Fallback>
                <p:oleObj name="" r:id="rId11" imgW="10287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002790" y="5704840"/>
                        <a:ext cx="2168525" cy="455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325236" y="5704840"/>
          <a:ext cx="696595" cy="455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" r:id="rId13" imgW="330200" imgH="215900" progId="Equation.KSEE3">
                  <p:embed/>
                </p:oleObj>
              </mc:Choice>
              <mc:Fallback>
                <p:oleObj name="" r:id="rId13" imgW="3302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325236" y="5704840"/>
                        <a:ext cx="696595" cy="455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38810" y="626745"/>
            <a:ext cx="10495280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思考：例</a:t>
            </a:r>
            <a:r>
              <a:rPr lang="en-US" altLang="zh-CN" sz="2800"/>
              <a:t>2</a:t>
            </a:r>
            <a:r>
              <a:rPr lang="zh-CN" altLang="en-US" sz="2800"/>
              <a:t>中命题（</a:t>
            </a:r>
            <a:r>
              <a:rPr lang="en-US" altLang="zh-CN" sz="2800"/>
              <a:t>1</a:t>
            </a:r>
            <a:r>
              <a:rPr lang="zh-CN" altLang="en-US" sz="2800"/>
              <a:t>）给出了</a:t>
            </a:r>
            <a:r>
              <a:rPr lang="en-US" altLang="zh-CN" sz="2800"/>
              <a:t>“</a:t>
            </a:r>
            <a:r>
              <a:rPr lang="zh-CN" altLang="en-US" sz="2800"/>
              <a:t>四边形是平行四边形</a:t>
            </a:r>
            <a:r>
              <a:rPr lang="en-US" altLang="zh-CN" sz="2800"/>
              <a:t>”</a:t>
            </a:r>
            <a:r>
              <a:rPr lang="zh-CN" altLang="en-US" sz="2800"/>
              <a:t>的一个必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要条件，这样的必要条件唯一吗？若不唯一，你能给出几个其它的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必要条件吗？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823595" y="3041650"/>
            <a:ext cx="978408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四边形的两组对边分别相等，四边形的一组对边平行且相等，</a:t>
            </a:r>
            <a:endParaRPr lang="zh-CN" altLang="en-US" sz="280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   四边形的两条对角线互相平分都是其必要条件</a:t>
            </a:r>
            <a:r>
              <a:rPr lang="zh-CN" altLang="en-US"/>
              <a:t>。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38810" y="4829175"/>
            <a:ext cx="1085088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一般地，数学中的每一条性质定理都给出了相应数学结论成立的一个</a:t>
            </a:r>
            <a:endParaRPr lang="zh-CN" altLang="en-US" sz="2800">
              <a:solidFill>
                <a:srgbClr val="FF0000"/>
              </a:solidFill>
            </a:endParaRPr>
          </a:p>
          <a:p>
            <a:r>
              <a:rPr lang="zh-CN" altLang="en-US" sz="2800">
                <a:solidFill>
                  <a:srgbClr val="FF0000"/>
                </a:solidFill>
              </a:rPr>
              <a:t>必要条件。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54330" y="543560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/>
              <a:t>思考：</a:t>
            </a: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354330" y="1284605"/>
            <a:ext cx="11739880" cy="3969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下列</a:t>
            </a:r>
            <a:r>
              <a:rPr lang="en-US" altLang="zh-CN" sz="2800">
                <a:latin typeface="+mn-ea"/>
                <a:cs typeface="+mn-ea"/>
              </a:rPr>
              <a:t>“</a:t>
            </a:r>
            <a:r>
              <a:rPr lang="zh-CN" altLang="en-US" sz="2800">
                <a:latin typeface="+mn-ea"/>
                <a:cs typeface="+mn-ea"/>
              </a:rPr>
              <a:t>若</a:t>
            </a:r>
            <a:r>
              <a:rPr lang="en-US" altLang="zh-CN" sz="2800">
                <a:latin typeface="+mn-ea"/>
                <a:cs typeface="+mn-ea"/>
              </a:rPr>
              <a:t>P</a:t>
            </a:r>
            <a:r>
              <a:rPr lang="zh-CN" altLang="en-US" sz="2800">
                <a:latin typeface="+mn-ea"/>
                <a:cs typeface="+mn-ea"/>
              </a:rPr>
              <a:t>，则</a:t>
            </a:r>
            <a:r>
              <a:rPr lang="en-US" altLang="zh-CN" sz="2800">
                <a:latin typeface="+mn-ea"/>
                <a:cs typeface="+mn-ea"/>
              </a:rPr>
              <a:t>q”</a:t>
            </a:r>
            <a:r>
              <a:rPr lang="zh-CN" altLang="en-US" sz="2800">
                <a:latin typeface="+mn-ea"/>
                <a:cs typeface="+mn-ea"/>
              </a:rPr>
              <a:t>形式的命题中，哪些命题与它们的逆命题都是真命题？</a:t>
            </a:r>
            <a:endParaRPr lang="zh-CN" altLang="en-US" sz="2800">
              <a:latin typeface="+mn-ea"/>
              <a:cs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1</a:t>
            </a:r>
            <a:r>
              <a:rPr lang="zh-CN" altLang="en-US" sz="2800">
                <a:latin typeface="+mn-ea"/>
                <a:cs typeface="+mn-ea"/>
              </a:rPr>
              <a:t>）若两个三角形的两角和其中一角所对的边分别相等，则这两个三角形</a:t>
            </a:r>
            <a:endParaRPr lang="zh-CN" altLang="en-US" sz="2800">
              <a:latin typeface="+mn-ea"/>
              <a:cs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     全等；</a:t>
            </a:r>
            <a:endParaRPr lang="zh-CN" altLang="en-US" sz="2800">
              <a:latin typeface="+mn-ea"/>
              <a:cs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2</a:t>
            </a:r>
            <a:r>
              <a:rPr lang="zh-CN" altLang="en-US" sz="2800">
                <a:latin typeface="+mn-ea"/>
                <a:cs typeface="+mn-ea"/>
              </a:rPr>
              <a:t>）若两个三角形</a:t>
            </a:r>
            <a:r>
              <a:rPr lang="zh-CN" altLang="en-US" sz="2800">
                <a:latin typeface="+mn-ea"/>
                <a:cs typeface="+mn-ea"/>
                <a:sym typeface="+mn-ea"/>
              </a:rPr>
              <a:t>全等</a:t>
            </a:r>
            <a:r>
              <a:rPr lang="zh-CN" altLang="en-US" sz="2800">
                <a:latin typeface="+mn-ea"/>
                <a:cs typeface="+mn-ea"/>
              </a:rPr>
              <a:t>，则这两个三角形</a:t>
            </a:r>
            <a:r>
              <a:rPr lang="zh-CN" altLang="en-US" sz="2800">
                <a:latin typeface="+mn-ea"/>
                <a:cs typeface="+mn-ea"/>
                <a:sym typeface="+mn-ea"/>
              </a:rPr>
              <a:t>的周长相等</a:t>
            </a:r>
            <a:r>
              <a:rPr lang="zh-CN" altLang="en-US" sz="2800">
                <a:latin typeface="+mn-ea"/>
                <a:cs typeface="+mn-ea"/>
              </a:rPr>
              <a:t>；</a:t>
            </a:r>
            <a:endParaRPr lang="zh-CN" altLang="en-US" sz="2800">
              <a:latin typeface="+mn-ea"/>
              <a:cs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3</a:t>
            </a:r>
            <a:r>
              <a:rPr lang="zh-CN" altLang="en-US" sz="2800">
                <a:latin typeface="+mn-ea"/>
                <a:cs typeface="+mn-ea"/>
              </a:rPr>
              <a:t>）若一元二次方程              有两个不相等的实数根，则                                                 </a:t>
            </a:r>
            <a:endParaRPr lang="zh-CN" altLang="en-US" sz="2800">
              <a:latin typeface="+mn-ea"/>
              <a:cs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4</a:t>
            </a:r>
            <a:r>
              <a:rPr lang="zh-CN" altLang="en-US" sz="2800">
                <a:latin typeface="+mn-ea"/>
                <a:cs typeface="+mn-ea"/>
              </a:rPr>
              <a:t>）若     是空集，则</a:t>
            </a:r>
            <a:r>
              <a:rPr lang="en-US" altLang="zh-CN" sz="2800">
                <a:latin typeface="+mn-ea"/>
                <a:cs typeface="+mn-ea"/>
              </a:rPr>
              <a:t>A</a:t>
            </a:r>
            <a:r>
              <a:rPr lang="zh-CN" altLang="en-US" sz="2800">
                <a:latin typeface="+mn-ea"/>
                <a:cs typeface="+mn-ea"/>
              </a:rPr>
              <a:t>与</a:t>
            </a:r>
            <a:r>
              <a:rPr lang="en-US" altLang="zh-CN" sz="2800">
                <a:latin typeface="+mn-ea"/>
                <a:cs typeface="+mn-ea"/>
              </a:rPr>
              <a:t>B</a:t>
            </a:r>
            <a:r>
              <a:rPr lang="zh-CN" altLang="en-US" sz="2800">
                <a:latin typeface="+mn-ea"/>
                <a:cs typeface="+mn-ea"/>
              </a:rPr>
              <a:t>均是空集。</a:t>
            </a:r>
            <a:endParaRPr lang="zh-CN" altLang="en-US" sz="2800">
              <a:latin typeface="+mn-ea"/>
              <a:cs typeface="+mn-ea"/>
            </a:endParaRPr>
          </a:p>
        </p:txBody>
      </p:sp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865880" y="3970655"/>
          <a:ext cx="2345690" cy="474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" r:id="rId1" imgW="3215640" imgH="516890" progId="Equation.KSEE3">
                  <p:embed/>
                </p:oleObj>
              </mc:Choice>
              <mc:Fallback>
                <p:oleObj name="" r:id="rId1" imgW="3215640" imgH="51689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65880" y="3970655"/>
                        <a:ext cx="2345690" cy="474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0620375" y="3983355"/>
          <a:ext cx="1038225" cy="461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" r:id="rId3" imgW="457200" imgH="203200" progId="Equation.KSEE3">
                  <p:embed/>
                </p:oleObj>
              </mc:Choice>
              <mc:Fallback>
                <p:oleObj name="" r:id="rId3" imgW="4572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20375" y="3983355"/>
                        <a:ext cx="1038225" cy="4616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630045" y="4719320"/>
          <a:ext cx="822960" cy="398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" r:id="rId5" imgW="393700" imgH="190500" progId="Equation.KSEE3">
                  <p:embed/>
                </p:oleObj>
              </mc:Choice>
              <mc:Fallback>
                <p:oleObj name="" r:id="rId5" imgW="393700" imgH="1905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30045" y="4719320"/>
                        <a:ext cx="822960" cy="3987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1330960" y="5411470"/>
            <a:ext cx="716026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命题</a:t>
            </a:r>
            <a:r>
              <a:rPr lang="en-US" altLang="zh-CN" sz="2800">
                <a:solidFill>
                  <a:srgbClr val="FF0000"/>
                </a:solidFill>
              </a:rPr>
              <a:t>(1)</a:t>
            </a:r>
            <a:r>
              <a:rPr lang="zh-CN" altLang="en-US" sz="2800">
                <a:solidFill>
                  <a:srgbClr val="FF0000"/>
                </a:solidFill>
              </a:rPr>
              <a:t>、（</a:t>
            </a:r>
            <a:r>
              <a:rPr lang="en-US" altLang="zh-CN" sz="2800">
                <a:solidFill>
                  <a:srgbClr val="FF0000"/>
                </a:solidFill>
              </a:rPr>
              <a:t>4</a:t>
            </a:r>
            <a:r>
              <a:rPr lang="zh-CN" altLang="en-US" sz="2800">
                <a:solidFill>
                  <a:srgbClr val="FF0000"/>
                </a:solidFill>
              </a:rPr>
              <a:t>）与它们的逆命题都是真命题。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/>
          <p:nvPr/>
        </p:nvSpPr>
        <p:spPr>
          <a:xfrm>
            <a:off x="1919288" y="476250"/>
            <a:ext cx="83534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zh-CN" sz="3200" b="1">
                <a:latin typeface="Verdana" panose="020B0604030504040204" pitchFamily="34" charset="0"/>
              </a:rPr>
              <a:t>定义</a:t>
            </a:r>
            <a:endParaRPr lang="zh-CN" altLang="zh-CN" sz="3200" b="1">
              <a:latin typeface="Verdana" panose="020B0604030504040204" pitchFamily="34" charset="0"/>
            </a:endParaRPr>
          </a:p>
        </p:txBody>
      </p:sp>
      <p:sp>
        <p:nvSpPr>
          <p:cNvPr id="36869" name="Text Box 5"/>
          <p:cNvSpPr txBox="1"/>
          <p:nvPr/>
        </p:nvSpPr>
        <p:spPr>
          <a:xfrm>
            <a:off x="1703388" y="1412875"/>
            <a:ext cx="8856662" cy="3538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一般地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如果既有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，又有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就记作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q.</a:t>
            </a:r>
            <a:endParaRPr lang="en-US" altLang="zh-C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此时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我们说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的充分必要条件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简称</a:t>
            </a: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充要条件</a:t>
            </a: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显然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如果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的充要条件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那么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也是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的充要条件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.(p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等价于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q)</a:t>
            </a:r>
            <a:endParaRPr lang="en-US" altLang="zh-C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即：如果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q,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那么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与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互为充要条件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03705" y="5883910"/>
            <a:ext cx="8895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上思考中，命题（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</a:rPr>
              <a:t>1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）、（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</a:rPr>
              <a:t>4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</a:rPr>
              <a:t>）中，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p 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与 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q</a:t>
            </a:r>
            <a:r>
              <a:rPr lang="zh-CN" altLang="en-US" sz="28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互为充要条件</a:t>
            </a:r>
            <a:r>
              <a:rPr lang="en-US" altLang="zh-CN" sz="28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.</a:t>
            </a:r>
            <a:endParaRPr lang="en-US" altLang="zh-CN" sz="2800">
              <a:solidFill>
                <a:srgbClr val="FF0000"/>
              </a:solidFill>
              <a:latin typeface="+mn-ea"/>
              <a:cs typeface="+mn-ea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uiExpand="1" build="p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/>
          <p:nvPr/>
        </p:nvSpPr>
        <p:spPr>
          <a:xfrm>
            <a:off x="2028190" y="420053"/>
            <a:ext cx="8135938" cy="37534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一般地，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 ,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但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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，则称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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，但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，则称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的；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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，且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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，则称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endParaRPr lang="zh-CN" altLang="en-US" sz="28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894" name="Text Box 6"/>
          <p:cNvSpPr txBox="1"/>
          <p:nvPr/>
        </p:nvSpPr>
        <p:spPr>
          <a:xfrm>
            <a:off x="4151313" y="1773238"/>
            <a:ext cx="4392612" cy="860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充分不必要条件；</a:t>
            </a:r>
            <a:endParaRPr lang="zh-CN" altLang="en-US" sz="32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7895" name="Text Box 7"/>
          <p:cNvSpPr txBox="1"/>
          <p:nvPr/>
        </p:nvSpPr>
        <p:spPr>
          <a:xfrm>
            <a:off x="4295775" y="3284538"/>
            <a:ext cx="3041015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必要不充分条件</a:t>
            </a:r>
            <a:endParaRPr lang="zh-CN" altLang="en-US" sz="32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7896" name="Text Box 8"/>
          <p:cNvSpPr txBox="1"/>
          <p:nvPr/>
        </p:nvSpPr>
        <p:spPr>
          <a:xfrm>
            <a:off x="4151630" y="4868863"/>
            <a:ext cx="48958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既不充分也不必要条件．</a:t>
            </a:r>
            <a:endParaRPr lang="zh-CN" altLang="en-US" sz="28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uiExpand="1" build="p"/>
      <p:bldP spid="37894" grpId="0"/>
      <p:bldP spid="37895" grpId="0"/>
      <p:bldP spid="378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54025" y="613410"/>
            <a:ext cx="9817100" cy="3322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例</a:t>
            </a:r>
            <a:r>
              <a:rPr lang="en-US" altLang="zh-CN" sz="2800"/>
              <a:t>3  </a:t>
            </a:r>
            <a:r>
              <a:rPr lang="zh-CN" altLang="en-US" sz="2800"/>
              <a:t>下列各题中，哪些</a:t>
            </a:r>
            <a:r>
              <a:rPr lang="en-US" altLang="zh-CN" sz="2800"/>
              <a:t>p</a:t>
            </a:r>
            <a:r>
              <a:rPr lang="zh-CN" altLang="en-US" sz="2800"/>
              <a:t>是</a:t>
            </a:r>
            <a:r>
              <a:rPr lang="en-US" altLang="zh-CN" sz="2800"/>
              <a:t>q</a:t>
            </a:r>
            <a:r>
              <a:rPr lang="zh-CN" altLang="en-US" sz="2800"/>
              <a:t>的充要条件？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1</a:t>
            </a:r>
            <a:r>
              <a:rPr lang="zh-CN" altLang="en-US" sz="2800"/>
              <a:t>）</a:t>
            </a:r>
            <a:r>
              <a:rPr lang="en-US" altLang="zh-CN" sz="2800"/>
              <a:t>p:</a:t>
            </a:r>
            <a:r>
              <a:rPr lang="zh-CN" altLang="en-US" sz="2800"/>
              <a:t>四边形是正方形，</a:t>
            </a:r>
            <a:r>
              <a:rPr lang="en-US" altLang="zh-CN" sz="2800"/>
              <a:t>q:</a:t>
            </a:r>
            <a:r>
              <a:rPr lang="zh-CN" altLang="en-US" sz="2800"/>
              <a:t>四边形的对角线互相垂直且平分；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</a:t>
            </a:r>
            <a:r>
              <a:rPr lang="en-US" altLang="zh-CN" sz="2800"/>
              <a:t>P:</a:t>
            </a:r>
            <a:r>
              <a:rPr lang="zh-CN" altLang="en-US" sz="2800"/>
              <a:t>两个三角形相似，</a:t>
            </a:r>
            <a:r>
              <a:rPr lang="en-US" altLang="zh-CN" sz="2800"/>
              <a:t>q:</a:t>
            </a:r>
            <a:r>
              <a:rPr lang="zh-CN" altLang="en-US" sz="2800"/>
              <a:t>两个三角形三边成比例；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3</a:t>
            </a:r>
            <a:r>
              <a:rPr lang="zh-CN" altLang="en-US" sz="2800"/>
              <a:t>）</a:t>
            </a:r>
            <a:r>
              <a:rPr lang="en-US" altLang="zh-CN" sz="2800"/>
              <a:t>p:xy&gt;0,q:x&gt;0,y&gt;0;</a:t>
            </a:r>
            <a:endParaRPr lang="en-US" altLang="zh-CN" sz="2800"/>
          </a:p>
          <a:p>
            <a:pPr fontAlgn="auto">
              <a:lnSpc>
                <a:spcPct val="150000"/>
              </a:lnSpc>
            </a:pPr>
            <a:r>
              <a:rPr lang="en-US" altLang="zh-CN" sz="2800"/>
              <a:t>(4) p:x=1</a:t>
            </a:r>
            <a:r>
              <a:rPr lang="zh-CN" altLang="en-US" sz="2800"/>
              <a:t>是一元二次方程</a:t>
            </a:r>
            <a:endParaRPr lang="zh-CN" altLang="en-US" sz="2800"/>
          </a:p>
        </p:txBody>
      </p:sp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300220" y="3329940"/>
          <a:ext cx="6887845" cy="518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" r:id="rId1" imgW="3035300" imgH="228600" progId="Equation.KSEE3">
                  <p:embed/>
                </p:oleObj>
              </mc:Choice>
              <mc:Fallback>
                <p:oleObj name="" r:id="rId1" imgW="30353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300220" y="3329940"/>
                        <a:ext cx="6887845" cy="518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25425" y="3936365"/>
            <a:ext cx="12240895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解：（</a:t>
            </a:r>
            <a:r>
              <a:rPr lang="en-US" altLang="zh-CN" sz="2800"/>
              <a:t>1</a:t>
            </a:r>
            <a:r>
              <a:rPr lang="zh-CN" altLang="en-US" sz="2800"/>
              <a:t>）因为对角线互相垂直平分的四边形不一定是正方形，所以               ，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           所以</a:t>
            </a:r>
            <a:r>
              <a:rPr lang="en-US" altLang="zh-CN" sz="2800"/>
              <a:t>p</a:t>
            </a:r>
            <a:r>
              <a:rPr lang="zh-CN" altLang="en-US" sz="2800"/>
              <a:t>不是</a:t>
            </a:r>
            <a:r>
              <a:rPr lang="en-US" altLang="zh-CN" sz="2800"/>
              <a:t>q</a:t>
            </a:r>
            <a:r>
              <a:rPr lang="zh-CN" altLang="en-US" sz="2800"/>
              <a:t>的充要条件。</a:t>
            </a:r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61595" y="5104130"/>
            <a:ext cx="1166114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）因为</a:t>
            </a:r>
            <a:r>
              <a:rPr lang="en-US" altLang="zh-CN" sz="2800"/>
              <a:t>“</a:t>
            </a:r>
            <a:r>
              <a:rPr lang="zh-CN" altLang="en-US" sz="2800"/>
              <a:t>若</a:t>
            </a:r>
            <a:r>
              <a:rPr lang="en-US" altLang="zh-CN" sz="2800"/>
              <a:t>p</a:t>
            </a:r>
            <a:r>
              <a:rPr lang="zh-CN" altLang="en-US" sz="2800"/>
              <a:t>，则</a:t>
            </a:r>
            <a:r>
              <a:rPr lang="en-US" altLang="zh-CN" sz="2800"/>
              <a:t>q”</a:t>
            </a:r>
            <a:r>
              <a:rPr lang="zh-CN" altLang="en-US" sz="2800"/>
              <a:t>是相似三角形的性质定理，</a:t>
            </a:r>
            <a:r>
              <a:rPr lang="en-US" altLang="zh-CN" sz="2800"/>
              <a:t>“</a:t>
            </a:r>
            <a:r>
              <a:rPr lang="zh-CN" altLang="en-US" sz="2800"/>
              <a:t>若</a:t>
            </a:r>
            <a:r>
              <a:rPr lang="en-US" altLang="zh-CN" sz="2800"/>
              <a:t>q</a:t>
            </a:r>
            <a:r>
              <a:rPr lang="zh-CN" altLang="en-US" sz="2800"/>
              <a:t>，则</a:t>
            </a:r>
            <a:r>
              <a:rPr lang="en-US" altLang="zh-CN" sz="2800"/>
              <a:t>p”</a:t>
            </a:r>
            <a:r>
              <a:rPr lang="zh-CN" altLang="en-US" sz="2800"/>
              <a:t>是相似三角形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的判定定理，所以它们均是真命题，即              ，所以</a:t>
            </a:r>
            <a:r>
              <a:rPr lang="en-US" altLang="zh-CN" sz="2800"/>
              <a:t>P</a:t>
            </a:r>
            <a:r>
              <a:rPr lang="zh-CN" altLang="en-US" sz="2800"/>
              <a:t>是</a:t>
            </a:r>
            <a:r>
              <a:rPr lang="en-US" altLang="zh-CN" sz="2800"/>
              <a:t>q</a:t>
            </a:r>
            <a:r>
              <a:rPr lang="zh-CN" altLang="en-US" sz="2800"/>
              <a:t>的充要条件。</a:t>
            </a:r>
            <a:endParaRPr lang="zh-CN" altLang="en-US" sz="2800"/>
          </a:p>
        </p:txBody>
      </p:sp>
      <p:graphicFrame>
        <p:nvGraphicFramePr>
          <p:cNvPr id="9" name="对象 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0867390" y="4135120"/>
          <a:ext cx="1130300" cy="325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" r:id="rId3" imgW="405765" imgH="203200" progId="Equation.KSEE3">
                  <p:embed/>
                </p:oleObj>
              </mc:Choice>
              <mc:Fallback>
                <p:oleObj name="" r:id="rId3" imgW="405765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67390" y="4135120"/>
                        <a:ext cx="1130300" cy="325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201410" y="5885180"/>
          <a:ext cx="1041400" cy="502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" r:id="rId5" imgW="457200" imgH="177165" progId="Equation.KSEE3">
                  <p:embed/>
                </p:oleObj>
              </mc:Choice>
              <mc:Fallback>
                <p:oleObj name="" r:id="rId5" imgW="4572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01410" y="5885180"/>
                        <a:ext cx="1041400" cy="502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54025" y="613410"/>
            <a:ext cx="9817100" cy="3322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例</a:t>
            </a:r>
            <a:r>
              <a:rPr lang="en-US" altLang="zh-CN" sz="2800"/>
              <a:t>3  </a:t>
            </a:r>
            <a:r>
              <a:rPr lang="zh-CN" altLang="en-US" sz="2800"/>
              <a:t>下列各题中，哪些</a:t>
            </a:r>
            <a:r>
              <a:rPr lang="en-US" altLang="zh-CN" sz="2800"/>
              <a:t>p</a:t>
            </a:r>
            <a:r>
              <a:rPr lang="zh-CN" altLang="en-US" sz="2800"/>
              <a:t>是</a:t>
            </a:r>
            <a:r>
              <a:rPr lang="en-US" altLang="zh-CN" sz="2800"/>
              <a:t>q</a:t>
            </a:r>
            <a:r>
              <a:rPr lang="zh-CN" altLang="en-US" sz="2800"/>
              <a:t>的充要条件？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1</a:t>
            </a:r>
            <a:r>
              <a:rPr lang="zh-CN" altLang="en-US" sz="2800"/>
              <a:t>）</a:t>
            </a:r>
            <a:r>
              <a:rPr lang="en-US" altLang="zh-CN" sz="2800"/>
              <a:t>p:</a:t>
            </a:r>
            <a:r>
              <a:rPr lang="zh-CN" altLang="en-US" sz="2800"/>
              <a:t>四边形是正方形，</a:t>
            </a:r>
            <a:r>
              <a:rPr lang="en-US" altLang="zh-CN" sz="2800"/>
              <a:t>q:</a:t>
            </a:r>
            <a:r>
              <a:rPr lang="zh-CN" altLang="en-US" sz="2800"/>
              <a:t>四边形的对角线互相垂直且平分；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</a:t>
            </a:r>
            <a:r>
              <a:rPr lang="en-US" altLang="zh-CN" sz="2800"/>
              <a:t>P:</a:t>
            </a:r>
            <a:r>
              <a:rPr lang="zh-CN" altLang="en-US" sz="2800"/>
              <a:t>两个三角形相似，</a:t>
            </a:r>
            <a:r>
              <a:rPr lang="en-US" altLang="zh-CN" sz="2800"/>
              <a:t>q:</a:t>
            </a:r>
            <a:r>
              <a:rPr lang="zh-CN" altLang="en-US" sz="2800"/>
              <a:t>两个三角形三边成比例；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3</a:t>
            </a:r>
            <a:r>
              <a:rPr lang="zh-CN" altLang="en-US" sz="2800"/>
              <a:t>）</a:t>
            </a:r>
            <a:r>
              <a:rPr lang="en-US" altLang="zh-CN" sz="2800"/>
              <a:t>p:xy&gt;0,q:x&gt;0,y&gt;0;</a:t>
            </a:r>
            <a:endParaRPr lang="en-US" altLang="zh-CN" sz="2800"/>
          </a:p>
          <a:p>
            <a:pPr fontAlgn="auto">
              <a:lnSpc>
                <a:spcPct val="150000"/>
              </a:lnSpc>
            </a:pPr>
            <a:r>
              <a:rPr lang="en-US" altLang="zh-CN" sz="2800"/>
              <a:t>(4) p:x=1</a:t>
            </a:r>
            <a:r>
              <a:rPr lang="zh-CN" altLang="en-US" sz="2800"/>
              <a:t>是一元二次方程</a:t>
            </a:r>
            <a:endParaRPr lang="zh-CN" altLang="en-US" sz="2800"/>
          </a:p>
        </p:txBody>
      </p:sp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300220" y="3329940"/>
          <a:ext cx="6887845" cy="518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" r:id="rId1" imgW="3035300" imgH="228600" progId="Equation.KSEE3">
                  <p:embed/>
                </p:oleObj>
              </mc:Choice>
              <mc:Fallback>
                <p:oleObj name="" r:id="rId1" imgW="30353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300220" y="3329940"/>
                        <a:ext cx="6887845" cy="518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25425" y="3936365"/>
            <a:ext cx="940943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解：（</a:t>
            </a:r>
            <a:r>
              <a:rPr lang="en-US" altLang="zh-CN" sz="2800"/>
              <a:t>3</a:t>
            </a:r>
            <a:r>
              <a:rPr lang="zh-CN" altLang="en-US" sz="2800"/>
              <a:t>）因为</a:t>
            </a:r>
            <a:r>
              <a:rPr lang="en-US" altLang="zh-CN" sz="2800"/>
              <a:t>xy&gt;0</a:t>
            </a:r>
            <a:r>
              <a:rPr lang="zh-CN" altLang="en-US" sz="2800"/>
              <a:t>时，</a:t>
            </a:r>
            <a:r>
              <a:rPr lang="en-US" altLang="zh-CN" sz="2800"/>
              <a:t>x&gt;0,y&gt;0</a:t>
            </a:r>
            <a:r>
              <a:rPr lang="zh-CN" altLang="en-US" sz="2800"/>
              <a:t>不一定成立，所以               ，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           所以</a:t>
            </a:r>
            <a:r>
              <a:rPr lang="en-US" altLang="zh-CN" sz="2800"/>
              <a:t>p</a:t>
            </a:r>
            <a:r>
              <a:rPr lang="zh-CN" altLang="en-US" sz="2800"/>
              <a:t>不是</a:t>
            </a:r>
            <a:r>
              <a:rPr lang="en-US" altLang="zh-CN" sz="2800"/>
              <a:t>q</a:t>
            </a:r>
            <a:r>
              <a:rPr lang="zh-CN" altLang="en-US" sz="2800"/>
              <a:t>的充要条件。</a:t>
            </a:r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61595" y="5104130"/>
            <a:ext cx="1030097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4</a:t>
            </a:r>
            <a:r>
              <a:rPr lang="zh-CN" altLang="en-US" sz="2800"/>
              <a:t>）因为</a:t>
            </a:r>
            <a:r>
              <a:rPr lang="en-US" altLang="zh-CN" sz="2800"/>
              <a:t>“</a:t>
            </a:r>
            <a:r>
              <a:rPr lang="zh-CN" altLang="en-US" sz="2800"/>
              <a:t>若</a:t>
            </a:r>
            <a:r>
              <a:rPr lang="en-US" altLang="zh-CN" sz="2800"/>
              <a:t>p</a:t>
            </a:r>
            <a:r>
              <a:rPr lang="zh-CN" altLang="en-US" sz="2800"/>
              <a:t>，则</a:t>
            </a:r>
            <a:r>
              <a:rPr lang="en-US" altLang="zh-CN" sz="2800"/>
              <a:t>q”</a:t>
            </a:r>
            <a:r>
              <a:rPr lang="zh-CN" altLang="en-US" sz="2800"/>
              <a:t>与</a:t>
            </a:r>
            <a:r>
              <a:rPr lang="en-US" altLang="zh-CN" sz="2800"/>
              <a:t>“</a:t>
            </a:r>
            <a:r>
              <a:rPr lang="zh-CN" altLang="en-US" sz="2800"/>
              <a:t>若</a:t>
            </a:r>
            <a:r>
              <a:rPr lang="en-US" altLang="zh-CN" sz="2800"/>
              <a:t>q</a:t>
            </a:r>
            <a:r>
              <a:rPr lang="zh-CN" altLang="en-US" sz="2800"/>
              <a:t>，则</a:t>
            </a:r>
            <a:r>
              <a:rPr lang="en-US" altLang="zh-CN" sz="2800"/>
              <a:t>p”</a:t>
            </a:r>
            <a:r>
              <a:rPr lang="zh-CN" altLang="en-US" sz="2800"/>
              <a:t>均为真命题，即              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           所以</a:t>
            </a:r>
            <a:r>
              <a:rPr lang="en-US" altLang="zh-CN" sz="2800"/>
              <a:t>P</a:t>
            </a:r>
            <a:r>
              <a:rPr lang="zh-CN" altLang="en-US" sz="2800"/>
              <a:t>是</a:t>
            </a:r>
            <a:r>
              <a:rPr lang="en-US" altLang="zh-CN" sz="2800"/>
              <a:t>q</a:t>
            </a:r>
            <a:r>
              <a:rPr lang="zh-CN" altLang="en-US" sz="2800"/>
              <a:t>的充要条件。</a:t>
            </a:r>
            <a:endParaRPr lang="zh-CN" altLang="en-US" sz="2800"/>
          </a:p>
        </p:txBody>
      </p:sp>
      <p:graphicFrame>
        <p:nvGraphicFramePr>
          <p:cNvPr id="9" name="对象 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066405" y="4164965"/>
          <a:ext cx="1130300" cy="325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" r:id="rId3" imgW="405765" imgH="203200" progId="Equation.KSEE3">
                  <p:embed/>
                </p:oleObj>
              </mc:Choice>
              <mc:Fallback>
                <p:oleObj name="" r:id="rId3" imgW="405765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66405" y="4164965"/>
                        <a:ext cx="1130300" cy="325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155305" y="5320030"/>
          <a:ext cx="1041400" cy="502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" r:id="rId5" imgW="457200" imgH="177165" progId="Equation.KSEE3">
                  <p:embed/>
                </p:oleObj>
              </mc:Choice>
              <mc:Fallback>
                <p:oleObj name="" r:id="rId5" imgW="4572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55305" y="5320030"/>
                        <a:ext cx="1041400" cy="502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07315" y="973455"/>
            <a:ext cx="11917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+mn-ea"/>
                <a:cs typeface="+mn-ea"/>
              </a:rPr>
              <a:t>探究：通过上面的学习，你能给出</a:t>
            </a:r>
            <a:r>
              <a:rPr lang="en-US" altLang="zh-CN" sz="2800">
                <a:latin typeface="+mn-ea"/>
                <a:cs typeface="+mn-ea"/>
              </a:rPr>
              <a:t>“</a:t>
            </a:r>
            <a:r>
              <a:rPr lang="zh-CN" altLang="en-US" sz="2800">
                <a:latin typeface="+mn-ea"/>
                <a:cs typeface="+mn-ea"/>
              </a:rPr>
              <a:t>四边形是平行四边形</a:t>
            </a:r>
            <a:r>
              <a:rPr lang="en-US" altLang="zh-CN" sz="2800">
                <a:latin typeface="+mn-ea"/>
                <a:cs typeface="+mn-ea"/>
              </a:rPr>
              <a:t>”</a:t>
            </a:r>
            <a:r>
              <a:rPr lang="zh-CN" altLang="en-US" sz="2800">
                <a:latin typeface="+mn-ea"/>
                <a:cs typeface="+mn-ea"/>
              </a:rPr>
              <a:t>的充要条件吗？</a:t>
            </a:r>
            <a:endParaRPr lang="zh-CN" altLang="en-US" sz="2800">
              <a:latin typeface="+mn-ea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7315" y="1725930"/>
            <a:ext cx="11562080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四边形的两组对角分别相等、四边形的两组对边分别相等、四边形的一组</a:t>
            </a:r>
            <a:endParaRPr lang="zh-CN" altLang="en-US" sz="280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对边平行且相等、四边形的对角线互相平分、四边形的两组对边分别平行</a:t>
            </a:r>
            <a:endParaRPr lang="zh-CN" altLang="en-US" sz="280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都是它的充要条件。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Line 2"/>
          <p:cNvSpPr/>
          <p:nvPr/>
        </p:nvSpPr>
        <p:spPr>
          <a:xfrm flipV="1">
            <a:off x="6942138" y="3773488"/>
            <a:ext cx="685800" cy="7620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88067" name="Line 3"/>
          <p:cNvSpPr/>
          <p:nvPr/>
        </p:nvSpPr>
        <p:spPr>
          <a:xfrm flipV="1">
            <a:off x="6942138" y="3011488"/>
            <a:ext cx="685800" cy="7620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45" name="Line 4"/>
          <p:cNvSpPr/>
          <p:nvPr/>
        </p:nvSpPr>
        <p:spPr>
          <a:xfrm>
            <a:off x="7780338" y="4154488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46" name="Line 5"/>
          <p:cNvSpPr/>
          <p:nvPr/>
        </p:nvSpPr>
        <p:spPr>
          <a:xfrm>
            <a:off x="7780338" y="3392488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47" name="Line 6"/>
          <p:cNvSpPr/>
          <p:nvPr/>
        </p:nvSpPr>
        <p:spPr>
          <a:xfrm flipH="1">
            <a:off x="8085138" y="3392488"/>
            <a:ext cx="0" cy="762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 useBgFill="1">
        <p:nvSpPr>
          <p:cNvPr id="35848" name="Rectangle 7"/>
          <p:cNvSpPr/>
          <p:nvPr/>
        </p:nvSpPr>
        <p:spPr>
          <a:xfrm>
            <a:off x="6529388" y="3352800"/>
            <a:ext cx="762000" cy="1228725"/>
          </a:xfrm>
          <a:prstGeom prst="rect">
            <a:avLst/>
          </a:prstGeom>
          <a:ln w="9525">
            <a:noFill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49" name="Line 8"/>
          <p:cNvSpPr/>
          <p:nvPr/>
        </p:nvSpPr>
        <p:spPr>
          <a:xfrm flipH="1">
            <a:off x="7018338" y="3392488"/>
            <a:ext cx="0" cy="762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50" name="Line 9"/>
          <p:cNvSpPr/>
          <p:nvPr/>
        </p:nvSpPr>
        <p:spPr>
          <a:xfrm>
            <a:off x="7018338" y="4154488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51" name="Line 10"/>
          <p:cNvSpPr/>
          <p:nvPr/>
        </p:nvSpPr>
        <p:spPr>
          <a:xfrm>
            <a:off x="7018338" y="3392488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52" name="AutoShape 11"/>
          <p:cNvSpPr/>
          <p:nvPr/>
        </p:nvSpPr>
        <p:spPr>
          <a:xfrm>
            <a:off x="9151938" y="3544888"/>
            <a:ext cx="146050" cy="293687"/>
          </a:xfrm>
          <a:prstGeom prst="flowChartMagneticDisk">
            <a:avLst/>
          </a:prstGeom>
          <a:solidFill>
            <a:srgbClr val="80808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53" name="Line 12"/>
          <p:cNvSpPr/>
          <p:nvPr/>
        </p:nvSpPr>
        <p:spPr>
          <a:xfrm flipH="1">
            <a:off x="6551613" y="3740150"/>
            <a:ext cx="0" cy="2209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54" name="Line 13"/>
          <p:cNvSpPr/>
          <p:nvPr/>
        </p:nvSpPr>
        <p:spPr>
          <a:xfrm>
            <a:off x="6561138" y="5983288"/>
            <a:ext cx="2057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grpSp>
        <p:nvGrpSpPr>
          <p:cNvPr id="35855" name="Group 14"/>
          <p:cNvGrpSpPr/>
          <p:nvPr/>
        </p:nvGrpSpPr>
        <p:grpSpPr>
          <a:xfrm>
            <a:off x="8650288" y="5783263"/>
            <a:ext cx="463550" cy="360362"/>
            <a:chOff x="1681" y="2726"/>
            <a:chExt cx="336" cy="432"/>
          </a:xfrm>
        </p:grpSpPr>
        <p:sp>
          <p:nvSpPr>
            <p:cNvPr id="35884" name="Line 15"/>
            <p:cNvSpPr/>
            <p:nvPr/>
          </p:nvSpPr>
          <p:spPr>
            <a:xfrm flipH="1">
              <a:off x="1681" y="2726"/>
              <a:ext cx="0" cy="43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5885" name="Line 16"/>
            <p:cNvSpPr/>
            <p:nvPr/>
          </p:nvSpPr>
          <p:spPr>
            <a:xfrm flipH="1">
              <a:off x="1777" y="2870"/>
              <a:ext cx="0" cy="192"/>
            </a:xfrm>
            <a:prstGeom prst="line">
              <a:avLst/>
            </a:prstGeom>
            <a:ln w="381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5886" name="Line 17"/>
            <p:cNvSpPr/>
            <p:nvPr/>
          </p:nvSpPr>
          <p:spPr>
            <a:xfrm flipH="1">
              <a:off x="1921" y="2726"/>
              <a:ext cx="0" cy="43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5887" name="Line 18"/>
            <p:cNvSpPr/>
            <p:nvPr/>
          </p:nvSpPr>
          <p:spPr>
            <a:xfrm flipH="1">
              <a:off x="2017" y="2870"/>
              <a:ext cx="0" cy="192"/>
            </a:xfrm>
            <a:prstGeom prst="line">
              <a:avLst/>
            </a:prstGeom>
            <a:ln w="381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sp>
        <p:nvSpPr>
          <p:cNvPr id="35856" name="Line 19"/>
          <p:cNvSpPr/>
          <p:nvPr/>
        </p:nvSpPr>
        <p:spPr>
          <a:xfrm>
            <a:off x="9151938" y="5983288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57" name="Line 20"/>
          <p:cNvSpPr/>
          <p:nvPr/>
        </p:nvSpPr>
        <p:spPr>
          <a:xfrm flipH="1" flipV="1">
            <a:off x="9913938" y="3773488"/>
            <a:ext cx="0" cy="2209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58" name="Oval 21"/>
          <p:cNvSpPr/>
          <p:nvPr/>
        </p:nvSpPr>
        <p:spPr>
          <a:xfrm>
            <a:off x="8999538" y="3163888"/>
            <a:ext cx="4572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59" name="Line 22"/>
          <p:cNvSpPr/>
          <p:nvPr/>
        </p:nvSpPr>
        <p:spPr>
          <a:xfrm>
            <a:off x="9304338" y="3773488"/>
            <a:ext cx="609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60" name="Line 23"/>
          <p:cNvSpPr/>
          <p:nvPr/>
        </p:nvSpPr>
        <p:spPr>
          <a:xfrm>
            <a:off x="6529388" y="3789363"/>
            <a:ext cx="45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88088" name="Oval 24"/>
          <p:cNvSpPr/>
          <p:nvPr/>
        </p:nvSpPr>
        <p:spPr>
          <a:xfrm>
            <a:off x="8999538" y="3163888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noFill/>
          </a:ln>
          <a:effectLst>
            <a:prstShdw prst="shdw17" dist="17961" dir="2699999">
              <a:srgbClr val="990000"/>
            </a:prstShdw>
          </a:effectLst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89" name="Freeform 25"/>
          <p:cNvSpPr/>
          <p:nvPr/>
        </p:nvSpPr>
        <p:spPr>
          <a:xfrm>
            <a:off x="8923338" y="2935288"/>
            <a:ext cx="96837" cy="152400"/>
          </a:xfrm>
          <a:custGeom>
            <a:avLst/>
            <a:gdLst>
              <a:gd name="txL" fmla="*/ 0 w 61"/>
              <a:gd name="txT" fmla="*/ 0 h 96"/>
              <a:gd name="txR" fmla="*/ 61 w 61"/>
              <a:gd name="txB" fmla="*/ 96 h 96"/>
            </a:gdLst>
            <a:ahLst/>
            <a:cxnLst>
              <a:cxn ang="0">
                <a:pos x="0" y="0"/>
              </a:cxn>
              <a:cxn ang="0">
                <a:pos x="61" y="96"/>
              </a:cxn>
            </a:cxnLst>
            <a:rect l="txL" t="txT" r="txR" b="txB"/>
            <a:pathLst>
              <a:path w="61" h="96">
                <a:moveTo>
                  <a:pt x="0" y="0"/>
                </a:moveTo>
                <a:lnTo>
                  <a:pt x="61" y="96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0" name="Freeform 26"/>
          <p:cNvSpPr/>
          <p:nvPr/>
        </p:nvSpPr>
        <p:spPr>
          <a:xfrm>
            <a:off x="9082088" y="2863850"/>
            <a:ext cx="66675" cy="168275"/>
          </a:xfrm>
          <a:custGeom>
            <a:avLst/>
            <a:gdLst>
              <a:gd name="txL" fmla="*/ 0 w 42"/>
              <a:gd name="txT" fmla="*/ 0 h 106"/>
              <a:gd name="txR" fmla="*/ 42 w 42"/>
              <a:gd name="txB" fmla="*/ 106 h 106"/>
            </a:gdLst>
            <a:ahLst/>
            <a:cxnLst>
              <a:cxn ang="0">
                <a:pos x="0" y="0"/>
              </a:cxn>
              <a:cxn ang="0">
                <a:pos x="42" y="106"/>
              </a:cxn>
            </a:cxnLst>
            <a:rect l="txL" t="txT" r="txR" b="txB"/>
            <a:pathLst>
              <a:path w="42" h="105">
                <a:moveTo>
                  <a:pt x="0" y="0"/>
                </a:moveTo>
                <a:lnTo>
                  <a:pt x="42" y="106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1" name="Freeform 27"/>
          <p:cNvSpPr/>
          <p:nvPr/>
        </p:nvSpPr>
        <p:spPr>
          <a:xfrm>
            <a:off x="9234488" y="2863850"/>
            <a:ext cx="1587" cy="173038"/>
          </a:xfrm>
          <a:custGeom>
            <a:avLst/>
            <a:gdLst>
              <a:gd name="txL" fmla="*/ 0 w 1"/>
              <a:gd name="txT" fmla="*/ 0 h 109"/>
              <a:gd name="txR" fmla="*/ 1 w 1"/>
              <a:gd name="txB" fmla="*/ 109 h 109"/>
            </a:gdLst>
            <a:ahLst/>
            <a:cxnLst>
              <a:cxn ang="0">
                <a:pos x="0" y="0"/>
              </a:cxn>
              <a:cxn ang="0">
                <a:pos x="0" y="109"/>
              </a:cxn>
            </a:cxnLst>
            <a:rect l="txL" t="txT" r="txR" b="txB"/>
            <a:pathLst>
              <a:path w="1" h="109">
                <a:moveTo>
                  <a:pt x="0" y="0"/>
                </a:moveTo>
                <a:lnTo>
                  <a:pt x="0" y="109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2" name="Freeform 28"/>
          <p:cNvSpPr/>
          <p:nvPr/>
        </p:nvSpPr>
        <p:spPr>
          <a:xfrm>
            <a:off x="9390063" y="2854325"/>
            <a:ext cx="34925" cy="193675"/>
          </a:xfrm>
          <a:custGeom>
            <a:avLst/>
            <a:gdLst>
              <a:gd name="txL" fmla="*/ 0 w 22"/>
              <a:gd name="txT" fmla="*/ 0 h 122"/>
              <a:gd name="txR" fmla="*/ 22 w 22"/>
              <a:gd name="txB" fmla="*/ 122 h 122"/>
            </a:gdLst>
            <a:ahLst/>
            <a:cxnLst>
              <a:cxn ang="0">
                <a:pos x="22" y="0"/>
              </a:cxn>
              <a:cxn ang="0">
                <a:pos x="0" y="122"/>
              </a:cxn>
            </a:cxnLst>
            <a:rect l="txL" t="txT" r="txR" b="txB"/>
            <a:pathLst>
              <a:path w="22" h="122">
                <a:moveTo>
                  <a:pt x="22" y="0"/>
                </a:moveTo>
                <a:lnTo>
                  <a:pt x="0" y="122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3" name="Freeform 29"/>
          <p:cNvSpPr/>
          <p:nvPr/>
        </p:nvSpPr>
        <p:spPr>
          <a:xfrm>
            <a:off x="9456738" y="2935288"/>
            <a:ext cx="106362" cy="161925"/>
          </a:xfrm>
          <a:custGeom>
            <a:avLst/>
            <a:gdLst>
              <a:gd name="txL" fmla="*/ 0 w 67"/>
              <a:gd name="txT" fmla="*/ 0 h 102"/>
              <a:gd name="txR" fmla="*/ 67 w 67"/>
              <a:gd name="txB" fmla="*/ 102 h 102"/>
            </a:gdLst>
            <a:ahLst/>
            <a:cxnLst>
              <a:cxn ang="0">
                <a:pos x="67" y="0"/>
              </a:cxn>
              <a:cxn ang="0">
                <a:pos x="0" y="102"/>
              </a:cxn>
            </a:cxnLst>
            <a:rect l="txL" t="txT" r="txR" b="txB"/>
            <a:pathLst>
              <a:path w="67" h="102">
                <a:moveTo>
                  <a:pt x="67" y="0"/>
                </a:moveTo>
                <a:lnTo>
                  <a:pt x="0" y="102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67" name="Line 30"/>
          <p:cNvSpPr/>
          <p:nvPr/>
        </p:nvSpPr>
        <p:spPr>
          <a:xfrm>
            <a:off x="9151938" y="3697288"/>
            <a:ext cx="152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68" name="Line 31"/>
          <p:cNvSpPr/>
          <p:nvPr/>
        </p:nvSpPr>
        <p:spPr>
          <a:xfrm>
            <a:off x="9151938" y="3773488"/>
            <a:ext cx="152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88096" name="Freeform 32"/>
          <p:cNvSpPr/>
          <p:nvPr/>
        </p:nvSpPr>
        <p:spPr>
          <a:xfrm>
            <a:off x="9528175" y="3087688"/>
            <a:ext cx="187325" cy="85725"/>
          </a:xfrm>
          <a:custGeom>
            <a:avLst/>
            <a:gdLst>
              <a:gd name="txL" fmla="*/ 0 w 118"/>
              <a:gd name="txT" fmla="*/ 0 h 54"/>
              <a:gd name="txR" fmla="*/ 118 w 118"/>
              <a:gd name="txB" fmla="*/ 54 h 54"/>
            </a:gdLst>
            <a:ahLst/>
            <a:cxnLst>
              <a:cxn ang="0">
                <a:pos x="118" y="0"/>
              </a:cxn>
              <a:cxn ang="0">
                <a:pos x="0" y="54"/>
              </a:cxn>
            </a:cxnLst>
            <a:rect l="txL" t="txT" r="txR" b="txB"/>
            <a:pathLst>
              <a:path w="118" h="54">
                <a:moveTo>
                  <a:pt x="118" y="0"/>
                </a:moveTo>
                <a:lnTo>
                  <a:pt x="0" y="54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7" name="Freeform 33"/>
          <p:cNvSpPr/>
          <p:nvPr/>
        </p:nvSpPr>
        <p:spPr>
          <a:xfrm>
            <a:off x="9609138" y="3275013"/>
            <a:ext cx="203200" cy="50800"/>
          </a:xfrm>
          <a:custGeom>
            <a:avLst/>
            <a:gdLst>
              <a:gd name="txL" fmla="*/ 0 w 128"/>
              <a:gd name="txT" fmla="*/ 0 h 32"/>
              <a:gd name="txR" fmla="*/ 128 w 128"/>
              <a:gd name="txB" fmla="*/ 32 h 32"/>
            </a:gdLst>
            <a:ahLst/>
            <a:cxnLst>
              <a:cxn ang="0">
                <a:pos x="128" y="0"/>
              </a:cxn>
              <a:cxn ang="0">
                <a:pos x="0" y="32"/>
              </a:cxn>
            </a:cxnLst>
            <a:rect l="txL" t="txT" r="txR" b="txB"/>
            <a:pathLst>
              <a:path w="128" h="32">
                <a:moveTo>
                  <a:pt x="128" y="0"/>
                </a:moveTo>
                <a:lnTo>
                  <a:pt x="0" y="32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8" name="Freeform 34"/>
          <p:cNvSpPr/>
          <p:nvPr/>
        </p:nvSpPr>
        <p:spPr>
          <a:xfrm>
            <a:off x="8755063" y="3113088"/>
            <a:ext cx="168275" cy="50800"/>
          </a:xfrm>
          <a:custGeom>
            <a:avLst/>
            <a:gdLst>
              <a:gd name="txL" fmla="*/ 0 w 106"/>
              <a:gd name="txT" fmla="*/ 0 h 32"/>
              <a:gd name="txR" fmla="*/ 106 w 106"/>
              <a:gd name="txB" fmla="*/ 32 h 32"/>
            </a:gdLst>
            <a:ahLst/>
            <a:cxnLst>
              <a:cxn ang="0">
                <a:pos x="106" y="32"/>
              </a:cxn>
              <a:cxn ang="0">
                <a:pos x="0" y="0"/>
              </a:cxn>
            </a:cxnLst>
            <a:rect l="txL" t="txT" r="txR" b="txB"/>
            <a:pathLst>
              <a:path w="105" h="32">
                <a:moveTo>
                  <a:pt x="106" y="32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099" name="Freeform 35"/>
          <p:cNvSpPr/>
          <p:nvPr/>
        </p:nvSpPr>
        <p:spPr>
          <a:xfrm>
            <a:off x="8694738" y="3316288"/>
            <a:ext cx="198437" cy="20637"/>
          </a:xfrm>
          <a:custGeom>
            <a:avLst/>
            <a:gdLst>
              <a:gd name="txL" fmla="*/ 0 w 125"/>
              <a:gd name="txT" fmla="*/ 0 h 13"/>
              <a:gd name="txR" fmla="*/ 125 w 125"/>
              <a:gd name="txB" fmla="*/ 13 h 13"/>
            </a:gdLst>
            <a:ahLst/>
            <a:cxnLst>
              <a:cxn ang="0">
                <a:pos x="125" y="13"/>
              </a:cxn>
              <a:cxn ang="0">
                <a:pos x="0" y="0"/>
              </a:cxn>
            </a:cxnLst>
            <a:rect l="txL" t="txT" r="txR" b="txB"/>
            <a:pathLst>
              <a:path w="125" h="13">
                <a:moveTo>
                  <a:pt x="125" y="13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73" name="Line 36"/>
          <p:cNvSpPr/>
          <p:nvPr/>
        </p:nvSpPr>
        <p:spPr>
          <a:xfrm>
            <a:off x="8085138" y="3773488"/>
            <a:ext cx="1066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88102" name="Text Box 38"/>
          <p:cNvSpPr txBox="1">
            <a:spLocks noChangeArrowheads="1"/>
          </p:cNvSpPr>
          <p:nvPr/>
        </p:nvSpPr>
        <p:spPr bwMode="auto">
          <a:xfrm>
            <a:off x="1667828" y="960438"/>
            <a:ext cx="8999538" cy="2030095"/>
          </a:xfrm>
          <a:prstGeom prst="rect">
            <a:avLst/>
          </a:prstGeom>
          <a:noFill/>
          <a:ln w="12700" algn="ctr">
            <a:noFill/>
            <a:miter lim="800000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如图所示电路中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(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整个电路及灯泡一切正常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),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记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p: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闭合开关</a:t>
            </a:r>
            <a:r>
              <a:rPr kumimoji="1" lang="en-US" altLang="zh-CN" sz="2800" i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A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,        q: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cs"/>
              </a:rPr>
              <a:t>灯泡亮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。</a:t>
            </a:r>
            <a:endParaRPr kumimoji="1" lang="zh-CN" altLang="en-US" sz="2800" kern="1200" cap="none" spc="0" normalizeH="0" baseline="0" noProof="0">
              <a:effectLst>
                <a:outerShdw blurRad="38100" dist="38100" dir="2700000" algn="tl">
                  <a:srgbClr val="C0C0C0"/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请把这个电路图改写为“若</a:t>
            </a:r>
            <a:r>
              <a:rPr kumimoji="1" lang="en-US" altLang="zh-CN" sz="2800" i="1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，则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q”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+mn-ea"/>
              </a:rPr>
              <a:t>形式的命题并判断真假。</a:t>
            </a:r>
            <a:endParaRPr kumimoji="1" lang="zh-CN" altLang="en-US" sz="2800" kern="1200" cap="none" spc="0" normalizeH="0" baseline="0" noProof="0">
              <a:effectLst>
                <a:outerShdw blurRad="38100" dist="38100" dir="2700000" algn="tl">
                  <a:srgbClr val="C0C0C0"/>
                </a:outerShdw>
              </a:effectLst>
              <a:latin typeface="+mn-ea"/>
              <a:cs typeface="+mn-ea"/>
            </a:endParaRPr>
          </a:p>
        </p:txBody>
      </p:sp>
      <p:sp>
        <p:nvSpPr>
          <p:cNvPr id="35875" name="Oval 41"/>
          <p:cNvSpPr/>
          <p:nvPr/>
        </p:nvSpPr>
        <p:spPr>
          <a:xfrm>
            <a:off x="7248525" y="3355975"/>
            <a:ext cx="73025" cy="73025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76" name="Oval 42"/>
          <p:cNvSpPr/>
          <p:nvPr/>
        </p:nvSpPr>
        <p:spPr>
          <a:xfrm>
            <a:off x="7248525" y="4127500"/>
            <a:ext cx="73025" cy="71438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77" name="Oval 43"/>
          <p:cNvSpPr/>
          <p:nvPr/>
        </p:nvSpPr>
        <p:spPr>
          <a:xfrm>
            <a:off x="7785100" y="3335338"/>
            <a:ext cx="73025" cy="73025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5878" name="Oval 44"/>
          <p:cNvSpPr/>
          <p:nvPr/>
        </p:nvSpPr>
        <p:spPr>
          <a:xfrm>
            <a:off x="7785100" y="4127500"/>
            <a:ext cx="73025" cy="71438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8117" name="Text Box 53"/>
          <p:cNvSpPr txBox="1">
            <a:spLocks noChangeArrowheads="1"/>
          </p:cNvSpPr>
          <p:nvPr/>
        </p:nvSpPr>
        <p:spPr bwMode="auto">
          <a:xfrm>
            <a:off x="1524000" y="0"/>
            <a:ext cx="1979613" cy="645160"/>
          </a:xfrm>
          <a:prstGeom prst="rect">
            <a:avLst/>
          </a:prstGeom>
          <a:noFill/>
          <a:ln w="12700" algn="ctr">
            <a:noFill/>
            <a:miter lim="800000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3200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情境一</a:t>
            </a:r>
            <a:r>
              <a:rPr kumimoji="1" lang="zh-CN" altLang="en-US" sz="3600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：</a:t>
            </a:r>
            <a:endParaRPr kumimoji="1" lang="zh-CN" altLang="en-US" sz="3600" kern="1200" cap="none" spc="0" normalizeH="0" baseline="0" noProof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_GB2312" pitchFamily="49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35880" name="Text Box 55"/>
          <p:cNvSpPr txBox="1"/>
          <p:nvPr/>
        </p:nvSpPr>
        <p:spPr>
          <a:xfrm>
            <a:off x="6888163" y="2781300"/>
            <a:ext cx="513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 i="1">
                <a:latin typeface="Arial" panose="020B0604020202020204" pitchFamily="34" charset="0"/>
              </a:rPr>
              <a:t>A</a:t>
            </a:r>
            <a:endParaRPr lang="en-US" altLang="zh-CN" sz="3600" b="1" i="1">
              <a:latin typeface="Arial" panose="020B0604020202020204" pitchFamily="34" charset="0"/>
            </a:endParaRPr>
          </a:p>
        </p:txBody>
      </p:sp>
      <p:sp>
        <p:nvSpPr>
          <p:cNvPr id="35881" name="Text Box 56"/>
          <p:cNvSpPr txBox="1"/>
          <p:nvPr/>
        </p:nvSpPr>
        <p:spPr>
          <a:xfrm>
            <a:off x="6816725" y="4005263"/>
            <a:ext cx="513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 i="1">
                <a:latin typeface="Arial" panose="020B0604020202020204" pitchFamily="34" charset="0"/>
              </a:rPr>
              <a:t>C</a:t>
            </a:r>
            <a:endParaRPr lang="en-US" altLang="zh-CN" sz="3600" b="1" i="1">
              <a:latin typeface="Arial" panose="020B0604020202020204" pitchFamily="34" charset="0"/>
            </a:endParaRPr>
          </a:p>
        </p:txBody>
      </p:sp>
      <p:sp>
        <p:nvSpPr>
          <p:cNvPr id="35882" name="Line 63"/>
          <p:cNvSpPr/>
          <p:nvPr/>
        </p:nvSpPr>
        <p:spPr>
          <a:xfrm flipH="1">
            <a:off x="8783638" y="5900738"/>
            <a:ext cx="0" cy="2159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5883" name="Line 64"/>
          <p:cNvSpPr/>
          <p:nvPr/>
        </p:nvSpPr>
        <p:spPr>
          <a:xfrm flipH="1">
            <a:off x="9144000" y="5908675"/>
            <a:ext cx="0" cy="2159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animRot by="2700000">
                                      <p:cBhvr>
                                        <p:cTn id="6" dur="20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8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8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8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500"/>
                            </p:stCondLst>
                            <p:childTnLst>
                              <p:par>
                                <p:cTn id="4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43" dur="20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8" grpId="0"/>
      <p:bldP spid="88089" grpId="0"/>
      <p:bldP spid="88090" grpId="0"/>
      <p:bldP spid="88091" grpId="0"/>
      <p:bldP spid="88092" grpId="0"/>
      <p:bldP spid="88093" grpId="0"/>
      <p:bldP spid="88096" grpId="0"/>
      <p:bldP spid="88097" grpId="0"/>
      <p:bldP spid="88098" grpId="0"/>
      <p:bldP spid="88099" grpId="0"/>
      <p:bldP spid="88099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/>
          <p:nvPr/>
        </p:nvSpPr>
        <p:spPr>
          <a:xfrm>
            <a:off x="1524000" y="-13970"/>
            <a:ext cx="91440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例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：已知：⊙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的半径为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，圆心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到直线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的距离为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．求证：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是直线</a:t>
            </a:r>
            <a:r>
              <a:rPr lang="en-US" altLang="zh-CN" sz="2800" b="1" i="1">
                <a:latin typeface="Times New Roman" panose="02020603050405020304" pitchFamily="18" charset="0"/>
                <a:ea typeface="Arial Unicode MS" panose="020B0604020202020204" charset="-122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与⊙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相切的充要条件．</a:t>
            </a:r>
            <a:endParaRPr lang="zh-CN" altLang="en-US" sz="2800" b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05" name="Text Box 5"/>
          <p:cNvSpPr txBox="1"/>
          <p:nvPr/>
        </p:nvSpPr>
        <p:spPr>
          <a:xfrm>
            <a:off x="1919288" y="1052513"/>
            <a:ext cx="8280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800">
                <a:latin typeface="Verdana" panose="020B0604030504040204" pitchFamily="34" charset="0"/>
              </a:rPr>
              <a:t>分析：设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p: d=r,  q:</a:t>
            </a:r>
            <a:r>
              <a:rPr lang="en-US" altLang="zh-CN" sz="2800">
                <a:latin typeface="Verdana" panose="020B0604030504040204" pitchFamily="34" charset="0"/>
              </a:rPr>
              <a:t> </a:t>
            </a:r>
            <a:r>
              <a:rPr lang="en-US" altLang="zh-CN" sz="2800" i="1">
                <a:latin typeface="Times New Roman" panose="02020603050405020304" pitchFamily="18" charset="0"/>
                <a:ea typeface="Arial Unicode MS" panose="020B0604020202020204" charset="-122"/>
              </a:rPr>
              <a:t>l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与⊙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相切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11" name="Text Box 11"/>
          <p:cNvSpPr txBox="1"/>
          <p:nvPr/>
        </p:nvSpPr>
        <p:spPr>
          <a:xfrm>
            <a:off x="340360" y="1773555"/>
            <a:ext cx="11410315" cy="349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证明：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如图所示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.</a:t>
            </a:r>
            <a:endParaRPr lang="en-US" altLang="zh-CN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）充分性（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p      q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）：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作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OP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⊥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于点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P,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则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OP=d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，若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d=r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，则点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在⊙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 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上，在直线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上任取一点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Q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(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异于点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P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)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，连接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OQ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.   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在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Rt△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OPQ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中，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OQ&gt;OP=r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.     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所以，除点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P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外直线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上的点都在⊙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的外部，即直线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与</a:t>
            </a:r>
            <a:r>
              <a:rPr lang="zh-CN" altLang="en-US" sz="2800" b="1" i="1">
                <a:latin typeface="Arial" panose="020B0604020202020204" pitchFamily="34" charset="0"/>
                <a:ea typeface="华文楷体" panose="02010600040101010101" pitchFamily="2" charset="-122"/>
              </a:rPr>
              <a:t>⊙</a:t>
            </a:r>
            <a:r>
              <a:rPr lang="en-US" altLang="zh-CN" sz="2800" b="1" i="1">
                <a:latin typeface="Arial" panose="020B0604020202020204" pitchFamily="34" charset="0"/>
                <a:ea typeface="华文楷体" panose="02010600040101010101" pitchFamily="2" charset="-122"/>
              </a:rPr>
              <a:t>O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仅有一个公共点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P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.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所以直线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l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与⊙</a:t>
            </a:r>
            <a:r>
              <a:rPr lang="en-US" altLang="zh-CN" sz="2800" b="1" i="1">
                <a:latin typeface="Times New Roman" panose="02020603050405020304" pitchFamily="18" charset="0"/>
                <a:ea typeface="楷体_GB2312" pitchFamily="49" charset="-122"/>
              </a:rPr>
              <a:t>O 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相切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.</a:t>
            </a:r>
            <a:endParaRPr lang="en-US" altLang="zh-CN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graphicFrame>
        <p:nvGraphicFramePr>
          <p:cNvPr id="33797" name="Object 12"/>
          <p:cNvGraphicFramePr>
            <a:graphicFrameLocks noChangeAspect="1"/>
          </p:cNvGraphicFramePr>
          <p:nvPr/>
        </p:nvGraphicFramePr>
        <p:xfrm>
          <a:off x="2900998" y="2416175"/>
          <a:ext cx="6477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" r:id="rId1" imgW="190500" imgH="152400" progId="Equation.DSMT4">
                  <p:embed/>
                </p:oleObj>
              </mc:Choice>
              <mc:Fallback>
                <p:oleObj name="" r:id="rId1" imgW="190500" imgH="152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00998" y="2416175"/>
                        <a:ext cx="647700" cy="358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217" name="Group 17"/>
          <p:cNvGrpSpPr/>
          <p:nvPr/>
        </p:nvGrpSpPr>
        <p:grpSpPr>
          <a:xfrm>
            <a:off x="7175500" y="4840605"/>
            <a:ext cx="3492500" cy="1994351"/>
            <a:chOff x="1202" y="2750"/>
            <a:chExt cx="1996" cy="1100"/>
          </a:xfrm>
        </p:grpSpPr>
        <p:grpSp>
          <p:nvGrpSpPr>
            <p:cNvPr id="33803" name="Group 18"/>
            <p:cNvGrpSpPr/>
            <p:nvPr/>
          </p:nvGrpSpPr>
          <p:grpSpPr>
            <a:xfrm>
              <a:off x="1202" y="2750"/>
              <a:ext cx="1996" cy="1100"/>
              <a:chOff x="3016" y="2750"/>
              <a:chExt cx="1996" cy="1100"/>
            </a:xfrm>
          </p:grpSpPr>
          <p:sp>
            <p:nvSpPr>
              <p:cNvPr id="33807" name="Line 19"/>
              <p:cNvSpPr/>
              <p:nvPr/>
            </p:nvSpPr>
            <p:spPr>
              <a:xfrm flipV="1">
                <a:off x="3016" y="3612"/>
                <a:ext cx="158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33808" name="Oval 20"/>
              <p:cNvSpPr/>
              <p:nvPr/>
            </p:nvSpPr>
            <p:spPr>
              <a:xfrm>
                <a:off x="3424" y="2750"/>
                <a:ext cx="862" cy="862"/>
              </a:xfrm>
              <a:prstGeom prst="ellipse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eaLnBrk="1" hangingPunct="1"/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33809" name="Oval 21"/>
              <p:cNvSpPr/>
              <p:nvPr/>
            </p:nvSpPr>
            <p:spPr>
              <a:xfrm>
                <a:off x="3833" y="3158"/>
                <a:ext cx="45" cy="45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eaLnBrk="1" hangingPunct="1"/>
                <a:endParaRPr lang="zh-CN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33810" name="Line 22"/>
              <p:cNvSpPr/>
              <p:nvPr/>
            </p:nvSpPr>
            <p:spPr>
              <a:xfrm flipH="1">
                <a:off x="3833" y="3158"/>
                <a:ext cx="0" cy="45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33811" name="Line 23"/>
              <p:cNvSpPr/>
              <p:nvPr/>
            </p:nvSpPr>
            <p:spPr>
              <a:xfrm>
                <a:off x="3878" y="3203"/>
                <a:ext cx="498" cy="409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33812" name="Text Box 24"/>
              <p:cNvSpPr txBox="1"/>
              <p:nvPr/>
            </p:nvSpPr>
            <p:spPr>
              <a:xfrm>
                <a:off x="3741" y="3596"/>
                <a:ext cx="274" cy="25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 i="1">
                    <a:latin typeface="Times New Roman" panose="02020603050405020304" pitchFamily="18" charset="0"/>
                    <a:ea typeface="楷体_GB2312" pitchFamily="49" charset="-122"/>
                  </a:rPr>
                  <a:t>P</a:t>
                </a:r>
                <a:endParaRPr lang="en-US" altLang="zh-CN" sz="2400" b="1" i="1">
                  <a:latin typeface="Times New Roman" panose="02020603050405020304" pitchFamily="18" charset="0"/>
                  <a:ea typeface="楷体_GB2312" pitchFamily="49" charset="-122"/>
                </a:endParaRPr>
              </a:p>
            </p:txBody>
          </p:sp>
          <p:sp>
            <p:nvSpPr>
              <p:cNvPr id="33813" name="Text Box 25"/>
              <p:cNvSpPr txBox="1"/>
              <p:nvPr/>
            </p:nvSpPr>
            <p:spPr>
              <a:xfrm>
                <a:off x="4195" y="3596"/>
                <a:ext cx="363" cy="25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 i="1">
                    <a:latin typeface="Times New Roman" panose="02020603050405020304" pitchFamily="18" charset="0"/>
                    <a:ea typeface="楷体_GB2312" pitchFamily="49" charset="-122"/>
                  </a:rPr>
                  <a:t>Q</a:t>
                </a:r>
                <a:endParaRPr lang="en-US" altLang="zh-CN" sz="2400" b="1" i="1">
                  <a:latin typeface="Times New Roman" panose="02020603050405020304" pitchFamily="18" charset="0"/>
                  <a:ea typeface="楷体_GB2312" pitchFamily="49" charset="-122"/>
                </a:endParaRPr>
              </a:p>
            </p:txBody>
          </p:sp>
          <p:sp>
            <p:nvSpPr>
              <p:cNvPr id="33814" name="Text Box 26"/>
              <p:cNvSpPr txBox="1"/>
              <p:nvPr/>
            </p:nvSpPr>
            <p:spPr>
              <a:xfrm>
                <a:off x="4693" y="3475"/>
                <a:ext cx="319" cy="25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 i="1">
                    <a:latin typeface="Times New Roman" panose="02020603050405020304" pitchFamily="18" charset="0"/>
                    <a:ea typeface="楷体_GB2312" pitchFamily="49" charset="-122"/>
                  </a:rPr>
                  <a:t>l</a:t>
                </a:r>
                <a:endParaRPr lang="en-US" altLang="zh-CN" sz="2400" b="1" i="1">
                  <a:latin typeface="Times New Roman" panose="02020603050405020304" pitchFamily="18" charset="0"/>
                  <a:ea typeface="楷体_GB2312" pitchFamily="49" charset="-122"/>
                </a:endParaRPr>
              </a:p>
            </p:txBody>
          </p:sp>
          <p:sp>
            <p:nvSpPr>
              <p:cNvPr id="33815" name="Text Box 27"/>
              <p:cNvSpPr txBox="1"/>
              <p:nvPr/>
            </p:nvSpPr>
            <p:spPr>
              <a:xfrm>
                <a:off x="3923" y="2931"/>
                <a:ext cx="227" cy="25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2400" b="1" i="1">
                    <a:latin typeface="Times New Roman" panose="02020603050405020304" pitchFamily="18" charset="0"/>
                    <a:ea typeface="楷体_GB2312" pitchFamily="49" charset="-122"/>
                  </a:rPr>
                  <a:t>O</a:t>
                </a:r>
                <a:endParaRPr lang="en-US" altLang="zh-CN" sz="2400" b="1" i="1">
                  <a:latin typeface="Times New Roman" panose="02020603050405020304" pitchFamily="18" charset="0"/>
                  <a:ea typeface="楷体_GB2312" pitchFamily="49" charset="-122"/>
                </a:endParaRPr>
              </a:p>
            </p:txBody>
          </p:sp>
        </p:grpSp>
        <p:grpSp>
          <p:nvGrpSpPr>
            <p:cNvPr id="33804" name="Group 28"/>
            <p:cNvGrpSpPr/>
            <p:nvPr/>
          </p:nvGrpSpPr>
          <p:grpSpPr>
            <a:xfrm>
              <a:off x="2018" y="3475"/>
              <a:ext cx="136" cy="137"/>
              <a:chOff x="3833" y="3475"/>
              <a:chExt cx="90" cy="137"/>
            </a:xfrm>
          </p:grpSpPr>
          <p:sp>
            <p:nvSpPr>
              <p:cNvPr id="33805" name="Line 29"/>
              <p:cNvSpPr/>
              <p:nvPr/>
            </p:nvSpPr>
            <p:spPr>
              <a:xfrm>
                <a:off x="3833" y="3475"/>
                <a:ext cx="9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33806" name="Line 30"/>
              <p:cNvSpPr/>
              <p:nvPr/>
            </p:nvSpPr>
            <p:spPr>
              <a:xfrm flipH="1">
                <a:off x="3923" y="3475"/>
                <a:ext cx="0" cy="137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/>
      <p:bldP spid="512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40690" y="1070610"/>
            <a:ext cx="1054862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 必要性（               ）：若直线</a:t>
            </a:r>
            <a:r>
              <a:rPr lang="en-US" altLang="zh-CN" sz="2800"/>
              <a:t>l</a:t>
            </a:r>
            <a:r>
              <a:rPr lang="zh-CN" altLang="en-US" sz="2800"/>
              <a:t>与          相切，不妨设切点为</a:t>
            </a:r>
            <a:r>
              <a:rPr lang="en-US" altLang="zh-CN" sz="2800"/>
              <a:t>P</a:t>
            </a:r>
            <a:r>
              <a:rPr lang="zh-CN" altLang="en-US" sz="2800"/>
              <a:t>，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则                     ，因此，</a:t>
            </a:r>
            <a:r>
              <a:rPr lang="en-US" altLang="zh-CN" sz="2800"/>
              <a:t>d=OP=r.</a:t>
            </a:r>
            <a:endParaRPr lang="en-US" altLang="zh-CN" sz="2800"/>
          </a:p>
        </p:txBody>
      </p:sp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994025" y="1323340"/>
          <a:ext cx="1071245" cy="427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" r:id="rId1" imgW="444500" imgH="177165" progId="Equation.KSEE3">
                  <p:embed/>
                </p:oleObj>
              </mc:Choice>
              <mc:Fallback>
                <p:oleObj name="" r:id="rId1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94025" y="1323340"/>
                        <a:ext cx="1071245" cy="4273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447155" y="1285875"/>
          <a:ext cx="681990" cy="464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" r:id="rId3" imgW="279400" imgH="190500" progId="Equation.KSEE3">
                  <p:embed/>
                </p:oleObj>
              </mc:Choice>
              <mc:Fallback>
                <p:oleObj name="" r:id="rId3" imgW="279400" imgH="1905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47155" y="1285875"/>
                        <a:ext cx="681990" cy="464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204595" y="1979930"/>
          <a:ext cx="1258570" cy="474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" r:id="rId5" imgW="469900" imgH="177165" progId="Equation.KSEE3">
                  <p:embed/>
                </p:oleObj>
              </mc:Choice>
              <mc:Fallback>
                <p:oleObj name="" r:id="rId5" imgW="4699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04595" y="1979930"/>
                        <a:ext cx="1258570" cy="474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751205" y="3244850"/>
            <a:ext cx="10835005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/>
              <a:t>由（</a:t>
            </a:r>
            <a:r>
              <a:rPr lang="en-US" altLang="zh-CN" sz="2800"/>
              <a:t>1</a:t>
            </a:r>
            <a:r>
              <a:rPr lang="zh-CN" altLang="en-US" sz="2800"/>
              <a:t>）（</a:t>
            </a:r>
            <a:r>
              <a:rPr lang="en-US" altLang="zh-CN" sz="2800"/>
              <a:t>2</a:t>
            </a:r>
            <a:r>
              <a:rPr lang="zh-CN" altLang="en-US" sz="2800"/>
              <a:t>）可得，</a:t>
            </a:r>
            <a:r>
              <a:rPr lang="en-US" altLang="zh-CN" sz="2800">
                <a:sym typeface="+mn-ea"/>
              </a:rPr>
              <a:t>d=r</a:t>
            </a:r>
            <a:r>
              <a:rPr lang="zh-CN" altLang="en-US" sz="2800">
                <a:sym typeface="+mn-ea"/>
              </a:rPr>
              <a:t>是直线</a:t>
            </a:r>
            <a:r>
              <a:rPr lang="en-US" altLang="zh-CN" sz="2800">
                <a:sym typeface="+mn-ea"/>
              </a:rPr>
              <a:t>l</a:t>
            </a:r>
            <a:r>
              <a:rPr lang="zh-CN" altLang="en-US" sz="2800">
                <a:sym typeface="+mn-ea"/>
              </a:rPr>
              <a:t>与         相切的充要条件。</a:t>
            </a:r>
            <a:endParaRPr lang="zh-CN" altLang="en-US" sz="2800"/>
          </a:p>
          <a:p>
            <a:endParaRPr lang="zh-CN" altLang="en-US" sz="2800"/>
          </a:p>
        </p:txBody>
      </p:sp>
      <p:graphicFrame>
        <p:nvGraphicFramePr>
          <p:cNvPr id="9" name="对象 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162675" y="3465195"/>
          <a:ext cx="681990" cy="464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" r:id="rId7" imgW="279400" imgH="190500" progId="Equation.KSEE3">
                  <p:embed/>
                </p:oleObj>
              </mc:Choice>
              <mc:Fallback>
                <p:oleObj name="" r:id="rId7" imgW="279400" imgH="1905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62675" y="3465195"/>
                        <a:ext cx="681990" cy="464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51" name="Object 3">
            <a:hlinkClick r:id="rId1" action="ppaction://hlinksldjump"/>
          </p:cNvPr>
          <p:cNvGraphicFramePr>
            <a:graphicFrameLocks noChangeAspect="1"/>
          </p:cNvGraphicFramePr>
          <p:nvPr/>
        </p:nvGraphicFramePr>
        <p:xfrm>
          <a:off x="1035368" y="1590040"/>
          <a:ext cx="7050405" cy="1985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" r:id="rId2" imgW="3162300" imgH="939800" progId="Equation.DSMT4">
                  <p:embed/>
                </p:oleObj>
              </mc:Choice>
              <mc:Fallback>
                <p:oleObj name="" r:id="rId2" imgW="3162300" imgH="939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35368" y="1590040"/>
                        <a:ext cx="7050405" cy="19856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412750" y="27749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/>
              <a:t>达标检测</a:t>
            </a:r>
            <a:endParaRPr lang="zh-CN" altLang="en-US" sz="3200"/>
          </a:p>
        </p:txBody>
      </p:sp>
      <p:sp>
        <p:nvSpPr>
          <p:cNvPr id="5" name="文本框 4"/>
          <p:cNvSpPr txBox="1"/>
          <p:nvPr/>
        </p:nvSpPr>
        <p:spPr>
          <a:xfrm>
            <a:off x="3751580" y="2322195"/>
            <a:ext cx="3765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B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/>
          <p:nvPr/>
        </p:nvSpPr>
        <p:spPr>
          <a:xfrm>
            <a:off x="179705" y="511175"/>
            <a:ext cx="10659745" cy="4419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marL="342900" indent="-342900" fontAlgn="auto">
              <a:lnSpc>
                <a:spcPct val="150000"/>
              </a:lnSpc>
              <a:spcBef>
                <a:spcPct val="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¡"/>
            </a:pP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请用“充分不必要”、“必要不充分”、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充要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既不充分又不必要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填空：</a:t>
            </a:r>
            <a:endParaRPr lang="zh-CN" altLang="en-US" sz="2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 fontAlgn="auto">
              <a:lnSpc>
                <a:spcPct val="150000"/>
              </a:lnSpc>
              <a:spcBef>
                <a:spcPct val="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</a:pPr>
            <a:r>
              <a:rPr lang="zh-CN" altLang="en-US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en-US" altLang="zh-CN" sz="2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58" name="Rectangle 5"/>
          <p:cNvSpPr/>
          <p:nvPr/>
        </p:nvSpPr>
        <p:spPr>
          <a:xfrm>
            <a:off x="514668" y="2470944"/>
            <a:ext cx="8569325" cy="207264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kx="2003315" algn="bl" rotWithShape="0">
              <a:srgbClr val="C0C0C0"/>
            </a:outerShdw>
          </a:effectLst>
        </p:spPr>
        <p:txBody>
          <a:bodyPr anchor="ctr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buClrTx/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</a:rPr>
              <a:t>）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zh-CN" altLang="en-US" sz="2800" b="1">
                <a:latin typeface="Times New Roman" panose="02020603050405020304" pitchFamily="18" charset="0"/>
              </a:rPr>
              <a:t>＝</a:t>
            </a:r>
            <a:r>
              <a:rPr lang="en-US" altLang="zh-CN" sz="2800" b="1" i="1">
                <a:latin typeface="Times New Roman" panose="02020603050405020304" pitchFamily="18" charset="0"/>
              </a:rPr>
              <a:t>y</a:t>
            </a:r>
            <a:r>
              <a:rPr lang="zh-CN" altLang="en-US" sz="2800" b="1">
                <a:latin typeface="Times New Roman" panose="02020603050405020304" pitchFamily="18" charset="0"/>
              </a:rPr>
              <a:t>是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 i="1" baseline="30000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＝</a:t>
            </a:r>
            <a:r>
              <a:rPr lang="en-US" altLang="zh-CN" sz="2800" b="1" i="1">
                <a:latin typeface="Times New Roman" panose="02020603050405020304" pitchFamily="18" charset="0"/>
              </a:rPr>
              <a:t>y</a:t>
            </a:r>
            <a:r>
              <a:rPr lang="en-US" altLang="zh-CN" sz="2800" b="1" i="1" baseline="30000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的</a:t>
            </a:r>
            <a:r>
              <a:rPr lang="en-US" altLang="zh-CN" sz="2800" b="1">
                <a:latin typeface="Times New Roman" panose="02020603050405020304" pitchFamily="18" charset="0"/>
              </a:rPr>
              <a:t>_____________ </a:t>
            </a:r>
            <a:r>
              <a:rPr lang="zh-CN" altLang="en-US" sz="2800" b="1">
                <a:latin typeface="Times New Roman" panose="02020603050405020304" pitchFamily="18" charset="0"/>
              </a:rPr>
              <a:t>条件</a:t>
            </a:r>
            <a:endParaRPr lang="zh-CN" altLang="en-US" sz="2800" b="1">
              <a:latin typeface="Times New Roman" panose="02020603050405020304" pitchFamily="18" charset="0"/>
            </a:endParaRPr>
          </a:p>
          <a:p>
            <a:pPr marL="0" lvl="0" indent="0" eaLnBrk="1" hangingPunct="1">
              <a:buClrTx/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）</a:t>
            </a:r>
            <a:r>
              <a:rPr lang="en-US" altLang="zh-CN" sz="2800" b="1" i="1">
                <a:latin typeface="Times New Roman" panose="02020603050405020304" pitchFamily="18" charset="0"/>
              </a:rPr>
              <a:t>ab </a:t>
            </a:r>
            <a:r>
              <a:rPr lang="en-US" altLang="zh-CN" sz="2800" b="1">
                <a:latin typeface="Times New Roman" panose="02020603050405020304" pitchFamily="18" charset="0"/>
              </a:rPr>
              <a:t>= 0</a:t>
            </a:r>
            <a:r>
              <a:rPr lang="zh-CN" altLang="en-US" sz="2800" b="1">
                <a:latin typeface="Times New Roman" panose="02020603050405020304" pitchFamily="18" charset="0"/>
              </a:rPr>
              <a:t>是</a:t>
            </a:r>
            <a:r>
              <a:rPr lang="en-US" altLang="zh-CN" sz="2800" b="1" i="1">
                <a:latin typeface="Times New Roman" panose="02020603050405020304" pitchFamily="18" charset="0"/>
              </a:rPr>
              <a:t>a</a:t>
            </a:r>
            <a:r>
              <a:rPr lang="en-US" altLang="zh-CN" sz="2800" b="1">
                <a:latin typeface="Times New Roman" panose="02020603050405020304" pitchFamily="18" charset="0"/>
              </a:rPr>
              <a:t> = 0 </a:t>
            </a:r>
            <a:r>
              <a:rPr lang="zh-CN" altLang="en-US" sz="2800" b="1">
                <a:latin typeface="Times New Roman" panose="02020603050405020304" pitchFamily="18" charset="0"/>
              </a:rPr>
              <a:t>的</a:t>
            </a:r>
            <a:r>
              <a:rPr lang="en-US" altLang="zh-CN" sz="2800" b="1">
                <a:latin typeface="Times New Roman" panose="02020603050405020304" pitchFamily="18" charset="0"/>
              </a:rPr>
              <a:t>________________</a:t>
            </a:r>
            <a:r>
              <a:rPr lang="zh-CN" altLang="en-US" sz="2800" b="1">
                <a:latin typeface="Times New Roman" panose="02020603050405020304" pitchFamily="18" charset="0"/>
              </a:rPr>
              <a:t>条件</a:t>
            </a:r>
            <a:endParaRPr lang="zh-CN" altLang="en-US" sz="2800" b="1">
              <a:latin typeface="Times New Roman" panose="02020603050405020304" pitchFamily="18" charset="0"/>
            </a:endParaRPr>
          </a:p>
          <a:p>
            <a:pPr marL="0" lvl="0" indent="0" eaLnBrk="1" hangingPunct="1">
              <a:buClrTx/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</a:rPr>
              <a:t>3</a:t>
            </a:r>
            <a:r>
              <a:rPr lang="zh-CN" altLang="en-US" sz="2800" b="1">
                <a:latin typeface="Times New Roman" panose="02020603050405020304" pitchFamily="18" charset="0"/>
              </a:rPr>
              <a:t>）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</a:rPr>
              <a:t>&gt;1</a:t>
            </a:r>
            <a:r>
              <a:rPr lang="zh-CN" altLang="en-US" sz="2800" b="1">
                <a:latin typeface="Times New Roman" panose="02020603050405020304" pitchFamily="18" charset="0"/>
              </a:rPr>
              <a:t>是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>
                <a:latin typeface="Times New Roman" panose="02020603050405020304" pitchFamily="18" charset="0"/>
              </a:rPr>
              <a:t>&lt;1</a:t>
            </a:r>
            <a:r>
              <a:rPr lang="zh-CN" altLang="en-US" sz="2800" b="1">
                <a:latin typeface="Times New Roman" panose="02020603050405020304" pitchFamily="18" charset="0"/>
              </a:rPr>
              <a:t>的</a:t>
            </a:r>
            <a:r>
              <a:rPr lang="en-US" altLang="zh-CN" sz="2800" b="1">
                <a:latin typeface="Times New Roman" panose="02020603050405020304" pitchFamily="18" charset="0"/>
              </a:rPr>
              <a:t>__________________</a:t>
            </a:r>
            <a:r>
              <a:rPr lang="zh-CN" altLang="en-US" sz="2800" b="1">
                <a:latin typeface="Times New Roman" panose="02020603050405020304" pitchFamily="18" charset="0"/>
              </a:rPr>
              <a:t>条件</a:t>
            </a:r>
            <a:endParaRPr lang="zh-CN" altLang="en-US" sz="2800" b="1">
              <a:latin typeface="Times New Roman" panose="02020603050405020304" pitchFamily="18" charset="0"/>
            </a:endParaRPr>
          </a:p>
          <a:p>
            <a:pPr marL="0" lvl="0" indent="0" eaLnBrk="1" hangingPunct="1">
              <a:buClrTx/>
              <a:buFontTx/>
              <a:buNone/>
            </a:pPr>
            <a:r>
              <a:rPr lang="zh-CN" altLang="en-US" sz="2800" b="1">
                <a:latin typeface="Times New Roman" panose="02020603050405020304" pitchFamily="18" charset="0"/>
              </a:rPr>
              <a:t>（</a:t>
            </a:r>
            <a:r>
              <a:rPr lang="en-US" altLang="zh-CN" sz="2800" b="1">
                <a:latin typeface="Times New Roman" panose="02020603050405020304" pitchFamily="18" charset="0"/>
              </a:rPr>
              <a:t>4</a:t>
            </a:r>
            <a:r>
              <a:rPr lang="zh-CN" altLang="en-US" sz="2800" b="1">
                <a:latin typeface="Times New Roman" panose="02020603050405020304" pitchFamily="18" charset="0"/>
              </a:rPr>
              <a:t>）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zh-CN" altLang="en-US" sz="2800" b="1">
                <a:latin typeface="Times New Roman" panose="02020603050405020304" pitchFamily="18" charset="0"/>
              </a:rPr>
              <a:t>＝</a:t>
            </a:r>
            <a:r>
              <a:rPr lang="en-US" altLang="zh-CN" sz="2800" b="1">
                <a:latin typeface="Times New Roman" panose="02020603050405020304" pitchFamily="18" charset="0"/>
              </a:rPr>
              <a:t>1</a:t>
            </a:r>
            <a:r>
              <a:rPr lang="zh-CN" altLang="en-US" sz="2800" b="1">
                <a:latin typeface="Times New Roman" panose="02020603050405020304" pitchFamily="18" charset="0"/>
              </a:rPr>
              <a:t>或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zh-CN" altLang="en-US" sz="2800" b="1">
                <a:latin typeface="Times New Roman" panose="02020603050405020304" pitchFamily="18" charset="0"/>
              </a:rPr>
              <a:t>＝</a:t>
            </a: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是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－</a:t>
            </a:r>
            <a:r>
              <a:rPr lang="en-US" altLang="zh-CN" sz="2800" b="1">
                <a:latin typeface="Times New Roman" panose="02020603050405020304" pitchFamily="18" charset="0"/>
              </a:rPr>
              <a:t>3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zh-CN" altLang="en-US" sz="2800" b="1">
                <a:latin typeface="Times New Roman" panose="02020603050405020304" pitchFamily="18" charset="0"/>
              </a:rPr>
              <a:t>＋</a:t>
            </a: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latin typeface="Times New Roman" panose="02020603050405020304" pitchFamily="18" charset="0"/>
              </a:rPr>
              <a:t>＝</a:t>
            </a:r>
            <a:r>
              <a:rPr lang="en-US" altLang="zh-CN" sz="2800" b="1">
                <a:latin typeface="Times New Roman" panose="02020603050405020304" pitchFamily="18" charset="0"/>
              </a:rPr>
              <a:t>0</a:t>
            </a:r>
            <a:r>
              <a:rPr lang="zh-CN" altLang="en-US" sz="2800" b="1">
                <a:latin typeface="Times New Roman" panose="02020603050405020304" pitchFamily="18" charset="0"/>
              </a:rPr>
              <a:t>的</a:t>
            </a:r>
            <a:r>
              <a:rPr lang="en-US" altLang="zh-CN" sz="2800" b="1">
                <a:latin typeface="Times New Roman" panose="02020603050405020304" pitchFamily="18" charset="0"/>
              </a:rPr>
              <a:t>_____</a:t>
            </a:r>
            <a:r>
              <a:rPr lang="zh-CN" altLang="en-US" sz="2800" b="1">
                <a:latin typeface="Times New Roman" panose="02020603050405020304" pitchFamily="18" charset="0"/>
              </a:rPr>
              <a:t>条件</a:t>
            </a:r>
            <a:endParaRPr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83989" name="Text Box 21"/>
          <p:cNvSpPr txBox="1"/>
          <p:nvPr/>
        </p:nvSpPr>
        <p:spPr>
          <a:xfrm>
            <a:off x="4619943" y="2225358"/>
            <a:ext cx="3024187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kx="2003315" algn="bl" rotWithShape="0">
              <a:srgbClr val="C0C0C0"/>
            </a:outerShdw>
          </a:effectLst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ClrTx/>
              <a:buFontTx/>
              <a:buNone/>
            </a:pP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充分不必要</a:t>
            </a:r>
            <a:endParaRPr lang="zh-CN" altLang="en-US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90" name="Text Box 22"/>
          <p:cNvSpPr txBox="1"/>
          <p:nvPr/>
        </p:nvSpPr>
        <p:spPr>
          <a:xfrm>
            <a:off x="4691380" y="2873058"/>
            <a:ext cx="2808288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kx="2003315" algn="bl" rotWithShape="0">
              <a:srgbClr val="C0C0C0"/>
            </a:outerShdw>
          </a:effectLst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ClrTx/>
              <a:buFontTx/>
              <a:buNone/>
            </a:pP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必要不充分</a:t>
            </a:r>
            <a:endParaRPr lang="zh-CN" altLang="en-US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91" name="Text Box 23"/>
          <p:cNvSpPr txBox="1"/>
          <p:nvPr/>
        </p:nvSpPr>
        <p:spPr>
          <a:xfrm>
            <a:off x="3970655" y="3449320"/>
            <a:ext cx="3959225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kx="2003315" algn="bl" rotWithShape="0">
              <a:srgbClr val="C0C0C0"/>
            </a:outerShdw>
          </a:effectLst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ClrTx/>
              <a:buFontTx/>
              <a:buNone/>
            </a:pP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既不充分又不必要</a:t>
            </a:r>
            <a:endParaRPr lang="zh-CN" altLang="en-US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92" name="Text Box 24"/>
          <p:cNvSpPr txBox="1"/>
          <p:nvPr/>
        </p:nvSpPr>
        <p:spPr>
          <a:xfrm>
            <a:off x="6778943" y="4070033"/>
            <a:ext cx="1189037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kx="2003315" algn="bl" rotWithShape="0">
              <a:srgbClr val="C0C0C0"/>
            </a:outerShdw>
          </a:effectLst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 2" panose="05020102010507070707" pitchFamily="18" charset="2"/>
              <a:buChar char="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spcBef>
                <a:spcPct val="50000"/>
              </a:spcBef>
              <a:buClrTx/>
              <a:buFontTx/>
              <a:buNone/>
            </a:pPr>
            <a:r>
              <a: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</a:rPr>
              <a:t>充要</a:t>
            </a:r>
            <a:endParaRPr lang="zh-CN" altLang="en-US" sz="28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9" grpId="0"/>
      <p:bldP spid="83990" grpId="0"/>
      <p:bldP spid="83991" grpId="0"/>
      <p:bldP spid="8399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标题 75777"/>
          <p:cNvSpPr>
            <a:spLocks noGrp="1"/>
          </p:cNvSpPr>
          <p:nvPr>
            <p:ph type="title"/>
          </p:nvPr>
        </p:nvSpPr>
        <p:spPr>
          <a:xfrm>
            <a:off x="1035685" y="335280"/>
            <a:ext cx="1908175" cy="1206500"/>
          </a:xfrm>
        </p:spPr>
        <p:txBody>
          <a:bodyPr anchor="ctr"/>
          <a:lstStyle/>
          <a:p>
            <a:r>
              <a:rPr lang="en-US" altLang="zh-CN" sz="2800"/>
              <a:t>3.</a:t>
            </a:r>
            <a:r>
              <a:rPr lang="zh-CN" altLang="en-US" sz="2800"/>
              <a:t>求证：</a:t>
            </a:r>
            <a:endParaRPr lang="zh-CN" altLang="en-US" sz="2800"/>
          </a:p>
        </p:txBody>
      </p:sp>
      <p:sp>
        <p:nvSpPr>
          <p:cNvPr id="75779" name="文本占位符 75778"/>
          <p:cNvSpPr>
            <a:spLocks noGrp="1"/>
          </p:cNvSpPr>
          <p:nvPr>
            <p:ph type="body" idx="1"/>
          </p:nvPr>
        </p:nvSpPr>
        <p:spPr>
          <a:xfrm>
            <a:off x="2640013" y="620713"/>
            <a:ext cx="8207375" cy="1439862"/>
          </a:xfrm>
        </p:spPr>
        <p:txBody>
          <a:bodyPr/>
          <a:lstStyle/>
          <a:p>
            <a:pPr>
              <a:buNone/>
            </a:pPr>
            <a:r>
              <a:rPr lang="zh-CN" altLang="en-US" sz="2800"/>
              <a:t>关于</a:t>
            </a:r>
            <a:r>
              <a:rPr lang="en-US" altLang="zh-CN" sz="2800"/>
              <a:t>x</a:t>
            </a:r>
            <a:r>
              <a:rPr lang="zh-CN" altLang="en-US" sz="2800"/>
              <a:t>的方程</a:t>
            </a:r>
            <a:r>
              <a:rPr lang="en-US" altLang="zh-CN" sz="2800" i="1"/>
              <a:t>ax</a:t>
            </a:r>
            <a:r>
              <a:rPr lang="en-US" altLang="zh-CN" sz="2800" baseline="30000"/>
              <a:t>2</a:t>
            </a:r>
            <a:r>
              <a:rPr lang="en-US" altLang="zh-CN" sz="2800"/>
              <a:t>+</a:t>
            </a:r>
            <a:r>
              <a:rPr lang="en-US" altLang="zh-CN" sz="2800" i="1"/>
              <a:t>bx</a:t>
            </a:r>
            <a:r>
              <a:rPr lang="en-US" altLang="zh-CN" sz="2800"/>
              <a:t>+</a:t>
            </a:r>
            <a:r>
              <a:rPr lang="en-US" altLang="zh-CN" sz="2800" i="1"/>
              <a:t>c</a:t>
            </a:r>
            <a:r>
              <a:rPr lang="en-US" altLang="zh-CN" sz="2800"/>
              <a:t>=0</a:t>
            </a:r>
            <a:r>
              <a:rPr lang="zh-CN" altLang="en-US" sz="2800"/>
              <a:t>有一根为</a:t>
            </a:r>
            <a:r>
              <a:rPr lang="en-US" altLang="zh-CN" sz="2800"/>
              <a:t>1</a:t>
            </a:r>
            <a:r>
              <a:rPr lang="zh-CN" altLang="en-US" sz="2800"/>
              <a:t>的充要条件是</a:t>
            </a:r>
            <a:r>
              <a:rPr lang="en-US" altLang="zh-CN" sz="2800" i="1" err="1"/>
              <a:t>a</a:t>
            </a:r>
            <a:r>
              <a:rPr lang="en-US" altLang="zh-CN" sz="2800" err="1"/>
              <a:t>+</a:t>
            </a:r>
            <a:r>
              <a:rPr lang="en-US" altLang="zh-CN" sz="2800" i="1" err="1"/>
              <a:t>b</a:t>
            </a:r>
            <a:r>
              <a:rPr lang="en-US" altLang="zh-CN" sz="2800" err="1"/>
              <a:t>+</a:t>
            </a:r>
            <a:r>
              <a:rPr lang="en-US" altLang="zh-CN" sz="2800" i="1" err="1"/>
              <a:t>c</a:t>
            </a:r>
            <a:r>
              <a:rPr lang="en-US" altLang="zh-CN" sz="2800"/>
              <a:t>=0</a:t>
            </a:r>
            <a:r>
              <a:rPr lang="zh-CN" altLang="en-US" sz="2800"/>
              <a:t>。</a:t>
            </a:r>
            <a:endParaRPr lang="zh-CN" altLang="en-US" sz="2800"/>
          </a:p>
        </p:txBody>
      </p:sp>
      <p:sp>
        <p:nvSpPr>
          <p:cNvPr id="7" name="文本框 6"/>
          <p:cNvSpPr txBox="1"/>
          <p:nvPr/>
        </p:nvSpPr>
        <p:spPr>
          <a:xfrm>
            <a:off x="434975" y="1624965"/>
            <a:ext cx="11322050" cy="4615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证明：（1）必要性，即“若x=1是方程ax</a:t>
            </a:r>
            <a:r>
              <a:rPr lang="en-US" altLang="zh-CN" sz="2800" baseline="30000">
                <a:latin typeface="+mn-ea"/>
                <a:cs typeface="+mn-ea"/>
              </a:rPr>
              <a:t>2</a:t>
            </a:r>
            <a:r>
              <a:rPr lang="en-US" altLang="zh-CN" sz="2800">
                <a:latin typeface="+mn-ea"/>
                <a:cs typeface="+mn-ea"/>
              </a:rPr>
              <a:t>+bx+c=0的根，则a+b+c=0”．</a:t>
            </a:r>
            <a:endParaRPr lang="en-US" altLang="zh-CN" sz="2800">
              <a:latin typeface="+mn-ea"/>
              <a:cs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∵x=1是方程的根，将x=1代入方程，得a  1</a:t>
            </a:r>
            <a:r>
              <a:rPr lang="en-US" altLang="zh-CN" sz="2800" baseline="30000">
                <a:latin typeface="+mn-ea"/>
                <a:cs typeface="+mn-ea"/>
              </a:rPr>
              <a:t>2</a:t>
            </a:r>
            <a:r>
              <a:rPr lang="en-US" altLang="zh-CN" sz="2800">
                <a:latin typeface="+mn-ea"/>
                <a:cs typeface="+mn-ea"/>
              </a:rPr>
              <a:t>+b  1+c=0，即a+b+c=0．</a:t>
            </a:r>
            <a:endParaRPr lang="en-US" altLang="zh-CN" sz="2800">
              <a:latin typeface="+mn-ea"/>
              <a:cs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（2）充分性，即“若a+b+c=0，则x=1是方程ax</a:t>
            </a:r>
            <a:r>
              <a:rPr lang="en-US" altLang="zh-CN" sz="2800" baseline="30000">
                <a:latin typeface="+mn-ea"/>
                <a:cs typeface="+mn-ea"/>
              </a:rPr>
              <a:t>2</a:t>
            </a:r>
            <a:r>
              <a:rPr lang="en-US" altLang="zh-CN" sz="2800">
                <a:latin typeface="+mn-ea"/>
                <a:cs typeface="+mn-ea"/>
              </a:rPr>
              <a:t>+bx+c=0的根”．</a:t>
            </a:r>
            <a:endParaRPr lang="en-US" altLang="zh-CN" sz="2800">
              <a:latin typeface="+mn-ea"/>
              <a:cs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把x=1代入方程的左边，得a  1</a:t>
            </a:r>
            <a:r>
              <a:rPr lang="en-US" altLang="zh-CN" sz="2800" baseline="30000">
                <a:latin typeface="+mn-ea"/>
                <a:cs typeface="+mn-ea"/>
              </a:rPr>
              <a:t>2</a:t>
            </a:r>
            <a:r>
              <a:rPr lang="en-US" altLang="zh-CN" sz="2800">
                <a:latin typeface="+mn-ea"/>
                <a:cs typeface="+mn-ea"/>
              </a:rPr>
              <a:t>+b  1+c=a+b+c．</a:t>
            </a:r>
            <a:endParaRPr lang="en-US" altLang="zh-CN" sz="2800">
              <a:latin typeface="+mn-ea"/>
              <a:cs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∵a+b+c=0，</a:t>
            </a:r>
            <a:endParaRPr lang="en-US" altLang="zh-CN" sz="2800">
              <a:latin typeface="+mn-ea"/>
              <a:cs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∴x=1是方程的根．</a:t>
            </a:r>
            <a:endParaRPr lang="en-US" altLang="zh-CN" sz="2800">
              <a:latin typeface="+mn-ea"/>
              <a:cs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+mn-ea"/>
                <a:cs typeface="+mn-ea"/>
              </a:rPr>
              <a:t>综合（1）（2）知命题成立 </a:t>
            </a:r>
            <a:r>
              <a:rPr lang="en-US" altLang="zh-CN"/>
              <a:t> </a:t>
            </a:r>
            <a:endParaRPr lang="en-US" altLang="zh-CN"/>
          </a:p>
        </p:txBody>
      </p:sp>
      <p:graphicFrame>
        <p:nvGraphicFramePr>
          <p:cNvPr id="8" name="对象 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691630" y="2512060"/>
          <a:ext cx="37973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" r:id="rId1" imgW="114300" imgH="127000" progId="Equation.KSEE3">
                  <p:embed/>
                </p:oleObj>
              </mc:Choice>
              <mc:Fallback>
                <p:oleObj name="" r:id="rId1" imgW="114300" imgH="1270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691630" y="2512060"/>
                        <a:ext cx="379730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745990" y="3745230"/>
          <a:ext cx="337820" cy="375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" r:id="rId3" imgW="114300" imgH="127000" progId="Equation.KSEE3">
                  <p:embed/>
                </p:oleObj>
              </mc:Choice>
              <mc:Fallback>
                <p:oleObj name="" r:id="rId3" imgW="114300" imgH="1270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745990" y="3745230"/>
                        <a:ext cx="337820" cy="375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748655" y="3848735"/>
          <a:ext cx="337820" cy="375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" r:id="rId4" imgW="114300" imgH="127000" progId="Equation.KSEE3">
                  <p:embed/>
                </p:oleObj>
              </mc:Choice>
              <mc:Fallback>
                <p:oleObj name="" r:id="rId4" imgW="114300" imgH="1270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748655" y="3848735"/>
                        <a:ext cx="337820" cy="375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722870" y="2512060"/>
          <a:ext cx="37909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" r:id="rId5" imgW="114300" imgH="127000" progId="Equation.KSEE3">
                  <p:embed/>
                </p:oleObj>
              </mc:Choice>
              <mc:Fallback>
                <p:oleObj name="" r:id="rId5" imgW="114300" imgH="1270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722870" y="2512060"/>
                        <a:ext cx="379095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/>
          </p:cNvSpPr>
          <p:nvPr>
            <p:ph type="title"/>
          </p:nvPr>
        </p:nvSpPr>
        <p:spPr>
          <a:xfrm>
            <a:off x="3441700" y="243840"/>
            <a:ext cx="48768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sz="3200" b="1">
                <a:solidFill>
                  <a:srgbClr val="0C00F4"/>
                </a:solidFill>
              </a:rPr>
              <a:t>课堂小结</a:t>
            </a:r>
            <a:endParaRPr lang="zh-CN" altLang="en-US" sz="3200" b="1">
              <a:solidFill>
                <a:srgbClr val="0C00F4"/>
              </a:solidFill>
            </a:endParaRP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057400" y="3733800"/>
            <a:ext cx="7958138" cy="19812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判别技巧：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2A1AF8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① 可先简化命题；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2A1AF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2A1AF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② 否定一个命题只要举出一个反例即可；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2A1AF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rgbClr val="2A1AF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964" name="Rectangle 4"/>
          <p:cNvSpPr/>
          <p:nvPr/>
        </p:nvSpPr>
        <p:spPr>
          <a:xfrm>
            <a:off x="1689100" y="1295400"/>
            <a:ext cx="76111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/>
            <a:r>
              <a:rPr lang="zh-CN" altLang="en-US" sz="2800" b="1">
                <a:solidFill>
                  <a:srgbClr val="2A1AF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2A1AF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2A1AF8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zh-CN" altLang="en-US" sz="2800" b="1">
                <a:solidFill>
                  <a:srgbClr val="2A1AF8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充分条件、必要条件、充要条件的概念</a:t>
            </a:r>
            <a:r>
              <a:rPr lang="en-US" altLang="zh-CN" sz="2800" b="1">
                <a:solidFill>
                  <a:srgbClr val="2A1AF8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en-US" altLang="zh-CN" sz="2800" b="1">
              <a:solidFill>
                <a:srgbClr val="2A1AF8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1600200" y="2057400"/>
            <a:ext cx="9067800" cy="1384301"/>
            <a:chOff x="48" y="1680"/>
            <a:chExt cx="5712" cy="872"/>
          </a:xfrm>
        </p:grpSpPr>
        <p:sp>
          <p:nvSpPr>
            <p:cNvPr id="30725" name="Rectangle 6"/>
            <p:cNvSpPr/>
            <p:nvPr/>
          </p:nvSpPr>
          <p:spPr>
            <a:xfrm>
              <a:off x="48" y="1680"/>
              <a:ext cx="5712" cy="87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eaLnBrk="0" hangingPunct="0"/>
              <a:r>
                <a:rPr lang="en-US" altLang="zh-CN" sz="28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  </a:t>
              </a:r>
              <a:r>
                <a:rPr lang="zh-CN" altLang="en-US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（</a:t>
              </a:r>
              <a:r>
                <a:rPr lang="en-US" altLang="zh-CN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en-US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）判断充分、必要条件的基本步骤：</a:t>
              </a:r>
              <a:endParaRPr lang="zh-CN" altLang="en-US" sz="2800" b="1">
                <a:solidFill>
                  <a:srgbClr val="2A1AF8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eaLnBrk="0" hangingPunct="0"/>
              <a:r>
                <a:rPr lang="zh-CN" altLang="en-US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       ①认清条件和结论；</a:t>
              </a:r>
              <a:endParaRPr lang="zh-CN" altLang="en-US" sz="2800" b="1">
                <a:solidFill>
                  <a:srgbClr val="2A1AF8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eaLnBrk="0" hangingPunct="0"/>
              <a:r>
                <a:rPr lang="zh-CN" altLang="en-US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       ②考察  </a:t>
              </a:r>
              <a:r>
                <a:rPr lang="en-US" altLang="zh-CN" sz="2800" b="1" i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p</a:t>
              </a:r>
              <a:r>
                <a:rPr lang="en-US" altLang="zh-CN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  </a:t>
              </a:r>
              <a:r>
                <a:rPr lang="en-US" altLang="zh-CN" sz="2800" b="1" i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q</a:t>
              </a:r>
              <a:r>
                <a:rPr lang="en-US" altLang="zh-CN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和 </a:t>
              </a:r>
              <a:r>
                <a:rPr lang="en-US" altLang="zh-CN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p        </a:t>
              </a:r>
              <a:r>
                <a:rPr lang="en-US" altLang="zh-CN" sz="2800" b="1" i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q</a:t>
              </a:r>
              <a:r>
                <a:rPr lang="en-US" altLang="zh-CN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</a:t>
              </a:r>
              <a:r>
                <a:rPr lang="zh-CN" altLang="en-US" sz="2800" b="1">
                  <a:solidFill>
                    <a:srgbClr val="2A1AF8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是否能成立</a:t>
              </a:r>
              <a:r>
                <a:rPr lang="zh-CN" altLang="en-US" sz="2800" b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。</a:t>
              </a:r>
              <a:endPara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30726" name="Object 7"/>
            <p:cNvGraphicFramePr>
              <a:graphicFrameLocks noChangeAspect="1"/>
            </p:cNvGraphicFramePr>
            <p:nvPr/>
          </p:nvGraphicFramePr>
          <p:xfrm>
            <a:off x="1584" y="2304"/>
            <a:ext cx="336" cy="2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0" name="" r:id="rId1" imgW="330200" imgH="228600" progId="Equation.3">
                    <p:embed/>
                  </p:oleObj>
                </mc:Choice>
                <mc:Fallback>
                  <p:oleObj name="" r:id="rId1" imgW="330200" imgH="228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584" y="2304"/>
                          <a:ext cx="336" cy="23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27" name="Object 8"/>
            <p:cNvGraphicFramePr>
              <a:graphicFrameLocks noChangeAspect="1"/>
            </p:cNvGraphicFramePr>
            <p:nvPr/>
          </p:nvGraphicFramePr>
          <p:xfrm>
            <a:off x="2592" y="2304"/>
            <a:ext cx="304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1" name="" r:id="rId3" imgW="330200" imgH="228600" progId="Equation.3">
                    <p:embed/>
                  </p:oleObj>
                </mc:Choice>
                <mc:Fallback>
                  <p:oleObj name="" r:id="rId3" imgW="330200" imgH="2286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592" y="2304"/>
                          <a:ext cx="304" cy="21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uiExpand="1" build="p"/>
      <p:bldP spid="4096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448801" y="193251"/>
            <a:ext cx="2348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版必修第一册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pic>
        <p:nvPicPr>
          <p:cNvPr id="5" name="New picture" hidden="1"/>
          <p:cNvPicPr/>
          <p:nvPr/>
        </p:nvPicPr>
        <p:blipFill>
          <a:blip r:embed="rId1"/>
          <a:stretch>
            <a:fillRect/>
          </a:stretch>
        </p:blipFill>
        <p:spPr>
          <a:xfrm>
            <a:off x="10172700" y="11087100"/>
            <a:ext cx="457200" cy="4445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1524000" y="188913"/>
            <a:ext cx="1476375" cy="583565"/>
          </a:xfrm>
          <a:prstGeom prst="rect">
            <a:avLst/>
          </a:prstGeom>
          <a:noFill/>
          <a:ln w="12700" algn="ctr">
            <a:noFill/>
            <a:miter lim="800000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1" lang="zh-CN" altLang="en-US" sz="32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宋体" panose="02010600030101010101" pitchFamily="2" charset="-122"/>
                <a:cs typeface="+mn-cs"/>
              </a:rPr>
              <a:t>情境一：</a:t>
            </a:r>
            <a:endParaRPr kumimoji="1" lang="en-US" altLang="zh-CN" sz="3200" kern="1200" cap="none" spc="0" normalizeH="0" baseline="0" noProof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1703388" y="4581525"/>
            <a:ext cx="6697663" cy="1076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1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“若</a:t>
            </a:r>
            <a:r>
              <a:rPr kumimoji="1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p,</a:t>
            </a:r>
            <a:r>
              <a:rPr kumimoji="1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则 </a:t>
            </a:r>
            <a:r>
              <a:rPr kumimoji="1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q.”</a:t>
            </a: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是真</a:t>
            </a: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命题</a:t>
            </a:r>
            <a:endParaRPr kumimoji="1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7892" name="Line 4"/>
          <p:cNvSpPr/>
          <p:nvPr/>
        </p:nvSpPr>
        <p:spPr>
          <a:xfrm flipV="1">
            <a:off x="4276725" y="1973263"/>
            <a:ext cx="685800" cy="7620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893" name="Line 6"/>
          <p:cNvSpPr/>
          <p:nvPr/>
        </p:nvSpPr>
        <p:spPr>
          <a:xfrm>
            <a:off x="5114925" y="2354263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894" name="Line 7"/>
          <p:cNvSpPr/>
          <p:nvPr/>
        </p:nvSpPr>
        <p:spPr>
          <a:xfrm>
            <a:off x="5114925" y="1592263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895" name="Line 8"/>
          <p:cNvSpPr/>
          <p:nvPr/>
        </p:nvSpPr>
        <p:spPr>
          <a:xfrm flipH="1">
            <a:off x="5419725" y="1592263"/>
            <a:ext cx="0" cy="762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 useBgFill="1">
        <p:nvSpPr>
          <p:cNvPr id="37896" name="Rectangle 9"/>
          <p:cNvSpPr/>
          <p:nvPr/>
        </p:nvSpPr>
        <p:spPr>
          <a:xfrm>
            <a:off x="3863975" y="1552575"/>
            <a:ext cx="762000" cy="1228725"/>
          </a:xfrm>
          <a:prstGeom prst="rect">
            <a:avLst/>
          </a:prstGeom>
          <a:ln w="9525">
            <a:noFill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897" name="Line 10"/>
          <p:cNvSpPr/>
          <p:nvPr/>
        </p:nvSpPr>
        <p:spPr>
          <a:xfrm flipH="1">
            <a:off x="4352925" y="1592263"/>
            <a:ext cx="0" cy="762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898" name="Line 11"/>
          <p:cNvSpPr/>
          <p:nvPr/>
        </p:nvSpPr>
        <p:spPr>
          <a:xfrm>
            <a:off x="4352925" y="2354263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899" name="Line 12"/>
          <p:cNvSpPr/>
          <p:nvPr/>
        </p:nvSpPr>
        <p:spPr>
          <a:xfrm>
            <a:off x="4352925" y="1592263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00" name="AutoShape 13"/>
          <p:cNvSpPr/>
          <p:nvPr/>
        </p:nvSpPr>
        <p:spPr>
          <a:xfrm>
            <a:off x="6486525" y="1744663"/>
            <a:ext cx="146050" cy="293687"/>
          </a:xfrm>
          <a:prstGeom prst="flowChartMagneticDisk">
            <a:avLst/>
          </a:prstGeom>
          <a:solidFill>
            <a:srgbClr val="80808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01" name="Line 14"/>
          <p:cNvSpPr/>
          <p:nvPr/>
        </p:nvSpPr>
        <p:spPr>
          <a:xfrm flipH="1">
            <a:off x="3886200" y="1939925"/>
            <a:ext cx="0" cy="2209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02" name="Line 15"/>
          <p:cNvSpPr/>
          <p:nvPr/>
        </p:nvSpPr>
        <p:spPr>
          <a:xfrm>
            <a:off x="3895725" y="4183063"/>
            <a:ext cx="2057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grpSp>
        <p:nvGrpSpPr>
          <p:cNvPr id="37903" name="Group 16"/>
          <p:cNvGrpSpPr/>
          <p:nvPr/>
        </p:nvGrpSpPr>
        <p:grpSpPr>
          <a:xfrm>
            <a:off x="5984875" y="3983038"/>
            <a:ext cx="463550" cy="360362"/>
            <a:chOff x="1681" y="2726"/>
            <a:chExt cx="336" cy="432"/>
          </a:xfrm>
        </p:grpSpPr>
        <p:sp>
          <p:nvSpPr>
            <p:cNvPr id="37931" name="Line 17"/>
            <p:cNvSpPr/>
            <p:nvPr/>
          </p:nvSpPr>
          <p:spPr>
            <a:xfrm flipH="1">
              <a:off x="1681" y="2726"/>
              <a:ext cx="0" cy="43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7932" name="Line 18"/>
            <p:cNvSpPr/>
            <p:nvPr/>
          </p:nvSpPr>
          <p:spPr>
            <a:xfrm flipH="1">
              <a:off x="1777" y="2870"/>
              <a:ext cx="0" cy="192"/>
            </a:xfrm>
            <a:prstGeom prst="line">
              <a:avLst/>
            </a:prstGeom>
            <a:ln w="381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7933" name="Line 19"/>
            <p:cNvSpPr/>
            <p:nvPr/>
          </p:nvSpPr>
          <p:spPr>
            <a:xfrm flipH="1">
              <a:off x="1921" y="2726"/>
              <a:ext cx="0" cy="432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7934" name="Line 20"/>
            <p:cNvSpPr/>
            <p:nvPr/>
          </p:nvSpPr>
          <p:spPr>
            <a:xfrm flipH="1">
              <a:off x="2017" y="2870"/>
              <a:ext cx="0" cy="192"/>
            </a:xfrm>
            <a:prstGeom prst="line">
              <a:avLst/>
            </a:prstGeom>
            <a:ln w="381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sp>
        <p:nvSpPr>
          <p:cNvPr id="37904" name="Line 21"/>
          <p:cNvSpPr/>
          <p:nvPr/>
        </p:nvSpPr>
        <p:spPr>
          <a:xfrm>
            <a:off x="6486525" y="4183063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05" name="Line 22"/>
          <p:cNvSpPr/>
          <p:nvPr/>
        </p:nvSpPr>
        <p:spPr>
          <a:xfrm flipH="1" flipV="1">
            <a:off x="7248525" y="1973263"/>
            <a:ext cx="0" cy="2209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06" name="Oval 23"/>
          <p:cNvSpPr/>
          <p:nvPr/>
        </p:nvSpPr>
        <p:spPr>
          <a:xfrm>
            <a:off x="6334125" y="1363663"/>
            <a:ext cx="457200" cy="457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07" name="Line 24"/>
          <p:cNvSpPr/>
          <p:nvPr/>
        </p:nvSpPr>
        <p:spPr>
          <a:xfrm>
            <a:off x="6638925" y="1973263"/>
            <a:ext cx="609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08" name="Line 25"/>
          <p:cNvSpPr/>
          <p:nvPr/>
        </p:nvSpPr>
        <p:spPr>
          <a:xfrm>
            <a:off x="3863975" y="1989138"/>
            <a:ext cx="45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09" name="Oval 26"/>
          <p:cNvSpPr/>
          <p:nvPr/>
        </p:nvSpPr>
        <p:spPr>
          <a:xfrm>
            <a:off x="6334125" y="1363663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noFill/>
          </a:ln>
          <a:effectLst>
            <a:prstShdw prst="shdw17" dist="17961" dir="2699999">
              <a:srgbClr val="990000"/>
            </a:prstShdw>
          </a:effectLst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0" name="Freeform 27"/>
          <p:cNvSpPr/>
          <p:nvPr/>
        </p:nvSpPr>
        <p:spPr>
          <a:xfrm>
            <a:off x="6257925" y="1135063"/>
            <a:ext cx="96838" cy="152400"/>
          </a:xfrm>
          <a:custGeom>
            <a:avLst/>
            <a:gdLst>
              <a:gd name="txL" fmla="*/ 0 w 61"/>
              <a:gd name="txT" fmla="*/ 0 h 96"/>
              <a:gd name="txR" fmla="*/ 61 w 61"/>
              <a:gd name="txB" fmla="*/ 96 h 96"/>
            </a:gdLst>
            <a:ahLst/>
            <a:cxnLst>
              <a:cxn ang="0">
                <a:pos x="0" y="0"/>
              </a:cxn>
              <a:cxn ang="0">
                <a:pos x="61" y="96"/>
              </a:cxn>
            </a:cxnLst>
            <a:rect l="txL" t="txT" r="txR" b="txB"/>
            <a:pathLst>
              <a:path w="61" h="96">
                <a:moveTo>
                  <a:pt x="0" y="0"/>
                </a:moveTo>
                <a:lnTo>
                  <a:pt x="61" y="96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1" name="Freeform 28"/>
          <p:cNvSpPr/>
          <p:nvPr/>
        </p:nvSpPr>
        <p:spPr>
          <a:xfrm>
            <a:off x="6416675" y="1063625"/>
            <a:ext cx="66675" cy="168275"/>
          </a:xfrm>
          <a:custGeom>
            <a:avLst/>
            <a:gdLst>
              <a:gd name="txL" fmla="*/ 0 w 42"/>
              <a:gd name="txT" fmla="*/ 0 h 106"/>
              <a:gd name="txR" fmla="*/ 42 w 42"/>
              <a:gd name="txB" fmla="*/ 106 h 106"/>
            </a:gdLst>
            <a:ahLst/>
            <a:cxnLst>
              <a:cxn ang="0">
                <a:pos x="0" y="0"/>
              </a:cxn>
              <a:cxn ang="0">
                <a:pos x="42" y="106"/>
              </a:cxn>
            </a:cxnLst>
            <a:rect l="txL" t="txT" r="txR" b="txB"/>
            <a:pathLst>
              <a:path w="42" h="105">
                <a:moveTo>
                  <a:pt x="0" y="0"/>
                </a:moveTo>
                <a:lnTo>
                  <a:pt x="42" y="106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2" name="Freeform 29"/>
          <p:cNvSpPr/>
          <p:nvPr/>
        </p:nvSpPr>
        <p:spPr>
          <a:xfrm>
            <a:off x="6569075" y="1063625"/>
            <a:ext cx="1588" cy="173038"/>
          </a:xfrm>
          <a:custGeom>
            <a:avLst/>
            <a:gdLst>
              <a:gd name="txL" fmla="*/ 0 w 1"/>
              <a:gd name="txT" fmla="*/ 0 h 109"/>
              <a:gd name="txR" fmla="*/ 1 w 1"/>
              <a:gd name="txB" fmla="*/ 109 h 109"/>
            </a:gdLst>
            <a:ahLst/>
            <a:cxnLst>
              <a:cxn ang="0">
                <a:pos x="0" y="0"/>
              </a:cxn>
              <a:cxn ang="0">
                <a:pos x="0" y="109"/>
              </a:cxn>
            </a:cxnLst>
            <a:rect l="txL" t="txT" r="txR" b="txB"/>
            <a:pathLst>
              <a:path w="1" h="109">
                <a:moveTo>
                  <a:pt x="0" y="0"/>
                </a:moveTo>
                <a:lnTo>
                  <a:pt x="0" y="109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3" name="Freeform 30"/>
          <p:cNvSpPr/>
          <p:nvPr/>
        </p:nvSpPr>
        <p:spPr>
          <a:xfrm>
            <a:off x="6724650" y="1054100"/>
            <a:ext cx="34925" cy="193675"/>
          </a:xfrm>
          <a:custGeom>
            <a:avLst/>
            <a:gdLst>
              <a:gd name="txL" fmla="*/ 0 w 22"/>
              <a:gd name="txT" fmla="*/ 0 h 122"/>
              <a:gd name="txR" fmla="*/ 22 w 22"/>
              <a:gd name="txB" fmla="*/ 122 h 122"/>
            </a:gdLst>
            <a:ahLst/>
            <a:cxnLst>
              <a:cxn ang="0">
                <a:pos x="22" y="0"/>
              </a:cxn>
              <a:cxn ang="0">
                <a:pos x="0" y="122"/>
              </a:cxn>
            </a:cxnLst>
            <a:rect l="txL" t="txT" r="txR" b="txB"/>
            <a:pathLst>
              <a:path w="22" h="122">
                <a:moveTo>
                  <a:pt x="22" y="0"/>
                </a:moveTo>
                <a:lnTo>
                  <a:pt x="0" y="122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4" name="Freeform 31"/>
          <p:cNvSpPr/>
          <p:nvPr/>
        </p:nvSpPr>
        <p:spPr>
          <a:xfrm>
            <a:off x="6791325" y="1135063"/>
            <a:ext cx="106363" cy="161925"/>
          </a:xfrm>
          <a:custGeom>
            <a:avLst/>
            <a:gdLst>
              <a:gd name="txL" fmla="*/ 0 w 67"/>
              <a:gd name="txT" fmla="*/ 0 h 102"/>
              <a:gd name="txR" fmla="*/ 67 w 67"/>
              <a:gd name="txB" fmla="*/ 102 h 102"/>
            </a:gdLst>
            <a:ahLst/>
            <a:cxnLst>
              <a:cxn ang="0">
                <a:pos x="67" y="0"/>
              </a:cxn>
              <a:cxn ang="0">
                <a:pos x="0" y="102"/>
              </a:cxn>
            </a:cxnLst>
            <a:rect l="txL" t="txT" r="txR" b="txB"/>
            <a:pathLst>
              <a:path w="67" h="102">
                <a:moveTo>
                  <a:pt x="67" y="0"/>
                </a:moveTo>
                <a:lnTo>
                  <a:pt x="0" y="102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5" name="Line 32"/>
          <p:cNvSpPr/>
          <p:nvPr/>
        </p:nvSpPr>
        <p:spPr>
          <a:xfrm>
            <a:off x="6486525" y="1897063"/>
            <a:ext cx="152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16" name="Line 33"/>
          <p:cNvSpPr/>
          <p:nvPr/>
        </p:nvSpPr>
        <p:spPr>
          <a:xfrm>
            <a:off x="6486525" y="1973263"/>
            <a:ext cx="152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17" name="Freeform 34"/>
          <p:cNvSpPr/>
          <p:nvPr/>
        </p:nvSpPr>
        <p:spPr>
          <a:xfrm>
            <a:off x="6862763" y="1287463"/>
            <a:ext cx="187325" cy="85725"/>
          </a:xfrm>
          <a:custGeom>
            <a:avLst/>
            <a:gdLst>
              <a:gd name="txL" fmla="*/ 0 w 118"/>
              <a:gd name="txT" fmla="*/ 0 h 54"/>
              <a:gd name="txR" fmla="*/ 118 w 118"/>
              <a:gd name="txB" fmla="*/ 54 h 54"/>
            </a:gdLst>
            <a:ahLst/>
            <a:cxnLst>
              <a:cxn ang="0">
                <a:pos x="118" y="0"/>
              </a:cxn>
              <a:cxn ang="0">
                <a:pos x="0" y="54"/>
              </a:cxn>
            </a:cxnLst>
            <a:rect l="txL" t="txT" r="txR" b="txB"/>
            <a:pathLst>
              <a:path w="118" h="54">
                <a:moveTo>
                  <a:pt x="118" y="0"/>
                </a:moveTo>
                <a:lnTo>
                  <a:pt x="0" y="54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8" name="Freeform 35"/>
          <p:cNvSpPr/>
          <p:nvPr/>
        </p:nvSpPr>
        <p:spPr>
          <a:xfrm>
            <a:off x="6943725" y="1474788"/>
            <a:ext cx="203200" cy="50800"/>
          </a:xfrm>
          <a:custGeom>
            <a:avLst/>
            <a:gdLst>
              <a:gd name="txL" fmla="*/ 0 w 128"/>
              <a:gd name="txT" fmla="*/ 0 h 32"/>
              <a:gd name="txR" fmla="*/ 128 w 128"/>
              <a:gd name="txB" fmla="*/ 32 h 32"/>
            </a:gdLst>
            <a:ahLst/>
            <a:cxnLst>
              <a:cxn ang="0">
                <a:pos x="128" y="0"/>
              </a:cxn>
              <a:cxn ang="0">
                <a:pos x="0" y="32"/>
              </a:cxn>
            </a:cxnLst>
            <a:rect l="txL" t="txT" r="txR" b="txB"/>
            <a:pathLst>
              <a:path w="128" h="32">
                <a:moveTo>
                  <a:pt x="128" y="0"/>
                </a:moveTo>
                <a:lnTo>
                  <a:pt x="0" y="32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19" name="Freeform 36"/>
          <p:cNvSpPr/>
          <p:nvPr/>
        </p:nvSpPr>
        <p:spPr>
          <a:xfrm>
            <a:off x="6089650" y="1312863"/>
            <a:ext cx="168275" cy="50800"/>
          </a:xfrm>
          <a:custGeom>
            <a:avLst/>
            <a:gdLst>
              <a:gd name="txL" fmla="*/ 0 w 106"/>
              <a:gd name="txT" fmla="*/ 0 h 32"/>
              <a:gd name="txR" fmla="*/ 106 w 106"/>
              <a:gd name="txB" fmla="*/ 32 h 32"/>
            </a:gdLst>
            <a:ahLst/>
            <a:cxnLst>
              <a:cxn ang="0">
                <a:pos x="106" y="32"/>
              </a:cxn>
              <a:cxn ang="0">
                <a:pos x="0" y="0"/>
              </a:cxn>
            </a:cxnLst>
            <a:rect l="txL" t="txT" r="txR" b="txB"/>
            <a:pathLst>
              <a:path w="105" h="32">
                <a:moveTo>
                  <a:pt x="106" y="32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9365" name="Freeform 37"/>
          <p:cNvSpPr/>
          <p:nvPr/>
        </p:nvSpPr>
        <p:spPr>
          <a:xfrm>
            <a:off x="6029325" y="1516063"/>
            <a:ext cx="198438" cy="20637"/>
          </a:xfrm>
          <a:custGeom>
            <a:avLst/>
            <a:gdLst>
              <a:gd name="txL" fmla="*/ 0 w 125"/>
              <a:gd name="txT" fmla="*/ 0 h 13"/>
              <a:gd name="txR" fmla="*/ 125 w 125"/>
              <a:gd name="txB" fmla="*/ 13 h 13"/>
            </a:gdLst>
            <a:ahLst/>
            <a:cxnLst>
              <a:cxn ang="0">
                <a:pos x="125" y="13"/>
              </a:cxn>
              <a:cxn ang="0">
                <a:pos x="0" y="0"/>
              </a:cxn>
            </a:cxnLst>
            <a:rect l="txL" t="txT" r="txR" b="txB"/>
            <a:pathLst>
              <a:path w="125" h="13">
                <a:moveTo>
                  <a:pt x="125" y="13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21" name="Line 38"/>
          <p:cNvSpPr/>
          <p:nvPr/>
        </p:nvSpPr>
        <p:spPr>
          <a:xfrm>
            <a:off x="5419725" y="1973263"/>
            <a:ext cx="1066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22" name="Oval 39"/>
          <p:cNvSpPr/>
          <p:nvPr/>
        </p:nvSpPr>
        <p:spPr>
          <a:xfrm>
            <a:off x="4583113" y="1555750"/>
            <a:ext cx="73025" cy="73025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23" name="Oval 40"/>
          <p:cNvSpPr/>
          <p:nvPr/>
        </p:nvSpPr>
        <p:spPr>
          <a:xfrm>
            <a:off x="4583113" y="2327275"/>
            <a:ext cx="73025" cy="71438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24" name="Oval 41"/>
          <p:cNvSpPr/>
          <p:nvPr/>
        </p:nvSpPr>
        <p:spPr>
          <a:xfrm>
            <a:off x="5119688" y="1535113"/>
            <a:ext cx="73025" cy="73025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25" name="Oval 42"/>
          <p:cNvSpPr/>
          <p:nvPr/>
        </p:nvSpPr>
        <p:spPr>
          <a:xfrm>
            <a:off x="5119688" y="2327275"/>
            <a:ext cx="73025" cy="71438"/>
          </a:xfrm>
          <a:prstGeom prst="ellipse">
            <a:avLst/>
          </a:prstGeom>
          <a:gradFill rotWithShape="1">
            <a:gsLst>
              <a:gs pos="0">
                <a:srgbClr val="FF9933"/>
              </a:gs>
              <a:gs pos="50000">
                <a:srgbClr val="EF3611"/>
              </a:gs>
              <a:gs pos="100000">
                <a:srgbClr val="FF9933"/>
              </a:gs>
            </a:gsLst>
            <a:lin ang="18900000" scaled="1"/>
          </a:gradFill>
          <a:ln w="12700" cap="flat" cmpd="sng">
            <a:solidFill>
              <a:srgbClr val="EAEAEA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7926" name="Text Box 43"/>
          <p:cNvSpPr txBox="1"/>
          <p:nvPr/>
        </p:nvSpPr>
        <p:spPr>
          <a:xfrm>
            <a:off x="4222750" y="981075"/>
            <a:ext cx="513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 i="1">
                <a:latin typeface="Arial" panose="020B0604020202020204" pitchFamily="34" charset="0"/>
              </a:rPr>
              <a:t>A</a:t>
            </a:r>
            <a:endParaRPr lang="en-US" altLang="zh-CN" sz="3600" b="1" i="1">
              <a:latin typeface="Arial" panose="020B0604020202020204" pitchFamily="34" charset="0"/>
            </a:endParaRPr>
          </a:p>
        </p:txBody>
      </p:sp>
      <p:sp>
        <p:nvSpPr>
          <p:cNvPr id="37927" name="Text Box 44"/>
          <p:cNvSpPr txBox="1"/>
          <p:nvPr/>
        </p:nvSpPr>
        <p:spPr>
          <a:xfrm>
            <a:off x="4151313" y="2205038"/>
            <a:ext cx="513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600" b="1" i="1">
                <a:latin typeface="Arial" panose="020B0604020202020204" pitchFamily="34" charset="0"/>
              </a:rPr>
              <a:t>C</a:t>
            </a:r>
            <a:endParaRPr lang="en-US" altLang="zh-CN" sz="3600" b="1" i="1">
              <a:latin typeface="Arial" panose="020B0604020202020204" pitchFamily="34" charset="0"/>
            </a:endParaRPr>
          </a:p>
        </p:txBody>
      </p:sp>
      <p:sp>
        <p:nvSpPr>
          <p:cNvPr id="37928" name="Line 45"/>
          <p:cNvSpPr/>
          <p:nvPr/>
        </p:nvSpPr>
        <p:spPr>
          <a:xfrm flipH="1">
            <a:off x="6118225" y="4100513"/>
            <a:ext cx="0" cy="2159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29" name="Line 46"/>
          <p:cNvSpPr/>
          <p:nvPr/>
        </p:nvSpPr>
        <p:spPr>
          <a:xfrm flipH="1">
            <a:off x="6478588" y="4108450"/>
            <a:ext cx="0" cy="2159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7930" name="Line 48"/>
          <p:cNvSpPr/>
          <p:nvPr/>
        </p:nvSpPr>
        <p:spPr>
          <a:xfrm>
            <a:off x="4654550" y="1557338"/>
            <a:ext cx="504825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524000" y="333375"/>
            <a:ext cx="1835150" cy="583565"/>
          </a:xfrm>
          <a:prstGeom prst="rect">
            <a:avLst/>
          </a:prstGeom>
          <a:noFill/>
          <a:ln w="12700" algn="ctr">
            <a:noFill/>
            <a:miter lim="800000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1" lang="zh-CN" altLang="en-US" sz="32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宋体" panose="02010600030101010101" pitchFamily="2" charset="-122"/>
                <a:cs typeface="+mn-cs"/>
              </a:rPr>
              <a:t>情境二：</a:t>
            </a:r>
            <a:endParaRPr kumimoji="1" lang="zh-CN" altLang="en-US" sz="3200" b="1" kern="1200" cap="none" spc="0" normalizeH="0" baseline="0" noProof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_GB2312" pitchFamily="49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9110" name="Text Box 22"/>
          <p:cNvSpPr txBox="1">
            <a:spLocks noChangeArrowheads="1"/>
          </p:cNvSpPr>
          <p:nvPr/>
        </p:nvSpPr>
        <p:spPr bwMode="auto">
          <a:xfrm>
            <a:off x="2063750" y="1412875"/>
            <a:ext cx="7777163" cy="1168400"/>
          </a:xfrm>
          <a:prstGeom prst="rect">
            <a:avLst/>
          </a:prstGeom>
          <a:noFill/>
          <a:ln w="12700" algn="ctr">
            <a:noFill/>
            <a:miter lim="800000"/>
          </a:ln>
          <a:effectLst>
            <a:outerShdw dist="35921" dir="2700000" sy="50000" kx="2115830" algn="bl" rotWithShape="0">
              <a:srgbClr val="C0C0C0"/>
            </a:outerShdw>
          </a:effec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记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p:</a:t>
            </a:r>
            <a:r>
              <a:rPr kumimoji="1" lang="en-US" altLang="zh-CN" sz="2800" b="1" i="1" kern="1200" cap="none" spc="0" normalizeH="0" baseline="0" noProof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x</a:t>
            </a:r>
            <a:r>
              <a:rPr kumimoji="1" lang="en-US" altLang="zh-CN" sz="2800" b="1" i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en-US" altLang="zh-CN" sz="2800" b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&gt;</a:t>
            </a:r>
            <a:r>
              <a:rPr kumimoji="1" lang="en-US" altLang="zh-CN" sz="2800" b="1" i="1" kern="1200" cap="none" spc="0" normalizeH="0" baseline="0" noProof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,  q:</a:t>
            </a:r>
            <a:r>
              <a:rPr kumimoji="1" lang="en-US" altLang="zh-CN" sz="2800" b="1" i="1" kern="1200" cap="none" spc="0" normalizeH="0" baseline="0" noProof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x </a:t>
            </a:r>
            <a:r>
              <a:rPr kumimoji="1" lang="en-US" altLang="zh-CN" sz="2800" kern="1200" cap="none" spc="0" normalizeH="0" baseline="0" noProof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&gt;</a:t>
            </a:r>
            <a:r>
              <a:rPr kumimoji="1" lang="en-US" altLang="zh-CN" sz="2800" b="1" i="1" kern="1200" cap="none" spc="0" normalizeH="0" baseline="0" noProof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1" lang="zh-CN" altLang="en-US" sz="2800" kern="1200" cap="none" spc="0" normalizeH="0" baseline="0" noProof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。</a:t>
            </a:r>
            <a:endParaRPr kumimoji="1" lang="zh-CN" altLang="en-US" sz="2800" kern="1200" cap="none" spc="0" normalizeH="0" baseline="0" noProof="0">
              <a:effectLst>
                <a:outerShdw blurRad="38100" dist="38100" dir="2700000" algn="tl">
                  <a:srgbClr val="C0C0C0"/>
                </a:outerShdw>
              </a:effectLst>
              <a:latin typeface="楷体_GB2312" pitchFamily="49" charset="-122"/>
              <a:ea typeface="华文新魏" panose="02010800040101010101" pitchFamily="2" charset="-122"/>
              <a:cs typeface="+mn-cs"/>
            </a:endParaRPr>
          </a:p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判断命题</a:t>
            </a:r>
            <a:r>
              <a:rPr kumimoji="1" lang="zh-CN" altLang="en-US" sz="2800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/>
                <a:ea typeface="华文新魏" panose="02010800040101010101" pitchFamily="2" charset="-122"/>
                <a:cs typeface="+mn-cs"/>
              </a:rPr>
              <a:t>“</a:t>
            </a:r>
            <a:r>
              <a:rPr kumimoji="1" lang="zh-CN" altLang="en-US" sz="2800" b="1" i="1" kern="1200" cap="none" spc="0" normalizeH="0" baseline="0" noProof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若</a:t>
            </a:r>
            <a:r>
              <a:rPr kumimoji="1" lang="en-US" altLang="zh-CN" sz="2800" b="1" i="1" kern="1200" cap="none" spc="0" normalizeH="0" baseline="0" noProof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x</a:t>
            </a:r>
            <a:r>
              <a:rPr kumimoji="1" lang="en-US" altLang="zh-CN" sz="2800" b="1" i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1" lang="en-US" altLang="zh-CN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&gt;</a:t>
            </a:r>
            <a:r>
              <a:rPr kumimoji="1" lang="en-US" altLang="zh-CN" sz="2800" b="1" i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 </a:t>
            </a:r>
            <a:r>
              <a:rPr kumimoji="1" lang="zh-CN" altLang="en-US" sz="2800" b="1" i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  <a:r>
              <a:rPr kumimoji="1" lang="zh-CN" altLang="en-US" sz="2800" b="1" kern="1200" cap="none" spc="0" normalizeH="0" baseline="0" noProof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则 </a:t>
            </a:r>
            <a:r>
              <a:rPr kumimoji="1" lang="en-US" altLang="zh-CN" sz="2800" b="1" i="1" kern="1200" cap="none" spc="0" normalizeH="0" baseline="0" noProof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x </a:t>
            </a:r>
            <a:r>
              <a:rPr kumimoji="1" lang="en-US" altLang="zh-CN" sz="2800" kern="1200" cap="none" spc="0" normalizeH="0" baseline="0" noProof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&gt;</a:t>
            </a:r>
            <a:r>
              <a:rPr kumimoji="1" lang="en-US" altLang="zh-CN" sz="2800" b="1" i="1" kern="1200" cap="none" spc="0" normalizeH="0" baseline="0" noProof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0”</a:t>
            </a:r>
            <a:r>
              <a:rPr kumimoji="1" lang="zh-CN" altLang="en-US" sz="2800" kern="1200" cap="none" spc="0" normalizeH="0" baseline="0" noProof="0"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华文新魏" panose="02010800040101010101" pitchFamily="2" charset="-122"/>
                <a:cs typeface="+mn-cs"/>
              </a:rPr>
              <a:t>的真假。</a:t>
            </a:r>
            <a:endParaRPr kumimoji="1" lang="zh-CN" altLang="en-US" sz="2800" kern="1200" cap="none" spc="0" normalizeH="0" baseline="0" noProof="0">
              <a:effectLst>
                <a:outerShdw blurRad="38100" dist="38100" dir="2700000" algn="tl">
                  <a:srgbClr val="C0C0C0"/>
                </a:outerShdw>
              </a:effectLst>
              <a:latin typeface="楷体_GB2312" pitchFamily="49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1949133" y="3455670"/>
            <a:ext cx="6697663" cy="1076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1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</a:t>
            </a:r>
            <a:r>
              <a: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“若</a:t>
            </a: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x</a:t>
            </a: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&gt;2 </a:t>
            </a:r>
            <a:r>
              <a: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则 </a:t>
            </a: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x </a:t>
            </a:r>
            <a:r>
              <a:rPr kumimoji="1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&gt;</a:t>
            </a:r>
            <a:r>
              <a:rPr kumimoji="1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0”</a:t>
            </a:r>
            <a:r>
              <a: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是真</a:t>
            </a:r>
            <a:r>
              <a: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命题</a:t>
            </a:r>
            <a:endParaRPr kumimoji="1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1003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54330" y="543560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/>
              <a:t>思考：</a:t>
            </a: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824865" y="1280160"/>
            <a:ext cx="10673080" cy="3322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下列</a:t>
            </a:r>
            <a:r>
              <a:rPr lang="en-US" altLang="zh-CN" sz="2800">
                <a:latin typeface="+mn-ea"/>
                <a:cs typeface="+mn-ea"/>
              </a:rPr>
              <a:t>“</a:t>
            </a:r>
            <a:r>
              <a:rPr lang="zh-CN" altLang="en-US" sz="2800">
                <a:latin typeface="+mn-ea"/>
                <a:cs typeface="+mn-ea"/>
              </a:rPr>
              <a:t>若</a:t>
            </a:r>
            <a:r>
              <a:rPr lang="en-US" altLang="zh-CN" sz="2800">
                <a:latin typeface="+mn-ea"/>
                <a:cs typeface="+mn-ea"/>
              </a:rPr>
              <a:t>P</a:t>
            </a:r>
            <a:r>
              <a:rPr lang="zh-CN" altLang="en-US" sz="2800">
                <a:latin typeface="+mn-ea"/>
                <a:cs typeface="+mn-ea"/>
              </a:rPr>
              <a:t>，则</a:t>
            </a:r>
            <a:r>
              <a:rPr lang="en-US" altLang="zh-CN" sz="2800">
                <a:latin typeface="+mn-ea"/>
                <a:cs typeface="+mn-ea"/>
              </a:rPr>
              <a:t>q”</a:t>
            </a:r>
            <a:r>
              <a:rPr lang="zh-CN" altLang="en-US" sz="2800">
                <a:latin typeface="+mn-ea"/>
                <a:cs typeface="+mn-ea"/>
              </a:rPr>
              <a:t>形式的命题中，哪些是真命题？哪些是假命题？</a:t>
            </a:r>
            <a:endParaRPr lang="zh-CN" altLang="en-US" sz="2800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1</a:t>
            </a:r>
            <a:r>
              <a:rPr lang="zh-CN" altLang="en-US" sz="2800">
                <a:latin typeface="+mn-ea"/>
                <a:cs typeface="+mn-ea"/>
              </a:rPr>
              <a:t>）若平行四边形的对角线互相垂直，则这个平行四边形是菱形；</a:t>
            </a:r>
            <a:endParaRPr lang="zh-CN" altLang="en-US" sz="2800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2</a:t>
            </a:r>
            <a:r>
              <a:rPr lang="zh-CN" altLang="en-US" sz="2800">
                <a:latin typeface="+mn-ea"/>
                <a:cs typeface="+mn-ea"/>
              </a:rPr>
              <a:t>）若两个三角形的周长相等，则这两个三角形全等；</a:t>
            </a:r>
            <a:endParaRPr lang="zh-CN" altLang="en-US" sz="2800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3</a:t>
            </a:r>
            <a:r>
              <a:rPr lang="zh-CN" altLang="en-US" sz="2800">
                <a:latin typeface="+mn-ea"/>
                <a:cs typeface="+mn-ea"/>
              </a:rPr>
              <a:t>）若                           </a:t>
            </a:r>
            <a:endParaRPr lang="zh-CN" altLang="en-US" sz="2800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4</a:t>
            </a:r>
            <a:r>
              <a:rPr lang="zh-CN" altLang="en-US" sz="2800">
                <a:latin typeface="+mn-ea"/>
                <a:cs typeface="+mn-ea"/>
              </a:rPr>
              <a:t>）若平面内两条直线      均垂直于直线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800">
                <a:latin typeface="+mn-ea"/>
                <a:cs typeface="+mn-ea"/>
              </a:rPr>
              <a:t>,</a:t>
            </a:r>
            <a:r>
              <a:rPr lang="zh-CN" altLang="en-US" sz="2800">
                <a:latin typeface="+mn-ea"/>
                <a:cs typeface="+mn-ea"/>
              </a:rPr>
              <a:t>则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>
                <a:latin typeface="+mn-ea"/>
                <a:cs typeface="+mn-ea"/>
              </a:rPr>
              <a:t>//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sz="2800">
                <a:latin typeface="+mn-ea"/>
                <a:cs typeface="+mn-ea"/>
              </a:rPr>
              <a:t>。</a:t>
            </a:r>
            <a:endParaRPr lang="zh-CN" altLang="en-US" sz="2800">
              <a:latin typeface="+mn-ea"/>
              <a:cs typeface="+mn-ea"/>
            </a:endParaRPr>
          </a:p>
        </p:txBody>
      </p:sp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299335" y="3319145"/>
          <a:ext cx="3215640" cy="516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" r:id="rId1" imgW="1422400" imgH="228600" progId="Equation.KSEE3">
                  <p:embed/>
                </p:oleObj>
              </mc:Choice>
              <mc:Fallback>
                <p:oleObj name="" r:id="rId1" imgW="14224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299335" y="3319145"/>
                        <a:ext cx="3215640" cy="516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848860" y="3948430"/>
          <a:ext cx="795020" cy="454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3" imgW="355600" imgH="203200" progId="Equation.KSEE3">
                  <p:embed/>
                </p:oleObj>
              </mc:Choice>
              <mc:Fallback>
                <p:oleObj name="" r:id="rId3" imgW="3556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48860" y="3948430"/>
                        <a:ext cx="795020" cy="454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9" name="Text Box 9"/>
          <p:cNvSpPr txBox="1"/>
          <p:nvPr/>
        </p:nvSpPr>
        <p:spPr>
          <a:xfrm>
            <a:off x="11226165" y="2070735"/>
            <a:ext cx="8382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真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31" name="Text Box 11"/>
          <p:cNvSpPr txBox="1"/>
          <p:nvPr/>
        </p:nvSpPr>
        <p:spPr>
          <a:xfrm>
            <a:off x="9668510" y="2681605"/>
            <a:ext cx="6096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假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Text Box 11"/>
          <p:cNvSpPr txBox="1"/>
          <p:nvPr/>
        </p:nvSpPr>
        <p:spPr>
          <a:xfrm>
            <a:off x="5856605" y="3429000"/>
            <a:ext cx="6096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假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" name="Text Box 9"/>
          <p:cNvSpPr txBox="1"/>
          <p:nvPr/>
        </p:nvSpPr>
        <p:spPr>
          <a:xfrm>
            <a:off x="9439910" y="3948430"/>
            <a:ext cx="8382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真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build="p"/>
      <p:bldP spid="30731" grpId="0" build="p"/>
      <p:bldP spid="8" grpId="0" build="p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4"/>
          <p:cNvSpPr/>
          <p:nvPr/>
        </p:nvSpPr>
        <p:spPr>
          <a:xfrm>
            <a:off x="234950" y="57150"/>
            <a:ext cx="1828800" cy="914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algn="ctr"/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定义：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Text Box 11"/>
          <p:cNvSpPr txBox="1"/>
          <p:nvPr/>
        </p:nvSpPr>
        <p:spPr>
          <a:xfrm>
            <a:off x="410845" y="838200"/>
            <a:ext cx="10949940" cy="2214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fontAlgn="auto" hangingPunct="0">
              <a:lnSpc>
                <a:spcPct val="150000"/>
              </a:lnSpc>
            </a:pPr>
            <a:r>
              <a:rPr lang="en-US" altLang="zh-CN" sz="32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en-US" altLang="zh-CN" sz="28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1</a:t>
            </a:r>
            <a:r>
              <a:rPr lang="zh-CN" altLang="en-US" sz="28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、充分条件与必要条件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：一般地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用    、  分别表示两个命题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如果命题    成立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可以推出命题    也成立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即             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那么     叫做     的充分条件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       </a:t>
            </a:r>
            <a:r>
              <a:rPr lang="zh-CN" altLang="en-US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叫做     的必要条件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  </a:t>
            </a:r>
            <a:r>
              <a:rPr lang="en-US" altLang="zh-CN" sz="32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endParaRPr lang="en-US" altLang="zh-CN" sz="3200" b="1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1267" name="Object 0"/>
          <p:cNvGraphicFramePr>
            <a:graphicFrameLocks noChangeAspect="1"/>
          </p:cNvGraphicFramePr>
          <p:nvPr/>
        </p:nvGraphicFramePr>
        <p:xfrm>
          <a:off x="6815455" y="1134110"/>
          <a:ext cx="3968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" r:id="rId1" imgW="114300" imgH="127000" progId="Equation.3">
                  <p:embed/>
                </p:oleObj>
              </mc:Choice>
              <mc:Fallback>
                <p:oleObj name="" r:id="rId1" imgW="1143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815455" y="1134110"/>
                        <a:ext cx="396875" cy="441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1"/>
          <p:cNvGraphicFramePr>
            <a:graphicFrameLocks noChangeAspect="1"/>
          </p:cNvGraphicFramePr>
          <p:nvPr/>
        </p:nvGraphicFramePr>
        <p:xfrm>
          <a:off x="6815138" y="1775143"/>
          <a:ext cx="1296987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3" imgW="316865" imgH="127000" progId="Equation.3">
                  <p:embed/>
                </p:oleObj>
              </mc:Choice>
              <mc:Fallback>
                <p:oleObj name="" r:id="rId3" imgW="316865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15138" y="1775143"/>
                        <a:ext cx="1296987" cy="5191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2"/>
          <p:cNvGraphicFramePr>
            <a:graphicFrameLocks noChangeAspect="1"/>
          </p:cNvGraphicFramePr>
          <p:nvPr/>
        </p:nvGraphicFramePr>
        <p:xfrm>
          <a:off x="7428548" y="1125855"/>
          <a:ext cx="30003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5" imgW="101600" imgH="127000" progId="Equation.3">
                  <p:embed/>
                </p:oleObj>
              </mc:Choice>
              <mc:Fallback>
                <p:oleObj name="" r:id="rId5" imgW="1016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28548" y="1125855"/>
                        <a:ext cx="300037" cy="449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3910330" y="3855720"/>
          <a:ext cx="2165350" cy="605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" r:id="rId7" imgW="405765" imgH="165100" progId="Equation.3">
                  <p:embed/>
                </p:oleObj>
              </mc:Choice>
              <mc:Fallback>
                <p:oleObj name="" r:id="rId7" imgW="405765" imgH="165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10330" y="3855720"/>
                        <a:ext cx="2165350" cy="6051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4" name="Text Box 30"/>
          <p:cNvSpPr txBox="1"/>
          <p:nvPr/>
        </p:nvSpPr>
        <p:spPr>
          <a:xfrm>
            <a:off x="1749425" y="4460875"/>
            <a:ext cx="2160588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则称：</a:t>
            </a:r>
            <a:endParaRPr lang="zh-CN" altLang="en-US" sz="2800" b="1">
              <a:solidFill>
                <a:schemeClr val="tx1"/>
              </a:solidFill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sp>
        <p:nvSpPr>
          <p:cNvPr id="31776" name="Text Box 32"/>
          <p:cNvSpPr txBox="1"/>
          <p:nvPr/>
        </p:nvSpPr>
        <p:spPr>
          <a:xfrm>
            <a:off x="2063750" y="5012055"/>
            <a:ext cx="604837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是  的充分条件， 是  的必要条件。</a:t>
            </a:r>
            <a:endParaRPr lang="zh-CN" altLang="en-US" sz="2800" b="1">
              <a:solidFill>
                <a:schemeClr val="tx1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1703388" y="5012055"/>
          <a:ext cx="44291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9" imgW="114300" imgH="127000" progId="Equation.3">
                  <p:embed/>
                </p:oleObj>
              </mc:Choice>
              <mc:Fallback>
                <p:oleObj name="" r:id="rId9" imgW="1143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03388" y="5012055"/>
                        <a:ext cx="442912" cy="492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4800600" y="5085080"/>
          <a:ext cx="4127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11" imgW="101600" imgH="127000" progId="Equation.3">
                  <p:embed/>
                </p:oleObj>
              </mc:Choice>
              <mc:Fallback>
                <p:oleObj name="" r:id="rId11" imgW="1016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00600" y="5085080"/>
                        <a:ext cx="412750" cy="5159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2495550" y="5012055"/>
          <a:ext cx="47148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" r:id="rId13" imgW="101600" imgH="127000" progId="Equation.3">
                  <p:embed/>
                </p:oleObj>
              </mc:Choice>
              <mc:Fallback>
                <p:oleObj name="" r:id="rId13" imgW="1016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495550" y="5012055"/>
                        <a:ext cx="471488" cy="590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5519738" y="5156518"/>
          <a:ext cx="41433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" r:id="rId15" imgW="114300" imgH="127000" progId="Equation.3">
                  <p:embed/>
                </p:oleObj>
              </mc:Choice>
              <mc:Fallback>
                <p:oleObj name="" r:id="rId15" imgW="1143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519738" y="5156518"/>
                        <a:ext cx="414337" cy="460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7" name="Object 8"/>
          <p:cNvGraphicFramePr>
            <a:graphicFrameLocks noChangeAspect="1"/>
          </p:cNvGraphicFramePr>
          <p:nvPr/>
        </p:nvGraphicFramePr>
        <p:xfrm>
          <a:off x="8851265" y="1782763"/>
          <a:ext cx="3968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" r:id="rId17" imgW="114300" imgH="127000" progId="Equation.3">
                  <p:embed/>
                </p:oleObj>
              </mc:Choice>
              <mc:Fallback>
                <p:oleObj name="" r:id="rId17" imgW="1143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851265" y="1782763"/>
                        <a:ext cx="396875" cy="441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8" name="Object 9"/>
          <p:cNvGraphicFramePr>
            <a:graphicFrameLocks noChangeAspect="1"/>
          </p:cNvGraphicFramePr>
          <p:nvPr/>
        </p:nvGraphicFramePr>
        <p:xfrm>
          <a:off x="1521778" y="1790383"/>
          <a:ext cx="3968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" r:id="rId18" imgW="114300" imgH="127000" progId="Equation.3">
                  <p:embed/>
                </p:oleObj>
              </mc:Choice>
              <mc:Fallback>
                <p:oleObj name="" r:id="rId18" imgW="1143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521778" y="1790383"/>
                        <a:ext cx="396875" cy="441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10"/>
          <p:cNvGraphicFramePr>
            <a:graphicFrameLocks noChangeAspect="1"/>
          </p:cNvGraphicFramePr>
          <p:nvPr/>
        </p:nvGraphicFramePr>
        <p:xfrm>
          <a:off x="3196908" y="2434908"/>
          <a:ext cx="3968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" r:id="rId19" imgW="114300" imgH="127000" progId="Equation.3">
                  <p:embed/>
                </p:oleObj>
              </mc:Choice>
              <mc:Fallback>
                <p:oleObj name="" r:id="rId19" imgW="1143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96908" y="2434908"/>
                        <a:ext cx="396875" cy="441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11"/>
          <p:cNvGraphicFramePr>
            <a:graphicFrameLocks noChangeAspect="1"/>
          </p:cNvGraphicFramePr>
          <p:nvPr/>
        </p:nvGraphicFramePr>
        <p:xfrm>
          <a:off x="9925050" y="1782763"/>
          <a:ext cx="442913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" r:id="rId20" imgW="101600" imgH="127000" progId="Equation.3">
                  <p:embed/>
                </p:oleObj>
              </mc:Choice>
              <mc:Fallback>
                <p:oleObj name="" r:id="rId20" imgW="1016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25050" y="1782763"/>
                        <a:ext cx="442913" cy="449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12"/>
          <p:cNvGraphicFramePr>
            <a:graphicFrameLocks noChangeAspect="1"/>
          </p:cNvGraphicFramePr>
          <p:nvPr/>
        </p:nvGraphicFramePr>
        <p:xfrm>
          <a:off x="2051368" y="2413000"/>
          <a:ext cx="30003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" r:id="rId21" imgW="101600" imgH="127000" progId="Equation.3">
                  <p:embed/>
                </p:oleObj>
              </mc:Choice>
              <mc:Fallback>
                <p:oleObj name="" r:id="rId21" imgW="1016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51368" y="2413000"/>
                        <a:ext cx="300037" cy="449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13"/>
          <p:cNvGraphicFramePr>
            <a:graphicFrameLocks noChangeAspect="1"/>
          </p:cNvGraphicFramePr>
          <p:nvPr/>
        </p:nvGraphicFramePr>
        <p:xfrm>
          <a:off x="4913313" y="1775143"/>
          <a:ext cx="300037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" r:id="rId22" imgW="101600" imgH="127000" progId="Equation.3">
                  <p:embed/>
                </p:oleObj>
              </mc:Choice>
              <mc:Fallback>
                <p:oleObj name="" r:id="rId22" imgW="101600" imgH="127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13313" y="1775143"/>
                        <a:ext cx="300037" cy="4492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矩形 21"/>
          <p:cNvSpPr/>
          <p:nvPr/>
        </p:nvSpPr>
        <p:spPr>
          <a:xfrm>
            <a:off x="7934960" y="2646045"/>
            <a:ext cx="4067175" cy="1814830"/>
          </a:xfrm>
          <a:prstGeom prst="rect">
            <a:avLst/>
          </a:prstGeom>
          <a:blipFill rotWithShape="0">
            <a:blip r:embed="rId23"/>
            <a:stretch>
              <a:fillRect/>
            </a:stretch>
          </a:blipFill>
          <a:ln w="9525">
            <a:noFill/>
          </a:ln>
        </p:spPr>
        <p:txBody>
          <a:bodyPr anchor="t">
            <a:spAutoFit/>
          </a:bodyPr>
          <a:lstStyle/>
          <a:p>
            <a:pPr lvl="1" indent="0" algn="ctr" eaLnBrk="1" hangingPunct="1">
              <a:buChar char="•"/>
            </a:pPr>
            <a:r>
              <a:rPr lang="zh-CN" altLang="zh-CN" sz="2800" b="1">
                <a:solidFill>
                  <a:srgbClr val="FF0000"/>
                </a:solidFill>
                <a:latin typeface="+mn-ea"/>
                <a:cs typeface="+mn-ea"/>
              </a:rPr>
              <a:t>P足以导致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zh-CN" sz="2800" b="1">
                <a:solidFill>
                  <a:srgbClr val="FF0000"/>
                </a:solidFill>
                <a:latin typeface="+mn-ea"/>
                <a:cs typeface="+mn-ea"/>
              </a:rPr>
              <a:t>,也就是说条件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>
                <a:solidFill>
                  <a:srgbClr val="FF0000"/>
                </a:solidFill>
                <a:latin typeface="+mn-ea"/>
                <a:cs typeface="+mn-ea"/>
              </a:rPr>
              <a:t>充分了；</a:t>
            </a:r>
            <a:endParaRPr lang="zh-CN" altLang="zh-CN" sz="2800" b="1">
              <a:solidFill>
                <a:srgbClr val="FF0000"/>
              </a:solidFill>
              <a:latin typeface="+mn-ea"/>
              <a:cs typeface="+mn-ea"/>
            </a:endParaRPr>
          </a:p>
          <a:p>
            <a:pPr algn="ctr">
              <a:buChar char="•"/>
            </a:pPr>
            <a:r>
              <a:rPr lang="zh-CN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zh-CN" sz="2800" b="1">
                <a:solidFill>
                  <a:srgbClr val="FF0000"/>
                </a:solidFill>
                <a:latin typeface="+mn-ea"/>
                <a:cs typeface="+mn-ea"/>
              </a:rPr>
              <a:t>是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zh-CN" sz="2800" b="1">
                <a:solidFill>
                  <a:srgbClr val="FF0000"/>
                </a:solidFill>
                <a:latin typeface="+mn-ea"/>
                <a:cs typeface="+mn-ea"/>
              </a:rPr>
              <a:t>成立所 必须具备的前提</a:t>
            </a:r>
            <a:endParaRPr lang="zh-CN" altLang="zh-CN" sz="2800" b="1">
              <a:solidFill>
                <a:srgbClr val="FF0000"/>
              </a:solidFill>
              <a:latin typeface="+mn-ea"/>
              <a:cs typeface="+mn-ea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4" grpId="0"/>
      <p:bldP spid="31776" grpId="0"/>
      <p:bldP spid="22" grpId="0" animBg="1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>
            <p:ph sz="quarter" idx="3"/>
          </p:nvPr>
        </p:nvGraphicFramePr>
        <p:xfrm>
          <a:off x="925195" y="650875"/>
          <a:ext cx="10340975" cy="1519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" r:id="rId1" imgW="3797300" imgH="685800" progId="Equation.DSMT4">
                  <p:embed/>
                </p:oleObj>
              </mc:Choice>
              <mc:Fallback>
                <p:oleObj name="" r:id="rId1" imgW="3797300" imgH="685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25195" y="650875"/>
                        <a:ext cx="10340975" cy="1519555"/>
                      </a:xfrm>
                      <a:prstGeom prst="rect">
                        <a:avLst/>
                      </a:prstGeom>
                      <a:solidFill>
                        <a:srgbClr val="00FF00">
                          <a:alpha val="100000"/>
                        </a:srgbClr>
                      </a:solidFill>
                      <a:ln w="38100">
                        <a:miter/>
                      </a:ln>
                      <a:effectLst>
                        <a:outerShdw dist="71842" dir="2699999" algn="ctr" rotWithShape="0">
                          <a:srgbClr val="000000">
                            <a:alpha val="10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759460" y="2423795"/>
            <a:ext cx="10673080" cy="3322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思考：下列</a:t>
            </a:r>
            <a:r>
              <a:rPr lang="en-US" altLang="zh-CN" sz="2800">
                <a:latin typeface="+mn-ea"/>
                <a:cs typeface="+mn-ea"/>
              </a:rPr>
              <a:t>“</a:t>
            </a:r>
            <a:r>
              <a:rPr lang="zh-CN" altLang="en-US" sz="2800">
                <a:latin typeface="+mn-ea"/>
                <a:cs typeface="+mn-ea"/>
              </a:rPr>
              <a:t>若</a:t>
            </a:r>
            <a:r>
              <a:rPr lang="en-US" altLang="zh-CN" sz="2800">
                <a:latin typeface="+mn-ea"/>
                <a:cs typeface="+mn-ea"/>
              </a:rPr>
              <a:t>P</a:t>
            </a:r>
            <a:r>
              <a:rPr lang="zh-CN" altLang="en-US" sz="2800">
                <a:latin typeface="+mn-ea"/>
                <a:cs typeface="+mn-ea"/>
              </a:rPr>
              <a:t>，则</a:t>
            </a:r>
            <a:r>
              <a:rPr lang="en-US" altLang="zh-CN" sz="2800">
                <a:latin typeface="+mn-ea"/>
                <a:cs typeface="+mn-ea"/>
              </a:rPr>
              <a:t>q”</a:t>
            </a:r>
            <a:r>
              <a:rPr lang="zh-CN" altLang="en-US" sz="2800">
                <a:latin typeface="+mn-ea"/>
                <a:cs typeface="+mn-ea"/>
              </a:rPr>
              <a:t>形式的命题中，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>
                <a:latin typeface="+mn-ea"/>
                <a:cs typeface="+mn-ea"/>
              </a:rPr>
              <a:t>是</a:t>
            </a:r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2800">
                <a:latin typeface="+mn-ea"/>
                <a:cs typeface="+mn-ea"/>
              </a:rPr>
              <a:t> </a:t>
            </a:r>
            <a:r>
              <a:rPr lang="zh-CN" altLang="en-US" sz="2800">
                <a:latin typeface="+mn-ea"/>
                <a:cs typeface="+mn-ea"/>
              </a:rPr>
              <a:t>什么条件？</a:t>
            </a:r>
            <a:endParaRPr lang="zh-CN" altLang="en-US" sz="2800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1</a:t>
            </a:r>
            <a:r>
              <a:rPr lang="zh-CN" altLang="en-US" sz="2800">
                <a:latin typeface="+mn-ea"/>
                <a:cs typeface="+mn-ea"/>
              </a:rPr>
              <a:t>）若平行四边形的对角线互相垂直，则这个平行四边形是菱形；</a:t>
            </a:r>
            <a:endParaRPr lang="zh-CN" altLang="en-US" sz="2800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2</a:t>
            </a:r>
            <a:r>
              <a:rPr lang="zh-CN" altLang="en-US" sz="2800">
                <a:latin typeface="+mn-ea"/>
                <a:cs typeface="+mn-ea"/>
              </a:rPr>
              <a:t>）若两个三角形的周长相等，则这两个三角形全等；</a:t>
            </a:r>
            <a:endParaRPr lang="zh-CN" altLang="en-US" sz="2800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3</a:t>
            </a:r>
            <a:r>
              <a:rPr lang="zh-CN" altLang="en-US" sz="2800">
                <a:latin typeface="+mn-ea"/>
                <a:cs typeface="+mn-ea"/>
              </a:rPr>
              <a:t>）若                           </a:t>
            </a:r>
            <a:endParaRPr lang="zh-CN" altLang="en-US" sz="2800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latin typeface="+mn-ea"/>
                <a:cs typeface="+mn-ea"/>
              </a:rPr>
              <a:t>（</a:t>
            </a:r>
            <a:r>
              <a:rPr lang="en-US" altLang="zh-CN" sz="2800">
                <a:latin typeface="+mn-ea"/>
                <a:cs typeface="+mn-ea"/>
              </a:rPr>
              <a:t>4</a:t>
            </a:r>
            <a:r>
              <a:rPr lang="zh-CN" altLang="en-US" sz="2800">
                <a:latin typeface="+mn-ea"/>
                <a:cs typeface="+mn-ea"/>
              </a:rPr>
              <a:t>）若平面内两条直线      均垂直于直线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800">
                <a:latin typeface="+mn-ea"/>
                <a:cs typeface="+mn-ea"/>
              </a:rPr>
              <a:t>,</a:t>
            </a:r>
            <a:r>
              <a:rPr lang="zh-CN" altLang="en-US" sz="2800">
                <a:latin typeface="+mn-ea"/>
                <a:cs typeface="+mn-ea"/>
              </a:rPr>
              <a:t>则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800">
                <a:latin typeface="+mn-ea"/>
                <a:cs typeface="+mn-ea"/>
              </a:rPr>
              <a:t>//</a:t>
            </a:r>
            <a:r>
              <a:rPr lang="en-US" altLang="zh-CN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sz="2800">
                <a:latin typeface="+mn-ea"/>
                <a:cs typeface="+mn-ea"/>
              </a:rPr>
              <a:t>。</a:t>
            </a:r>
            <a:endParaRPr lang="zh-CN" altLang="en-US" sz="2800">
              <a:latin typeface="+mn-ea"/>
              <a:cs typeface="+mn-ea"/>
            </a:endParaRPr>
          </a:p>
        </p:txBody>
      </p:sp>
      <p:graphicFrame>
        <p:nvGraphicFramePr>
          <p:cNvPr id="7" name="对象 6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299335" y="4633595"/>
          <a:ext cx="3215640" cy="516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" r:id="rId3" imgW="1422400" imgH="228600" progId="Equation.KSEE3">
                  <p:embed/>
                </p:oleObj>
              </mc:Choice>
              <mc:Fallback>
                <p:oleObj name="" r:id="rId3" imgW="14224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99335" y="4633595"/>
                        <a:ext cx="3215640" cy="516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848860" y="5262880"/>
          <a:ext cx="795020" cy="454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" r:id="rId5" imgW="355600" imgH="203200" progId="Equation.KSEE3">
                  <p:embed/>
                </p:oleObj>
              </mc:Choice>
              <mc:Fallback>
                <p:oleObj name="" r:id="rId5" imgW="3556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48860" y="5262880"/>
                        <a:ext cx="795020" cy="454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309880" y="5602605"/>
            <a:ext cx="1157224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1</a:t>
            </a:r>
            <a:r>
              <a:rPr lang="zh-CN" altLang="en-US" sz="2800">
                <a:solidFill>
                  <a:srgbClr val="FF0000"/>
                </a:solidFill>
              </a:rPr>
              <a:t>）、（</a:t>
            </a:r>
            <a:r>
              <a:rPr lang="en-US" altLang="zh-CN" sz="2800">
                <a:solidFill>
                  <a:srgbClr val="FF0000"/>
                </a:solidFill>
              </a:rPr>
              <a:t>4</a:t>
            </a:r>
            <a:r>
              <a:rPr lang="zh-CN" altLang="en-US" sz="2800">
                <a:solidFill>
                  <a:srgbClr val="FF0000"/>
                </a:solidFill>
              </a:rPr>
              <a:t>）中，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的充分条件，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的必要条件；（</a:t>
            </a:r>
            <a:r>
              <a:rPr lang="en-US" altLang="zh-CN" sz="2800">
                <a:solidFill>
                  <a:srgbClr val="FF0000"/>
                </a:solidFill>
              </a:rPr>
              <a:t>2</a:t>
            </a:r>
            <a:r>
              <a:rPr lang="zh-CN" altLang="en-US" sz="2800">
                <a:solidFill>
                  <a:srgbClr val="FF0000"/>
                </a:solidFill>
              </a:rPr>
              <a:t>）、（</a:t>
            </a:r>
            <a:r>
              <a:rPr lang="en-US" altLang="zh-CN" sz="2800">
                <a:solidFill>
                  <a:srgbClr val="FF0000"/>
                </a:solidFill>
              </a:rPr>
              <a:t>3</a:t>
            </a:r>
            <a:r>
              <a:rPr lang="zh-CN" altLang="en-US" sz="2800">
                <a:solidFill>
                  <a:srgbClr val="FF0000"/>
                </a:solidFill>
              </a:rPr>
              <a:t>）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中，</a:t>
            </a:r>
            <a:endParaRPr lang="zh-CN" altLang="en-US" sz="2800">
              <a:solidFill>
                <a:srgbClr val="FF0000"/>
              </a:solidFill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sym typeface="+mn-ea"/>
              </a:rPr>
              <a:t>    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不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是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q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的充分条件，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q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不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是</a:t>
            </a:r>
            <a:r>
              <a:rPr lang="en-US" altLang="zh-CN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>
                <a:solidFill>
                  <a:srgbClr val="FF0000"/>
                </a:solidFill>
                <a:sym typeface="+mn-ea"/>
              </a:rPr>
              <a:t>的必要条件</a:t>
            </a:r>
            <a:endParaRPr lang="zh-CN" altLang="en-US" sz="280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对象 49153"/>
          <p:cNvGraphicFramePr>
            <a:graphicFrameLocks noChangeAspect="1"/>
          </p:cNvGraphicFramePr>
          <p:nvPr/>
        </p:nvGraphicFramePr>
        <p:xfrm>
          <a:off x="456883" y="835343"/>
          <a:ext cx="9975215" cy="3392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" r:id="rId1" imgW="4762500" imgH="1651000" progId="Equation.DSMT4">
                  <p:embed/>
                </p:oleObj>
              </mc:Choice>
              <mc:Fallback>
                <p:oleObj name="" r:id="rId1" imgW="4762500" imgH="1651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6883" y="835343"/>
                        <a:ext cx="9975215" cy="339217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84785" y="4362450"/>
            <a:ext cx="118224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解：（</a:t>
            </a:r>
            <a:r>
              <a:rPr lang="en-US" altLang="zh-CN" sz="2800">
                <a:solidFill>
                  <a:srgbClr val="FF0000"/>
                </a:solidFill>
              </a:rPr>
              <a:t>1</a:t>
            </a:r>
            <a:r>
              <a:rPr lang="zh-CN" altLang="en-US" sz="2800">
                <a:solidFill>
                  <a:srgbClr val="FF0000"/>
                </a:solidFill>
              </a:rPr>
              <a:t>）这是一条平行四边形的判定定理，              所以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的充分条件。</a:t>
            </a:r>
            <a:r>
              <a:rPr lang="zh-CN" altLang="en-US">
                <a:solidFill>
                  <a:srgbClr val="FF0000"/>
                </a:solidFill>
              </a:rPr>
              <a:t>   </a:t>
            </a:r>
            <a:endParaRPr lang="zh-CN" altLang="en-US">
              <a:solidFill>
                <a:srgbClr val="FF0000"/>
              </a:solidFill>
            </a:endParaRPr>
          </a:p>
        </p:txBody>
      </p:sp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084060" y="4362450"/>
          <a:ext cx="1069975" cy="426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" r:id="rId3" imgW="444500" imgH="177165" progId="Equation.KSEE3">
                  <p:embed/>
                </p:oleObj>
              </mc:Choice>
              <mc:Fallback>
                <p:oleObj name="" r:id="rId3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84060" y="4362450"/>
                        <a:ext cx="1069975" cy="426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" r:id="rId5" imgW="114300" imgH="215265" progId="Equation.KSEE3">
                  <p:embed/>
                </p:oleObj>
              </mc:Choice>
              <mc:Fallback>
                <p:oleObj name="" r:id="rId5" imgW="114300" imgH="2152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973455" y="5005705"/>
            <a:ext cx="111112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2</a:t>
            </a:r>
            <a:r>
              <a:rPr lang="zh-CN" altLang="en-US" sz="2800">
                <a:solidFill>
                  <a:srgbClr val="FF0000"/>
                </a:solidFill>
              </a:rPr>
              <a:t>）这是一条相似三角形的判定定理，              所以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的充分条件。  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73455" y="5701665"/>
            <a:ext cx="100958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 </a:t>
            </a:r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3</a:t>
            </a:r>
            <a:r>
              <a:rPr lang="zh-CN" altLang="en-US" sz="2800">
                <a:solidFill>
                  <a:srgbClr val="FF0000"/>
                </a:solidFill>
              </a:rPr>
              <a:t>）这是一条菱形的性质定理，              所以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的充分条件。  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9" name="对象 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223125" y="5053330"/>
          <a:ext cx="1069975" cy="426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" r:id="rId7" imgW="444500" imgH="177165" progId="Equation.KSEE3">
                  <p:embed/>
                </p:oleObj>
              </mc:Choice>
              <mc:Fallback>
                <p:oleObj name="" r:id="rId7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23125" y="5053330"/>
                        <a:ext cx="1069975" cy="426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153150" y="5749290"/>
          <a:ext cx="1069975" cy="426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" r:id="rId8" imgW="444500" imgH="177165" progId="Equation.KSEE3">
                  <p:embed/>
                </p:oleObj>
              </mc:Choice>
              <mc:Fallback>
                <p:oleObj name="" r:id="rId8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53150" y="5749290"/>
                        <a:ext cx="1069975" cy="426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对象 49153"/>
          <p:cNvGraphicFramePr>
            <a:graphicFrameLocks noChangeAspect="1"/>
          </p:cNvGraphicFramePr>
          <p:nvPr/>
        </p:nvGraphicFramePr>
        <p:xfrm>
          <a:off x="439103" y="915035"/>
          <a:ext cx="9975215" cy="3418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" r:id="rId1" imgW="4762500" imgH="1663700" progId="Equation.3">
                  <p:embed/>
                </p:oleObj>
              </mc:Choice>
              <mc:Fallback>
                <p:oleObj name="" r:id="rId1" imgW="4762500" imgH="166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39103" y="915035"/>
                        <a:ext cx="9975215" cy="341820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98755" y="4362450"/>
            <a:ext cx="103778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解：（</a:t>
            </a:r>
            <a:r>
              <a:rPr lang="en-US" altLang="zh-CN" sz="2800">
                <a:solidFill>
                  <a:srgbClr val="FF0000"/>
                </a:solidFill>
              </a:rPr>
              <a:t>4</a:t>
            </a:r>
            <a:r>
              <a:rPr lang="zh-CN" altLang="en-US" sz="2800">
                <a:solidFill>
                  <a:srgbClr val="FF0000"/>
                </a:solidFill>
              </a:rPr>
              <a:t>）由于                                                 所以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不是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的充分条件。</a:t>
            </a:r>
            <a:r>
              <a:rPr lang="zh-CN" altLang="en-US">
                <a:solidFill>
                  <a:srgbClr val="FF0000"/>
                </a:solidFill>
              </a:rPr>
              <a:t>   </a:t>
            </a:r>
            <a:endParaRPr lang="zh-CN" altLang="en-US">
              <a:solidFill>
                <a:srgbClr val="FF0000"/>
              </a:solidFill>
            </a:endParaRPr>
          </a:p>
        </p:txBody>
      </p:sp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561590" y="4333240"/>
          <a:ext cx="3852545" cy="551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" r:id="rId3" imgW="1600200" imgH="228600" progId="Equation.KSEE3">
                  <p:embed/>
                </p:oleObj>
              </mc:Choice>
              <mc:Fallback>
                <p:oleObj name="" r:id="rId3" imgW="16002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61590" y="4333240"/>
                        <a:ext cx="3852545" cy="551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" r:id="rId5" imgW="114300" imgH="215265" progId="Equation.KSEE3">
                  <p:embed/>
                </p:oleObj>
              </mc:Choice>
              <mc:Fallback>
                <p:oleObj name="" r:id="rId5" imgW="114300" imgH="2152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973455" y="5005705"/>
            <a:ext cx="92195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5</a:t>
            </a:r>
            <a:r>
              <a:rPr lang="zh-CN" altLang="en-US" sz="2800">
                <a:solidFill>
                  <a:srgbClr val="FF0000"/>
                </a:solidFill>
              </a:rPr>
              <a:t>）由等式的性质知，                 ，所以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是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r>
              <a:rPr lang="zh-CN" altLang="en-US" sz="2800">
                <a:solidFill>
                  <a:srgbClr val="FF0000"/>
                </a:solidFill>
              </a:rPr>
              <a:t>的充分条件。  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73455" y="5701665"/>
            <a:ext cx="1033399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 </a:t>
            </a:r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6</a:t>
            </a:r>
            <a:r>
              <a:rPr lang="zh-CN" altLang="en-US" sz="2800">
                <a:solidFill>
                  <a:srgbClr val="FF0000"/>
                </a:solidFill>
              </a:rPr>
              <a:t>）    为无理数，但                     为有理数，             ， 所以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不是</a:t>
            </a:r>
            <a:r>
              <a:rPr lang="en-US" altLang="zh-CN" sz="2800">
                <a:solidFill>
                  <a:srgbClr val="FF0000"/>
                </a:solidFill>
              </a:rPr>
              <a:t>q</a:t>
            </a:r>
            <a:endParaRPr lang="en-US" altLang="zh-CN" sz="2800">
              <a:solidFill>
                <a:srgbClr val="FF0000"/>
              </a:solidFill>
            </a:endParaRPr>
          </a:p>
          <a:p>
            <a:r>
              <a:rPr lang="en-US" altLang="zh-CN" sz="2800">
                <a:solidFill>
                  <a:srgbClr val="FF0000"/>
                </a:solidFill>
              </a:rPr>
              <a:t>          </a:t>
            </a:r>
            <a:r>
              <a:rPr lang="zh-CN" altLang="en-US" sz="2800">
                <a:solidFill>
                  <a:srgbClr val="FF0000"/>
                </a:solidFill>
              </a:rPr>
              <a:t>的充分条件。  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9" name="对象 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892040" y="5053330"/>
          <a:ext cx="1069975" cy="426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" r:id="rId7" imgW="444500" imgH="177165" progId="Equation.KSEE3">
                  <p:embed/>
                </p:oleObj>
              </mc:Choice>
              <mc:Fallback>
                <p:oleObj name="" r:id="rId7" imgW="444500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92040" y="5053330"/>
                        <a:ext cx="1069975" cy="426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850505" y="5670233"/>
          <a:ext cx="977265" cy="489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" r:id="rId9" imgW="405765" imgH="203200" progId="Equation.KSEE3">
                  <p:embed/>
                </p:oleObj>
              </mc:Choice>
              <mc:Fallback>
                <p:oleObj name="" r:id="rId9" imgW="405765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850505" y="5670233"/>
                        <a:ext cx="977265" cy="4895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868805" y="5734685"/>
          <a:ext cx="508635" cy="455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" r:id="rId11" imgW="241300" imgH="215900" progId="Equation.KSEE3">
                  <p:embed/>
                </p:oleObj>
              </mc:Choice>
              <mc:Fallback>
                <p:oleObj name="" r:id="rId11" imgW="2413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68805" y="5734685"/>
                        <a:ext cx="508635" cy="455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406583" y="5768340"/>
          <a:ext cx="1631950" cy="455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" r:id="rId13" imgW="774065" imgH="215900" progId="Equation.KSEE3">
                  <p:embed/>
                </p:oleObj>
              </mc:Choice>
              <mc:Fallback>
                <p:oleObj name="" r:id="rId13" imgW="774065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06583" y="5768340"/>
                        <a:ext cx="1631950" cy="455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3811</Words>
  <Application>WPS 演示</Application>
  <PresentationFormat>宽屏</PresentationFormat>
  <Paragraphs>249</Paragraphs>
  <Slides>26</Slides>
  <Notes>0</Notes>
  <HiddenSlides>1</HiddenSlides>
  <MMClips>0</MMClips>
  <ScaleCrop>false</ScaleCrop>
  <HeadingPairs>
    <vt:vector size="8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64</vt:i4>
      </vt:variant>
      <vt:variant>
        <vt:lpstr>幻灯片标题</vt:lpstr>
      </vt:variant>
      <vt:variant>
        <vt:i4>26</vt:i4>
      </vt:variant>
    </vt:vector>
  </HeadingPairs>
  <TitlesOfParts>
    <vt:vector size="111" baseType="lpstr">
      <vt:lpstr>Arial</vt:lpstr>
      <vt:lpstr>宋体</vt:lpstr>
      <vt:lpstr>Wingdings</vt:lpstr>
      <vt:lpstr>字魂27号-布丁体</vt:lpstr>
      <vt:lpstr>华文新魏</vt:lpstr>
      <vt:lpstr>Times New Roman</vt:lpstr>
      <vt:lpstr>楷体_GB2312</vt:lpstr>
      <vt:lpstr>新宋体</vt:lpstr>
      <vt:lpstr>Times New Roman</vt:lpstr>
      <vt:lpstr>幼圆</vt:lpstr>
      <vt:lpstr>Calibri</vt:lpstr>
      <vt:lpstr>微软雅黑</vt:lpstr>
      <vt:lpstr>Arial Unicode MS</vt:lpstr>
      <vt:lpstr>Verdana</vt:lpstr>
      <vt:lpstr>Symbol</vt:lpstr>
      <vt:lpstr>Arial Unicode MS</vt:lpstr>
      <vt:lpstr>黑体</vt:lpstr>
      <vt:lpstr>华文楷体</vt:lpstr>
      <vt:lpstr>Wingdings 2</vt:lpstr>
      <vt:lpstr>Wingdings</vt:lpstr>
      <vt:lpstr>1_Office 主题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Equation.KSEE3</vt:lpstr>
      <vt:lpstr>Equation.KSEE3</vt:lpstr>
      <vt:lpstr>Equation.KSEE3</vt:lpstr>
      <vt:lpstr>Equation.DSMT4</vt:lpstr>
      <vt:lpstr>Equation.KSEE3</vt:lpstr>
      <vt:lpstr>Equation.KSEE3</vt:lpstr>
      <vt:lpstr>Equation.KSEE3</vt:lpstr>
      <vt:lpstr>Equation.KSEE3</vt:lpstr>
      <vt:lpstr>Equation.3</vt:lpstr>
      <vt:lpstr>Equation.KSEE3</vt:lpstr>
      <vt:lpstr>Equation.KSEE3</vt:lpstr>
      <vt:lpstr>Equation.KSEE3</vt:lpstr>
      <vt:lpstr>Equation.KSEE3</vt:lpstr>
      <vt:lpstr>Equation.3</vt:lpstr>
      <vt:lpstr>Equation.KSEE3</vt:lpstr>
      <vt:lpstr>Equation.KSEE3</vt:lpstr>
      <vt:lpstr>Equation.DSMT4</vt:lpstr>
      <vt:lpstr>Equation.KSEE3</vt:lpstr>
      <vt:lpstr>Equation.KSEE3</vt:lpstr>
      <vt:lpstr>Equation.KSEE3</vt:lpstr>
      <vt:lpstr>Equation.KSEE3</vt:lpstr>
      <vt:lpstr>Equation.3</vt:lpstr>
      <vt:lpstr>Equation.KSEE3</vt:lpstr>
      <vt:lpstr>Equation.KSEE3</vt:lpstr>
      <vt:lpstr>Equation.3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Equation.3</vt:lpstr>
      <vt:lpstr>Equation.KSEE3</vt:lpstr>
      <vt:lpstr>Equation.KSEE3</vt:lpstr>
      <vt:lpstr>Equation.KSEE3</vt:lpstr>
      <vt:lpstr>Equation.DSMT4</vt:lpstr>
      <vt:lpstr>Equation.KSEE3</vt:lpstr>
      <vt:lpstr>Equation.KSEE3</vt:lpstr>
      <vt:lpstr>Equation.KSEE3</vt:lpstr>
      <vt:lpstr>Equation.KSEE3</vt:lpstr>
      <vt:lpstr>Equation.DSMT4</vt:lpstr>
      <vt:lpstr>Equation.KSEE3</vt:lpstr>
      <vt:lpstr>Equation.3</vt:lpstr>
      <vt:lpstr>Equation.KSEE3</vt:lpstr>
      <vt:lpstr>Equation.KSEE3</vt:lpstr>
      <vt:lpstr>Equation.KSEE3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3.求证：</vt:lpstr>
      <vt:lpstr>课堂小结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129</cp:revision>
  <dcterms:created xsi:type="dcterms:W3CDTF">2019-01-12T04:39:00Z</dcterms:created>
  <dcterms:modified xsi:type="dcterms:W3CDTF">2020-08-29T03:33:58Z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