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wmf" ContentType="image/x-wmf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5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329" r:id="rId3"/>
    <p:sldId id="565" r:id="rId4"/>
    <p:sldId id="582" r:id="rId5"/>
    <p:sldId id="566" r:id="rId6"/>
    <p:sldId id="567" r:id="rId7"/>
    <p:sldId id="568" r:id="rId8"/>
    <p:sldId id="569" r:id="rId9"/>
    <p:sldId id="573" r:id="rId10"/>
    <p:sldId id="574" r:id="rId11"/>
    <p:sldId id="575" r:id="rId12"/>
    <p:sldId id="576" r:id="rId13"/>
    <p:sldId id="583" r:id="rId14"/>
    <p:sldId id="584" r:id="rId15"/>
    <p:sldId id="585" r:id="rId16"/>
    <p:sldId id="577" r:id="rId17"/>
    <p:sldId id="586" r:id="rId18"/>
    <p:sldId id="579" r:id="rId19"/>
    <p:sldId id="587" r:id="rId20"/>
    <p:sldId id="581" r:id="rId21"/>
    <p:sldId id="330" r:id="rId22"/>
  </p:sldIdLst>
  <p:sldSz cx="12192000" cy="6858000"/>
  <p:notesSz cx="7104063" cy="10234613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tags" Target="tags/tag1.xml" /><Relationship Id="rId24" Type="http://schemas.openxmlformats.org/officeDocument/2006/relationships/presProps" Target="presProps.xml" /><Relationship Id="rId25" Type="http://schemas.openxmlformats.org/officeDocument/2006/relationships/viewProps" Target="viewProps.xml" /><Relationship Id="rId26" Type="http://schemas.openxmlformats.org/officeDocument/2006/relationships/theme" Target="theme/theme1.xml" /><Relationship Id="rId27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wmf" /><Relationship Id="rId2" Type="http://schemas.openxmlformats.org/officeDocument/2006/relationships/image" Target="../media/image4.wmf" /><Relationship Id="rId3" Type="http://schemas.openxmlformats.org/officeDocument/2006/relationships/image" Target="../media/image5.w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5.e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6.emf" /><Relationship Id="rId2" Type="http://schemas.openxmlformats.org/officeDocument/2006/relationships/image" Target="../media/image57.emf" /><Relationship Id="rId3" Type="http://schemas.openxmlformats.org/officeDocument/2006/relationships/image" Target="../media/image58.emf" /><Relationship Id="rId4" Type="http://schemas.openxmlformats.org/officeDocument/2006/relationships/image" Target="../media/image59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emf" /><Relationship Id="rId2" Type="http://schemas.openxmlformats.org/officeDocument/2006/relationships/image" Target="../media/image7.emf" /><Relationship Id="rId3" Type="http://schemas.openxmlformats.org/officeDocument/2006/relationships/image" Target="../media/image8.emf" /><Relationship Id="rId4" Type="http://schemas.openxmlformats.org/officeDocument/2006/relationships/image" Target="../media/image9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0.wmf" /><Relationship Id="rId2" Type="http://schemas.openxmlformats.org/officeDocument/2006/relationships/image" Target="../media/image11.wmf" /><Relationship Id="rId3" Type="http://schemas.openxmlformats.org/officeDocument/2006/relationships/image" Target="../media/image12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3.wmf" /><Relationship Id="rId2" Type="http://schemas.openxmlformats.org/officeDocument/2006/relationships/image" Target="../media/image14.wmf" /><Relationship Id="rId3" Type="http://schemas.openxmlformats.org/officeDocument/2006/relationships/image" Target="../media/image15.wmf" /><Relationship Id="rId4" Type="http://schemas.openxmlformats.org/officeDocument/2006/relationships/image" Target="../media/image16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7.wmf" /><Relationship Id="rId2" Type="http://schemas.openxmlformats.org/officeDocument/2006/relationships/image" Target="../media/image18.wmf" /><Relationship Id="rId3" Type="http://schemas.openxmlformats.org/officeDocument/2006/relationships/image" Target="../media/image19.wmf" /><Relationship Id="rId4" Type="http://schemas.openxmlformats.org/officeDocument/2006/relationships/image" Target="../media/image20.wmf" /><Relationship Id="rId5" Type="http://schemas.openxmlformats.org/officeDocument/2006/relationships/image" Target="../media/image21.wmf" /><Relationship Id="rId6" Type="http://schemas.openxmlformats.org/officeDocument/2006/relationships/image" Target="../media/image22.wmf" /><Relationship Id="rId7" Type="http://schemas.openxmlformats.org/officeDocument/2006/relationships/image" Target="../media/image23.wmf" /><Relationship Id="rId8" Type="http://schemas.openxmlformats.org/officeDocument/2006/relationships/image" Target="../media/image24.wmf" /><Relationship Id="rId9" Type="http://schemas.openxmlformats.org/officeDocument/2006/relationships/image" Target="../media/image25.w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6.wmf" /><Relationship Id="rId2" Type="http://schemas.openxmlformats.org/officeDocument/2006/relationships/image" Target="../media/image27.wmf" /><Relationship Id="rId3" Type="http://schemas.openxmlformats.org/officeDocument/2006/relationships/image" Target="../media/image28.w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9.wmf" /><Relationship Id="rId10" Type="http://schemas.openxmlformats.org/officeDocument/2006/relationships/image" Target="../media/image38.wmf" /><Relationship Id="rId11" Type="http://schemas.openxmlformats.org/officeDocument/2006/relationships/image" Target="../media/image39.wmf" /><Relationship Id="rId12" Type="http://schemas.openxmlformats.org/officeDocument/2006/relationships/image" Target="../media/image40.wmf" /><Relationship Id="rId13" Type="http://schemas.openxmlformats.org/officeDocument/2006/relationships/image" Target="../media/image41.wmf" /><Relationship Id="rId14" Type="http://schemas.openxmlformats.org/officeDocument/2006/relationships/image" Target="../media/image42.wmf" /><Relationship Id="rId15" Type="http://schemas.openxmlformats.org/officeDocument/2006/relationships/image" Target="../media/image43.wmf" /><Relationship Id="rId2" Type="http://schemas.openxmlformats.org/officeDocument/2006/relationships/image" Target="../media/image30.wmf" /><Relationship Id="rId3" Type="http://schemas.openxmlformats.org/officeDocument/2006/relationships/image" Target="../media/image31.wmf" /><Relationship Id="rId4" Type="http://schemas.openxmlformats.org/officeDocument/2006/relationships/image" Target="../media/image32.wmf" /><Relationship Id="rId5" Type="http://schemas.openxmlformats.org/officeDocument/2006/relationships/image" Target="../media/image33.wmf" /><Relationship Id="rId6" Type="http://schemas.openxmlformats.org/officeDocument/2006/relationships/image" Target="../media/image34.wmf" /><Relationship Id="rId7" Type="http://schemas.openxmlformats.org/officeDocument/2006/relationships/image" Target="../media/image35.wmf" /><Relationship Id="rId8" Type="http://schemas.openxmlformats.org/officeDocument/2006/relationships/image" Target="../media/image36.wmf" /><Relationship Id="rId9" Type="http://schemas.openxmlformats.org/officeDocument/2006/relationships/image" Target="../media/image37.w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4.w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4.w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8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379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zh-CN" sz="1200"/>
              <a:t>3</a:t>
            </a:fld>
            <a:endParaRPr lang="en-US" altLang="zh-CN" sz="1200"/>
          </a:p>
        </p:txBody>
      </p:sp>
      <p:sp>
        <p:nvSpPr>
          <p:cNvPr id="33795" name="Rectangle 2"/>
          <p:cNvSpPr>
            <a:spLocks noGrp="1" noRot="1" noChangeAspect="1" noTextEdit="1"/>
          </p:cNvSpPr>
          <p:nvPr>
            <p:ph type="sldImg" idx="2"/>
          </p:nvPr>
        </p:nvSpPr>
        <p:spPr/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r>
              <a:rPr lang="zh-CN" altLang="en-US" sz="2800" b="1">
                <a:ea typeface="华文行楷" panose="02010800040101010101" pitchFamily="2" charset="-122"/>
              </a:rPr>
              <a:t>知识要点</a:t>
            </a:r>
            <a:r>
              <a:rPr lang="en-US" altLang="zh-CN" sz="2800" b="1">
                <a:ea typeface="华文行楷" panose="02010800040101010101" pitchFamily="2" charset="-122"/>
              </a:rPr>
              <a:t>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708025" y="1143000"/>
            <a:ext cx="544195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2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12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思路分析</a:t>
            </a:r>
            <a:r>
              <a:rPr lang="zh-CN" altLang="en-US" sz="12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此题已知</a:t>
            </a:r>
            <a:r>
              <a:rPr lang="en-US" altLang="zh-CN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zh-CN" altLang="en-US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及</a:t>
            </a:r>
            <a:r>
              <a:rPr lang="en-US" altLang="zh-CN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r>
              <a:rPr lang="zh-CN" altLang="en-US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的余弦关系，求</a:t>
            </a:r>
            <a:r>
              <a:rPr lang="en-US" altLang="zh-CN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，只需先化简，再利用公式求解</a:t>
            </a:r>
            <a:r>
              <a:rPr lang="en-US" altLang="zh-CN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708025" y="1143000"/>
            <a:ext cx="544195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993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zh-CN" sz="1200"/>
              <a:t>18</a:t>
            </a:fld>
            <a:endParaRPr lang="en-US" altLang="zh-CN" sz="1200"/>
          </a:p>
        </p:txBody>
      </p:sp>
      <p:sp>
        <p:nvSpPr>
          <p:cNvPr id="39939" name="Rectangle 2"/>
          <p:cNvSpPr>
            <a:spLocks noGrp="1" noRot="1" noChangeAspect="1" noTextEdit="1"/>
          </p:cNvSpPr>
          <p:nvPr>
            <p:ph type="sldImg" idx="2"/>
          </p:nvPr>
        </p:nvSpPr>
        <p:spPr/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r>
              <a:rPr lang="zh-CN" altLang="en-US"/>
              <a:t>例</a:t>
            </a:r>
            <a:r>
              <a:rPr lang="en-US" altLang="zh-CN"/>
              <a:t>2</a:t>
            </a:r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>
                <a:latin typeface="Arial" panose="020b0604020202020204" pitchFamily="34" charset="0"/>
              </a:rPr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02167" y="1600200"/>
            <a:ext cx="5592233" cy="21732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592233" cy="21732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02167" y="3925888"/>
            <a:ext cx="5592233" cy="21732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925888"/>
            <a:ext cx="5592233" cy="21732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02167" y="6245225"/>
            <a:ext cx="3052233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>
          <a:xfrm>
            <a:off x="8737600" y="6245225"/>
            <a:ext cx="3052233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fontAlgn="base">
              <a:buNone/>
            </a:pPr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t>‹#›</a:t>
            </a:fld>
            <a:endParaRPr lang="zh-CN" strike="noStrike" noProof="1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  <a:t>‹#›</a:t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image" Target="../media/image1.png" /><Relationship Id="rId19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8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2019/9/17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53.png" /><Relationship Id="rId11" Type="http://schemas.openxmlformats.org/officeDocument/2006/relationships/oleObject" Target="../embeddings/oleObject52.bin" TargetMode="Internal" /><Relationship Id="rId12" Type="http://schemas.openxmlformats.org/officeDocument/2006/relationships/image" Target="../media/image54.wmf" /><Relationship Id="rId13" Type="http://schemas.openxmlformats.org/officeDocument/2006/relationships/vmlDrawing" Target="../drawings/vmlDrawing9.vml" /><Relationship Id="rId2" Type="http://schemas.openxmlformats.org/officeDocument/2006/relationships/image" Target="../media/image45.png" /><Relationship Id="rId3" Type="http://schemas.openxmlformats.org/officeDocument/2006/relationships/image" Target="../media/image46.png" /><Relationship Id="rId4" Type="http://schemas.openxmlformats.org/officeDocument/2006/relationships/image" Target="../media/image47.png" /><Relationship Id="rId5" Type="http://schemas.openxmlformats.org/officeDocument/2006/relationships/image" Target="../media/image48.png" /><Relationship Id="rId6" Type="http://schemas.openxmlformats.org/officeDocument/2006/relationships/image" Target="../media/image49.png" /><Relationship Id="rId7" Type="http://schemas.openxmlformats.org/officeDocument/2006/relationships/image" Target="../media/image50.png" /><Relationship Id="rId8" Type="http://schemas.openxmlformats.org/officeDocument/2006/relationships/image" Target="../media/image51.png" /><Relationship Id="rId9" Type="http://schemas.openxmlformats.org/officeDocument/2006/relationships/image" Target="../media/image52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53.png" /><Relationship Id="rId2" Type="http://schemas.openxmlformats.org/officeDocument/2006/relationships/image" Target="../media/image45.png" /><Relationship Id="rId3" Type="http://schemas.openxmlformats.org/officeDocument/2006/relationships/image" Target="../media/image46.png" /><Relationship Id="rId4" Type="http://schemas.openxmlformats.org/officeDocument/2006/relationships/image" Target="../media/image47.png" /><Relationship Id="rId5" Type="http://schemas.openxmlformats.org/officeDocument/2006/relationships/image" Target="../media/image48.png" /><Relationship Id="rId6" Type="http://schemas.openxmlformats.org/officeDocument/2006/relationships/image" Target="../media/image49.png" /><Relationship Id="rId7" Type="http://schemas.openxmlformats.org/officeDocument/2006/relationships/image" Target="../media/image50.png" /><Relationship Id="rId8" Type="http://schemas.openxmlformats.org/officeDocument/2006/relationships/image" Target="../media/image51.png" /><Relationship Id="rId9" Type="http://schemas.openxmlformats.org/officeDocument/2006/relationships/image" Target="../media/image52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package" Target="../embeddings/Microsoft_Word_Document.docx" TargetMode="Internal" /><Relationship Id="rId4" Type="http://schemas.openxmlformats.org/officeDocument/2006/relationships/image" Target="../media/image55.emf" /><Relationship Id="rId5" Type="http://schemas.openxmlformats.org/officeDocument/2006/relationships/vmlDrawing" Target="../drawings/vmlDrawing10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56.bin" TargetMode="Internal" /><Relationship Id="rId11" Type="http://schemas.openxmlformats.org/officeDocument/2006/relationships/image" Target="../media/image59.emf" /><Relationship Id="rId12" Type="http://schemas.openxmlformats.org/officeDocument/2006/relationships/vmlDrawing" Target="../drawings/vmlDrawing11.vml" /><Relationship Id="rId2" Type="http://schemas.openxmlformats.org/officeDocument/2006/relationships/notesSlide" Target="../notesSlides/notesSlide4.xml" /><Relationship Id="rId3" Type="http://schemas.openxmlformats.org/officeDocument/2006/relationships/oleObject" Target="../embeddings/oleObject53.bin" TargetMode="Internal" /><Relationship Id="rId4" Type="http://schemas.openxmlformats.org/officeDocument/2006/relationships/image" Target="../media/image56.emf" /><Relationship Id="rId5" Type="http://schemas.openxmlformats.org/officeDocument/2006/relationships/oleObject" Target="../embeddings/oleObject54.bin" TargetMode="Internal" /><Relationship Id="rId6" Type="http://schemas.openxmlformats.org/officeDocument/2006/relationships/image" Target="../media/image57.emf" /><Relationship Id="rId7" Type="http://schemas.openxmlformats.org/officeDocument/2006/relationships/oleObject" Target="../embeddings/oleObject55.bin" TargetMode="Internal" /><Relationship Id="rId8" Type="http://schemas.openxmlformats.org/officeDocument/2006/relationships/image" Target="../media/image58.emf" /><Relationship Id="rId9" Type="http://schemas.openxmlformats.org/officeDocument/2006/relationships/slide" Target="slide1.xml" TargetMode="Interna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Relationship Id="rId2" Type="http://schemas.openxmlformats.org/officeDocument/2006/relationships/image" Target="../media/image60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3.wmf" /><Relationship Id="rId4" Type="http://schemas.openxmlformats.org/officeDocument/2006/relationships/oleObject" Target="../embeddings/oleObject2.bin" TargetMode="Internal" /><Relationship Id="rId5" Type="http://schemas.openxmlformats.org/officeDocument/2006/relationships/image" Target="../media/image4.wmf" /><Relationship Id="rId6" Type="http://schemas.openxmlformats.org/officeDocument/2006/relationships/oleObject" Target="../embeddings/oleObject3.bin" TargetMode="Internal" /><Relationship Id="rId7" Type="http://schemas.openxmlformats.org/officeDocument/2006/relationships/image" Target="../media/image5.wmf" /><Relationship Id="rId8" Type="http://schemas.openxmlformats.org/officeDocument/2006/relationships/vmlDrawing" Target="../drawings/vmlDrawing1.v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1.png" /><Relationship Id="rId3" Type="http://schemas.openxmlformats.org/officeDocument/2006/relationships/image" Target="../media/image6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8.emf" /><Relationship Id="rId11" Type="http://schemas.openxmlformats.org/officeDocument/2006/relationships/oleObject" Target="../embeddings/oleObject7.bin" TargetMode="Internal" /><Relationship Id="rId12" Type="http://schemas.openxmlformats.org/officeDocument/2006/relationships/image" Target="../media/image9.emf" /><Relationship Id="rId13" Type="http://schemas.openxmlformats.org/officeDocument/2006/relationships/vmlDrawing" Target="../drawings/vmlDrawing2.vml" /><Relationship Id="rId2" Type="http://schemas.openxmlformats.org/officeDocument/2006/relationships/notesSlide" Target="../notesSlides/notesSlide1.xml" /><Relationship Id="rId3" Type="http://schemas.openxmlformats.org/officeDocument/2006/relationships/slide" Target="slide1.xml" TargetMode="Internal" /><Relationship Id="rId4" Type="http://schemas.openxmlformats.org/officeDocument/2006/relationships/oleObject" Target="../embeddings/oleObject4.bin" TargetMode="Internal" /><Relationship Id="rId5" Type="http://schemas.openxmlformats.org/officeDocument/2006/relationships/image" Target="../media/image6.emf" /><Relationship Id="rId6" Type="http://schemas.openxmlformats.org/officeDocument/2006/relationships/oleObject" Target="../embeddings/oleObject5.bin" TargetMode="Internal" /><Relationship Id="rId7" Type="http://schemas.openxmlformats.org/officeDocument/2006/relationships/image" Target="../media/image7.emf" /><Relationship Id="rId8" Type="http://schemas.openxmlformats.org/officeDocument/2006/relationships/slide" Target="slide17.xml" TargetMode="Internal" /><Relationship Id="rId9" Type="http://schemas.openxmlformats.org/officeDocument/2006/relationships/oleObject" Target="../embeddings/oleObject6.bin" TargetMode="Interna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8.bin" TargetMode="Internal" /><Relationship Id="rId3" Type="http://schemas.openxmlformats.org/officeDocument/2006/relationships/image" Target="../media/image10.wmf" /><Relationship Id="rId4" Type="http://schemas.openxmlformats.org/officeDocument/2006/relationships/oleObject" Target="../embeddings/oleObject9.bin" TargetMode="Internal" /><Relationship Id="rId5" Type="http://schemas.openxmlformats.org/officeDocument/2006/relationships/image" Target="../media/image11.wmf" /><Relationship Id="rId6" Type="http://schemas.openxmlformats.org/officeDocument/2006/relationships/oleObject" Target="../embeddings/oleObject10.bin" TargetMode="Internal" /><Relationship Id="rId7" Type="http://schemas.openxmlformats.org/officeDocument/2006/relationships/image" Target="../media/image12.wmf" /><Relationship Id="rId8" Type="http://schemas.openxmlformats.org/officeDocument/2006/relationships/vmlDrawing" Target="../drawings/vmlDrawing3.v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vmlDrawing" Target="../drawings/vmlDrawing4.vml" /><Relationship Id="rId2" Type="http://schemas.openxmlformats.org/officeDocument/2006/relationships/oleObject" Target="../embeddings/oleObject11.bin" TargetMode="Internal" /><Relationship Id="rId3" Type="http://schemas.openxmlformats.org/officeDocument/2006/relationships/image" Target="../media/image13.wmf" /><Relationship Id="rId4" Type="http://schemas.openxmlformats.org/officeDocument/2006/relationships/oleObject" Target="../embeddings/oleObject12.bin" TargetMode="Internal" /><Relationship Id="rId5" Type="http://schemas.openxmlformats.org/officeDocument/2006/relationships/image" Target="../media/image14.wmf" /><Relationship Id="rId6" Type="http://schemas.openxmlformats.org/officeDocument/2006/relationships/oleObject" Target="../embeddings/oleObject13.bin" TargetMode="Internal" /><Relationship Id="rId7" Type="http://schemas.openxmlformats.org/officeDocument/2006/relationships/image" Target="../media/image15.wmf" /><Relationship Id="rId8" Type="http://schemas.openxmlformats.org/officeDocument/2006/relationships/oleObject" Target="../embeddings/oleObject14.bin" TargetMode="Internal" /><Relationship Id="rId9" Type="http://schemas.openxmlformats.org/officeDocument/2006/relationships/image" Target="../media/image16.wm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19.bin" TargetMode="Internal" /><Relationship Id="rId11" Type="http://schemas.openxmlformats.org/officeDocument/2006/relationships/image" Target="../media/image21.wmf" /><Relationship Id="rId12" Type="http://schemas.openxmlformats.org/officeDocument/2006/relationships/oleObject" Target="../embeddings/oleObject20.bin" TargetMode="Internal" /><Relationship Id="rId13" Type="http://schemas.openxmlformats.org/officeDocument/2006/relationships/image" Target="../media/image22.wmf" /><Relationship Id="rId14" Type="http://schemas.openxmlformats.org/officeDocument/2006/relationships/oleObject" Target="../embeddings/oleObject21.bin" TargetMode="Internal" /><Relationship Id="rId15" Type="http://schemas.openxmlformats.org/officeDocument/2006/relationships/image" Target="../media/image23.wmf" /><Relationship Id="rId16" Type="http://schemas.openxmlformats.org/officeDocument/2006/relationships/oleObject" Target="../embeddings/oleObject22.bin" TargetMode="Internal" /><Relationship Id="rId17" Type="http://schemas.openxmlformats.org/officeDocument/2006/relationships/image" Target="../media/image24.wmf" /><Relationship Id="rId18" Type="http://schemas.openxmlformats.org/officeDocument/2006/relationships/oleObject" Target="../embeddings/oleObject23.bin" TargetMode="Internal" /><Relationship Id="rId19" Type="http://schemas.openxmlformats.org/officeDocument/2006/relationships/image" Target="../media/image25.wmf" /><Relationship Id="rId2" Type="http://schemas.openxmlformats.org/officeDocument/2006/relationships/oleObject" Target="../embeddings/oleObject15.bin" TargetMode="Internal" /><Relationship Id="rId20" Type="http://schemas.openxmlformats.org/officeDocument/2006/relationships/vmlDrawing" Target="../drawings/vmlDrawing5.vml" /><Relationship Id="rId3" Type="http://schemas.openxmlformats.org/officeDocument/2006/relationships/image" Target="../media/image17.wmf" /><Relationship Id="rId4" Type="http://schemas.openxmlformats.org/officeDocument/2006/relationships/oleObject" Target="../embeddings/oleObject16.bin" TargetMode="Internal" /><Relationship Id="rId5" Type="http://schemas.openxmlformats.org/officeDocument/2006/relationships/image" Target="../media/image18.wmf" /><Relationship Id="rId6" Type="http://schemas.openxmlformats.org/officeDocument/2006/relationships/oleObject" Target="../embeddings/oleObject17.bin" TargetMode="Internal" /><Relationship Id="rId7" Type="http://schemas.openxmlformats.org/officeDocument/2006/relationships/image" Target="../media/image19.wmf" /><Relationship Id="rId8" Type="http://schemas.openxmlformats.org/officeDocument/2006/relationships/oleObject" Target="../embeddings/oleObject18.bin" TargetMode="Internal" /><Relationship Id="rId9" Type="http://schemas.openxmlformats.org/officeDocument/2006/relationships/image" Target="../media/image20.wm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oleObject" Target="../embeddings/oleObject24.bin" TargetMode="Internal" /><Relationship Id="rId3" Type="http://schemas.openxmlformats.org/officeDocument/2006/relationships/image" Target="../media/image26.wmf" /><Relationship Id="rId4" Type="http://schemas.openxmlformats.org/officeDocument/2006/relationships/oleObject" Target="../embeddings/oleObject25.bin" TargetMode="Internal" /><Relationship Id="rId5" Type="http://schemas.openxmlformats.org/officeDocument/2006/relationships/image" Target="../media/image27.wmf" /><Relationship Id="rId6" Type="http://schemas.openxmlformats.org/officeDocument/2006/relationships/oleObject" Target="../embeddings/oleObject26.bin" TargetMode="Internal" /><Relationship Id="rId7" Type="http://schemas.openxmlformats.org/officeDocument/2006/relationships/image" Target="../media/image28.wmf" /><Relationship Id="rId8" Type="http://schemas.openxmlformats.org/officeDocument/2006/relationships/vmlDrawing" Target="../drawings/vmlDrawing6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31.bin" TargetMode="Internal" /><Relationship Id="rId11" Type="http://schemas.openxmlformats.org/officeDocument/2006/relationships/oleObject" Target="../embeddings/oleObject32.bin" TargetMode="Internal" /><Relationship Id="rId12" Type="http://schemas.openxmlformats.org/officeDocument/2006/relationships/image" Target="../media/image33.wmf" /><Relationship Id="rId13" Type="http://schemas.openxmlformats.org/officeDocument/2006/relationships/oleObject" Target="../embeddings/oleObject33.bin" TargetMode="Internal" /><Relationship Id="rId14" Type="http://schemas.openxmlformats.org/officeDocument/2006/relationships/image" Target="../media/image34.wmf" /><Relationship Id="rId15" Type="http://schemas.openxmlformats.org/officeDocument/2006/relationships/oleObject" Target="../embeddings/oleObject34.bin" TargetMode="Internal" /><Relationship Id="rId16" Type="http://schemas.openxmlformats.org/officeDocument/2006/relationships/image" Target="../media/image35.wmf" /><Relationship Id="rId17" Type="http://schemas.openxmlformats.org/officeDocument/2006/relationships/oleObject" Target="../embeddings/oleObject35.bin" TargetMode="Internal" /><Relationship Id="rId18" Type="http://schemas.openxmlformats.org/officeDocument/2006/relationships/image" Target="../media/image36.wmf" /><Relationship Id="rId19" Type="http://schemas.openxmlformats.org/officeDocument/2006/relationships/oleObject" Target="../embeddings/oleObject36.bin" TargetMode="Internal" /><Relationship Id="rId2" Type="http://schemas.openxmlformats.org/officeDocument/2006/relationships/oleObject" Target="../embeddings/oleObject27.bin" TargetMode="Internal" /><Relationship Id="rId20" Type="http://schemas.openxmlformats.org/officeDocument/2006/relationships/image" Target="../media/image37.wmf" /><Relationship Id="rId21" Type="http://schemas.openxmlformats.org/officeDocument/2006/relationships/oleObject" Target="../embeddings/oleObject37.bin" TargetMode="Internal" /><Relationship Id="rId22" Type="http://schemas.openxmlformats.org/officeDocument/2006/relationships/oleObject" Target="../embeddings/oleObject38.bin" TargetMode="Internal" /><Relationship Id="rId23" Type="http://schemas.openxmlformats.org/officeDocument/2006/relationships/oleObject" Target="../embeddings/oleObject39.bin" TargetMode="Internal" /><Relationship Id="rId24" Type="http://schemas.openxmlformats.org/officeDocument/2006/relationships/oleObject" Target="../embeddings/oleObject40.bin" TargetMode="Internal" /><Relationship Id="rId25" Type="http://schemas.openxmlformats.org/officeDocument/2006/relationships/oleObject" Target="../embeddings/oleObject41.bin" TargetMode="Internal" /><Relationship Id="rId26" Type="http://schemas.openxmlformats.org/officeDocument/2006/relationships/oleObject" Target="../embeddings/oleObject42.bin" TargetMode="Internal" /><Relationship Id="rId27" Type="http://schemas.openxmlformats.org/officeDocument/2006/relationships/oleObject" Target="../embeddings/oleObject43.bin" TargetMode="Internal" /><Relationship Id="rId28" Type="http://schemas.openxmlformats.org/officeDocument/2006/relationships/oleObject" Target="../embeddings/oleObject44.bin" TargetMode="Internal" /><Relationship Id="rId29" Type="http://schemas.openxmlformats.org/officeDocument/2006/relationships/oleObject" Target="../embeddings/oleObject45.bin" TargetMode="Internal" /><Relationship Id="rId3" Type="http://schemas.openxmlformats.org/officeDocument/2006/relationships/image" Target="../media/image29.wmf" /><Relationship Id="rId30" Type="http://schemas.openxmlformats.org/officeDocument/2006/relationships/image" Target="../media/image38.wmf" /><Relationship Id="rId31" Type="http://schemas.openxmlformats.org/officeDocument/2006/relationships/oleObject" Target="../embeddings/oleObject46.bin" TargetMode="Internal" /><Relationship Id="rId32" Type="http://schemas.openxmlformats.org/officeDocument/2006/relationships/image" Target="../media/image39.wmf" /><Relationship Id="rId33" Type="http://schemas.openxmlformats.org/officeDocument/2006/relationships/oleObject" Target="../embeddings/oleObject47.bin" TargetMode="Internal" /><Relationship Id="rId34" Type="http://schemas.openxmlformats.org/officeDocument/2006/relationships/image" Target="../media/image40.wmf" /><Relationship Id="rId35" Type="http://schemas.openxmlformats.org/officeDocument/2006/relationships/oleObject" Target="../embeddings/oleObject48.bin" TargetMode="Internal" /><Relationship Id="rId36" Type="http://schemas.openxmlformats.org/officeDocument/2006/relationships/image" Target="../media/image41.wmf" /><Relationship Id="rId37" Type="http://schemas.openxmlformats.org/officeDocument/2006/relationships/oleObject" Target="../embeddings/oleObject49.bin" TargetMode="Internal" /><Relationship Id="rId38" Type="http://schemas.openxmlformats.org/officeDocument/2006/relationships/image" Target="../media/image42.wmf" /><Relationship Id="rId39" Type="http://schemas.openxmlformats.org/officeDocument/2006/relationships/oleObject" Target="../embeddings/oleObject50.bin" TargetMode="Internal" /><Relationship Id="rId4" Type="http://schemas.openxmlformats.org/officeDocument/2006/relationships/oleObject" Target="../embeddings/oleObject28.bin" TargetMode="Internal" /><Relationship Id="rId40" Type="http://schemas.openxmlformats.org/officeDocument/2006/relationships/image" Target="../media/image43.wmf" /><Relationship Id="rId41" Type="http://schemas.openxmlformats.org/officeDocument/2006/relationships/vmlDrawing" Target="../drawings/vmlDrawing7.vml" /><Relationship Id="rId5" Type="http://schemas.openxmlformats.org/officeDocument/2006/relationships/image" Target="../media/image30.wmf" /><Relationship Id="rId6" Type="http://schemas.openxmlformats.org/officeDocument/2006/relationships/oleObject" Target="../embeddings/oleObject29.bin" TargetMode="Internal" /><Relationship Id="rId7" Type="http://schemas.openxmlformats.org/officeDocument/2006/relationships/image" Target="../media/image31.wmf" /><Relationship Id="rId8" Type="http://schemas.openxmlformats.org/officeDocument/2006/relationships/oleObject" Target="../embeddings/oleObject30.bin" TargetMode="Internal" /><Relationship Id="rId9" Type="http://schemas.openxmlformats.org/officeDocument/2006/relationships/image" Target="../media/image32.wmf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51.bin" TargetMode="Internal" /><Relationship Id="rId3" Type="http://schemas.openxmlformats.org/officeDocument/2006/relationships/image" Target="../media/image44.wmf" /><Relationship Id="rId4" Type="http://schemas.openxmlformats.org/officeDocument/2006/relationships/vmlDrawing" Target="../drawings/vmlDrawing8.v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文本框 3"/>
          <p:cNvSpPr txBox="1"/>
          <p:nvPr/>
        </p:nvSpPr>
        <p:spPr>
          <a:xfrm>
            <a:off x="9244669" y="193251"/>
            <a:ext cx="25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 必修第一册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18681" y="2921635"/>
            <a:ext cx="10844530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sz="6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第一章   集合与常用逻辑用语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530" name="矩形 22529"/>
          <p:cNvSpPr/>
          <p:nvPr/>
        </p:nvSpPr>
        <p:spPr>
          <a:xfrm>
            <a:off x="1524000" y="188913"/>
            <a:ext cx="262731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矩形 22530"/>
          <p:cNvSpPr/>
          <p:nvPr/>
        </p:nvSpPr>
        <p:spPr>
          <a:xfrm>
            <a:off x="3915410" y="188913"/>
            <a:ext cx="304101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集合的实际应用</a:t>
            </a:r>
          </a:p>
        </p:txBody>
      </p:sp>
      <p:sp>
        <p:nvSpPr>
          <p:cNvPr id="22532" name="矩形 22531"/>
          <p:cNvSpPr/>
          <p:nvPr/>
        </p:nvSpPr>
        <p:spPr>
          <a:xfrm>
            <a:off x="474345" y="772795"/>
            <a:ext cx="1092009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例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：向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名学生调查对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两事件的态度，有如下结果：赞成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的人数是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，其余的不赞成，赞成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的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人数是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33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，其余的不赞成；另外，对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都不赞成的学生比对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都赞成的学生数的三分之一多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人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问对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都赞成的学生和都不赞成的学生各多少人？</a:t>
            </a:r>
          </a:p>
        </p:txBody>
      </p:sp>
      <p:grpSp>
        <p:nvGrpSpPr>
          <p:cNvPr id="22533" name="组合 22532"/>
          <p:cNvGrpSpPr>
            <a:grpSpLocks noChangeAspect="1"/>
          </p:cNvGrpSpPr>
          <p:nvPr/>
        </p:nvGrpSpPr>
        <p:grpSpPr>
          <a:xfrm>
            <a:off x="5735638" y="2636838"/>
            <a:ext cx="4319587" cy="2120900"/>
            <a:chExt cx="2721" cy="1336"/>
          </a:xfrm>
        </p:grpSpPr>
        <p:pic>
          <p:nvPicPr>
            <p:cNvPr id="22534" name="图片 2253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721" cy="133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2535" name="图片 2253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5" y="272"/>
              <a:ext cx="1043" cy="8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2536" name="图片 225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25" y="136"/>
              <a:ext cx="945" cy="1043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22537" name="图片 2253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9600" y="3068638"/>
            <a:ext cx="4762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8" name="图片 2253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6588" y="2924175"/>
            <a:ext cx="400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9" name="图片 2253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1763" y="3429000"/>
            <a:ext cx="400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40" name="图片 2253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43700" y="3573463"/>
            <a:ext cx="781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41" name="图片 2254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56588" y="3500438"/>
            <a:ext cx="8572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42" name="图片 2254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91625" y="3716338"/>
            <a:ext cx="657225" cy="781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43" name="文本框 22542"/>
          <p:cNvSpPr txBox="1"/>
          <p:nvPr/>
        </p:nvSpPr>
        <p:spPr>
          <a:xfrm>
            <a:off x="1847850" y="2708275"/>
            <a:ext cx="16557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分析：</a:t>
            </a:r>
          </a:p>
        </p:txBody>
      </p:sp>
      <p:sp>
        <p:nvSpPr>
          <p:cNvPr id="22544" name="文本框 22543"/>
          <p:cNvSpPr txBox="1"/>
          <p:nvPr/>
        </p:nvSpPr>
        <p:spPr>
          <a:xfrm>
            <a:off x="1621155" y="3140075"/>
            <a:ext cx="382714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画出韦恩图，形象地表示出各数量关系的联系</a:t>
            </a:r>
          </a:p>
        </p:txBody>
      </p:sp>
      <p:graphicFrame>
        <p:nvGraphicFramePr>
          <p:cNvPr id="22546" name="对象 22545"/>
          <p:cNvGraphicFramePr>
            <a:graphicFrameLocks noChangeAspect="1"/>
          </p:cNvGraphicFramePr>
          <p:nvPr/>
        </p:nvGraphicFramePr>
        <p:xfrm>
          <a:off x="1774825" y="4941888"/>
          <a:ext cx="6626225" cy="17065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9" r:id="rId11" imgW="2564130" imgH="660400" progId="Equation.3">
                  <p:embed/>
                </p:oleObj>
              </mc:Choice>
              <mc:Fallback>
                <p:oleObj r:id="rId11" imgW="2564130" imgH="660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74825" y="4941888"/>
                        <a:ext cx="6626225" cy="1706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43" grpId="0"/>
      <p:bldP spid="225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466" name="矩形 62465"/>
          <p:cNvSpPr/>
          <p:nvPr/>
        </p:nvSpPr>
        <p:spPr>
          <a:xfrm>
            <a:off x="1524000" y="188913"/>
            <a:ext cx="262731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2467" name="矩形 62466"/>
          <p:cNvSpPr/>
          <p:nvPr/>
        </p:nvSpPr>
        <p:spPr>
          <a:xfrm>
            <a:off x="3863975" y="188913"/>
            <a:ext cx="304101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集合的实际应用</a:t>
            </a:r>
          </a:p>
        </p:txBody>
      </p:sp>
      <p:sp>
        <p:nvSpPr>
          <p:cNvPr id="62468" name="矩形 62467"/>
          <p:cNvSpPr/>
          <p:nvPr/>
        </p:nvSpPr>
        <p:spPr>
          <a:xfrm>
            <a:off x="489585" y="836930"/>
            <a:ext cx="1113536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例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：向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名学生调查对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两事件的态度，有如下结果：赞成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的人数是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，其余的不赞成，赞成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的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人数是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33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，其余的不赞成；另外，对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都不赞成的学生比对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都赞成的学生数的三分之一多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人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问对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都赞成的学生和都不赞成的学生各多少人？</a:t>
            </a:r>
          </a:p>
        </p:txBody>
      </p:sp>
      <p:grpSp>
        <p:nvGrpSpPr>
          <p:cNvPr id="62469" name="组合 62468"/>
          <p:cNvGrpSpPr>
            <a:grpSpLocks noChangeAspect="1"/>
          </p:cNvGrpSpPr>
          <p:nvPr/>
        </p:nvGrpSpPr>
        <p:grpSpPr>
          <a:xfrm>
            <a:off x="5735638" y="2636838"/>
            <a:ext cx="4319587" cy="2120900"/>
            <a:chExt cx="2721" cy="1336"/>
          </a:xfrm>
        </p:grpSpPr>
        <p:pic>
          <p:nvPicPr>
            <p:cNvPr id="62470" name="图片 6246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2721" cy="133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2471" name="图片 6247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5" y="272"/>
              <a:ext cx="1043" cy="8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2472" name="图片 6247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25" y="136"/>
              <a:ext cx="945" cy="1043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62473" name="图片 6247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9600" y="3068638"/>
            <a:ext cx="4762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4" name="图片 6247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6588" y="2924175"/>
            <a:ext cx="400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5" name="图片 6247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1763" y="3429000"/>
            <a:ext cx="400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6" name="图片 6247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43700" y="3573463"/>
            <a:ext cx="781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7" name="图片 6247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56588" y="3500438"/>
            <a:ext cx="8572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8" name="图片 6247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91625" y="3716338"/>
            <a:ext cx="657225" cy="781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2479" name="文本框 62478"/>
          <p:cNvSpPr txBox="1"/>
          <p:nvPr/>
        </p:nvSpPr>
        <p:spPr>
          <a:xfrm>
            <a:off x="1847850" y="2708275"/>
            <a:ext cx="16557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分析：</a:t>
            </a:r>
          </a:p>
        </p:txBody>
      </p:sp>
      <p:sp>
        <p:nvSpPr>
          <p:cNvPr id="62480" name="文本框 62479"/>
          <p:cNvSpPr txBox="1"/>
          <p:nvPr/>
        </p:nvSpPr>
        <p:spPr>
          <a:xfrm>
            <a:off x="2439988" y="3139440"/>
            <a:ext cx="3024187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画出韦恩图，形象地表示出各数量关系的联系</a:t>
            </a:r>
          </a:p>
        </p:txBody>
      </p:sp>
      <p:sp>
        <p:nvSpPr>
          <p:cNvPr id="62482" name="文本框 62481"/>
          <p:cNvSpPr txBox="1"/>
          <p:nvPr/>
        </p:nvSpPr>
        <p:spPr>
          <a:xfrm>
            <a:off x="1703388" y="4905375"/>
            <a:ext cx="24479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FF0000"/>
                </a:solidFill>
                <a:latin typeface="Arial" panose="020b0604020202020204" pitchFamily="34" charset="0"/>
              </a:rPr>
              <a:t>方法归纳：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2483" name="文本框 62482"/>
          <p:cNvSpPr txBox="1"/>
          <p:nvPr/>
        </p:nvSpPr>
        <p:spPr>
          <a:xfrm>
            <a:off x="3359150" y="4978400"/>
            <a:ext cx="6551613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解决这一类问题一般借用数形结合，借助于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Venn </a:t>
            </a: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图，把抽象的数学语言与直观的图形结合起来</a:t>
            </a:r>
            <a:endParaRPr lang="en-US" altLang="zh-CN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2" grpId="0"/>
      <p:bldP spid="624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3" name="文本框 91139"/>
          <p:cNvSpPr txBox="1"/>
          <p:nvPr/>
        </p:nvSpPr>
        <p:spPr>
          <a:xfrm>
            <a:off x="1524000" y="76835"/>
            <a:ext cx="67462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充分条件、必要条件</a:t>
            </a:r>
          </a:p>
        </p:txBody>
      </p:sp>
      <p:sp>
        <p:nvSpPr>
          <p:cNvPr id="13314" name="文本框 91140"/>
          <p:cNvSpPr txBox="1"/>
          <p:nvPr/>
        </p:nvSpPr>
        <p:spPr>
          <a:xfrm>
            <a:off x="1524000" y="1403350"/>
            <a:ext cx="10363835" cy="22453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例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6.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）、设集合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M={x|x&gt;2},N={x|x&lt;3},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那么“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x∈M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或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x∈N”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是“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x∈M∩N”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    )     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A.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充要条件            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必要不充分条件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充分不必要         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不充分不必要</a:t>
            </a:r>
          </a:p>
        </p:txBody>
      </p:sp>
      <p:sp>
        <p:nvSpPr>
          <p:cNvPr id="91142" name="文本框 91141"/>
          <p:cNvSpPr txBox="1"/>
          <p:nvPr/>
        </p:nvSpPr>
        <p:spPr>
          <a:xfrm>
            <a:off x="3851275" y="1958975"/>
            <a:ext cx="45085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91143" name="矩形 91142"/>
          <p:cNvSpPr/>
          <p:nvPr/>
        </p:nvSpPr>
        <p:spPr>
          <a:xfrm>
            <a:off x="9252109" y="2480945"/>
            <a:ext cx="1970405" cy="52197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注、</a:t>
            </a:r>
            <a:r>
              <a:rPr lang="zh-CN" altLang="en-US" sz="2800" b="1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集合法</a:t>
            </a:r>
          </a:p>
        </p:txBody>
      </p:sp>
      <p:sp>
        <p:nvSpPr>
          <p:cNvPr id="91144" name="文本框 91143"/>
          <p:cNvSpPr txBox="1"/>
          <p:nvPr/>
        </p:nvSpPr>
        <p:spPr>
          <a:xfrm>
            <a:off x="1261110" y="4300220"/>
            <a:ext cx="8964613" cy="1168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a∈R,|a|&lt;3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成立的一个必要不充分条件是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(      )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A.a&lt;3    B.|a|&lt;2   C.a</a:t>
            </a:r>
            <a:r>
              <a:rPr lang="en-US" altLang="zh-CN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&lt;9   D.0&lt;a&lt;2</a:t>
            </a:r>
          </a:p>
        </p:txBody>
      </p:sp>
      <p:sp>
        <p:nvSpPr>
          <p:cNvPr id="91145" name="文本框 91144"/>
          <p:cNvSpPr txBox="1"/>
          <p:nvPr/>
        </p:nvSpPr>
        <p:spPr>
          <a:xfrm>
            <a:off x="8499475" y="4300220"/>
            <a:ext cx="44291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2" grpId="0"/>
      <p:bldP spid="91143" grpId="0"/>
      <p:bldP spid="91144" grpId="0"/>
      <p:bldP spid="911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/>
          <p:cNvSpPr txBox="1"/>
          <p:nvPr/>
        </p:nvSpPr>
        <p:spPr>
          <a:xfrm>
            <a:off x="114935" y="369570"/>
            <a:ext cx="8320405" cy="1006475"/>
          </a:xfrm>
          <a:prstGeom prst="rect">
            <a:avLst/>
          </a:prstGeom>
          <a:noFill/>
        </p:spPr>
        <p:txBody>
          <a:bodyPr wrap="square" lIns="120945" tIns="60472" rIns="120945" bIns="60472" rtlCol="0">
            <a:spAutoFit/>
          </a:bodyPr>
          <a:lstStyle/>
          <a:p>
            <a:pPr lvl="0">
              <a:lnSpc>
                <a:spcPct val="180000"/>
              </a:lnSpc>
            </a:pPr>
            <a:r>
              <a:rPr lang="zh-CN" altLang="en-US" sz="3200" b="1" kern="10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命题角度</a:t>
            </a:r>
            <a:r>
              <a:rPr lang="en-US" altLang="zh-CN" sz="3200" b="1" kern="10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6</a:t>
            </a:r>
            <a:r>
              <a:rPr lang="zh-CN" altLang="en-US" sz="3200" b="1" kern="10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：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含有一个量词的命题的否定</a:t>
            </a:r>
          </a:p>
        </p:txBody>
      </p:sp>
      <p:sp>
        <p:nvSpPr>
          <p:cNvPr id="161794" name="文本框 161793"/>
          <p:cNvSpPr txBox="1"/>
          <p:nvPr/>
        </p:nvSpPr>
        <p:spPr>
          <a:xfrm>
            <a:off x="594360" y="1376045"/>
            <a:ext cx="11409680" cy="6104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例</a:t>
            </a: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7 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(1)命题“∃x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∈(0，＋∞)，x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＝x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－1”的否定是(　　)</a:t>
            </a:r>
          </a:p>
          <a:p>
            <a:pPr>
              <a:lnSpc>
                <a:spcPct val="180000"/>
              </a:lnSpc>
            </a:pP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A．∀x∈(0，＋∞)， x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≠x－1</a:t>
            </a:r>
          </a:p>
          <a:p>
            <a:pPr>
              <a:lnSpc>
                <a:spcPct val="180000"/>
              </a:lnSpc>
            </a:pP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B．∀x∉(0，＋∞)，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＝x－1</a:t>
            </a:r>
          </a:p>
          <a:p>
            <a:pPr>
              <a:lnSpc>
                <a:spcPct val="180000"/>
              </a:lnSpc>
            </a:pP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C．∃x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∈(0，＋∞)，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≠x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－1</a:t>
            </a:r>
          </a:p>
          <a:p>
            <a:pPr>
              <a:lnSpc>
                <a:spcPct val="180000"/>
              </a:lnSpc>
            </a:pP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D．∃x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∉(0，＋∞)，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＝x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－1</a:t>
            </a:r>
          </a:p>
          <a:p>
            <a:pPr>
              <a:lnSpc>
                <a:spcPct val="180000"/>
              </a:lnSpc>
            </a:pP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(2)若命题“∃x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∈R，使得x</a:t>
            </a:r>
            <a:r>
              <a:rPr lang="en-US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＋(a－1)x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＋1＜0”是真命题，则实数a的取值范围是________．</a:t>
            </a:r>
          </a:p>
          <a:p>
            <a:pPr>
              <a:lnSpc>
                <a:spcPct val="180000"/>
              </a:lnSpc>
            </a:pPr>
            <a:r>
              <a:rPr sz="2115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165225" y="1160145"/>
          <a:ext cx="10514330" cy="45370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0" r:id="rId3" imgW="8324850" imgH="4981575" progId="Word.Document.12">
                  <p:embed/>
                </p:oleObj>
              </mc:Choice>
              <mc:Fallback>
                <p:oleObj r:id="rId3" imgW="8324850" imgH="49815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5225" y="1160145"/>
                        <a:ext cx="10514330" cy="4537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794" name="文本框 161793"/>
          <p:cNvSpPr txBox="1"/>
          <p:nvPr/>
        </p:nvSpPr>
        <p:spPr>
          <a:xfrm>
            <a:off x="395592" y="619052"/>
            <a:ext cx="9137561" cy="8661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【解析】</a:t>
            </a:r>
            <a:r>
              <a:rPr sz="28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　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矩形 11"/>
          <p:cNvSpPr/>
          <p:nvPr/>
        </p:nvSpPr>
        <p:spPr>
          <a:xfrm>
            <a:off x="516572" y="844608"/>
            <a:ext cx="11159173" cy="141287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1.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已知集合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M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{0,1,2,3,4}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N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{1,3,5}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P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M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∩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N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，则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P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的子集共有</a:t>
            </a:r>
            <a:endParaRPr lang="zh-CN" altLang="zh-CN" sz="1050" kern="100">
              <a:latin typeface="宋体" panose="02010600030101010101" pitchFamily="2" charset="-122"/>
              <a:cs typeface="Courier New" panose="02070309020205020404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A.2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个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  		B.4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个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		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C.6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个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  		D.8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个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56398" y="1564554"/>
            <a:ext cx="67315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01320" y="26098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/>
              <a:t>达标检测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9026" name="文本框 129025"/>
          <p:cNvSpPr txBox="1"/>
          <p:nvPr/>
        </p:nvSpPr>
        <p:spPr>
          <a:xfrm>
            <a:off x="992505" y="631190"/>
            <a:ext cx="1108646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2.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命题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：“对任意一个实数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，均有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≥0”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，则 命题 的否定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为</a:t>
            </a:r>
            <a:r>
              <a:rPr lang="pt-BR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     )</a:t>
            </a:r>
            <a:endParaRPr lang="pt-BR" altLang="zh-CN" sz="2800">
              <a:latin typeface="Times New Roman" pitchFamily="18" charset="0"/>
              <a:ea typeface="微软雅黑" panose="020b0503020204020204" charset="-122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pt-BR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(A)</a:t>
            </a:r>
            <a:r>
              <a:rPr lang="zh-CN" altLang="pt-BR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存在</a:t>
            </a:r>
            <a:r>
              <a:rPr lang="pt-BR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pt-BR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pt-BR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∈R</a:t>
            </a:r>
            <a:r>
              <a:rPr lang="zh-CN" altLang="pt-BR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，使得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pt-BR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pt-BR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≤0</a:t>
            </a:r>
            <a:endParaRPr lang="zh-CN" altLang="en-US" sz="2800">
              <a:latin typeface="Times New Roman" pitchFamily="18" charset="0"/>
              <a:ea typeface="微软雅黑" panose="020b0503020204020204" charset="-122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(B)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对任意</a:t>
            </a:r>
            <a:r>
              <a:rPr lang="en-US" altLang="zh-CN" sz="2800" err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x∈R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，均有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≤0</a:t>
            </a:r>
            <a:endParaRPr lang="en-US" altLang="zh-CN" sz="2800">
              <a:latin typeface="Times New Roman" pitchFamily="18" charset="0"/>
              <a:ea typeface="微软雅黑" panose="020b0503020204020204" charset="-122"/>
              <a:cs typeface="Times New Roman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(C)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存在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∈R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，使得 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&lt;0</a:t>
            </a:r>
            <a:endParaRPr lang="en-US" altLang="zh-CN" sz="28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(D)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对任意</a:t>
            </a:r>
            <a:r>
              <a:rPr lang="en-US" altLang="zh-CN" sz="2800" err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x∈R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，均有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&lt;0</a:t>
            </a:r>
            <a:endParaRPr lang="en-US" altLang="zh-CN" sz="2800">
              <a:solidFill>
                <a:srgbClr val="FF0000"/>
              </a:solidFill>
              <a:latin typeface="Times New Roman" pitchFamily="18" charset="0"/>
              <a:ea typeface="微软雅黑" panose="020b0503020204020204" charset="-122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899762" y="941836"/>
            <a:ext cx="36322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57555" y="3953995"/>
            <a:ext cx="11557000" cy="1383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pt-BR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【</a:t>
            </a:r>
            <a:r>
              <a:rPr lang="zh-CN" altLang="pt-BR" sz="28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解析</a:t>
            </a:r>
            <a:r>
              <a:rPr lang="pt-BR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】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选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．因为命题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：“对任意一个实数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，均有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≥0”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是全称命题，</a:t>
            </a:r>
          </a:p>
          <a:p>
            <a:pPr algn="just" fontAlgn="auto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所以它的否定是“存在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∈R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，使得 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&lt;0”.</a:t>
            </a:r>
            <a:endParaRPr lang="zh-CN" altLang="en-US" sz="28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/>
          <p:cNvSpPr/>
          <p:nvPr/>
        </p:nvSpPr>
        <p:spPr>
          <a:xfrm>
            <a:off x="430419" y="477378"/>
            <a:ext cx="11497308" cy="270573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3.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设全集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b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R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，集合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≥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2}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&lt;5}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，则集合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(</a:t>
            </a:r>
            <a:r>
              <a:rPr lang="zh-CN" altLang="zh-CN" sz="2800" kern="100">
                <a:latin typeface="宋体" panose="02010600030101010101" pitchFamily="2" charset="-122"/>
                <a:ea typeface="MS Mincho" panose="02020609040205080304" charset="-128"/>
                <a:cs typeface="MS Mincho" panose="02020609040205080304" charset="-128"/>
              </a:rPr>
              <a:t>∁</a:t>
            </a:r>
            <a:r>
              <a:rPr lang="en-US" altLang="zh-CN" sz="2800" i="1" kern="100" baseline="-250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)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∩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等于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A.{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|0&lt;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&lt;2}  			B.{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|0&lt;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2}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C.{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&lt;2}  			D.{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2}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6585" y="1731439"/>
            <a:ext cx="67315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√</a:t>
            </a:r>
          </a:p>
        </p:txBody>
      </p:sp>
      <p:sp>
        <p:nvSpPr>
          <p:cNvPr id="16" name="矩形 15"/>
          <p:cNvSpPr/>
          <p:nvPr/>
        </p:nvSpPr>
        <p:spPr>
          <a:xfrm>
            <a:off x="152289" y="3183398"/>
            <a:ext cx="11497308" cy="141287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解析　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先求出</a:t>
            </a:r>
            <a:r>
              <a:rPr lang="zh-CN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MS Mincho" panose="02020609040205080304" charset="-128"/>
                <a:cs typeface="MS Mincho" panose="02020609040205080304" charset="-128"/>
              </a:rPr>
              <a:t>∁</a:t>
            </a:r>
            <a:r>
              <a:rPr lang="en-US" altLang="zh-CN" sz="2800" i="1" kern="100" baseline="-250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 err="1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 err="1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</a:t>
            </a:r>
            <a:r>
              <a:rPr lang="en-US" altLang="zh-CN" sz="2800" i="1" kern="100" err="1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&lt;2}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endParaRPr lang="en-US" altLang="zh-CN" sz="2800" kern="100">
              <a:solidFill>
                <a:srgbClr val="002060"/>
              </a:solidFill>
              <a:latin typeface="Times New Roman" panose="02020603050405020304" charset="0"/>
              <a:ea typeface="华文细黑" panose="02010600040101010101" charset="-122"/>
              <a:cs typeface="Times New Roman" panose="02020603050405020304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再利用交集的定义求得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(</a:t>
            </a:r>
            <a:r>
              <a:rPr lang="zh-CN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MS Mincho" panose="02020609040205080304" charset="-128"/>
                <a:cs typeface="MS Mincho" panose="02020609040205080304" charset="-128"/>
              </a:rPr>
              <a:t>∁</a:t>
            </a:r>
            <a:r>
              <a:rPr lang="en-US" altLang="zh-CN" sz="2800" i="1" kern="100" baseline="-250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)</a:t>
            </a:r>
            <a:r>
              <a:rPr lang="en-US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∩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</a:t>
            </a:r>
            <a:r>
              <a:rPr lang="en-US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&lt;2}.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 uiExpand="1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5" name="灯片编号占位符 3"/>
          <p:cNvSpPr txBox="1">
            <a:spLocks noGrp="1"/>
          </p:cNvSpPr>
          <p:nvPr>
            <p:ph type="sldNum" sz="quarter" idx="12"/>
          </p:nvPr>
        </p:nvSpPr>
        <p:spPr>
          <a:xfrm>
            <a:off x="9698038" y="1588"/>
            <a:ext cx="762000" cy="366712"/>
          </a:xfrm>
          <a:noFill/>
          <a:ln>
            <a:noFill/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en-US" altLang="zh-CN">
                <a:solidFill>
                  <a:srgbClr val="FFFFFF"/>
                </a:solidFill>
              </a:rPr>
              <a:t>18</a:t>
            </a:fld>
            <a:endParaRPr lang="en-US" altLang="zh-CN">
              <a:solidFill>
                <a:srgbClr val="FFFFFF"/>
              </a:solidFill>
            </a:endParaRP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715328" y="595630"/>
          <a:ext cx="9727565" cy="34397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1" r:id="rId3" imgW="4552950" imgH="1752600" progId="Word.Document.8">
                  <p:embed/>
                </p:oleObj>
              </mc:Choice>
              <mc:Fallback>
                <p:oleObj r:id="rId3" imgW="4552950" imgH="1752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5328" y="595630"/>
                        <a:ext cx="9727565" cy="34397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9" name="Object 11"/>
          <p:cNvGraphicFramePr>
            <a:graphicFrameLocks noChangeAspect="1"/>
          </p:cNvGraphicFramePr>
          <p:nvPr/>
        </p:nvGraphicFramePr>
        <p:xfrm>
          <a:off x="9296400" y="762000"/>
          <a:ext cx="1684338" cy="6540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2" r:id="rId5" imgW="509270" imgH="198120" progId="Word.Document.8">
                  <p:embed/>
                </p:oleObj>
              </mc:Choice>
              <mc:Fallback>
                <p:oleObj r:id="rId5" imgW="509270" imgH="1981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96400" y="762000"/>
                        <a:ext cx="1684338" cy="654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0" name="Object 12"/>
          <p:cNvGraphicFramePr>
            <a:graphicFrameLocks noChangeAspect="1"/>
          </p:cNvGraphicFramePr>
          <p:nvPr/>
        </p:nvGraphicFramePr>
        <p:xfrm>
          <a:off x="1524000" y="2715260"/>
          <a:ext cx="1681163" cy="6445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3" r:id="rId7" imgW="509270" imgH="201295" progId="Word.Document.8">
                  <p:embed/>
                </p:oleObj>
              </mc:Choice>
              <mc:Fallback>
                <p:oleObj r:id="rId7" imgW="509270" imgH="2012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4000" y="2715260"/>
                        <a:ext cx="1681163" cy="644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8">
            <a:hlinkClick r:id="rId9" action="ppaction://hlinksldjump"/>
          </p:cNvPr>
          <p:cNvGraphicFramePr>
            <a:graphicFrameLocks noChangeAspect="1"/>
          </p:cNvGraphicFramePr>
          <p:nvPr/>
        </p:nvGraphicFramePr>
        <p:xfrm>
          <a:off x="1524000" y="6211888"/>
          <a:ext cx="5341938" cy="682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4" r:id="rId10" imgW="2376170" imgH="307975" progId="Word.Document.8">
                  <p:embed/>
                </p:oleObj>
              </mc:Choice>
              <mc:Fallback>
                <p:oleObj r:id="rId10" imgW="2376170" imgH="3079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24000" y="6211888"/>
                        <a:ext cx="5341938" cy="682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  <p:cond evt="onBegin" delay="0">
                          <p:tn val="15"/>
                        </p:cond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516572" y="693362"/>
            <a:ext cx="11159173" cy="141287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6.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已知集合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b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R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，集合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 err="1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 err="1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</a:t>
            </a:r>
            <a:r>
              <a:rPr lang="en-US" altLang="zh-CN" sz="2800" i="1" kern="100" err="1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－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2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或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&gt;4}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－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3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3}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，则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(</a:t>
            </a:r>
            <a:r>
              <a:rPr lang="zh-CN" altLang="zh-CN" sz="2800" kern="100">
                <a:latin typeface="宋体" panose="02010600030101010101" pitchFamily="2" charset="-122"/>
                <a:ea typeface="MS Mincho" panose="02020609040205080304" charset="-128"/>
                <a:cs typeface="MS Mincho" panose="02020609040205080304" charset="-128"/>
              </a:rPr>
              <a:t>∁</a:t>
            </a:r>
            <a:r>
              <a:rPr lang="en-US" altLang="zh-CN" sz="2800" i="1" kern="100" baseline="-250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)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∩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____________.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52028" y="1386541"/>
            <a:ext cx="233426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{</a:t>
            </a:r>
            <a:r>
              <a:rPr lang="en-US" altLang="zh-CN" sz="2800" i="1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x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|</a:t>
            </a:r>
            <a:r>
              <a:rPr lang="zh-CN" altLang="zh-CN" sz="2800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－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2</a:t>
            </a:r>
            <a:r>
              <a:rPr lang="en-US" altLang="zh-CN" sz="2800" kern="100">
                <a:solidFill>
                  <a:srgbClr val="C0000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x</a:t>
            </a:r>
            <a:r>
              <a:rPr lang="en-US" altLang="zh-CN" sz="2800" kern="100">
                <a:solidFill>
                  <a:srgbClr val="C0000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3}</a:t>
            </a:r>
            <a:endParaRPr lang="zh-CN" altLang="en-US" sz="280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16572" y="2080307"/>
            <a:ext cx="11159173" cy="76644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解析　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由图知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(</a:t>
            </a:r>
            <a:r>
              <a:rPr lang="zh-CN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MS Mincho" panose="02020609040205080304" charset="-128"/>
                <a:cs typeface="MS Mincho" panose="02020609040205080304" charset="-128"/>
              </a:rPr>
              <a:t>∁</a:t>
            </a:r>
            <a:r>
              <a:rPr lang="en-US" altLang="zh-CN" sz="2800" i="1" kern="100" baseline="-250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)</a:t>
            </a:r>
            <a:r>
              <a:rPr lang="en-US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∩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－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2</a:t>
            </a:r>
            <a:r>
              <a:rPr lang="en-US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3}.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342022" name="Picture 6" descr="BA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4233" y="2921189"/>
            <a:ext cx="4083852" cy="9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42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6" grpId="0"/>
      <p:bldP spid="1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文本框 4097"/>
          <p:cNvSpPr txBox="1"/>
          <p:nvPr/>
        </p:nvSpPr>
        <p:spPr>
          <a:xfrm>
            <a:off x="334963" y="101600"/>
            <a:ext cx="259238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知识网络</a:t>
            </a:r>
          </a:p>
        </p:txBody>
      </p:sp>
      <p:sp>
        <p:nvSpPr>
          <p:cNvPr id="4099" name="文本框 4098"/>
          <p:cNvSpPr txBox="1"/>
          <p:nvPr/>
        </p:nvSpPr>
        <p:spPr>
          <a:xfrm>
            <a:off x="978853" y="2581910"/>
            <a:ext cx="26638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</a:t>
            </a:r>
          </a:p>
        </p:txBody>
      </p:sp>
      <p:sp>
        <p:nvSpPr>
          <p:cNvPr id="4100" name="左大括号 4099"/>
          <p:cNvSpPr/>
          <p:nvPr/>
        </p:nvSpPr>
        <p:spPr>
          <a:xfrm>
            <a:off x="1821815" y="1330960"/>
            <a:ext cx="360363" cy="3024188"/>
          </a:xfrm>
          <a:prstGeom prst="leftBrace">
            <a:avLst>
              <a:gd name="adj1" fmla="val 69933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/>
          </a:p>
        </p:txBody>
      </p:sp>
      <p:sp>
        <p:nvSpPr>
          <p:cNvPr id="4101" name="文本框 4100"/>
          <p:cNvSpPr txBox="1"/>
          <p:nvPr/>
        </p:nvSpPr>
        <p:spPr>
          <a:xfrm>
            <a:off x="2136775" y="1106488"/>
            <a:ext cx="23764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集合的含义</a:t>
            </a:r>
          </a:p>
        </p:txBody>
      </p:sp>
      <p:sp>
        <p:nvSpPr>
          <p:cNvPr id="4102" name="左大括号 4101"/>
          <p:cNvSpPr/>
          <p:nvPr/>
        </p:nvSpPr>
        <p:spPr>
          <a:xfrm>
            <a:off x="3977640" y="981075"/>
            <a:ext cx="215900" cy="1008063"/>
          </a:xfrm>
          <a:prstGeom prst="leftBrace">
            <a:avLst>
              <a:gd name="adj1" fmla="val 38909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/>
          </a:p>
        </p:txBody>
      </p:sp>
      <p:sp>
        <p:nvSpPr>
          <p:cNvPr id="4103" name="文本框 4102"/>
          <p:cNvSpPr txBox="1"/>
          <p:nvPr/>
        </p:nvSpPr>
        <p:spPr>
          <a:xfrm>
            <a:off x="4193540" y="765175"/>
            <a:ext cx="23361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元素的特征</a:t>
            </a:r>
          </a:p>
        </p:txBody>
      </p:sp>
      <p:sp>
        <p:nvSpPr>
          <p:cNvPr id="4104" name="文本框 4103"/>
          <p:cNvSpPr txBox="1"/>
          <p:nvPr/>
        </p:nvSpPr>
        <p:spPr>
          <a:xfrm>
            <a:off x="3978275" y="1196975"/>
            <a:ext cx="21196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集合的分类</a:t>
            </a:r>
          </a:p>
        </p:txBody>
      </p:sp>
      <p:sp>
        <p:nvSpPr>
          <p:cNvPr id="4105" name="文本框 4104"/>
          <p:cNvSpPr txBox="1"/>
          <p:nvPr/>
        </p:nvSpPr>
        <p:spPr>
          <a:xfrm>
            <a:off x="4075430" y="1628775"/>
            <a:ext cx="28860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集合的表示方法</a:t>
            </a:r>
          </a:p>
        </p:txBody>
      </p:sp>
      <p:sp>
        <p:nvSpPr>
          <p:cNvPr id="4106" name="文本框 4105"/>
          <p:cNvSpPr txBox="1"/>
          <p:nvPr/>
        </p:nvSpPr>
        <p:spPr>
          <a:xfrm>
            <a:off x="2136775" y="2366645"/>
            <a:ext cx="2519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集合间的关系</a:t>
            </a:r>
          </a:p>
        </p:txBody>
      </p:sp>
      <p:sp>
        <p:nvSpPr>
          <p:cNvPr id="4107" name="左大括号 4106"/>
          <p:cNvSpPr/>
          <p:nvPr/>
        </p:nvSpPr>
        <p:spPr>
          <a:xfrm>
            <a:off x="4369118" y="2349500"/>
            <a:ext cx="144462" cy="865188"/>
          </a:xfrm>
          <a:prstGeom prst="leftBrace">
            <a:avLst>
              <a:gd name="adj1" fmla="val 49908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/>
          </a:p>
        </p:txBody>
      </p:sp>
      <p:sp>
        <p:nvSpPr>
          <p:cNvPr id="4108" name="文本框 4107"/>
          <p:cNvSpPr txBox="1"/>
          <p:nvPr/>
        </p:nvSpPr>
        <p:spPr>
          <a:xfrm>
            <a:off x="4656455" y="2276475"/>
            <a:ext cx="22320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元素与集合</a:t>
            </a:r>
          </a:p>
        </p:txBody>
      </p:sp>
      <p:sp>
        <p:nvSpPr>
          <p:cNvPr id="4109" name="文本框 4108"/>
          <p:cNvSpPr txBox="1"/>
          <p:nvPr/>
        </p:nvSpPr>
        <p:spPr>
          <a:xfrm>
            <a:off x="4408805" y="2924175"/>
            <a:ext cx="21926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集合与集合</a:t>
            </a:r>
          </a:p>
        </p:txBody>
      </p:sp>
      <p:sp>
        <p:nvSpPr>
          <p:cNvPr id="4110" name="文本框 4109"/>
          <p:cNvSpPr txBox="1"/>
          <p:nvPr/>
        </p:nvSpPr>
        <p:spPr>
          <a:xfrm>
            <a:off x="2182495" y="3889375"/>
            <a:ext cx="21869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集合的运算</a:t>
            </a:r>
          </a:p>
        </p:txBody>
      </p:sp>
      <p:sp>
        <p:nvSpPr>
          <p:cNvPr id="4111" name="左大括号 4110"/>
          <p:cNvSpPr/>
          <p:nvPr/>
        </p:nvSpPr>
        <p:spPr>
          <a:xfrm>
            <a:off x="4224655" y="3860800"/>
            <a:ext cx="215900" cy="1223963"/>
          </a:xfrm>
          <a:prstGeom prst="leftBrace">
            <a:avLst>
              <a:gd name="adj1" fmla="val 47242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/>
          </a:p>
        </p:txBody>
      </p:sp>
      <p:sp>
        <p:nvSpPr>
          <p:cNvPr id="4112" name="文本框 4111"/>
          <p:cNvSpPr txBox="1"/>
          <p:nvPr/>
        </p:nvSpPr>
        <p:spPr>
          <a:xfrm>
            <a:off x="4513580" y="3716338"/>
            <a:ext cx="16557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交集</a:t>
            </a:r>
          </a:p>
        </p:txBody>
      </p:sp>
      <p:sp>
        <p:nvSpPr>
          <p:cNvPr id="4113" name="文本框 4112"/>
          <p:cNvSpPr txBox="1"/>
          <p:nvPr/>
        </p:nvSpPr>
        <p:spPr>
          <a:xfrm>
            <a:off x="4513580" y="4221163"/>
            <a:ext cx="10080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并集</a:t>
            </a:r>
          </a:p>
        </p:txBody>
      </p:sp>
      <p:sp>
        <p:nvSpPr>
          <p:cNvPr id="4114" name="文本框 4113"/>
          <p:cNvSpPr txBox="1"/>
          <p:nvPr/>
        </p:nvSpPr>
        <p:spPr>
          <a:xfrm>
            <a:off x="4513580" y="4797425"/>
            <a:ext cx="10080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补集</a:t>
            </a:r>
          </a:p>
        </p:txBody>
      </p:sp>
      <p:sp>
        <p:nvSpPr>
          <p:cNvPr id="4115" name="文本框 4114"/>
          <p:cNvSpPr txBox="1"/>
          <p:nvPr/>
        </p:nvSpPr>
        <p:spPr>
          <a:xfrm>
            <a:off x="6529705" y="685165"/>
            <a:ext cx="41681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确定性，互异性，无序性</a:t>
            </a:r>
          </a:p>
        </p:txBody>
      </p:sp>
      <p:graphicFrame>
        <p:nvGraphicFramePr>
          <p:cNvPr id="4118" name="对象 4117"/>
          <p:cNvGraphicFramePr>
            <a:graphicFrameLocks noChangeAspect="1"/>
          </p:cNvGraphicFramePr>
          <p:nvPr/>
        </p:nvGraphicFramePr>
        <p:xfrm>
          <a:off x="6097905" y="3716655"/>
          <a:ext cx="2514600" cy="47752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1496695" imgH="215900" progId="Equation.DSMT4">
                  <p:embed/>
                </p:oleObj>
              </mc:Choice>
              <mc:Fallback>
                <p:oleObj r:id="rId2" imgW="1496695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97905" y="3716655"/>
                        <a:ext cx="2514600" cy="4775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对象 4118"/>
          <p:cNvGraphicFramePr>
            <a:graphicFrameLocks noChangeAspect="1"/>
          </p:cNvGraphicFramePr>
          <p:nvPr/>
        </p:nvGraphicFramePr>
        <p:xfrm>
          <a:off x="5939155" y="4238625"/>
          <a:ext cx="2531110" cy="50546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4" imgW="1496695" imgH="215900" progId="Equation.DSMT4">
                  <p:embed/>
                </p:oleObj>
              </mc:Choice>
              <mc:Fallback>
                <p:oleObj r:id="rId4" imgW="1496695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39155" y="4238625"/>
                        <a:ext cx="2531110" cy="5054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对象 4119"/>
          <p:cNvGraphicFramePr>
            <a:graphicFrameLocks noChangeAspect="1"/>
          </p:cNvGraphicFramePr>
          <p:nvPr/>
        </p:nvGraphicFramePr>
        <p:xfrm>
          <a:off x="5939155" y="4887595"/>
          <a:ext cx="2673350" cy="5556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6" imgW="1396365" imgH="241300" progId="Equation.DSMT4">
                  <p:embed/>
                </p:oleObj>
              </mc:Choice>
              <mc:Fallback>
                <p:oleObj r:id="rId6" imgW="1396365" imgH="241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39155" y="4887595"/>
                        <a:ext cx="2673350" cy="555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1" name="文本框 4120"/>
          <p:cNvSpPr txBox="1"/>
          <p:nvPr/>
        </p:nvSpPr>
        <p:spPr>
          <a:xfrm>
            <a:off x="6601460" y="1628775"/>
            <a:ext cx="48475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列举法、描述法、图示法</a:t>
            </a:r>
          </a:p>
        </p:txBody>
      </p:sp>
      <p:sp>
        <p:nvSpPr>
          <p:cNvPr id="4124" name="文本框 4123"/>
          <p:cNvSpPr txBox="1"/>
          <p:nvPr/>
        </p:nvSpPr>
        <p:spPr>
          <a:xfrm>
            <a:off x="6601460" y="2276475"/>
            <a:ext cx="41014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“属于” 或“不属于”</a:t>
            </a:r>
          </a:p>
        </p:txBody>
      </p:sp>
      <p:sp>
        <p:nvSpPr>
          <p:cNvPr id="4125" name="文本框 4124"/>
          <p:cNvSpPr txBox="1"/>
          <p:nvPr/>
        </p:nvSpPr>
        <p:spPr>
          <a:xfrm>
            <a:off x="6509385" y="2924175"/>
            <a:ext cx="49396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子集、真子集、集合相等</a:t>
            </a:r>
          </a:p>
        </p:txBody>
      </p:sp>
      <p:sp>
        <p:nvSpPr>
          <p:cNvPr id="4126" name="文本框 4125"/>
          <p:cNvSpPr txBox="1"/>
          <p:nvPr/>
        </p:nvSpPr>
        <p:spPr>
          <a:xfrm>
            <a:off x="6097905" y="1196975"/>
            <a:ext cx="62604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按元素个数分：有限集  无限集  空集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/>
      <p:bldP spid="4121" grpId="0"/>
      <p:bldP spid="4124" grpId="0"/>
      <p:bldP spid="41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29EED0EE-4B8B-440B-8F74-B03DA7707ECD}"/>
              </a:ext>
            </a:extLst>
          </p:cNvPr>
          <p:cNvSpPr txBox="1"/>
          <p:nvPr/>
        </p:nvSpPr>
        <p:spPr>
          <a:xfrm>
            <a:off x="9263718" y="561870"/>
            <a:ext cx="25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 必修第一册</a:t>
            </a:r>
          </a:p>
        </p:txBody>
      </p:sp>
      <p:pic>
        <p:nvPicPr>
          <p:cNvPr id="4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2141200" y="11709400"/>
            <a:ext cx="482600" cy="304800"/>
          </a:xfrm>
          <a:prstGeom prst="cube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83" name="灯片编号占位符 3"/>
          <p:cNvSpPr txBox="1">
            <a:spLocks noGrp="1"/>
          </p:cNvSpPr>
          <p:nvPr>
            <p:ph type="sldNum" sz="quarter" idx="12"/>
          </p:nvPr>
        </p:nvSpPr>
        <p:spPr>
          <a:xfrm>
            <a:off x="9698038" y="1588"/>
            <a:ext cx="762000" cy="366712"/>
          </a:xfrm>
          <a:noFill/>
          <a:ln>
            <a:noFill/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en-US" altLang="zh-CN">
                <a:solidFill>
                  <a:srgbClr val="FFFFFF"/>
                </a:solidFill>
              </a:rPr>
              <a:t>3</a:t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091" name="AutoShape 45"/>
          <p:cNvSpPr/>
          <p:nvPr/>
        </p:nvSpPr>
        <p:spPr>
          <a:xfrm>
            <a:off x="1815465" y="2667000"/>
            <a:ext cx="1676400" cy="1219200"/>
          </a:xfrm>
          <a:prstGeom prst="flowChartAlternate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092" name="AutoShape 47"/>
          <p:cNvSpPr/>
          <p:nvPr/>
        </p:nvSpPr>
        <p:spPr>
          <a:xfrm>
            <a:off x="8839200" y="2590800"/>
            <a:ext cx="1676400" cy="1066800"/>
          </a:xfrm>
          <a:prstGeom prst="flowChartAlternate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093" name="Text Box 48"/>
          <p:cNvSpPr txBox="1"/>
          <p:nvPr/>
        </p:nvSpPr>
        <p:spPr>
          <a:xfrm>
            <a:off x="8839200" y="2667000"/>
            <a:ext cx="18288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Arial" panose="020b0604020202020204" pitchFamily="34" charset="0"/>
              </a:rPr>
              <a:t>全称量词存在量词</a:t>
            </a:r>
          </a:p>
        </p:txBody>
      </p:sp>
      <p:sp>
        <p:nvSpPr>
          <p:cNvPr id="3095" name="Line 55"/>
          <p:cNvSpPr/>
          <p:nvPr/>
        </p:nvSpPr>
        <p:spPr>
          <a:xfrm flipV="1">
            <a:off x="2514600" y="2133600"/>
            <a:ext cx="7239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096" name="Line 56"/>
          <p:cNvSpPr/>
          <p:nvPr/>
        </p:nvSpPr>
        <p:spPr>
          <a:xfrm flipH="1">
            <a:off x="2514600" y="2133600"/>
            <a:ext cx="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txBody>
          <a:bodyPr/>
          <a:lstStyle/>
          <a:p/>
        </p:txBody>
      </p:sp>
      <p:sp>
        <p:nvSpPr>
          <p:cNvPr id="3097" name="Line 57"/>
          <p:cNvSpPr/>
          <p:nvPr/>
        </p:nvSpPr>
        <p:spPr>
          <a:xfrm flipH="1">
            <a:off x="9753600" y="21336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txBody>
          <a:bodyPr/>
          <a:lstStyle/>
          <a:p/>
        </p:txBody>
      </p:sp>
      <p:sp>
        <p:nvSpPr>
          <p:cNvPr id="3099" name="Text Box 59"/>
          <p:cNvSpPr txBox="1"/>
          <p:nvPr/>
        </p:nvSpPr>
        <p:spPr>
          <a:xfrm>
            <a:off x="1891665" y="2666683"/>
            <a:ext cx="15240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Arial" panose="020b0604020202020204" pitchFamily="34" charset="0"/>
              </a:rPr>
              <a:t>充分条件必要条件充要条件</a:t>
            </a:r>
          </a:p>
        </p:txBody>
      </p:sp>
      <p:grpSp>
        <p:nvGrpSpPr>
          <p:cNvPr id="4" name="Group 134"/>
          <p:cNvGrpSpPr/>
          <p:nvPr/>
        </p:nvGrpSpPr>
        <p:grpSpPr>
          <a:xfrm>
            <a:off x="3911600" y="4083050"/>
            <a:ext cx="4114800" cy="2546350"/>
            <a:chOff x="3168" y="2524"/>
            <a:chExt cx="2592" cy="1604"/>
          </a:xfrm>
        </p:grpSpPr>
        <p:sp>
          <p:nvSpPr>
            <p:cNvPr id="3108" name="AutoShape 115">
              <a:hlinkClick r:id="rId3" action="ppaction://hlinksldjump"/>
            </p:cNvPr>
            <p:cNvSpPr/>
            <p:nvPr/>
          </p:nvSpPr>
          <p:spPr>
            <a:xfrm>
              <a:off x="3168" y="2592"/>
              <a:ext cx="2592" cy="1536"/>
            </a:xfrm>
            <a:prstGeom prst="wedgeRoundRectCallout">
              <a:avLst>
                <a:gd name="adj1" fmla="val -76620"/>
                <a:gd name="adj2" fmla="val -77278"/>
                <a:gd name="adj3" fmla="val 16667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algn="ctr"/>
              <a:endParaRPr lang="zh-CN" altLang="zh-CN" sz="2800">
                <a:solidFill>
                  <a:schemeClr val="tx1"/>
                </a:solidFill>
                <a:uFillTx/>
                <a:latin typeface="Arial" panose="020b0604020202020204" pitchFamily="34" charset="0"/>
              </a:endParaRPr>
            </a:p>
          </p:txBody>
        </p:sp>
        <p:graphicFrame>
          <p:nvGraphicFramePr>
            <p:cNvPr id="3081" name="Object 116"/>
            <p:cNvGraphicFramePr>
              <a:graphicFrameLocks noChangeAspect="1"/>
            </p:cNvGraphicFramePr>
            <p:nvPr/>
          </p:nvGraphicFramePr>
          <p:xfrm>
            <a:off x="3168" y="2524"/>
            <a:ext cx="2592" cy="706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1" r:id="rId4" imgW="1728470" imgH="435610" progId="Word.Document.8">
                    <p:embed/>
                  </p:oleObj>
                </mc:Choice>
                <mc:Fallback>
                  <p:oleObj r:id="rId4" imgW="1728470" imgH="435610" progId="Word.Document.8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168" y="2524"/>
                          <a:ext cx="2592" cy="70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79" name="Object 121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7851775" y="544513"/>
          <a:ext cx="2554288" cy="13985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6" imgW="1130935" imgH="594360" progId="Word.Document.8">
                  <p:embed/>
                </p:oleObj>
              </mc:Choice>
              <mc:Fallback>
                <p:oleObj r:id="rId6" imgW="1130935" imgH="59436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851775" y="544513"/>
                        <a:ext cx="2554288" cy="13985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65" name="AutoShape 129"/>
          <p:cNvSpPr/>
          <p:nvPr/>
        </p:nvSpPr>
        <p:spPr>
          <a:xfrm>
            <a:off x="7767638" y="314325"/>
            <a:ext cx="2895600" cy="1676400"/>
          </a:xfrm>
          <a:prstGeom prst="wedgeRoundRectCallout">
            <a:avLst>
              <a:gd name="adj1" fmla="val 18694"/>
              <a:gd name="adj2" fmla="val 91759"/>
              <a:gd name="adj3" fmla="val 16667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endParaRPr lang="zh-CN" altLang="zh-CN">
              <a:latin typeface="Arial" panose="020b0604020202020204" pitchFamily="34" charset="0"/>
            </a:endParaRPr>
          </a:p>
        </p:txBody>
      </p:sp>
      <p:sp>
        <p:nvSpPr>
          <p:cNvPr id="14468" name="AutoShape 132">
            <a:hlinkClick r:id="rId8" action="ppaction://hlinksldjump"/>
          </p:cNvPr>
          <p:cNvSpPr/>
          <p:nvPr/>
        </p:nvSpPr>
        <p:spPr>
          <a:xfrm>
            <a:off x="908685" y="1460500"/>
            <a:ext cx="1752600" cy="457200"/>
          </a:xfrm>
          <a:prstGeom prst="wedgeRoundRectCallout">
            <a:avLst>
              <a:gd name="adj1" fmla="val 58514"/>
              <a:gd name="adj2" fmla="val 242361"/>
              <a:gd name="adj3" fmla="val 16667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endParaRPr lang="zh-CN" altLang="zh-CN">
              <a:latin typeface="Arial" panose="020b0604020202020204" pitchFamily="34" charset="0"/>
            </a:endParaRPr>
          </a:p>
        </p:txBody>
      </p:sp>
      <p:graphicFrame>
        <p:nvGraphicFramePr>
          <p:cNvPr id="3080" name="Object 133"/>
          <p:cNvGraphicFramePr>
            <a:graphicFrameLocks noChangeAspect="1"/>
          </p:cNvGraphicFramePr>
          <p:nvPr/>
        </p:nvGraphicFramePr>
        <p:xfrm>
          <a:off x="862965" y="1378585"/>
          <a:ext cx="2057400" cy="5794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9" imgW="704215" imgH="201295" progId="Word.Document.8">
                  <p:embed/>
                </p:oleObj>
              </mc:Choice>
              <mc:Fallback>
                <p:oleObj r:id="rId9" imgW="704215" imgH="2012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62965" y="1378585"/>
                        <a:ext cx="2057400" cy="579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8">
            <a:hlinkClick r:id="rId3" action="ppaction://hlinksldjump"/>
          </p:cNvPr>
          <p:cNvGraphicFramePr>
            <a:graphicFrameLocks noChangeAspect="1"/>
          </p:cNvGraphicFramePr>
          <p:nvPr/>
        </p:nvGraphicFramePr>
        <p:xfrm>
          <a:off x="3889375" y="5202555"/>
          <a:ext cx="4137660" cy="157226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11" imgW="1676400" imgH="631190" progId="Word.Document.8">
                  <p:embed/>
                </p:oleObj>
              </mc:Choice>
              <mc:Fallback>
                <p:oleObj r:id="rId11" imgW="1676400" imgH="6311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89375" y="5202555"/>
                        <a:ext cx="4137660" cy="15722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65" grpId="0"/>
      <p:bldP spid="144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204" name="文本框 8203"/>
          <p:cNvSpPr txBox="1"/>
          <p:nvPr/>
        </p:nvSpPr>
        <p:spPr>
          <a:xfrm>
            <a:off x="777816" y="4649513"/>
            <a:ext cx="10998546" cy="13849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特别提示：解答集合问题，必须准确理解集合的有关</a:t>
            </a:r>
          </a:p>
          <a:p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                 概念，对于用描述法给出的集合                    ，</a:t>
            </a:r>
          </a:p>
          <a:p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                 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要紧紧抓住分隔符前面的代表元素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x</a:t>
            </a: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以及它所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满足的条件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。</a:t>
            </a:r>
          </a:p>
        </p:txBody>
      </p:sp>
      <p:sp>
        <p:nvSpPr>
          <p:cNvPr id="8194" name="文本框 8193"/>
          <p:cNvSpPr txBox="1"/>
          <p:nvPr/>
        </p:nvSpPr>
        <p:spPr>
          <a:xfrm>
            <a:off x="1374659" y="308206"/>
            <a:ext cx="31178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1: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文本框 8194"/>
          <p:cNvSpPr txBox="1"/>
          <p:nvPr/>
        </p:nvSpPr>
        <p:spPr>
          <a:xfrm>
            <a:off x="3462222" y="307889"/>
            <a:ext cx="55451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集合概念的理解及元素的特性</a:t>
            </a:r>
          </a:p>
        </p:txBody>
      </p:sp>
      <p:graphicFrame>
        <p:nvGraphicFramePr>
          <p:cNvPr id="8196" name="对象 81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584415"/>
              </p:ext>
            </p:extLst>
          </p:nvPr>
        </p:nvGraphicFramePr>
        <p:xfrm>
          <a:off x="1374659" y="952731"/>
          <a:ext cx="9263380" cy="23094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2" imgW="3975100" imgH="889000" progId="Equation.DSMT4">
                  <p:embed/>
                </p:oleObj>
              </mc:Choice>
              <mc:Fallback>
                <p:oleObj r:id="rId2" imgW="3975100" imgH="889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74659" y="952731"/>
                        <a:ext cx="9263380" cy="23094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对象 81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483560"/>
              </p:ext>
            </p:extLst>
          </p:nvPr>
        </p:nvGraphicFramePr>
        <p:xfrm>
          <a:off x="1374659" y="2975841"/>
          <a:ext cx="8767445" cy="21145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r:id="rId4" imgW="4279900" imgH="889000" progId="Equation.DSMT4">
                  <p:embed/>
                </p:oleObj>
              </mc:Choice>
              <mc:Fallback>
                <p:oleObj r:id="rId4" imgW="4279900" imgH="889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4659" y="2975841"/>
                        <a:ext cx="8767445" cy="2114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文本框 8197"/>
          <p:cNvSpPr txBox="1"/>
          <p:nvPr/>
        </p:nvSpPr>
        <p:spPr>
          <a:xfrm>
            <a:off x="7918017" y="1560109"/>
            <a:ext cx="45561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7099502" y="3740699"/>
            <a:ext cx="57626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203" name="对象 82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859563"/>
              </p:ext>
            </p:extLst>
          </p:nvPr>
        </p:nvGraphicFramePr>
        <p:xfrm>
          <a:off x="7699720" y="5090391"/>
          <a:ext cx="1368425" cy="5032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r:id="rId6" imgW="15849600" imgH="6096000" progId="Equation.DSMT4">
                  <p:embed/>
                </p:oleObj>
              </mc:Choice>
              <mc:Fallback>
                <p:oleObj r:id="rId6" imgW="158496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99720" y="5090391"/>
                        <a:ext cx="1368425" cy="5032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8198" grpId="0"/>
      <p:bldP spid="81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9220" name="对象 9219"/>
          <p:cNvGraphicFramePr>
            <a:graphicFrameLocks noChangeAspect="1"/>
          </p:cNvGraphicFramePr>
          <p:nvPr/>
        </p:nvGraphicFramePr>
        <p:xfrm>
          <a:off x="1499870" y="1112520"/>
          <a:ext cx="10167620" cy="177419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r:id="rId2" imgW="4519295" imgH="723900" progId="Equation.DSMT4">
                  <p:embed/>
                </p:oleObj>
              </mc:Choice>
              <mc:Fallback>
                <p:oleObj r:id="rId2" imgW="4519295" imgH="723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99870" y="1112520"/>
                        <a:ext cx="10167620" cy="17741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文本框 9220"/>
          <p:cNvSpPr txBox="1"/>
          <p:nvPr/>
        </p:nvSpPr>
        <p:spPr>
          <a:xfrm>
            <a:off x="9766300" y="1793558"/>
            <a:ext cx="64770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</a:p>
        </p:txBody>
      </p:sp>
      <p:grpSp>
        <p:nvGrpSpPr>
          <p:cNvPr id="9227" name="组合 9226"/>
          <p:cNvGrpSpPr/>
          <p:nvPr/>
        </p:nvGrpSpPr>
        <p:grpSpPr>
          <a:xfrm>
            <a:off x="2149475" y="3231833"/>
            <a:ext cx="7616825" cy="1770062"/>
            <a:chOff x="340" y="1671"/>
            <a:chExt cx="4798" cy="1115"/>
          </a:xfrm>
        </p:grpSpPr>
        <p:graphicFrame>
          <p:nvGraphicFramePr>
            <p:cNvPr id="9222" name="对象 9221"/>
            <p:cNvGraphicFramePr>
              <a:graphicFrameLocks noChangeAspect="1"/>
            </p:cNvGraphicFramePr>
            <p:nvPr/>
          </p:nvGraphicFramePr>
          <p:xfrm>
            <a:off x="340" y="1671"/>
            <a:ext cx="4798" cy="111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9" r:id="rId4" imgW="2946400" imgH="698500" progId="Equation.DSMT4">
                    <p:embed/>
                  </p:oleObj>
                </mc:Choice>
                <mc:Fallback>
                  <p:oleObj r:id="rId4" imgW="2946400" imgH="6985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40" y="1671"/>
                          <a:ext cx="4798" cy="111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3" name="直接连接符 9222"/>
            <p:cNvSpPr/>
            <p:nvPr/>
          </p:nvSpPr>
          <p:spPr>
            <a:xfrm>
              <a:off x="975" y="2387"/>
              <a:ext cx="117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graphicFrame>
        <p:nvGraphicFramePr>
          <p:cNvPr id="9224" name="对象 9223"/>
          <p:cNvGraphicFramePr>
            <a:graphicFrameLocks noChangeAspect="1"/>
          </p:cNvGraphicFramePr>
          <p:nvPr/>
        </p:nvGraphicFramePr>
        <p:xfrm>
          <a:off x="941705" y="4937125"/>
          <a:ext cx="9227185" cy="53721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r:id="rId6" imgW="4135120" imgH="215900" progId="Equation.DSMT4">
                  <p:embed/>
                </p:oleObj>
              </mc:Choice>
              <mc:Fallback>
                <p:oleObj r:id="rId6" imgW="4135120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41705" y="4937125"/>
                        <a:ext cx="9227185" cy="5372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文本框 9224"/>
          <p:cNvSpPr txBox="1"/>
          <p:nvPr/>
        </p:nvSpPr>
        <p:spPr>
          <a:xfrm>
            <a:off x="1167765" y="5962015"/>
            <a:ext cx="90017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关键：验证求出的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a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值是否满足集合中元素的“互异性”</a:t>
            </a:r>
          </a:p>
        </p:txBody>
      </p:sp>
      <p:graphicFrame>
        <p:nvGraphicFramePr>
          <p:cNvPr id="9226" name="对象 9225"/>
          <p:cNvGraphicFramePr>
            <a:graphicFrameLocks noChangeAspect="1"/>
          </p:cNvGraphicFramePr>
          <p:nvPr/>
        </p:nvGraphicFramePr>
        <p:xfrm>
          <a:off x="3375025" y="3695065"/>
          <a:ext cx="1223963" cy="8445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r:id="rId8" imgW="241300" imgH="393700" progId="Equation.DSMT4">
                  <p:embed/>
                </p:oleObj>
              </mc:Choice>
              <mc:Fallback>
                <p:oleObj r:id="rId8" imgW="2413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75025" y="3695065"/>
                        <a:ext cx="1223963" cy="844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文本框 9227"/>
          <p:cNvSpPr txBox="1"/>
          <p:nvPr/>
        </p:nvSpPr>
        <p:spPr>
          <a:xfrm>
            <a:off x="1990725" y="333375"/>
            <a:ext cx="311785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x-none" sz="36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1:</a:t>
            </a:r>
            <a:endParaRPr lang="zh-CN" altLang="x-none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229" name="文本框 9228"/>
          <p:cNvSpPr txBox="1"/>
          <p:nvPr/>
        </p:nvSpPr>
        <p:spPr>
          <a:xfrm>
            <a:off x="4367213" y="404813"/>
            <a:ext cx="554513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集合概念的理解及元素的特性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文本框 12289"/>
          <p:cNvSpPr txBox="1"/>
          <p:nvPr/>
        </p:nvSpPr>
        <p:spPr>
          <a:xfrm>
            <a:off x="2063750" y="44450"/>
            <a:ext cx="4319588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：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文本框 12290"/>
          <p:cNvSpPr txBox="1"/>
          <p:nvPr/>
        </p:nvSpPr>
        <p:spPr>
          <a:xfrm>
            <a:off x="4619308" y="105728"/>
            <a:ext cx="42481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子集与真子集的概念</a:t>
            </a:r>
          </a:p>
        </p:txBody>
      </p:sp>
      <p:graphicFrame>
        <p:nvGraphicFramePr>
          <p:cNvPr id="12292" name="对象 12291"/>
          <p:cNvGraphicFramePr>
            <a:graphicFrameLocks noChangeAspect="1"/>
          </p:cNvGraphicFramePr>
          <p:nvPr/>
        </p:nvGraphicFramePr>
        <p:xfrm>
          <a:off x="1491298" y="941070"/>
          <a:ext cx="8562340" cy="95123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r:id="rId2" imgW="4063365" imgH="431800" progId="Equation.DSMT4">
                  <p:embed/>
                </p:oleObj>
              </mc:Choice>
              <mc:Fallback>
                <p:oleObj r:id="rId2" imgW="4063365" imgH="431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91298" y="941070"/>
                        <a:ext cx="8562340" cy="9512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文本框 12292"/>
          <p:cNvSpPr txBox="1"/>
          <p:nvPr/>
        </p:nvSpPr>
        <p:spPr>
          <a:xfrm>
            <a:off x="9551988" y="1062673"/>
            <a:ext cx="431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</a:p>
        </p:txBody>
      </p:sp>
      <p:graphicFrame>
        <p:nvGraphicFramePr>
          <p:cNvPr id="12294" name="对象 12293"/>
          <p:cNvGraphicFramePr>
            <a:graphicFrameLocks noChangeAspect="1"/>
          </p:cNvGraphicFramePr>
          <p:nvPr/>
        </p:nvGraphicFramePr>
        <p:xfrm>
          <a:off x="1770063" y="2636838"/>
          <a:ext cx="6996112" cy="5048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3" r:id="rId4" imgW="2664460" imgH="203200" progId="Equation.DSMT4">
                  <p:embed/>
                </p:oleObj>
              </mc:Choice>
              <mc:Fallback>
                <p:oleObj r:id="rId4" imgW="266446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70063" y="2636838"/>
                        <a:ext cx="6996112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文本框 12294"/>
          <p:cNvSpPr txBox="1"/>
          <p:nvPr/>
        </p:nvSpPr>
        <p:spPr>
          <a:xfrm>
            <a:off x="8112125" y="2636838"/>
            <a:ext cx="5032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</a:p>
        </p:txBody>
      </p:sp>
      <p:graphicFrame>
        <p:nvGraphicFramePr>
          <p:cNvPr id="12296" name="对象 12295"/>
          <p:cNvGraphicFramePr>
            <a:graphicFrameLocks noChangeAspect="1"/>
          </p:cNvGraphicFramePr>
          <p:nvPr/>
        </p:nvGraphicFramePr>
        <p:xfrm>
          <a:off x="2017713" y="3213100"/>
          <a:ext cx="8191500" cy="5032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4" r:id="rId6" imgW="3348355" imgH="215900" progId="Equation.DSMT4">
                  <p:embed/>
                </p:oleObj>
              </mc:Choice>
              <mc:Fallback>
                <p:oleObj r:id="rId6" imgW="3348355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17713" y="3213100"/>
                        <a:ext cx="8191500" cy="5032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对象 12296"/>
          <p:cNvGraphicFramePr>
            <a:graphicFrameLocks noChangeAspect="1"/>
          </p:cNvGraphicFramePr>
          <p:nvPr/>
        </p:nvGraphicFramePr>
        <p:xfrm>
          <a:off x="9512300" y="3141663"/>
          <a:ext cx="471488" cy="5048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5" r:id="rId8" imgW="177800" imgH="189865" progId="Equation.DSMT4">
                  <p:embed/>
                </p:oleObj>
              </mc:Choice>
              <mc:Fallback>
                <p:oleObj r:id="rId8" imgW="177800" imgH="1898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512300" y="3141663"/>
                        <a:ext cx="471488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对象 12297"/>
          <p:cNvGraphicFramePr>
            <a:graphicFrameLocks noChangeAspect="1"/>
          </p:cNvGraphicFramePr>
          <p:nvPr/>
        </p:nvGraphicFramePr>
        <p:xfrm>
          <a:off x="3143250" y="3860800"/>
          <a:ext cx="3516313" cy="5048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6" r:id="rId10" imgW="1496695" imgH="215900" progId="Equation.DSMT4">
                  <p:embed/>
                </p:oleObj>
              </mc:Choice>
              <mc:Fallback>
                <p:oleObj r:id="rId10" imgW="1496695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143250" y="3860800"/>
                        <a:ext cx="3516313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对象 12298"/>
          <p:cNvGraphicFramePr>
            <a:graphicFrameLocks noChangeAspect="1"/>
          </p:cNvGraphicFramePr>
          <p:nvPr/>
        </p:nvGraphicFramePr>
        <p:xfrm>
          <a:off x="5951538" y="3789363"/>
          <a:ext cx="863600" cy="4016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7" r:id="rId12" imgW="368300" imgH="190500" progId="Equation.DSMT4">
                  <p:embed/>
                </p:oleObj>
              </mc:Choice>
              <mc:Fallback>
                <p:oleObj r:id="rId12" imgW="368300" imgH="1905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951538" y="3789363"/>
                        <a:ext cx="863600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文本框 12299"/>
          <p:cNvSpPr txBox="1"/>
          <p:nvPr/>
        </p:nvSpPr>
        <p:spPr>
          <a:xfrm>
            <a:off x="1630363" y="5203825"/>
            <a:ext cx="63373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FF0000"/>
                </a:solidFill>
                <a:latin typeface="Arial" panose="020b0604020202020204" pitchFamily="34" charset="0"/>
              </a:rPr>
              <a:t>特别提示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2301" name="文本框 12300"/>
          <p:cNvSpPr txBox="1"/>
          <p:nvPr/>
        </p:nvSpPr>
        <p:spPr>
          <a:xfrm>
            <a:off x="1847850" y="5708650"/>
            <a:ext cx="89916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）空集是任何集合的子集；是任何非空集合的真子集</a:t>
            </a:r>
            <a:endParaRPr lang="en-US" altLang="zh-CN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2302" name="文本框 12301"/>
          <p:cNvSpPr txBox="1"/>
          <p:nvPr/>
        </p:nvSpPr>
        <p:spPr>
          <a:xfrm>
            <a:off x="1913255" y="6233160"/>
            <a:ext cx="59769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）任何集合都是它本身的子集</a:t>
            </a:r>
            <a:endParaRPr lang="en-US" altLang="zh-CN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303" name="对象 12302"/>
          <p:cNvGraphicFramePr>
            <a:graphicFrameLocks noChangeAspect="1"/>
          </p:cNvGraphicFramePr>
          <p:nvPr/>
        </p:nvGraphicFramePr>
        <p:xfrm>
          <a:off x="4079875" y="2922588"/>
          <a:ext cx="360363" cy="3603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8" r:id="rId14" imgW="139700" imgH="139700" progId="Equation.3">
                  <p:embed/>
                </p:oleObj>
              </mc:Choice>
              <mc:Fallback>
                <p:oleObj r:id="rId14" imgW="139700" imgH="139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079875" y="2922588"/>
                        <a:ext cx="360363" cy="3603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5" name="对象 12304"/>
          <p:cNvGraphicFramePr>
            <a:graphicFrameLocks noChangeAspect="1"/>
          </p:cNvGraphicFramePr>
          <p:nvPr/>
        </p:nvGraphicFramePr>
        <p:xfrm>
          <a:off x="3071813" y="4448175"/>
          <a:ext cx="4752975" cy="4937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9" r:id="rId16" imgW="2080260" imgH="215900" progId="Equation.3">
                  <p:embed/>
                </p:oleObj>
              </mc:Choice>
              <mc:Fallback>
                <p:oleObj r:id="rId16" imgW="2080260" imgH="215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071813" y="4448175"/>
                        <a:ext cx="4752975" cy="4937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6" name="对象 12305"/>
          <p:cNvGraphicFramePr>
            <a:graphicFrameLocks noChangeAspect="1"/>
          </p:cNvGraphicFramePr>
          <p:nvPr/>
        </p:nvGraphicFramePr>
        <p:xfrm>
          <a:off x="6311900" y="4365625"/>
          <a:ext cx="863600" cy="4048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0" r:id="rId18" imgW="405765" imgH="190500" progId="Equation.3">
                  <p:embed/>
                </p:oleObj>
              </mc:Choice>
              <mc:Fallback>
                <p:oleObj r:id="rId18" imgW="405765" imgH="1905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311900" y="4365625"/>
                        <a:ext cx="863600" cy="404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5" grpId="0"/>
      <p:bldP spid="12300" grpId="0"/>
      <p:bldP spid="12301" grpId="0"/>
      <p:bldP spid="123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6868" name="内容占位符 36867"/>
          <p:cNvGraphicFramePr>
            <a:graphicFrameLocks noGrp="1"/>
          </p:cNvGraphicFramePr>
          <p:nvPr>
            <p:ph sz="half" idx="1"/>
          </p:nvPr>
        </p:nvGraphicFramePr>
        <p:xfrm>
          <a:off x="1890871" y="572770"/>
          <a:ext cx="7773670" cy="9652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1" r:id="rId2" imgW="4381500" imgH="533400" progId="Equation.DSMT4">
                  <p:embed/>
                </p:oleObj>
              </mc:Choice>
              <mc:Fallback>
                <p:oleObj r:id="rId2" imgW="4381500" imgH="533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90871" y="572770"/>
                        <a:ext cx="7773670" cy="9652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2" name="内容占位符 3688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891030" y="1555750"/>
          <a:ext cx="8907780" cy="168973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2" r:id="rId4" imgW="3467100" imgH="749300" progId="Equation.DSMT4">
                  <p:embed/>
                </p:oleObj>
              </mc:Choice>
              <mc:Fallback>
                <p:oleObj r:id="rId4" imgW="3467100" imgH="749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91030" y="1555750"/>
                        <a:ext cx="8907780" cy="168973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6" name="内容占位符 3688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591310" y="3106420"/>
          <a:ext cx="9121775" cy="369506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3" r:id="rId6" imgW="3390900" imgH="1549400" progId="Equation.DSMT4">
                  <p:embed/>
                </p:oleObj>
              </mc:Choice>
              <mc:Fallback>
                <p:oleObj r:id="rId6" imgW="3390900" imgH="154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91310" y="3106420"/>
                        <a:ext cx="9121775" cy="369506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0" name="矩形标注 36889"/>
          <p:cNvSpPr/>
          <p:nvPr/>
        </p:nvSpPr>
        <p:spPr>
          <a:xfrm>
            <a:off x="4295775" y="908050"/>
            <a:ext cx="2736850" cy="647700"/>
          </a:xfrm>
          <a:prstGeom prst="wedgeRectCallout">
            <a:avLst>
              <a:gd name="adj1" fmla="val -74708"/>
              <a:gd name="adj2" fmla="val 14730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化归思想</a:t>
            </a:r>
          </a:p>
        </p:txBody>
      </p:sp>
      <p:sp>
        <p:nvSpPr>
          <p:cNvPr id="36891" name="矩形标注 36890"/>
          <p:cNvSpPr/>
          <p:nvPr/>
        </p:nvSpPr>
        <p:spPr>
          <a:xfrm>
            <a:off x="7824788" y="4508500"/>
            <a:ext cx="2519362" cy="647700"/>
          </a:xfrm>
          <a:prstGeom prst="wedgeRectCallout">
            <a:avLst>
              <a:gd name="adj1" fmla="val -114463"/>
              <a:gd name="adj2" fmla="val -83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分类讨论思想</a:t>
            </a:r>
          </a:p>
        </p:txBody>
      </p:sp>
      <p:sp>
        <p:nvSpPr>
          <p:cNvPr id="36892" name="文本框 36891"/>
          <p:cNvSpPr txBox="1"/>
          <p:nvPr/>
        </p:nvSpPr>
        <p:spPr>
          <a:xfrm>
            <a:off x="2063750" y="-20637"/>
            <a:ext cx="4319588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：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6893" name="文本框 36892"/>
          <p:cNvSpPr txBox="1"/>
          <p:nvPr/>
        </p:nvSpPr>
        <p:spPr>
          <a:xfrm>
            <a:off x="4656138" y="50800"/>
            <a:ext cx="42481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子集与真子集的概念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0" grpId="0"/>
      <p:bldP spid="368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55300" name="对象 55299"/>
          <p:cNvGraphicFramePr>
            <a:graphicFrameLocks noChangeAspect="1"/>
          </p:cNvGraphicFramePr>
          <p:nvPr/>
        </p:nvGraphicFramePr>
        <p:xfrm>
          <a:off x="2176780" y="171450"/>
          <a:ext cx="9571990" cy="97980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4" r:id="rId2" imgW="7648575" imgH="1219200" progId="Equation.DSMT4">
                  <p:embed/>
                </p:oleObj>
              </mc:Choice>
              <mc:Fallback>
                <p:oleObj r:id="rId2" imgW="7648575" imgH="1219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76780" y="171450"/>
                        <a:ext cx="9571990" cy="9798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1" name="对象 55300"/>
          <p:cNvGraphicFramePr>
            <a:graphicFrameLocks noChangeAspect="1"/>
          </p:cNvGraphicFramePr>
          <p:nvPr/>
        </p:nvGraphicFramePr>
        <p:xfrm>
          <a:off x="1631950" y="1246188"/>
          <a:ext cx="4295775" cy="6699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5" r:id="rId4" imgW="1790700" imgH="279400" progId="Equation.DSMT4">
                  <p:embed/>
                </p:oleObj>
              </mc:Choice>
              <mc:Fallback>
                <p:oleObj r:id="rId4" imgW="1790700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31950" y="1246188"/>
                        <a:ext cx="4295775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对象 55302"/>
          <p:cNvGraphicFramePr>
            <a:graphicFrameLocks noChangeAspect="1"/>
          </p:cNvGraphicFramePr>
          <p:nvPr/>
        </p:nvGraphicFramePr>
        <p:xfrm>
          <a:off x="6137275" y="1357313"/>
          <a:ext cx="2406650" cy="4873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6" r:id="rId6" imgW="1002665" imgH="203200" progId="Equation.DSMT4">
                  <p:embed/>
                </p:oleObj>
              </mc:Choice>
              <mc:Fallback>
                <p:oleObj r:id="rId6" imgW="100266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37275" y="1357313"/>
                        <a:ext cx="2406650" cy="4873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4" name="直接连接符 55303"/>
          <p:cNvSpPr/>
          <p:nvPr/>
        </p:nvSpPr>
        <p:spPr>
          <a:xfrm>
            <a:off x="2279650" y="2492375"/>
            <a:ext cx="3313113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graphicFrame>
        <p:nvGraphicFramePr>
          <p:cNvPr id="55306" name="对象 55305"/>
          <p:cNvGraphicFramePr>
            <a:graphicFrameLocks noChangeAspect="1"/>
          </p:cNvGraphicFramePr>
          <p:nvPr/>
        </p:nvGraphicFramePr>
        <p:xfrm>
          <a:off x="3632200" y="2413000"/>
          <a:ext cx="193675" cy="2159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7" r:id="rId8" imgW="114300" imgH="127000" progId="Equation.DSMT4">
                  <p:embed/>
                </p:oleObj>
              </mc:Choice>
              <mc:Fallback>
                <p:oleObj r:id="rId8" imgW="114300" imgH="127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632200" y="2413000"/>
                        <a:ext cx="193675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7" name="直接连接符 55306"/>
          <p:cNvSpPr/>
          <p:nvPr/>
        </p:nvSpPr>
        <p:spPr>
          <a:xfrm>
            <a:off x="3719513" y="1989138"/>
            <a:ext cx="1800225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10" name="直接连接符 55309"/>
          <p:cNvSpPr/>
          <p:nvPr/>
        </p:nvSpPr>
        <p:spPr>
          <a:xfrm flipH="1">
            <a:off x="3719513" y="1989138"/>
            <a:ext cx="0" cy="503237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11" name="直接连接符 55310"/>
          <p:cNvSpPr/>
          <p:nvPr/>
        </p:nvSpPr>
        <p:spPr>
          <a:xfrm flipH="1">
            <a:off x="2855913" y="2133600"/>
            <a:ext cx="0" cy="358775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12" name="直接连接符 55311"/>
          <p:cNvSpPr/>
          <p:nvPr/>
        </p:nvSpPr>
        <p:spPr>
          <a:xfrm>
            <a:off x="2855913" y="2133600"/>
            <a:ext cx="1368425" cy="0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13" name="直接连接符 55312"/>
          <p:cNvSpPr/>
          <p:nvPr/>
        </p:nvSpPr>
        <p:spPr>
          <a:xfrm flipH="1">
            <a:off x="7159625" y="2133600"/>
            <a:ext cx="0" cy="3587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aphicFrame>
        <p:nvGraphicFramePr>
          <p:cNvPr id="55314" name="对象 55313"/>
          <p:cNvGraphicFramePr>
            <a:graphicFrameLocks noChangeAspect="1"/>
          </p:cNvGraphicFramePr>
          <p:nvPr/>
        </p:nvGraphicFramePr>
        <p:xfrm>
          <a:off x="4133850" y="2405063"/>
          <a:ext cx="193675" cy="2159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8" r:id="rId10" imgW="114300" imgH="127000" progId="Equation.DSMT4">
                  <p:embed/>
                </p:oleObj>
              </mc:Choice>
              <mc:Fallback>
                <p:oleObj r:id="rId10" imgW="114300" imgH="127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133850" y="2405063"/>
                        <a:ext cx="193675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5" name="对象 55314"/>
          <p:cNvGraphicFramePr>
            <a:graphicFrameLocks noChangeAspect="1"/>
          </p:cNvGraphicFramePr>
          <p:nvPr/>
        </p:nvGraphicFramePr>
        <p:xfrm>
          <a:off x="2751138" y="2349500"/>
          <a:ext cx="268287" cy="3032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9" r:id="rId11" imgW="101600" imgH="114300" progId="Equation.DSMT4">
                  <p:embed/>
                </p:oleObj>
              </mc:Choice>
              <mc:Fallback>
                <p:oleObj r:id="rId11" imgW="101600" imgH="114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751138" y="2349500"/>
                        <a:ext cx="268287" cy="303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6" name="对象 55315"/>
          <p:cNvGraphicFramePr>
            <a:graphicFrameLocks noChangeAspect="1"/>
          </p:cNvGraphicFramePr>
          <p:nvPr/>
        </p:nvGraphicFramePr>
        <p:xfrm>
          <a:off x="2640013" y="2565400"/>
          <a:ext cx="322262" cy="2809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0" r:id="rId13" imgW="190500" imgH="165100" progId="Equation.DSMT4">
                  <p:embed/>
                </p:oleObj>
              </mc:Choice>
              <mc:Fallback>
                <p:oleObj r:id="rId13" imgW="190500" imgH="165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40013" y="2565400"/>
                        <a:ext cx="322262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7" name="对象 55316"/>
          <p:cNvGraphicFramePr>
            <a:graphicFrameLocks noChangeAspect="1"/>
          </p:cNvGraphicFramePr>
          <p:nvPr/>
        </p:nvGraphicFramePr>
        <p:xfrm>
          <a:off x="3625850" y="2517775"/>
          <a:ext cx="150813" cy="2809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1" r:id="rId15" imgW="88265" imgH="164465" progId="Equation.DSMT4">
                  <p:embed/>
                </p:oleObj>
              </mc:Choice>
              <mc:Fallback>
                <p:oleObj r:id="rId15" imgW="88265" imgH="1644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625850" y="2517775"/>
                        <a:ext cx="150813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8" name="对象 55317"/>
          <p:cNvGraphicFramePr>
            <a:graphicFrameLocks noChangeAspect="1"/>
          </p:cNvGraphicFramePr>
          <p:nvPr/>
        </p:nvGraphicFramePr>
        <p:xfrm>
          <a:off x="4095750" y="2508250"/>
          <a:ext cx="215900" cy="2809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2" r:id="rId17" imgW="127000" imgH="164465" progId="Equation.DSMT4">
                  <p:embed/>
                </p:oleObj>
              </mc:Choice>
              <mc:Fallback>
                <p:oleObj r:id="rId17" imgW="127000" imgH="1644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095750" y="2508250"/>
                        <a:ext cx="215900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9" name="对象 55318"/>
          <p:cNvGraphicFramePr>
            <a:graphicFrameLocks noChangeAspect="1"/>
          </p:cNvGraphicFramePr>
          <p:nvPr/>
        </p:nvGraphicFramePr>
        <p:xfrm>
          <a:off x="5321300" y="2581275"/>
          <a:ext cx="311150" cy="3429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3" r:id="rId19" imgW="127000" imgH="139700" progId="Equation.DSMT4">
                  <p:embed/>
                </p:oleObj>
              </mc:Choice>
              <mc:Fallback>
                <p:oleObj r:id="rId19" imgW="127000" imgH="139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321300" y="2581275"/>
                        <a:ext cx="311150" cy="342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0" name="直接连接符 55319"/>
          <p:cNvSpPr/>
          <p:nvPr/>
        </p:nvSpPr>
        <p:spPr>
          <a:xfrm>
            <a:off x="5951538" y="2492375"/>
            <a:ext cx="3313112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sp>
        <p:nvSpPr>
          <p:cNvPr id="55321" name="直接连接符 55320"/>
          <p:cNvSpPr/>
          <p:nvPr/>
        </p:nvSpPr>
        <p:spPr>
          <a:xfrm flipH="1">
            <a:off x="7593013" y="1973263"/>
            <a:ext cx="0" cy="503237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22" name="直接连接符 55321"/>
          <p:cNvSpPr/>
          <p:nvPr/>
        </p:nvSpPr>
        <p:spPr>
          <a:xfrm>
            <a:off x="7175500" y="2133600"/>
            <a:ext cx="18002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aphicFrame>
        <p:nvGraphicFramePr>
          <p:cNvPr id="55323" name="对象 55322"/>
          <p:cNvGraphicFramePr>
            <a:graphicFrameLocks noChangeAspect="1"/>
          </p:cNvGraphicFramePr>
          <p:nvPr/>
        </p:nvGraphicFramePr>
        <p:xfrm>
          <a:off x="7070725" y="2405063"/>
          <a:ext cx="193675" cy="2159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4" r:id="rId21" imgW="114300" imgH="127000" progId="Equation.DSMT4">
                  <p:embed/>
                </p:oleObj>
              </mc:Choice>
              <mc:Fallback>
                <p:oleObj r:id="rId21" imgW="114300" imgH="127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070725" y="2405063"/>
                        <a:ext cx="193675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4" name="对象 55323"/>
          <p:cNvGraphicFramePr>
            <a:graphicFrameLocks noChangeAspect="1"/>
          </p:cNvGraphicFramePr>
          <p:nvPr/>
        </p:nvGraphicFramePr>
        <p:xfrm>
          <a:off x="7464425" y="2349500"/>
          <a:ext cx="268288" cy="30321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5" r:id="rId22" imgW="101600" imgH="114300" progId="Equation.DSMT4">
                  <p:embed/>
                </p:oleObj>
              </mc:Choice>
              <mc:Fallback>
                <p:oleObj r:id="rId22" imgW="101600" imgH="114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464425" y="2349500"/>
                        <a:ext cx="268288" cy="303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5" name="直接连接符 55324"/>
          <p:cNvSpPr/>
          <p:nvPr/>
        </p:nvSpPr>
        <p:spPr>
          <a:xfrm>
            <a:off x="7593013" y="1973263"/>
            <a:ext cx="1800225" cy="0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aphicFrame>
        <p:nvGraphicFramePr>
          <p:cNvPr id="55326" name="对象 55325"/>
          <p:cNvGraphicFramePr>
            <a:graphicFrameLocks noChangeAspect="1"/>
          </p:cNvGraphicFramePr>
          <p:nvPr/>
        </p:nvGraphicFramePr>
        <p:xfrm>
          <a:off x="7064375" y="2508250"/>
          <a:ext cx="150813" cy="2809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6" r:id="rId23" imgW="88265" imgH="164465" progId="Equation.DSMT4">
                  <p:embed/>
                </p:oleObj>
              </mc:Choice>
              <mc:Fallback>
                <p:oleObj r:id="rId23" imgW="88265" imgH="1644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064375" y="2508250"/>
                        <a:ext cx="150813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7" name="对象 55326"/>
          <p:cNvGraphicFramePr>
            <a:graphicFrameLocks noChangeAspect="1"/>
          </p:cNvGraphicFramePr>
          <p:nvPr/>
        </p:nvGraphicFramePr>
        <p:xfrm>
          <a:off x="7496175" y="2492375"/>
          <a:ext cx="215900" cy="2809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7" r:id="rId24" imgW="127000" imgH="164465" progId="Equation.DSMT4">
                  <p:embed/>
                </p:oleObj>
              </mc:Choice>
              <mc:Fallback>
                <p:oleObj r:id="rId24" imgW="127000" imgH="1644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496175" y="2492375"/>
                        <a:ext cx="215900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9" name="直接连接符 55328"/>
          <p:cNvSpPr/>
          <p:nvPr/>
        </p:nvSpPr>
        <p:spPr>
          <a:xfrm flipH="1">
            <a:off x="6440488" y="1973263"/>
            <a:ext cx="0" cy="503237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30" name="直接连接符 55329"/>
          <p:cNvSpPr/>
          <p:nvPr/>
        </p:nvSpPr>
        <p:spPr>
          <a:xfrm flipH="1">
            <a:off x="4208463" y="2117725"/>
            <a:ext cx="0" cy="358775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31" name="直接连接符 55330"/>
          <p:cNvSpPr/>
          <p:nvPr/>
        </p:nvSpPr>
        <p:spPr>
          <a:xfrm flipH="1">
            <a:off x="5792788" y="1973263"/>
            <a:ext cx="647700" cy="0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aphicFrame>
        <p:nvGraphicFramePr>
          <p:cNvPr id="55332" name="对象 55331"/>
          <p:cNvGraphicFramePr>
            <a:graphicFrameLocks noChangeAspect="1"/>
          </p:cNvGraphicFramePr>
          <p:nvPr/>
        </p:nvGraphicFramePr>
        <p:xfrm>
          <a:off x="6189663" y="2541588"/>
          <a:ext cx="322262" cy="2809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8" r:id="rId25" imgW="190500" imgH="165100" progId="Equation.DSMT4">
                  <p:embed/>
                </p:oleObj>
              </mc:Choice>
              <mc:Fallback>
                <p:oleObj r:id="rId25" imgW="190500" imgH="165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189663" y="2541588"/>
                        <a:ext cx="322262" cy="280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3" name="对象 55332"/>
          <p:cNvGraphicFramePr>
            <a:graphicFrameLocks noChangeAspect="1"/>
          </p:cNvGraphicFramePr>
          <p:nvPr/>
        </p:nvGraphicFramePr>
        <p:xfrm>
          <a:off x="2855913" y="2781300"/>
          <a:ext cx="322262" cy="2809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9" r:id="rId26" imgW="190500" imgH="165100" progId="Equation.DSMT4">
                  <p:embed/>
                </p:oleObj>
              </mc:Choice>
              <mc:Fallback>
                <p:oleObj r:id="rId26" imgW="190500" imgH="165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55913" y="2781300"/>
                        <a:ext cx="322262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4" name="对象 55333"/>
          <p:cNvGraphicFramePr>
            <a:graphicFrameLocks noChangeAspect="1"/>
          </p:cNvGraphicFramePr>
          <p:nvPr/>
        </p:nvGraphicFramePr>
        <p:xfrm>
          <a:off x="6350000" y="2389188"/>
          <a:ext cx="193675" cy="2159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0" r:id="rId27" imgW="114300" imgH="127000" progId="Equation.DSMT4">
                  <p:embed/>
                </p:oleObj>
              </mc:Choice>
              <mc:Fallback>
                <p:oleObj r:id="rId27" imgW="114300" imgH="127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350000" y="2389188"/>
                        <a:ext cx="193675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5" name="对象 55334"/>
          <p:cNvGraphicFramePr>
            <a:graphicFrameLocks noChangeAspect="1"/>
          </p:cNvGraphicFramePr>
          <p:nvPr/>
        </p:nvGraphicFramePr>
        <p:xfrm>
          <a:off x="9024938" y="2533650"/>
          <a:ext cx="311150" cy="3429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1" r:id="rId28" imgW="127000" imgH="139700" progId="Equation.DSMT4">
                  <p:embed/>
                </p:oleObj>
              </mc:Choice>
              <mc:Fallback>
                <p:oleObj r:id="rId28" imgW="127000" imgH="139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9024938" y="2533650"/>
                        <a:ext cx="311150" cy="342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6" name="对象 55335"/>
          <p:cNvGraphicFramePr>
            <a:graphicFrameLocks noChangeAspect="1"/>
          </p:cNvGraphicFramePr>
          <p:nvPr/>
        </p:nvGraphicFramePr>
        <p:xfrm>
          <a:off x="2176463" y="3141663"/>
          <a:ext cx="3198812" cy="6699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2" r:id="rId29" imgW="1333500" imgH="279400" progId="Equation.DSMT4">
                  <p:embed/>
                </p:oleObj>
              </mc:Choice>
              <mc:Fallback>
                <p:oleObj r:id="rId29" imgW="1333500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2176463" y="3141663"/>
                        <a:ext cx="3198812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7" name="对象 55336"/>
          <p:cNvGraphicFramePr>
            <a:graphicFrameLocks noChangeAspect="1"/>
          </p:cNvGraphicFramePr>
          <p:nvPr/>
        </p:nvGraphicFramePr>
        <p:xfrm>
          <a:off x="5807075" y="3119438"/>
          <a:ext cx="2376488" cy="6699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3" r:id="rId31" imgW="989965" imgH="279400" progId="Equation.DSMT4">
                  <p:embed/>
                </p:oleObj>
              </mc:Choice>
              <mc:Fallback>
                <p:oleObj r:id="rId31" imgW="989965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5807075" y="3119438"/>
                        <a:ext cx="2376488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8" name="对象 55337"/>
          <p:cNvGraphicFramePr>
            <a:graphicFrameLocks noChangeAspect="1"/>
          </p:cNvGraphicFramePr>
          <p:nvPr/>
        </p:nvGraphicFramePr>
        <p:xfrm>
          <a:off x="1847850" y="3714750"/>
          <a:ext cx="3228975" cy="6699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4" r:id="rId33" imgW="1346200" imgH="279400" progId="Equation.DSMT4">
                  <p:embed/>
                </p:oleObj>
              </mc:Choice>
              <mc:Fallback>
                <p:oleObj r:id="rId33" imgW="1346200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1847850" y="3714750"/>
                        <a:ext cx="3228975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9" name="对象 55338"/>
          <p:cNvGraphicFramePr>
            <a:graphicFrameLocks noChangeAspect="1"/>
          </p:cNvGraphicFramePr>
          <p:nvPr/>
        </p:nvGraphicFramePr>
        <p:xfrm>
          <a:off x="5557838" y="3767138"/>
          <a:ext cx="4446587" cy="6699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5" r:id="rId35" imgW="1854200" imgH="279400" progId="Equation.DSMT4">
                  <p:embed/>
                </p:oleObj>
              </mc:Choice>
              <mc:Fallback>
                <p:oleObj r:id="rId35" imgW="1854200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5557838" y="3767138"/>
                        <a:ext cx="4446587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0" name="文本框 55339"/>
          <p:cNvSpPr txBox="1"/>
          <p:nvPr/>
        </p:nvSpPr>
        <p:spPr>
          <a:xfrm>
            <a:off x="1631950" y="4456113"/>
            <a:ext cx="1295400" cy="52197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99"/>
                </a:solidFill>
                <a:latin typeface="Comic Sans MS" panose="030f0702030302020204" pitchFamily="66" charset="0"/>
                <a:ea typeface="华文隶书" panose="02010800040101010101" pitchFamily="2" charset="-122"/>
              </a:rPr>
              <a:t>点评</a:t>
            </a:r>
          </a:p>
        </p:txBody>
      </p:sp>
      <p:graphicFrame>
        <p:nvGraphicFramePr>
          <p:cNvPr id="55341" name="对象 55340"/>
          <p:cNvGraphicFramePr>
            <a:graphicFrameLocks noChangeAspect="1"/>
          </p:cNvGraphicFramePr>
          <p:nvPr/>
        </p:nvGraphicFramePr>
        <p:xfrm>
          <a:off x="2952750" y="4410075"/>
          <a:ext cx="7175500" cy="9953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6" r:id="rId37" imgW="3110230" imgH="431800" progId="Equation.DSMT4">
                  <p:embed/>
                </p:oleObj>
              </mc:Choice>
              <mc:Fallback>
                <p:oleObj r:id="rId37" imgW="3110230" imgH="431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2952750" y="4410075"/>
                        <a:ext cx="7175500" cy="9953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42" name="对象 55341"/>
          <p:cNvGraphicFramePr>
            <a:graphicFrameLocks noChangeAspect="1"/>
          </p:cNvGraphicFramePr>
          <p:nvPr/>
        </p:nvGraphicFramePr>
        <p:xfrm>
          <a:off x="2773363" y="5529263"/>
          <a:ext cx="7426325" cy="92868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7" r:id="rId39" imgW="3453130" imgH="431800" progId="Equation.DSMT4">
                  <p:embed/>
                </p:oleObj>
              </mc:Choice>
              <mc:Fallback>
                <p:oleObj r:id="rId39" imgW="3453130" imgH="431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2773363" y="5529263"/>
                        <a:ext cx="7426325" cy="928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3" name="矩形 55342"/>
          <p:cNvSpPr/>
          <p:nvPr/>
        </p:nvSpPr>
        <p:spPr>
          <a:xfrm>
            <a:off x="2263775" y="1844675"/>
            <a:ext cx="7272338" cy="12969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0485" y="-17145"/>
            <a:ext cx="4897438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</a:p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集合的运算</a:t>
            </a:r>
          </a:p>
        </p:txBody>
      </p:sp>
      <p:sp>
        <p:nvSpPr>
          <p:cNvPr id="3" name="矩形标注 2"/>
          <p:cNvSpPr/>
          <p:nvPr/>
        </p:nvSpPr>
        <p:spPr>
          <a:xfrm>
            <a:off x="6456363" y="2060575"/>
            <a:ext cx="3671887" cy="1296988"/>
          </a:xfrm>
          <a:prstGeom prst="wedgeRectCallout">
            <a:avLst>
              <a:gd name="adj1" fmla="val -76935"/>
              <a:gd name="adj2" fmla="val -5905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 </a:t>
            </a:r>
            <a:r>
              <a:rPr lang="zh-CN" altLang="en-US" sz="32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数形结合的思想</a:t>
            </a:r>
          </a:p>
          <a:p>
            <a:pPr algn="ctr"/>
            <a:r>
              <a:rPr lang="zh-CN" altLang="en-US" sz="32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数轴法</a:t>
            </a: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5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40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56324" name="对象 56323"/>
          <p:cNvGraphicFramePr>
            <a:graphicFrameLocks noChangeAspect="1"/>
          </p:cNvGraphicFramePr>
          <p:nvPr/>
        </p:nvGraphicFramePr>
        <p:xfrm>
          <a:off x="2129790" y="930593"/>
          <a:ext cx="6823075" cy="15811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8" r:id="rId2" imgW="2959100" imgH="685800" progId="Equation.DSMT4">
                  <p:embed/>
                </p:oleObj>
              </mc:Choice>
              <mc:Fallback>
                <p:oleObj r:id="rId2" imgW="2959100" imgH="685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29790" y="930593"/>
                        <a:ext cx="6823075" cy="1581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spd="slow" advTm="3000" p14:dur="15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heme/theme1.xml><?xml version="1.0" encoding="utf-8"?>
<a:theme xmlns:r="http://schemas.openxmlformats.org/officeDocument/2006/relationships"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103</Paragraphs>
  <Slides>20</Slides>
  <Notes>4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35">
      <vt:lpstr>Arial</vt:lpstr>
      <vt:lpstr>Calibri</vt:lpstr>
      <vt:lpstr>宋体</vt:lpstr>
      <vt:lpstr>Calibri Light</vt:lpstr>
      <vt:lpstr>字魂27号-布丁体</vt:lpstr>
      <vt:lpstr>华文行楷</vt:lpstr>
      <vt:lpstr>Comic Sans MS</vt:lpstr>
      <vt:lpstr>华文隶书</vt:lpstr>
      <vt:lpstr>楷体_GB2312</vt:lpstr>
      <vt:lpstr>Times New Roman</vt:lpstr>
      <vt:lpstr>微软雅黑</vt:lpstr>
      <vt:lpstr>华文细黑</vt:lpstr>
      <vt:lpstr>Courier New</vt:lpstr>
      <vt:lpstr>MS Mincho</vt:lpstr>
      <vt:lpstr>1_Office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毕业活动策划</dc:title>
  <dc:creator>Administrator</dc:creator>
  <cp:lastModifiedBy>yang</cp:lastModifiedBy>
  <cp:revision>189</cp:revision>
  <dcterms:created xsi:type="dcterms:W3CDTF">2019-01-12T04:39:00Z</dcterms:created>
  <dcterms:modified xsi:type="dcterms:W3CDTF">2020-08-12T01:46:45Z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2052-11.1.0.9022</vt:lpwstr>
  </property>
</Properties>
</file>