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279" r:id="rId4"/>
    <p:sldId id="335" r:id="rId5"/>
    <p:sldId id="280" r:id="rId7"/>
    <p:sldId id="310" r:id="rId8"/>
    <p:sldId id="294" r:id="rId9"/>
    <p:sldId id="336" r:id="rId10"/>
    <p:sldId id="341" r:id="rId11"/>
    <p:sldId id="337" r:id="rId12"/>
    <p:sldId id="338" r:id="rId13"/>
    <p:sldId id="311" r:id="rId14"/>
    <p:sldId id="339" r:id="rId15"/>
    <p:sldId id="340" r:id="rId16"/>
    <p:sldId id="342" r:id="rId17"/>
    <p:sldId id="343" r:id="rId18"/>
    <p:sldId id="344" r:id="rId19"/>
    <p:sldId id="345" r:id="rId20"/>
    <p:sldId id="328" r:id="rId21"/>
    <p:sldId id="346" r:id="rId22"/>
    <p:sldId id="306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g yuan" initials="d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幻灯片图像占位符 1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0243" name="文本占位符 2"/>
          <p:cNvSpPr/>
          <p:nvPr>
            <p:ph type="body"/>
          </p:nvPr>
        </p:nvSpPr>
        <p:spPr/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022600" y="932815"/>
            <a:ext cx="8331200" cy="1325880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三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67000"/>
            <a:ext cx="12192000" cy="1524000"/>
          </a:xfrm>
          <a:prstGeom prst="rect">
            <a:avLst/>
          </a:prstGeom>
        </p:spPr>
      </p:pic>
      <p:pic>
        <p:nvPicPr>
          <p:cNvPr id="11" name="图片 10" descr="图片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667000"/>
            <a:ext cx="3391535" cy="152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581400" y="2985135"/>
            <a:ext cx="7018020" cy="88709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1523365"/>
            <a:ext cx="10304145" cy="381190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图片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5615"/>
          </a:xfrm>
          <a:prstGeom prst="rect">
            <a:avLst/>
          </a:prstGeom>
        </p:spPr>
      </p:pic>
      <p:pic>
        <p:nvPicPr>
          <p:cNvPr id="9" name="图片 8" descr="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501765"/>
            <a:ext cx="12191365" cy="3562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标题文本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9" name="幻灯片编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  <p:sp>
        <p:nvSpPr>
          <p:cNvPr id="5" name="正文级别 1…"/>
          <p:cNvSpPr txBox="1">
            <a:spLocks noGrp="1"/>
          </p:cNvSpPr>
          <p:nvPr>
            <p:ph idx="1" hasCustomPrompt="1"/>
          </p:nvPr>
        </p:nvSpPr>
        <p:spPr>
          <a:xfrm>
            <a:off x="1551929" y="2053198"/>
            <a:ext cx="7614369" cy="3541273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t" anchorCtr="0">
            <a:norm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800" b="0">
                <a:solidFill>
                  <a:srgbClr val="FFFFFF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buBlip>
                <a:blip r:embed="rId2"/>
              </a:buBlip>
            </a:lvl2pPr>
            <a:lvl3pPr marL="673100" indent="0">
              <a:buFont typeface="Arial" panose="020B0604020202020204" pitchFamily="34" charset="0"/>
              <a:buNone/>
              <a:defRPr b="0">
                <a:solidFill>
                  <a:srgbClr val="FFFF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marL="1009650" indent="0">
              <a:buFont typeface="Arial" panose="020B0604020202020204" pitchFamily="34" charset="0"/>
              <a:buNone/>
              <a:defRPr b="0">
                <a:solidFill>
                  <a:srgbClr val="FFFF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marL="1346200" indent="0">
              <a:buFont typeface="Arial" panose="020B0604020202020204" pitchFamily="34" charset="0"/>
              <a:buNone/>
              <a:defRPr b="0">
                <a:solidFill>
                  <a:srgbClr val="FFFFFF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r>
              <a:rPr dirty="0" err="1"/>
              <a:t>正文级别</a:t>
            </a:r>
            <a:r>
              <a:rPr dirty="0"/>
              <a:t> </a:t>
            </a:r>
            <a:r>
              <a:rPr dirty="0" smtClean="0"/>
              <a:t>1</a:t>
            </a:r>
            <a:endParaRPr lang="en-US" dirty="0" smtClean="0"/>
          </a:p>
          <a:p>
            <a:r>
              <a:rPr lang="en-US" dirty="0" smtClean="0"/>
              <a:t>Hehe </a:t>
            </a:r>
            <a:endParaRPr lang="en-US" dirty="0" smtClean="0"/>
          </a:p>
          <a:p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Char char="•"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99382" y="1568008"/>
            <a:ext cx="8271287" cy="2822507"/>
          </a:xfrm>
        </p:spPr>
        <p:txBody>
          <a:bodyPr>
            <a:normAutofit fontScale="90000"/>
          </a:bodyPr>
          <a:lstStyle/>
          <a:p>
            <a:pPr marL="0" marR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Unit 2</a:t>
            </a: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Looking Into The Future</a:t>
            </a:r>
            <a:b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r>
              <a:rPr lang="en-US" altLang="zh-CN" sz="4400" b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Discovering </a:t>
            </a:r>
            <a:r>
              <a:rPr lang="en-US" altLang="zh-CN" sz="44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Useful Structures</a:t>
            </a:r>
            <a:br>
              <a:rPr lang="en-US" altLang="zh-CN" sz="2800" kern="100" dirty="0">
                <a:latin typeface="Calibri" panose="020F0502020204030204" pitchFamily="34" charset="0"/>
                <a:ea typeface="宋体" panose="02010600030101010101" pitchFamily="2" charset="-122"/>
              </a:rPr>
            </a:br>
            <a:endParaRPr lang="zh-CN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3075" y="454660"/>
            <a:ext cx="6341745" cy="6451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 </a:t>
            </a:r>
            <a:r>
              <a:rPr lang="en-US" sz="360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Summary 4  将来进行时的形式</a:t>
            </a:r>
            <a:endParaRPr lang="en-US" sz="3600">
              <a:solidFill>
                <a:srgbClr val="000000"/>
              </a:solidFill>
              <a:latin typeface="Times New Roman" panose="02020603050405020304" pitchFamily="18" charset="0"/>
              <a:sym typeface="+mn-ea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241425" y="1857375"/>
          <a:ext cx="9327515" cy="3142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2170"/>
                <a:gridCol w="4665345"/>
              </a:tblGrid>
              <a:tr h="5454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陈述式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一般疑问式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5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I/We will/ shall(not)be doing...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Will/ Shall I/we (not)be doing...?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1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You/They will (not) be doing...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Will you/they (not)be doing...?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5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He/She/ It will (not) be doing...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Will he/ she/ it (not)be doing...?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98120" y="528320"/>
            <a:ext cx="1130871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1">
                <a:latin typeface="Times New Roman" panose="02020603050405020304" pitchFamily="18" charset="0"/>
              </a:rPr>
              <a:t>Task 3 Work in pairs. Read the travel plan and make up a conversation using the future progressive tense.</a:t>
            </a:r>
            <a:endParaRPr lang="en-US" sz="2800" b="1">
              <a:latin typeface="Times New Roman" panose="02020603050405020304" pitchFamily="18" charset="0"/>
            </a:endParaRPr>
          </a:p>
        </p:txBody>
      </p:sp>
      <p:graphicFrame>
        <p:nvGraphicFramePr>
          <p:cNvPr id="13" name="表格 12"/>
          <p:cNvGraphicFramePr/>
          <p:nvPr>
            <p:custDataLst>
              <p:tags r:id="rId1"/>
            </p:custDataLst>
          </p:nvPr>
        </p:nvGraphicFramePr>
        <p:xfrm>
          <a:off x="800735" y="1542415"/>
          <a:ext cx="10255250" cy="50018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9410"/>
                <a:gridCol w="8625840"/>
              </a:tblGrid>
              <a:tr h="7759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Monday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Fly to Beijing from Melbourne, arrive at 10: 00 a. m: Visit the Summer Palace in the afternoon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Tuesday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Morning: visit the Palace Museum; Afternoon: go to Wangfujing Street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1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Go to the Great Wall, three hours' drive there and back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77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Thursday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Go sightseeing in Shichahai: Visit National Museum of China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1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Friday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Trip to Zhangjiakou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Saturday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Back to Beijing in the afternoon: Watch Beijing Opera at the Mei Lanfang Theatre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0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Sunday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Return to Melbourne</a:t>
                      </a:r>
                      <a:endParaRPr lang="en-US" altLang="en-US" sz="2400" b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3075" y="454660"/>
            <a:ext cx="6219825" cy="6451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 </a:t>
            </a:r>
            <a:r>
              <a:rPr lang="en-US" sz="360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One possible conversation</a:t>
            </a:r>
            <a:endParaRPr lang="zh-CN" altLang="en-US" sz="3600">
              <a:solidFill>
                <a:srgbClr val="00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18515" y="1191260"/>
            <a:ext cx="10920730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00000"/>
              </a:lnSpc>
            </a:pP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Jane: So do you have your plan for the trip?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Sam: Oh, yes. It's all been organised.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Jane: When will you be arriving in Beijing?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Sam: Around ten in the morning. Then I'll be visiting the Summer Palace.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Jane: After such a long trip? You'll be pretty tired.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Sam: Yeah, but I can't wait to go. And then on Tuesday, I'll be visiting the 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         Palace Museum in the morning, and I'll be buying souvenirs in 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        Wangfujing Street in the afternoon.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Jane: When will you be climbing the Great Wall?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Sam: Wednesday. Since it takes three hours to drive there and back, I won't 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          have other arrangement that day.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Jane: Then what will you be doing on Thursday?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3229" y="454796"/>
            <a:ext cx="4879127" cy="6451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 </a:t>
            </a:r>
            <a:r>
              <a:rPr lang="en-US" sz="360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Summary 5</a:t>
            </a:r>
            <a:endParaRPr lang="en-US" altLang="zh-CN" sz="36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737235" y="1637665"/>
            <a:ext cx="10554970" cy="1124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20000"/>
              </a:lnSpc>
            </a:pP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●将来进行时像现在进行时一样，可表示已计划好的事情，尤其是旅行计划。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77520" y="1020445"/>
            <a:ext cx="11714480" cy="5585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1050" b="0">
                <a:latin typeface="宋体" panose="02010600030101010101" pitchFamily="2" charset="-122"/>
              </a:rPr>
              <a:t> </a:t>
            </a:r>
            <a:endParaRPr lang="en-US" sz="105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1. Don't call me between 12: 30 and 13: 00.I _____________a nap.( take)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2. After the training, the farmers decided that they _______________________tomatoes the next year.(grow)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3. The engineer was sure that the medical tests_____________that he was healthy. ( show)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4. The day after tomorrow they are going to play football from 4: 00 to 6: 00 p.m. So at 4:30 they____________soccer. (play)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5. Do you think you ___________________the same job in ten years' time?(still do)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6. If you need to contact me, I______________the Waterfall Hotel until this Saturday.(stay)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7. A: If you see David, can you ask him to call me?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B: Sure. I_____________him this afternoon, I will tell him then. (see)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8 A: Is it all right if I come at about 7: 00?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B: Not really. I _____________the news and having dinner with my family.(watch)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099175" y="1212850"/>
            <a:ext cx="18580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taking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468745" y="1673225"/>
            <a:ext cx="4295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would grow/would be growing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68745" y="2601595"/>
            <a:ext cx="16649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would show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39495" y="3399790"/>
            <a:ext cx="20104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playing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7980" y="427355"/>
            <a:ext cx="1184402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Task 4 Complete the sentences using the appropriate forms of the verbs in brackets.</a:t>
            </a:r>
            <a:endParaRPr 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44215" y="3898265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will still be doing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39895" y="4358640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will be staying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46885" y="5237480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 will be seeing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60295" y="6145530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will be watching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6" grpId="0"/>
      <p:bldP spid="2" grpId="0"/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77520" y="1020445"/>
            <a:ext cx="11714480" cy="5142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1050" b="0">
                <a:latin typeface="宋体" panose="02010600030101010101" pitchFamily="2" charset="-122"/>
              </a:rPr>
              <a:t> </a:t>
            </a:r>
            <a:endParaRPr lang="en-US" sz="105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Dear Future Me,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How are you? If you're still very hardworking, then I'm sure you're__________( keep) yourself busy! I do___________(hope) you’re healthier though. I know I love eating too much junk food and far too many sweets. I hope you're stronger than me and________________(give up) these bad habits.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How's everything going with work? Do you remember that you____________(want)to be a pilot? If you do, then I hope you’re flying around the world to fun places and___________(do) a lot of sightseeing. I think that the computer technology in your time must ___________ (be)so much better than it is now. The way things are going right now, people will no longer___________(drive) cars one day because computer_____________(operate) them completely.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796655" y="1673225"/>
            <a:ext cx="11474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keeping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17825" y="2141220"/>
            <a:ext cx="4295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hope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579245" y="3020060"/>
            <a:ext cx="1892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have given up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7980" y="427355"/>
            <a:ext cx="1184402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Task 5 Below is a letter from the present you to the the future you. Try to complete it with the most appropriate verb forms.</a:t>
            </a:r>
            <a:endParaRPr 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459470" y="3480435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wanted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944100" y="3940810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doing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832975" y="4401185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 be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78890" y="5233035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 be driving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794625" y="5233035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will operate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6" grpId="0"/>
      <p:bldP spid="2" grpId="0"/>
      <p:bldP spid="3" grpId="0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12750" y="1475105"/>
            <a:ext cx="11714480" cy="42564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1050" b="0">
                <a:latin typeface="宋体" panose="02010600030101010101" pitchFamily="2" charset="-122"/>
              </a:rPr>
              <a:t> </a:t>
            </a:r>
            <a:endParaRPr lang="en-US" sz="105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Moreover, companies will probably_____________(try) do the same thing with planes soon afterwards. I think it would be quite dangerous if all the cars on the road were driverless. However, I think the idea of____________(have) any pilots on a plane is much more dangerous. This is because any big computer problem could cause one or more planes full of people to crash!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I hope I'm right about planes still______________(need) pilots, but if I'm wrong, I Look forward to____________(find) out what other job you chose for your career.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Your friend,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Present Me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44795" y="1718945"/>
            <a:ext cx="521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try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164330" y="2637790"/>
            <a:ext cx="42951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not having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659630" y="3940810"/>
            <a:ext cx="11474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needing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7980" y="427355"/>
            <a:ext cx="1184402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Task 5 Below is a letter from the present you to the the future you. Try to complete it with the most appropriate verb forms.</a:t>
            </a:r>
            <a:endParaRPr 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82470" y="4401185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finding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3229" y="454796"/>
            <a:ext cx="4879127" cy="6451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 </a:t>
            </a:r>
            <a:r>
              <a:rPr lang="en-US" sz="360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Summary </a:t>
            </a:r>
            <a:endParaRPr lang="en-US" altLang="zh-CN" sz="36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737235" y="1637665"/>
            <a:ext cx="10554970" cy="2675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20000"/>
              </a:lnSpc>
            </a:pP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●将来进行时可表达最近或较远的将来的某一时间正在进行的动作。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●将来进行时像现在进行时一样，可以表示已计划好的事。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●将来进行时有时也用来委婉地提出请求或者表达其他含义。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●将来进行时有时只单纯表示将来或按计划进行的事，而一般将来时则具有其它意味。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51205" y="1703070"/>
            <a:ext cx="10689590" cy="46996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1050" b="0">
                <a:latin typeface="宋体" panose="02010600030101010101" pitchFamily="2" charset="-122"/>
              </a:rPr>
              <a:t> </a:t>
            </a:r>
            <a:endParaRPr lang="en-US" sz="105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1.I____________(do) my homework at ten tomorrow evening. 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2.We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(fly) to the United States this time next week. 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3.You can call me at 8 in the evening.I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(not sleep) then. 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4.At 5:00 pm,the boys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(practice) football on the playground. 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5.The headmaster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(meet) some parents at 3:00 this afternoon. 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6.Next Friday I will go to another concert where they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(play) something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  by Mozart at that time.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7.—What are you doing,Jack?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  —Make a model plane. I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(show) it in the science class at 10  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  o’clock tomorrow morning.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0980" y="1181100"/>
            <a:ext cx="12190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I. Complete the sentences using the correct forms of the words in the box.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02690" y="1920875"/>
            <a:ext cx="17907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doing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56055" y="2381250"/>
            <a:ext cx="18897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flying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706110" y="2841625"/>
            <a:ext cx="25774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not be sleeping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577590" y="3302000"/>
            <a:ext cx="23145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practicing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79545" y="597535"/>
            <a:ext cx="5080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核心素养专练</a:t>
            </a:r>
            <a:endParaRPr lang="zh-CN" altLang="en-US" sz="32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93390" y="3762375"/>
            <a:ext cx="20777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meeting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13295" y="4100830"/>
            <a:ext cx="20104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playing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79545" y="5403215"/>
            <a:ext cx="2129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showing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2" grpId="0"/>
      <p:bldP spid="3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99745" y="535305"/>
            <a:ext cx="11191875" cy="54394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1050" b="0">
                <a:latin typeface="宋体" panose="02010600030101010101" pitchFamily="2" charset="-122"/>
              </a:rPr>
              <a:t> </a:t>
            </a:r>
            <a:endParaRPr lang="en-US" sz="105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8.—What will you do tomorrow evening?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  —I_______________(watch) my favorite program at eight o’clock tomorrow evening.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9. Please don’t call me between 8:00 and 10:00 tomorrow.I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(have) my classes then.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10.Mr Smith will not be able to attend the meeting tonight because he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 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(have) an appointment then.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11.Don’t call on me at 2 tomorrow afternoon because I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(do)a chemical experiment then.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12. You can’t miss him. He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(wear)a dark green suit and a yellow tie waiting for you.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13.-Could you give these books to Mr. Black?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    -Absolutely, I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(talk)with him at five o’clock this afternoon.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0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14. I’m afraid I won’t be available. I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(see)a friend off at three o’clock this afternoon.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39850" y="1067435"/>
            <a:ext cx="22136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watching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11135" y="1436370"/>
            <a:ext cx="22098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having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114155" y="2201545"/>
            <a:ext cx="19259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having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23150" y="2908935"/>
            <a:ext cx="17907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doing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29405" y="3613150"/>
            <a:ext cx="20783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wearing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21305" y="4717415"/>
            <a:ext cx="19424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talking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73345" y="5057775"/>
            <a:ext cx="18751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will be seeing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" grpId="0"/>
      <p:bldP spid="3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5446" y="569486"/>
            <a:ext cx="103236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Teaching objectives:</a:t>
            </a:r>
            <a:endParaRPr lang="en-US" altLang="zh-CN" sz="4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4308" y="1479794"/>
            <a:ext cx="10896016" cy="643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n"/>
            </a:pPr>
            <a:r>
              <a:rPr lang="en-US" altLang="zh-CN" sz="3600" b="1" dirty="0">
                <a:solidFill>
                  <a:srgbClr val="000000"/>
                </a:solidFill>
                <a:latin typeface="+mj-lt"/>
                <a:ea typeface="宋体" panose="02010600030101010101" pitchFamily="2" charset="-122"/>
                <a:cs typeface="Segoe UI" panose="020B0502040204020203" pitchFamily="34" charset="0"/>
              </a:rPr>
              <a:t>By the end of this period, you will be able to</a:t>
            </a:r>
            <a:r>
              <a:rPr lang="en-US" altLang="zh-CN" sz="3600" b="1" dirty="0">
                <a:solidFill>
                  <a:srgbClr val="000000"/>
                </a:solidFill>
                <a:latin typeface="+mj-lt"/>
                <a:ea typeface="Segoe UI" panose="020B0502040204020203" pitchFamily="34" charset="0"/>
              </a:rPr>
              <a:t>…</a:t>
            </a:r>
            <a:endParaRPr lang="zh-CN" altLang="en-US" sz="3600" b="1" dirty="0">
              <a:solidFill>
                <a:srgbClr val="000000"/>
              </a:solidFill>
              <a:latin typeface="+mj-lt"/>
              <a:ea typeface="Segoe UI" panose="020B0502040204020203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51510" y="2292985"/>
            <a:ext cx="1032065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analyze the usage of the future progressive tense.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usage of the future progressive tense through self-study and practice.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future progressive tense to express your ideas.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 sz="7300" b="1" noProof="0" dirty="0">
                <a:ln w="31550" cmpd="sng">
                  <a:gradFill>
                    <a:gsLst>
                      <a:gs pos="70000">
                        <a:srgbClr val="AE4845">
                          <a:shade val="50000"/>
                          <a:satMod val="190000"/>
                        </a:srgbClr>
                      </a:gs>
                      <a:gs pos="0">
                        <a:srgbClr val="AE4845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GungsuhChe" panose="02030609000101010101" pitchFamily="49" charset="-127"/>
                <a:cs typeface="+mn-cs"/>
                <a:sym typeface="+mn-ea"/>
              </a:rPr>
              <a:t>Thank you !</a:t>
            </a:r>
            <a:r>
              <a:rPr lang="en-US" altLang="zh-CN" b="1" noProof="0" dirty="0">
                <a:ln w="31550" cmpd="sng">
                  <a:gradFill>
                    <a:gsLst>
                      <a:gs pos="70000">
                        <a:srgbClr val="AE4845">
                          <a:shade val="50000"/>
                          <a:satMod val="190000"/>
                        </a:srgbClr>
                      </a:gs>
                      <a:gs pos="0">
                        <a:srgbClr val="AE4845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GungsuhChe" panose="02030609000101010101" pitchFamily="49" charset="-127"/>
                <a:cs typeface="+mn-cs"/>
                <a:sym typeface="+mn-ea"/>
              </a:rPr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文本框 14"/>
          <p:cNvSpPr txBox="1"/>
          <p:nvPr/>
        </p:nvSpPr>
        <p:spPr>
          <a:xfrm>
            <a:off x="1703705" y="2854325"/>
            <a:ext cx="8920480" cy="2016125"/>
          </a:xfrm>
          <a:prstGeom prst="rect">
            <a:avLst/>
          </a:prstGeom>
          <a:noFill/>
          <a:ln w="38100" cap="flat" cmpd="sng">
            <a:solidFill>
              <a:schemeClr val="accent6">
                <a:lumMod val="50000"/>
              </a:schemeClr>
            </a:solidFill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CD7">
                    <a:alpha val="95999"/>
                  </a:srgbClr>
                </a:solidFill>
              </a14:hiddenFill>
            </a:ext>
          </a:extLst>
        </p:spPr>
        <p:txBody>
          <a:bodyPr/>
          <a:lstStyle/>
          <a:p>
            <a:pPr marR="0" defTabSz="914400" eaLnBrk="1" hangingPunct="1">
              <a:buClrTx/>
              <a:buSzTx/>
              <a:buFont typeface="Arial" panose="020B0604020202020204" pitchFamily="34" charset="0"/>
              <a:defRPr/>
            </a:pPr>
            <a:r>
              <a:rPr kumimoji="0" lang="en-US" altLang="zh-CN" sz="3200" kern="120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In the future, we </a:t>
            </a:r>
            <a:r>
              <a:rPr kumimoji="0" lang="en-US" altLang="zh-CN" sz="3200" i="1" kern="120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will be using</a:t>
            </a:r>
            <a:r>
              <a:rPr kumimoji="0" lang="en-US" altLang="zh-CN" sz="3200" kern="1200" cap="none" spc="0" normalizeH="0" baseline="0" noProof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advanced technology every day for automatic control of just about everything in our home.</a:t>
            </a:r>
            <a:endParaRPr kumimoji="0" lang="en-US" altLang="zh-CN" sz="3200" kern="1200" cap="none" spc="0" normalizeH="0" baseline="0" noProof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219" name="文本框 14"/>
          <p:cNvSpPr txBox="1"/>
          <p:nvPr/>
        </p:nvSpPr>
        <p:spPr>
          <a:xfrm>
            <a:off x="1703705" y="1292225"/>
            <a:ext cx="9164320" cy="1105535"/>
          </a:xfrm>
          <a:prstGeom prst="rect">
            <a:avLst/>
          </a:prstGeom>
          <a:noFill/>
          <a:ln w="38100" cap="flat" cmpd="sng">
            <a:solidFill>
              <a:srgbClr val="FFC000"/>
            </a:solidFill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4">
                    <a:lumMod val="40000"/>
                    <a:lumOff val="60000"/>
                  </a:schemeClr>
                </a:solidFill>
              </a14:hiddenFill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ts val="1800"/>
              </a:spcBef>
              <a:spcAft>
                <a:spcPct val="0"/>
              </a:spcAft>
              <a:buChar char="•"/>
              <a:defRPr sz="20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57505" indent="-357505" algn="l" rtl="0" eaLnBrk="0" fontAlgn="base" hangingPunct="0">
              <a:spcBef>
                <a:spcPct val="20000"/>
              </a:spcBef>
              <a:spcAft>
                <a:spcPct val="0"/>
              </a:spcAft>
              <a:buChar char=" 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In the future, we </a:t>
            </a:r>
            <a:r>
              <a:rPr lang="en-US" altLang="zh-CN" sz="28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will use</a:t>
            </a: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advanced technology every day for automatic control of just about everything in our home.</a:t>
            </a:r>
            <a:endParaRPr lang="en-US" altLang="zh-CN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Line 16"/>
          <p:cNvSpPr/>
          <p:nvPr/>
        </p:nvSpPr>
        <p:spPr>
          <a:xfrm flipV="1">
            <a:off x="4371975" y="1763395"/>
            <a:ext cx="1035685" cy="1587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sp>
      <p:sp>
        <p:nvSpPr>
          <p:cNvPr id="9221" name="文本框 18434"/>
          <p:cNvSpPr txBox="1"/>
          <p:nvPr/>
        </p:nvSpPr>
        <p:spPr>
          <a:xfrm>
            <a:off x="0" y="444183"/>
            <a:ext cx="6397625" cy="706755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ts val="1800"/>
              </a:spcBef>
              <a:spcAft>
                <a:spcPct val="0"/>
              </a:spcAft>
              <a:buChar char="•"/>
              <a:defRPr sz="20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57505" indent="-357505" algn="l" rtl="0" eaLnBrk="0" fontAlgn="base" hangingPunct="0">
              <a:spcBef>
                <a:spcPct val="20000"/>
              </a:spcBef>
              <a:spcAft>
                <a:spcPct val="0"/>
              </a:spcAft>
              <a:buChar char=" 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zh-CN" sz="4000" b="1" dirty="0">
                <a:solidFill>
                  <a:schemeClr val="tx1"/>
                </a:solidFill>
                <a:ea typeface="方正少儿简体" pitchFamily="65" charset="-122"/>
              </a:rPr>
              <a:t>Find out the differences</a:t>
            </a:r>
            <a:endParaRPr lang="zh-CN" altLang="zh-CN" sz="4000" b="1" dirty="0">
              <a:solidFill>
                <a:schemeClr val="bg2"/>
              </a:solidFill>
              <a:ea typeface="方正少儿简体" pitchFamily="65" charset="-122"/>
            </a:endParaRPr>
          </a:p>
        </p:txBody>
      </p:sp>
      <p:pic>
        <p:nvPicPr>
          <p:cNvPr id="29703" name="图片 18439" descr="zoom_original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673590" y="3535680"/>
            <a:ext cx="2518410" cy="25190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" name="Line 16"/>
          <p:cNvSpPr/>
          <p:nvPr/>
        </p:nvSpPr>
        <p:spPr>
          <a:xfrm>
            <a:off x="4688205" y="3427413"/>
            <a:ext cx="1984375" cy="158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sp>
      <p:sp>
        <p:nvSpPr>
          <p:cNvPr id="2" name="矩形: 圆角 1"/>
          <p:cNvSpPr/>
          <p:nvPr/>
        </p:nvSpPr>
        <p:spPr>
          <a:xfrm>
            <a:off x="1699895" y="4870450"/>
            <a:ext cx="8786813" cy="11842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ts val="1800"/>
              </a:spcBef>
              <a:spcAft>
                <a:spcPct val="0"/>
              </a:spcAft>
              <a:buChar char="•"/>
              <a:defRPr sz="20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57505" indent="-357505" algn="l" rtl="0" eaLnBrk="0" fontAlgn="base" hangingPunct="0">
              <a:spcBef>
                <a:spcPct val="20000"/>
              </a:spcBef>
              <a:spcAft>
                <a:spcPct val="0"/>
              </a:spcAft>
              <a:buChar char=" 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use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simple future tense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一般将来时</a:t>
            </a:r>
            <a:endParaRPr lang="en-US" altLang="zh-C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be using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future progressive tense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将来进行时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712 -0.256983 L 0.058432 -0.256983 L 0.070412 -0.256983 L 0.082212 -0.256983 L 0.101482 -0.256983 L 0.111032 -0.256983 L 0.120572 -0.256983 L 0.132552 -0.256983 L 0.142102 -0.256983 L 0.151642 -0.256983 L 0.168482 -0.256983 L 0.180292 -0.256983 L 0.197122 -0.256983 L 0.206672 -0.254443 L 0.218652 -0.251893 L 0.228192 -0.249583 L 0.245032 -0.247033 L 0.261702 -0.241943 L 0.278362 -0.237083 L 0.290342 -0.231983 L 0.299882 -0.226893 L 0.309432 -0.214393 L 0.316722 -0.204443 L 0.323842 -0.191943 L 0.326272 -0.181983 L 0.326272 -0.171803 L 0.326272 -0.161843 L 0.323842 -0.151893 L 0.311862 -0.141943 L 0.297632 -0.134303 L 0.285652 -0.126893 L 0.268812 -0.121803 L 0.254402 -0.116713 L 0.240172 -0.114393 L 0.228192 -0.109303 L 0.216222 -0.101893 L 0.199382 -0.099343 L 0.190012 -0.096803 L 0.180292 -0.094253 L 0.166052 -0.089163 L 0.154072 -0.084303 L 0.134982 -0.079213 L 0.120572 -0.074343 L 0.111032 -0.069253 L 0.099052 -0.066713 L 0.087072 -0.059303 L 0.075102 -0.051893 L 0.063122 -0.044253 L 0.051142 -0.034303 L 0.039342 -0.026663 L 0.024932 -0.016713 L 0.015382 -0.006753 L 0.005662 0.003197 L -0.001448 0.013387 L -0.008568 0.023337 L -0.010998 0.033287 L -0.010998 0.043477 L -0.010998 0.055747 L -0.010998 0.065927 L -0.008568 0.075887 L 0.000982 0.088387 L 0.012952 0.098337 L 0.022502 0.108527 L 0.032052 0.118477 L 0.041592 0.128427 L 0.048712 0.138387 L 0.058432 0.143477 L 0.065552 0.153427 L 0.075102 0.158527 L 0.084642 0.161067 L 0.094362 0.165927 L 0.103742 0.168477 L 0.113462 0.171027 L 0.125262 0.171027 L 0.134982 0.171027 L 0.146962 0.173567 L 0.156502 0.175887 L 0.166052 0.178427 L 0.175602 0.178427 L 0.185152 0.178427 L 0.194692 0.180977 L 0.204242 0.180977 L 0.213792 0.180977 L 0.223512 0.183527 L 0.233052 0.183527 L 0.242602 0.183527 L 0.252152 0.183527 L 0.261702 0.183527 L 0.271242 0.180977 L 0.280792 0.175887 L 0.290342 0.168477 L 0.299882 0.161067 L 0.309432 0.153427 L 0.319152 0.146027 L 0.326272 0.135837 L 0.333382 0.125887 L 0.340672 0.113387 L 0.347792 0.103427 L 0.354912 0.093477 L 0.359772 0.083287 L 0.364452 0.073337 L 0.376432 0.060837 L 0.385982 0.048337 L 0.390842 0.038387 L 0.398132 0.028427 L 0.400392 0.018247 L 0.405252 0.005747 L 0.409932 -0.004213 L 0.412362 -0.019253 L 0.421912 -0.034303 L 0.426602 -0.044253 L 0.431462 -0.059303 L 0.433892 -0.069253 L 0.436322 -0.079213 L 0.441002 -0.091713 L 0.441002 -0.106753 L 0.441002 -0.119253 L 0.441002 -0.129443 L 0.443432 -0.144253 L 0.443432 -0.159303 L 0.445862 -0.169253 L 0.445862 -0.179443 L 0.445862 -0.191943 L 0.445862 -0.201893 L 0.445862 -0.214393 L 0.445862 -0.226893 L 0.445862 -0.239623 L 0.445862 -0.249583 L 0.445862 -0.259533 L 0.445862 -0.269483 L 0.445862 -0.279443 L 0.443432 -0.292173 L 0.443432 -0.304443 L 0.443432 -0.314623 L 0.438752 -0.324583 L 0.436322 -0.334533 L 0.436322 -0.344713 L 0.436322 -0.354673 L 0.431462 -0.364623 L 0.429032 -0.374583 L 0.426602 -0.384533 L 0.424342 -0.394713 L 0.419652 -0.404673 L 0.414792 -0.414623 L 0.412362 -0.424813 L 0.407502 -0.434763 L 0.398132 -0.439623 L 0.388412 -0.444713 L 0.378862 -0.447263 " pathEditMode="relative" rAng="0" ptsTypes="AAAAAAAAAAAAAAAAAAAAAAAAAAAAAAAAAAAAAAAAAAAAAAAAAAAAAAAAAAAAAAAAAAAAAAAAAAAAAAAAAAAAAAAAAAAAAAAAAAAAAAAAAAAAAAAAAAAAAAAAAAAAAAAAAAAAAAAAAAAAAAAAAAAAA">
                                      <p:cBhvr>
                                        <p:cTn id="11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2970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80544" y="454796"/>
            <a:ext cx="4879127" cy="58928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Difference:</a:t>
            </a:r>
            <a:r>
              <a:rPr lang="en-US" altLang="zh-CN" sz="3600" b="1" kern="1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3600" kern="100" dirty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80106" y="1502589"/>
            <a:ext cx="11231067" cy="3408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simple future tense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just tells us that something will happen in the future.     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It is often used for predictions or firm promises.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future progressive tense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is used to talk about a future habit or routine,                  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or something that you expect will happen in the normal course  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of things, such as events on a planned schedule. It can also be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used for an action that takes a long time, especially when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contrasted with a shorter action.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948690" y="1209675"/>
            <a:ext cx="11022330" cy="475615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1....we will be living in smart homes…→ __________________________________________________                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2....we will be using advanced technology every day…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→___________________________________________________                     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3.In addition, your smart home will be monitoring your health for you every day.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→___________________________________________________               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altLang="zh-C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Smart toilets will be keeping constant track of your health as well.  </a:t>
            </a:r>
            <a:endParaRPr lang="en-US" altLang="zh-C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→</a:t>
            </a:r>
            <a:endParaRPr lang="en-US" altLang="zh-CN" sz="23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—————————————————————————————————————</a:t>
            </a:r>
            <a:endParaRPr lang="en-US" altLang="zh-CN" sz="23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20000"/>
              </a:lnSpc>
            </a:pPr>
            <a:r>
              <a:rPr lang="en-US" altLang="zh-C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zh-C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0544" y="454796"/>
            <a:ext cx="4879127" cy="5909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zh-CN" sz="3600" b="1" kern="10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Observe and analyze </a:t>
            </a:r>
            <a:endParaRPr lang="en-US" altLang="zh-CN" sz="3600" kern="100" dirty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675130" y="1771650"/>
            <a:ext cx="37877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...we will live in smart homes 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86230" y="2790825"/>
            <a:ext cx="60864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… we will use advanced technology every day...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03350" y="3882390"/>
            <a:ext cx="90652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In addition, your smart home will monitor your health for you every day.  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03350" y="5106670"/>
            <a:ext cx="75018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Smart toilets will keep constant track of your health as well.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3229" y="454796"/>
            <a:ext cx="4879127" cy="6451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 </a:t>
            </a:r>
            <a:r>
              <a:rPr lang="en-US" sz="360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Summary 1</a:t>
            </a:r>
            <a:endParaRPr lang="en-US" altLang="zh-CN" sz="36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1087755" y="1637665"/>
            <a:ext cx="918337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50000"/>
              </a:lnSpc>
            </a:pP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一般将来时侧重表示个人对未来事件的主观意愿;将来进行时表示事情发展是一种必然趋势，具有客观性，表达了说话者的期待之情。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73355" y="932815"/>
            <a:ext cx="11388090" cy="212090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Jack goes to school every weekday.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He leaves home at 6: 45 and arrives at school at about7: 30. His morning classes begin at 8: 00 o'clock and continue until 12: 15. Then he has lunch which takes about half an hour. His classes begin again at 1: 30 in the afternoon and end at 3: 50.He goes to the school's football club at 4: 30 and finishes practice at 6: 00.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He arrives home at about 6: 45. </a:t>
            </a:r>
            <a:endParaRPr lang="zh-CN" altLang="en-US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0" y="457200"/>
            <a:ext cx="963168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Task 2 Read the passage and complete the following sentences.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8935" y="3053715"/>
            <a:ext cx="11539855" cy="1863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1. At 6: 30 a.m. tomorrow,...      A. he'll be leaving the house.         B. he'll be at home.2. At 8: 10 a.m. tomorrow,...     A. he'll be having a class.               B. he'll have a class.3. At 12: 30 tomorrow,...           A. he'll be having lunch.                 B. he'll have lunch.4. At 5: 00 p.m. tomorrow,...     A. he'll be practising football.         B he'll practise football.</a:t>
            </a:r>
            <a:endParaRPr lang="zh-CN" altLang="en-US" sz="2400"/>
          </a:p>
        </p:txBody>
      </p:sp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1833880" y="5389245"/>
            <a:ext cx="7377430" cy="9753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1" name="文本框 100"/>
          <p:cNvSpPr txBox="1"/>
          <p:nvPr/>
        </p:nvSpPr>
        <p:spPr>
          <a:xfrm>
            <a:off x="262255" y="4652645"/>
            <a:ext cx="11299190" cy="622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sz="105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5. At 6: 45 p.m. tomorrow,..      A .he 'll be arriving home.                B. he ll arrive hom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8235315" y="3229610"/>
            <a:ext cx="32258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endParaRPr lang="zh-CN" altLang="en-US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27475" y="3628390"/>
            <a:ext cx="32258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endParaRPr lang="zh-CN" altLang="en-US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27475" y="4078605"/>
            <a:ext cx="32258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endParaRPr lang="zh-CN" altLang="en-US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27475" y="4477385"/>
            <a:ext cx="32258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endParaRPr lang="zh-CN" altLang="en-US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27475" y="4876165"/>
            <a:ext cx="32258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endParaRPr lang="zh-CN" altLang="en-US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51205" y="1190625"/>
            <a:ext cx="10689590" cy="38131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1050" b="0">
                <a:latin typeface="宋体" panose="02010600030101010101" pitchFamily="2" charset="-122"/>
              </a:rPr>
              <a:t> </a:t>
            </a:r>
            <a:endParaRPr lang="en-US" sz="105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1. You can call me then.I _________________(not sleep).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2. They set off at 9: 00 a.m. and thought they_________________(reach) the airport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   an hour later.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3. Will you__________(wait) for me until I find the electrical wires?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4. Better not hang out with Sam then. He__________________(work) on his article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  on critical thinking.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5. I guess most parents____________________(support) the new plan at the meeting 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  tomorrow.</a:t>
            </a:r>
            <a:endParaRPr lang="en-US" sz="24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124960" y="1380490"/>
            <a:ext cx="23437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won’t be sleeping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99250" y="1840865"/>
            <a:ext cx="22078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would reach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731770" y="2738755"/>
            <a:ext cx="7073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wait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22975" y="3199130"/>
            <a:ext cx="21126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will be working </a:t>
            </a:r>
            <a:endParaRPr lang="en-US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4525" y="542290"/>
            <a:ext cx="114020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Task 2Fill in the blanks with the proper forms of the verbs in brackets.</a:t>
            </a:r>
            <a:endParaRPr 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75735" y="4043045"/>
            <a:ext cx="24930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114300" indent="-114300"/>
            <a:r>
              <a:rPr lang="en-US" sz="9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will support</a:t>
            </a:r>
            <a:endParaRPr lang="en-US" sz="2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3229" y="454796"/>
            <a:ext cx="4879127" cy="6451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 </a:t>
            </a:r>
            <a:r>
              <a:rPr lang="en-US" sz="3600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Summary 3</a:t>
            </a:r>
            <a:endParaRPr lang="en-US" altLang="zh-CN" sz="36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737235" y="1637665"/>
            <a:ext cx="10554970" cy="4225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20000"/>
              </a:lnSpc>
            </a:pP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●将来进行时可表达最近或较远的将来的某一时间正在进行的动作，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   如句子1。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●将来进行时可表示已计划好要做某事，如句子4。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●句子3和句子5适合用一般将来时，表达一种主观意愿。将来进行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  时表示将来时间里按照计划要做某事，语气上更委婉、更礼貌。试比较：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When will you come to see us again?(发出邀请,表示一种主观意愿)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</a:pPr>
            <a:r>
              <a:rPr sz="2800" b="0">
                <a:solidFill>
                  <a:srgbClr val="000000"/>
                </a:solidFill>
                <a:latin typeface="Times New Roman" panose="02020603050405020304" pitchFamily="18" charset="0"/>
              </a:rPr>
              <a:t>When will you be coming to see us again?(询问计划,语气更加委婉)</a:t>
            </a:r>
            <a:endParaRPr sz="28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p="http://schemas.openxmlformats.org/presentationml/2006/main">
  <p:tag name="KSO_WM_UNIT_TABLE_BEAUTIFY" val="smartTable{928fc353-4ca4-49ef-81ad-832516f78153}"/>
</p:tagLst>
</file>

<file path=ppt/tags/tag2.xml><?xml version="1.0" encoding="utf-8"?>
<p:tagLst xmlns:p="http://schemas.openxmlformats.org/presentationml/2006/main">
  <p:tag name="KSO_WM_UNIT_TABLE_BEAUTIFY" val="smartTable{1cf283c4-f826-4b29-89a1-78fe0da6c261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9810</Words>
  <Application>WPS 演示</Application>
  <PresentationFormat>宽屏</PresentationFormat>
  <Paragraphs>307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3" baseType="lpstr">
      <vt:lpstr>Arial</vt:lpstr>
      <vt:lpstr>宋体</vt:lpstr>
      <vt:lpstr>Wingdings</vt:lpstr>
      <vt:lpstr>微软雅黑</vt:lpstr>
      <vt:lpstr>黑体</vt:lpstr>
      <vt:lpstr>Times New Roman</vt:lpstr>
      <vt:lpstr>Calibri</vt:lpstr>
      <vt:lpstr>Segoe UI</vt:lpstr>
      <vt:lpstr>方正少儿简体</vt:lpstr>
      <vt:lpstr>Arial Unicode MS</vt:lpstr>
      <vt:lpstr>Calibri</vt:lpstr>
      <vt:lpstr>GungsuhChe</vt:lpstr>
      <vt:lpstr>Office 主题</vt:lpstr>
      <vt:lpstr>Unit 2 Looking Into The Future Discovering Useful Structures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Hannah</cp:lastModifiedBy>
  <cp:revision>119</cp:revision>
  <dcterms:created xsi:type="dcterms:W3CDTF">2020-01-14T10:19:00Z</dcterms:created>
  <dcterms:modified xsi:type="dcterms:W3CDTF">2021-08-15T09:21:13Z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B01143E46C9442D68B9EEEC689431546</vt:lpwstr>
  </property>
</Properties>
</file>