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0"/>
  </p:notesMasterIdLst>
  <p:sldIdLst>
    <p:sldId id="256" r:id="rId2"/>
    <p:sldId id="28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300" r:id="rId16"/>
    <p:sldId id="302" r:id="rId17"/>
    <p:sldId id="301" r:id="rId18"/>
    <p:sldId id="293" r:id="rId19"/>
    <p:sldId id="297" r:id="rId20"/>
    <p:sldId id="298" r:id="rId21"/>
    <p:sldId id="283" r:id="rId22"/>
    <p:sldId id="284" r:id="rId23"/>
    <p:sldId id="295" r:id="rId24"/>
    <p:sldId id="285" r:id="rId25"/>
    <p:sldId id="292" r:id="rId26"/>
    <p:sldId id="294" r:id="rId27"/>
    <p:sldId id="290" r:id="rId28"/>
    <p:sldId id="303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4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image" Target="../media/image44.wmf"/><Relationship Id="rId18" Type="http://schemas.openxmlformats.org/officeDocument/2006/relationships/image" Target="../media/image4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12" Type="http://schemas.openxmlformats.org/officeDocument/2006/relationships/image" Target="../media/image43.wmf"/><Relationship Id="rId17" Type="http://schemas.openxmlformats.org/officeDocument/2006/relationships/image" Target="../media/image48.wmf"/><Relationship Id="rId2" Type="http://schemas.openxmlformats.org/officeDocument/2006/relationships/image" Target="../media/image33.wmf"/><Relationship Id="rId16" Type="http://schemas.openxmlformats.org/officeDocument/2006/relationships/image" Target="../media/image47.wmf"/><Relationship Id="rId20" Type="http://schemas.openxmlformats.org/officeDocument/2006/relationships/image" Target="../media/image51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11" Type="http://schemas.openxmlformats.org/officeDocument/2006/relationships/image" Target="../media/image42.wmf"/><Relationship Id="rId5" Type="http://schemas.openxmlformats.org/officeDocument/2006/relationships/image" Target="../media/image36.wmf"/><Relationship Id="rId15" Type="http://schemas.openxmlformats.org/officeDocument/2006/relationships/image" Target="../media/image46.wmf"/><Relationship Id="rId10" Type="http://schemas.openxmlformats.org/officeDocument/2006/relationships/image" Target="../media/image41.wmf"/><Relationship Id="rId19" Type="http://schemas.openxmlformats.org/officeDocument/2006/relationships/image" Target="../media/image50.wmf"/><Relationship Id="rId4" Type="http://schemas.openxmlformats.org/officeDocument/2006/relationships/image" Target="../media/image35.emf"/><Relationship Id="rId9" Type="http://schemas.openxmlformats.org/officeDocument/2006/relationships/image" Target="../media/image40.wmf"/><Relationship Id="rId14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image" Target="../media/image47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12" Type="http://schemas.openxmlformats.org/officeDocument/2006/relationships/image" Target="../media/image46.wmf"/><Relationship Id="rId2" Type="http://schemas.openxmlformats.org/officeDocument/2006/relationships/image" Target="../media/image53.wmf"/><Relationship Id="rId16" Type="http://schemas.openxmlformats.org/officeDocument/2006/relationships/image" Target="../media/image50.wmf"/><Relationship Id="rId1" Type="http://schemas.openxmlformats.org/officeDocument/2006/relationships/image" Target="../media/image52.emf"/><Relationship Id="rId6" Type="http://schemas.openxmlformats.org/officeDocument/2006/relationships/image" Target="../media/image40.wmf"/><Relationship Id="rId11" Type="http://schemas.openxmlformats.org/officeDocument/2006/relationships/image" Target="../media/image45.wmf"/><Relationship Id="rId5" Type="http://schemas.openxmlformats.org/officeDocument/2006/relationships/image" Target="../media/image39.wmf"/><Relationship Id="rId15" Type="http://schemas.openxmlformats.org/officeDocument/2006/relationships/image" Target="../media/image49.wmf"/><Relationship Id="rId10" Type="http://schemas.openxmlformats.org/officeDocument/2006/relationships/image" Target="../media/image44.wmf"/><Relationship Id="rId4" Type="http://schemas.openxmlformats.org/officeDocument/2006/relationships/image" Target="../media/image54.wmf"/><Relationship Id="rId9" Type="http://schemas.openxmlformats.org/officeDocument/2006/relationships/image" Target="../media/image43.wmf"/><Relationship Id="rId14" Type="http://schemas.openxmlformats.org/officeDocument/2006/relationships/image" Target="../media/image4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image" Target="../media/image42.wmf"/><Relationship Id="rId18" Type="http://schemas.openxmlformats.org/officeDocument/2006/relationships/image" Target="../media/image47.wmf"/><Relationship Id="rId3" Type="http://schemas.openxmlformats.org/officeDocument/2006/relationships/image" Target="../media/image58.wmf"/><Relationship Id="rId21" Type="http://schemas.openxmlformats.org/officeDocument/2006/relationships/image" Target="../media/image50.wmf"/><Relationship Id="rId7" Type="http://schemas.openxmlformats.org/officeDocument/2006/relationships/image" Target="../media/image62.wmf"/><Relationship Id="rId12" Type="http://schemas.openxmlformats.org/officeDocument/2006/relationships/image" Target="../media/image41.wmf"/><Relationship Id="rId17" Type="http://schemas.openxmlformats.org/officeDocument/2006/relationships/image" Target="../media/image46.wmf"/><Relationship Id="rId2" Type="http://schemas.openxmlformats.org/officeDocument/2006/relationships/image" Target="../media/image57.wmf"/><Relationship Id="rId16" Type="http://schemas.openxmlformats.org/officeDocument/2006/relationships/image" Target="../media/image45.wmf"/><Relationship Id="rId20" Type="http://schemas.openxmlformats.org/officeDocument/2006/relationships/image" Target="../media/image49.wmf"/><Relationship Id="rId1" Type="http://schemas.openxmlformats.org/officeDocument/2006/relationships/image" Target="../media/image32.wmf"/><Relationship Id="rId6" Type="http://schemas.openxmlformats.org/officeDocument/2006/relationships/image" Target="../media/image61.wmf"/><Relationship Id="rId11" Type="http://schemas.openxmlformats.org/officeDocument/2006/relationships/image" Target="../media/image40.wmf"/><Relationship Id="rId5" Type="http://schemas.openxmlformats.org/officeDocument/2006/relationships/image" Target="../media/image60.wmf"/><Relationship Id="rId15" Type="http://schemas.openxmlformats.org/officeDocument/2006/relationships/image" Target="../media/image44.wmf"/><Relationship Id="rId10" Type="http://schemas.openxmlformats.org/officeDocument/2006/relationships/image" Target="../media/image39.wmf"/><Relationship Id="rId19" Type="http://schemas.openxmlformats.org/officeDocument/2006/relationships/image" Target="../media/image48.wmf"/><Relationship Id="rId4" Type="http://schemas.openxmlformats.org/officeDocument/2006/relationships/image" Target="../media/image59.wmf"/><Relationship Id="rId9" Type="http://schemas.openxmlformats.org/officeDocument/2006/relationships/image" Target="../media/image64.wmf"/><Relationship Id="rId14" Type="http://schemas.openxmlformats.org/officeDocument/2006/relationships/image" Target="../media/image4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7.wmf"/><Relationship Id="rId1" Type="http://schemas.openxmlformats.org/officeDocument/2006/relationships/image" Target="../media/image8.wmf"/><Relationship Id="rId4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2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EE65C-F27B-47DE-8F67-EB1165C63608}" type="datetimeFigureOut">
              <a:rPr lang="zh-CN" altLang="en-US" smtClean="0"/>
              <a:pPr/>
              <a:t>2018/2/22 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A481F-E97B-490B-A289-5D4640310A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11633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42617-5672-4825-A2DA-977895FAFC84}" type="slidenum">
              <a:rPr lang="zh-CN" altLang="zh-CN" smtClean="0"/>
              <a:pPr/>
              <a:t>17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3767995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0F822C-CF91-4881-9ADB-297336C9036B}" type="datetimeFigureOut">
              <a:rPr lang="zh-CN" altLang="en-US" smtClean="0"/>
              <a:pPr/>
              <a:t>2018/2/22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477001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0C4D731-6E96-4DD3-8F82-351DB8514C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65605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0F822C-CF91-4881-9ADB-297336C9036B}" type="datetimeFigureOut">
              <a:rPr lang="zh-CN" altLang="en-US" smtClean="0"/>
              <a:pPr/>
              <a:t>2018/2/22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477001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0C4D731-6E96-4DD3-8F82-351DB8514C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07578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152400"/>
            <a:ext cx="2743200" cy="6096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8026400" cy="6096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0F822C-CF91-4881-9ADB-297336C9036B}" type="datetimeFigureOut">
              <a:rPr lang="zh-CN" altLang="en-US" smtClean="0"/>
              <a:pPr/>
              <a:t>2018/2/22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477001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0C4D731-6E96-4DD3-8F82-351DB8514C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71754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5384800" cy="1866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09600" y="4000500"/>
            <a:ext cx="5384800" cy="1866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3E7DE11-9E30-4C0A-B29E-BE42E9BF3CBB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4052410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662" y="365460"/>
            <a:ext cx="10514676" cy="132497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56441071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0F822C-CF91-4881-9ADB-297336C9036B}" type="datetimeFigureOut">
              <a:rPr lang="zh-CN" altLang="en-US" smtClean="0"/>
              <a:pPr/>
              <a:t>2018/2/22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477001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0C4D731-6E96-4DD3-8F82-351DB8514C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38812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0F822C-CF91-4881-9ADB-297336C9036B}" type="datetimeFigureOut">
              <a:rPr lang="zh-CN" altLang="en-US" smtClean="0"/>
              <a:pPr/>
              <a:t>2018/2/22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477001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0C4D731-6E96-4DD3-8F82-351DB8514C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776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0F822C-CF91-4881-9ADB-297336C9036B}" type="datetimeFigureOut">
              <a:rPr lang="zh-CN" altLang="en-US" smtClean="0"/>
              <a:pPr/>
              <a:t>2018/2/22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477001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0C4D731-6E96-4DD3-8F82-351DB8514C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3539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0F822C-CF91-4881-9ADB-297336C9036B}" type="datetimeFigureOut">
              <a:rPr lang="zh-CN" altLang="en-US" smtClean="0"/>
              <a:pPr/>
              <a:t>2018/2/22 Thursday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477001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0C4D731-6E96-4DD3-8F82-351DB8514C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1380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0F822C-CF91-4881-9ADB-297336C9036B}" type="datetimeFigureOut">
              <a:rPr lang="zh-CN" altLang="en-US" smtClean="0"/>
              <a:pPr/>
              <a:t>2018/2/22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477001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0C4D731-6E96-4DD3-8F82-351DB8514C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6103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0F822C-CF91-4881-9ADB-297336C9036B}" type="datetimeFigureOut">
              <a:rPr lang="zh-CN" altLang="en-US" smtClean="0"/>
              <a:pPr/>
              <a:t>2018/2/22 Thursday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477001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0C4D731-6E96-4DD3-8F82-351DB8514C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62769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0F822C-CF91-4881-9ADB-297336C9036B}" type="datetimeFigureOut">
              <a:rPr lang="zh-CN" altLang="en-US" smtClean="0"/>
              <a:pPr/>
              <a:t>2018/2/22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477001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0C4D731-6E96-4DD3-8F82-351DB8514C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77283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0F822C-CF91-4881-9ADB-297336C9036B}" type="datetimeFigureOut">
              <a:rPr lang="zh-CN" altLang="en-US" smtClean="0"/>
              <a:pPr/>
              <a:t>2018/2/22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477001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0C4D731-6E96-4DD3-8F82-351DB8514C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7680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gradFill rotWithShape="0">
          <a:gsLst>
            <a:gs pos="0">
              <a:schemeClr val="bg1"/>
            </a:gs>
            <a:gs pos="100000">
              <a:srgbClr val="FDFDF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 noChangeAspect="1"/>
          </p:cNvGrpSpPr>
          <p:nvPr/>
        </p:nvGrpSpPr>
        <p:grpSpPr bwMode="auto">
          <a:xfrm>
            <a:off x="4546601" y="533400"/>
            <a:ext cx="7675033" cy="6324600"/>
            <a:chOff x="0" y="0"/>
            <a:chExt cx="3888" cy="4272"/>
          </a:xfrm>
        </p:grpSpPr>
        <p:pic>
          <p:nvPicPr>
            <p:cNvPr id="7171" name="Picture 3" descr="222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0"/>
              <a:ext cx="3756" cy="3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2" name="Picture 4" descr="time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178" r="5357" b="6129"/>
            <a:stretch>
              <a:fillRect/>
            </a:stretch>
          </p:blipFill>
          <p:spPr bwMode="auto">
            <a:xfrm>
              <a:off x="232" y="0"/>
              <a:ext cx="3656" cy="4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6" name="Picture 8" descr="1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0719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946400" y="152400"/>
            <a:ext cx="863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224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69032" y="165058"/>
            <a:ext cx="1444877" cy="46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315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tyhjy.com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1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6.png"/><Relationship Id="rId4" Type="http://schemas.openxmlformats.org/officeDocument/2006/relationships/oleObject" Target="../embeddings/Microsoft_Word_97_-_2003___22.doc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33.doc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oleObject" Target="../embeddings/Microsoft_Word_97_-_2003___44.doc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oleObject" Target="../embeddings/oleObject29.bin"/><Relationship Id="rId18" Type="http://schemas.openxmlformats.org/officeDocument/2006/relationships/oleObject" Target="../embeddings/oleObject34.bin"/><Relationship Id="rId3" Type="http://schemas.openxmlformats.org/officeDocument/2006/relationships/oleObject" Target="../embeddings/oleObject19.bin"/><Relationship Id="rId21" Type="http://schemas.openxmlformats.org/officeDocument/2006/relationships/oleObject" Target="../embeddings/oleObject37.bin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8.bin"/><Relationship Id="rId17" Type="http://schemas.openxmlformats.org/officeDocument/2006/relationships/oleObject" Target="../embeddings/oleObject33.bin"/><Relationship Id="rId25" Type="http://schemas.openxmlformats.org/officeDocument/2006/relationships/oleObject" Target="../embeddings/oleObject41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32.bin"/><Relationship Id="rId20" Type="http://schemas.openxmlformats.org/officeDocument/2006/relationships/oleObject" Target="../embeddings/oleObject36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7.bin"/><Relationship Id="rId24" Type="http://schemas.openxmlformats.org/officeDocument/2006/relationships/oleObject" Target="../embeddings/oleObject40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31.bin"/><Relationship Id="rId23" Type="http://schemas.openxmlformats.org/officeDocument/2006/relationships/oleObject" Target="../embeddings/oleObject39.bin"/><Relationship Id="rId10" Type="http://schemas.openxmlformats.org/officeDocument/2006/relationships/oleObject" Target="../embeddings/oleObject26.bin"/><Relationship Id="rId19" Type="http://schemas.openxmlformats.org/officeDocument/2006/relationships/oleObject" Target="../embeddings/oleObject35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5.bin"/><Relationship Id="rId14" Type="http://schemas.openxmlformats.org/officeDocument/2006/relationships/oleObject" Target="../embeddings/oleObject30.bin"/><Relationship Id="rId22" Type="http://schemas.openxmlformats.org/officeDocument/2006/relationships/oleObject" Target="../embeddings/oleObject3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oleObject" Target="../embeddings/oleObject52.bin"/><Relationship Id="rId18" Type="http://schemas.openxmlformats.org/officeDocument/2006/relationships/oleObject" Target="../embeddings/oleObject57.bin"/><Relationship Id="rId3" Type="http://schemas.openxmlformats.org/officeDocument/2006/relationships/oleObject" Target="../embeddings/oleObject42.bin"/><Relationship Id="rId21" Type="http://schemas.openxmlformats.org/officeDocument/2006/relationships/oleObject" Target="../embeddings/oleObject60.bin"/><Relationship Id="rId7" Type="http://schemas.openxmlformats.org/officeDocument/2006/relationships/oleObject" Target="../embeddings/oleObject46.bin"/><Relationship Id="rId12" Type="http://schemas.openxmlformats.org/officeDocument/2006/relationships/oleObject" Target="../embeddings/oleObject51.bin"/><Relationship Id="rId17" Type="http://schemas.openxmlformats.org/officeDocument/2006/relationships/oleObject" Target="../embeddings/oleObject56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55.bin"/><Relationship Id="rId20" Type="http://schemas.openxmlformats.org/officeDocument/2006/relationships/oleObject" Target="../embeddings/oleObject59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5.bin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54.bin"/><Relationship Id="rId10" Type="http://schemas.openxmlformats.org/officeDocument/2006/relationships/oleObject" Target="../embeddings/oleObject49.bin"/><Relationship Id="rId19" Type="http://schemas.openxmlformats.org/officeDocument/2006/relationships/oleObject" Target="../embeddings/oleObject58.bin"/><Relationship Id="rId4" Type="http://schemas.openxmlformats.org/officeDocument/2006/relationships/oleObject" Target="../embeddings/oleObject43.bin"/><Relationship Id="rId9" Type="http://schemas.openxmlformats.org/officeDocument/2006/relationships/oleObject" Target="../embeddings/oleObject48.bin"/><Relationship Id="rId14" Type="http://schemas.openxmlformats.org/officeDocument/2006/relationships/oleObject" Target="../embeddings/oleObject5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55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oleObject" Target="../embeddings/oleObject71.bin"/><Relationship Id="rId18" Type="http://schemas.openxmlformats.org/officeDocument/2006/relationships/oleObject" Target="../embeddings/oleObject76.bin"/><Relationship Id="rId26" Type="http://schemas.openxmlformats.org/officeDocument/2006/relationships/oleObject" Target="../embeddings/oleObject84.bin"/><Relationship Id="rId3" Type="http://schemas.openxmlformats.org/officeDocument/2006/relationships/oleObject" Target="../embeddings/oleObject61.bin"/><Relationship Id="rId21" Type="http://schemas.openxmlformats.org/officeDocument/2006/relationships/oleObject" Target="../embeddings/oleObject79.bin"/><Relationship Id="rId7" Type="http://schemas.openxmlformats.org/officeDocument/2006/relationships/oleObject" Target="../embeddings/oleObject65.bin"/><Relationship Id="rId12" Type="http://schemas.openxmlformats.org/officeDocument/2006/relationships/oleObject" Target="../embeddings/oleObject70.bin"/><Relationship Id="rId17" Type="http://schemas.openxmlformats.org/officeDocument/2006/relationships/oleObject" Target="../embeddings/oleObject75.bin"/><Relationship Id="rId25" Type="http://schemas.openxmlformats.org/officeDocument/2006/relationships/oleObject" Target="../embeddings/oleObject83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74.bin"/><Relationship Id="rId20" Type="http://schemas.openxmlformats.org/officeDocument/2006/relationships/oleObject" Target="../embeddings/oleObject78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4.bin"/><Relationship Id="rId11" Type="http://schemas.openxmlformats.org/officeDocument/2006/relationships/oleObject" Target="../embeddings/oleObject69.bin"/><Relationship Id="rId24" Type="http://schemas.openxmlformats.org/officeDocument/2006/relationships/oleObject" Target="../embeddings/oleObject82.bin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73.bin"/><Relationship Id="rId23" Type="http://schemas.openxmlformats.org/officeDocument/2006/relationships/oleObject" Target="../embeddings/oleObject81.bin"/><Relationship Id="rId10" Type="http://schemas.openxmlformats.org/officeDocument/2006/relationships/oleObject" Target="../embeddings/oleObject68.bin"/><Relationship Id="rId19" Type="http://schemas.openxmlformats.org/officeDocument/2006/relationships/oleObject" Target="../embeddings/oleObject77.bin"/><Relationship Id="rId4" Type="http://schemas.openxmlformats.org/officeDocument/2006/relationships/oleObject" Target="../embeddings/oleObject62.bin"/><Relationship Id="rId9" Type="http://schemas.openxmlformats.org/officeDocument/2006/relationships/oleObject" Target="../embeddings/oleObject67.bin"/><Relationship Id="rId14" Type="http://schemas.openxmlformats.org/officeDocument/2006/relationships/oleObject" Target="../embeddings/oleObject72.bin"/><Relationship Id="rId22" Type="http://schemas.openxmlformats.org/officeDocument/2006/relationships/oleObject" Target="../embeddings/oleObject80.bin"/><Relationship Id="rId27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66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Microsoft_Word_97_-_2003___77.doc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9147" y="1938770"/>
            <a:ext cx="9786937" cy="102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403" tIns="51702" rIns="103403" bIns="51702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6000" b="0" dirty="0">
                <a:latin typeface="Palatino Linotype" panose="02040502050505030304" pitchFamily="18" charset="0"/>
                <a:ea typeface="黑体" panose="02010609060101010101" pitchFamily="49" charset="-122"/>
                <a:sym typeface="Palatino Linotype" panose="02040502050505030304" pitchFamily="18" charset="0"/>
              </a:rPr>
              <a:t>第三</a:t>
            </a:r>
            <a:r>
              <a:rPr lang="zh-CN" altLang="en-US" sz="6000" b="0" dirty="0" smtClean="0">
                <a:latin typeface="Palatino Linotype" panose="02040502050505030304" pitchFamily="18" charset="0"/>
                <a:ea typeface="黑体" panose="02010609060101010101" pitchFamily="49" charset="-122"/>
                <a:sym typeface="Palatino Linotype" panose="02040502050505030304" pitchFamily="18" charset="0"/>
              </a:rPr>
              <a:t>章  不等式</a:t>
            </a:r>
            <a:endParaRPr lang="zh-CN" altLang="en-US" sz="6000" b="0" dirty="0">
              <a:latin typeface="Palatino Linotype" panose="02040502050505030304" pitchFamily="18" charset="0"/>
              <a:ea typeface="黑体" panose="02010609060101010101" pitchFamily="49" charset="-122"/>
              <a:sym typeface="Palatino Linotype" panose="0204050205050503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38313" y="3603625"/>
            <a:ext cx="71437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403" tIns="51702" rIns="103403" bIns="51702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CN" sz="3600" b="0" dirty="0" smtClean="0">
                <a:latin typeface="华文行楷" panose="02010800040101010101" pitchFamily="2" charset="-122"/>
                <a:ea typeface="华文行楷" panose="02010800040101010101" pitchFamily="2" charset="-122"/>
                <a:sym typeface="Palatino Linotype" panose="02040502050505030304" pitchFamily="18" charset="0"/>
              </a:rPr>
              <a:t>3.3.2  </a:t>
            </a:r>
            <a:r>
              <a:rPr lang="zh-CN" altLang="en-US" sz="3600" b="0" dirty="0" smtClean="0">
                <a:latin typeface="华文行楷" panose="02010800040101010101" pitchFamily="2" charset="-122"/>
                <a:ea typeface="华文行楷" panose="02010800040101010101" pitchFamily="2" charset="-122"/>
                <a:sym typeface="Palatino Linotype" panose="02040502050505030304" pitchFamily="18" charset="0"/>
              </a:rPr>
              <a:t>简单的线性规划问题</a:t>
            </a:r>
            <a:endParaRPr lang="zh-CN" altLang="en-US" sz="6000" b="0" dirty="0">
              <a:latin typeface="华文行楷" panose="02010800040101010101" pitchFamily="2" charset="-122"/>
              <a:ea typeface="华文行楷" panose="02010800040101010101" pitchFamily="2" charset="-122"/>
              <a:sym typeface="楷体_GB2312" charset="-122"/>
            </a:endParaRPr>
          </a:p>
        </p:txBody>
      </p:sp>
      <p:sp>
        <p:nvSpPr>
          <p:cNvPr id="5" name="矩形 1">
            <a:hlinkClick r:id="rId2"/>
          </p:cNvPr>
          <p:cNvSpPr>
            <a:spLocks noChangeArrowheads="1"/>
          </p:cNvSpPr>
          <p:nvPr/>
        </p:nvSpPr>
        <p:spPr bwMode="auto">
          <a:xfrm>
            <a:off x="4904121" y="5131559"/>
            <a:ext cx="21082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000" b="0" dirty="0" smtClean="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清流一中 晏华东</a:t>
            </a:r>
            <a:endParaRPr lang="zh-CN" altLang="en-US" sz="2000" b="0" dirty="0"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19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  <p:bldP spid="3" grpId="0" bldLvl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88636816"/>
              </p:ext>
            </p:extLst>
          </p:nvPr>
        </p:nvGraphicFramePr>
        <p:xfrm>
          <a:off x="2043194" y="991178"/>
          <a:ext cx="2563812" cy="3889375"/>
        </p:xfrm>
        <a:graphic>
          <a:graphicData uri="http://schemas.openxmlformats.org/presentationml/2006/ole">
            <p:oleObj spid="_x0000_s5466" r:id="rId3" imgW="762662" imgH="1156704" progId="Equation.DSMT4">
              <p:embed/>
            </p:oleObj>
          </a:graphicData>
        </a:graphic>
      </p:graphicFrame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8814234" y="848303"/>
            <a:ext cx="0" cy="3887788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6221846" y="2288166"/>
            <a:ext cx="4103688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2293" name="Group 5"/>
          <p:cNvGrpSpPr>
            <a:grpSpLocks/>
          </p:cNvGrpSpPr>
          <p:nvPr/>
        </p:nvGrpSpPr>
        <p:grpSpPr bwMode="auto">
          <a:xfrm>
            <a:off x="5717021" y="416503"/>
            <a:ext cx="5957888" cy="4967288"/>
            <a:chOff x="0" y="0"/>
            <a:chExt cx="3753" cy="3129"/>
          </a:xfrm>
        </p:grpSpPr>
        <p:sp>
          <p:nvSpPr>
            <p:cNvPr id="12294" name="Line 6"/>
            <p:cNvSpPr>
              <a:spLocks noChangeShapeType="1"/>
            </p:cNvSpPr>
            <p:nvPr/>
          </p:nvSpPr>
          <p:spPr bwMode="auto">
            <a:xfrm>
              <a:off x="0" y="1814"/>
              <a:ext cx="3674" cy="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 flipV="1">
              <a:off x="1088" y="181"/>
              <a:ext cx="0" cy="2948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96" name="Text Box 8"/>
            <p:cNvSpPr txBox="1">
              <a:spLocks noChangeArrowheads="1"/>
            </p:cNvSpPr>
            <p:nvPr/>
          </p:nvSpPr>
          <p:spPr bwMode="auto">
            <a:xfrm>
              <a:off x="816" y="1814"/>
              <a:ext cx="27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600"/>
                <a:t>0</a:t>
              </a:r>
            </a:p>
          </p:txBody>
        </p:sp>
        <p:sp>
          <p:nvSpPr>
            <p:cNvPr id="12297" name="Text Box 9"/>
            <p:cNvSpPr txBox="1">
              <a:spLocks noChangeArrowheads="1"/>
            </p:cNvSpPr>
            <p:nvPr/>
          </p:nvSpPr>
          <p:spPr bwMode="auto">
            <a:xfrm>
              <a:off x="3493" y="1406"/>
              <a:ext cx="2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600"/>
                <a:t>x</a:t>
              </a:r>
            </a:p>
          </p:txBody>
        </p:sp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>
              <a:off x="1225" y="0"/>
              <a:ext cx="2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600"/>
                <a:t>y</a:t>
              </a:r>
            </a:p>
          </p:txBody>
        </p:sp>
        <p:sp>
          <p:nvSpPr>
            <p:cNvPr id="12299" name="Text Box 11"/>
            <p:cNvSpPr txBox="1">
              <a:spLocks noChangeArrowheads="1"/>
            </p:cNvSpPr>
            <p:nvPr/>
          </p:nvSpPr>
          <p:spPr bwMode="auto">
            <a:xfrm>
              <a:off x="1933" y="1496"/>
              <a:ext cx="26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/>
                <a:t>4</a:t>
              </a:r>
            </a:p>
          </p:txBody>
        </p:sp>
        <p:sp>
          <p:nvSpPr>
            <p:cNvPr id="12300" name="Text Box 12"/>
            <p:cNvSpPr txBox="1">
              <a:spLocks noChangeArrowheads="1"/>
            </p:cNvSpPr>
            <p:nvPr/>
          </p:nvSpPr>
          <p:spPr bwMode="auto">
            <a:xfrm>
              <a:off x="907" y="1088"/>
              <a:ext cx="26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/>
                <a:t>3</a:t>
              </a:r>
            </a:p>
          </p:txBody>
        </p:sp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>
              <a:off x="2812" y="1768"/>
              <a:ext cx="0" cy="46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2" name="Line 14"/>
            <p:cNvSpPr>
              <a:spLocks noChangeShapeType="1"/>
            </p:cNvSpPr>
            <p:nvPr/>
          </p:nvSpPr>
          <p:spPr bwMode="auto">
            <a:xfrm>
              <a:off x="1044" y="997"/>
              <a:ext cx="45" cy="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3" name="Text Box 15"/>
            <p:cNvSpPr txBox="1">
              <a:spLocks noChangeArrowheads="1"/>
            </p:cNvSpPr>
            <p:nvPr/>
          </p:nvSpPr>
          <p:spPr bwMode="auto">
            <a:xfrm>
              <a:off x="1043" y="725"/>
              <a:ext cx="26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/>
                <a:t>4</a:t>
              </a:r>
            </a:p>
          </p:txBody>
        </p:sp>
        <p:sp>
          <p:nvSpPr>
            <p:cNvPr id="12304" name="Text Box 16"/>
            <p:cNvSpPr txBox="1">
              <a:spLocks noChangeArrowheads="1"/>
            </p:cNvSpPr>
            <p:nvPr/>
          </p:nvSpPr>
          <p:spPr bwMode="auto">
            <a:xfrm>
              <a:off x="2767" y="1447"/>
              <a:ext cx="26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/>
                <a:t>8</a:t>
              </a:r>
            </a:p>
          </p:txBody>
        </p:sp>
      </p:grp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6148821" y="1353128"/>
            <a:ext cx="4464050" cy="21590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5717021" y="2648529"/>
            <a:ext cx="4032250" cy="1439863"/>
          </a:xfrm>
          <a:prstGeom prst="line">
            <a:avLst/>
          </a:prstGeom>
          <a:noFill/>
          <a:ln w="38100" cmpd="sng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230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8490395"/>
              </p:ext>
            </p:extLst>
          </p:nvPr>
        </p:nvGraphicFramePr>
        <p:xfrm>
          <a:off x="8993621" y="4016953"/>
          <a:ext cx="2484438" cy="1168400"/>
        </p:xfrm>
        <a:graphic>
          <a:graphicData uri="http://schemas.openxmlformats.org/presentationml/2006/ole">
            <p:oleObj spid="_x0000_s5467" r:id="rId4" imgW="863975" imgH="406576" progId="Equation.DSMT4">
              <p:embed/>
            </p:oleObj>
          </a:graphicData>
        </a:graphic>
      </p:graphicFrame>
      <p:grpSp>
        <p:nvGrpSpPr>
          <p:cNvPr id="12308" name="Group 20"/>
          <p:cNvGrpSpPr>
            <a:grpSpLocks/>
          </p:cNvGrpSpPr>
          <p:nvPr/>
        </p:nvGrpSpPr>
        <p:grpSpPr bwMode="auto">
          <a:xfrm>
            <a:off x="7445810" y="2359604"/>
            <a:ext cx="1368425" cy="936625"/>
            <a:chOff x="0" y="0"/>
            <a:chExt cx="862" cy="590"/>
          </a:xfrm>
        </p:grpSpPr>
        <p:sp>
          <p:nvSpPr>
            <p:cNvPr id="12309" name="Line 21"/>
            <p:cNvSpPr>
              <a:spLocks noChangeShapeType="1"/>
            </p:cNvSpPr>
            <p:nvPr/>
          </p:nvSpPr>
          <p:spPr bwMode="auto">
            <a:xfrm flipH="1">
              <a:off x="0" y="0"/>
              <a:ext cx="136" cy="136"/>
            </a:xfrm>
            <a:prstGeom prst="line">
              <a:avLst/>
            </a:pr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0" name="Line 22"/>
            <p:cNvSpPr>
              <a:spLocks noChangeShapeType="1"/>
            </p:cNvSpPr>
            <p:nvPr/>
          </p:nvSpPr>
          <p:spPr bwMode="auto">
            <a:xfrm flipH="1">
              <a:off x="0" y="0"/>
              <a:ext cx="272" cy="272"/>
            </a:xfrm>
            <a:prstGeom prst="line">
              <a:avLst/>
            </a:pr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1" name="Line 23"/>
            <p:cNvSpPr>
              <a:spLocks noChangeShapeType="1"/>
            </p:cNvSpPr>
            <p:nvPr/>
          </p:nvSpPr>
          <p:spPr bwMode="auto">
            <a:xfrm flipH="1">
              <a:off x="0" y="0"/>
              <a:ext cx="408" cy="408"/>
            </a:xfrm>
            <a:prstGeom prst="line">
              <a:avLst/>
            </a:pr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2" name="Line 24"/>
            <p:cNvSpPr>
              <a:spLocks noChangeShapeType="1"/>
            </p:cNvSpPr>
            <p:nvPr/>
          </p:nvSpPr>
          <p:spPr bwMode="auto">
            <a:xfrm flipH="1">
              <a:off x="0" y="0"/>
              <a:ext cx="499" cy="499"/>
            </a:xfrm>
            <a:prstGeom prst="line">
              <a:avLst/>
            </a:pr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3" name="Line 25"/>
            <p:cNvSpPr>
              <a:spLocks noChangeShapeType="1"/>
            </p:cNvSpPr>
            <p:nvPr/>
          </p:nvSpPr>
          <p:spPr bwMode="auto">
            <a:xfrm flipH="1">
              <a:off x="181" y="91"/>
              <a:ext cx="499" cy="499"/>
            </a:xfrm>
            <a:prstGeom prst="line">
              <a:avLst/>
            </a:pr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4" name="Line 26"/>
            <p:cNvSpPr>
              <a:spLocks noChangeShapeType="1"/>
            </p:cNvSpPr>
            <p:nvPr/>
          </p:nvSpPr>
          <p:spPr bwMode="auto">
            <a:xfrm flipH="1">
              <a:off x="272" y="136"/>
              <a:ext cx="453" cy="454"/>
            </a:xfrm>
            <a:prstGeom prst="line">
              <a:avLst/>
            </a:pr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5" name="Line 27"/>
            <p:cNvSpPr>
              <a:spLocks noChangeShapeType="1"/>
            </p:cNvSpPr>
            <p:nvPr/>
          </p:nvSpPr>
          <p:spPr bwMode="auto">
            <a:xfrm flipH="1">
              <a:off x="45" y="45"/>
              <a:ext cx="544" cy="545"/>
            </a:xfrm>
            <a:prstGeom prst="line">
              <a:avLst/>
            </a:pr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6" name="Line 28"/>
            <p:cNvSpPr>
              <a:spLocks noChangeShapeType="1"/>
            </p:cNvSpPr>
            <p:nvPr/>
          </p:nvSpPr>
          <p:spPr bwMode="auto">
            <a:xfrm flipH="1">
              <a:off x="363" y="136"/>
              <a:ext cx="453" cy="454"/>
            </a:xfrm>
            <a:prstGeom prst="line">
              <a:avLst/>
            </a:pr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7" name="Line 29"/>
            <p:cNvSpPr>
              <a:spLocks noChangeShapeType="1"/>
            </p:cNvSpPr>
            <p:nvPr/>
          </p:nvSpPr>
          <p:spPr bwMode="auto">
            <a:xfrm flipH="1">
              <a:off x="453" y="181"/>
              <a:ext cx="409" cy="409"/>
            </a:xfrm>
            <a:prstGeom prst="line">
              <a:avLst/>
            </a:pr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8" name="Line 30"/>
            <p:cNvSpPr>
              <a:spLocks noChangeShapeType="1"/>
            </p:cNvSpPr>
            <p:nvPr/>
          </p:nvSpPr>
          <p:spPr bwMode="auto">
            <a:xfrm flipH="1">
              <a:off x="544" y="272"/>
              <a:ext cx="318" cy="318"/>
            </a:xfrm>
            <a:prstGeom prst="line">
              <a:avLst/>
            </a:pr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9" name="Line 31"/>
            <p:cNvSpPr>
              <a:spLocks noChangeShapeType="1"/>
            </p:cNvSpPr>
            <p:nvPr/>
          </p:nvSpPr>
          <p:spPr bwMode="auto">
            <a:xfrm flipH="1">
              <a:off x="635" y="363"/>
              <a:ext cx="227" cy="227"/>
            </a:xfrm>
            <a:prstGeom prst="line">
              <a:avLst/>
            </a:pr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0" name="Line 32"/>
            <p:cNvSpPr>
              <a:spLocks noChangeShapeType="1"/>
            </p:cNvSpPr>
            <p:nvPr/>
          </p:nvSpPr>
          <p:spPr bwMode="auto">
            <a:xfrm flipH="1">
              <a:off x="725" y="453"/>
              <a:ext cx="137" cy="137"/>
            </a:xfrm>
            <a:prstGeom prst="line">
              <a:avLst/>
            </a:pr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7733147" y="1783341"/>
            <a:ext cx="2447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rgbClr val="FF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N</a:t>
            </a:r>
            <a:r>
              <a:rPr lang="zh-CN" altLang="en-US">
                <a:solidFill>
                  <a:srgbClr val="FF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>
                <a:solidFill>
                  <a:srgbClr val="FF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>
                <a:solidFill>
                  <a:srgbClr val="FF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，</a:t>
            </a:r>
            <a:r>
              <a:rPr lang="en-US" altLang="zh-CN">
                <a:solidFill>
                  <a:srgbClr val="FF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>
                <a:solidFill>
                  <a:srgbClr val="FF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</a:p>
        </p:txBody>
      </p:sp>
      <p:sp>
        <p:nvSpPr>
          <p:cNvPr id="12322" name="Line 35"/>
          <p:cNvSpPr>
            <a:spLocks noChangeShapeType="1"/>
          </p:cNvSpPr>
          <p:nvPr/>
        </p:nvSpPr>
        <p:spPr bwMode="auto">
          <a:xfrm>
            <a:off x="5932921" y="1496003"/>
            <a:ext cx="4032250" cy="1441450"/>
          </a:xfrm>
          <a:prstGeom prst="line">
            <a:avLst/>
          </a:prstGeom>
          <a:noFill/>
          <a:ln w="38100" cmpd="sng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232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60649387"/>
              </p:ext>
            </p:extLst>
          </p:nvPr>
        </p:nvGraphicFramePr>
        <p:xfrm>
          <a:off x="9712760" y="3080329"/>
          <a:ext cx="2160587" cy="1046163"/>
        </p:xfrm>
        <a:graphic>
          <a:graphicData uri="http://schemas.openxmlformats.org/presentationml/2006/ole">
            <p:oleObj spid="_x0000_s5468" r:id="rId5" imgW="838564" imgH="406576" progId="Equation.DSMT4">
              <p:embed/>
            </p:oleObj>
          </a:graphicData>
        </a:graphic>
      </p:graphicFrame>
      <p:sp>
        <p:nvSpPr>
          <p:cNvPr id="12324" name="Line 38"/>
          <p:cNvSpPr>
            <a:spLocks noChangeShapeType="1"/>
          </p:cNvSpPr>
          <p:nvPr/>
        </p:nvSpPr>
        <p:spPr bwMode="auto">
          <a:xfrm>
            <a:off x="5932921" y="1711903"/>
            <a:ext cx="4032250" cy="1441450"/>
          </a:xfrm>
          <a:prstGeom prst="line">
            <a:avLst/>
          </a:prstGeom>
          <a:noFill/>
          <a:ln w="38100" cmpd="sng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25" name="Line 39"/>
          <p:cNvSpPr>
            <a:spLocks noChangeShapeType="1"/>
          </p:cNvSpPr>
          <p:nvPr/>
        </p:nvSpPr>
        <p:spPr bwMode="auto">
          <a:xfrm>
            <a:off x="5932921" y="1926216"/>
            <a:ext cx="4032250" cy="1441450"/>
          </a:xfrm>
          <a:prstGeom prst="line">
            <a:avLst/>
          </a:prstGeom>
          <a:noFill/>
          <a:ln w="38100" cmpd="sng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26" name="Line 40"/>
          <p:cNvSpPr>
            <a:spLocks noChangeShapeType="1"/>
          </p:cNvSpPr>
          <p:nvPr/>
        </p:nvSpPr>
        <p:spPr bwMode="auto">
          <a:xfrm>
            <a:off x="5861484" y="2072266"/>
            <a:ext cx="4032250" cy="1441450"/>
          </a:xfrm>
          <a:prstGeom prst="line">
            <a:avLst/>
          </a:prstGeom>
          <a:noFill/>
          <a:ln w="38100" cmpd="sng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27" name="Line 41"/>
          <p:cNvSpPr>
            <a:spLocks noChangeShapeType="1"/>
          </p:cNvSpPr>
          <p:nvPr/>
        </p:nvSpPr>
        <p:spPr bwMode="auto">
          <a:xfrm>
            <a:off x="5861484" y="2286578"/>
            <a:ext cx="4032250" cy="1441450"/>
          </a:xfrm>
          <a:prstGeom prst="line">
            <a:avLst/>
          </a:prstGeom>
          <a:noFill/>
          <a:ln w="38100" cmpd="sng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28" name="Line 42"/>
          <p:cNvSpPr>
            <a:spLocks noChangeShapeType="1"/>
          </p:cNvSpPr>
          <p:nvPr/>
        </p:nvSpPr>
        <p:spPr bwMode="auto">
          <a:xfrm>
            <a:off x="5788459" y="2502478"/>
            <a:ext cx="4032250" cy="1441450"/>
          </a:xfrm>
          <a:prstGeom prst="line">
            <a:avLst/>
          </a:prstGeom>
          <a:noFill/>
          <a:ln w="38100" cmpd="sng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29" name="Text Box 43"/>
          <p:cNvSpPr txBox="1">
            <a:spLocks noChangeArrowheads="1"/>
          </p:cNvSpPr>
          <p:nvPr/>
        </p:nvSpPr>
        <p:spPr bwMode="auto">
          <a:xfrm>
            <a:off x="1756075" y="260353"/>
            <a:ext cx="57262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solidFill>
                  <a:srgbClr val="FF0000"/>
                </a:solidFill>
              </a:rPr>
              <a:t>变式：</a:t>
            </a:r>
            <a:r>
              <a:rPr lang="zh-CN" altLang="en-US" sz="3200" dirty="0"/>
              <a:t>求利润</a:t>
            </a:r>
            <a:r>
              <a:rPr lang="en-US" altLang="zh-CN" sz="3200" dirty="0"/>
              <a:t>z=x+3y</a:t>
            </a:r>
            <a:r>
              <a:rPr lang="zh-CN" altLang="en-US" sz="3200" dirty="0"/>
              <a:t>的最大值</a:t>
            </a:r>
            <a:r>
              <a:rPr lang="en-US" altLang="zh-CN" sz="3200" dirty="0"/>
              <a:t>.</a:t>
            </a:r>
          </a:p>
        </p:txBody>
      </p:sp>
      <p:graphicFrame>
        <p:nvGraphicFramePr>
          <p:cNvPr id="12330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26901428"/>
              </p:ext>
            </p:extLst>
          </p:nvPr>
        </p:nvGraphicFramePr>
        <p:xfrm>
          <a:off x="1369653" y="5094864"/>
          <a:ext cx="5022850" cy="928688"/>
        </p:xfrm>
        <a:graphic>
          <a:graphicData uri="http://schemas.openxmlformats.org/presentationml/2006/ole">
            <p:oleObj spid="_x0000_s5469" r:id="rId6" imgW="1182126" imgH="228799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066805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305" grpId="0" animBg="1"/>
      <p:bldP spid="12306" grpId="0" animBg="1"/>
      <p:bldP spid="12321" grpId="0" autoUpdateAnimBg="0"/>
      <p:bldP spid="12322" grpId="0" animBg="1"/>
      <p:bldP spid="12324" grpId="0" animBg="1"/>
      <p:bldP spid="12325" grpId="0" animBg="1"/>
      <p:bldP spid="12326" grpId="0" animBg="1"/>
      <p:bldP spid="12327" grpId="0" animBg="1"/>
      <p:bldP spid="12328" grpId="0" animBg="1"/>
      <p:bldP spid="1232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961254" y="1159163"/>
            <a:ext cx="11991975" cy="3668713"/>
            <a:chOff x="308" y="-7"/>
            <a:chExt cx="7557" cy="2311"/>
          </a:xfrm>
        </p:grpSpPr>
        <p:sp>
          <p:nvSpPr>
            <p:cNvPr id="13316" name="Text Box 4"/>
            <p:cNvSpPr txBox="1">
              <a:spLocks noChangeArrowheads="1"/>
            </p:cNvSpPr>
            <p:nvPr/>
          </p:nvSpPr>
          <p:spPr bwMode="auto">
            <a:xfrm>
              <a:off x="308" y="-7"/>
              <a:ext cx="755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dirty="0" smtClean="0">
                  <a:solidFill>
                    <a:srgbClr val="FF0000"/>
                  </a:solidFill>
                </a:rPr>
                <a:t>变式、</a:t>
              </a:r>
              <a:r>
                <a:rPr lang="zh-CN" altLang="en-US" sz="2800" dirty="0" smtClean="0"/>
                <a:t>求</a:t>
              </a:r>
              <a:r>
                <a:rPr lang="en-US" altLang="zh-CN" sz="2800" dirty="0"/>
                <a:t>z=2x+y</a:t>
              </a:r>
              <a:r>
                <a:rPr lang="zh-CN" altLang="en-US" sz="2800" dirty="0"/>
                <a:t>的最大值，使式中的</a:t>
              </a:r>
              <a:r>
                <a:rPr lang="en-US" altLang="zh-CN" sz="2800" dirty="0"/>
                <a:t>x</a:t>
              </a:r>
              <a:r>
                <a:rPr lang="zh-CN" altLang="en-US" sz="2800" dirty="0"/>
                <a:t>、</a:t>
              </a:r>
              <a:r>
                <a:rPr lang="en-US" altLang="zh-CN" sz="2800" dirty="0"/>
                <a:t>y</a:t>
              </a:r>
              <a:r>
                <a:rPr lang="zh-CN" altLang="en-US" sz="2800" dirty="0"/>
                <a:t>满足约束条件：</a:t>
              </a:r>
            </a:p>
          </p:txBody>
        </p:sp>
        <p:graphicFrame>
          <p:nvGraphicFramePr>
            <p:cNvPr id="1331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442234513"/>
                </p:ext>
              </p:extLst>
            </p:nvPr>
          </p:nvGraphicFramePr>
          <p:xfrm>
            <a:off x="2208" y="480"/>
            <a:ext cx="1596" cy="1824"/>
          </p:xfrm>
          <a:graphic>
            <a:graphicData uri="http://schemas.openxmlformats.org/presentationml/2006/ole">
              <p:oleObj spid="_x0000_s6232" r:id="rId3" imgW="622841" imgH="711818" progId="">
                <p:embed/>
              </p:oleObj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xmlns="" val="2311311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4800601" y="3048001"/>
          <a:ext cx="3267075" cy="1628775"/>
        </p:xfrm>
        <a:graphic>
          <a:graphicData uri="http://schemas.openxmlformats.org/presentationml/2006/ole">
            <p:oleObj spid="_x0000_s7342" r:id="rId3" imgW="3266667" imgH="1628571" progId="PBrush">
              <p:embed/>
            </p:oleObj>
          </a:graphicData>
        </a:graphic>
      </p:graphicFrame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6781800" y="990600"/>
            <a:ext cx="1447800" cy="4114800"/>
          </a:xfrm>
          <a:prstGeom prst="line">
            <a:avLst/>
          </a:prstGeom>
          <a:noFill/>
          <a:ln w="28575" cmpd="sng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3962400" y="2209800"/>
            <a:ext cx="1447800" cy="4114800"/>
          </a:xfrm>
          <a:prstGeom prst="line">
            <a:avLst/>
          </a:prstGeom>
          <a:noFill/>
          <a:ln w="28575" cmpd="sng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pSp>
        <p:nvGrpSpPr>
          <p:cNvPr id="14341" name="Group 5"/>
          <p:cNvGrpSpPr>
            <a:grpSpLocks/>
          </p:cNvGrpSpPr>
          <p:nvPr/>
        </p:nvGrpSpPr>
        <p:grpSpPr bwMode="auto">
          <a:xfrm>
            <a:off x="3352800" y="914400"/>
            <a:ext cx="5638800" cy="4419600"/>
            <a:chOff x="0" y="0"/>
            <a:chExt cx="3552" cy="2784"/>
          </a:xfrm>
        </p:grpSpPr>
        <p:sp>
          <p:nvSpPr>
            <p:cNvPr id="14342" name="Line 6"/>
            <p:cNvSpPr>
              <a:spLocks noChangeShapeType="1"/>
            </p:cNvSpPr>
            <p:nvPr/>
          </p:nvSpPr>
          <p:spPr bwMode="auto">
            <a:xfrm>
              <a:off x="0" y="1728"/>
              <a:ext cx="3360" cy="0"/>
            </a:xfrm>
            <a:prstGeom prst="line">
              <a:avLst/>
            </a:prstGeom>
            <a:noFill/>
            <a:ln w="28575" cmpd="sng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4343" name="Line 7"/>
            <p:cNvSpPr>
              <a:spLocks noChangeShapeType="1"/>
            </p:cNvSpPr>
            <p:nvPr/>
          </p:nvSpPr>
          <p:spPr bwMode="auto">
            <a:xfrm flipV="1">
              <a:off x="1536" y="48"/>
              <a:ext cx="0" cy="2736"/>
            </a:xfrm>
            <a:prstGeom prst="line">
              <a:avLst/>
            </a:prstGeom>
            <a:noFill/>
            <a:ln w="28575" cmpd="sng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4344" name="Text Box 8"/>
            <p:cNvSpPr txBox="1">
              <a:spLocks noChangeArrowheads="1"/>
            </p:cNvSpPr>
            <p:nvPr/>
          </p:nvSpPr>
          <p:spPr bwMode="auto">
            <a:xfrm>
              <a:off x="3024" y="187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/>
                <a:t>x</a:t>
              </a:r>
            </a:p>
          </p:txBody>
        </p:sp>
        <p:sp>
          <p:nvSpPr>
            <p:cNvPr id="14345" name="Text Box 9"/>
            <p:cNvSpPr txBox="1">
              <a:spLocks noChangeArrowheads="1"/>
            </p:cNvSpPr>
            <p:nvPr/>
          </p:nvSpPr>
          <p:spPr bwMode="auto">
            <a:xfrm>
              <a:off x="1152" y="168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/>
                <a:t>O</a:t>
              </a:r>
            </a:p>
          </p:txBody>
        </p:sp>
        <p:sp>
          <p:nvSpPr>
            <p:cNvPr id="14346" name="Text Box 10"/>
            <p:cNvSpPr txBox="1">
              <a:spLocks noChangeArrowheads="1"/>
            </p:cNvSpPr>
            <p:nvPr/>
          </p:nvSpPr>
          <p:spPr bwMode="auto">
            <a:xfrm>
              <a:off x="1536" y="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/>
                <a:t>y</a:t>
              </a:r>
            </a:p>
          </p:txBody>
        </p:sp>
      </p:grpSp>
      <p:grpSp>
        <p:nvGrpSpPr>
          <p:cNvPr id="14347" name="Group 11"/>
          <p:cNvGrpSpPr>
            <a:grpSpLocks/>
          </p:cNvGrpSpPr>
          <p:nvPr/>
        </p:nvGrpSpPr>
        <p:grpSpPr bwMode="auto">
          <a:xfrm>
            <a:off x="4511675" y="2362200"/>
            <a:ext cx="3657600" cy="2743200"/>
            <a:chOff x="0" y="0"/>
            <a:chExt cx="2304" cy="1728"/>
          </a:xfrm>
        </p:grpSpPr>
        <p:sp>
          <p:nvSpPr>
            <p:cNvPr id="14348" name="Text Box 12"/>
            <p:cNvSpPr txBox="1">
              <a:spLocks noChangeArrowheads="1"/>
            </p:cNvSpPr>
            <p:nvPr/>
          </p:nvSpPr>
          <p:spPr bwMode="auto">
            <a:xfrm>
              <a:off x="912" y="0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/>
                <a:t>A</a:t>
              </a:r>
            </a:p>
          </p:txBody>
        </p:sp>
        <p:sp>
          <p:nvSpPr>
            <p:cNvPr id="14349" name="Text Box 13"/>
            <p:cNvSpPr txBox="1">
              <a:spLocks noChangeArrowheads="1"/>
            </p:cNvSpPr>
            <p:nvPr/>
          </p:nvSpPr>
          <p:spPr bwMode="auto">
            <a:xfrm>
              <a:off x="0" y="144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/>
                <a:t>B</a:t>
              </a:r>
            </a:p>
          </p:txBody>
        </p:sp>
        <p:sp>
          <p:nvSpPr>
            <p:cNvPr id="14350" name="Text Box 14"/>
            <p:cNvSpPr txBox="1">
              <a:spLocks noChangeArrowheads="1"/>
            </p:cNvSpPr>
            <p:nvPr/>
          </p:nvSpPr>
          <p:spPr bwMode="auto">
            <a:xfrm>
              <a:off x="1968" y="144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/>
                <a:t>C</a:t>
              </a:r>
            </a:p>
          </p:txBody>
        </p:sp>
      </p:grpSp>
      <p:grpSp>
        <p:nvGrpSpPr>
          <p:cNvPr id="14351" name="Group 15"/>
          <p:cNvGrpSpPr>
            <a:grpSpLocks/>
          </p:cNvGrpSpPr>
          <p:nvPr/>
        </p:nvGrpSpPr>
        <p:grpSpPr bwMode="auto">
          <a:xfrm>
            <a:off x="4038600" y="1295400"/>
            <a:ext cx="4572000" cy="4114800"/>
            <a:chOff x="0" y="0"/>
            <a:chExt cx="2880" cy="2592"/>
          </a:xfrm>
        </p:grpSpPr>
        <p:sp>
          <p:nvSpPr>
            <p:cNvPr id="14352" name="Line 16"/>
            <p:cNvSpPr>
              <a:spLocks noChangeShapeType="1"/>
            </p:cNvSpPr>
            <p:nvPr/>
          </p:nvSpPr>
          <p:spPr bwMode="auto">
            <a:xfrm flipV="1">
              <a:off x="0" y="144"/>
              <a:ext cx="2448" cy="2448"/>
            </a:xfrm>
            <a:prstGeom prst="line">
              <a:avLst/>
            </a:prstGeom>
            <a:noFill/>
            <a:ln w="19050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4353" name="Text Box 17"/>
            <p:cNvSpPr txBox="1">
              <a:spLocks noChangeArrowheads="1"/>
            </p:cNvSpPr>
            <p:nvPr/>
          </p:nvSpPr>
          <p:spPr bwMode="auto">
            <a:xfrm>
              <a:off x="2400" y="0"/>
              <a:ext cx="4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/>
                <a:t>y=x</a:t>
              </a:r>
            </a:p>
          </p:txBody>
        </p:sp>
      </p:grpSp>
      <p:grpSp>
        <p:nvGrpSpPr>
          <p:cNvPr id="14354" name="Group 18"/>
          <p:cNvGrpSpPr>
            <a:grpSpLocks/>
          </p:cNvGrpSpPr>
          <p:nvPr/>
        </p:nvGrpSpPr>
        <p:grpSpPr bwMode="auto">
          <a:xfrm>
            <a:off x="3792538" y="1447800"/>
            <a:ext cx="4953000" cy="3886200"/>
            <a:chOff x="0" y="0"/>
            <a:chExt cx="3120" cy="2448"/>
          </a:xfrm>
        </p:grpSpPr>
        <p:sp>
          <p:nvSpPr>
            <p:cNvPr id="14355" name="Line 19"/>
            <p:cNvSpPr>
              <a:spLocks noChangeShapeType="1"/>
            </p:cNvSpPr>
            <p:nvPr/>
          </p:nvSpPr>
          <p:spPr bwMode="auto">
            <a:xfrm>
              <a:off x="864" y="192"/>
              <a:ext cx="2256" cy="2256"/>
            </a:xfrm>
            <a:prstGeom prst="line">
              <a:avLst/>
            </a:prstGeom>
            <a:noFill/>
            <a:ln w="19050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4356" name="Text Box 20"/>
            <p:cNvSpPr txBox="1">
              <a:spLocks noChangeArrowheads="1"/>
            </p:cNvSpPr>
            <p:nvPr/>
          </p:nvSpPr>
          <p:spPr bwMode="auto">
            <a:xfrm>
              <a:off x="0" y="0"/>
              <a:ext cx="96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/>
                <a:t> x+y=1</a:t>
              </a:r>
            </a:p>
          </p:txBody>
        </p:sp>
      </p:grpSp>
      <p:grpSp>
        <p:nvGrpSpPr>
          <p:cNvPr id="14357" name="Group 21"/>
          <p:cNvGrpSpPr>
            <a:grpSpLocks/>
          </p:cNvGrpSpPr>
          <p:nvPr/>
        </p:nvGrpSpPr>
        <p:grpSpPr bwMode="auto">
          <a:xfrm>
            <a:off x="2743200" y="4648200"/>
            <a:ext cx="6019800" cy="369888"/>
            <a:chOff x="0" y="0"/>
            <a:chExt cx="3792" cy="233"/>
          </a:xfrm>
        </p:grpSpPr>
        <p:sp>
          <p:nvSpPr>
            <p:cNvPr id="14358" name="Line 22"/>
            <p:cNvSpPr>
              <a:spLocks noChangeShapeType="1"/>
            </p:cNvSpPr>
            <p:nvPr/>
          </p:nvSpPr>
          <p:spPr bwMode="auto">
            <a:xfrm>
              <a:off x="384" y="0"/>
              <a:ext cx="3408" cy="0"/>
            </a:xfrm>
            <a:prstGeom prst="line">
              <a:avLst/>
            </a:prstGeom>
            <a:noFill/>
            <a:ln w="19050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4359" name="Text Box 23"/>
            <p:cNvSpPr txBox="1">
              <a:spLocks noChangeArrowheads="1"/>
            </p:cNvSpPr>
            <p:nvPr/>
          </p:nvSpPr>
          <p:spPr bwMode="auto">
            <a:xfrm>
              <a:off x="0" y="0"/>
              <a:ext cx="67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/>
                <a:t>y=-1</a:t>
              </a:r>
            </a:p>
          </p:txBody>
        </p:sp>
      </p:grpSp>
      <p:sp>
        <p:nvSpPr>
          <p:cNvPr id="14360" name="Line 24"/>
          <p:cNvSpPr>
            <a:spLocks noChangeShapeType="1"/>
          </p:cNvSpPr>
          <p:nvPr/>
        </p:nvSpPr>
        <p:spPr bwMode="auto">
          <a:xfrm>
            <a:off x="5880100" y="1524000"/>
            <a:ext cx="1447800" cy="4114800"/>
          </a:xfrm>
          <a:prstGeom prst="line">
            <a:avLst/>
          </a:prstGeom>
          <a:noFill/>
          <a:ln w="28575" cmpd="sng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4724400" y="4388526"/>
            <a:ext cx="152400" cy="519351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4362" name="Oval 26"/>
          <p:cNvSpPr>
            <a:spLocks noChangeArrowheads="1"/>
          </p:cNvSpPr>
          <p:nvPr/>
        </p:nvSpPr>
        <p:spPr bwMode="auto">
          <a:xfrm>
            <a:off x="8001000" y="4388526"/>
            <a:ext cx="152400" cy="519351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grpSp>
        <p:nvGrpSpPr>
          <p:cNvPr id="14363" name="Group 27"/>
          <p:cNvGrpSpPr>
            <a:grpSpLocks/>
          </p:cNvGrpSpPr>
          <p:nvPr/>
        </p:nvGrpSpPr>
        <p:grpSpPr bwMode="auto">
          <a:xfrm>
            <a:off x="5170488" y="1828800"/>
            <a:ext cx="2438400" cy="4332288"/>
            <a:chOff x="0" y="0"/>
            <a:chExt cx="1536" cy="2729"/>
          </a:xfrm>
        </p:grpSpPr>
        <p:sp>
          <p:nvSpPr>
            <p:cNvPr id="14364" name="Line 28"/>
            <p:cNvSpPr>
              <a:spLocks noChangeShapeType="1"/>
            </p:cNvSpPr>
            <p:nvPr/>
          </p:nvSpPr>
          <p:spPr bwMode="auto">
            <a:xfrm>
              <a:off x="0" y="0"/>
              <a:ext cx="912" cy="2592"/>
            </a:xfrm>
            <a:prstGeom prst="line">
              <a:avLst/>
            </a:prstGeom>
            <a:noFill/>
            <a:ln w="28575" cmpd="sng">
              <a:solidFill>
                <a:srgbClr val="FF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4365" name="Text Box 29"/>
            <p:cNvSpPr txBox="1">
              <a:spLocks noChangeArrowheads="1"/>
            </p:cNvSpPr>
            <p:nvPr/>
          </p:nvSpPr>
          <p:spPr bwMode="auto">
            <a:xfrm>
              <a:off x="432" y="2496"/>
              <a:ext cx="110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solidFill>
                    <a:srgbClr val="FF3300"/>
                  </a:solidFill>
                </a:rPr>
                <a:t>2x+y=0</a:t>
              </a:r>
            </a:p>
          </p:txBody>
        </p:sp>
      </p:grpSp>
      <p:graphicFrame>
        <p:nvGraphicFramePr>
          <p:cNvPr id="1436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80312223"/>
              </p:ext>
            </p:extLst>
          </p:nvPr>
        </p:nvGraphicFramePr>
        <p:xfrm>
          <a:off x="1450976" y="522288"/>
          <a:ext cx="1866900" cy="2133600"/>
        </p:xfrm>
        <a:graphic>
          <a:graphicData uri="http://schemas.openxmlformats.org/presentationml/2006/ole">
            <p:oleObj spid="_x0000_s7343" r:id="rId4" imgW="622841" imgH="711818" progId="">
              <p:embed/>
            </p:oleObj>
          </a:graphicData>
        </a:graphic>
      </p:graphicFrame>
      <p:grpSp>
        <p:nvGrpSpPr>
          <p:cNvPr id="14369" name="Group 33"/>
          <p:cNvGrpSpPr>
            <a:grpSpLocks/>
          </p:cNvGrpSpPr>
          <p:nvPr/>
        </p:nvGrpSpPr>
        <p:grpSpPr bwMode="auto">
          <a:xfrm>
            <a:off x="1427215" y="5486400"/>
            <a:ext cx="2002420" cy="868363"/>
            <a:chOff x="-16" y="-19"/>
            <a:chExt cx="1264" cy="547"/>
          </a:xfrm>
        </p:grpSpPr>
        <p:sp>
          <p:nvSpPr>
            <p:cNvPr id="14370" name="Text Box 34"/>
            <p:cNvSpPr txBox="1">
              <a:spLocks noChangeArrowheads="1"/>
            </p:cNvSpPr>
            <p:nvPr/>
          </p:nvSpPr>
          <p:spPr bwMode="auto">
            <a:xfrm>
              <a:off x="-16" y="-19"/>
              <a:ext cx="10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dirty="0"/>
                <a:t>B:(-1,-1)</a:t>
              </a:r>
            </a:p>
          </p:txBody>
        </p:sp>
        <p:sp>
          <p:nvSpPr>
            <p:cNvPr id="14371" name="Text Box 35"/>
            <p:cNvSpPr txBox="1">
              <a:spLocks noChangeArrowheads="1"/>
            </p:cNvSpPr>
            <p:nvPr/>
          </p:nvSpPr>
          <p:spPr bwMode="auto">
            <a:xfrm>
              <a:off x="0" y="240"/>
              <a:ext cx="1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dirty="0"/>
                <a:t>C:(2,-1)</a:t>
              </a:r>
            </a:p>
          </p:txBody>
        </p:sp>
      </p:grpSp>
      <p:sp>
        <p:nvSpPr>
          <p:cNvPr id="14372" name="AutoShape 36"/>
          <p:cNvSpPr>
            <a:spLocks noChangeArrowheads="1"/>
          </p:cNvSpPr>
          <p:nvPr/>
        </p:nvSpPr>
        <p:spPr bwMode="auto">
          <a:xfrm>
            <a:off x="1752600" y="3657600"/>
            <a:ext cx="1524000" cy="838200"/>
          </a:xfrm>
          <a:prstGeom prst="wedgeRectCallout">
            <a:avLst>
              <a:gd name="adj1" fmla="val 135106"/>
              <a:gd name="adj2" fmla="val 54736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 err="1"/>
              <a:t>Z</a:t>
            </a:r>
            <a:r>
              <a:rPr lang="en-US" altLang="zh-CN" sz="1200" dirty="0" err="1"/>
              <a:t>min</a:t>
            </a:r>
            <a:r>
              <a:rPr lang="en-US" altLang="zh-CN" sz="2400" dirty="0"/>
              <a:t>=-3</a:t>
            </a:r>
          </a:p>
        </p:txBody>
      </p:sp>
      <p:sp>
        <p:nvSpPr>
          <p:cNvPr id="14373" name="AutoShape 37"/>
          <p:cNvSpPr>
            <a:spLocks noChangeArrowheads="1"/>
          </p:cNvSpPr>
          <p:nvPr/>
        </p:nvSpPr>
        <p:spPr bwMode="auto">
          <a:xfrm>
            <a:off x="8169275" y="5791199"/>
            <a:ext cx="1447800" cy="533400"/>
          </a:xfrm>
          <a:prstGeom prst="wedgeRoundRectCallout">
            <a:avLst>
              <a:gd name="adj1" fmla="val -55042"/>
              <a:gd name="adj2" fmla="val -223810"/>
              <a:gd name="adj3" fmla="val 16667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 err="1"/>
              <a:t>Z</a:t>
            </a:r>
            <a:r>
              <a:rPr lang="en-US" altLang="zh-CN" sz="1400" dirty="0" err="1"/>
              <a:t>max</a:t>
            </a:r>
            <a:r>
              <a:rPr lang="en-US" altLang="zh-CN" sz="2400" dirty="0"/>
              <a:t>=3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505700" y="447221"/>
            <a:ext cx="26590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 smtClean="0"/>
              <a:t>目标函数</a:t>
            </a:r>
            <a:r>
              <a:rPr lang="zh-CN" altLang="en-US" sz="2400" dirty="0"/>
              <a:t>：         </a:t>
            </a:r>
            <a:r>
              <a:rPr lang="zh-CN" altLang="en-US" sz="2400" dirty="0" smtClean="0"/>
              <a:t>        </a:t>
            </a:r>
            <a:r>
              <a:rPr lang="en-US" altLang="zh-CN" sz="2400" dirty="0" smtClean="0"/>
              <a:t>Z=2x+y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xmlns="" val="26652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7" dur="5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 animBg="1"/>
      <p:bldP spid="14360" grpId="0" animBg="1"/>
      <p:bldP spid="14361" grpId="0" animBg="1" autoUpdateAnimBg="0"/>
      <p:bldP spid="14362" grpId="0" animBg="1" autoUpdateAnimBg="0"/>
      <p:bldP spid="14372" grpId="0" animBg="1" autoUpdateAnimBg="0"/>
      <p:bldP spid="14373" grpId="0" animBg="1" autoUpdateAnimBg="0"/>
      <p:bldP spid="143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670311" y="520368"/>
            <a:ext cx="64801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解线性规划问题的步骤：</a:t>
            </a:r>
            <a:r>
              <a:rPr lang="zh-CN" altLang="en-US" sz="28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419514" y="2055788"/>
            <a:ext cx="785956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rgbClr val="0000FF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dirty="0">
                <a:solidFill>
                  <a:srgbClr val="0000FF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800" dirty="0">
                <a:solidFill>
                  <a:srgbClr val="0000FF"/>
                </a:solidFill>
                <a:latin typeface="宋体" panose="02010600030101010101" pitchFamily="2" charset="-122"/>
              </a:rPr>
              <a:t>）移：</a:t>
            </a:r>
            <a:r>
              <a:rPr lang="zh-CN" altLang="en-US" sz="2800" dirty="0">
                <a:latin typeface="宋体" panose="02010600030101010101" pitchFamily="2" charset="-122"/>
              </a:rPr>
              <a:t>在线性目标函数所表示的一</a:t>
            </a:r>
            <a:r>
              <a:rPr lang="zh-CN" altLang="en-US" sz="2800" dirty="0" smtClean="0">
                <a:latin typeface="宋体" panose="02010600030101010101" pitchFamily="2" charset="-122"/>
              </a:rPr>
              <a:t>组平行线</a:t>
            </a:r>
            <a:r>
              <a:rPr lang="zh-CN" altLang="en-US" sz="2800" dirty="0">
                <a:latin typeface="宋体" panose="02010600030101010101" pitchFamily="2" charset="-122"/>
              </a:rPr>
              <a:t>中，利用平移的方法找出与</a:t>
            </a:r>
            <a:r>
              <a:rPr lang="zh-CN" altLang="en-US" sz="2800" dirty="0" smtClean="0">
                <a:latin typeface="宋体" panose="02010600030101010101" pitchFamily="2" charset="-122"/>
              </a:rPr>
              <a:t>可行域</a:t>
            </a:r>
            <a:r>
              <a:rPr lang="zh-CN" altLang="en-US" sz="2800" dirty="0">
                <a:latin typeface="宋体" panose="02010600030101010101" pitchFamily="2" charset="-122"/>
              </a:rPr>
              <a:t>有公共点且纵截距最大或最小的直线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419514" y="3661351"/>
            <a:ext cx="7561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rgbClr val="0000FF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dirty="0">
                <a:solidFill>
                  <a:srgbClr val="0000FF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2800" dirty="0">
                <a:solidFill>
                  <a:srgbClr val="0000FF"/>
                </a:solidFill>
                <a:latin typeface="宋体" panose="02010600030101010101" pitchFamily="2" charset="-122"/>
              </a:rPr>
              <a:t>）求：</a:t>
            </a:r>
            <a:r>
              <a:rPr lang="zh-CN" altLang="en-US" sz="2800" dirty="0">
                <a:latin typeface="宋体" panose="02010600030101010101" pitchFamily="2" charset="-122"/>
              </a:rPr>
              <a:t>通过解方程组求出最优解； 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419514" y="4391428"/>
            <a:ext cx="7561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rgbClr val="0000FF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dirty="0">
                <a:solidFill>
                  <a:srgbClr val="0000FF"/>
                </a:solidFill>
                <a:latin typeface="宋体" panose="02010600030101010101" pitchFamily="2" charset="-122"/>
              </a:rPr>
              <a:t>4</a:t>
            </a:r>
            <a:r>
              <a:rPr lang="zh-CN" altLang="en-US" sz="2800" dirty="0">
                <a:solidFill>
                  <a:srgbClr val="0000FF"/>
                </a:solidFill>
                <a:latin typeface="宋体" panose="02010600030101010101" pitchFamily="2" charset="-122"/>
              </a:rPr>
              <a:t>）答：</a:t>
            </a:r>
            <a:r>
              <a:rPr lang="zh-CN" altLang="en-US" sz="2800" dirty="0">
                <a:latin typeface="宋体" panose="02010600030101010101" pitchFamily="2" charset="-122"/>
              </a:rPr>
              <a:t>作出答案。 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419514" y="1325711"/>
            <a:ext cx="89106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rgbClr val="0000FF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dirty="0">
                <a:solidFill>
                  <a:srgbClr val="0000FF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800" dirty="0">
                <a:solidFill>
                  <a:srgbClr val="0000FF"/>
                </a:solidFill>
                <a:latin typeface="宋体" panose="02010600030101010101" pitchFamily="2" charset="-122"/>
              </a:rPr>
              <a:t>）画：</a:t>
            </a:r>
            <a:r>
              <a:rPr lang="zh-CN" altLang="en-US" sz="2800" dirty="0">
                <a:latin typeface="宋体" panose="02010600030101010101" pitchFamily="2" charset="-122"/>
              </a:rPr>
              <a:t>画出线性约束条件所表示的可行域；</a:t>
            </a:r>
          </a:p>
        </p:txBody>
      </p:sp>
    </p:spTree>
    <p:extLst>
      <p:ext uri="{BB962C8B-B14F-4D97-AF65-F5344CB8AC3E}">
        <p14:creationId xmlns:p14="http://schemas.microsoft.com/office/powerpoint/2010/main" xmlns="" val="205767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autoUpdateAnimBg="0"/>
      <p:bldP spid="15364" grpId="0" autoUpdateAnimBg="0"/>
      <p:bldP spid="15365" grpId="0" autoUpdateAnimBg="0"/>
      <p:bldP spid="1536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428030" y="924687"/>
            <a:ext cx="37449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体会</a:t>
            </a:r>
            <a:r>
              <a:rPr lang="en-US" altLang="zh-CN" sz="4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:</a:t>
            </a:r>
            <a:endParaRPr lang="en-US" altLang="zh-CN" sz="4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603376" y="2999370"/>
            <a:ext cx="8569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latin typeface="宋体" panose="02010600030101010101" pitchFamily="2" charset="-122"/>
              </a:rPr>
              <a:t>二、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</a:rPr>
              <a:t>最优解</a:t>
            </a:r>
            <a:r>
              <a:rPr lang="zh-CN" altLang="en-US" sz="2800" dirty="0">
                <a:latin typeface="宋体" panose="02010600030101010101" pitchFamily="2" charset="-122"/>
              </a:rPr>
              <a:t>一般在可行域的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</a:rPr>
              <a:t>顶点</a:t>
            </a:r>
            <a:r>
              <a:rPr lang="zh-CN" altLang="en-US" sz="2800" dirty="0">
                <a:latin typeface="宋体" panose="02010600030101010101" pitchFamily="2" charset="-122"/>
              </a:rPr>
              <a:t>处</a:t>
            </a:r>
            <a:r>
              <a:rPr lang="zh-CN" altLang="en-US" sz="2800" dirty="0" smtClean="0">
                <a:latin typeface="宋体" panose="02010600030101010101" pitchFamily="2" charset="-122"/>
              </a:rPr>
              <a:t>取得。</a:t>
            </a:r>
            <a:endParaRPr lang="zh-CN" altLang="en-US" sz="2800" dirty="0">
              <a:latin typeface="宋体" panose="02010600030101010101" pitchFamily="2" charset="-122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531939" y="4043938"/>
            <a:ext cx="9217025" cy="113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dirty="0">
                <a:latin typeface="宋体" panose="02010600030101010101" pitchFamily="2" charset="-122"/>
              </a:rPr>
              <a:t>三、在哪个顶点取得不仅与</a:t>
            </a:r>
            <a:r>
              <a:rPr lang="en-US" altLang="zh-CN" sz="2800" dirty="0">
                <a:latin typeface="宋体" panose="02010600030101010101" pitchFamily="2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</a:rPr>
              <a:t>的符号有关，</a:t>
            </a:r>
          </a:p>
          <a:p>
            <a:pPr>
              <a:lnSpc>
                <a:spcPct val="130000"/>
              </a:lnSpc>
            </a:pPr>
            <a:r>
              <a:rPr lang="zh-CN" altLang="en-US" sz="2800" dirty="0">
                <a:latin typeface="宋体" panose="02010600030101010101" pitchFamily="2" charset="-122"/>
              </a:rPr>
              <a:t>    </a:t>
            </a:r>
            <a:r>
              <a:rPr lang="zh-CN" altLang="en-US" sz="2800" dirty="0" smtClean="0">
                <a:latin typeface="宋体" panose="02010600030101010101" pitchFamily="2" charset="-122"/>
              </a:rPr>
              <a:t>而且</a:t>
            </a:r>
            <a:r>
              <a:rPr lang="zh-CN" altLang="en-US" sz="2800" dirty="0">
                <a:latin typeface="宋体" panose="02010600030101010101" pitchFamily="2" charset="-122"/>
              </a:rPr>
              <a:t>还与直线 </a:t>
            </a:r>
            <a:r>
              <a:rPr lang="en-US" altLang="zh-CN" sz="2800" dirty="0">
                <a:latin typeface="宋体" panose="02010600030101010101" pitchFamily="2" charset="-122"/>
              </a:rPr>
              <a:t>Z=</a:t>
            </a:r>
            <a:r>
              <a:rPr lang="en-US" altLang="zh-CN" sz="2800" dirty="0" err="1">
                <a:latin typeface="宋体" panose="02010600030101010101" pitchFamily="2" charset="-122"/>
              </a:rPr>
              <a:t>Ax+By</a:t>
            </a:r>
            <a:r>
              <a:rPr lang="zh-CN" altLang="en-US" sz="2800" dirty="0">
                <a:latin typeface="宋体" panose="02010600030101010101" pitchFamily="2" charset="-122"/>
              </a:rPr>
              <a:t>的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</a:rPr>
              <a:t>斜率</a:t>
            </a:r>
            <a:r>
              <a:rPr lang="zh-CN" altLang="en-US" sz="2800" dirty="0" smtClean="0">
                <a:latin typeface="宋体" panose="02010600030101010101" pitchFamily="2" charset="-122"/>
              </a:rPr>
              <a:t>有关。</a:t>
            </a:r>
            <a:endParaRPr lang="zh-CN" altLang="en-US" sz="2800" dirty="0">
              <a:latin typeface="宋体" panose="02010600030101010101" pitchFamily="2" charset="-122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603376" y="1954802"/>
            <a:ext cx="89138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latin typeface="宋体" panose="02010600030101010101" pitchFamily="2" charset="-122"/>
              </a:rPr>
              <a:t>一、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</a:rPr>
              <a:t>先定</a:t>
            </a:r>
            <a:r>
              <a:rPr lang="zh-CN" altLang="en-US" sz="2800" dirty="0">
                <a:latin typeface="宋体" panose="02010600030101010101" pitchFamily="2" charset="-122"/>
              </a:rPr>
              <a:t>可行域和平移方向，再找</a:t>
            </a:r>
            <a:r>
              <a:rPr lang="zh-CN" altLang="en-US" sz="2800" dirty="0" smtClean="0">
                <a:latin typeface="宋体" panose="02010600030101010101" pitchFamily="2" charset="-122"/>
              </a:rPr>
              <a:t>最优解。</a:t>
            </a:r>
            <a:endParaRPr lang="zh-CN" altLang="en-US" sz="2800" dirty="0"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142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  <p:bldP spid="16388" grpId="0"/>
      <p:bldP spid="163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1569084" y="718080"/>
            <a:ext cx="8980805" cy="471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例</a:t>
            </a:r>
            <a:r>
              <a:rPr lang="en-US" altLang="zh-CN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一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个化肥厂生产甲、乙两种混合肥料，生产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车皮甲种肥料的主要原料是磷酸盐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4t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、硝酸盐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18t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；生产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车皮乙种肥料需要的主要原料是磷酸盐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1t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、硝酸盐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15t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。现库存磷酸盐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10t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、硝酸盐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66t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，在此基础上生产这两种混合肥料。列出满足生产条件的数学关系式，并画出相应的平面区域。</a:t>
            </a:r>
          </a:p>
          <a:p>
            <a:pPr algn="just">
              <a:lnSpc>
                <a:spcPct val="120000"/>
              </a:lnSpc>
            </a:pP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若生产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车皮甲种肥料产生的利润为10000元，生产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车皮乙种肥料产生的利润为5000元，那么生产甲、乙两种肥料各多少车皮，能够产生最大的利润？</a:t>
            </a:r>
          </a:p>
        </p:txBody>
      </p:sp>
    </p:spTree>
    <p:extLst>
      <p:ext uri="{BB962C8B-B14F-4D97-AF65-F5344CB8AC3E}">
        <p14:creationId xmlns:p14="http://schemas.microsoft.com/office/powerpoint/2010/main" xmlns="" val="3207188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1772236" y="357051"/>
            <a:ext cx="85534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</a:rPr>
              <a:t>解：</a:t>
            </a:r>
            <a:r>
              <a:rPr lang="zh-CN" altLang="en-US" sz="2400" dirty="0">
                <a:latin typeface="宋体" panose="02010600030101010101" pitchFamily="2" charset="-122"/>
              </a:rPr>
              <a:t>设</a:t>
            </a:r>
            <a:r>
              <a:rPr lang="en-US" altLang="zh-CN" sz="2400" dirty="0">
                <a:latin typeface="宋体" panose="02010600030101010101" pitchFamily="2" charset="-122"/>
              </a:rPr>
              <a:t>x</a:t>
            </a:r>
            <a:r>
              <a:rPr lang="zh-CN" altLang="en-US" sz="2400" dirty="0">
                <a:latin typeface="宋体" panose="02010600030101010101" pitchFamily="2" charset="-122"/>
              </a:rPr>
              <a:t>、</a:t>
            </a:r>
            <a:r>
              <a:rPr lang="en-US" altLang="zh-CN" sz="2400" dirty="0">
                <a:latin typeface="宋体" panose="02010600030101010101" pitchFamily="2" charset="-122"/>
              </a:rPr>
              <a:t>y</a:t>
            </a:r>
            <a:r>
              <a:rPr lang="zh-CN" altLang="en-US" sz="2400" dirty="0">
                <a:latin typeface="宋体" panose="02010600030101010101" pitchFamily="2" charset="-122"/>
              </a:rPr>
              <a:t>分别为计划生产甲、乙两种</a:t>
            </a:r>
            <a:r>
              <a:rPr lang="zh-CN" altLang="en-US" sz="2400" dirty="0" smtClean="0">
                <a:latin typeface="宋体" panose="02010600030101010101" pitchFamily="2" charset="-122"/>
              </a:rPr>
              <a:t>混合肥料</a:t>
            </a:r>
            <a:r>
              <a:rPr lang="zh-CN" altLang="en-US" sz="2400" dirty="0">
                <a:latin typeface="宋体" panose="02010600030101010101" pitchFamily="2" charset="-122"/>
              </a:rPr>
              <a:t>的车皮数，于是满足以下条件：</a:t>
            </a:r>
          </a:p>
        </p:txBody>
      </p:sp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10988041" y="4810443"/>
            <a:ext cx="684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/>
              <a:t>x</a:t>
            </a:r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7863841" y="2905443"/>
            <a:ext cx="3503613" cy="3200400"/>
            <a:chOff x="0" y="0"/>
            <a:chExt cx="5518" cy="5040"/>
          </a:xfrm>
        </p:grpSpPr>
        <p:sp>
          <p:nvSpPr>
            <p:cNvPr id="22533" name="Line 12"/>
            <p:cNvSpPr>
              <a:spLocks noChangeShapeType="1"/>
            </p:cNvSpPr>
            <p:nvPr/>
          </p:nvSpPr>
          <p:spPr bwMode="auto">
            <a:xfrm>
              <a:off x="0" y="480"/>
              <a:ext cx="5040" cy="4560"/>
            </a:xfrm>
            <a:prstGeom prst="line">
              <a:avLst/>
            </a:prstGeom>
            <a:noFill/>
            <a:ln w="38100" cap="flat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34" name="Line 6"/>
            <p:cNvSpPr>
              <a:spLocks noChangeShapeType="1"/>
            </p:cNvSpPr>
            <p:nvPr/>
          </p:nvSpPr>
          <p:spPr bwMode="auto">
            <a:xfrm>
              <a:off x="240" y="3720"/>
              <a:ext cx="5278" cy="0"/>
            </a:xfrm>
            <a:prstGeom prst="line">
              <a:avLst/>
            </a:prstGeom>
            <a:noFill/>
            <a:ln w="38100" cap="flat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35" name="Line 8"/>
            <p:cNvSpPr>
              <a:spLocks noChangeShapeType="1"/>
            </p:cNvSpPr>
            <p:nvPr/>
          </p:nvSpPr>
          <p:spPr bwMode="auto">
            <a:xfrm flipV="1">
              <a:off x="1680" y="0"/>
              <a:ext cx="0" cy="4680"/>
            </a:xfrm>
            <a:prstGeom prst="line">
              <a:avLst/>
            </a:prstGeom>
            <a:noFill/>
            <a:ln w="38100" cap="flat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36" name="Text Box 9"/>
            <p:cNvSpPr txBox="1">
              <a:spLocks noChangeArrowheads="1"/>
            </p:cNvSpPr>
            <p:nvPr/>
          </p:nvSpPr>
          <p:spPr bwMode="auto">
            <a:xfrm>
              <a:off x="1920" y="0"/>
              <a:ext cx="720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/>
                <a:t>y</a:t>
              </a:r>
            </a:p>
          </p:txBody>
        </p:sp>
        <p:sp>
          <p:nvSpPr>
            <p:cNvPr id="22537" name="Text Box 10"/>
            <p:cNvSpPr txBox="1">
              <a:spLocks noChangeArrowheads="1"/>
            </p:cNvSpPr>
            <p:nvPr/>
          </p:nvSpPr>
          <p:spPr bwMode="auto">
            <a:xfrm>
              <a:off x="1680" y="3840"/>
              <a:ext cx="600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/>
                <a:t>o</a:t>
              </a:r>
            </a:p>
          </p:txBody>
        </p:sp>
      </p:grpSp>
      <p:sp>
        <p:nvSpPr>
          <p:cNvPr id="22538" name="Line 11"/>
          <p:cNvSpPr>
            <a:spLocks noChangeShapeType="1"/>
          </p:cNvSpPr>
          <p:nvPr/>
        </p:nvSpPr>
        <p:spPr bwMode="auto">
          <a:xfrm>
            <a:off x="8778240" y="2676843"/>
            <a:ext cx="1066800" cy="3200400"/>
          </a:xfrm>
          <a:prstGeom prst="line">
            <a:avLst/>
          </a:prstGeom>
          <a:noFill/>
          <a:ln w="38100" cap="flat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2253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244923"/>
              </p:ext>
            </p:extLst>
          </p:nvPr>
        </p:nvGraphicFramePr>
        <p:xfrm>
          <a:off x="1989208" y="1778318"/>
          <a:ext cx="4576762" cy="2254250"/>
        </p:xfrm>
        <a:graphic>
          <a:graphicData uri="http://schemas.openxmlformats.org/presentationml/2006/ole">
            <p:oleObj spid="_x0000_s34840" r:id="rId3" imgW="1208073" imgH="915592" progId="Equation.DSMT4">
              <p:embed/>
            </p:oleObj>
          </a:graphicData>
        </a:graphic>
      </p:graphicFrame>
      <p:sp>
        <p:nvSpPr>
          <p:cNvPr id="22540" name="Freeform 16"/>
          <p:cNvSpPr>
            <a:spLocks/>
          </p:cNvSpPr>
          <p:nvPr/>
        </p:nvSpPr>
        <p:spPr bwMode="auto">
          <a:xfrm>
            <a:off x="8928042" y="4197812"/>
            <a:ext cx="685800" cy="1066800"/>
          </a:xfrm>
          <a:custGeom>
            <a:avLst/>
            <a:gdLst>
              <a:gd name="T0" fmla="*/ 0 w 432"/>
              <a:gd name="T1" fmla="*/ 0 h 672"/>
              <a:gd name="T2" fmla="*/ 0 w 432"/>
              <a:gd name="T3" fmla="*/ 1693545178 h 672"/>
              <a:gd name="T4" fmla="*/ 1088707589 w 432"/>
              <a:gd name="T5" fmla="*/ 1693545178 h 672"/>
              <a:gd name="T6" fmla="*/ 725804993 w 432"/>
              <a:gd name="T7" fmla="*/ 604837479 h 672"/>
              <a:gd name="T8" fmla="*/ 0 w 432"/>
              <a:gd name="T9" fmla="*/ 0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672"/>
              <a:gd name="T17" fmla="*/ 432 w 432"/>
              <a:gd name="T18" fmla="*/ 672 h 6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672">
                <a:moveTo>
                  <a:pt x="0" y="0"/>
                </a:moveTo>
                <a:lnTo>
                  <a:pt x="0" y="672"/>
                </a:lnTo>
                <a:lnTo>
                  <a:pt x="432" y="672"/>
                </a:lnTo>
                <a:lnTo>
                  <a:pt x="288" y="24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7712884" y="2025621"/>
            <a:ext cx="2130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可行域如图：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6039" y="4177030"/>
            <a:ext cx="6859132" cy="1667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设生产甲种肥料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x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车皮、乙种肥料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y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车皮，能够产生利润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Z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万元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目标函数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为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Z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＝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x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＋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0.5y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</a:p>
        </p:txBody>
      </p:sp>
    </p:spTree>
    <p:extLst>
      <p:ext uri="{BB962C8B-B14F-4D97-AF65-F5344CB8AC3E}">
        <p14:creationId xmlns:p14="http://schemas.microsoft.com/office/powerpoint/2010/main" xmlns="" val="351886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ldLvl="0" autoUpdateAnimBg="0"/>
      <p:bldP spid="22538" grpId="0" animBg="1"/>
      <p:bldP spid="22540" grpId="0" bldLvl="0" animBg="1" autoUpdateAnimBg="0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658359" y="513642"/>
            <a:ext cx="75694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宋体" panose="02010600030101010101" pitchFamily="2" charset="-122"/>
              </a:rPr>
              <a:t>把</a:t>
            </a:r>
            <a:r>
              <a:rPr lang="en-US" altLang="zh-CN" sz="2400" dirty="0">
                <a:latin typeface="宋体" panose="02010600030101010101" pitchFamily="2" charset="-122"/>
              </a:rPr>
              <a:t>Z</a:t>
            </a:r>
            <a:r>
              <a:rPr lang="zh-CN" altLang="en-US" sz="2400" dirty="0">
                <a:latin typeface="宋体" panose="02010600030101010101" pitchFamily="2" charset="-122"/>
              </a:rPr>
              <a:t>＝</a:t>
            </a:r>
            <a:r>
              <a:rPr lang="en-US" altLang="zh-CN" sz="2400" dirty="0">
                <a:latin typeface="宋体" panose="02010600030101010101" pitchFamily="2" charset="-122"/>
              </a:rPr>
              <a:t>x</a:t>
            </a:r>
            <a:r>
              <a:rPr lang="zh-CN" altLang="en-US" sz="2400" dirty="0">
                <a:latin typeface="宋体" panose="02010600030101010101" pitchFamily="2" charset="-122"/>
              </a:rPr>
              <a:t>＋</a:t>
            </a:r>
            <a:r>
              <a:rPr lang="en-US" altLang="zh-CN" sz="2400" dirty="0">
                <a:latin typeface="宋体" panose="02010600030101010101" pitchFamily="2" charset="-122"/>
              </a:rPr>
              <a:t>0.5y</a:t>
            </a:r>
            <a:r>
              <a:rPr lang="zh-CN" altLang="en-US" sz="2400" dirty="0">
                <a:latin typeface="宋体" panose="02010600030101010101" pitchFamily="2" charset="-122"/>
              </a:rPr>
              <a:t>变形为</a:t>
            </a:r>
            <a:r>
              <a:rPr lang="en-US" altLang="zh-CN" sz="2400" dirty="0">
                <a:latin typeface="宋体" panose="02010600030101010101" pitchFamily="2" charset="-122"/>
              </a:rPr>
              <a:t>y</a:t>
            </a:r>
            <a:r>
              <a:rPr lang="zh-CN" altLang="en-US" sz="2400" dirty="0">
                <a:latin typeface="宋体" panose="02010600030101010101" pitchFamily="2" charset="-122"/>
              </a:rPr>
              <a:t>＝－</a:t>
            </a:r>
            <a:r>
              <a:rPr lang="en-US" altLang="zh-CN" sz="2400" dirty="0">
                <a:latin typeface="宋体" panose="02010600030101010101" pitchFamily="2" charset="-122"/>
              </a:rPr>
              <a:t>2x</a:t>
            </a:r>
            <a:r>
              <a:rPr lang="zh-CN" altLang="en-US" sz="2400" dirty="0">
                <a:latin typeface="宋体" panose="02010600030101010101" pitchFamily="2" charset="-122"/>
              </a:rPr>
              <a:t>＋</a:t>
            </a:r>
            <a:r>
              <a:rPr lang="en-US" altLang="zh-CN" sz="2400" dirty="0">
                <a:latin typeface="宋体" panose="02010600030101010101" pitchFamily="2" charset="-122"/>
              </a:rPr>
              <a:t>2z</a:t>
            </a:r>
            <a:r>
              <a:rPr lang="zh-CN" altLang="en-US" sz="2400" dirty="0">
                <a:latin typeface="宋体" panose="02010600030101010101" pitchFamily="2" charset="-122"/>
              </a:rPr>
              <a:t>，它表示</a:t>
            </a:r>
            <a:r>
              <a:rPr lang="zh-CN" altLang="en-US" sz="2400" dirty="0" smtClean="0">
                <a:latin typeface="宋体" panose="02010600030101010101" pitchFamily="2" charset="-122"/>
              </a:rPr>
              <a:t>斜率为</a:t>
            </a:r>
            <a:r>
              <a:rPr lang="zh-CN" altLang="en-US" sz="2400" dirty="0">
                <a:latin typeface="宋体" panose="02010600030101010101" pitchFamily="2" charset="-122"/>
              </a:rPr>
              <a:t>－</a:t>
            </a:r>
            <a:r>
              <a:rPr lang="en-US" altLang="zh-CN" sz="2400" dirty="0">
                <a:latin typeface="宋体" panose="02010600030101010101" pitchFamily="2" charset="-122"/>
              </a:rPr>
              <a:t>2</a:t>
            </a:r>
            <a:r>
              <a:rPr lang="zh-CN" altLang="en-US" sz="2400" dirty="0" smtClean="0">
                <a:latin typeface="宋体" panose="02010600030101010101" pitchFamily="2" charset="-122"/>
              </a:rPr>
              <a:t>， 在</a:t>
            </a:r>
            <a:r>
              <a:rPr lang="en-US" altLang="zh-CN" sz="2400" dirty="0">
                <a:latin typeface="宋体" panose="02010600030101010101" pitchFamily="2" charset="-122"/>
              </a:rPr>
              <a:t>y</a:t>
            </a:r>
            <a:r>
              <a:rPr lang="zh-CN" altLang="en-US" sz="2400" dirty="0">
                <a:latin typeface="宋体" panose="02010600030101010101" pitchFamily="2" charset="-122"/>
              </a:rPr>
              <a:t>轴上的截距为</a:t>
            </a:r>
            <a:r>
              <a:rPr lang="en-US" altLang="zh-CN" sz="2400" dirty="0">
                <a:latin typeface="宋体" panose="02010600030101010101" pitchFamily="2" charset="-122"/>
              </a:rPr>
              <a:t>2z</a:t>
            </a:r>
            <a:r>
              <a:rPr lang="zh-CN" altLang="en-US" sz="2400" dirty="0">
                <a:latin typeface="宋体" panose="02010600030101010101" pitchFamily="2" charset="-122"/>
              </a:rPr>
              <a:t>的一组直线系。 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7741921" y="5208270"/>
            <a:ext cx="3351213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0713721" y="4751070"/>
            <a:ext cx="684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/>
              <a:t>x</a:t>
            </a: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 flipV="1">
            <a:off x="8656320" y="2617470"/>
            <a:ext cx="0" cy="320040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8808720" y="261747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/>
              <a:t>y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8656320" y="5208270"/>
            <a:ext cx="38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/>
              <a:t>o</a:t>
            </a: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8503920" y="2617470"/>
            <a:ext cx="990600" cy="297180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7665720" y="3227070"/>
            <a:ext cx="3124200" cy="281940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63" name="Freeform 11"/>
          <p:cNvSpPr>
            <a:spLocks/>
          </p:cNvSpPr>
          <p:nvPr/>
        </p:nvSpPr>
        <p:spPr bwMode="auto">
          <a:xfrm>
            <a:off x="8656320" y="4141470"/>
            <a:ext cx="685800" cy="1066800"/>
          </a:xfrm>
          <a:custGeom>
            <a:avLst/>
            <a:gdLst>
              <a:gd name="T0" fmla="*/ 0 w 432"/>
              <a:gd name="T1" fmla="*/ 0 h 672"/>
              <a:gd name="T2" fmla="*/ 0 w 432"/>
              <a:gd name="T3" fmla="*/ 1693545178 h 672"/>
              <a:gd name="T4" fmla="*/ 1088707589 w 432"/>
              <a:gd name="T5" fmla="*/ 1693545178 h 672"/>
              <a:gd name="T6" fmla="*/ 725804993 w 432"/>
              <a:gd name="T7" fmla="*/ 604837479 h 672"/>
              <a:gd name="T8" fmla="*/ 0 w 432"/>
              <a:gd name="T9" fmla="*/ 0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672"/>
              <a:gd name="T17" fmla="*/ 432 w 432"/>
              <a:gd name="T18" fmla="*/ 672 h 6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672">
                <a:moveTo>
                  <a:pt x="0" y="0"/>
                </a:moveTo>
                <a:lnTo>
                  <a:pt x="0" y="672"/>
                </a:lnTo>
                <a:lnTo>
                  <a:pt x="432" y="672"/>
                </a:lnTo>
                <a:lnTo>
                  <a:pt x="288" y="24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3564" name="Freeform 12"/>
          <p:cNvSpPr>
            <a:spLocks/>
          </p:cNvSpPr>
          <p:nvPr/>
        </p:nvSpPr>
        <p:spPr bwMode="auto">
          <a:xfrm>
            <a:off x="8656320" y="4141470"/>
            <a:ext cx="685800" cy="1066800"/>
          </a:xfrm>
          <a:custGeom>
            <a:avLst/>
            <a:gdLst>
              <a:gd name="T0" fmla="*/ 0 w 432"/>
              <a:gd name="T1" fmla="*/ 0 h 672"/>
              <a:gd name="T2" fmla="*/ 0 w 432"/>
              <a:gd name="T3" fmla="*/ 1693545178 h 672"/>
              <a:gd name="T4" fmla="*/ 1088707589 w 432"/>
              <a:gd name="T5" fmla="*/ 1693545178 h 672"/>
              <a:gd name="T6" fmla="*/ 725804993 w 432"/>
              <a:gd name="T7" fmla="*/ 604837479 h 672"/>
              <a:gd name="T8" fmla="*/ 0 w 432"/>
              <a:gd name="T9" fmla="*/ 0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672"/>
              <a:gd name="T17" fmla="*/ 432 w 432"/>
              <a:gd name="T18" fmla="*/ 672 h 6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672">
                <a:moveTo>
                  <a:pt x="0" y="0"/>
                </a:moveTo>
                <a:lnTo>
                  <a:pt x="0" y="672"/>
                </a:lnTo>
                <a:lnTo>
                  <a:pt x="432" y="672"/>
                </a:lnTo>
                <a:lnTo>
                  <a:pt x="288" y="24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628359" y="1952006"/>
            <a:ext cx="99533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 smtClean="0">
                <a:latin typeface="宋体" panose="02010600030101010101" pitchFamily="2" charset="-122"/>
              </a:rPr>
              <a:t>由</a:t>
            </a:r>
            <a:r>
              <a:rPr lang="zh-CN" altLang="en-US" sz="2400" dirty="0">
                <a:latin typeface="宋体" panose="02010600030101010101" pitchFamily="2" charset="-122"/>
              </a:rPr>
              <a:t>图可以看出，当直线经过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</a:rPr>
              <a:t>可行域上的点</a:t>
            </a:r>
            <a:r>
              <a:rPr lang="en-US" altLang="zh-CN" sz="2400" i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M </a:t>
            </a:r>
            <a:r>
              <a:rPr lang="zh-CN" altLang="en-US" sz="2400" dirty="0" smtClean="0">
                <a:latin typeface="宋体" panose="02010600030101010101" pitchFamily="2" charset="-122"/>
              </a:rPr>
              <a:t>时，截距</a:t>
            </a:r>
            <a:r>
              <a:rPr lang="en-US" altLang="zh-CN" sz="2400" dirty="0">
                <a:latin typeface="宋体" panose="02010600030101010101" pitchFamily="2" charset="-122"/>
              </a:rPr>
              <a:t>2z</a:t>
            </a:r>
            <a:r>
              <a:rPr lang="zh-CN" altLang="en-US" sz="2400" dirty="0">
                <a:latin typeface="宋体" panose="02010600030101010101" pitchFamily="2" charset="-122"/>
              </a:rPr>
              <a:t>最大，即</a:t>
            </a:r>
            <a:r>
              <a:rPr lang="en-US" altLang="zh-CN" sz="2400" dirty="0">
                <a:latin typeface="宋体" panose="02010600030101010101" pitchFamily="2" charset="-122"/>
              </a:rPr>
              <a:t>z</a:t>
            </a:r>
            <a:r>
              <a:rPr lang="zh-CN" altLang="en-US" sz="2400" dirty="0">
                <a:latin typeface="宋体" panose="02010600030101010101" pitchFamily="2" charset="-122"/>
              </a:rPr>
              <a:t>最大。 </a:t>
            </a: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796132" y="4074705"/>
            <a:ext cx="615997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</a:rPr>
              <a:t>答：</a:t>
            </a:r>
            <a:r>
              <a:rPr lang="zh-CN" altLang="en-US" sz="2400" dirty="0">
                <a:latin typeface="宋体" panose="02010600030101010101" pitchFamily="2" charset="-122"/>
              </a:rPr>
              <a:t>生产甲种、乙种肥料</a:t>
            </a:r>
            <a:r>
              <a:rPr lang="zh-CN" altLang="en-US" sz="2400" dirty="0" smtClean="0">
                <a:latin typeface="宋体" panose="02010600030101010101" pitchFamily="2" charset="-122"/>
              </a:rPr>
              <a:t>各</a:t>
            </a:r>
            <a:r>
              <a:rPr lang="en-US" altLang="zh-CN" sz="2400" dirty="0" smtClean="0">
                <a:latin typeface="宋体" panose="02010600030101010101" pitchFamily="2" charset="-122"/>
              </a:rPr>
              <a:t>2</a:t>
            </a:r>
            <a:r>
              <a:rPr lang="zh-CN" altLang="en-US" sz="2400" dirty="0">
                <a:latin typeface="宋体" panose="02010600030101010101" pitchFamily="2" charset="-122"/>
              </a:rPr>
              <a:t>车皮，能够产生最大</a:t>
            </a:r>
            <a:r>
              <a:rPr lang="zh-CN" altLang="en-US" sz="2400" dirty="0" smtClean="0">
                <a:latin typeface="宋体" panose="02010600030101010101" pitchFamily="2" charset="-122"/>
              </a:rPr>
              <a:t>利润</a:t>
            </a:r>
            <a:r>
              <a:rPr lang="zh-CN" altLang="en-US" sz="2400" dirty="0">
                <a:latin typeface="宋体" panose="02010600030101010101" pitchFamily="2" charset="-122"/>
              </a:rPr>
              <a:t>，最大利润为</a:t>
            </a:r>
            <a:r>
              <a:rPr lang="en-US" altLang="zh-CN" sz="2400" dirty="0">
                <a:latin typeface="宋体" panose="02010600030101010101" pitchFamily="2" charset="-122"/>
              </a:rPr>
              <a:t>3</a:t>
            </a:r>
            <a:r>
              <a:rPr lang="zh-CN" altLang="en-US" sz="2400" dirty="0">
                <a:latin typeface="宋体" panose="02010600030101010101" pitchFamily="2" charset="-122"/>
              </a:rPr>
              <a:t>万元。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9265920" y="429387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0000FF"/>
                </a:solidFill>
              </a:rPr>
              <a:t>M</a:t>
            </a:r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7794308" y="2833370"/>
            <a:ext cx="2057400" cy="2667000"/>
          </a:xfrm>
          <a:prstGeom prst="line">
            <a:avLst/>
          </a:prstGeom>
          <a:noFill/>
          <a:ln w="57150" cmpd="sng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7649845" y="3049270"/>
            <a:ext cx="2057400" cy="2667000"/>
          </a:xfrm>
          <a:prstGeom prst="line">
            <a:avLst/>
          </a:prstGeom>
          <a:noFill/>
          <a:ln w="57150" cmpd="sng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7506970" y="3335020"/>
            <a:ext cx="2057400" cy="2667000"/>
          </a:xfrm>
          <a:prstGeom prst="line">
            <a:avLst/>
          </a:prstGeom>
          <a:noFill/>
          <a:ln w="57150" cmpd="sng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7332345" y="3554095"/>
            <a:ext cx="2057400" cy="2667000"/>
          </a:xfrm>
          <a:prstGeom prst="line">
            <a:avLst/>
          </a:prstGeom>
          <a:noFill/>
          <a:ln w="57150" cmpd="sng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72" name="Oval 20"/>
          <p:cNvSpPr>
            <a:spLocks noChangeArrowheads="1"/>
          </p:cNvSpPr>
          <p:nvPr/>
        </p:nvSpPr>
        <p:spPr bwMode="auto">
          <a:xfrm>
            <a:off x="9037320" y="4446270"/>
            <a:ext cx="228600" cy="228600"/>
          </a:xfrm>
          <a:prstGeom prst="ellipse">
            <a:avLst/>
          </a:prstGeom>
          <a:solidFill>
            <a:srgbClr val="FFFF00"/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796132" y="2765405"/>
            <a:ext cx="59248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 smtClean="0">
                <a:latin typeface="宋体" panose="02010600030101010101" pitchFamily="2" charset="-122"/>
              </a:rPr>
              <a:t>容易</a:t>
            </a:r>
            <a:r>
              <a:rPr lang="zh-CN" altLang="en-US" sz="2400" dirty="0">
                <a:latin typeface="宋体" panose="02010600030101010101" pitchFamily="2" charset="-122"/>
              </a:rPr>
              <a:t>求得</a:t>
            </a:r>
            <a:r>
              <a:rPr lang="en-US" altLang="zh-CN" sz="2400" dirty="0">
                <a:latin typeface="宋体" panose="02010600030101010101" pitchFamily="2" charset="-122"/>
              </a:rPr>
              <a:t>M</a:t>
            </a:r>
            <a:r>
              <a:rPr lang="zh-CN" altLang="en-US" sz="2400" dirty="0">
                <a:latin typeface="宋体" panose="02010600030101010101" pitchFamily="2" charset="-122"/>
              </a:rPr>
              <a:t>点的</a:t>
            </a:r>
            <a:r>
              <a:rPr lang="zh-CN" altLang="en-US" sz="2400" dirty="0" smtClean="0">
                <a:latin typeface="宋体" panose="02010600030101010101" pitchFamily="2" charset="-122"/>
              </a:rPr>
              <a:t>坐标为</a:t>
            </a:r>
            <a:r>
              <a:rPr lang="en-US" altLang="zh-CN" sz="2400" dirty="0" smtClean="0">
                <a:latin typeface="宋体" panose="02010600030101010101" pitchFamily="2" charset="-122"/>
              </a:rPr>
              <a:t>2</a:t>
            </a:r>
            <a:r>
              <a:rPr lang="zh-CN" altLang="en-US" sz="2400" dirty="0" smtClean="0">
                <a:latin typeface="宋体" panose="02010600030101010101" pitchFamily="2" charset="-122"/>
              </a:rPr>
              <a:t>，</a:t>
            </a:r>
            <a:r>
              <a:rPr lang="en-US" altLang="zh-CN" sz="2400" dirty="0" smtClean="0">
                <a:latin typeface="宋体" panose="02010600030101010101" pitchFamily="2" charset="-122"/>
              </a:rPr>
              <a:t>2</a:t>
            </a:r>
            <a:r>
              <a:rPr lang="zh-CN" altLang="en-US" sz="2400" dirty="0" smtClean="0">
                <a:latin typeface="宋体" panose="02010600030101010101" pitchFamily="2" charset="-122"/>
              </a:rPr>
              <a:t>），则</a:t>
            </a:r>
            <a:r>
              <a:rPr lang="en-US" altLang="zh-CN" sz="2400" dirty="0" err="1" smtClean="0">
                <a:solidFill>
                  <a:srgbClr val="FF0000"/>
                </a:solidFill>
                <a:latin typeface="宋体" panose="02010600030101010101" pitchFamily="2" charset="-122"/>
              </a:rPr>
              <a:t>Z</a:t>
            </a:r>
            <a:r>
              <a:rPr lang="en-US" altLang="zh-CN" sz="2400" baseline="-25000" dirty="0" err="1" smtClean="0">
                <a:solidFill>
                  <a:srgbClr val="FF0000"/>
                </a:solidFill>
                <a:latin typeface="宋体" panose="02010600030101010101" pitchFamily="2" charset="-122"/>
              </a:rPr>
              <a:t>max</a:t>
            </a:r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</a:rPr>
              <a:t>＝</a:t>
            </a:r>
            <a:r>
              <a:rPr lang="en-US" altLang="zh-CN" sz="2400" dirty="0" smtClean="0">
                <a:solidFill>
                  <a:srgbClr val="FF0000"/>
                </a:solidFill>
                <a:latin typeface="宋体" panose="02010600030101010101" pitchFamily="2" charset="-122"/>
              </a:rPr>
              <a:t>3</a:t>
            </a:r>
            <a:endParaRPr lang="en-US" altLang="zh-CN" sz="24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634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  <p:bldP spid="23565" grpId="0" autoUpdateAnimBg="0"/>
      <p:bldP spid="23566" grpId="0" autoUpdateAnimBg="0"/>
      <p:bldP spid="23568" grpId="0" animBg="1"/>
      <p:bldP spid="23569" grpId="0" animBg="1"/>
      <p:bldP spid="23570" grpId="0" animBg="1"/>
      <p:bldP spid="23571" grpId="0" animBg="1"/>
      <p:bldP spid="23572" grpId="0" animBg="1" autoUpdateAnimBg="0"/>
      <p:bldP spid="2357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84294" y="-447448"/>
            <a:ext cx="11373168" cy="34290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zh-CN" altLang="en-US" sz="2400" b="1" dirty="0" smtClean="0">
                <a:solidFill>
                  <a:schemeClr val="tx1"/>
                </a:solidFill>
                <a:ea typeface="楷体_GB2312" pitchFamily="49" charset="-122"/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  <a:ea typeface="楷体_GB2312" pitchFamily="49" charset="-122"/>
              </a:rPr>
              <a:t>1</a:t>
            </a:r>
            <a:r>
              <a:rPr lang="zh-CN" altLang="en-US" sz="2400" b="1" dirty="0" smtClean="0">
                <a:solidFill>
                  <a:schemeClr val="tx1"/>
                </a:solidFill>
                <a:ea typeface="楷体_GB2312" pitchFamily="49" charset="-122"/>
              </a:rPr>
              <a:t>）不等式</a:t>
            </a:r>
            <a:r>
              <a:rPr lang="zh-CN" altLang="en-US" sz="2400" b="1" dirty="0">
                <a:solidFill>
                  <a:schemeClr val="tx1"/>
                </a:solidFill>
                <a:ea typeface="楷体_GB2312" pitchFamily="49" charset="-122"/>
              </a:rPr>
              <a:t>组                      </a:t>
            </a:r>
            <a:r>
              <a:rPr lang="zh-CN" altLang="en-US" sz="2400" b="1" dirty="0" smtClean="0">
                <a:solidFill>
                  <a:schemeClr val="tx1"/>
                </a:solidFill>
                <a:ea typeface="楷体_GB2312" pitchFamily="49" charset="-122"/>
              </a:rPr>
              <a:t>      表示</a:t>
            </a:r>
            <a:r>
              <a:rPr lang="zh-CN" altLang="en-US" sz="2400" b="1" dirty="0">
                <a:solidFill>
                  <a:schemeClr val="tx1"/>
                </a:solidFill>
                <a:ea typeface="楷体_GB2312" pitchFamily="49" charset="-122"/>
              </a:rPr>
              <a:t>的平面区域内的整数点</a:t>
            </a:r>
            <a:r>
              <a:rPr lang="zh-CN" altLang="en-US" sz="2400" b="1" dirty="0" smtClean="0">
                <a:solidFill>
                  <a:schemeClr val="tx1"/>
                </a:solidFill>
                <a:ea typeface="楷体_GB2312" pitchFamily="49" charset="-122"/>
              </a:rPr>
              <a:t>共有（     </a:t>
            </a:r>
            <a:r>
              <a:rPr lang="zh-CN" altLang="en-US" sz="2400" b="1" dirty="0">
                <a:solidFill>
                  <a:schemeClr val="tx1"/>
                </a:solidFill>
                <a:ea typeface="楷体_GB2312" pitchFamily="49" charset="-122"/>
              </a:rPr>
              <a:t>）</a:t>
            </a:r>
            <a:r>
              <a:rPr lang="zh-CN" altLang="en-US" sz="2400" b="1" dirty="0" smtClean="0">
                <a:solidFill>
                  <a:schemeClr val="tx1"/>
                </a:solidFill>
                <a:ea typeface="楷体_GB2312" pitchFamily="49" charset="-122"/>
              </a:rPr>
              <a:t>个</a:t>
            </a:r>
            <a:r>
              <a:rPr lang="en-US" altLang="zh-CN" sz="2400" b="1" dirty="0" smtClean="0">
                <a:solidFill>
                  <a:schemeClr val="tx1"/>
                </a:solidFill>
                <a:ea typeface="楷体_GB2312" pitchFamily="49" charset="-122"/>
              </a:rPr>
              <a:t>.</a:t>
            </a:r>
            <a:endParaRPr lang="zh-CN" altLang="en-US" sz="2400" b="1" dirty="0">
              <a:solidFill>
                <a:schemeClr val="tx1"/>
              </a:solidFill>
              <a:ea typeface="楷体_GB2312" pitchFamily="49" charset="-122"/>
            </a:endParaRPr>
          </a:p>
        </p:txBody>
      </p:sp>
      <p:graphicFrame>
        <p:nvGraphicFramePr>
          <p:cNvPr id="798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82146475"/>
              </p:ext>
            </p:extLst>
          </p:nvPr>
        </p:nvGraphicFramePr>
        <p:xfrm>
          <a:off x="2889438" y="344150"/>
          <a:ext cx="2520950" cy="1965325"/>
        </p:xfrm>
        <a:graphic>
          <a:graphicData uri="http://schemas.openxmlformats.org/presentationml/2006/ole">
            <p:oleObj spid="_x0000_s26664" name="Microsoft 公式 3.0" r:id="rId3" imgW="2070100" imgH="1612900" progId="">
              <p:embed/>
            </p:oleObj>
          </a:graphicData>
        </a:graphic>
      </p:graphicFrame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-72896" y="966796"/>
            <a:ext cx="3819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>
                    <a:alpha val="64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变</a:t>
            </a:r>
            <a:r>
              <a:rPr kumimoji="1"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式</a:t>
            </a:r>
            <a:r>
              <a:rPr kumimoji="1"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1:</a:t>
            </a:r>
            <a:endParaRPr kumimoji="1" lang="en-US" altLang="zh-CN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7" name="Line 5"/>
          <p:cNvSpPr>
            <a:spLocks noChangeShapeType="1"/>
          </p:cNvSpPr>
          <p:nvPr/>
        </p:nvSpPr>
        <p:spPr bwMode="auto">
          <a:xfrm flipV="1">
            <a:off x="5411003" y="5427459"/>
            <a:ext cx="52705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878" name="Line 6"/>
          <p:cNvSpPr>
            <a:spLocks noChangeShapeType="1"/>
          </p:cNvSpPr>
          <p:nvPr/>
        </p:nvSpPr>
        <p:spPr bwMode="auto">
          <a:xfrm flipV="1">
            <a:off x="6469867" y="1720648"/>
            <a:ext cx="20637" cy="4427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>
            <a:off x="6419066" y="4744834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6419066" y="2584247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881" name="Line 9"/>
          <p:cNvSpPr>
            <a:spLocks noChangeShapeType="1"/>
          </p:cNvSpPr>
          <p:nvPr/>
        </p:nvSpPr>
        <p:spPr bwMode="auto">
          <a:xfrm>
            <a:off x="6419066" y="3231947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>
            <a:off x="6419066" y="4024109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883" name="Line 11"/>
          <p:cNvSpPr>
            <a:spLocks noChangeShapeType="1"/>
          </p:cNvSpPr>
          <p:nvPr/>
        </p:nvSpPr>
        <p:spPr bwMode="auto">
          <a:xfrm>
            <a:off x="7211228" y="539253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884" name="Line 12"/>
          <p:cNvSpPr>
            <a:spLocks noChangeShapeType="1"/>
          </p:cNvSpPr>
          <p:nvPr/>
        </p:nvSpPr>
        <p:spPr bwMode="auto">
          <a:xfrm>
            <a:off x="7930366" y="539253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885" name="Line 13"/>
          <p:cNvSpPr>
            <a:spLocks noChangeShapeType="1"/>
          </p:cNvSpPr>
          <p:nvPr/>
        </p:nvSpPr>
        <p:spPr bwMode="auto">
          <a:xfrm>
            <a:off x="8651091" y="539253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886" name="Line 14"/>
          <p:cNvSpPr>
            <a:spLocks noChangeShapeType="1"/>
          </p:cNvSpPr>
          <p:nvPr/>
        </p:nvSpPr>
        <p:spPr bwMode="auto">
          <a:xfrm>
            <a:off x="9371816" y="539253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887" name="Text Box 15"/>
          <p:cNvSpPr txBox="1">
            <a:spLocks noChangeArrowheads="1"/>
          </p:cNvSpPr>
          <p:nvPr/>
        </p:nvSpPr>
        <p:spPr bwMode="auto">
          <a:xfrm>
            <a:off x="6995328" y="5608435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b="1">
                <a:ea typeface="楷体_GB2312" pitchFamily="49" charset="-122"/>
              </a:rPr>
              <a:t>1          2          3         4                x</a:t>
            </a:r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5987266" y="1504747"/>
            <a:ext cx="431800" cy="449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b="1">
                <a:ea typeface="楷体_GB2312" pitchFamily="49" charset="-122"/>
              </a:rPr>
              <a:t>y</a:t>
            </a:r>
          </a:p>
          <a:p>
            <a:pPr algn="l">
              <a:spcBef>
                <a:spcPct val="50000"/>
              </a:spcBef>
            </a:pPr>
            <a:endParaRPr lang="en-US" altLang="zh-CN" b="1">
              <a:ea typeface="楷体_GB2312" pitchFamily="49" charset="-122"/>
            </a:endParaRPr>
          </a:p>
          <a:p>
            <a:pPr algn="l">
              <a:spcBef>
                <a:spcPct val="50000"/>
              </a:spcBef>
            </a:pPr>
            <a:r>
              <a:rPr lang="en-US" altLang="zh-CN" b="1">
                <a:ea typeface="楷体_GB2312" pitchFamily="49" charset="-122"/>
              </a:rPr>
              <a:t>4</a:t>
            </a:r>
          </a:p>
          <a:p>
            <a:pPr algn="l">
              <a:spcBef>
                <a:spcPct val="50000"/>
              </a:spcBef>
            </a:pPr>
            <a:endParaRPr lang="en-US" altLang="zh-CN" b="1">
              <a:ea typeface="楷体_GB2312" pitchFamily="49" charset="-122"/>
            </a:endParaRPr>
          </a:p>
          <a:p>
            <a:pPr algn="l">
              <a:spcBef>
                <a:spcPct val="50000"/>
              </a:spcBef>
            </a:pPr>
            <a:r>
              <a:rPr lang="en-US" altLang="zh-CN" b="1">
                <a:ea typeface="楷体_GB2312" pitchFamily="49" charset="-122"/>
              </a:rPr>
              <a:t>3</a:t>
            </a:r>
          </a:p>
          <a:p>
            <a:pPr algn="l">
              <a:spcBef>
                <a:spcPct val="50000"/>
              </a:spcBef>
            </a:pPr>
            <a:endParaRPr lang="en-US" altLang="zh-CN" b="1">
              <a:ea typeface="楷体_GB2312" pitchFamily="49" charset="-122"/>
            </a:endParaRPr>
          </a:p>
          <a:p>
            <a:pPr algn="l">
              <a:spcBef>
                <a:spcPct val="50000"/>
              </a:spcBef>
            </a:pPr>
            <a:r>
              <a:rPr lang="en-US" altLang="zh-CN" b="1">
                <a:ea typeface="楷体_GB2312" pitchFamily="49" charset="-122"/>
              </a:rPr>
              <a:t>2</a:t>
            </a:r>
          </a:p>
          <a:p>
            <a:pPr algn="l">
              <a:spcBef>
                <a:spcPct val="50000"/>
              </a:spcBef>
            </a:pPr>
            <a:endParaRPr lang="en-US" altLang="zh-CN" b="1">
              <a:ea typeface="楷体_GB2312" pitchFamily="49" charset="-122"/>
            </a:endParaRPr>
          </a:p>
          <a:p>
            <a:pPr algn="l">
              <a:spcBef>
                <a:spcPct val="50000"/>
              </a:spcBef>
            </a:pPr>
            <a:r>
              <a:rPr lang="en-US" altLang="zh-CN" b="1">
                <a:ea typeface="楷体_GB2312" pitchFamily="49" charset="-122"/>
              </a:rPr>
              <a:t>1</a:t>
            </a:r>
          </a:p>
          <a:p>
            <a:pPr algn="l">
              <a:spcBef>
                <a:spcPct val="50000"/>
              </a:spcBef>
            </a:pPr>
            <a:endParaRPr lang="en-US" altLang="zh-CN" b="1">
              <a:ea typeface="楷体_GB2312" pitchFamily="49" charset="-122"/>
            </a:endParaRPr>
          </a:p>
          <a:p>
            <a:pPr algn="l">
              <a:spcBef>
                <a:spcPct val="50000"/>
              </a:spcBef>
            </a:pPr>
            <a:r>
              <a:rPr lang="en-US" altLang="zh-CN" b="1">
                <a:ea typeface="楷体_GB2312" pitchFamily="49" charset="-122"/>
              </a:rPr>
              <a:t>0</a:t>
            </a:r>
          </a:p>
        </p:txBody>
      </p:sp>
      <p:sp>
        <p:nvSpPr>
          <p:cNvPr id="79889" name="Line 17"/>
          <p:cNvSpPr>
            <a:spLocks noChangeShapeType="1"/>
          </p:cNvSpPr>
          <p:nvPr/>
        </p:nvSpPr>
        <p:spPr bwMode="auto">
          <a:xfrm>
            <a:off x="6130142" y="2081010"/>
            <a:ext cx="3074987" cy="413861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890" name="Text Box 18"/>
          <p:cNvSpPr txBox="1">
            <a:spLocks noChangeArrowheads="1"/>
          </p:cNvSpPr>
          <p:nvPr/>
        </p:nvSpPr>
        <p:spPr bwMode="auto">
          <a:xfrm>
            <a:off x="9227354" y="5924347"/>
            <a:ext cx="136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b="1">
                <a:ea typeface="楷体_GB2312" pitchFamily="49" charset="-122"/>
              </a:rPr>
              <a:t>4x+3y=12</a:t>
            </a:r>
          </a:p>
        </p:txBody>
      </p:sp>
      <p:sp>
        <p:nvSpPr>
          <p:cNvPr id="79891" name="Line 19"/>
          <p:cNvSpPr>
            <a:spLocks noChangeShapeType="1"/>
          </p:cNvSpPr>
          <p:nvPr/>
        </p:nvSpPr>
        <p:spPr bwMode="auto">
          <a:xfrm>
            <a:off x="5533241" y="5427459"/>
            <a:ext cx="4989512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892" name="Line 20"/>
          <p:cNvSpPr>
            <a:spLocks noChangeShapeType="1"/>
          </p:cNvSpPr>
          <p:nvPr/>
        </p:nvSpPr>
        <p:spPr bwMode="auto">
          <a:xfrm>
            <a:off x="6490503" y="1865109"/>
            <a:ext cx="0" cy="424815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893" name="Freeform 21"/>
          <p:cNvSpPr>
            <a:spLocks/>
          </p:cNvSpPr>
          <p:nvPr/>
        </p:nvSpPr>
        <p:spPr bwMode="auto">
          <a:xfrm>
            <a:off x="6490503" y="2584247"/>
            <a:ext cx="2160588" cy="2881312"/>
          </a:xfrm>
          <a:custGeom>
            <a:avLst/>
            <a:gdLst>
              <a:gd name="T0" fmla="*/ 0 w 1361"/>
              <a:gd name="T1" fmla="*/ 0 h 1815"/>
              <a:gd name="T2" fmla="*/ 0 w 1361"/>
              <a:gd name="T3" fmla="*/ 1815 h 1815"/>
              <a:gd name="T4" fmla="*/ 1361 w 1361"/>
              <a:gd name="T5" fmla="*/ 1815 h 1815"/>
              <a:gd name="T6" fmla="*/ 0 w 1361"/>
              <a:gd name="T7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1" h="1815">
                <a:moveTo>
                  <a:pt x="0" y="0"/>
                </a:moveTo>
                <a:lnTo>
                  <a:pt x="0" y="1815"/>
                </a:lnTo>
                <a:lnTo>
                  <a:pt x="1361" y="1815"/>
                </a:lnTo>
                <a:lnTo>
                  <a:pt x="0" y="0"/>
                </a:lnTo>
                <a:close/>
              </a:path>
            </a:pathLst>
          </a:cu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894" name="Line 22"/>
          <p:cNvSpPr>
            <a:spLocks noChangeShapeType="1"/>
          </p:cNvSpPr>
          <p:nvPr/>
        </p:nvSpPr>
        <p:spPr bwMode="auto">
          <a:xfrm>
            <a:off x="6490504" y="4744834"/>
            <a:ext cx="1655763" cy="0"/>
          </a:xfrm>
          <a:prstGeom prst="line">
            <a:avLst/>
          </a:prstGeom>
          <a:noFill/>
          <a:ln w="349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895" name="Line 23"/>
          <p:cNvSpPr>
            <a:spLocks noChangeShapeType="1"/>
          </p:cNvSpPr>
          <p:nvPr/>
        </p:nvSpPr>
        <p:spPr bwMode="auto">
          <a:xfrm>
            <a:off x="6490503" y="4025697"/>
            <a:ext cx="1081088" cy="0"/>
          </a:xfrm>
          <a:prstGeom prst="line">
            <a:avLst/>
          </a:prstGeom>
          <a:noFill/>
          <a:ln w="349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896" name="Line 24"/>
          <p:cNvSpPr>
            <a:spLocks noChangeShapeType="1"/>
          </p:cNvSpPr>
          <p:nvPr/>
        </p:nvSpPr>
        <p:spPr bwMode="auto">
          <a:xfrm>
            <a:off x="6490504" y="3233534"/>
            <a:ext cx="504825" cy="0"/>
          </a:xfrm>
          <a:prstGeom prst="line">
            <a:avLst/>
          </a:prstGeom>
          <a:noFill/>
          <a:ln w="349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897" name="Line 25"/>
          <p:cNvSpPr>
            <a:spLocks noChangeShapeType="1"/>
          </p:cNvSpPr>
          <p:nvPr/>
        </p:nvSpPr>
        <p:spPr bwMode="auto">
          <a:xfrm flipV="1">
            <a:off x="7211228" y="3520873"/>
            <a:ext cx="0" cy="1944687"/>
          </a:xfrm>
          <a:prstGeom prst="line">
            <a:avLst/>
          </a:prstGeom>
          <a:noFill/>
          <a:ln w="349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898" name="Line 26"/>
          <p:cNvSpPr>
            <a:spLocks noChangeShapeType="1"/>
          </p:cNvSpPr>
          <p:nvPr/>
        </p:nvSpPr>
        <p:spPr bwMode="auto">
          <a:xfrm flipV="1">
            <a:off x="7930366" y="4457497"/>
            <a:ext cx="0" cy="1008062"/>
          </a:xfrm>
          <a:prstGeom prst="line">
            <a:avLst/>
          </a:prstGeom>
          <a:noFill/>
          <a:ln w="349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899" name="Oval 27"/>
          <p:cNvSpPr>
            <a:spLocks noChangeArrowheads="1"/>
          </p:cNvSpPr>
          <p:nvPr/>
        </p:nvSpPr>
        <p:spPr bwMode="auto">
          <a:xfrm>
            <a:off x="7138204" y="4673397"/>
            <a:ext cx="144463" cy="14446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00" name="Oval 28"/>
          <p:cNvSpPr>
            <a:spLocks noChangeArrowheads="1"/>
          </p:cNvSpPr>
          <p:nvPr/>
        </p:nvSpPr>
        <p:spPr bwMode="auto">
          <a:xfrm>
            <a:off x="7138204" y="3952672"/>
            <a:ext cx="144463" cy="14446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01" name="Oval 29"/>
          <p:cNvSpPr>
            <a:spLocks noChangeArrowheads="1"/>
          </p:cNvSpPr>
          <p:nvPr/>
        </p:nvSpPr>
        <p:spPr bwMode="auto">
          <a:xfrm>
            <a:off x="7858929" y="4673397"/>
            <a:ext cx="144463" cy="14446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834126" y="96679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3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0249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7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7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7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79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7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79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9" grpId="0" animBg="1"/>
      <p:bldP spid="79890" grpId="0" autoUpdateAnimBg="0"/>
      <p:bldP spid="79891" grpId="0" animBg="1"/>
      <p:bldP spid="79892" grpId="0" animBg="1"/>
      <p:bldP spid="79893" grpId="0" animBg="1"/>
      <p:bldP spid="79894" grpId="0" animBg="1"/>
      <p:bldP spid="79895" grpId="0" animBg="1"/>
      <p:bldP spid="79896" grpId="0" animBg="1"/>
      <p:bldP spid="79897" grpId="0" animBg="1"/>
      <p:bldP spid="79898" grpId="0" animBg="1"/>
      <p:bldP spid="79899" grpId="0" animBg="1"/>
      <p:bldP spid="79900" grpId="0" animBg="1"/>
      <p:bldP spid="79901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61016094"/>
              </p:ext>
            </p:extLst>
          </p:nvPr>
        </p:nvGraphicFramePr>
        <p:xfrm>
          <a:off x="1104756" y="119200"/>
          <a:ext cx="10761662" cy="3870325"/>
        </p:xfrm>
        <a:graphic>
          <a:graphicData uri="http://schemas.openxmlformats.org/presentationml/2006/ole">
            <p:oleObj spid="_x0000_s28787" name="Document" r:id="rId3" imgW="4142927" imgH="1493138" progId="">
              <p:embed/>
            </p:oleObj>
          </a:graphicData>
        </a:graphic>
      </p:graphicFrame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21017153"/>
              </p:ext>
            </p:extLst>
          </p:nvPr>
        </p:nvGraphicFramePr>
        <p:xfrm>
          <a:off x="631970" y="2641404"/>
          <a:ext cx="7415213" cy="3389312"/>
        </p:xfrm>
        <a:graphic>
          <a:graphicData uri="http://schemas.openxmlformats.org/presentationml/2006/ole">
            <p:oleObj spid="_x0000_s28788" name="Document" r:id="rId4" imgW="8120645" imgH="3730352" progId="">
              <p:embed/>
            </p:oleObj>
          </a:graphicData>
        </a:graphic>
      </p:graphicFrame>
      <p:pic>
        <p:nvPicPr>
          <p:cNvPr id="5" name="Picture 3" descr="浙江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3346" y="2577553"/>
            <a:ext cx="4101873" cy="390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0875819" y="649633"/>
            <a:ext cx="1773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A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 Box 83"/>
          <p:cNvSpPr txBox="1">
            <a:spLocks noChangeArrowheads="1"/>
          </p:cNvSpPr>
          <p:nvPr/>
        </p:nvSpPr>
        <p:spPr bwMode="auto">
          <a:xfrm>
            <a:off x="860284" y="5492675"/>
            <a:ext cx="60997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说明：</a:t>
            </a:r>
            <a:r>
              <a:rPr lang="zh-CN" altLang="en-US" sz="24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此</a:t>
            </a:r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类问题的目标函数表示直线的截距</a:t>
            </a:r>
            <a:r>
              <a:rPr lang="en-US" altLang="zh-CN" sz="24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</a:p>
        </p:txBody>
      </p:sp>
      <p:grpSp>
        <p:nvGrpSpPr>
          <p:cNvPr id="8" name="Group 94"/>
          <p:cNvGrpSpPr>
            <a:grpSpLocks/>
          </p:cNvGrpSpPr>
          <p:nvPr/>
        </p:nvGrpSpPr>
        <p:grpSpPr bwMode="auto">
          <a:xfrm>
            <a:off x="860284" y="6030716"/>
            <a:ext cx="4581525" cy="496888"/>
            <a:chOff x="278" y="3475"/>
            <a:chExt cx="2886" cy="313"/>
          </a:xfrm>
        </p:grpSpPr>
        <p:sp>
          <p:nvSpPr>
            <p:cNvPr id="9" name="Text Box 85"/>
            <p:cNvSpPr txBox="1">
              <a:spLocks noChangeArrowheads="1"/>
            </p:cNvSpPr>
            <p:nvPr/>
          </p:nvSpPr>
          <p:spPr bwMode="auto">
            <a:xfrm>
              <a:off x="278" y="3475"/>
              <a:ext cx="206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0000FF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注意截距与目标函数中</a:t>
              </a:r>
            </a:p>
          </p:txBody>
        </p:sp>
        <p:graphicFrame>
          <p:nvGraphicFramePr>
            <p:cNvPr id="10" name="Object 8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53121495"/>
                </p:ext>
              </p:extLst>
            </p:nvPr>
          </p:nvGraphicFramePr>
          <p:xfrm>
            <a:off x="2266" y="3509"/>
            <a:ext cx="223" cy="223"/>
          </p:xfrm>
          <a:graphic>
            <a:graphicData uri="http://schemas.openxmlformats.org/presentationml/2006/ole">
              <p:oleObj spid="_x0000_s28789" name="Equation" r:id="rId6" imgW="126720" imgH="126720" progId="Equation.DSMT4">
                <p:embed/>
              </p:oleObj>
            </a:graphicData>
          </a:graphic>
        </p:graphicFrame>
        <p:sp>
          <p:nvSpPr>
            <p:cNvPr id="11" name="Rectangle 87"/>
            <p:cNvSpPr>
              <a:spLocks noChangeArrowheads="1"/>
            </p:cNvSpPr>
            <p:nvPr/>
          </p:nvSpPr>
          <p:spPr bwMode="auto">
            <a:xfrm>
              <a:off x="2412" y="3497"/>
              <a:ext cx="7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0000FF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的关系</a:t>
              </a:r>
              <a:r>
                <a:rPr lang="en-US" altLang="zh-CN" sz="2400" b="1" dirty="0">
                  <a:solidFill>
                    <a:srgbClr val="0000FF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89760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4049" y="126202"/>
            <a:ext cx="23590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文本框 2"/>
              <p:cNvSpPr txBox="1"/>
              <p:nvPr/>
            </p:nvSpPr>
            <p:spPr>
              <a:xfrm>
                <a:off x="1171420" y="989176"/>
                <a:ext cx="9324305" cy="5153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 algn="just">
                  <a:lnSpc>
                    <a:spcPct val="120000"/>
                  </a:lnSpc>
                </a:pPr>
                <a:r>
                  <a:rPr lang="zh-CN" altLang="en-US" sz="2400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本节主要讲解简单的线性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规划</a:t>
                </a:r>
                <a:r>
                  <a:rPr lang="zh-CN" altLang="en-US" sz="2400" dirty="0" smtClean="0">
                    <a:solidFill>
                      <a:prstClr val="black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问题，选择了金融、教育投资、工厂生产、饮食营养等方面的背景实例，让学生感受其中存在的二元一次不等关系，体会不等式组与几何的直观联系。用一个具体实例说明线性规划的意义，及线性约束条件，线性目标函数可行解、可行式最优解等概念，并总结线性规划问题的步骤。</a:t>
                </a:r>
                <a:endParaRPr lang="en-US" altLang="zh-CN" sz="2400" dirty="0" smtClean="0">
                  <a:solidFill>
                    <a:prstClr val="black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  <a:p>
                <a:pPr indent="457200" algn="just">
                  <a:lnSpc>
                    <a:spcPct val="120000"/>
                  </a:lnSpc>
                </a:pPr>
                <a:r>
                  <a:rPr lang="zh-CN" altLang="en-US" sz="2400" dirty="0">
                    <a:solidFill>
                      <a:prstClr val="black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求目标是本节的重点，也是难点，把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z=2x+3y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变形为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x+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4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赋予</a:t>
                </a:r>
                <a:r>
                  <a:rPr lang="en-US" altLang="zh-CN" sz="24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Z</a:t>
                </a:r>
                <a:r>
                  <a:rPr lang="zh-CN" altLang="en-US" sz="24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的几何直观和含义，易于理解。本节主要介绍了三种题型：一、线性目标函数的最值，利用实际问题讲解</a:t>
                </a:r>
                <a:r>
                  <a:rPr lang="en-US" altLang="zh-CN" sz="24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;</a:t>
                </a:r>
                <a:r>
                  <a:rPr lang="zh-CN" altLang="en-US" sz="24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二、非线性目标的最值主要考察表达式的几何意义，如距离、斜率等；三、已知目标函数的值求参数一般在边界处取得。在原题上提出变式使学生更容易抓住问题的</a:t>
                </a:r>
                <a:r>
                  <a:rPr lang="zh-CN" altLang="en-US" sz="2400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核心。</a:t>
                </a:r>
                <a:endParaRPr lang="zh-CN" altLang="en-US" sz="2400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420" y="989176"/>
                <a:ext cx="9324305" cy="5153334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980" r="-980" b="-1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11523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30070185"/>
              </p:ext>
            </p:extLst>
          </p:nvPr>
        </p:nvGraphicFramePr>
        <p:xfrm>
          <a:off x="1403206" y="463035"/>
          <a:ext cx="9445625" cy="2820988"/>
        </p:xfrm>
        <a:graphic>
          <a:graphicData uri="http://schemas.openxmlformats.org/presentationml/2006/ole">
            <p:oleObj spid="_x0000_s32842" name="Document" r:id="rId3" imgW="9728352" imgH="2903867" progId="">
              <p:embed/>
            </p:oleObj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13990573"/>
              </p:ext>
            </p:extLst>
          </p:nvPr>
        </p:nvGraphicFramePr>
        <p:xfrm>
          <a:off x="543176" y="3112045"/>
          <a:ext cx="9467850" cy="2787650"/>
        </p:xfrm>
        <a:graphic>
          <a:graphicData uri="http://schemas.openxmlformats.org/presentationml/2006/ole">
            <p:oleObj spid="_x0000_s32843" name="Document" r:id="rId4" imgW="8165989" imgH="2420584" progId="">
              <p:embed/>
            </p:oleObj>
          </a:graphicData>
        </a:graphic>
      </p:graphicFrame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8598" y="2327892"/>
            <a:ext cx="3896082" cy="3048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9941" y="88322"/>
            <a:ext cx="3008435" cy="60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135728" y="5671423"/>
            <a:ext cx="772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说明：</a:t>
            </a:r>
            <a:r>
              <a:rPr lang="zh-CN" altLang="en-US" sz="2800" dirty="0" smtClean="0">
                <a:solidFill>
                  <a:srgbClr val="0000FF"/>
                </a:solidFill>
              </a:rPr>
              <a:t>此类问题是转化为两点之间的距离来求解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文本框 4"/>
              <p:cNvSpPr txBox="1"/>
              <p:nvPr/>
            </p:nvSpPr>
            <p:spPr>
              <a:xfrm>
                <a:off x="657746" y="2327892"/>
                <a:ext cx="2389909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zh-CN" alt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zh-CN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46" y="2327892"/>
                <a:ext cx="2389909" cy="573940"/>
              </a:xfrm>
              <a:prstGeom prst="rect">
                <a:avLst/>
              </a:prstGeom>
              <a:blipFill rotWithShape="0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65447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8" name="Text Box 86"/>
          <p:cNvSpPr txBox="1">
            <a:spLocks noChangeArrowheads="1"/>
          </p:cNvSpPr>
          <p:nvPr/>
        </p:nvSpPr>
        <p:spPr bwMode="auto">
          <a:xfrm>
            <a:off x="8802007" y="5010832"/>
            <a:ext cx="2984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Q</a:t>
            </a:r>
          </a:p>
        </p:txBody>
      </p:sp>
      <p:sp>
        <p:nvSpPr>
          <p:cNvPr id="23597" name="Text Box 45"/>
          <p:cNvSpPr txBox="1">
            <a:spLocks noChangeArrowheads="1"/>
          </p:cNvSpPr>
          <p:nvPr/>
        </p:nvSpPr>
        <p:spPr bwMode="auto">
          <a:xfrm>
            <a:off x="9465582" y="265657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/>
          </a:p>
        </p:txBody>
      </p:sp>
      <p:grpSp>
        <p:nvGrpSpPr>
          <p:cNvPr id="23648" name="Group 96"/>
          <p:cNvGrpSpPr>
            <a:grpSpLocks/>
          </p:cNvGrpSpPr>
          <p:nvPr/>
        </p:nvGrpSpPr>
        <p:grpSpPr bwMode="auto">
          <a:xfrm>
            <a:off x="1445308" y="282122"/>
            <a:ext cx="4991099" cy="1644650"/>
            <a:chOff x="205" y="253"/>
            <a:chExt cx="3144" cy="1036"/>
          </a:xfrm>
        </p:grpSpPr>
        <p:sp>
          <p:nvSpPr>
            <p:cNvPr id="23604" name="Text Box 52"/>
            <p:cNvSpPr txBox="1">
              <a:spLocks noChangeArrowheads="1"/>
            </p:cNvSpPr>
            <p:nvPr/>
          </p:nvSpPr>
          <p:spPr bwMode="auto">
            <a:xfrm>
              <a:off x="205" y="622"/>
              <a:ext cx="259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/>
                <a:t>已知         满足不等式</a:t>
              </a:r>
            </a:p>
          </p:txBody>
        </p:sp>
        <p:graphicFrame>
          <p:nvGraphicFramePr>
            <p:cNvPr id="23605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845011238"/>
                </p:ext>
              </p:extLst>
            </p:nvPr>
          </p:nvGraphicFramePr>
          <p:xfrm>
            <a:off x="616" y="646"/>
            <a:ext cx="462" cy="273"/>
          </p:xfrm>
          <a:graphic>
            <a:graphicData uri="http://schemas.openxmlformats.org/presentationml/2006/ole">
              <p:oleObj spid="_x0000_s26464" name="公式" r:id="rId3" imgW="279279" imgH="165028" progId="">
                <p:embed/>
              </p:oleObj>
            </a:graphicData>
          </a:graphic>
        </p:graphicFrame>
        <p:graphicFrame>
          <p:nvGraphicFramePr>
            <p:cNvPr id="23606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897115172"/>
                </p:ext>
              </p:extLst>
            </p:nvPr>
          </p:nvGraphicFramePr>
          <p:xfrm>
            <a:off x="2037" y="253"/>
            <a:ext cx="1312" cy="1036"/>
          </p:xfrm>
          <a:graphic>
            <a:graphicData uri="http://schemas.openxmlformats.org/presentationml/2006/ole">
              <p:oleObj spid="_x0000_s26465" name="公式" r:id="rId4" imgW="901309" imgH="710891" progId="">
                <p:embed/>
              </p:oleObj>
            </a:graphicData>
          </a:graphic>
        </p:graphicFrame>
      </p:grpSp>
      <p:grpSp>
        <p:nvGrpSpPr>
          <p:cNvPr id="2" name="组合 1"/>
          <p:cNvGrpSpPr/>
          <p:nvPr/>
        </p:nvGrpSpPr>
        <p:grpSpPr>
          <a:xfrm>
            <a:off x="6493557" y="598036"/>
            <a:ext cx="3375439" cy="790575"/>
            <a:chOff x="1949084" y="2156513"/>
            <a:chExt cx="3375439" cy="790575"/>
          </a:xfrm>
        </p:grpSpPr>
        <p:sp>
          <p:nvSpPr>
            <p:cNvPr id="23611" name="Text Box 59"/>
            <p:cNvSpPr txBox="1">
              <a:spLocks noChangeArrowheads="1"/>
            </p:cNvSpPr>
            <p:nvPr/>
          </p:nvSpPr>
          <p:spPr bwMode="auto">
            <a:xfrm>
              <a:off x="2372746" y="2331399"/>
              <a:ext cx="54927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dirty="0"/>
                <a:t>求：</a:t>
              </a:r>
            </a:p>
          </p:txBody>
        </p:sp>
        <p:sp>
          <p:nvSpPr>
            <p:cNvPr id="23612" name="Text Box 60"/>
            <p:cNvSpPr txBox="1">
              <a:spLocks noChangeArrowheads="1"/>
            </p:cNvSpPr>
            <p:nvPr/>
          </p:nvSpPr>
          <p:spPr bwMode="auto">
            <a:xfrm>
              <a:off x="1949084" y="2335372"/>
              <a:ext cx="60305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dirty="0"/>
                <a:t>(1).</a:t>
              </a:r>
            </a:p>
          </p:txBody>
        </p:sp>
        <p:graphicFrame>
          <p:nvGraphicFramePr>
            <p:cNvPr id="23613" name="Object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557189924"/>
                </p:ext>
              </p:extLst>
            </p:nvPr>
          </p:nvGraphicFramePr>
          <p:xfrm>
            <a:off x="2928926" y="2156513"/>
            <a:ext cx="1173637" cy="790575"/>
          </p:xfrm>
          <a:graphic>
            <a:graphicData uri="http://schemas.openxmlformats.org/presentationml/2006/ole">
              <p:oleObj spid="_x0000_s26466" name="公式" r:id="rId5" imgW="583947" imgH="393529" progId="">
                <p:embed/>
              </p:oleObj>
            </a:graphicData>
          </a:graphic>
        </p:graphicFrame>
        <p:sp>
          <p:nvSpPr>
            <p:cNvPr id="23614" name="Text Box 62"/>
            <p:cNvSpPr txBox="1">
              <a:spLocks noChangeArrowheads="1"/>
            </p:cNvSpPr>
            <p:nvPr/>
          </p:nvSpPr>
          <p:spPr bwMode="auto">
            <a:xfrm>
              <a:off x="4126759" y="2335372"/>
              <a:ext cx="119776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b="1" dirty="0"/>
                <a:t>的范围</a:t>
              </a:r>
              <a:r>
                <a:rPr lang="en-US" altLang="zh-CN" sz="2400" b="1" dirty="0"/>
                <a:t>;</a:t>
              </a:r>
            </a:p>
          </p:txBody>
        </p:sp>
      </p:grpSp>
      <p:grpSp>
        <p:nvGrpSpPr>
          <p:cNvPr id="23632" name="Group 80"/>
          <p:cNvGrpSpPr>
            <a:grpSpLocks/>
          </p:cNvGrpSpPr>
          <p:nvPr/>
        </p:nvGrpSpPr>
        <p:grpSpPr bwMode="auto">
          <a:xfrm>
            <a:off x="689656" y="2965790"/>
            <a:ext cx="5878513" cy="1211264"/>
            <a:chOff x="404" y="2440"/>
            <a:chExt cx="3703" cy="763"/>
          </a:xfrm>
        </p:grpSpPr>
        <p:sp>
          <p:nvSpPr>
            <p:cNvPr id="23622" name="Text Box 70"/>
            <p:cNvSpPr txBox="1">
              <a:spLocks noChangeArrowheads="1"/>
            </p:cNvSpPr>
            <p:nvPr/>
          </p:nvSpPr>
          <p:spPr bwMode="auto">
            <a:xfrm>
              <a:off x="404" y="2503"/>
              <a:ext cx="65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dirty="0"/>
                <a:t>解</a:t>
              </a:r>
              <a:r>
                <a:rPr lang="en-US" altLang="zh-CN" sz="2400" dirty="0"/>
                <a:t>: (1)</a:t>
              </a:r>
            </a:p>
          </p:txBody>
        </p:sp>
        <p:sp>
          <p:nvSpPr>
            <p:cNvPr id="23623" name="Text Box 71"/>
            <p:cNvSpPr txBox="1">
              <a:spLocks noChangeArrowheads="1"/>
            </p:cNvSpPr>
            <p:nvPr/>
          </p:nvSpPr>
          <p:spPr bwMode="auto">
            <a:xfrm>
              <a:off x="404" y="2492"/>
              <a:ext cx="3703" cy="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 smtClean="0">
                  <a:solidFill>
                    <a:srgbClr val="FF0000"/>
                  </a:solidFill>
                </a:rPr>
                <a:t>                        表示</a:t>
              </a:r>
              <a:r>
                <a:rPr lang="zh-CN" altLang="en-US" sz="2400" dirty="0">
                  <a:solidFill>
                    <a:srgbClr val="FF0000"/>
                  </a:solidFill>
                </a:rPr>
                <a:t>可行域内任一点与</a:t>
              </a:r>
              <a:r>
                <a:rPr lang="zh-CN" altLang="en-US" sz="2400" dirty="0" smtClean="0">
                  <a:solidFill>
                    <a:srgbClr val="FF0000"/>
                  </a:solidFill>
                </a:rPr>
                <a:t>定点</a:t>
              </a:r>
              <a:endParaRPr lang="en-US" altLang="zh-CN" sz="2400" dirty="0" smtClean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400" dirty="0" smtClean="0">
                  <a:solidFill>
                    <a:srgbClr val="FF0000"/>
                  </a:solidFill>
                </a:rPr>
                <a:t>Q</a:t>
              </a:r>
              <a:r>
                <a:rPr lang="zh-CN" altLang="en-US" sz="2400" dirty="0">
                  <a:solidFill>
                    <a:srgbClr val="FF0000"/>
                  </a:solidFill>
                </a:rPr>
                <a:t>（</a:t>
              </a:r>
              <a:r>
                <a:rPr lang="en-US" altLang="zh-CN" sz="2400" dirty="0">
                  <a:solidFill>
                    <a:srgbClr val="FF0000"/>
                  </a:solidFill>
                </a:rPr>
                <a:t>0,-3</a:t>
              </a:r>
              <a:r>
                <a:rPr lang="zh-CN" altLang="en-US" sz="2400" dirty="0" smtClean="0">
                  <a:solidFill>
                    <a:srgbClr val="FF0000"/>
                  </a:solidFill>
                </a:rPr>
                <a:t>）连</a:t>
              </a:r>
              <a:r>
                <a:rPr lang="zh-CN" altLang="en-US" sz="2400" dirty="0">
                  <a:solidFill>
                    <a:srgbClr val="FF0000"/>
                  </a:solidFill>
                </a:rPr>
                <a:t>线的斜率</a:t>
              </a:r>
              <a:r>
                <a:rPr lang="en-US" altLang="zh-CN" sz="2400" dirty="0">
                  <a:solidFill>
                    <a:srgbClr val="FF0000"/>
                  </a:solidFill>
                </a:rPr>
                <a:t>,</a:t>
              </a:r>
            </a:p>
          </p:txBody>
        </p:sp>
        <p:graphicFrame>
          <p:nvGraphicFramePr>
            <p:cNvPr id="23624" name="Object 7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403923194"/>
                </p:ext>
              </p:extLst>
            </p:nvPr>
          </p:nvGraphicFramePr>
          <p:xfrm>
            <a:off x="1015" y="2440"/>
            <a:ext cx="710" cy="478"/>
          </p:xfrm>
          <a:graphic>
            <a:graphicData uri="http://schemas.openxmlformats.org/presentationml/2006/ole">
              <p:oleObj spid="_x0000_s26467" name="公式" r:id="rId6" imgW="571465" imgH="380876" progId="">
                <p:embed/>
              </p:oleObj>
            </a:graphicData>
          </a:graphic>
        </p:graphicFrame>
      </p:grpSp>
      <p:grpSp>
        <p:nvGrpSpPr>
          <p:cNvPr id="23635" name="Group 83"/>
          <p:cNvGrpSpPr>
            <a:grpSpLocks/>
          </p:cNvGrpSpPr>
          <p:nvPr/>
        </p:nvGrpSpPr>
        <p:grpSpPr bwMode="auto">
          <a:xfrm>
            <a:off x="1244548" y="4407695"/>
            <a:ext cx="3962319" cy="538163"/>
            <a:chOff x="424" y="2914"/>
            <a:chExt cx="1938" cy="339"/>
          </a:xfrm>
        </p:grpSpPr>
        <p:sp>
          <p:nvSpPr>
            <p:cNvPr id="23626" name="Text Box 74"/>
            <p:cNvSpPr txBox="1">
              <a:spLocks noChangeArrowheads="1"/>
            </p:cNvSpPr>
            <p:nvPr/>
          </p:nvSpPr>
          <p:spPr bwMode="auto">
            <a:xfrm>
              <a:off x="424" y="2914"/>
              <a:ext cx="50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b="1" dirty="0"/>
                <a:t>因为</a:t>
              </a:r>
            </a:p>
          </p:txBody>
        </p:sp>
        <p:graphicFrame>
          <p:nvGraphicFramePr>
            <p:cNvPr id="23627" name="Object 7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504496191"/>
                </p:ext>
              </p:extLst>
            </p:nvPr>
          </p:nvGraphicFramePr>
          <p:xfrm>
            <a:off x="786" y="2916"/>
            <a:ext cx="1576" cy="337"/>
          </p:xfrm>
          <a:graphic>
            <a:graphicData uri="http://schemas.openxmlformats.org/presentationml/2006/ole">
              <p:oleObj spid="_x0000_s26468" name="公式" r:id="rId7" imgW="1129810" imgH="241195" progId="">
                <p:embed/>
              </p:oleObj>
            </a:graphicData>
          </a:graphic>
        </p:graphicFrame>
      </p:grpSp>
      <p:grpSp>
        <p:nvGrpSpPr>
          <p:cNvPr id="23636" name="Group 84"/>
          <p:cNvGrpSpPr>
            <a:grpSpLocks/>
          </p:cNvGrpSpPr>
          <p:nvPr/>
        </p:nvGrpSpPr>
        <p:grpSpPr bwMode="auto">
          <a:xfrm>
            <a:off x="1137525" y="5196226"/>
            <a:ext cx="4916488" cy="493713"/>
            <a:chOff x="572" y="3206"/>
            <a:chExt cx="3097" cy="311"/>
          </a:xfrm>
        </p:grpSpPr>
        <p:sp>
          <p:nvSpPr>
            <p:cNvPr id="23628" name="Text Box 76"/>
            <p:cNvSpPr txBox="1">
              <a:spLocks noChangeArrowheads="1"/>
            </p:cNvSpPr>
            <p:nvPr/>
          </p:nvSpPr>
          <p:spPr bwMode="auto">
            <a:xfrm>
              <a:off x="572" y="3206"/>
              <a:ext cx="50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b="1"/>
                <a:t>所以</a:t>
              </a:r>
            </a:p>
          </p:txBody>
        </p:sp>
        <p:graphicFrame>
          <p:nvGraphicFramePr>
            <p:cNvPr id="23629" name="Object 77"/>
            <p:cNvGraphicFramePr>
              <a:graphicFrameLocks noChangeAspect="1"/>
            </p:cNvGraphicFramePr>
            <p:nvPr/>
          </p:nvGraphicFramePr>
          <p:xfrm>
            <a:off x="960" y="3264"/>
            <a:ext cx="192" cy="192"/>
          </p:xfrm>
          <a:graphic>
            <a:graphicData uri="http://schemas.openxmlformats.org/presentationml/2006/ole">
              <p:oleObj spid="_x0000_s26469" name="公式" r:id="rId8" imgW="126725" imgH="126725" progId="">
                <p:embed/>
              </p:oleObj>
            </a:graphicData>
          </a:graphic>
        </p:graphicFrame>
        <p:sp>
          <p:nvSpPr>
            <p:cNvPr id="23630" name="Text Box 78"/>
            <p:cNvSpPr txBox="1">
              <a:spLocks noChangeArrowheads="1"/>
            </p:cNvSpPr>
            <p:nvPr/>
          </p:nvSpPr>
          <p:spPr bwMode="auto">
            <a:xfrm>
              <a:off x="1056" y="3216"/>
              <a:ext cx="89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b="1" dirty="0"/>
                <a:t>的范围为</a:t>
              </a:r>
            </a:p>
          </p:txBody>
        </p:sp>
        <p:graphicFrame>
          <p:nvGraphicFramePr>
            <p:cNvPr id="23631" name="Object 7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96560410"/>
                </p:ext>
              </p:extLst>
            </p:nvPr>
          </p:nvGraphicFramePr>
          <p:xfrm>
            <a:off x="1892" y="3233"/>
            <a:ext cx="1777" cy="284"/>
          </p:xfrm>
          <a:graphic>
            <a:graphicData uri="http://schemas.openxmlformats.org/presentationml/2006/ole">
              <p:oleObj spid="_x0000_s26470" name="公式" r:id="rId9" imgW="1269449" imgH="203112" progId="">
                <p:embed/>
              </p:oleObj>
            </a:graphicData>
          </a:graphic>
        </p:graphicFrame>
      </p:grpSp>
      <p:sp>
        <p:nvSpPr>
          <p:cNvPr id="23647" name="Text Box 95"/>
          <p:cNvSpPr txBox="1">
            <a:spLocks noChangeArrowheads="1"/>
          </p:cNvSpPr>
          <p:nvPr/>
        </p:nvSpPr>
        <p:spPr bwMode="auto">
          <a:xfrm>
            <a:off x="330023" y="816178"/>
            <a:ext cx="11031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变</a:t>
            </a:r>
            <a:r>
              <a:rPr lang="zh-CN" altLang="en-US" sz="2800" dirty="0" smtClean="0">
                <a:solidFill>
                  <a:srgbClr val="FF0000"/>
                </a:solidFill>
              </a:rPr>
              <a:t>式</a:t>
            </a:r>
            <a:r>
              <a:rPr lang="en-US" altLang="zh-CN" sz="2800" dirty="0" smtClean="0">
                <a:solidFill>
                  <a:srgbClr val="FF0000"/>
                </a:solidFill>
              </a:rPr>
              <a:t>2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23659" name="Text Box 107"/>
          <p:cNvSpPr txBox="1">
            <a:spLocks noChangeArrowheads="1"/>
          </p:cNvSpPr>
          <p:nvPr/>
        </p:nvSpPr>
        <p:spPr bwMode="auto">
          <a:xfrm>
            <a:off x="9716407" y="4920345"/>
            <a:ext cx="2984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B</a:t>
            </a:r>
          </a:p>
        </p:txBody>
      </p:sp>
      <p:sp>
        <p:nvSpPr>
          <p:cNvPr id="23660" name="Text Box 108"/>
          <p:cNvSpPr txBox="1">
            <a:spLocks noChangeArrowheads="1"/>
          </p:cNvSpPr>
          <p:nvPr/>
        </p:nvSpPr>
        <p:spPr bwMode="auto">
          <a:xfrm>
            <a:off x="9746570" y="1948545"/>
            <a:ext cx="2984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C</a:t>
            </a:r>
          </a:p>
        </p:txBody>
      </p:sp>
      <p:sp>
        <p:nvSpPr>
          <p:cNvPr id="23661" name="Text Box 109"/>
          <p:cNvSpPr txBox="1">
            <a:spLocks noChangeArrowheads="1"/>
          </p:cNvSpPr>
          <p:nvPr/>
        </p:nvSpPr>
        <p:spPr bwMode="auto">
          <a:xfrm>
            <a:off x="8000320" y="3320145"/>
            <a:ext cx="2984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A</a:t>
            </a:r>
          </a:p>
        </p:txBody>
      </p:sp>
      <p:sp>
        <p:nvSpPr>
          <p:cNvPr id="23662" name="Text Box 110"/>
          <p:cNvSpPr txBox="1">
            <a:spLocks noChangeArrowheads="1"/>
          </p:cNvSpPr>
          <p:nvPr/>
        </p:nvSpPr>
        <p:spPr bwMode="auto">
          <a:xfrm>
            <a:off x="9001352" y="4463598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 sz="2000"/>
          </a:p>
        </p:txBody>
      </p:sp>
      <p:sp>
        <p:nvSpPr>
          <p:cNvPr id="23664" name="Line 112"/>
          <p:cNvSpPr>
            <a:spLocks noChangeShapeType="1"/>
          </p:cNvSpPr>
          <p:nvPr/>
        </p:nvSpPr>
        <p:spPr bwMode="auto">
          <a:xfrm rot="16200000">
            <a:off x="7694727" y="3852751"/>
            <a:ext cx="2700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23665" name="Object 11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511199635"/>
              </p:ext>
            </p:extLst>
          </p:nvPr>
        </p:nvGraphicFramePr>
        <p:xfrm>
          <a:off x="7452632" y="4552044"/>
          <a:ext cx="120650" cy="93663"/>
        </p:xfrm>
        <a:graphic>
          <a:graphicData uri="http://schemas.openxmlformats.org/presentationml/2006/ole">
            <p:oleObj spid="_x0000_s26471" name="公式" r:id="rId10" imgW="228402" imgH="177646" progId="">
              <p:embed/>
            </p:oleObj>
          </a:graphicData>
        </a:graphic>
      </p:graphicFrame>
      <p:graphicFrame>
        <p:nvGraphicFramePr>
          <p:cNvPr id="23667" name="Object 115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2765485367"/>
              </p:ext>
            </p:extLst>
          </p:nvPr>
        </p:nvGraphicFramePr>
        <p:xfrm>
          <a:off x="7933645" y="4539344"/>
          <a:ext cx="123825" cy="88900"/>
        </p:xfrm>
        <a:graphic>
          <a:graphicData uri="http://schemas.openxmlformats.org/presentationml/2006/ole">
            <p:oleObj spid="_x0000_s26472" name="公式" r:id="rId11" imgW="228501" imgH="165028" progId="">
              <p:embed/>
            </p:oleObj>
          </a:graphicData>
        </a:graphic>
      </p:graphicFrame>
      <p:graphicFrame>
        <p:nvGraphicFramePr>
          <p:cNvPr id="23666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44943116"/>
              </p:ext>
            </p:extLst>
          </p:nvPr>
        </p:nvGraphicFramePr>
        <p:xfrm>
          <a:off x="8816295" y="2458133"/>
          <a:ext cx="228600" cy="269875"/>
        </p:xfrm>
        <a:graphic>
          <a:graphicData uri="http://schemas.openxmlformats.org/presentationml/2006/ole">
            <p:oleObj spid="_x0000_s26473" name="公式" r:id="rId12" imgW="139579" imgH="164957" progId="">
              <p:embed/>
            </p:oleObj>
          </a:graphicData>
        </a:graphic>
      </p:graphicFrame>
      <p:graphicFrame>
        <p:nvGraphicFramePr>
          <p:cNvPr id="23668" name="Object 1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86997337"/>
              </p:ext>
            </p:extLst>
          </p:nvPr>
        </p:nvGraphicFramePr>
        <p:xfrm>
          <a:off x="10133920" y="4317095"/>
          <a:ext cx="188912" cy="207963"/>
        </p:xfrm>
        <a:graphic>
          <a:graphicData uri="http://schemas.openxmlformats.org/presentationml/2006/ole">
            <p:oleObj spid="_x0000_s26474" name="公式" r:id="rId13" imgW="126835" imgH="139518" progId="">
              <p:embed/>
            </p:oleObj>
          </a:graphicData>
        </a:graphic>
      </p:graphicFrame>
      <p:graphicFrame>
        <p:nvGraphicFramePr>
          <p:cNvPr id="23669" name="Object 1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41810525"/>
              </p:ext>
            </p:extLst>
          </p:nvPr>
        </p:nvGraphicFramePr>
        <p:xfrm>
          <a:off x="8938533" y="4321857"/>
          <a:ext cx="125413" cy="107950"/>
        </p:xfrm>
        <a:graphic>
          <a:graphicData uri="http://schemas.openxmlformats.org/presentationml/2006/ole">
            <p:oleObj spid="_x0000_s26475" name="公式" r:id="rId14" imgW="152202" imgH="177569" progId="">
              <p:embed/>
            </p:oleObj>
          </a:graphicData>
        </a:graphic>
      </p:graphicFrame>
      <p:graphicFrame>
        <p:nvGraphicFramePr>
          <p:cNvPr id="23670" name="Object 1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29680973"/>
              </p:ext>
            </p:extLst>
          </p:nvPr>
        </p:nvGraphicFramePr>
        <p:xfrm>
          <a:off x="8948058" y="2693082"/>
          <a:ext cx="125413" cy="107950"/>
        </p:xfrm>
        <a:graphic>
          <a:graphicData uri="http://schemas.openxmlformats.org/presentationml/2006/ole">
            <p:oleObj spid="_x0000_s26476" name="公式" r:id="rId15" imgW="126725" imgH="177415" progId="">
              <p:embed/>
            </p:oleObj>
          </a:graphicData>
        </a:graphic>
      </p:graphicFrame>
      <p:graphicFrame>
        <p:nvGraphicFramePr>
          <p:cNvPr id="23671" name="Object 1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36038365"/>
              </p:ext>
            </p:extLst>
          </p:nvPr>
        </p:nvGraphicFramePr>
        <p:xfrm>
          <a:off x="8454345" y="4323444"/>
          <a:ext cx="125412" cy="107950"/>
        </p:xfrm>
        <a:graphic>
          <a:graphicData uri="http://schemas.openxmlformats.org/presentationml/2006/ole">
            <p:oleObj spid="_x0000_s26477" name="公式" r:id="rId16" imgW="228501" imgH="165028" progId="">
              <p:embed/>
            </p:oleObj>
          </a:graphicData>
        </a:graphic>
      </p:graphicFrame>
      <p:graphicFrame>
        <p:nvGraphicFramePr>
          <p:cNvPr id="23672" name="Object 1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42311197"/>
              </p:ext>
            </p:extLst>
          </p:nvPr>
        </p:nvGraphicFramePr>
        <p:xfrm>
          <a:off x="9492570" y="4318682"/>
          <a:ext cx="125412" cy="107950"/>
        </p:xfrm>
        <a:graphic>
          <a:graphicData uri="http://schemas.openxmlformats.org/presentationml/2006/ole">
            <p:oleObj spid="_x0000_s26478" name="公式" r:id="rId17" imgW="126780" imgH="164814" progId="">
              <p:embed/>
            </p:oleObj>
          </a:graphicData>
        </a:graphic>
      </p:graphicFrame>
      <p:graphicFrame>
        <p:nvGraphicFramePr>
          <p:cNvPr id="23673" name="Object 1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27104632"/>
              </p:ext>
            </p:extLst>
          </p:nvPr>
        </p:nvGraphicFramePr>
        <p:xfrm>
          <a:off x="9998983" y="4315507"/>
          <a:ext cx="125413" cy="107950"/>
        </p:xfrm>
        <a:graphic>
          <a:graphicData uri="http://schemas.openxmlformats.org/presentationml/2006/ole">
            <p:oleObj spid="_x0000_s26479" name="公式" r:id="rId18" imgW="126780" imgH="164814" progId="">
              <p:embed/>
            </p:oleObj>
          </a:graphicData>
        </a:graphic>
      </p:graphicFrame>
      <p:sp>
        <p:nvSpPr>
          <p:cNvPr id="23674" name="Line 122"/>
          <p:cNvSpPr>
            <a:spLocks noChangeShapeType="1"/>
          </p:cNvSpPr>
          <p:nvPr/>
        </p:nvSpPr>
        <p:spPr bwMode="auto">
          <a:xfrm>
            <a:off x="9294132" y="4277407"/>
            <a:ext cx="0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675" name="Line 123"/>
          <p:cNvSpPr>
            <a:spLocks noChangeShapeType="1"/>
          </p:cNvSpPr>
          <p:nvPr/>
        </p:nvSpPr>
        <p:spPr bwMode="auto">
          <a:xfrm>
            <a:off x="9546545" y="4275820"/>
            <a:ext cx="0" cy="36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676" name="Line 124"/>
          <p:cNvSpPr>
            <a:spLocks noChangeShapeType="1"/>
          </p:cNvSpPr>
          <p:nvPr/>
        </p:nvSpPr>
        <p:spPr bwMode="auto">
          <a:xfrm>
            <a:off x="9803720" y="4275820"/>
            <a:ext cx="0" cy="36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677" name="Line 125"/>
          <p:cNvSpPr>
            <a:spLocks noChangeShapeType="1"/>
          </p:cNvSpPr>
          <p:nvPr/>
        </p:nvSpPr>
        <p:spPr bwMode="auto">
          <a:xfrm>
            <a:off x="10052957" y="4274232"/>
            <a:ext cx="0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678" name="Line 126"/>
          <p:cNvSpPr>
            <a:spLocks noChangeShapeType="1"/>
          </p:cNvSpPr>
          <p:nvPr/>
        </p:nvSpPr>
        <p:spPr bwMode="auto">
          <a:xfrm>
            <a:off x="8535307" y="4274232"/>
            <a:ext cx="0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679" name="Line 127"/>
          <p:cNvSpPr>
            <a:spLocks noChangeShapeType="1"/>
          </p:cNvSpPr>
          <p:nvPr/>
        </p:nvSpPr>
        <p:spPr bwMode="auto">
          <a:xfrm>
            <a:off x="7759020" y="4277407"/>
            <a:ext cx="0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680" name="Line 128"/>
          <p:cNvSpPr>
            <a:spLocks noChangeShapeType="1"/>
          </p:cNvSpPr>
          <p:nvPr/>
        </p:nvSpPr>
        <p:spPr bwMode="auto">
          <a:xfrm rot="5400000">
            <a:off x="9066326" y="4597288"/>
            <a:ext cx="0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681" name="Line 129"/>
          <p:cNvSpPr>
            <a:spLocks noChangeShapeType="1"/>
          </p:cNvSpPr>
          <p:nvPr/>
        </p:nvSpPr>
        <p:spPr bwMode="auto">
          <a:xfrm>
            <a:off x="8270195" y="4274232"/>
            <a:ext cx="0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682" name="Line 130"/>
          <p:cNvSpPr>
            <a:spLocks noChangeShapeType="1"/>
          </p:cNvSpPr>
          <p:nvPr/>
        </p:nvSpPr>
        <p:spPr bwMode="auto">
          <a:xfrm>
            <a:off x="8017782" y="4272645"/>
            <a:ext cx="0" cy="36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683" name="Line 131"/>
          <p:cNvSpPr>
            <a:spLocks noChangeShapeType="1"/>
          </p:cNvSpPr>
          <p:nvPr/>
        </p:nvSpPr>
        <p:spPr bwMode="auto">
          <a:xfrm>
            <a:off x="7506607" y="4277407"/>
            <a:ext cx="0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684" name="Line 132"/>
          <p:cNvSpPr>
            <a:spLocks noChangeShapeType="1"/>
          </p:cNvSpPr>
          <p:nvPr/>
        </p:nvSpPr>
        <p:spPr bwMode="auto">
          <a:xfrm>
            <a:off x="8782957" y="4277407"/>
            <a:ext cx="0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685" name="Line 133"/>
          <p:cNvSpPr>
            <a:spLocks noChangeShapeType="1"/>
          </p:cNvSpPr>
          <p:nvPr/>
        </p:nvSpPr>
        <p:spPr bwMode="auto">
          <a:xfrm rot="5400000">
            <a:off x="9066326" y="4871926"/>
            <a:ext cx="0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686" name="Line 134"/>
          <p:cNvSpPr>
            <a:spLocks noChangeShapeType="1"/>
          </p:cNvSpPr>
          <p:nvPr/>
        </p:nvSpPr>
        <p:spPr bwMode="auto">
          <a:xfrm rot="5400000">
            <a:off x="9066326" y="5125926"/>
            <a:ext cx="0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687" name="Line 135"/>
          <p:cNvSpPr>
            <a:spLocks noChangeShapeType="1"/>
          </p:cNvSpPr>
          <p:nvPr/>
        </p:nvSpPr>
        <p:spPr bwMode="auto">
          <a:xfrm rot="5400000">
            <a:off x="9064739" y="3781313"/>
            <a:ext cx="0" cy="36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688" name="Line 136"/>
          <p:cNvSpPr>
            <a:spLocks noChangeShapeType="1"/>
          </p:cNvSpPr>
          <p:nvPr/>
        </p:nvSpPr>
        <p:spPr bwMode="auto">
          <a:xfrm rot="5400000">
            <a:off x="9067914" y="3530488"/>
            <a:ext cx="0" cy="36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689" name="Line 137"/>
          <p:cNvSpPr>
            <a:spLocks noChangeShapeType="1"/>
          </p:cNvSpPr>
          <p:nvPr/>
        </p:nvSpPr>
        <p:spPr bwMode="auto">
          <a:xfrm rot="5400000">
            <a:off x="9066326" y="3276488"/>
            <a:ext cx="0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690" name="Line 138"/>
          <p:cNvSpPr>
            <a:spLocks noChangeShapeType="1"/>
          </p:cNvSpPr>
          <p:nvPr/>
        </p:nvSpPr>
        <p:spPr bwMode="auto">
          <a:xfrm rot="5400000">
            <a:off x="9064739" y="3017726"/>
            <a:ext cx="0" cy="36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691" name="Line 139"/>
          <p:cNvSpPr>
            <a:spLocks noChangeShapeType="1"/>
          </p:cNvSpPr>
          <p:nvPr/>
        </p:nvSpPr>
        <p:spPr bwMode="auto">
          <a:xfrm rot="5400000">
            <a:off x="9066326" y="4040076"/>
            <a:ext cx="0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692" name="Line 140"/>
          <p:cNvSpPr>
            <a:spLocks noChangeShapeType="1"/>
          </p:cNvSpPr>
          <p:nvPr/>
        </p:nvSpPr>
        <p:spPr bwMode="auto">
          <a:xfrm rot="5400000">
            <a:off x="9066326" y="2770076"/>
            <a:ext cx="0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693" name="Line 141"/>
          <p:cNvSpPr>
            <a:spLocks noChangeShapeType="1"/>
          </p:cNvSpPr>
          <p:nvPr/>
        </p:nvSpPr>
        <p:spPr bwMode="auto">
          <a:xfrm>
            <a:off x="7424058" y="4317094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23694" name="Object 1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43027907"/>
              </p:ext>
            </p:extLst>
          </p:nvPr>
        </p:nvGraphicFramePr>
        <p:xfrm>
          <a:off x="8948058" y="3748769"/>
          <a:ext cx="125413" cy="107950"/>
        </p:xfrm>
        <a:graphic>
          <a:graphicData uri="http://schemas.openxmlformats.org/presentationml/2006/ole">
            <p:oleObj spid="_x0000_s26480" name="公式" r:id="rId19" imgW="126780" imgH="164814" progId="">
              <p:embed/>
            </p:oleObj>
          </a:graphicData>
        </a:graphic>
      </p:graphicFrame>
      <p:graphicFrame>
        <p:nvGraphicFramePr>
          <p:cNvPr id="23695" name="Object 1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60842339"/>
              </p:ext>
            </p:extLst>
          </p:nvPr>
        </p:nvGraphicFramePr>
        <p:xfrm>
          <a:off x="8941708" y="3248707"/>
          <a:ext cx="125413" cy="107950"/>
        </p:xfrm>
        <a:graphic>
          <a:graphicData uri="http://schemas.openxmlformats.org/presentationml/2006/ole">
            <p:oleObj spid="_x0000_s26481" name="公式" r:id="rId20" imgW="126780" imgH="164814" progId="">
              <p:embed/>
            </p:oleObj>
          </a:graphicData>
        </a:graphic>
      </p:graphicFrame>
      <p:graphicFrame>
        <p:nvGraphicFramePr>
          <p:cNvPr id="23696" name="Object 1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63463170"/>
              </p:ext>
            </p:extLst>
          </p:nvPr>
        </p:nvGraphicFramePr>
        <p:xfrm>
          <a:off x="9127445" y="4812394"/>
          <a:ext cx="125412" cy="107950"/>
        </p:xfrm>
        <a:graphic>
          <a:graphicData uri="http://schemas.openxmlformats.org/presentationml/2006/ole">
            <p:oleObj spid="_x0000_s26482" name="公式" r:id="rId21" imgW="228501" imgH="165028" progId="">
              <p:embed/>
            </p:oleObj>
          </a:graphicData>
        </a:graphic>
      </p:graphicFrame>
      <p:sp>
        <p:nvSpPr>
          <p:cNvPr id="23697" name="Line 145"/>
          <p:cNvSpPr>
            <a:spLocks noChangeShapeType="1"/>
          </p:cNvSpPr>
          <p:nvPr/>
        </p:nvSpPr>
        <p:spPr bwMode="auto">
          <a:xfrm>
            <a:off x="9803720" y="1796144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698" name="Line 146"/>
          <p:cNvSpPr>
            <a:spLocks noChangeShapeType="1"/>
          </p:cNvSpPr>
          <p:nvPr/>
        </p:nvSpPr>
        <p:spPr bwMode="auto">
          <a:xfrm flipV="1">
            <a:off x="7424058" y="1877107"/>
            <a:ext cx="2538413" cy="2519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699" name="Line 147"/>
          <p:cNvSpPr>
            <a:spLocks noChangeShapeType="1"/>
          </p:cNvSpPr>
          <p:nvPr/>
        </p:nvSpPr>
        <p:spPr bwMode="auto">
          <a:xfrm>
            <a:off x="8101920" y="3294745"/>
            <a:ext cx="1809750" cy="1971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23700" name="Object 1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93124070"/>
              </p:ext>
            </p:extLst>
          </p:nvPr>
        </p:nvGraphicFramePr>
        <p:xfrm>
          <a:off x="7290408" y="3164569"/>
          <a:ext cx="709912" cy="252413"/>
        </p:xfrm>
        <a:graphic>
          <a:graphicData uri="http://schemas.openxmlformats.org/presentationml/2006/ole">
            <p:oleObj spid="_x0000_s26483" name="公式" r:id="rId22" imgW="571252" imgH="203112" progId="">
              <p:embed/>
            </p:oleObj>
          </a:graphicData>
        </a:graphic>
      </p:graphicFrame>
      <p:graphicFrame>
        <p:nvGraphicFramePr>
          <p:cNvPr id="23701" name="Object 1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72400857"/>
              </p:ext>
            </p:extLst>
          </p:nvPr>
        </p:nvGraphicFramePr>
        <p:xfrm>
          <a:off x="9949770" y="1802494"/>
          <a:ext cx="787400" cy="203200"/>
        </p:xfrm>
        <a:graphic>
          <a:graphicData uri="http://schemas.openxmlformats.org/presentationml/2006/ole">
            <p:oleObj spid="_x0000_s26484" name="公式" r:id="rId23" imgW="787058" imgH="203112" progId="">
              <p:embed/>
            </p:oleObj>
          </a:graphicData>
        </a:graphic>
      </p:graphicFrame>
      <p:sp>
        <p:nvSpPr>
          <p:cNvPr id="23702" name="Freeform 150"/>
          <p:cNvSpPr>
            <a:spLocks/>
          </p:cNvSpPr>
          <p:nvPr/>
        </p:nvSpPr>
        <p:spPr bwMode="auto">
          <a:xfrm>
            <a:off x="8324171" y="2050145"/>
            <a:ext cx="1468437" cy="3076575"/>
          </a:xfrm>
          <a:custGeom>
            <a:avLst/>
            <a:gdLst>
              <a:gd name="T0" fmla="*/ 925 w 925"/>
              <a:gd name="T1" fmla="*/ 0 h 1938"/>
              <a:gd name="T2" fmla="*/ 0 w 925"/>
              <a:gd name="T3" fmla="*/ 926 h 1938"/>
              <a:gd name="T4" fmla="*/ 925 w 925"/>
              <a:gd name="T5" fmla="*/ 1938 h 1938"/>
              <a:gd name="T6" fmla="*/ 925 w 925"/>
              <a:gd name="T7" fmla="*/ 0 h 1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25" h="1938">
                <a:moveTo>
                  <a:pt x="925" y="0"/>
                </a:moveTo>
                <a:lnTo>
                  <a:pt x="0" y="926"/>
                </a:lnTo>
                <a:lnTo>
                  <a:pt x="925" y="1938"/>
                </a:lnTo>
                <a:lnTo>
                  <a:pt x="925" y="0"/>
                </a:lnTo>
                <a:close/>
              </a:path>
            </a:pathLst>
          </a:custGeom>
          <a:solidFill>
            <a:srgbClr val="0000FF">
              <a:alpha val="30000"/>
            </a:srgbClr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23703" name="Object 1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45385769"/>
              </p:ext>
            </p:extLst>
          </p:nvPr>
        </p:nvGraphicFramePr>
        <p:xfrm>
          <a:off x="9805307" y="5275944"/>
          <a:ext cx="342900" cy="177800"/>
        </p:xfrm>
        <a:graphic>
          <a:graphicData uri="http://schemas.openxmlformats.org/presentationml/2006/ole">
            <p:oleObj spid="_x0000_s26485" name="公式" r:id="rId24" imgW="342603" imgH="177646" progId="">
              <p:embed/>
            </p:oleObj>
          </a:graphicData>
        </a:graphic>
      </p:graphicFrame>
      <p:sp>
        <p:nvSpPr>
          <p:cNvPr id="23707" name="Line 155"/>
          <p:cNvSpPr>
            <a:spLocks noChangeShapeType="1"/>
          </p:cNvSpPr>
          <p:nvPr/>
        </p:nvSpPr>
        <p:spPr bwMode="auto">
          <a:xfrm>
            <a:off x="9052833" y="5148944"/>
            <a:ext cx="7334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708" name="Line 156"/>
          <p:cNvSpPr>
            <a:spLocks noChangeShapeType="1"/>
          </p:cNvSpPr>
          <p:nvPr/>
        </p:nvSpPr>
        <p:spPr bwMode="auto">
          <a:xfrm flipH="1" flipV="1">
            <a:off x="8309882" y="3548744"/>
            <a:ext cx="723900" cy="15938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709" name="Line 157"/>
          <p:cNvSpPr>
            <a:spLocks noChangeShapeType="1"/>
          </p:cNvSpPr>
          <p:nvPr/>
        </p:nvSpPr>
        <p:spPr bwMode="auto">
          <a:xfrm flipV="1">
            <a:off x="9052832" y="2710544"/>
            <a:ext cx="0" cy="24384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557403" y="1790331"/>
            <a:ext cx="3365193" cy="842879"/>
            <a:chOff x="1722539" y="2888508"/>
            <a:chExt cx="3365193" cy="842879"/>
          </a:xfrm>
        </p:grpSpPr>
        <p:sp>
          <p:nvSpPr>
            <p:cNvPr id="23616" name="Text Box 64"/>
            <p:cNvSpPr txBox="1">
              <a:spLocks noChangeArrowheads="1"/>
            </p:cNvSpPr>
            <p:nvPr/>
          </p:nvSpPr>
          <p:spPr bwMode="auto">
            <a:xfrm>
              <a:off x="1722539" y="3085936"/>
              <a:ext cx="60305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/>
                <a:t>(2).</a:t>
              </a:r>
            </a:p>
          </p:txBody>
        </p:sp>
        <p:graphicFrame>
          <p:nvGraphicFramePr>
            <p:cNvPr id="23617" name="Object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810530422"/>
                </p:ext>
              </p:extLst>
            </p:nvPr>
          </p:nvGraphicFramePr>
          <p:xfrm>
            <a:off x="2682778" y="2888508"/>
            <a:ext cx="1279526" cy="842879"/>
          </p:xfrm>
          <a:graphic>
            <a:graphicData uri="http://schemas.openxmlformats.org/presentationml/2006/ole">
              <p:oleObj spid="_x0000_s26486" name="公式" r:id="rId25" imgW="596641" imgH="393529" progId="">
                <p:embed/>
              </p:oleObj>
            </a:graphicData>
          </a:graphic>
        </p:graphicFrame>
        <p:sp>
          <p:nvSpPr>
            <p:cNvPr id="23619" name="Text Box 67"/>
            <p:cNvSpPr txBox="1">
              <a:spLocks noChangeArrowheads="1"/>
            </p:cNvSpPr>
            <p:nvPr/>
          </p:nvSpPr>
          <p:spPr bwMode="auto">
            <a:xfrm>
              <a:off x="3893174" y="3127892"/>
              <a:ext cx="119455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b="1" dirty="0"/>
                <a:t>的范围</a:t>
              </a:r>
              <a:r>
                <a:rPr lang="en-US" altLang="zh-CN" sz="2400" b="1" dirty="0"/>
                <a:t>.</a:t>
              </a:r>
            </a:p>
          </p:txBody>
        </p:sp>
        <p:sp>
          <p:nvSpPr>
            <p:cNvPr id="76" name="Text Box 59"/>
            <p:cNvSpPr txBox="1">
              <a:spLocks noChangeArrowheads="1"/>
            </p:cNvSpPr>
            <p:nvPr/>
          </p:nvSpPr>
          <p:spPr bwMode="auto">
            <a:xfrm>
              <a:off x="2154778" y="3103407"/>
              <a:ext cx="54927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dirty="0"/>
                <a:t>求：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9236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3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7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3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3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07" grpId="0" animBg="1"/>
      <p:bldP spid="23708" grpId="0" animBg="1"/>
      <p:bldP spid="23709" grpId="0" animBg="1"/>
      <p:bldP spid="2370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1" name="Text Box 45"/>
          <p:cNvSpPr txBox="1">
            <a:spLocks noChangeArrowheads="1"/>
          </p:cNvSpPr>
          <p:nvPr/>
        </p:nvSpPr>
        <p:spPr bwMode="auto">
          <a:xfrm>
            <a:off x="9509126" y="1622423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/>
          </a:p>
        </p:txBody>
      </p:sp>
      <p:grpSp>
        <p:nvGrpSpPr>
          <p:cNvPr id="24660" name="Group 84"/>
          <p:cNvGrpSpPr>
            <a:grpSpLocks/>
          </p:cNvGrpSpPr>
          <p:nvPr/>
        </p:nvGrpSpPr>
        <p:grpSpPr bwMode="auto">
          <a:xfrm>
            <a:off x="1715973" y="379118"/>
            <a:ext cx="5535614" cy="766763"/>
            <a:chOff x="247" y="384"/>
            <a:chExt cx="3487" cy="483"/>
          </a:xfrm>
        </p:grpSpPr>
        <p:sp>
          <p:nvSpPr>
            <p:cNvPr id="24640" name="Text Box 64"/>
            <p:cNvSpPr txBox="1">
              <a:spLocks noChangeArrowheads="1"/>
            </p:cNvSpPr>
            <p:nvPr/>
          </p:nvSpPr>
          <p:spPr bwMode="auto">
            <a:xfrm>
              <a:off x="247" y="482"/>
              <a:ext cx="38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dirty="0"/>
                <a:t>(2).</a:t>
              </a:r>
            </a:p>
          </p:txBody>
        </p:sp>
        <p:sp>
          <p:nvSpPr>
            <p:cNvPr id="24641" name="Text Box 65"/>
            <p:cNvSpPr txBox="1">
              <a:spLocks noChangeArrowheads="1"/>
            </p:cNvSpPr>
            <p:nvPr/>
          </p:nvSpPr>
          <p:spPr bwMode="auto">
            <a:xfrm>
              <a:off x="1279" y="502"/>
              <a:ext cx="245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FF0000"/>
                  </a:solidFill>
                </a:rPr>
                <a:t>表示可行域内任一点与定点</a:t>
              </a:r>
            </a:p>
          </p:txBody>
        </p:sp>
        <p:graphicFrame>
          <p:nvGraphicFramePr>
            <p:cNvPr id="24643" name="Object 6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788445724"/>
                </p:ext>
              </p:extLst>
            </p:nvPr>
          </p:nvGraphicFramePr>
          <p:xfrm>
            <a:off x="570" y="384"/>
            <a:ext cx="731" cy="483"/>
          </p:xfrm>
          <a:graphic>
            <a:graphicData uri="http://schemas.openxmlformats.org/presentationml/2006/ole">
              <p:oleObj spid="_x0000_s34328" name="公式" r:id="rId3" imgW="590631" imgH="380876" progId="">
                <p:embed/>
              </p:oleObj>
            </a:graphicData>
          </a:graphic>
        </p:graphicFrame>
      </p:grpSp>
      <p:grpSp>
        <p:nvGrpSpPr>
          <p:cNvPr id="24661" name="Group 85"/>
          <p:cNvGrpSpPr>
            <a:grpSpLocks/>
          </p:cNvGrpSpPr>
          <p:nvPr/>
        </p:nvGrpSpPr>
        <p:grpSpPr bwMode="auto">
          <a:xfrm>
            <a:off x="1945712" y="1507710"/>
            <a:ext cx="3228976" cy="754063"/>
            <a:chOff x="576" y="1348"/>
            <a:chExt cx="2034" cy="475"/>
          </a:xfrm>
        </p:grpSpPr>
        <p:sp>
          <p:nvSpPr>
            <p:cNvPr id="24645" name="Text Box 69"/>
            <p:cNvSpPr txBox="1">
              <a:spLocks noChangeArrowheads="1"/>
            </p:cNvSpPr>
            <p:nvPr/>
          </p:nvSpPr>
          <p:spPr bwMode="auto">
            <a:xfrm>
              <a:off x="576" y="1430"/>
              <a:ext cx="50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b="1"/>
                <a:t>因为</a:t>
              </a:r>
            </a:p>
          </p:txBody>
        </p:sp>
        <p:graphicFrame>
          <p:nvGraphicFramePr>
            <p:cNvPr id="24646" name="Object 7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041402071"/>
                </p:ext>
              </p:extLst>
            </p:nvPr>
          </p:nvGraphicFramePr>
          <p:xfrm>
            <a:off x="1031" y="1348"/>
            <a:ext cx="1579" cy="475"/>
          </p:xfrm>
          <a:graphic>
            <a:graphicData uri="http://schemas.openxmlformats.org/presentationml/2006/ole">
              <p:oleObj spid="_x0000_s34329" name="公式" r:id="rId4" imgW="1307532" imgH="393529" progId="">
                <p:embed/>
              </p:oleObj>
            </a:graphicData>
          </a:graphic>
        </p:graphicFrame>
      </p:grpSp>
      <p:sp>
        <p:nvSpPr>
          <p:cNvPr id="24647" name="Rectangle 71"/>
          <p:cNvSpPr>
            <a:spLocks noChangeArrowheads="1"/>
          </p:cNvSpPr>
          <p:nvPr/>
        </p:nvSpPr>
        <p:spPr bwMode="auto">
          <a:xfrm>
            <a:off x="7023862" y="582610"/>
            <a:ext cx="32800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R</a:t>
            </a:r>
            <a:r>
              <a:rPr lang="zh-CN" altLang="en-US" sz="2400" dirty="0">
                <a:solidFill>
                  <a:srgbClr val="FF0000"/>
                </a:solidFill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</a:rPr>
              <a:t>-1,-2</a:t>
            </a:r>
            <a:r>
              <a:rPr lang="zh-CN" altLang="en-US" sz="2400" dirty="0">
                <a:solidFill>
                  <a:srgbClr val="FF0000"/>
                </a:solidFill>
              </a:rPr>
              <a:t>）连线的斜率</a:t>
            </a:r>
            <a:r>
              <a:rPr lang="en-US" altLang="zh-CN" sz="2400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24648" name="Text Box 72"/>
          <p:cNvSpPr txBox="1">
            <a:spLocks noChangeArrowheads="1"/>
          </p:cNvSpPr>
          <p:nvPr/>
        </p:nvSpPr>
        <p:spPr bwMode="auto">
          <a:xfrm>
            <a:off x="8458201" y="4038598"/>
            <a:ext cx="2984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R</a:t>
            </a:r>
          </a:p>
        </p:txBody>
      </p:sp>
      <p:grpSp>
        <p:nvGrpSpPr>
          <p:cNvPr id="24652" name="Group 76"/>
          <p:cNvGrpSpPr>
            <a:grpSpLocks/>
          </p:cNvGrpSpPr>
          <p:nvPr/>
        </p:nvGrpSpPr>
        <p:grpSpPr bwMode="auto">
          <a:xfrm>
            <a:off x="1892012" y="2596015"/>
            <a:ext cx="4566281" cy="702017"/>
            <a:chOff x="542" y="3158"/>
            <a:chExt cx="2551" cy="362"/>
          </a:xfrm>
        </p:grpSpPr>
        <p:sp>
          <p:nvSpPr>
            <p:cNvPr id="24653" name="Text Box 77"/>
            <p:cNvSpPr txBox="1">
              <a:spLocks noChangeArrowheads="1"/>
            </p:cNvSpPr>
            <p:nvPr/>
          </p:nvSpPr>
          <p:spPr bwMode="auto">
            <a:xfrm>
              <a:off x="542" y="3229"/>
              <a:ext cx="50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b="1" dirty="0"/>
                <a:t>所以</a:t>
              </a:r>
            </a:p>
          </p:txBody>
        </p:sp>
        <p:graphicFrame>
          <p:nvGraphicFramePr>
            <p:cNvPr id="24654" name="Object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687218782"/>
                </p:ext>
              </p:extLst>
            </p:nvPr>
          </p:nvGraphicFramePr>
          <p:xfrm>
            <a:off x="930" y="3248"/>
            <a:ext cx="192" cy="192"/>
          </p:xfrm>
          <a:graphic>
            <a:graphicData uri="http://schemas.openxmlformats.org/presentationml/2006/ole">
              <p:oleObj spid="_x0000_s34330" name="公式" r:id="rId5" imgW="126725" imgH="126725" progId="">
                <p:embed/>
              </p:oleObj>
            </a:graphicData>
          </a:graphic>
        </p:graphicFrame>
        <p:sp>
          <p:nvSpPr>
            <p:cNvPr id="24655" name="Text Box 79"/>
            <p:cNvSpPr txBox="1">
              <a:spLocks noChangeArrowheads="1"/>
            </p:cNvSpPr>
            <p:nvPr/>
          </p:nvSpPr>
          <p:spPr bwMode="auto">
            <a:xfrm>
              <a:off x="1056" y="3216"/>
              <a:ext cx="89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b="1" dirty="0"/>
                <a:t>的范围为</a:t>
              </a:r>
            </a:p>
          </p:txBody>
        </p:sp>
        <p:graphicFrame>
          <p:nvGraphicFramePr>
            <p:cNvPr id="24656" name="Object 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935096909"/>
                </p:ext>
              </p:extLst>
            </p:nvPr>
          </p:nvGraphicFramePr>
          <p:xfrm>
            <a:off x="1817" y="3158"/>
            <a:ext cx="1276" cy="352"/>
          </p:xfrm>
          <a:graphic>
            <a:graphicData uri="http://schemas.openxmlformats.org/presentationml/2006/ole">
              <p:oleObj spid="_x0000_s34331" name="公式" r:id="rId6" imgW="1422400" imgH="393700" progId="">
                <p:embed/>
              </p:oleObj>
            </a:graphicData>
          </a:graphic>
        </p:graphicFrame>
      </p:grpSp>
      <p:sp>
        <p:nvSpPr>
          <p:cNvPr id="24663" name="Text Box 87"/>
          <p:cNvSpPr txBox="1">
            <a:spLocks noChangeArrowheads="1"/>
          </p:cNvSpPr>
          <p:nvPr/>
        </p:nvSpPr>
        <p:spPr bwMode="auto">
          <a:xfrm>
            <a:off x="1184774" y="5000394"/>
            <a:ext cx="81628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说明：</a:t>
            </a:r>
            <a:r>
              <a:rPr lang="zh-CN" altLang="en-US" sz="2800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此</a:t>
            </a:r>
            <a:r>
              <a:rPr lang="zh-CN" altLang="en-US" sz="28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类问题转化为可行域内的点到定点的斜率</a:t>
            </a:r>
            <a:r>
              <a:rPr lang="en-US" altLang="zh-CN" sz="28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.</a:t>
            </a:r>
          </a:p>
        </p:txBody>
      </p:sp>
      <p:sp>
        <p:nvSpPr>
          <p:cNvPr id="24677" name="Text Box 101"/>
          <p:cNvSpPr txBox="1">
            <a:spLocks noChangeArrowheads="1"/>
          </p:cNvSpPr>
          <p:nvPr/>
        </p:nvSpPr>
        <p:spPr bwMode="auto">
          <a:xfrm>
            <a:off x="9356726" y="1927223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24678" name="Text Box 102"/>
          <p:cNvSpPr txBox="1">
            <a:spLocks noChangeArrowheads="1"/>
          </p:cNvSpPr>
          <p:nvPr/>
        </p:nvSpPr>
        <p:spPr bwMode="auto">
          <a:xfrm>
            <a:off x="9607551" y="4190998"/>
            <a:ext cx="2984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B</a:t>
            </a:r>
          </a:p>
        </p:txBody>
      </p:sp>
      <p:sp>
        <p:nvSpPr>
          <p:cNvPr id="24679" name="Text Box 103"/>
          <p:cNvSpPr txBox="1">
            <a:spLocks noChangeArrowheads="1"/>
          </p:cNvSpPr>
          <p:nvPr/>
        </p:nvSpPr>
        <p:spPr bwMode="auto">
          <a:xfrm>
            <a:off x="9637714" y="1219198"/>
            <a:ext cx="2984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C</a:t>
            </a:r>
          </a:p>
        </p:txBody>
      </p:sp>
      <p:sp>
        <p:nvSpPr>
          <p:cNvPr id="24680" name="Text Box 104"/>
          <p:cNvSpPr txBox="1">
            <a:spLocks noChangeArrowheads="1"/>
          </p:cNvSpPr>
          <p:nvPr/>
        </p:nvSpPr>
        <p:spPr bwMode="auto">
          <a:xfrm>
            <a:off x="7891464" y="2590798"/>
            <a:ext cx="2984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A</a:t>
            </a:r>
          </a:p>
        </p:txBody>
      </p:sp>
      <p:sp>
        <p:nvSpPr>
          <p:cNvPr id="24681" name="Line 105"/>
          <p:cNvSpPr>
            <a:spLocks noChangeShapeType="1"/>
          </p:cNvSpPr>
          <p:nvPr/>
        </p:nvSpPr>
        <p:spPr bwMode="auto">
          <a:xfrm rot="16200000">
            <a:off x="7585871" y="3123404"/>
            <a:ext cx="2700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24682" name="Object 10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417954929"/>
              </p:ext>
            </p:extLst>
          </p:nvPr>
        </p:nvGraphicFramePr>
        <p:xfrm>
          <a:off x="7343776" y="3776660"/>
          <a:ext cx="120650" cy="93662"/>
        </p:xfrm>
        <a:graphic>
          <a:graphicData uri="http://schemas.openxmlformats.org/presentationml/2006/ole">
            <p:oleObj spid="_x0000_s34332" name="公式" r:id="rId7" imgW="228402" imgH="177646" progId="">
              <p:embed/>
            </p:oleObj>
          </a:graphicData>
        </a:graphic>
      </p:graphicFrame>
      <p:graphicFrame>
        <p:nvGraphicFramePr>
          <p:cNvPr id="24684" name="Object 10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4148422364"/>
              </p:ext>
            </p:extLst>
          </p:nvPr>
        </p:nvGraphicFramePr>
        <p:xfrm>
          <a:off x="7826376" y="3768722"/>
          <a:ext cx="123825" cy="88900"/>
        </p:xfrm>
        <a:graphic>
          <a:graphicData uri="http://schemas.openxmlformats.org/presentationml/2006/ole">
            <p:oleObj spid="_x0000_s34333" name="公式" r:id="rId8" imgW="228501" imgH="165028" progId="">
              <p:embed/>
            </p:oleObj>
          </a:graphicData>
        </a:graphic>
      </p:graphicFrame>
      <p:graphicFrame>
        <p:nvGraphicFramePr>
          <p:cNvPr id="24683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55074287"/>
              </p:ext>
            </p:extLst>
          </p:nvPr>
        </p:nvGraphicFramePr>
        <p:xfrm>
          <a:off x="8707439" y="1728786"/>
          <a:ext cx="228600" cy="269875"/>
        </p:xfrm>
        <a:graphic>
          <a:graphicData uri="http://schemas.openxmlformats.org/presentationml/2006/ole">
            <p:oleObj spid="_x0000_s34334" name="公式" r:id="rId9" imgW="139579" imgH="164957" progId="">
              <p:embed/>
            </p:oleObj>
          </a:graphicData>
        </a:graphic>
      </p:graphicFrame>
      <p:graphicFrame>
        <p:nvGraphicFramePr>
          <p:cNvPr id="24685" name="Object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89977811"/>
              </p:ext>
            </p:extLst>
          </p:nvPr>
        </p:nvGraphicFramePr>
        <p:xfrm>
          <a:off x="10025064" y="3587748"/>
          <a:ext cx="188912" cy="207963"/>
        </p:xfrm>
        <a:graphic>
          <a:graphicData uri="http://schemas.openxmlformats.org/presentationml/2006/ole">
            <p:oleObj spid="_x0000_s34335" name="公式" r:id="rId10" imgW="126835" imgH="139518" progId="">
              <p:embed/>
            </p:oleObj>
          </a:graphicData>
        </a:graphic>
      </p:graphicFrame>
      <p:graphicFrame>
        <p:nvGraphicFramePr>
          <p:cNvPr id="24686" name="Object 1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26956341"/>
              </p:ext>
            </p:extLst>
          </p:nvPr>
        </p:nvGraphicFramePr>
        <p:xfrm>
          <a:off x="8829677" y="3592510"/>
          <a:ext cx="125413" cy="107950"/>
        </p:xfrm>
        <a:graphic>
          <a:graphicData uri="http://schemas.openxmlformats.org/presentationml/2006/ole">
            <p:oleObj spid="_x0000_s34336" name="公式" r:id="rId11" imgW="152202" imgH="177569" progId="">
              <p:embed/>
            </p:oleObj>
          </a:graphicData>
        </a:graphic>
      </p:graphicFrame>
      <p:graphicFrame>
        <p:nvGraphicFramePr>
          <p:cNvPr id="24687" name="Object 1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84526257"/>
              </p:ext>
            </p:extLst>
          </p:nvPr>
        </p:nvGraphicFramePr>
        <p:xfrm>
          <a:off x="8839202" y="1963735"/>
          <a:ext cx="125413" cy="107950"/>
        </p:xfrm>
        <a:graphic>
          <a:graphicData uri="http://schemas.openxmlformats.org/presentationml/2006/ole">
            <p:oleObj spid="_x0000_s34337" name="公式" r:id="rId12" imgW="126725" imgH="177415" progId="">
              <p:embed/>
            </p:oleObj>
          </a:graphicData>
        </a:graphic>
      </p:graphicFrame>
      <p:graphicFrame>
        <p:nvGraphicFramePr>
          <p:cNvPr id="24688" name="Object 1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38052264"/>
              </p:ext>
            </p:extLst>
          </p:nvPr>
        </p:nvGraphicFramePr>
        <p:xfrm>
          <a:off x="8345489" y="3594097"/>
          <a:ext cx="125412" cy="107950"/>
        </p:xfrm>
        <a:graphic>
          <a:graphicData uri="http://schemas.openxmlformats.org/presentationml/2006/ole">
            <p:oleObj spid="_x0000_s34338" name="公式" r:id="rId13" imgW="228501" imgH="165028" progId="">
              <p:embed/>
            </p:oleObj>
          </a:graphicData>
        </a:graphic>
      </p:graphicFrame>
      <p:graphicFrame>
        <p:nvGraphicFramePr>
          <p:cNvPr id="24689" name="Object 1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35242414"/>
              </p:ext>
            </p:extLst>
          </p:nvPr>
        </p:nvGraphicFramePr>
        <p:xfrm>
          <a:off x="9383714" y="3589335"/>
          <a:ext cx="125412" cy="107950"/>
        </p:xfrm>
        <a:graphic>
          <a:graphicData uri="http://schemas.openxmlformats.org/presentationml/2006/ole">
            <p:oleObj spid="_x0000_s34339" name="公式" r:id="rId14" imgW="126780" imgH="164814" progId="">
              <p:embed/>
            </p:oleObj>
          </a:graphicData>
        </a:graphic>
      </p:graphicFrame>
      <p:graphicFrame>
        <p:nvGraphicFramePr>
          <p:cNvPr id="24690" name="Object 1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65104385"/>
              </p:ext>
            </p:extLst>
          </p:nvPr>
        </p:nvGraphicFramePr>
        <p:xfrm>
          <a:off x="9890127" y="3586160"/>
          <a:ext cx="125413" cy="107950"/>
        </p:xfrm>
        <a:graphic>
          <a:graphicData uri="http://schemas.openxmlformats.org/presentationml/2006/ole">
            <p:oleObj spid="_x0000_s34340" name="公式" r:id="rId15" imgW="126780" imgH="164814" progId="">
              <p:embed/>
            </p:oleObj>
          </a:graphicData>
        </a:graphic>
      </p:graphicFrame>
      <p:sp>
        <p:nvSpPr>
          <p:cNvPr id="24691" name="Line 115"/>
          <p:cNvSpPr>
            <a:spLocks noChangeShapeType="1"/>
          </p:cNvSpPr>
          <p:nvPr/>
        </p:nvSpPr>
        <p:spPr bwMode="auto">
          <a:xfrm>
            <a:off x="9185276" y="3548060"/>
            <a:ext cx="0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92" name="Line 116"/>
          <p:cNvSpPr>
            <a:spLocks noChangeShapeType="1"/>
          </p:cNvSpPr>
          <p:nvPr/>
        </p:nvSpPr>
        <p:spPr bwMode="auto">
          <a:xfrm>
            <a:off x="9437689" y="3546473"/>
            <a:ext cx="0" cy="36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93" name="Line 117"/>
          <p:cNvSpPr>
            <a:spLocks noChangeShapeType="1"/>
          </p:cNvSpPr>
          <p:nvPr/>
        </p:nvSpPr>
        <p:spPr bwMode="auto">
          <a:xfrm>
            <a:off x="9694864" y="3546473"/>
            <a:ext cx="0" cy="36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94" name="Line 118"/>
          <p:cNvSpPr>
            <a:spLocks noChangeShapeType="1"/>
          </p:cNvSpPr>
          <p:nvPr/>
        </p:nvSpPr>
        <p:spPr bwMode="auto">
          <a:xfrm>
            <a:off x="9944101" y="3544885"/>
            <a:ext cx="0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95" name="Line 119"/>
          <p:cNvSpPr>
            <a:spLocks noChangeShapeType="1"/>
          </p:cNvSpPr>
          <p:nvPr/>
        </p:nvSpPr>
        <p:spPr bwMode="auto">
          <a:xfrm>
            <a:off x="8426451" y="3544885"/>
            <a:ext cx="0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96" name="Line 120"/>
          <p:cNvSpPr>
            <a:spLocks noChangeShapeType="1"/>
          </p:cNvSpPr>
          <p:nvPr/>
        </p:nvSpPr>
        <p:spPr bwMode="auto">
          <a:xfrm>
            <a:off x="7650164" y="3548060"/>
            <a:ext cx="0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97" name="Line 121"/>
          <p:cNvSpPr>
            <a:spLocks noChangeShapeType="1"/>
          </p:cNvSpPr>
          <p:nvPr/>
        </p:nvSpPr>
        <p:spPr bwMode="auto">
          <a:xfrm rot="5400000">
            <a:off x="8957470" y="3867941"/>
            <a:ext cx="0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98" name="Line 122"/>
          <p:cNvSpPr>
            <a:spLocks noChangeShapeType="1"/>
          </p:cNvSpPr>
          <p:nvPr/>
        </p:nvSpPr>
        <p:spPr bwMode="auto">
          <a:xfrm>
            <a:off x="8161339" y="3544885"/>
            <a:ext cx="0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99" name="Line 123"/>
          <p:cNvSpPr>
            <a:spLocks noChangeShapeType="1"/>
          </p:cNvSpPr>
          <p:nvPr/>
        </p:nvSpPr>
        <p:spPr bwMode="auto">
          <a:xfrm>
            <a:off x="7908926" y="3543298"/>
            <a:ext cx="0" cy="36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700" name="Line 124"/>
          <p:cNvSpPr>
            <a:spLocks noChangeShapeType="1"/>
          </p:cNvSpPr>
          <p:nvPr/>
        </p:nvSpPr>
        <p:spPr bwMode="auto">
          <a:xfrm>
            <a:off x="7397751" y="3548060"/>
            <a:ext cx="0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701" name="Line 125"/>
          <p:cNvSpPr>
            <a:spLocks noChangeShapeType="1"/>
          </p:cNvSpPr>
          <p:nvPr/>
        </p:nvSpPr>
        <p:spPr bwMode="auto">
          <a:xfrm>
            <a:off x="8674101" y="3548060"/>
            <a:ext cx="0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702" name="Line 126"/>
          <p:cNvSpPr>
            <a:spLocks noChangeShapeType="1"/>
          </p:cNvSpPr>
          <p:nvPr/>
        </p:nvSpPr>
        <p:spPr bwMode="auto">
          <a:xfrm rot="5400000">
            <a:off x="8957470" y="4142579"/>
            <a:ext cx="0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703" name="Line 127"/>
          <p:cNvSpPr>
            <a:spLocks noChangeShapeType="1"/>
          </p:cNvSpPr>
          <p:nvPr/>
        </p:nvSpPr>
        <p:spPr bwMode="auto">
          <a:xfrm rot="5400000">
            <a:off x="8957470" y="4396579"/>
            <a:ext cx="0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704" name="Line 128"/>
          <p:cNvSpPr>
            <a:spLocks noChangeShapeType="1"/>
          </p:cNvSpPr>
          <p:nvPr/>
        </p:nvSpPr>
        <p:spPr bwMode="auto">
          <a:xfrm rot="5400000">
            <a:off x="8955883" y="3051966"/>
            <a:ext cx="0" cy="36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705" name="Line 129"/>
          <p:cNvSpPr>
            <a:spLocks noChangeShapeType="1"/>
          </p:cNvSpPr>
          <p:nvPr/>
        </p:nvSpPr>
        <p:spPr bwMode="auto">
          <a:xfrm rot="5400000">
            <a:off x="8959058" y="2801141"/>
            <a:ext cx="0" cy="36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706" name="Line 130"/>
          <p:cNvSpPr>
            <a:spLocks noChangeShapeType="1"/>
          </p:cNvSpPr>
          <p:nvPr/>
        </p:nvSpPr>
        <p:spPr bwMode="auto">
          <a:xfrm rot="5400000">
            <a:off x="8957470" y="2547141"/>
            <a:ext cx="0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707" name="Line 131"/>
          <p:cNvSpPr>
            <a:spLocks noChangeShapeType="1"/>
          </p:cNvSpPr>
          <p:nvPr/>
        </p:nvSpPr>
        <p:spPr bwMode="auto">
          <a:xfrm rot="5400000">
            <a:off x="8955883" y="2288379"/>
            <a:ext cx="0" cy="36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708" name="Line 132"/>
          <p:cNvSpPr>
            <a:spLocks noChangeShapeType="1"/>
          </p:cNvSpPr>
          <p:nvPr/>
        </p:nvSpPr>
        <p:spPr bwMode="auto">
          <a:xfrm rot="5400000">
            <a:off x="8957470" y="3310729"/>
            <a:ext cx="0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709" name="Line 133"/>
          <p:cNvSpPr>
            <a:spLocks noChangeShapeType="1"/>
          </p:cNvSpPr>
          <p:nvPr/>
        </p:nvSpPr>
        <p:spPr bwMode="auto">
          <a:xfrm rot="5400000">
            <a:off x="8957470" y="2040729"/>
            <a:ext cx="0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710" name="Line 134"/>
          <p:cNvSpPr>
            <a:spLocks noChangeShapeType="1"/>
          </p:cNvSpPr>
          <p:nvPr/>
        </p:nvSpPr>
        <p:spPr bwMode="auto">
          <a:xfrm>
            <a:off x="7315202" y="3587747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24711" name="Object 1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31444034"/>
              </p:ext>
            </p:extLst>
          </p:nvPr>
        </p:nvGraphicFramePr>
        <p:xfrm>
          <a:off x="8839202" y="3019422"/>
          <a:ext cx="125413" cy="107950"/>
        </p:xfrm>
        <a:graphic>
          <a:graphicData uri="http://schemas.openxmlformats.org/presentationml/2006/ole">
            <p:oleObj spid="_x0000_s34341" name="公式" r:id="rId16" imgW="126780" imgH="164814" progId="">
              <p:embed/>
            </p:oleObj>
          </a:graphicData>
        </a:graphic>
      </p:graphicFrame>
      <p:graphicFrame>
        <p:nvGraphicFramePr>
          <p:cNvPr id="24712" name="Object 1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04749627"/>
              </p:ext>
            </p:extLst>
          </p:nvPr>
        </p:nvGraphicFramePr>
        <p:xfrm>
          <a:off x="8832852" y="2519360"/>
          <a:ext cx="125413" cy="107950"/>
        </p:xfrm>
        <a:graphic>
          <a:graphicData uri="http://schemas.openxmlformats.org/presentationml/2006/ole">
            <p:oleObj spid="_x0000_s34342" name="公式" r:id="rId17" imgW="126780" imgH="164814" progId="">
              <p:embed/>
            </p:oleObj>
          </a:graphicData>
        </a:graphic>
      </p:graphicFrame>
      <p:graphicFrame>
        <p:nvGraphicFramePr>
          <p:cNvPr id="24713" name="Object 1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77922942"/>
              </p:ext>
            </p:extLst>
          </p:nvPr>
        </p:nvGraphicFramePr>
        <p:xfrm>
          <a:off x="9018589" y="4083047"/>
          <a:ext cx="125412" cy="107950"/>
        </p:xfrm>
        <a:graphic>
          <a:graphicData uri="http://schemas.openxmlformats.org/presentationml/2006/ole">
            <p:oleObj spid="_x0000_s34343" name="公式" r:id="rId18" imgW="228501" imgH="165028" progId="">
              <p:embed/>
            </p:oleObj>
          </a:graphicData>
        </a:graphic>
      </p:graphicFrame>
      <p:sp>
        <p:nvSpPr>
          <p:cNvPr id="24714" name="Line 138"/>
          <p:cNvSpPr>
            <a:spLocks noChangeShapeType="1"/>
          </p:cNvSpPr>
          <p:nvPr/>
        </p:nvSpPr>
        <p:spPr bwMode="auto">
          <a:xfrm>
            <a:off x="9694864" y="1066797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715" name="Line 139"/>
          <p:cNvSpPr>
            <a:spLocks noChangeShapeType="1"/>
          </p:cNvSpPr>
          <p:nvPr/>
        </p:nvSpPr>
        <p:spPr bwMode="auto">
          <a:xfrm flipV="1">
            <a:off x="7315202" y="1147760"/>
            <a:ext cx="2538413" cy="2519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716" name="Line 140"/>
          <p:cNvSpPr>
            <a:spLocks noChangeShapeType="1"/>
          </p:cNvSpPr>
          <p:nvPr/>
        </p:nvSpPr>
        <p:spPr bwMode="auto">
          <a:xfrm>
            <a:off x="7993064" y="2565398"/>
            <a:ext cx="1809750" cy="1971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24717" name="Object 1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78575024"/>
              </p:ext>
            </p:extLst>
          </p:nvPr>
        </p:nvGraphicFramePr>
        <p:xfrm>
          <a:off x="7319964" y="2484435"/>
          <a:ext cx="571500" cy="203200"/>
        </p:xfrm>
        <a:graphic>
          <a:graphicData uri="http://schemas.openxmlformats.org/presentationml/2006/ole">
            <p:oleObj spid="_x0000_s34344" name="公式" r:id="rId19" imgW="571252" imgH="203112" progId="">
              <p:embed/>
            </p:oleObj>
          </a:graphicData>
        </a:graphic>
      </p:graphicFrame>
      <p:graphicFrame>
        <p:nvGraphicFramePr>
          <p:cNvPr id="24718" name="Object 1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57003420"/>
              </p:ext>
            </p:extLst>
          </p:nvPr>
        </p:nvGraphicFramePr>
        <p:xfrm>
          <a:off x="9840914" y="1073147"/>
          <a:ext cx="787400" cy="203200"/>
        </p:xfrm>
        <a:graphic>
          <a:graphicData uri="http://schemas.openxmlformats.org/presentationml/2006/ole">
            <p:oleObj spid="_x0000_s34345" name="公式" r:id="rId20" imgW="787058" imgH="203112" progId="">
              <p:embed/>
            </p:oleObj>
          </a:graphicData>
        </a:graphic>
      </p:graphicFrame>
      <p:sp>
        <p:nvSpPr>
          <p:cNvPr id="24719" name="Freeform 143"/>
          <p:cNvSpPr>
            <a:spLocks/>
          </p:cNvSpPr>
          <p:nvPr/>
        </p:nvSpPr>
        <p:spPr bwMode="auto">
          <a:xfrm>
            <a:off x="8215315" y="1320798"/>
            <a:ext cx="1468437" cy="3076575"/>
          </a:xfrm>
          <a:custGeom>
            <a:avLst/>
            <a:gdLst>
              <a:gd name="T0" fmla="*/ 925 w 925"/>
              <a:gd name="T1" fmla="*/ 0 h 1938"/>
              <a:gd name="T2" fmla="*/ 0 w 925"/>
              <a:gd name="T3" fmla="*/ 926 h 1938"/>
              <a:gd name="T4" fmla="*/ 925 w 925"/>
              <a:gd name="T5" fmla="*/ 1938 h 1938"/>
              <a:gd name="T6" fmla="*/ 925 w 925"/>
              <a:gd name="T7" fmla="*/ 0 h 1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25" h="1938">
                <a:moveTo>
                  <a:pt x="925" y="0"/>
                </a:moveTo>
                <a:lnTo>
                  <a:pt x="0" y="926"/>
                </a:lnTo>
                <a:lnTo>
                  <a:pt x="925" y="1938"/>
                </a:lnTo>
                <a:lnTo>
                  <a:pt x="925" y="0"/>
                </a:lnTo>
                <a:close/>
              </a:path>
            </a:pathLst>
          </a:custGeom>
          <a:solidFill>
            <a:srgbClr val="0000FF">
              <a:alpha val="30000"/>
            </a:srgbClr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24720" name="Object 1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47110684"/>
              </p:ext>
            </p:extLst>
          </p:nvPr>
        </p:nvGraphicFramePr>
        <p:xfrm>
          <a:off x="9696451" y="4546597"/>
          <a:ext cx="342900" cy="177800"/>
        </p:xfrm>
        <a:graphic>
          <a:graphicData uri="http://schemas.openxmlformats.org/presentationml/2006/ole">
            <p:oleObj spid="_x0000_s34346" name="公式" r:id="rId21" imgW="342603" imgH="177646" progId="">
              <p:embed/>
            </p:oleObj>
          </a:graphicData>
        </a:graphic>
      </p:graphicFrame>
      <p:sp>
        <p:nvSpPr>
          <p:cNvPr id="24724" name="Line 148"/>
          <p:cNvSpPr>
            <a:spLocks noChangeShapeType="1"/>
          </p:cNvSpPr>
          <p:nvPr/>
        </p:nvSpPr>
        <p:spPr bwMode="auto">
          <a:xfrm>
            <a:off x="8672514" y="3581397"/>
            <a:ext cx="0" cy="609600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725" name="Line 149"/>
          <p:cNvSpPr>
            <a:spLocks noChangeShapeType="1"/>
          </p:cNvSpPr>
          <p:nvPr/>
        </p:nvSpPr>
        <p:spPr bwMode="auto">
          <a:xfrm>
            <a:off x="8686801" y="4143372"/>
            <a:ext cx="228600" cy="0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726" name="Line 150"/>
          <p:cNvSpPr>
            <a:spLocks noChangeShapeType="1"/>
          </p:cNvSpPr>
          <p:nvPr/>
        </p:nvSpPr>
        <p:spPr bwMode="auto">
          <a:xfrm>
            <a:off x="8686801" y="4114797"/>
            <a:ext cx="9906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727" name="Line 151"/>
          <p:cNvSpPr>
            <a:spLocks noChangeShapeType="1"/>
          </p:cNvSpPr>
          <p:nvPr/>
        </p:nvSpPr>
        <p:spPr bwMode="auto">
          <a:xfrm flipH="1" flipV="1">
            <a:off x="8201026" y="2819397"/>
            <a:ext cx="452438" cy="1295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728" name="Line 152"/>
          <p:cNvSpPr>
            <a:spLocks noChangeShapeType="1"/>
          </p:cNvSpPr>
          <p:nvPr/>
        </p:nvSpPr>
        <p:spPr bwMode="auto">
          <a:xfrm flipV="1">
            <a:off x="8672514" y="2133597"/>
            <a:ext cx="0" cy="19812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058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47" grpId="0"/>
      <p:bldP spid="24663" grpId="0"/>
      <p:bldP spid="24726" grpId="0" animBg="1"/>
      <p:bldP spid="24727" grpId="0" animBg="1"/>
      <p:bldP spid="247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32152821"/>
              </p:ext>
            </p:extLst>
          </p:nvPr>
        </p:nvGraphicFramePr>
        <p:xfrm>
          <a:off x="1114653" y="1361849"/>
          <a:ext cx="10160000" cy="4305300"/>
        </p:xfrm>
        <a:graphic>
          <a:graphicData uri="http://schemas.openxmlformats.org/presentationml/2006/ole">
            <p:oleObj spid="_x0000_s30759" name="Document" r:id="rId3" imgW="9872771" imgH="4180936" progId="">
              <p:embed/>
            </p:oleObj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5902" y="155537"/>
            <a:ext cx="2175711" cy="65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929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5" name="Text Box 45"/>
          <p:cNvSpPr txBox="1">
            <a:spLocks noChangeArrowheads="1"/>
          </p:cNvSpPr>
          <p:nvPr/>
        </p:nvSpPr>
        <p:spPr bwMode="auto">
          <a:xfrm>
            <a:off x="9812837" y="23180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/>
          </a:p>
        </p:txBody>
      </p:sp>
      <p:grpSp>
        <p:nvGrpSpPr>
          <p:cNvPr id="25668" name="Group 68"/>
          <p:cNvGrpSpPr>
            <a:grpSpLocks/>
          </p:cNvGrpSpPr>
          <p:nvPr/>
        </p:nvGrpSpPr>
        <p:grpSpPr bwMode="auto">
          <a:xfrm>
            <a:off x="931273" y="394464"/>
            <a:ext cx="5891213" cy="1644650"/>
            <a:chOff x="160" y="295"/>
            <a:chExt cx="3711" cy="1036"/>
          </a:xfrm>
        </p:grpSpPr>
        <p:sp>
          <p:nvSpPr>
            <p:cNvPr id="25652" name="Text Box 52"/>
            <p:cNvSpPr txBox="1">
              <a:spLocks noChangeArrowheads="1"/>
            </p:cNvSpPr>
            <p:nvPr/>
          </p:nvSpPr>
          <p:spPr bwMode="auto">
            <a:xfrm>
              <a:off x="160" y="672"/>
              <a:ext cx="29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dirty="0">
                  <a:solidFill>
                    <a:srgbClr val="FF0000"/>
                  </a:solidFill>
                </a:rPr>
                <a:t>例</a:t>
              </a:r>
              <a:r>
                <a:rPr lang="en-US" altLang="zh-CN" sz="2400" dirty="0">
                  <a:solidFill>
                    <a:srgbClr val="FF0000"/>
                  </a:solidFill>
                </a:rPr>
                <a:t>3</a:t>
              </a:r>
              <a:r>
                <a:rPr lang="zh-CN" altLang="en-US" sz="2400" dirty="0" smtClean="0">
                  <a:solidFill>
                    <a:srgbClr val="FF0000"/>
                  </a:solidFill>
                </a:rPr>
                <a:t>、</a:t>
              </a:r>
              <a:r>
                <a:rPr lang="zh-CN" altLang="en-US" sz="2400" b="1" dirty="0" smtClean="0"/>
                <a:t>已知         </a:t>
              </a:r>
              <a:r>
                <a:rPr lang="zh-CN" altLang="en-US" sz="2400" b="1" dirty="0"/>
                <a:t>满足不等式</a:t>
              </a:r>
            </a:p>
          </p:txBody>
        </p:sp>
        <p:graphicFrame>
          <p:nvGraphicFramePr>
            <p:cNvPr id="25653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40124089"/>
                </p:ext>
              </p:extLst>
            </p:nvPr>
          </p:nvGraphicFramePr>
          <p:xfrm>
            <a:off x="1153" y="728"/>
            <a:ext cx="406" cy="240"/>
          </p:xfrm>
          <a:graphic>
            <a:graphicData uri="http://schemas.openxmlformats.org/presentationml/2006/ole">
              <p:oleObj spid="_x0000_s23504" name="公式" r:id="rId3" imgW="279279" imgH="165028" progId="">
                <p:embed/>
              </p:oleObj>
            </a:graphicData>
          </a:graphic>
        </p:graphicFrame>
        <p:graphicFrame>
          <p:nvGraphicFramePr>
            <p:cNvPr id="25654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723413764"/>
                </p:ext>
              </p:extLst>
            </p:nvPr>
          </p:nvGraphicFramePr>
          <p:xfrm>
            <a:off x="2541" y="295"/>
            <a:ext cx="1330" cy="1036"/>
          </p:xfrm>
          <a:graphic>
            <a:graphicData uri="http://schemas.openxmlformats.org/presentationml/2006/ole">
              <p:oleObj spid="_x0000_s23505" name="公式" r:id="rId4" imgW="914400" imgH="711200" progId="">
                <p:embed/>
              </p:oleObj>
            </a:graphicData>
          </a:graphic>
        </p:graphicFrame>
      </p:grpSp>
      <p:grpSp>
        <p:nvGrpSpPr>
          <p:cNvPr id="25670" name="Group 70"/>
          <p:cNvGrpSpPr>
            <a:grpSpLocks/>
          </p:cNvGrpSpPr>
          <p:nvPr/>
        </p:nvGrpSpPr>
        <p:grpSpPr bwMode="auto">
          <a:xfrm>
            <a:off x="1193053" y="977730"/>
            <a:ext cx="8253413" cy="1506541"/>
            <a:chOff x="-3298" y="1395"/>
            <a:chExt cx="5199" cy="949"/>
          </a:xfrm>
        </p:grpSpPr>
        <p:graphicFrame>
          <p:nvGraphicFramePr>
            <p:cNvPr id="25660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220625257"/>
                </p:ext>
              </p:extLst>
            </p:nvPr>
          </p:nvGraphicFramePr>
          <p:xfrm>
            <a:off x="521" y="1406"/>
            <a:ext cx="1380" cy="251"/>
          </p:xfrm>
          <a:graphic>
            <a:graphicData uri="http://schemas.openxmlformats.org/presentationml/2006/ole">
              <p:oleObj spid="_x0000_s23506" name="公式" r:id="rId5" imgW="1117115" imgH="203112" progId="">
                <p:embed/>
              </p:oleObj>
            </a:graphicData>
          </a:graphic>
        </p:graphicFrame>
        <p:sp>
          <p:nvSpPr>
            <p:cNvPr id="25661" name="Rectangle 61"/>
            <p:cNvSpPr>
              <a:spLocks noChangeArrowheads="1"/>
            </p:cNvSpPr>
            <p:nvPr/>
          </p:nvSpPr>
          <p:spPr bwMode="auto">
            <a:xfrm>
              <a:off x="264" y="1395"/>
              <a:ext cx="31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dirty="0"/>
                <a:t>设</a:t>
              </a:r>
            </a:p>
          </p:txBody>
        </p:sp>
        <p:sp>
          <p:nvSpPr>
            <p:cNvPr id="25662" name="Text Box 62"/>
            <p:cNvSpPr txBox="1">
              <a:spLocks noChangeArrowheads="1"/>
            </p:cNvSpPr>
            <p:nvPr/>
          </p:nvSpPr>
          <p:spPr bwMode="auto">
            <a:xfrm>
              <a:off x="-3298" y="2040"/>
              <a:ext cx="50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b="1" dirty="0" smtClean="0"/>
                <a:t>若</a:t>
              </a:r>
              <a:r>
                <a:rPr lang="zh-CN" altLang="en-US" sz="2400" b="1" dirty="0"/>
                <a:t>当</a:t>
              </a:r>
            </a:p>
          </p:txBody>
        </p:sp>
        <p:graphicFrame>
          <p:nvGraphicFramePr>
            <p:cNvPr id="25664" name="Object 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087147101"/>
                </p:ext>
              </p:extLst>
            </p:nvPr>
          </p:nvGraphicFramePr>
          <p:xfrm>
            <a:off x="-2847" y="2079"/>
            <a:ext cx="217" cy="237"/>
          </p:xfrm>
          <a:graphic>
            <a:graphicData uri="http://schemas.openxmlformats.org/presentationml/2006/ole">
              <p:oleObj spid="_x0000_s23507" name="公式" r:id="rId6" imgW="126725" imgH="126725" progId="">
                <p:embed/>
              </p:oleObj>
            </a:graphicData>
          </a:graphic>
        </p:graphicFrame>
        <p:sp>
          <p:nvSpPr>
            <p:cNvPr id="25665" name="Text Box 65"/>
            <p:cNvSpPr txBox="1">
              <a:spLocks noChangeArrowheads="1"/>
            </p:cNvSpPr>
            <p:nvPr/>
          </p:nvSpPr>
          <p:spPr bwMode="auto">
            <a:xfrm>
              <a:off x="-2711" y="2053"/>
              <a:ext cx="148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b="1" dirty="0"/>
                <a:t>取最小值时对应</a:t>
              </a:r>
            </a:p>
          </p:txBody>
        </p:sp>
      </p:grpSp>
      <p:grpSp>
        <p:nvGrpSpPr>
          <p:cNvPr id="25671" name="Group 71"/>
          <p:cNvGrpSpPr>
            <a:grpSpLocks/>
          </p:cNvGrpSpPr>
          <p:nvPr/>
        </p:nvGrpSpPr>
        <p:grpSpPr bwMode="auto">
          <a:xfrm>
            <a:off x="4322013" y="2019133"/>
            <a:ext cx="3735389" cy="465138"/>
            <a:chOff x="257" y="1760"/>
            <a:chExt cx="2353" cy="293"/>
          </a:xfrm>
        </p:grpSpPr>
        <p:sp>
          <p:nvSpPr>
            <p:cNvPr id="25666" name="Text Box 66"/>
            <p:cNvSpPr txBox="1">
              <a:spLocks noChangeArrowheads="1"/>
            </p:cNvSpPr>
            <p:nvPr/>
          </p:nvSpPr>
          <p:spPr bwMode="auto">
            <a:xfrm>
              <a:off x="257" y="1760"/>
              <a:ext cx="172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b="1" dirty="0"/>
                <a:t>的点有无数多个</a:t>
              </a:r>
              <a:r>
                <a:rPr lang="en-US" altLang="zh-CN" sz="2400" b="1" dirty="0"/>
                <a:t>,</a:t>
              </a:r>
              <a:r>
                <a:rPr lang="zh-CN" altLang="en-US" sz="2400" b="1" dirty="0"/>
                <a:t>求</a:t>
              </a:r>
            </a:p>
          </p:txBody>
        </p:sp>
        <p:graphicFrame>
          <p:nvGraphicFramePr>
            <p:cNvPr id="25667" name="Object 6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444246762"/>
                </p:ext>
              </p:extLst>
            </p:nvPr>
          </p:nvGraphicFramePr>
          <p:xfrm>
            <a:off x="1896" y="1788"/>
            <a:ext cx="202" cy="221"/>
          </p:xfrm>
          <a:graphic>
            <a:graphicData uri="http://schemas.openxmlformats.org/presentationml/2006/ole">
              <p:oleObj spid="_x0000_s23508" name="公式" r:id="rId7" imgW="126835" imgH="139518" progId="">
                <p:embed/>
              </p:oleObj>
            </a:graphicData>
          </a:graphic>
        </p:graphicFrame>
        <p:sp>
          <p:nvSpPr>
            <p:cNvPr id="25669" name="Text Box 69"/>
            <p:cNvSpPr txBox="1">
              <a:spLocks noChangeArrowheads="1"/>
            </p:cNvSpPr>
            <p:nvPr/>
          </p:nvSpPr>
          <p:spPr bwMode="auto">
            <a:xfrm>
              <a:off x="2055" y="1762"/>
              <a:ext cx="55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b="1" dirty="0"/>
                <a:t>的值</a:t>
              </a:r>
              <a:r>
                <a:rPr lang="en-US" altLang="zh-CN" sz="2400" dirty="0"/>
                <a:t>.</a:t>
              </a:r>
            </a:p>
          </p:txBody>
        </p:sp>
      </p:grpSp>
      <p:sp>
        <p:nvSpPr>
          <p:cNvPr id="25676" name="Text Box 76"/>
          <p:cNvSpPr txBox="1">
            <a:spLocks noChangeArrowheads="1"/>
          </p:cNvSpPr>
          <p:nvPr/>
        </p:nvSpPr>
        <p:spPr bwMode="auto">
          <a:xfrm>
            <a:off x="556897" y="2802593"/>
            <a:ext cx="21259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解：</a:t>
            </a:r>
            <a:r>
              <a:rPr lang="zh-CN" altLang="en-US" sz="2400" dirty="0" smtClean="0"/>
              <a:t>如</a:t>
            </a:r>
            <a:r>
              <a:rPr lang="zh-CN" altLang="en-US" sz="2400" dirty="0"/>
              <a:t>图所示</a:t>
            </a:r>
            <a:r>
              <a:rPr lang="en-US" altLang="zh-CN" sz="2400" dirty="0"/>
              <a:t>,</a:t>
            </a:r>
          </a:p>
        </p:txBody>
      </p:sp>
      <p:grpSp>
        <p:nvGrpSpPr>
          <p:cNvPr id="25692" name="Group 92"/>
          <p:cNvGrpSpPr>
            <a:grpSpLocks/>
          </p:cNvGrpSpPr>
          <p:nvPr/>
        </p:nvGrpSpPr>
        <p:grpSpPr bwMode="auto">
          <a:xfrm>
            <a:off x="678282" y="3359792"/>
            <a:ext cx="5630863" cy="1128715"/>
            <a:chOff x="53" y="2454"/>
            <a:chExt cx="3547" cy="711"/>
          </a:xfrm>
        </p:grpSpPr>
        <p:sp>
          <p:nvSpPr>
            <p:cNvPr id="25678" name="Text Box 78"/>
            <p:cNvSpPr txBox="1">
              <a:spLocks noChangeArrowheads="1"/>
            </p:cNvSpPr>
            <p:nvPr/>
          </p:nvSpPr>
          <p:spPr bwMode="auto">
            <a:xfrm>
              <a:off x="53" y="2521"/>
              <a:ext cx="148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dirty="0"/>
                <a:t>刚好移动到直线</a:t>
              </a:r>
            </a:p>
          </p:txBody>
        </p:sp>
        <p:graphicFrame>
          <p:nvGraphicFramePr>
            <p:cNvPr id="25680" name="Object 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96206074"/>
                </p:ext>
              </p:extLst>
            </p:nvPr>
          </p:nvGraphicFramePr>
          <p:xfrm>
            <a:off x="1459" y="2556"/>
            <a:ext cx="292" cy="190"/>
          </p:xfrm>
          <a:graphic>
            <a:graphicData uri="http://schemas.openxmlformats.org/presentationml/2006/ole">
              <p:oleObj spid="_x0000_s23509" name="公式" r:id="rId8" imgW="253780" imgH="164957" progId="">
                <p:embed/>
              </p:oleObj>
            </a:graphicData>
          </a:graphic>
        </p:graphicFrame>
        <p:sp>
          <p:nvSpPr>
            <p:cNvPr id="25681" name="Text Box 81"/>
            <p:cNvSpPr txBox="1">
              <a:spLocks noChangeArrowheads="1"/>
            </p:cNvSpPr>
            <p:nvPr/>
          </p:nvSpPr>
          <p:spPr bwMode="auto">
            <a:xfrm>
              <a:off x="53" y="2454"/>
              <a:ext cx="3547" cy="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 smtClean="0"/>
                <a:t>                               时</a:t>
              </a:r>
              <a:r>
                <a:rPr lang="en-US" altLang="zh-CN" sz="2400" dirty="0"/>
                <a:t>,</a:t>
              </a:r>
              <a:r>
                <a:rPr lang="zh-CN" altLang="en-US" sz="2400" dirty="0"/>
                <a:t>将会有无数多个</a:t>
              </a:r>
              <a:r>
                <a:rPr lang="zh-CN" altLang="en-US" sz="2400" dirty="0" smtClean="0"/>
                <a:t>点</a:t>
              </a:r>
              <a:endParaRPr lang="en-US" altLang="zh-CN" sz="2400" dirty="0" smtClean="0"/>
            </a:p>
            <a:p>
              <a:pPr>
                <a:lnSpc>
                  <a:spcPct val="150000"/>
                </a:lnSpc>
              </a:pPr>
              <a:r>
                <a:rPr lang="zh-CN" altLang="en-US" sz="2400" dirty="0" smtClean="0"/>
                <a:t>使</a:t>
              </a:r>
              <a:r>
                <a:rPr lang="zh-CN" altLang="en-US" sz="2400" dirty="0"/>
                <a:t>函数取得最小值</a:t>
              </a:r>
              <a:r>
                <a:rPr lang="en-US" altLang="zh-CN" sz="2400" dirty="0"/>
                <a:t>.</a:t>
              </a:r>
            </a:p>
          </p:txBody>
        </p:sp>
      </p:grpSp>
      <p:grpSp>
        <p:nvGrpSpPr>
          <p:cNvPr id="25693" name="Group 93"/>
          <p:cNvGrpSpPr>
            <a:grpSpLocks/>
          </p:cNvGrpSpPr>
          <p:nvPr/>
        </p:nvGrpSpPr>
        <p:grpSpPr bwMode="auto">
          <a:xfrm>
            <a:off x="599440" y="4543540"/>
            <a:ext cx="4195764" cy="544513"/>
            <a:chOff x="209" y="2805"/>
            <a:chExt cx="2643" cy="343"/>
          </a:xfrm>
        </p:grpSpPr>
        <p:sp>
          <p:nvSpPr>
            <p:cNvPr id="25682" name="Text Box 82"/>
            <p:cNvSpPr txBox="1">
              <a:spLocks noChangeArrowheads="1"/>
            </p:cNvSpPr>
            <p:nvPr/>
          </p:nvSpPr>
          <p:spPr bwMode="auto">
            <a:xfrm>
              <a:off x="209" y="2831"/>
              <a:ext cx="70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dirty="0"/>
                <a:t>又由于</a:t>
              </a:r>
            </a:p>
          </p:txBody>
        </p:sp>
        <p:graphicFrame>
          <p:nvGraphicFramePr>
            <p:cNvPr id="25683" name="Object 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902808997"/>
                </p:ext>
              </p:extLst>
            </p:nvPr>
          </p:nvGraphicFramePr>
          <p:xfrm>
            <a:off x="816" y="2838"/>
            <a:ext cx="814" cy="287"/>
          </p:xfrm>
          <a:graphic>
            <a:graphicData uri="http://schemas.openxmlformats.org/presentationml/2006/ole">
              <p:oleObj spid="_x0000_s23510" name="公式" r:id="rId9" imgW="609336" imgH="215806" progId="">
                <p:embed/>
              </p:oleObj>
            </a:graphicData>
          </a:graphic>
        </p:graphicFrame>
        <p:sp>
          <p:nvSpPr>
            <p:cNvPr id="25684" name="Text Box 84"/>
            <p:cNvSpPr txBox="1">
              <a:spLocks noChangeArrowheads="1"/>
            </p:cNvSpPr>
            <p:nvPr/>
          </p:nvSpPr>
          <p:spPr bwMode="auto">
            <a:xfrm>
              <a:off x="1585" y="2854"/>
              <a:ext cx="50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dirty="0"/>
                <a:t>所以</a:t>
              </a:r>
            </a:p>
          </p:txBody>
        </p:sp>
        <p:graphicFrame>
          <p:nvGraphicFramePr>
            <p:cNvPr id="25685" name="Object 8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124206270"/>
                </p:ext>
              </p:extLst>
            </p:nvPr>
          </p:nvGraphicFramePr>
          <p:xfrm>
            <a:off x="2059" y="2805"/>
            <a:ext cx="793" cy="343"/>
          </p:xfrm>
          <a:graphic>
            <a:graphicData uri="http://schemas.openxmlformats.org/presentationml/2006/ole">
              <p:oleObj spid="_x0000_s23511" name="公式" r:id="rId10" imgW="469696" imgH="203112" progId="">
                <p:embed/>
              </p:oleObj>
            </a:graphicData>
          </a:graphic>
        </p:graphicFrame>
      </p:grpSp>
      <p:grpSp>
        <p:nvGrpSpPr>
          <p:cNvPr id="25701" name="Group 101"/>
          <p:cNvGrpSpPr>
            <a:grpSpLocks/>
          </p:cNvGrpSpPr>
          <p:nvPr/>
        </p:nvGrpSpPr>
        <p:grpSpPr bwMode="auto">
          <a:xfrm>
            <a:off x="2575084" y="2797802"/>
            <a:ext cx="3930651" cy="498476"/>
            <a:chOff x="1324" y="2057"/>
            <a:chExt cx="2476" cy="314"/>
          </a:xfrm>
        </p:grpSpPr>
        <p:graphicFrame>
          <p:nvGraphicFramePr>
            <p:cNvPr id="25677" name="Object 7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116711554"/>
                </p:ext>
              </p:extLst>
            </p:nvPr>
          </p:nvGraphicFramePr>
          <p:xfrm>
            <a:off x="1974" y="2057"/>
            <a:ext cx="1826" cy="314"/>
          </p:xfrm>
          <a:graphic>
            <a:graphicData uri="http://schemas.openxmlformats.org/presentationml/2006/ole">
              <p:oleObj spid="_x0000_s23512" name="公式" r:id="rId11" imgW="1180588" imgH="203112" progId="">
                <p:embed/>
              </p:oleObj>
            </a:graphicData>
          </a:graphic>
        </p:graphicFrame>
        <p:sp>
          <p:nvSpPr>
            <p:cNvPr id="25689" name="Rectangle 89"/>
            <p:cNvSpPr>
              <a:spLocks noChangeArrowheads="1"/>
            </p:cNvSpPr>
            <p:nvPr/>
          </p:nvSpPr>
          <p:spPr bwMode="auto">
            <a:xfrm>
              <a:off x="1324" y="2064"/>
              <a:ext cx="70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dirty="0"/>
                <a:t>即直线</a:t>
              </a:r>
            </a:p>
          </p:txBody>
        </p:sp>
      </p:grpSp>
      <p:sp>
        <p:nvSpPr>
          <p:cNvPr id="25695" name="Text Box 95"/>
          <p:cNvSpPr txBox="1">
            <a:spLocks noChangeArrowheads="1"/>
          </p:cNvSpPr>
          <p:nvPr/>
        </p:nvSpPr>
        <p:spPr bwMode="auto">
          <a:xfrm>
            <a:off x="577359" y="5484844"/>
            <a:ext cx="100414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说明：</a:t>
            </a:r>
            <a:r>
              <a:rPr lang="zh-CN" altLang="en-US" sz="2800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此</a:t>
            </a:r>
            <a:r>
              <a:rPr lang="zh-CN" altLang="en-US" sz="28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类问题要结合图形理解刚好移动到</a:t>
            </a:r>
            <a:r>
              <a:rPr lang="zh-CN" altLang="en-US" sz="2800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直线</a:t>
            </a:r>
            <a:r>
              <a:rPr lang="en-US" altLang="zh-CN" sz="2800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AB</a:t>
            </a:r>
            <a:r>
              <a:rPr lang="zh-CN" altLang="en-US" sz="2800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时满足条件。</a:t>
            </a:r>
            <a:endParaRPr lang="zh-CN" altLang="en-US" sz="2800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5713" name="Text Box 113"/>
          <p:cNvSpPr txBox="1">
            <a:spLocks noChangeArrowheads="1"/>
          </p:cNvSpPr>
          <p:nvPr/>
        </p:nvSpPr>
        <p:spPr bwMode="auto">
          <a:xfrm>
            <a:off x="9812837" y="20894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25715" name="Text Box 115"/>
          <p:cNvSpPr txBox="1">
            <a:spLocks noChangeArrowheads="1"/>
          </p:cNvSpPr>
          <p:nvPr/>
        </p:nvSpPr>
        <p:spPr bwMode="auto">
          <a:xfrm>
            <a:off x="9660437" y="23942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25716" name="Text Box 116"/>
          <p:cNvSpPr txBox="1">
            <a:spLocks noChangeArrowheads="1"/>
          </p:cNvSpPr>
          <p:nvPr/>
        </p:nvSpPr>
        <p:spPr bwMode="auto">
          <a:xfrm>
            <a:off x="9911262" y="4658000"/>
            <a:ext cx="2984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B</a:t>
            </a:r>
          </a:p>
        </p:txBody>
      </p:sp>
      <p:sp>
        <p:nvSpPr>
          <p:cNvPr id="25717" name="Text Box 117"/>
          <p:cNvSpPr txBox="1">
            <a:spLocks noChangeArrowheads="1"/>
          </p:cNvSpPr>
          <p:nvPr/>
        </p:nvSpPr>
        <p:spPr bwMode="auto">
          <a:xfrm>
            <a:off x="9941425" y="1686200"/>
            <a:ext cx="2984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C</a:t>
            </a:r>
          </a:p>
        </p:txBody>
      </p:sp>
      <p:sp>
        <p:nvSpPr>
          <p:cNvPr id="25718" name="Text Box 118"/>
          <p:cNvSpPr txBox="1">
            <a:spLocks noChangeArrowheads="1"/>
          </p:cNvSpPr>
          <p:nvPr/>
        </p:nvSpPr>
        <p:spPr bwMode="auto">
          <a:xfrm>
            <a:off x="8195175" y="3057800"/>
            <a:ext cx="2984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A</a:t>
            </a:r>
          </a:p>
        </p:txBody>
      </p:sp>
      <p:sp>
        <p:nvSpPr>
          <p:cNvPr id="25719" name="Line 119"/>
          <p:cNvSpPr>
            <a:spLocks noChangeShapeType="1"/>
          </p:cNvSpPr>
          <p:nvPr/>
        </p:nvSpPr>
        <p:spPr bwMode="auto">
          <a:xfrm rot="16200000">
            <a:off x="7889582" y="3590406"/>
            <a:ext cx="2700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25720" name="Object 120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748097694"/>
              </p:ext>
            </p:extLst>
          </p:nvPr>
        </p:nvGraphicFramePr>
        <p:xfrm>
          <a:off x="7648122" y="4276047"/>
          <a:ext cx="120650" cy="93662"/>
        </p:xfrm>
        <a:graphic>
          <a:graphicData uri="http://schemas.openxmlformats.org/presentationml/2006/ole">
            <p:oleObj spid="_x0000_s23513" name="公式" r:id="rId12" imgW="228402" imgH="177646" progId="">
              <p:embed/>
            </p:oleObj>
          </a:graphicData>
        </a:graphic>
      </p:graphicFrame>
      <p:graphicFrame>
        <p:nvGraphicFramePr>
          <p:cNvPr id="25722" name="Object 12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3293777055"/>
              </p:ext>
            </p:extLst>
          </p:nvPr>
        </p:nvGraphicFramePr>
        <p:xfrm>
          <a:off x="8130722" y="4268109"/>
          <a:ext cx="123825" cy="88900"/>
        </p:xfrm>
        <a:graphic>
          <a:graphicData uri="http://schemas.openxmlformats.org/presentationml/2006/ole">
            <p:oleObj spid="_x0000_s23514" name="公式" r:id="rId13" imgW="228501" imgH="165028" progId="">
              <p:embed/>
            </p:oleObj>
          </a:graphicData>
        </a:graphic>
      </p:graphicFrame>
      <p:graphicFrame>
        <p:nvGraphicFramePr>
          <p:cNvPr id="25721" name="Object 1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76807467"/>
              </p:ext>
            </p:extLst>
          </p:nvPr>
        </p:nvGraphicFramePr>
        <p:xfrm>
          <a:off x="9011150" y="2195788"/>
          <a:ext cx="228600" cy="269875"/>
        </p:xfrm>
        <a:graphic>
          <a:graphicData uri="http://schemas.openxmlformats.org/presentationml/2006/ole">
            <p:oleObj spid="_x0000_s23515" name="公式" r:id="rId14" imgW="139579" imgH="164957" progId="">
              <p:embed/>
            </p:oleObj>
          </a:graphicData>
        </a:graphic>
      </p:graphicFrame>
      <p:graphicFrame>
        <p:nvGraphicFramePr>
          <p:cNvPr id="25723" name="Object 1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28057236"/>
              </p:ext>
            </p:extLst>
          </p:nvPr>
        </p:nvGraphicFramePr>
        <p:xfrm>
          <a:off x="10328775" y="4054750"/>
          <a:ext cx="188912" cy="207963"/>
        </p:xfrm>
        <a:graphic>
          <a:graphicData uri="http://schemas.openxmlformats.org/presentationml/2006/ole">
            <p:oleObj spid="_x0000_s23516" name="公式" r:id="rId15" imgW="126835" imgH="139518" progId="">
              <p:embed/>
            </p:oleObj>
          </a:graphicData>
        </a:graphic>
      </p:graphicFrame>
      <p:graphicFrame>
        <p:nvGraphicFramePr>
          <p:cNvPr id="25724" name="Object 1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01365710"/>
              </p:ext>
            </p:extLst>
          </p:nvPr>
        </p:nvGraphicFramePr>
        <p:xfrm>
          <a:off x="9133388" y="4059512"/>
          <a:ext cx="125413" cy="107950"/>
        </p:xfrm>
        <a:graphic>
          <a:graphicData uri="http://schemas.openxmlformats.org/presentationml/2006/ole">
            <p:oleObj spid="_x0000_s23517" name="公式" r:id="rId16" imgW="152202" imgH="177569" progId="">
              <p:embed/>
            </p:oleObj>
          </a:graphicData>
        </a:graphic>
      </p:graphicFrame>
      <p:graphicFrame>
        <p:nvGraphicFramePr>
          <p:cNvPr id="25725" name="Object 1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16549732"/>
              </p:ext>
            </p:extLst>
          </p:nvPr>
        </p:nvGraphicFramePr>
        <p:xfrm>
          <a:off x="9142913" y="2430737"/>
          <a:ext cx="125413" cy="107950"/>
        </p:xfrm>
        <a:graphic>
          <a:graphicData uri="http://schemas.openxmlformats.org/presentationml/2006/ole">
            <p:oleObj spid="_x0000_s23518" name="公式" r:id="rId17" imgW="126725" imgH="177415" progId="">
              <p:embed/>
            </p:oleObj>
          </a:graphicData>
        </a:graphic>
      </p:graphicFrame>
      <p:graphicFrame>
        <p:nvGraphicFramePr>
          <p:cNvPr id="25726" name="Object 1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4220855"/>
              </p:ext>
            </p:extLst>
          </p:nvPr>
        </p:nvGraphicFramePr>
        <p:xfrm>
          <a:off x="8649200" y="4061099"/>
          <a:ext cx="125412" cy="107950"/>
        </p:xfrm>
        <a:graphic>
          <a:graphicData uri="http://schemas.openxmlformats.org/presentationml/2006/ole">
            <p:oleObj spid="_x0000_s23519" name="公式" r:id="rId18" imgW="228501" imgH="165028" progId="">
              <p:embed/>
            </p:oleObj>
          </a:graphicData>
        </a:graphic>
      </p:graphicFrame>
      <p:graphicFrame>
        <p:nvGraphicFramePr>
          <p:cNvPr id="25727" name="Object 1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20528685"/>
              </p:ext>
            </p:extLst>
          </p:nvPr>
        </p:nvGraphicFramePr>
        <p:xfrm>
          <a:off x="9687425" y="4056337"/>
          <a:ext cx="125412" cy="107950"/>
        </p:xfrm>
        <a:graphic>
          <a:graphicData uri="http://schemas.openxmlformats.org/presentationml/2006/ole">
            <p:oleObj spid="_x0000_s23520" name="公式" r:id="rId19" imgW="126780" imgH="164814" progId="">
              <p:embed/>
            </p:oleObj>
          </a:graphicData>
        </a:graphic>
      </p:graphicFrame>
      <p:graphicFrame>
        <p:nvGraphicFramePr>
          <p:cNvPr id="25728" name="Object 1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12201790"/>
              </p:ext>
            </p:extLst>
          </p:nvPr>
        </p:nvGraphicFramePr>
        <p:xfrm>
          <a:off x="10193838" y="4053162"/>
          <a:ext cx="125413" cy="107950"/>
        </p:xfrm>
        <a:graphic>
          <a:graphicData uri="http://schemas.openxmlformats.org/presentationml/2006/ole">
            <p:oleObj spid="_x0000_s23521" name="公式" r:id="rId20" imgW="126780" imgH="164814" progId="">
              <p:embed/>
            </p:oleObj>
          </a:graphicData>
        </a:graphic>
      </p:graphicFrame>
      <p:sp>
        <p:nvSpPr>
          <p:cNvPr id="25729" name="Line 129"/>
          <p:cNvSpPr>
            <a:spLocks noChangeShapeType="1"/>
          </p:cNvSpPr>
          <p:nvPr/>
        </p:nvSpPr>
        <p:spPr bwMode="auto">
          <a:xfrm>
            <a:off x="9488987" y="4015062"/>
            <a:ext cx="0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730" name="Line 130"/>
          <p:cNvSpPr>
            <a:spLocks noChangeShapeType="1"/>
          </p:cNvSpPr>
          <p:nvPr/>
        </p:nvSpPr>
        <p:spPr bwMode="auto">
          <a:xfrm>
            <a:off x="9741400" y="4013475"/>
            <a:ext cx="0" cy="36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731" name="Line 131"/>
          <p:cNvSpPr>
            <a:spLocks noChangeShapeType="1"/>
          </p:cNvSpPr>
          <p:nvPr/>
        </p:nvSpPr>
        <p:spPr bwMode="auto">
          <a:xfrm>
            <a:off x="9998575" y="4013475"/>
            <a:ext cx="0" cy="36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732" name="Line 132"/>
          <p:cNvSpPr>
            <a:spLocks noChangeShapeType="1"/>
          </p:cNvSpPr>
          <p:nvPr/>
        </p:nvSpPr>
        <p:spPr bwMode="auto">
          <a:xfrm>
            <a:off x="10247812" y="4011887"/>
            <a:ext cx="0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733" name="Line 133"/>
          <p:cNvSpPr>
            <a:spLocks noChangeShapeType="1"/>
          </p:cNvSpPr>
          <p:nvPr/>
        </p:nvSpPr>
        <p:spPr bwMode="auto">
          <a:xfrm>
            <a:off x="8730162" y="4011887"/>
            <a:ext cx="0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734" name="Line 134"/>
          <p:cNvSpPr>
            <a:spLocks noChangeShapeType="1"/>
          </p:cNvSpPr>
          <p:nvPr/>
        </p:nvSpPr>
        <p:spPr bwMode="auto">
          <a:xfrm>
            <a:off x="7953875" y="4015062"/>
            <a:ext cx="0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735" name="Line 135"/>
          <p:cNvSpPr>
            <a:spLocks noChangeShapeType="1"/>
          </p:cNvSpPr>
          <p:nvPr/>
        </p:nvSpPr>
        <p:spPr bwMode="auto">
          <a:xfrm rot="5400000">
            <a:off x="9261181" y="4334943"/>
            <a:ext cx="0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736" name="Line 136"/>
          <p:cNvSpPr>
            <a:spLocks noChangeShapeType="1"/>
          </p:cNvSpPr>
          <p:nvPr/>
        </p:nvSpPr>
        <p:spPr bwMode="auto">
          <a:xfrm>
            <a:off x="8465050" y="4011887"/>
            <a:ext cx="0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737" name="Line 137"/>
          <p:cNvSpPr>
            <a:spLocks noChangeShapeType="1"/>
          </p:cNvSpPr>
          <p:nvPr/>
        </p:nvSpPr>
        <p:spPr bwMode="auto">
          <a:xfrm>
            <a:off x="8212637" y="4010300"/>
            <a:ext cx="0" cy="36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738" name="Line 138"/>
          <p:cNvSpPr>
            <a:spLocks noChangeShapeType="1"/>
          </p:cNvSpPr>
          <p:nvPr/>
        </p:nvSpPr>
        <p:spPr bwMode="auto">
          <a:xfrm>
            <a:off x="7701462" y="4015062"/>
            <a:ext cx="0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739" name="Line 139"/>
          <p:cNvSpPr>
            <a:spLocks noChangeShapeType="1"/>
          </p:cNvSpPr>
          <p:nvPr/>
        </p:nvSpPr>
        <p:spPr bwMode="auto">
          <a:xfrm>
            <a:off x="8977812" y="4015062"/>
            <a:ext cx="0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740" name="Line 140"/>
          <p:cNvSpPr>
            <a:spLocks noChangeShapeType="1"/>
          </p:cNvSpPr>
          <p:nvPr/>
        </p:nvSpPr>
        <p:spPr bwMode="auto">
          <a:xfrm rot="5400000">
            <a:off x="9261181" y="4609581"/>
            <a:ext cx="0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741" name="Line 141"/>
          <p:cNvSpPr>
            <a:spLocks noChangeShapeType="1"/>
          </p:cNvSpPr>
          <p:nvPr/>
        </p:nvSpPr>
        <p:spPr bwMode="auto">
          <a:xfrm rot="5400000">
            <a:off x="9261181" y="4863581"/>
            <a:ext cx="0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742" name="Line 142"/>
          <p:cNvSpPr>
            <a:spLocks noChangeShapeType="1"/>
          </p:cNvSpPr>
          <p:nvPr/>
        </p:nvSpPr>
        <p:spPr bwMode="auto">
          <a:xfrm rot="5400000">
            <a:off x="9259594" y="3518968"/>
            <a:ext cx="0" cy="36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743" name="Line 143"/>
          <p:cNvSpPr>
            <a:spLocks noChangeShapeType="1"/>
          </p:cNvSpPr>
          <p:nvPr/>
        </p:nvSpPr>
        <p:spPr bwMode="auto">
          <a:xfrm rot="5400000">
            <a:off x="9262769" y="3268143"/>
            <a:ext cx="0" cy="36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744" name="Line 144"/>
          <p:cNvSpPr>
            <a:spLocks noChangeShapeType="1"/>
          </p:cNvSpPr>
          <p:nvPr/>
        </p:nvSpPr>
        <p:spPr bwMode="auto">
          <a:xfrm rot="5400000">
            <a:off x="9261181" y="3014143"/>
            <a:ext cx="0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745" name="Line 145"/>
          <p:cNvSpPr>
            <a:spLocks noChangeShapeType="1"/>
          </p:cNvSpPr>
          <p:nvPr/>
        </p:nvSpPr>
        <p:spPr bwMode="auto">
          <a:xfrm rot="5400000">
            <a:off x="9259594" y="2755381"/>
            <a:ext cx="0" cy="36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746" name="Line 146"/>
          <p:cNvSpPr>
            <a:spLocks noChangeShapeType="1"/>
          </p:cNvSpPr>
          <p:nvPr/>
        </p:nvSpPr>
        <p:spPr bwMode="auto">
          <a:xfrm rot="5400000">
            <a:off x="9261181" y="3777731"/>
            <a:ext cx="0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747" name="Line 147"/>
          <p:cNvSpPr>
            <a:spLocks noChangeShapeType="1"/>
          </p:cNvSpPr>
          <p:nvPr/>
        </p:nvSpPr>
        <p:spPr bwMode="auto">
          <a:xfrm rot="5400000">
            <a:off x="9261181" y="2507731"/>
            <a:ext cx="0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748" name="Line 148"/>
          <p:cNvSpPr>
            <a:spLocks noChangeShapeType="1"/>
          </p:cNvSpPr>
          <p:nvPr/>
        </p:nvSpPr>
        <p:spPr bwMode="auto">
          <a:xfrm>
            <a:off x="7618913" y="4054749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25749" name="Object 1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30928845"/>
              </p:ext>
            </p:extLst>
          </p:nvPr>
        </p:nvGraphicFramePr>
        <p:xfrm>
          <a:off x="9142913" y="3486424"/>
          <a:ext cx="125413" cy="107950"/>
        </p:xfrm>
        <a:graphic>
          <a:graphicData uri="http://schemas.openxmlformats.org/presentationml/2006/ole">
            <p:oleObj spid="_x0000_s23522" name="公式" r:id="rId21" imgW="126780" imgH="164814" progId="">
              <p:embed/>
            </p:oleObj>
          </a:graphicData>
        </a:graphic>
      </p:graphicFrame>
      <p:graphicFrame>
        <p:nvGraphicFramePr>
          <p:cNvPr id="25750" name="Object 1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47399442"/>
              </p:ext>
            </p:extLst>
          </p:nvPr>
        </p:nvGraphicFramePr>
        <p:xfrm>
          <a:off x="9136563" y="2986362"/>
          <a:ext cx="125413" cy="107950"/>
        </p:xfrm>
        <a:graphic>
          <a:graphicData uri="http://schemas.openxmlformats.org/presentationml/2006/ole">
            <p:oleObj spid="_x0000_s23523" name="公式" r:id="rId22" imgW="126780" imgH="164814" progId="">
              <p:embed/>
            </p:oleObj>
          </a:graphicData>
        </a:graphic>
      </p:graphicFrame>
      <p:graphicFrame>
        <p:nvGraphicFramePr>
          <p:cNvPr id="25751" name="Object 1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41526752"/>
              </p:ext>
            </p:extLst>
          </p:nvPr>
        </p:nvGraphicFramePr>
        <p:xfrm>
          <a:off x="9322300" y="4550049"/>
          <a:ext cx="125412" cy="107950"/>
        </p:xfrm>
        <a:graphic>
          <a:graphicData uri="http://schemas.openxmlformats.org/presentationml/2006/ole">
            <p:oleObj spid="_x0000_s23524" name="公式" r:id="rId23" imgW="228501" imgH="165028" progId="">
              <p:embed/>
            </p:oleObj>
          </a:graphicData>
        </a:graphic>
      </p:graphicFrame>
      <p:sp>
        <p:nvSpPr>
          <p:cNvPr id="25752" name="Line 152"/>
          <p:cNvSpPr>
            <a:spLocks noChangeShapeType="1"/>
          </p:cNvSpPr>
          <p:nvPr/>
        </p:nvSpPr>
        <p:spPr bwMode="auto">
          <a:xfrm>
            <a:off x="9998575" y="1533799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753" name="Line 153"/>
          <p:cNvSpPr>
            <a:spLocks noChangeShapeType="1"/>
          </p:cNvSpPr>
          <p:nvPr/>
        </p:nvSpPr>
        <p:spPr bwMode="auto">
          <a:xfrm flipV="1">
            <a:off x="7618913" y="1614762"/>
            <a:ext cx="2538413" cy="2519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754" name="Line 154"/>
          <p:cNvSpPr>
            <a:spLocks noChangeShapeType="1"/>
          </p:cNvSpPr>
          <p:nvPr/>
        </p:nvSpPr>
        <p:spPr bwMode="auto">
          <a:xfrm>
            <a:off x="8296775" y="3032400"/>
            <a:ext cx="1809750" cy="1971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25755" name="Object 1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53104444"/>
              </p:ext>
            </p:extLst>
          </p:nvPr>
        </p:nvGraphicFramePr>
        <p:xfrm>
          <a:off x="7623675" y="2951437"/>
          <a:ext cx="571500" cy="203200"/>
        </p:xfrm>
        <a:graphic>
          <a:graphicData uri="http://schemas.openxmlformats.org/presentationml/2006/ole">
            <p:oleObj spid="_x0000_s23525" name="公式" r:id="rId24" imgW="571252" imgH="203112" progId="">
              <p:embed/>
            </p:oleObj>
          </a:graphicData>
        </a:graphic>
      </p:graphicFrame>
      <p:graphicFrame>
        <p:nvGraphicFramePr>
          <p:cNvPr id="25756" name="Object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90090521"/>
              </p:ext>
            </p:extLst>
          </p:nvPr>
        </p:nvGraphicFramePr>
        <p:xfrm>
          <a:off x="10144625" y="1540149"/>
          <a:ext cx="787400" cy="203200"/>
        </p:xfrm>
        <a:graphic>
          <a:graphicData uri="http://schemas.openxmlformats.org/presentationml/2006/ole">
            <p:oleObj spid="_x0000_s23526" name="公式" r:id="rId25" imgW="787058" imgH="203112" progId="">
              <p:embed/>
            </p:oleObj>
          </a:graphicData>
        </a:graphic>
      </p:graphicFrame>
      <p:sp>
        <p:nvSpPr>
          <p:cNvPr id="25757" name="Freeform 157"/>
          <p:cNvSpPr>
            <a:spLocks/>
          </p:cNvSpPr>
          <p:nvPr/>
        </p:nvSpPr>
        <p:spPr bwMode="auto">
          <a:xfrm>
            <a:off x="8519026" y="1787800"/>
            <a:ext cx="1468437" cy="3076575"/>
          </a:xfrm>
          <a:custGeom>
            <a:avLst/>
            <a:gdLst>
              <a:gd name="T0" fmla="*/ 925 w 925"/>
              <a:gd name="T1" fmla="*/ 0 h 1938"/>
              <a:gd name="T2" fmla="*/ 0 w 925"/>
              <a:gd name="T3" fmla="*/ 926 h 1938"/>
              <a:gd name="T4" fmla="*/ 925 w 925"/>
              <a:gd name="T5" fmla="*/ 1938 h 1938"/>
              <a:gd name="T6" fmla="*/ 925 w 925"/>
              <a:gd name="T7" fmla="*/ 0 h 1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25" h="1938">
                <a:moveTo>
                  <a:pt x="925" y="0"/>
                </a:moveTo>
                <a:lnTo>
                  <a:pt x="0" y="926"/>
                </a:lnTo>
                <a:lnTo>
                  <a:pt x="925" y="1938"/>
                </a:lnTo>
                <a:lnTo>
                  <a:pt x="925" y="0"/>
                </a:lnTo>
                <a:close/>
              </a:path>
            </a:pathLst>
          </a:custGeom>
          <a:solidFill>
            <a:srgbClr val="FF3300">
              <a:alpha val="30000"/>
            </a:srgbClr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25758" name="Object 1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22375902"/>
              </p:ext>
            </p:extLst>
          </p:nvPr>
        </p:nvGraphicFramePr>
        <p:xfrm>
          <a:off x="10000162" y="5013599"/>
          <a:ext cx="342900" cy="177800"/>
        </p:xfrm>
        <a:graphic>
          <a:graphicData uri="http://schemas.openxmlformats.org/presentationml/2006/ole">
            <p:oleObj spid="_x0000_s23527" name="公式" r:id="rId26" imgW="342603" imgH="177646" progId="">
              <p:embed/>
            </p:oleObj>
          </a:graphicData>
        </a:graphic>
      </p:graphicFrame>
      <p:sp>
        <p:nvSpPr>
          <p:cNvPr id="25764" name="Line 164"/>
          <p:cNvSpPr>
            <a:spLocks noChangeShapeType="1"/>
          </p:cNvSpPr>
          <p:nvPr/>
        </p:nvSpPr>
        <p:spPr bwMode="auto">
          <a:xfrm>
            <a:off x="8733337" y="2448199"/>
            <a:ext cx="914400" cy="2895600"/>
          </a:xfrm>
          <a:prstGeom prst="line">
            <a:avLst/>
          </a:prstGeom>
          <a:noFill/>
          <a:ln w="222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765" name="Line 165"/>
          <p:cNvSpPr>
            <a:spLocks noChangeShapeType="1"/>
          </p:cNvSpPr>
          <p:nvPr/>
        </p:nvSpPr>
        <p:spPr bwMode="auto">
          <a:xfrm>
            <a:off x="8730162" y="2448199"/>
            <a:ext cx="914400" cy="2895600"/>
          </a:xfrm>
          <a:prstGeom prst="line">
            <a:avLst/>
          </a:prstGeom>
          <a:noFill/>
          <a:ln w="222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766" name="Line 166"/>
          <p:cNvSpPr>
            <a:spLocks noChangeShapeType="1"/>
          </p:cNvSpPr>
          <p:nvPr/>
        </p:nvSpPr>
        <p:spPr bwMode="auto">
          <a:xfrm>
            <a:off x="7618912" y="3743599"/>
            <a:ext cx="2819400" cy="533400"/>
          </a:xfrm>
          <a:prstGeom prst="line">
            <a:avLst/>
          </a:prstGeom>
          <a:noFill/>
          <a:ln w="2222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767" name="Line 167"/>
          <p:cNvSpPr>
            <a:spLocks noChangeShapeType="1"/>
          </p:cNvSpPr>
          <p:nvPr/>
        </p:nvSpPr>
        <p:spPr bwMode="auto">
          <a:xfrm>
            <a:off x="7618912" y="3743599"/>
            <a:ext cx="2819400" cy="533400"/>
          </a:xfrm>
          <a:prstGeom prst="line">
            <a:avLst/>
          </a:prstGeom>
          <a:noFill/>
          <a:ln w="2222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88" name="图片 1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9535" y="161495"/>
            <a:ext cx="2581275" cy="61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2865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44444E-6 L 0.12018 -0.1775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57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3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-0.07188 -0.08889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7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0.125 -0.3217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57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2778 L 0.10417 0.12755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57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5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76" grpId="0"/>
      <p:bldP spid="25695" grpId="0"/>
      <p:bldP spid="25764" grpId="0" animBg="1"/>
      <p:bldP spid="25765" grpId="0" animBg="1"/>
      <p:bldP spid="25766" grpId="0" animBg="1"/>
      <p:bldP spid="2576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8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90582149"/>
              </p:ext>
            </p:extLst>
          </p:nvPr>
        </p:nvGraphicFramePr>
        <p:xfrm>
          <a:off x="1416050" y="234950"/>
          <a:ext cx="10582275" cy="2619375"/>
        </p:xfrm>
        <a:graphic>
          <a:graphicData uri="http://schemas.openxmlformats.org/presentationml/2006/ole">
            <p:oleObj spid="_x0000_s27724" name="Document" r:id="rId3" imgW="9232426" imgH="2287078" progId="">
              <p:embed/>
            </p:oleObj>
          </a:graphicData>
        </a:graphic>
      </p:graphicFrame>
      <p:graphicFrame>
        <p:nvGraphicFramePr>
          <p:cNvPr id="66588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13108811"/>
              </p:ext>
            </p:extLst>
          </p:nvPr>
        </p:nvGraphicFramePr>
        <p:xfrm>
          <a:off x="881743" y="2974295"/>
          <a:ext cx="9734550" cy="3200400"/>
        </p:xfrm>
        <a:graphic>
          <a:graphicData uri="http://schemas.openxmlformats.org/presentationml/2006/ole">
            <p:oleObj spid="_x0000_s27725" name="Document" r:id="rId4" imgW="9678291" imgH="3182788" progId="">
              <p:embed/>
            </p:oleObj>
          </a:graphicData>
        </a:graphic>
      </p:graphicFrame>
      <p:sp>
        <p:nvSpPr>
          <p:cNvPr id="66590" name="Rectangle 30"/>
          <p:cNvSpPr>
            <a:spLocks noChangeArrowheads="1"/>
          </p:cNvSpPr>
          <p:nvPr/>
        </p:nvSpPr>
        <p:spPr bwMode="auto">
          <a:xfrm>
            <a:off x="4862822" y="1713079"/>
            <a:ext cx="32592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3200" dirty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05038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9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3144839" y="1052513"/>
            <a:ext cx="2447925" cy="8509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二元一次不等式</a:t>
            </a:r>
            <a:b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表示平面区域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6816726" y="1052513"/>
            <a:ext cx="1800225" cy="8509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ea typeface="黑体" panose="02010609060101010101" pitchFamily="49" charset="-122"/>
              </a:rPr>
              <a:t>直线定界，</a:t>
            </a:r>
            <a:br>
              <a:rPr lang="zh-CN" altLang="en-US" sz="2400" b="1">
                <a:ea typeface="黑体" panose="02010609060101010101" pitchFamily="49" charset="-122"/>
              </a:rPr>
            </a:br>
            <a:r>
              <a:rPr lang="zh-CN" altLang="en-US" sz="2400" b="1">
                <a:ea typeface="黑体" panose="02010609060101010101" pitchFamily="49" charset="-122"/>
              </a:rPr>
              <a:t>特殊点定域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3000376" y="3933826"/>
            <a:ext cx="2735263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简单的线性规划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6456363" y="2347914"/>
            <a:ext cx="1655762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约束条件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6456363" y="3068639"/>
            <a:ext cx="1655762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目标函数</a:t>
            </a:r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6456364" y="3789364"/>
            <a:ext cx="1368425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可行解</a:t>
            </a:r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6456364" y="4581526"/>
            <a:ext cx="1368425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可行域</a:t>
            </a:r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6456364" y="5373689"/>
            <a:ext cx="1368425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最优解</a:t>
            </a:r>
          </a:p>
        </p:txBody>
      </p:sp>
      <p:sp>
        <p:nvSpPr>
          <p:cNvPr id="81931" name="AutoShape 11"/>
          <p:cNvSpPr>
            <a:spLocks/>
          </p:cNvSpPr>
          <p:nvPr/>
        </p:nvSpPr>
        <p:spPr bwMode="auto">
          <a:xfrm>
            <a:off x="5735639" y="2492376"/>
            <a:ext cx="720725" cy="3241675"/>
          </a:xfrm>
          <a:prstGeom prst="leftBrace">
            <a:avLst>
              <a:gd name="adj1" fmla="val 37482"/>
              <a:gd name="adj2" fmla="val 50000"/>
            </a:avLst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1932" name="AutoShape 12"/>
          <p:cNvSpPr>
            <a:spLocks noChangeArrowheads="1"/>
          </p:cNvSpPr>
          <p:nvPr/>
        </p:nvSpPr>
        <p:spPr bwMode="auto">
          <a:xfrm>
            <a:off x="5592763" y="1268413"/>
            <a:ext cx="1223962" cy="431800"/>
          </a:xfrm>
          <a:prstGeom prst="rightArrow">
            <a:avLst>
              <a:gd name="adj1" fmla="val 50000"/>
              <a:gd name="adj2" fmla="val 708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81933" name="Group 13"/>
          <p:cNvGrpSpPr>
            <a:grpSpLocks/>
          </p:cNvGrpSpPr>
          <p:nvPr/>
        </p:nvGrpSpPr>
        <p:grpSpPr bwMode="auto">
          <a:xfrm>
            <a:off x="4008439" y="1916114"/>
            <a:ext cx="898525" cy="2016125"/>
            <a:chOff x="1474" y="1434"/>
            <a:chExt cx="566" cy="1270"/>
          </a:xfrm>
        </p:grpSpPr>
        <p:sp>
          <p:nvSpPr>
            <p:cNvPr id="81934" name="AutoShape 14"/>
            <p:cNvSpPr>
              <a:spLocks noChangeArrowheads="1"/>
            </p:cNvSpPr>
            <p:nvPr/>
          </p:nvSpPr>
          <p:spPr bwMode="auto">
            <a:xfrm>
              <a:off x="1474" y="1434"/>
              <a:ext cx="272" cy="1270"/>
            </a:xfrm>
            <a:prstGeom prst="downArrow">
              <a:avLst>
                <a:gd name="adj1" fmla="val 50000"/>
                <a:gd name="adj2" fmla="val 11672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81935" name="Text Box 15"/>
            <p:cNvSpPr txBox="1">
              <a:spLocks noChangeArrowheads="1"/>
            </p:cNvSpPr>
            <p:nvPr/>
          </p:nvSpPr>
          <p:spPr bwMode="auto">
            <a:xfrm>
              <a:off x="1652" y="1720"/>
              <a:ext cx="388" cy="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/>
                <a:t>应用</a:t>
              </a:r>
            </a:p>
          </p:txBody>
        </p:sp>
      </p:grpSp>
      <p:sp>
        <p:nvSpPr>
          <p:cNvPr id="81936" name="Text Box 16"/>
          <p:cNvSpPr txBox="1">
            <a:spLocks noChangeArrowheads="1"/>
          </p:cNvSpPr>
          <p:nvPr/>
        </p:nvSpPr>
        <p:spPr bwMode="auto">
          <a:xfrm>
            <a:off x="2782888" y="5300663"/>
            <a:ext cx="3168650" cy="8509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求解方法：画、移、求、答</a:t>
            </a:r>
          </a:p>
        </p:txBody>
      </p:sp>
      <p:sp>
        <p:nvSpPr>
          <p:cNvPr id="81937" name="AutoShape 17"/>
          <p:cNvSpPr>
            <a:spLocks noChangeArrowheads="1"/>
          </p:cNvSpPr>
          <p:nvPr/>
        </p:nvSpPr>
        <p:spPr bwMode="auto">
          <a:xfrm>
            <a:off x="4008439" y="4437063"/>
            <a:ext cx="503237" cy="863600"/>
          </a:xfrm>
          <a:prstGeom prst="downArrow">
            <a:avLst>
              <a:gd name="adj1" fmla="val 50000"/>
              <a:gd name="adj2" fmla="val 429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pic>
        <p:nvPicPr>
          <p:cNvPr id="18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1338" y="138759"/>
            <a:ext cx="2620096" cy="65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60105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nimBg="1"/>
      <p:bldP spid="81924" grpId="0" animBg="1"/>
      <p:bldP spid="81925" grpId="0" animBg="1"/>
      <p:bldP spid="81926" grpId="0" animBg="1"/>
      <p:bldP spid="81927" grpId="0" animBg="1"/>
      <p:bldP spid="81928" grpId="0" animBg="1"/>
      <p:bldP spid="81929" grpId="0" animBg="1"/>
      <p:bldP spid="81930" grpId="0" animBg="1"/>
      <p:bldP spid="81931" grpId="0" animBg="1"/>
      <p:bldP spid="81932" grpId="0" animBg="1"/>
      <p:bldP spid="81936" grpId="0" animBg="1"/>
      <p:bldP spid="819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3109" y="1902494"/>
            <a:ext cx="1188118" cy="392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4578" y="2406316"/>
            <a:ext cx="2684546" cy="260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5" name="组合 141"/>
          <p:cNvGrpSpPr>
            <a:grpSpLocks/>
          </p:cNvGrpSpPr>
          <p:nvPr/>
        </p:nvGrpSpPr>
        <p:grpSpPr bwMode="auto">
          <a:xfrm>
            <a:off x="5345531" y="2337135"/>
            <a:ext cx="4935955" cy="887329"/>
            <a:chOff x="0" y="0"/>
            <a:chExt cx="4546600" cy="887576"/>
          </a:xfrm>
        </p:grpSpPr>
        <p:grpSp>
          <p:nvGrpSpPr>
            <p:cNvPr id="29709" name="组合 129"/>
            <p:cNvGrpSpPr>
              <a:grpSpLocks/>
            </p:cNvGrpSpPr>
            <p:nvPr/>
          </p:nvGrpSpPr>
          <p:grpSpPr bwMode="auto">
            <a:xfrm>
              <a:off x="0" y="0"/>
              <a:ext cx="887577" cy="887576"/>
              <a:chOff x="0" y="0"/>
              <a:chExt cx="646113" cy="646112"/>
            </a:xfrm>
          </p:grpSpPr>
          <p:grpSp>
            <p:nvGrpSpPr>
              <p:cNvPr id="29711" name="Group 80"/>
              <p:cNvGrpSpPr>
                <a:grpSpLocks/>
              </p:cNvGrpSpPr>
              <p:nvPr/>
            </p:nvGrpSpPr>
            <p:grpSpPr bwMode="auto">
              <a:xfrm>
                <a:off x="0" y="0"/>
                <a:ext cx="646113" cy="646112"/>
                <a:chOff x="0" y="0"/>
                <a:chExt cx="1701" cy="1701"/>
              </a:xfrm>
            </p:grpSpPr>
            <p:sp>
              <p:nvSpPr>
                <p:cNvPr id="29713" name="Oval 8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701" cy="1701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lIns="95905" tIns="47953" rIns="95905" bIns="47953"/>
                <a:lstStyle>
                  <a:lvl1pPr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buFont typeface="Arial" panose="020B0604020202020204" pitchFamily="34" charset="0"/>
                    <a:buNone/>
                  </a:pPr>
                  <a:endParaRPr lang="zh-CN" altLang="zh-CN" sz="1895" b="0">
                    <a:solidFill>
                      <a:srgbClr val="000000"/>
                    </a:solidFill>
                    <a:latin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29714" name="Oval 82"/>
                <p:cNvSpPr>
                  <a:spLocks noChangeArrowheads="1"/>
                </p:cNvSpPr>
                <p:nvPr/>
              </p:nvSpPr>
              <p:spPr bwMode="auto">
                <a:xfrm>
                  <a:off x="205" y="204"/>
                  <a:ext cx="1292" cy="1292"/>
                </a:xfrm>
                <a:prstGeom prst="ellipse">
                  <a:avLst/>
                </a:prstGeom>
                <a:solidFill>
                  <a:srgbClr val="5F497A"/>
                </a:solidFill>
                <a:ln w="38100">
                  <a:solidFill>
                    <a:srgbClr val="FFFFFF"/>
                  </a:solidFill>
                  <a:bevel/>
                  <a:headEnd/>
                  <a:tailEnd/>
                </a:ln>
              </p:spPr>
              <p:txBody>
                <a:bodyPr lIns="95905" tIns="47953" rIns="95905" bIns="47953"/>
                <a:lstStyle>
                  <a:lvl1pPr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buFont typeface="Arial" panose="020B0604020202020204" pitchFamily="34" charset="0"/>
                    <a:buNone/>
                  </a:pPr>
                  <a:endParaRPr lang="zh-CN" altLang="zh-CN" sz="1895" b="0">
                    <a:solidFill>
                      <a:srgbClr val="000000"/>
                    </a:solidFill>
                    <a:latin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</p:grpSp>
          <p:pic>
            <p:nvPicPr>
              <p:cNvPr id="29712" name="Picture 9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525" y="158750"/>
                <a:ext cx="377825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710" name="TextBox 10"/>
            <p:cNvSpPr>
              <a:spLocks noChangeArrowheads="1"/>
            </p:cNvSpPr>
            <p:nvPr/>
          </p:nvSpPr>
          <p:spPr bwMode="auto">
            <a:xfrm>
              <a:off x="1011279" y="204594"/>
              <a:ext cx="3535321" cy="527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905" tIns="47953" rIns="95905" bIns="47953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zh-CN" altLang="en-US" sz="2800" dirty="0">
                  <a:latin typeface="Calibri" panose="020F0502020204030204" pitchFamily="34" charset="0"/>
                  <a:ea typeface="楷体_GB2312" charset="-122"/>
                  <a:sym typeface="Calibri" panose="020F0502020204030204" pitchFamily="34" charset="0"/>
                </a:rPr>
                <a:t>课后练习</a:t>
              </a:r>
              <a:endParaRPr lang="zh-CN" altLang="en-US" dirty="0"/>
            </a:p>
          </p:txBody>
        </p:sp>
      </p:grpSp>
      <p:grpSp>
        <p:nvGrpSpPr>
          <p:cNvPr id="31762" name="组合 142"/>
          <p:cNvGrpSpPr>
            <a:grpSpLocks/>
          </p:cNvGrpSpPr>
          <p:nvPr/>
        </p:nvGrpSpPr>
        <p:grpSpPr bwMode="auto">
          <a:xfrm>
            <a:off x="5345531" y="4316330"/>
            <a:ext cx="4935955" cy="888833"/>
            <a:chOff x="0" y="0"/>
            <a:chExt cx="4546600" cy="889757"/>
          </a:xfrm>
        </p:grpSpPr>
        <p:grpSp>
          <p:nvGrpSpPr>
            <p:cNvPr id="29703" name="组合 130"/>
            <p:cNvGrpSpPr>
              <a:grpSpLocks/>
            </p:cNvGrpSpPr>
            <p:nvPr/>
          </p:nvGrpSpPr>
          <p:grpSpPr bwMode="auto">
            <a:xfrm>
              <a:off x="0" y="0"/>
              <a:ext cx="887577" cy="889757"/>
              <a:chOff x="0" y="0"/>
              <a:chExt cx="646113" cy="647700"/>
            </a:xfrm>
          </p:grpSpPr>
          <p:grpSp>
            <p:nvGrpSpPr>
              <p:cNvPr id="29705" name="Group 83"/>
              <p:cNvGrpSpPr>
                <a:grpSpLocks/>
              </p:cNvGrpSpPr>
              <p:nvPr/>
            </p:nvGrpSpPr>
            <p:grpSpPr bwMode="auto">
              <a:xfrm>
                <a:off x="0" y="0"/>
                <a:ext cx="646113" cy="647700"/>
                <a:chOff x="0" y="0"/>
                <a:chExt cx="1701" cy="1701"/>
              </a:xfrm>
            </p:grpSpPr>
            <p:sp>
              <p:nvSpPr>
                <p:cNvPr id="29707" name="Oval 8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701" cy="1701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lIns="95905" tIns="47953" rIns="95905" bIns="47953"/>
                <a:lstStyle>
                  <a:lvl1pPr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buFont typeface="Arial" panose="020B0604020202020204" pitchFamily="34" charset="0"/>
                    <a:buNone/>
                  </a:pPr>
                  <a:endParaRPr lang="zh-CN" altLang="zh-CN" sz="1895" b="0">
                    <a:solidFill>
                      <a:srgbClr val="000000"/>
                    </a:solidFill>
                    <a:latin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29708" name="Oval 85"/>
                <p:cNvSpPr>
                  <a:spLocks noChangeArrowheads="1"/>
                </p:cNvSpPr>
                <p:nvPr/>
              </p:nvSpPr>
              <p:spPr bwMode="auto">
                <a:xfrm>
                  <a:off x="205" y="204"/>
                  <a:ext cx="1292" cy="1292"/>
                </a:xfrm>
                <a:prstGeom prst="ellipse">
                  <a:avLst/>
                </a:prstGeom>
                <a:solidFill>
                  <a:srgbClr val="E36C0A"/>
                </a:solidFill>
                <a:ln w="38100">
                  <a:solidFill>
                    <a:srgbClr val="FFFFFF"/>
                  </a:solidFill>
                  <a:bevel/>
                  <a:headEnd/>
                  <a:tailEnd/>
                </a:ln>
              </p:spPr>
              <p:txBody>
                <a:bodyPr lIns="95905" tIns="47953" rIns="95905" bIns="47953"/>
                <a:lstStyle>
                  <a:lvl1pPr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buFont typeface="Arial" panose="020B0604020202020204" pitchFamily="34" charset="0"/>
                    <a:buNone/>
                  </a:pPr>
                  <a:endParaRPr lang="zh-CN" altLang="zh-CN" sz="1895" b="0">
                    <a:solidFill>
                      <a:srgbClr val="000000"/>
                    </a:solidFill>
                    <a:latin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</p:grpSp>
          <p:pic>
            <p:nvPicPr>
              <p:cNvPr id="29706" name="Picture 9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763" y="179388"/>
                <a:ext cx="376237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704" name="TextBox 10"/>
            <p:cNvSpPr>
              <a:spLocks noChangeArrowheads="1"/>
            </p:cNvSpPr>
            <p:nvPr/>
          </p:nvSpPr>
          <p:spPr bwMode="auto">
            <a:xfrm>
              <a:off x="1011279" y="198727"/>
              <a:ext cx="3535321" cy="528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905" tIns="47953" rIns="95905" bIns="47953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dirty="0">
                  <a:latin typeface="Calibri" panose="020F0502020204030204" pitchFamily="34" charset="0"/>
                  <a:ea typeface="楷体_GB2312" charset="-122"/>
                  <a:sym typeface="Calibri" panose="020F0502020204030204" pitchFamily="34" charset="0"/>
                </a:rPr>
                <a:t>课后习题</a:t>
              </a:r>
              <a:endParaRPr lang="zh-CN" altLang="en-US" sz="2800" dirty="0">
                <a:latin typeface="Calibri" panose="020F0502020204030204" pitchFamily="34" charset="0"/>
                <a:ea typeface="楷体_GB2312" charset="-122"/>
              </a:endParaRPr>
            </a:p>
          </p:txBody>
        </p:sp>
      </p:grpSp>
      <p:pic>
        <p:nvPicPr>
          <p:cNvPr id="29702" name="图片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8932" y="263548"/>
            <a:ext cx="2795838" cy="69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81182684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prLst="opacity: 0.35">
                                      <p:cBhvr rctx="IE">
                                        <p:cTn id="16" dur="indefinite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prLst="opacity: 0.35">
                                      <p:cBhvr rctx="IE">
                                        <p:cTn id="26" dur="indefinite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6257" y="1943980"/>
            <a:ext cx="4000000" cy="32095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7457" y="4565675"/>
            <a:ext cx="57150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038096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1427505" y="870491"/>
            <a:ext cx="9701159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 smtClean="0">
                <a:solidFill>
                  <a:srgbClr val="0000FF"/>
                </a:solidFill>
                <a:ea typeface="华文中宋" panose="02010600040101010101" pitchFamily="2" charset="-122"/>
              </a:rPr>
              <a:t>问题</a:t>
            </a:r>
            <a:r>
              <a:rPr lang="en-US" altLang="zh-CN" sz="2800" dirty="0" smtClean="0">
                <a:solidFill>
                  <a:srgbClr val="0000FF"/>
                </a:solidFill>
              </a:rPr>
              <a:t>:</a:t>
            </a:r>
            <a:endParaRPr lang="en-US" altLang="zh-CN" sz="2800" dirty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altLang="zh-CN" sz="3600" dirty="0"/>
              <a:t>     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某工厂用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A,B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两种配件生产甲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乙两种产品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每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生产一件甲种产品使用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个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A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配件耗时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1h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每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生产一件乙种产品使用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个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B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配件耗时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2h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该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厂每天最多可从配件厂获得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16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个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A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配件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和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12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个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B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配件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按每天工作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8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h计算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该厂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所有可能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的日生产安排是什么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?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443091" y="4338000"/>
            <a:ext cx="966998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若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生产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件甲种产品获利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万元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生产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 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件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乙种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产品获利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万元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采用哪种生产安排利润最大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?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9233" y="11127"/>
            <a:ext cx="2740256" cy="68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9018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1801664" y="1196976"/>
            <a:ext cx="7200900" cy="3736975"/>
            <a:chOff x="0" y="0"/>
            <a:chExt cx="4188" cy="3053"/>
          </a:xfrm>
        </p:grpSpPr>
        <p:grpSp>
          <p:nvGrpSpPr>
            <p:cNvPr id="6147" name="Group 3"/>
            <p:cNvGrpSpPr>
              <a:grpSpLocks/>
            </p:cNvGrpSpPr>
            <p:nvPr/>
          </p:nvGrpSpPr>
          <p:grpSpPr bwMode="auto">
            <a:xfrm>
              <a:off x="0" y="0"/>
              <a:ext cx="4188" cy="3053"/>
              <a:chOff x="0" y="0"/>
              <a:chExt cx="4188" cy="3053"/>
            </a:xfrm>
          </p:grpSpPr>
          <p:grpSp>
            <p:nvGrpSpPr>
              <p:cNvPr id="6148" name="Group 4"/>
              <p:cNvGrpSpPr>
                <a:grpSpLocks/>
              </p:cNvGrpSpPr>
              <p:nvPr/>
            </p:nvGrpSpPr>
            <p:grpSpPr bwMode="auto">
              <a:xfrm>
                <a:off x="0" y="4"/>
                <a:ext cx="4188" cy="3049"/>
                <a:chOff x="0" y="0"/>
                <a:chExt cx="4188" cy="3049"/>
              </a:xfrm>
            </p:grpSpPr>
            <p:grpSp>
              <p:nvGrpSpPr>
                <p:cNvPr id="6149" name="Group 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188" cy="3049"/>
                  <a:chOff x="0" y="0"/>
                  <a:chExt cx="4188" cy="3049"/>
                </a:xfrm>
              </p:grpSpPr>
              <p:sp>
                <p:nvSpPr>
                  <p:cNvPr id="6150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2622"/>
                    <a:ext cx="1116" cy="4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0000" tIns="90000" rIns="90000" bIns="90000" anchor="ctr" anchorCtr="1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ctr">
                      <a:spcBef>
                        <a:spcPct val="20000"/>
                      </a:spcBef>
                    </a:pPr>
                    <a:endParaRPr lang="zh-CN" altLang="en-US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6151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2238" y="2622"/>
                    <a:ext cx="834" cy="4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0000" tIns="90000" rIns="90000" bIns="90000" anchor="ctr" anchorCtr="1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ctr">
                      <a:spcBef>
                        <a:spcPct val="20000"/>
                      </a:spcBef>
                    </a:pPr>
                    <a:r>
                      <a:rPr lang="en-US" altLang="zh-CN" sz="3200">
                        <a:solidFill>
                          <a:srgbClr val="FF0000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6152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1330" y="2622"/>
                    <a:ext cx="908" cy="4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0000" tIns="90000" rIns="90000" bIns="90000" anchor="ctr" anchorCtr="1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ctr">
                      <a:spcBef>
                        <a:spcPct val="20000"/>
                      </a:spcBef>
                    </a:pPr>
                    <a:r>
                      <a:rPr lang="en-US" altLang="zh-CN" sz="3200">
                        <a:solidFill>
                          <a:srgbClr val="FF0000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6153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622"/>
                    <a:ext cx="1330" cy="4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0000" tIns="90000" rIns="90000" bIns="90000" anchor="ctr" anchorCtr="1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ctr">
                      <a:spcBef>
                        <a:spcPct val="20000"/>
                      </a:spcBef>
                    </a:pPr>
                    <a:r>
                      <a:rPr lang="zh-CN" altLang="en-US">
                        <a:latin typeface="华文中宋" panose="02010600040101010101" pitchFamily="2" charset="-122"/>
                        <a:ea typeface="华文中宋" panose="02010600040101010101" pitchFamily="2" charset="-122"/>
                      </a:rPr>
                      <a:t>利润</a:t>
                    </a:r>
                    <a:r>
                      <a:rPr lang="en-US" altLang="zh-CN">
                        <a:latin typeface="华文中宋" panose="02010600040101010101" pitchFamily="2" charset="-122"/>
                        <a:ea typeface="华文中宋" panose="02010600040101010101" pitchFamily="2" charset="-122"/>
                      </a:rPr>
                      <a:t>(</a:t>
                    </a:r>
                    <a:r>
                      <a:rPr lang="zh-CN" altLang="en-US">
                        <a:latin typeface="华文中宋" panose="02010600040101010101" pitchFamily="2" charset="-122"/>
                        <a:ea typeface="华文中宋" panose="02010600040101010101" pitchFamily="2" charset="-122"/>
                      </a:rPr>
                      <a:t>万元</a:t>
                    </a:r>
                    <a:r>
                      <a:rPr lang="en-US" altLang="zh-CN">
                        <a:latin typeface="华文中宋" panose="02010600040101010101" pitchFamily="2" charset="-122"/>
                        <a:ea typeface="华文中宋" panose="02010600040101010101" pitchFamily="2" charset="-122"/>
                      </a:rPr>
                      <a:t>)</a:t>
                    </a:r>
                  </a:p>
                </p:txBody>
              </p:sp>
              <p:sp>
                <p:nvSpPr>
                  <p:cNvPr id="615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2215"/>
                    <a:ext cx="1116" cy="4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0000" tIns="90000" rIns="90000" bIns="90000" anchor="ctr" anchorCtr="1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ctr">
                      <a:spcBef>
                        <a:spcPct val="20000"/>
                      </a:spcBef>
                    </a:pPr>
                    <a:r>
                      <a:rPr lang="en-US" altLang="zh-CN" sz="3200">
                        <a:solidFill>
                          <a:srgbClr val="FF0000"/>
                        </a:solidFill>
                      </a:rPr>
                      <a:t>8</a:t>
                    </a:r>
                  </a:p>
                </p:txBody>
              </p:sp>
              <p:sp>
                <p:nvSpPr>
                  <p:cNvPr id="6155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2238" y="2215"/>
                    <a:ext cx="834" cy="4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0000" tIns="90000" rIns="90000" bIns="90000" anchor="ctr" anchorCtr="1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ctr">
                      <a:spcBef>
                        <a:spcPct val="20000"/>
                      </a:spcBef>
                    </a:pPr>
                    <a:r>
                      <a:rPr lang="en-US" altLang="zh-CN" sz="3200">
                        <a:solidFill>
                          <a:srgbClr val="FF0000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6156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330" y="2215"/>
                    <a:ext cx="908" cy="4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0000" tIns="90000" rIns="90000" bIns="90000" anchor="ctr" anchorCtr="1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ctr">
                      <a:spcBef>
                        <a:spcPct val="20000"/>
                      </a:spcBef>
                    </a:pPr>
                    <a:r>
                      <a:rPr lang="en-US" altLang="zh-CN" sz="3200">
                        <a:solidFill>
                          <a:srgbClr val="FF0000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615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215"/>
                    <a:ext cx="1330" cy="4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0000" tIns="90000" rIns="90000" bIns="90000" anchor="ctr" anchorCtr="1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ctr">
                      <a:spcBef>
                        <a:spcPct val="20000"/>
                      </a:spcBef>
                    </a:pPr>
                    <a:r>
                      <a:rPr lang="zh-CN" altLang="en-US">
                        <a:ea typeface="华文中宋" panose="02010600040101010101" pitchFamily="2" charset="-122"/>
                      </a:rPr>
                      <a:t>所需时间</a:t>
                    </a:r>
                  </a:p>
                </p:txBody>
              </p:sp>
              <p:sp>
                <p:nvSpPr>
                  <p:cNvPr id="615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1788"/>
                    <a:ext cx="1116" cy="4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0000" tIns="90000" rIns="90000" bIns="90000" anchor="ctr" anchorCtr="1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ctr">
                      <a:spcBef>
                        <a:spcPct val="20000"/>
                      </a:spcBef>
                    </a:pPr>
                    <a:r>
                      <a:rPr lang="en-US" altLang="zh-CN" sz="3200">
                        <a:solidFill>
                          <a:srgbClr val="FF0000"/>
                        </a:solidFill>
                      </a:rPr>
                      <a:t>12</a:t>
                    </a:r>
                  </a:p>
                </p:txBody>
              </p:sp>
              <p:sp>
                <p:nvSpPr>
                  <p:cNvPr id="6159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238" y="1788"/>
                    <a:ext cx="834" cy="4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0000" tIns="90000" rIns="90000" bIns="90000" anchor="ctr" anchorCtr="1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ctr">
                      <a:spcBef>
                        <a:spcPct val="20000"/>
                      </a:spcBef>
                    </a:pPr>
                    <a:r>
                      <a:rPr lang="en-US" altLang="zh-CN" sz="3200">
                        <a:solidFill>
                          <a:srgbClr val="FF0000"/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6160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1330" y="1788"/>
                    <a:ext cx="908" cy="4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0000" tIns="90000" rIns="90000" bIns="90000" anchor="ctr" anchorCtr="1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ctr">
                      <a:spcBef>
                        <a:spcPct val="20000"/>
                      </a:spcBef>
                    </a:pPr>
                    <a:r>
                      <a:rPr lang="en-US" altLang="zh-CN" sz="3200">
                        <a:solidFill>
                          <a:srgbClr val="FF0000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6161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788"/>
                    <a:ext cx="1330" cy="4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0000" tIns="90000" rIns="90000" bIns="90000" anchor="ctr" anchorCtr="1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ctr">
                      <a:spcBef>
                        <a:spcPct val="20000"/>
                      </a:spcBef>
                    </a:pPr>
                    <a:r>
                      <a:rPr lang="en-US" altLang="zh-CN"/>
                      <a:t>B</a:t>
                    </a:r>
                    <a:r>
                      <a:rPr lang="zh-CN" altLang="en-US">
                        <a:ea typeface="华文中宋" panose="02010600040101010101" pitchFamily="2" charset="-122"/>
                      </a:rPr>
                      <a:t>种配件</a:t>
                    </a:r>
                  </a:p>
                </p:txBody>
              </p:sp>
              <p:sp>
                <p:nvSpPr>
                  <p:cNvPr id="6162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1361"/>
                    <a:ext cx="1116" cy="4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0000" tIns="90000" rIns="90000" bIns="90000" anchor="ctr" anchorCtr="1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ctr">
                      <a:spcBef>
                        <a:spcPct val="20000"/>
                      </a:spcBef>
                    </a:pPr>
                    <a:r>
                      <a:rPr lang="en-US" altLang="zh-CN" sz="3200">
                        <a:solidFill>
                          <a:srgbClr val="FF0000"/>
                        </a:solidFill>
                      </a:rPr>
                      <a:t>16</a:t>
                    </a:r>
                  </a:p>
                </p:txBody>
              </p:sp>
              <p:sp>
                <p:nvSpPr>
                  <p:cNvPr id="616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2238" y="1361"/>
                    <a:ext cx="834" cy="4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0000" tIns="90000" rIns="90000" bIns="90000" anchor="ctr" anchorCtr="1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ctr">
                      <a:spcBef>
                        <a:spcPct val="20000"/>
                      </a:spcBef>
                    </a:pPr>
                    <a:r>
                      <a:rPr lang="en-US" altLang="zh-CN" sz="3200">
                        <a:solidFill>
                          <a:srgbClr val="FF0000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616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1330" y="1361"/>
                    <a:ext cx="908" cy="4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0000" tIns="90000" rIns="90000" bIns="90000" anchor="ctr" anchorCtr="1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ctr">
                      <a:spcBef>
                        <a:spcPct val="20000"/>
                      </a:spcBef>
                    </a:pPr>
                    <a:r>
                      <a:rPr lang="en-US" altLang="zh-CN" sz="3200">
                        <a:solidFill>
                          <a:srgbClr val="FF0000"/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6165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361"/>
                    <a:ext cx="1330" cy="4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0000" tIns="90000" rIns="90000" bIns="90000" anchor="ctr" anchorCtr="1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ctr">
                      <a:spcBef>
                        <a:spcPct val="20000"/>
                      </a:spcBef>
                    </a:pPr>
                    <a:r>
                      <a:rPr lang="en-US" altLang="zh-CN"/>
                      <a:t>A</a:t>
                    </a:r>
                    <a:r>
                      <a:rPr lang="zh-CN" altLang="en-US">
                        <a:ea typeface="华文中宋" panose="02010600040101010101" pitchFamily="2" charset="-122"/>
                      </a:rPr>
                      <a:t>种配件</a:t>
                    </a:r>
                  </a:p>
                </p:txBody>
              </p:sp>
              <p:sp>
                <p:nvSpPr>
                  <p:cNvPr id="6166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0"/>
                    <a:ext cx="1116" cy="13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0000" tIns="90000" rIns="90000" bIns="90000" anchor="ctr" anchorCtr="1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ctr">
                      <a:spcBef>
                        <a:spcPct val="20000"/>
                      </a:spcBef>
                    </a:pPr>
                    <a:endParaRPr lang="en-US" altLang="zh-CN" sz="2000" dirty="0"/>
                  </a:p>
                  <a:p>
                    <a:pPr fontAlgn="ctr">
                      <a:spcBef>
                        <a:spcPct val="20000"/>
                      </a:spcBef>
                    </a:pPr>
                    <a:r>
                      <a:rPr lang="zh-CN" altLang="en-US" sz="2800" dirty="0">
                        <a:ea typeface="华文中宋" panose="02010600040101010101" pitchFamily="2" charset="-122"/>
                      </a:rPr>
                      <a:t>资源限额</a:t>
                    </a:r>
                  </a:p>
                  <a:p>
                    <a:pPr fontAlgn="ctr">
                      <a:spcBef>
                        <a:spcPct val="20000"/>
                      </a:spcBef>
                    </a:pPr>
                    <a:r>
                      <a:rPr lang="zh-CN" altLang="en-US" sz="2000" dirty="0"/>
                      <a:t>      </a:t>
                    </a:r>
                  </a:p>
                  <a:p>
                    <a:pPr fontAlgn="ctr">
                      <a:spcBef>
                        <a:spcPct val="20000"/>
                      </a:spcBef>
                    </a:pPr>
                    <a:endParaRPr lang="en-US" altLang="zh-CN" sz="2000" dirty="0"/>
                  </a:p>
                </p:txBody>
              </p:sp>
              <p:sp>
                <p:nvSpPr>
                  <p:cNvPr id="6167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238" y="0"/>
                    <a:ext cx="834" cy="13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0000" tIns="90000" rIns="90000" bIns="90000" anchor="ctr" anchorCtr="1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ctr">
                      <a:spcBef>
                        <a:spcPct val="20000"/>
                      </a:spcBef>
                    </a:pPr>
                    <a:endParaRPr lang="en-US" altLang="zh-CN" sz="2000" dirty="0"/>
                  </a:p>
                  <a:p>
                    <a:pPr fontAlgn="ctr">
                      <a:spcBef>
                        <a:spcPct val="20000"/>
                      </a:spcBef>
                    </a:pPr>
                    <a:r>
                      <a:rPr lang="zh-CN" altLang="en-US" sz="2800" dirty="0">
                        <a:ea typeface="华文中宋" panose="02010600040101010101" pitchFamily="2" charset="-122"/>
                      </a:rPr>
                      <a:t>乙产品</a:t>
                    </a:r>
                  </a:p>
                  <a:p>
                    <a:pPr fontAlgn="ctr">
                      <a:spcBef>
                        <a:spcPct val="20000"/>
                      </a:spcBef>
                    </a:pPr>
                    <a:r>
                      <a:rPr lang="zh-CN" altLang="en-US" sz="2800" dirty="0"/>
                      <a:t>   </a:t>
                    </a:r>
                    <a:r>
                      <a:rPr lang="en-US" altLang="zh-CN" sz="2800" dirty="0"/>
                      <a:t>(1</a:t>
                    </a:r>
                    <a:r>
                      <a:rPr lang="zh-CN" altLang="en-US" sz="2800" dirty="0">
                        <a:ea typeface="华文中宋" panose="02010600040101010101" pitchFamily="2" charset="-122"/>
                      </a:rPr>
                      <a:t>件</a:t>
                    </a:r>
                    <a:r>
                      <a:rPr lang="en-US" altLang="zh-CN" sz="2800" dirty="0"/>
                      <a:t>)</a:t>
                    </a:r>
                  </a:p>
                  <a:p>
                    <a:pPr fontAlgn="ctr">
                      <a:spcBef>
                        <a:spcPct val="20000"/>
                      </a:spcBef>
                    </a:pPr>
                    <a:endParaRPr lang="en-US" altLang="zh-CN" sz="2800" dirty="0"/>
                  </a:p>
                </p:txBody>
              </p:sp>
              <p:sp>
                <p:nvSpPr>
                  <p:cNvPr id="6168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1330" y="0"/>
                    <a:ext cx="908" cy="13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0000" tIns="90000" rIns="90000" bIns="90000" anchor="ctr" anchorCtr="1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ctr">
                      <a:spcBef>
                        <a:spcPct val="20000"/>
                      </a:spcBef>
                    </a:pPr>
                    <a:r>
                      <a:rPr lang="zh-CN" altLang="en-US" sz="2800" dirty="0">
                        <a:ea typeface="华文中宋" panose="02010600040101010101" pitchFamily="2" charset="-122"/>
                      </a:rPr>
                      <a:t>甲产品</a:t>
                    </a:r>
                  </a:p>
                  <a:p>
                    <a:pPr fontAlgn="ctr">
                      <a:spcBef>
                        <a:spcPct val="20000"/>
                      </a:spcBef>
                    </a:pPr>
                    <a:r>
                      <a:rPr lang="zh-CN" altLang="en-US" sz="2800" dirty="0"/>
                      <a:t>    </a:t>
                    </a:r>
                    <a:r>
                      <a:rPr lang="en-US" altLang="zh-CN" sz="2800" dirty="0"/>
                      <a:t>(1</a:t>
                    </a:r>
                    <a:r>
                      <a:rPr lang="zh-CN" altLang="en-US" sz="2800" dirty="0">
                        <a:ea typeface="华文中宋" panose="02010600040101010101" pitchFamily="2" charset="-122"/>
                      </a:rPr>
                      <a:t>件</a:t>
                    </a:r>
                    <a:r>
                      <a:rPr lang="en-US" altLang="zh-CN" sz="2800" dirty="0"/>
                      <a:t>)</a:t>
                    </a:r>
                  </a:p>
                </p:txBody>
              </p:sp>
              <p:sp>
                <p:nvSpPr>
                  <p:cNvPr id="6169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330" cy="13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0000" tIns="90000" rIns="90000" bIns="90000" anchor="ctr" anchorCtr="1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ctr">
                      <a:spcBef>
                        <a:spcPct val="20000"/>
                      </a:spcBef>
                    </a:pPr>
                    <a:endParaRPr lang="zh-CN" altLang="en-US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6170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4188" cy="0"/>
                  </a:xfrm>
                  <a:prstGeom prst="line">
                    <a:avLst/>
                  </a:prstGeom>
                  <a:noFill/>
                  <a:ln w="28575" cap="sq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90000" tIns="90000" rIns="90000" bIns="9000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71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0" y="1361"/>
                    <a:ext cx="4188" cy="0"/>
                  </a:xfrm>
                  <a:prstGeom prst="line">
                    <a:avLst/>
                  </a:pr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90000" tIns="90000" rIns="90000" bIns="9000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72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0" y="1788"/>
                    <a:ext cx="4188" cy="0"/>
                  </a:xfrm>
                  <a:prstGeom prst="line">
                    <a:avLst/>
                  </a:pr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90000" tIns="90000" rIns="90000" bIns="9000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73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0" y="2215"/>
                    <a:ext cx="4188" cy="0"/>
                  </a:xfrm>
                  <a:prstGeom prst="line">
                    <a:avLst/>
                  </a:pr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90000" tIns="90000" rIns="90000" bIns="9000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74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0" y="2622"/>
                    <a:ext cx="4188" cy="0"/>
                  </a:xfrm>
                  <a:prstGeom prst="line">
                    <a:avLst/>
                  </a:pr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90000" tIns="90000" rIns="90000" bIns="9000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75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0" y="3049"/>
                    <a:ext cx="4188" cy="0"/>
                  </a:xfrm>
                  <a:prstGeom prst="line">
                    <a:avLst/>
                  </a:prstGeom>
                  <a:noFill/>
                  <a:ln w="28575" cap="sq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90000" tIns="90000" rIns="90000" bIns="9000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76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0" cy="3049"/>
                  </a:xfrm>
                  <a:prstGeom prst="line">
                    <a:avLst/>
                  </a:prstGeom>
                  <a:noFill/>
                  <a:ln w="28575" cap="sq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90000" tIns="90000" rIns="90000" bIns="9000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77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330" y="0"/>
                    <a:ext cx="0" cy="3049"/>
                  </a:xfrm>
                  <a:prstGeom prst="line">
                    <a:avLst/>
                  </a:pr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90000" tIns="90000" rIns="90000" bIns="9000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78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238" y="0"/>
                    <a:ext cx="0" cy="3049"/>
                  </a:xfrm>
                  <a:prstGeom prst="line">
                    <a:avLst/>
                  </a:pr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90000" tIns="90000" rIns="90000" bIns="9000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79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072" y="0"/>
                    <a:ext cx="0" cy="3049"/>
                  </a:xfrm>
                  <a:prstGeom prst="line">
                    <a:avLst/>
                  </a:pr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90000" tIns="90000" rIns="90000" bIns="9000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80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4188" y="0"/>
                    <a:ext cx="0" cy="3049"/>
                  </a:xfrm>
                  <a:prstGeom prst="line">
                    <a:avLst/>
                  </a:prstGeom>
                  <a:noFill/>
                  <a:ln w="28575" cap="sq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90000" tIns="90000" rIns="90000" bIns="90000" anchor="ctr" anchorCtr="1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6181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15" y="0"/>
                    <a:ext cx="1315" cy="1361"/>
                    <a:chOff x="0" y="0"/>
                    <a:chExt cx="1315" cy="1361"/>
                  </a:xfrm>
                </p:grpSpPr>
                <p:sp>
                  <p:nvSpPr>
                    <p:cNvPr id="6182" name="Line 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4" y="0"/>
                      <a:ext cx="771" cy="1361"/>
                    </a:xfrm>
                    <a:prstGeom prst="line">
                      <a:avLst/>
                    </a:prstGeom>
                    <a:noFill/>
                    <a:ln w="952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183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726"/>
                      <a:ext cx="1315" cy="635"/>
                    </a:xfrm>
                    <a:prstGeom prst="line">
                      <a:avLst/>
                    </a:prstGeom>
                    <a:noFill/>
                    <a:ln w="952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6184" name="Text Box 40"/>
                <p:cNvSpPr txBox="1">
                  <a:spLocks noChangeArrowheads="1"/>
                </p:cNvSpPr>
                <p:nvPr/>
              </p:nvSpPr>
              <p:spPr bwMode="auto">
                <a:xfrm rot="4059640">
                  <a:off x="673" y="385"/>
                  <a:ext cx="859" cy="3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zh-CN" altLang="en-US" sz="3200">
                      <a:solidFill>
                        <a:srgbClr val="0000FF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rPr>
                    <a:t>产品</a:t>
                  </a:r>
                </a:p>
              </p:txBody>
            </p:sp>
          </p:grpSp>
          <p:sp>
            <p:nvSpPr>
              <p:cNvPr id="6185" name="Text Box 41"/>
              <p:cNvSpPr txBox="1">
                <a:spLocks noChangeArrowheads="1"/>
              </p:cNvSpPr>
              <p:nvPr/>
            </p:nvSpPr>
            <p:spPr bwMode="auto">
              <a:xfrm rot="2789128">
                <a:off x="-1" y="479"/>
                <a:ext cx="1223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2400">
                    <a:solidFill>
                      <a:srgbClr val="0000FF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消 耗 量</a:t>
                </a:r>
              </a:p>
            </p:txBody>
          </p:sp>
        </p:grpSp>
        <p:sp>
          <p:nvSpPr>
            <p:cNvPr id="6186" name="Text Box 42"/>
            <p:cNvSpPr txBox="1">
              <a:spLocks noChangeArrowheads="1"/>
            </p:cNvSpPr>
            <p:nvPr/>
          </p:nvSpPr>
          <p:spPr bwMode="auto">
            <a:xfrm>
              <a:off x="0" y="1010"/>
              <a:ext cx="772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600" dirty="0">
                  <a:solidFill>
                    <a:srgbClr val="0000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资 源</a:t>
              </a:r>
            </a:p>
          </p:txBody>
        </p:sp>
      </p:grpSp>
      <p:sp>
        <p:nvSpPr>
          <p:cNvPr id="6187" name="Text Box 43"/>
          <p:cNvSpPr txBox="1">
            <a:spLocks noChangeArrowheads="1"/>
          </p:cNvSpPr>
          <p:nvPr/>
        </p:nvSpPr>
        <p:spPr bwMode="auto">
          <a:xfrm>
            <a:off x="1801664" y="244031"/>
            <a:ext cx="55114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ea typeface="华文中宋" panose="02010600040101010101" pitchFamily="2" charset="-122"/>
              </a:rPr>
              <a:t>把问题</a:t>
            </a:r>
            <a:r>
              <a:rPr lang="en-US" altLang="zh-CN" sz="2800" dirty="0"/>
              <a:t>1</a:t>
            </a:r>
            <a:r>
              <a:rPr lang="zh-CN" altLang="en-US" sz="2800" dirty="0">
                <a:ea typeface="华文中宋" panose="02010600040101010101" pitchFamily="2" charset="-122"/>
              </a:rPr>
              <a:t>的有关数据列表表示如下</a:t>
            </a:r>
            <a:r>
              <a:rPr lang="en-US" altLang="zh-CN" sz="2800" dirty="0"/>
              <a:t>:</a:t>
            </a:r>
          </a:p>
        </p:txBody>
      </p:sp>
      <p:sp>
        <p:nvSpPr>
          <p:cNvPr id="6188" name="Text Box 44"/>
          <p:cNvSpPr txBox="1">
            <a:spLocks noChangeArrowheads="1"/>
          </p:cNvSpPr>
          <p:nvPr/>
        </p:nvSpPr>
        <p:spPr bwMode="auto">
          <a:xfrm>
            <a:off x="1801664" y="5218264"/>
            <a:ext cx="6648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设甲</a:t>
            </a:r>
            <a:r>
              <a:rPr lang="en-US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乙两种产品分别生产</a:t>
            </a:r>
            <a:r>
              <a:rPr lang="en-US" altLang="zh-CN" sz="2800" dirty="0" err="1"/>
              <a:t>x,y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件</a:t>
            </a:r>
            <a:r>
              <a:rPr lang="en-US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xmlns="" val="3030368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7" grpId="0"/>
      <p:bldP spid="618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55957149"/>
              </p:ext>
            </p:extLst>
          </p:nvPr>
        </p:nvGraphicFramePr>
        <p:xfrm>
          <a:off x="3424451" y="1542167"/>
          <a:ext cx="2259254" cy="2790844"/>
        </p:xfrm>
        <a:graphic>
          <a:graphicData uri="http://schemas.openxmlformats.org/presentationml/2006/ole">
            <p:oleObj spid="_x0000_s1111" r:id="rId3" imgW="762662" imgH="1156704" progId="Equation.DSMT4">
              <p:embed/>
            </p:oleObj>
          </a:graphicData>
        </a:graphic>
      </p:graphicFrame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9406514" y="1740625"/>
            <a:ext cx="0" cy="3887787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6814126" y="3469411"/>
            <a:ext cx="4103688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6309301" y="1526311"/>
            <a:ext cx="5957888" cy="4967288"/>
            <a:chOff x="0" y="0"/>
            <a:chExt cx="3753" cy="3129"/>
          </a:xfrm>
        </p:grpSpPr>
        <p:sp>
          <p:nvSpPr>
            <p:cNvPr id="7174" name="Line 6"/>
            <p:cNvSpPr>
              <a:spLocks noChangeShapeType="1"/>
            </p:cNvSpPr>
            <p:nvPr/>
          </p:nvSpPr>
          <p:spPr bwMode="auto">
            <a:xfrm>
              <a:off x="0" y="1814"/>
              <a:ext cx="3674" cy="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5" name="Line 7"/>
            <p:cNvSpPr>
              <a:spLocks noChangeShapeType="1"/>
            </p:cNvSpPr>
            <p:nvPr/>
          </p:nvSpPr>
          <p:spPr bwMode="auto">
            <a:xfrm flipV="1">
              <a:off x="1088" y="181"/>
              <a:ext cx="0" cy="2948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>
              <a:off x="816" y="1814"/>
              <a:ext cx="27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600"/>
                <a:t>0</a:t>
              </a:r>
            </a:p>
          </p:txBody>
        </p:sp>
        <p:sp>
          <p:nvSpPr>
            <p:cNvPr id="7177" name="Text Box 9"/>
            <p:cNvSpPr txBox="1">
              <a:spLocks noChangeArrowheads="1"/>
            </p:cNvSpPr>
            <p:nvPr/>
          </p:nvSpPr>
          <p:spPr bwMode="auto">
            <a:xfrm>
              <a:off x="3493" y="1406"/>
              <a:ext cx="2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600"/>
                <a:t>x</a:t>
              </a:r>
            </a:p>
          </p:txBody>
        </p:sp>
        <p:sp>
          <p:nvSpPr>
            <p:cNvPr id="7178" name="Text Box 10"/>
            <p:cNvSpPr txBox="1">
              <a:spLocks noChangeArrowheads="1"/>
            </p:cNvSpPr>
            <p:nvPr/>
          </p:nvSpPr>
          <p:spPr bwMode="auto">
            <a:xfrm>
              <a:off x="1225" y="0"/>
              <a:ext cx="2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600"/>
                <a:t>y</a:t>
              </a:r>
            </a:p>
          </p:txBody>
        </p:sp>
        <p:sp>
          <p:nvSpPr>
            <p:cNvPr id="7179" name="Text Box 11"/>
            <p:cNvSpPr txBox="1">
              <a:spLocks noChangeArrowheads="1"/>
            </p:cNvSpPr>
            <p:nvPr/>
          </p:nvSpPr>
          <p:spPr bwMode="auto">
            <a:xfrm>
              <a:off x="1933" y="1496"/>
              <a:ext cx="26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/>
                <a:t>4</a:t>
              </a:r>
            </a:p>
          </p:txBody>
        </p:sp>
        <p:sp>
          <p:nvSpPr>
            <p:cNvPr id="7180" name="Text Box 12"/>
            <p:cNvSpPr txBox="1">
              <a:spLocks noChangeArrowheads="1"/>
            </p:cNvSpPr>
            <p:nvPr/>
          </p:nvSpPr>
          <p:spPr bwMode="auto">
            <a:xfrm>
              <a:off x="907" y="1088"/>
              <a:ext cx="26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/>
                <a:t>3</a:t>
              </a:r>
            </a:p>
          </p:txBody>
        </p:sp>
        <p:sp>
          <p:nvSpPr>
            <p:cNvPr id="7181" name="Line 13"/>
            <p:cNvSpPr>
              <a:spLocks noChangeShapeType="1"/>
            </p:cNvSpPr>
            <p:nvPr/>
          </p:nvSpPr>
          <p:spPr bwMode="auto">
            <a:xfrm>
              <a:off x="2812" y="1768"/>
              <a:ext cx="0" cy="46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2" name="Line 14"/>
            <p:cNvSpPr>
              <a:spLocks noChangeShapeType="1"/>
            </p:cNvSpPr>
            <p:nvPr/>
          </p:nvSpPr>
          <p:spPr bwMode="auto">
            <a:xfrm>
              <a:off x="1044" y="997"/>
              <a:ext cx="45" cy="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3" name="Text Box 15"/>
            <p:cNvSpPr txBox="1">
              <a:spLocks noChangeArrowheads="1"/>
            </p:cNvSpPr>
            <p:nvPr/>
          </p:nvSpPr>
          <p:spPr bwMode="auto">
            <a:xfrm>
              <a:off x="1043" y="724"/>
              <a:ext cx="26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 dirty="0"/>
                <a:t>4</a:t>
              </a:r>
            </a:p>
          </p:txBody>
        </p:sp>
        <p:sp>
          <p:nvSpPr>
            <p:cNvPr id="7184" name="Text Box 16"/>
            <p:cNvSpPr txBox="1">
              <a:spLocks noChangeArrowheads="1"/>
            </p:cNvSpPr>
            <p:nvPr/>
          </p:nvSpPr>
          <p:spPr bwMode="auto">
            <a:xfrm>
              <a:off x="2767" y="1447"/>
              <a:ext cx="26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/>
                <a:t>8</a:t>
              </a:r>
            </a:p>
          </p:txBody>
        </p:sp>
      </p:grp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6741101" y="2461349"/>
            <a:ext cx="4464050" cy="21590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422991" y="4225856"/>
            <a:ext cx="6038708" cy="1505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将上面不等式组表示成平面上的区域</a:t>
            </a:r>
            <a:r>
              <a:rPr lang="en-US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区域</a:t>
            </a:r>
            <a:r>
              <a:rPr lang="zh-CN" altLang="en-US" sz="2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内所有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坐标为</a:t>
            </a:r>
            <a:r>
              <a:rPr lang="zh-CN" altLang="en-US" sz="26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整数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的点</a:t>
            </a:r>
            <a:r>
              <a:rPr lang="en-US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P(</a:t>
            </a:r>
            <a:r>
              <a:rPr lang="en-US" altLang="zh-CN" sz="2600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x,y</a:t>
            </a:r>
            <a:r>
              <a:rPr lang="en-US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),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安排生产任务</a:t>
            </a:r>
            <a:r>
              <a:rPr lang="en-US" altLang="zh-CN" sz="2600" dirty="0" err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x,y</a:t>
            </a:r>
            <a:r>
              <a:rPr lang="zh-CN" altLang="en-US" sz="2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都是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有意义的</a:t>
            </a:r>
            <a:r>
              <a:rPr lang="en-US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.</a:t>
            </a:r>
          </a:p>
        </p:txBody>
      </p:sp>
      <p:grpSp>
        <p:nvGrpSpPr>
          <p:cNvPr id="7187" name="Group 19"/>
          <p:cNvGrpSpPr>
            <a:grpSpLocks/>
          </p:cNvGrpSpPr>
          <p:nvPr/>
        </p:nvGrpSpPr>
        <p:grpSpPr bwMode="auto">
          <a:xfrm>
            <a:off x="8038090" y="3469412"/>
            <a:ext cx="1368425" cy="936625"/>
            <a:chOff x="0" y="0"/>
            <a:chExt cx="862" cy="590"/>
          </a:xfrm>
        </p:grpSpPr>
        <p:sp>
          <p:nvSpPr>
            <p:cNvPr id="7188" name="Line 20"/>
            <p:cNvSpPr>
              <a:spLocks noChangeShapeType="1"/>
            </p:cNvSpPr>
            <p:nvPr/>
          </p:nvSpPr>
          <p:spPr bwMode="auto">
            <a:xfrm flipH="1">
              <a:off x="0" y="0"/>
              <a:ext cx="136" cy="136"/>
            </a:xfrm>
            <a:prstGeom prst="line">
              <a:avLst/>
            </a:pr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9" name="Line 21"/>
            <p:cNvSpPr>
              <a:spLocks noChangeShapeType="1"/>
            </p:cNvSpPr>
            <p:nvPr/>
          </p:nvSpPr>
          <p:spPr bwMode="auto">
            <a:xfrm flipH="1">
              <a:off x="0" y="0"/>
              <a:ext cx="272" cy="272"/>
            </a:xfrm>
            <a:prstGeom prst="line">
              <a:avLst/>
            </a:pr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0" name="Line 22"/>
            <p:cNvSpPr>
              <a:spLocks noChangeShapeType="1"/>
            </p:cNvSpPr>
            <p:nvPr/>
          </p:nvSpPr>
          <p:spPr bwMode="auto">
            <a:xfrm flipH="1">
              <a:off x="0" y="0"/>
              <a:ext cx="408" cy="408"/>
            </a:xfrm>
            <a:prstGeom prst="line">
              <a:avLst/>
            </a:pr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1" name="Line 23"/>
            <p:cNvSpPr>
              <a:spLocks noChangeShapeType="1"/>
            </p:cNvSpPr>
            <p:nvPr/>
          </p:nvSpPr>
          <p:spPr bwMode="auto">
            <a:xfrm flipH="1">
              <a:off x="0" y="0"/>
              <a:ext cx="499" cy="499"/>
            </a:xfrm>
            <a:prstGeom prst="line">
              <a:avLst/>
            </a:pr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2" name="Line 24"/>
            <p:cNvSpPr>
              <a:spLocks noChangeShapeType="1"/>
            </p:cNvSpPr>
            <p:nvPr/>
          </p:nvSpPr>
          <p:spPr bwMode="auto">
            <a:xfrm flipH="1">
              <a:off x="181" y="91"/>
              <a:ext cx="499" cy="499"/>
            </a:xfrm>
            <a:prstGeom prst="line">
              <a:avLst/>
            </a:pr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3" name="Line 25"/>
            <p:cNvSpPr>
              <a:spLocks noChangeShapeType="1"/>
            </p:cNvSpPr>
            <p:nvPr/>
          </p:nvSpPr>
          <p:spPr bwMode="auto">
            <a:xfrm flipH="1">
              <a:off x="272" y="136"/>
              <a:ext cx="453" cy="454"/>
            </a:xfrm>
            <a:prstGeom prst="line">
              <a:avLst/>
            </a:pr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4" name="Line 26"/>
            <p:cNvSpPr>
              <a:spLocks noChangeShapeType="1"/>
            </p:cNvSpPr>
            <p:nvPr/>
          </p:nvSpPr>
          <p:spPr bwMode="auto">
            <a:xfrm flipH="1">
              <a:off x="45" y="45"/>
              <a:ext cx="544" cy="545"/>
            </a:xfrm>
            <a:prstGeom prst="line">
              <a:avLst/>
            </a:pr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5" name="Line 27"/>
            <p:cNvSpPr>
              <a:spLocks noChangeShapeType="1"/>
            </p:cNvSpPr>
            <p:nvPr/>
          </p:nvSpPr>
          <p:spPr bwMode="auto">
            <a:xfrm flipH="1">
              <a:off x="363" y="136"/>
              <a:ext cx="453" cy="454"/>
            </a:xfrm>
            <a:prstGeom prst="line">
              <a:avLst/>
            </a:pr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6" name="Line 28"/>
            <p:cNvSpPr>
              <a:spLocks noChangeShapeType="1"/>
            </p:cNvSpPr>
            <p:nvPr/>
          </p:nvSpPr>
          <p:spPr bwMode="auto">
            <a:xfrm flipH="1">
              <a:off x="453" y="181"/>
              <a:ext cx="409" cy="409"/>
            </a:xfrm>
            <a:prstGeom prst="line">
              <a:avLst/>
            </a:pr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7" name="Line 29"/>
            <p:cNvSpPr>
              <a:spLocks noChangeShapeType="1"/>
            </p:cNvSpPr>
            <p:nvPr/>
          </p:nvSpPr>
          <p:spPr bwMode="auto">
            <a:xfrm flipH="1">
              <a:off x="544" y="272"/>
              <a:ext cx="318" cy="318"/>
            </a:xfrm>
            <a:prstGeom prst="line">
              <a:avLst/>
            </a:pr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8" name="Line 30"/>
            <p:cNvSpPr>
              <a:spLocks noChangeShapeType="1"/>
            </p:cNvSpPr>
            <p:nvPr/>
          </p:nvSpPr>
          <p:spPr bwMode="auto">
            <a:xfrm flipH="1">
              <a:off x="635" y="363"/>
              <a:ext cx="227" cy="227"/>
            </a:xfrm>
            <a:prstGeom prst="line">
              <a:avLst/>
            </a:pr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9" name="Line 31"/>
            <p:cNvSpPr>
              <a:spLocks noChangeShapeType="1"/>
            </p:cNvSpPr>
            <p:nvPr/>
          </p:nvSpPr>
          <p:spPr bwMode="auto">
            <a:xfrm flipH="1">
              <a:off x="725" y="453"/>
              <a:ext cx="137" cy="137"/>
            </a:xfrm>
            <a:prstGeom prst="line">
              <a:avLst/>
            </a:pr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422991" y="1739970"/>
            <a:ext cx="299987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设甲</a:t>
            </a:r>
            <a:r>
              <a:rPr lang="en-US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乙两种产品分别生产</a:t>
            </a:r>
            <a:r>
              <a:rPr lang="en-US" altLang="zh-CN" sz="2600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x,y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件</a:t>
            </a:r>
            <a:r>
              <a:rPr lang="en-US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由己知条件可得</a:t>
            </a:r>
            <a:r>
              <a:rPr lang="en-US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:</a:t>
            </a:r>
          </a:p>
        </p:txBody>
      </p:sp>
      <p:sp>
        <p:nvSpPr>
          <p:cNvPr id="7201" name="Text Box 33"/>
          <p:cNvSpPr txBox="1">
            <a:spLocks noChangeArrowheads="1"/>
          </p:cNvSpPr>
          <p:nvPr/>
        </p:nvSpPr>
        <p:spPr bwMode="auto">
          <a:xfrm>
            <a:off x="460397" y="5893196"/>
            <a:ext cx="48445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rgbClr val="0000FF"/>
                </a:solidFill>
              </a:rPr>
              <a:t>问题：</a:t>
            </a:r>
            <a:r>
              <a:rPr lang="zh-CN" altLang="en-US" sz="2800" dirty="0"/>
              <a:t>求利润</a:t>
            </a:r>
            <a:r>
              <a:rPr lang="en-US" altLang="zh-CN" sz="2800" dirty="0"/>
              <a:t>2x+3y</a:t>
            </a:r>
            <a:r>
              <a:rPr lang="zh-CN" altLang="en-US" sz="2800" dirty="0"/>
              <a:t>的最大值</a:t>
            </a:r>
            <a:r>
              <a:rPr lang="en-US" altLang="zh-CN" sz="2800" dirty="0"/>
              <a:t>.</a:t>
            </a:r>
          </a:p>
        </p:txBody>
      </p:sp>
      <p:pic>
        <p:nvPicPr>
          <p:cNvPr id="34" name="图片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8788" y="838242"/>
            <a:ext cx="26257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图片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7994" y="51141"/>
            <a:ext cx="2976241" cy="74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90842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2" grpId="0" animBg="1"/>
      <p:bldP spid="7185" grpId="0" animBg="1"/>
      <p:bldP spid="7186" grpId="0" autoUpdateAnimBg="0"/>
      <p:bldP spid="7200" grpId="0" autoUpdateAnimBg="0"/>
      <p:bldP spid="720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748602" y="533489"/>
            <a:ext cx="75456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latin typeface="宋体" panose="02010600030101010101" pitchFamily="2" charset="-122"/>
              </a:rPr>
              <a:t>若设利润为</a:t>
            </a:r>
            <a:r>
              <a:rPr lang="en-US" altLang="zh-CN" sz="2800" dirty="0">
                <a:latin typeface="宋体" panose="02010600030101010101" pitchFamily="2" charset="-122"/>
              </a:rPr>
              <a:t>z,</a:t>
            </a:r>
            <a:r>
              <a:rPr lang="zh-CN" altLang="en-US" sz="2800" dirty="0">
                <a:latin typeface="宋体" panose="02010600030101010101" pitchFamily="2" charset="-122"/>
              </a:rPr>
              <a:t>则</a:t>
            </a:r>
            <a:r>
              <a:rPr lang="en-US" altLang="zh-CN" sz="2800" dirty="0">
                <a:latin typeface="宋体" panose="02010600030101010101" pitchFamily="2" charset="-122"/>
              </a:rPr>
              <a:t>z=2x+3y,</a:t>
            </a:r>
            <a:r>
              <a:rPr lang="zh-CN" altLang="en-US" sz="2800" dirty="0">
                <a:latin typeface="宋体" panose="02010600030101010101" pitchFamily="2" charset="-122"/>
              </a:rPr>
              <a:t>这样上述问题转化为</a:t>
            </a:r>
            <a:r>
              <a:rPr lang="en-US" altLang="zh-CN" sz="2800" dirty="0">
                <a:latin typeface="宋体" panose="02010600030101010101" pitchFamily="2" charset="-122"/>
              </a:rPr>
              <a:t>: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669495" y="1251907"/>
            <a:ext cx="8493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rgbClr val="0000FF"/>
                </a:solidFill>
                <a:latin typeface="宋体" panose="02010600030101010101" pitchFamily="2" charset="-122"/>
              </a:rPr>
              <a:t>当</a:t>
            </a:r>
            <a:r>
              <a:rPr lang="en-US" altLang="zh-CN" sz="2800" dirty="0" err="1">
                <a:solidFill>
                  <a:srgbClr val="0000FF"/>
                </a:solidFill>
                <a:latin typeface="宋体" panose="02010600030101010101" pitchFamily="2" charset="-122"/>
              </a:rPr>
              <a:t>x,y</a:t>
            </a:r>
            <a:r>
              <a:rPr lang="zh-CN" altLang="en-US" sz="2800" dirty="0">
                <a:solidFill>
                  <a:srgbClr val="0000FF"/>
                </a:solidFill>
                <a:latin typeface="宋体" panose="02010600030101010101" pitchFamily="2" charset="-122"/>
              </a:rPr>
              <a:t>在满足上述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</a:rPr>
              <a:t>约束条件</a:t>
            </a:r>
            <a:r>
              <a:rPr lang="zh-CN" altLang="en-US" sz="2800" dirty="0">
                <a:solidFill>
                  <a:srgbClr val="0000FF"/>
                </a:solidFill>
                <a:latin typeface="宋体" panose="02010600030101010101" pitchFamily="2" charset="-122"/>
              </a:rPr>
              <a:t>时</a:t>
            </a:r>
            <a:r>
              <a:rPr lang="en-US" altLang="zh-CN" sz="2800" dirty="0">
                <a:solidFill>
                  <a:srgbClr val="0000FF"/>
                </a:solidFill>
                <a:latin typeface="宋体" panose="02010600030101010101" pitchFamily="2" charset="-122"/>
              </a:rPr>
              <a:t>,z</a:t>
            </a:r>
            <a:r>
              <a:rPr lang="zh-CN" altLang="en-US" sz="2800" dirty="0">
                <a:solidFill>
                  <a:srgbClr val="0000FF"/>
                </a:solidFill>
                <a:latin typeface="宋体" panose="02010600030101010101" pitchFamily="2" charset="-122"/>
              </a:rPr>
              <a:t>的最大值为多少</a:t>
            </a:r>
            <a:r>
              <a:rPr lang="en-US" altLang="zh-CN" sz="2800" dirty="0">
                <a:solidFill>
                  <a:srgbClr val="0000FF"/>
                </a:solidFill>
                <a:latin typeface="宋体" panose="02010600030101010101" pitchFamily="2" charset="-122"/>
              </a:rPr>
              <a:t>?</a:t>
            </a: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18521238"/>
              </p:ext>
            </p:extLst>
          </p:nvPr>
        </p:nvGraphicFramePr>
        <p:xfrm>
          <a:off x="1748602" y="1892767"/>
          <a:ext cx="7042107" cy="1967211"/>
        </p:xfrm>
        <a:graphic>
          <a:graphicData uri="http://schemas.openxmlformats.org/presentationml/2006/ole">
            <p:oleObj spid="_x0000_s2220" name="Equation" r:id="rId3" imgW="2908080" imgH="812520" progId="Equation.DSMT4">
              <p:embed/>
            </p:oleObj>
          </a:graphicData>
        </a:graphic>
      </p:graphicFrame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669495" y="3859978"/>
            <a:ext cx="7488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latin typeface="宋体" panose="02010600030101010101" pitchFamily="2" charset="-122"/>
              </a:rPr>
              <a:t>当点</a:t>
            </a:r>
            <a:r>
              <a:rPr lang="en-US" altLang="zh-CN" sz="2800" dirty="0">
                <a:latin typeface="宋体" panose="02010600030101010101" pitchFamily="2" charset="-122"/>
              </a:rPr>
              <a:t>P</a:t>
            </a:r>
            <a:r>
              <a:rPr lang="zh-CN" altLang="en-US" sz="2800" dirty="0">
                <a:latin typeface="宋体" panose="02010600030101010101" pitchFamily="2" charset="-122"/>
              </a:rPr>
              <a:t>在可允许的取值范围变化时</a:t>
            </a:r>
            <a:r>
              <a:rPr lang="en-US" altLang="zh-CN" sz="2800" dirty="0">
                <a:latin typeface="宋体" panose="02010600030101010101" pitchFamily="2" charset="-122"/>
              </a:rPr>
              <a:t>,</a:t>
            </a:r>
          </a:p>
        </p:txBody>
      </p:sp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05561784"/>
              </p:ext>
            </p:extLst>
          </p:nvPr>
        </p:nvGraphicFramePr>
        <p:xfrm>
          <a:off x="1748602" y="4521488"/>
          <a:ext cx="5483471" cy="1026208"/>
        </p:xfrm>
        <a:graphic>
          <a:graphicData uri="http://schemas.openxmlformats.org/presentationml/2006/ole">
            <p:oleObj spid="_x0000_s2221" name="Equation" r:id="rId4" imgW="2171520" imgH="40608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04505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autoUpdateAnimBg="0"/>
      <p:bldP spid="819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08129607"/>
              </p:ext>
            </p:extLst>
          </p:nvPr>
        </p:nvGraphicFramePr>
        <p:xfrm>
          <a:off x="2137071" y="1104497"/>
          <a:ext cx="2262187" cy="3318688"/>
        </p:xfrm>
        <a:graphic>
          <a:graphicData uri="http://schemas.openxmlformats.org/presentationml/2006/ole">
            <p:oleObj spid="_x0000_s3414" name="Equation" r:id="rId3" imgW="787320" imgH="1155600" progId="Equation.DSMT4">
              <p:embed/>
            </p:oleObj>
          </a:graphicData>
        </a:graphic>
      </p:graphicFrame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8419381" y="1108077"/>
            <a:ext cx="0" cy="3887788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5826993" y="2547940"/>
            <a:ext cx="4103688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5322168" y="676277"/>
            <a:ext cx="5957888" cy="4967288"/>
            <a:chOff x="0" y="0"/>
            <a:chExt cx="3753" cy="3129"/>
          </a:xfrm>
        </p:grpSpPr>
        <p:sp>
          <p:nvSpPr>
            <p:cNvPr id="9222" name="Line 6"/>
            <p:cNvSpPr>
              <a:spLocks noChangeShapeType="1"/>
            </p:cNvSpPr>
            <p:nvPr/>
          </p:nvSpPr>
          <p:spPr bwMode="auto">
            <a:xfrm>
              <a:off x="0" y="1814"/>
              <a:ext cx="3674" cy="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3" name="Line 7"/>
            <p:cNvSpPr>
              <a:spLocks noChangeShapeType="1"/>
            </p:cNvSpPr>
            <p:nvPr/>
          </p:nvSpPr>
          <p:spPr bwMode="auto">
            <a:xfrm flipV="1">
              <a:off x="1088" y="181"/>
              <a:ext cx="0" cy="2948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4" name="Text Box 8"/>
            <p:cNvSpPr txBox="1">
              <a:spLocks noChangeArrowheads="1"/>
            </p:cNvSpPr>
            <p:nvPr/>
          </p:nvSpPr>
          <p:spPr bwMode="auto">
            <a:xfrm>
              <a:off x="816" y="1814"/>
              <a:ext cx="27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600"/>
                <a:t>0</a:t>
              </a:r>
            </a:p>
          </p:txBody>
        </p:sp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3493" y="1406"/>
              <a:ext cx="2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600"/>
                <a:t>x</a:t>
              </a:r>
            </a:p>
          </p:txBody>
        </p:sp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>
              <a:off x="1225" y="0"/>
              <a:ext cx="2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600"/>
                <a:t>y</a:t>
              </a:r>
            </a:p>
          </p:txBody>
        </p:sp>
        <p:sp>
          <p:nvSpPr>
            <p:cNvPr id="9227" name="Text Box 11"/>
            <p:cNvSpPr txBox="1">
              <a:spLocks noChangeArrowheads="1"/>
            </p:cNvSpPr>
            <p:nvPr/>
          </p:nvSpPr>
          <p:spPr bwMode="auto">
            <a:xfrm>
              <a:off x="1933" y="1496"/>
              <a:ext cx="26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/>
                <a:t>4</a:t>
              </a:r>
            </a:p>
          </p:txBody>
        </p:sp>
        <p:sp>
          <p:nvSpPr>
            <p:cNvPr id="9228" name="Text Box 12"/>
            <p:cNvSpPr txBox="1">
              <a:spLocks noChangeArrowheads="1"/>
            </p:cNvSpPr>
            <p:nvPr/>
          </p:nvSpPr>
          <p:spPr bwMode="auto">
            <a:xfrm>
              <a:off x="907" y="1088"/>
              <a:ext cx="26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/>
                <a:t>3</a:t>
              </a:r>
            </a:p>
          </p:txBody>
        </p:sp>
        <p:sp>
          <p:nvSpPr>
            <p:cNvPr id="9229" name="Line 13"/>
            <p:cNvSpPr>
              <a:spLocks noChangeShapeType="1"/>
            </p:cNvSpPr>
            <p:nvPr/>
          </p:nvSpPr>
          <p:spPr bwMode="auto">
            <a:xfrm>
              <a:off x="2812" y="1768"/>
              <a:ext cx="0" cy="46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0" name="Line 14"/>
            <p:cNvSpPr>
              <a:spLocks noChangeShapeType="1"/>
            </p:cNvSpPr>
            <p:nvPr/>
          </p:nvSpPr>
          <p:spPr bwMode="auto">
            <a:xfrm>
              <a:off x="1044" y="997"/>
              <a:ext cx="45" cy="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1" name="Text Box 15"/>
            <p:cNvSpPr txBox="1">
              <a:spLocks noChangeArrowheads="1"/>
            </p:cNvSpPr>
            <p:nvPr/>
          </p:nvSpPr>
          <p:spPr bwMode="auto">
            <a:xfrm>
              <a:off x="1043" y="725"/>
              <a:ext cx="26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/>
                <a:t>4</a:t>
              </a:r>
            </a:p>
          </p:txBody>
        </p:sp>
        <p:sp>
          <p:nvSpPr>
            <p:cNvPr id="9232" name="Text Box 16"/>
            <p:cNvSpPr txBox="1">
              <a:spLocks noChangeArrowheads="1"/>
            </p:cNvSpPr>
            <p:nvPr/>
          </p:nvSpPr>
          <p:spPr bwMode="auto">
            <a:xfrm>
              <a:off x="2767" y="1447"/>
              <a:ext cx="26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/>
                <a:t>8</a:t>
              </a:r>
            </a:p>
          </p:txBody>
        </p:sp>
      </p:grp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5753968" y="1612902"/>
            <a:ext cx="4464050" cy="21590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5611094" y="2547941"/>
            <a:ext cx="3743325" cy="2592387"/>
          </a:xfrm>
          <a:prstGeom prst="line">
            <a:avLst/>
          </a:prstGeom>
          <a:noFill/>
          <a:ln w="38100" cmpd="sng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923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42721952"/>
              </p:ext>
            </p:extLst>
          </p:nvPr>
        </p:nvGraphicFramePr>
        <p:xfrm>
          <a:off x="8598768" y="4348165"/>
          <a:ext cx="2484438" cy="1168400"/>
        </p:xfrm>
        <a:graphic>
          <a:graphicData uri="http://schemas.openxmlformats.org/presentationml/2006/ole">
            <p:oleObj spid="_x0000_s3415" r:id="rId4" imgW="863975" imgH="406576" progId="Equation.DSMT4">
              <p:embed/>
            </p:oleObj>
          </a:graphicData>
        </a:graphic>
      </p:graphicFrame>
      <p:grpSp>
        <p:nvGrpSpPr>
          <p:cNvPr id="9236" name="Group 20"/>
          <p:cNvGrpSpPr>
            <a:grpSpLocks/>
          </p:cNvGrpSpPr>
          <p:nvPr/>
        </p:nvGrpSpPr>
        <p:grpSpPr bwMode="auto">
          <a:xfrm>
            <a:off x="7050957" y="2619378"/>
            <a:ext cx="1368425" cy="936625"/>
            <a:chOff x="0" y="0"/>
            <a:chExt cx="862" cy="590"/>
          </a:xfrm>
        </p:grpSpPr>
        <p:sp>
          <p:nvSpPr>
            <p:cNvPr id="9237" name="Line 21"/>
            <p:cNvSpPr>
              <a:spLocks noChangeShapeType="1"/>
            </p:cNvSpPr>
            <p:nvPr/>
          </p:nvSpPr>
          <p:spPr bwMode="auto">
            <a:xfrm flipH="1">
              <a:off x="0" y="0"/>
              <a:ext cx="136" cy="136"/>
            </a:xfrm>
            <a:prstGeom prst="line">
              <a:avLst/>
            </a:pr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8" name="Line 22"/>
            <p:cNvSpPr>
              <a:spLocks noChangeShapeType="1"/>
            </p:cNvSpPr>
            <p:nvPr/>
          </p:nvSpPr>
          <p:spPr bwMode="auto">
            <a:xfrm flipH="1">
              <a:off x="0" y="0"/>
              <a:ext cx="272" cy="272"/>
            </a:xfrm>
            <a:prstGeom prst="line">
              <a:avLst/>
            </a:pr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9" name="Line 23"/>
            <p:cNvSpPr>
              <a:spLocks noChangeShapeType="1"/>
            </p:cNvSpPr>
            <p:nvPr/>
          </p:nvSpPr>
          <p:spPr bwMode="auto">
            <a:xfrm flipH="1">
              <a:off x="0" y="0"/>
              <a:ext cx="408" cy="408"/>
            </a:xfrm>
            <a:prstGeom prst="line">
              <a:avLst/>
            </a:pr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0" name="Line 24"/>
            <p:cNvSpPr>
              <a:spLocks noChangeShapeType="1"/>
            </p:cNvSpPr>
            <p:nvPr/>
          </p:nvSpPr>
          <p:spPr bwMode="auto">
            <a:xfrm flipH="1">
              <a:off x="0" y="0"/>
              <a:ext cx="499" cy="499"/>
            </a:xfrm>
            <a:prstGeom prst="line">
              <a:avLst/>
            </a:pr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1" name="Line 25"/>
            <p:cNvSpPr>
              <a:spLocks noChangeShapeType="1"/>
            </p:cNvSpPr>
            <p:nvPr/>
          </p:nvSpPr>
          <p:spPr bwMode="auto">
            <a:xfrm flipH="1">
              <a:off x="181" y="91"/>
              <a:ext cx="499" cy="499"/>
            </a:xfrm>
            <a:prstGeom prst="line">
              <a:avLst/>
            </a:pr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2" name="Line 26"/>
            <p:cNvSpPr>
              <a:spLocks noChangeShapeType="1"/>
            </p:cNvSpPr>
            <p:nvPr/>
          </p:nvSpPr>
          <p:spPr bwMode="auto">
            <a:xfrm flipH="1">
              <a:off x="272" y="136"/>
              <a:ext cx="453" cy="454"/>
            </a:xfrm>
            <a:prstGeom prst="line">
              <a:avLst/>
            </a:pr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3" name="Line 27"/>
            <p:cNvSpPr>
              <a:spLocks noChangeShapeType="1"/>
            </p:cNvSpPr>
            <p:nvPr/>
          </p:nvSpPr>
          <p:spPr bwMode="auto">
            <a:xfrm flipH="1">
              <a:off x="45" y="45"/>
              <a:ext cx="544" cy="545"/>
            </a:xfrm>
            <a:prstGeom prst="line">
              <a:avLst/>
            </a:pr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4" name="Line 28"/>
            <p:cNvSpPr>
              <a:spLocks noChangeShapeType="1"/>
            </p:cNvSpPr>
            <p:nvPr/>
          </p:nvSpPr>
          <p:spPr bwMode="auto">
            <a:xfrm flipH="1">
              <a:off x="363" y="136"/>
              <a:ext cx="453" cy="454"/>
            </a:xfrm>
            <a:prstGeom prst="line">
              <a:avLst/>
            </a:pr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5" name="Line 29"/>
            <p:cNvSpPr>
              <a:spLocks noChangeShapeType="1"/>
            </p:cNvSpPr>
            <p:nvPr/>
          </p:nvSpPr>
          <p:spPr bwMode="auto">
            <a:xfrm flipH="1">
              <a:off x="453" y="181"/>
              <a:ext cx="409" cy="409"/>
            </a:xfrm>
            <a:prstGeom prst="line">
              <a:avLst/>
            </a:pr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6" name="Line 30"/>
            <p:cNvSpPr>
              <a:spLocks noChangeShapeType="1"/>
            </p:cNvSpPr>
            <p:nvPr/>
          </p:nvSpPr>
          <p:spPr bwMode="auto">
            <a:xfrm flipH="1">
              <a:off x="544" y="272"/>
              <a:ext cx="318" cy="318"/>
            </a:xfrm>
            <a:prstGeom prst="line">
              <a:avLst/>
            </a:pr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7" name="Line 31"/>
            <p:cNvSpPr>
              <a:spLocks noChangeShapeType="1"/>
            </p:cNvSpPr>
            <p:nvPr/>
          </p:nvSpPr>
          <p:spPr bwMode="auto">
            <a:xfrm flipH="1">
              <a:off x="635" y="363"/>
              <a:ext cx="227" cy="227"/>
            </a:xfrm>
            <a:prstGeom prst="line">
              <a:avLst/>
            </a:pr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8" name="Line 32"/>
            <p:cNvSpPr>
              <a:spLocks noChangeShapeType="1"/>
            </p:cNvSpPr>
            <p:nvPr/>
          </p:nvSpPr>
          <p:spPr bwMode="auto">
            <a:xfrm flipH="1">
              <a:off x="725" y="453"/>
              <a:ext cx="137" cy="137"/>
            </a:xfrm>
            <a:prstGeom prst="line">
              <a:avLst/>
            </a:pr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8274919" y="2547940"/>
            <a:ext cx="187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0000FF"/>
                </a:solidFill>
              </a:rPr>
              <a:t>M</a:t>
            </a:r>
            <a:r>
              <a:rPr lang="zh-CN" altLang="en-US" sz="2400">
                <a:solidFill>
                  <a:srgbClr val="0000FF"/>
                </a:solidFill>
              </a:rPr>
              <a:t>（</a:t>
            </a:r>
            <a:r>
              <a:rPr lang="en-US" altLang="zh-CN" sz="2400">
                <a:solidFill>
                  <a:srgbClr val="0000FF"/>
                </a:solidFill>
              </a:rPr>
              <a:t>4</a:t>
            </a:r>
            <a:r>
              <a:rPr lang="zh-CN" altLang="en-US" sz="2400">
                <a:solidFill>
                  <a:srgbClr val="0000FF"/>
                </a:solidFill>
              </a:rPr>
              <a:t>，</a:t>
            </a:r>
            <a:r>
              <a:rPr lang="en-US" altLang="zh-CN" sz="2400">
                <a:solidFill>
                  <a:srgbClr val="0000FF"/>
                </a:solidFill>
              </a:rPr>
              <a:t>2</a:t>
            </a:r>
            <a:r>
              <a:rPr lang="zh-CN" altLang="en-US" sz="2400">
                <a:solidFill>
                  <a:srgbClr val="0000FF"/>
                </a:solidFill>
              </a:rPr>
              <a:t>）</a:t>
            </a:r>
          </a:p>
        </p:txBody>
      </p:sp>
      <p:graphicFrame>
        <p:nvGraphicFramePr>
          <p:cNvPr id="9250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02431272"/>
              </p:ext>
            </p:extLst>
          </p:nvPr>
        </p:nvGraphicFramePr>
        <p:xfrm>
          <a:off x="9317907" y="3340103"/>
          <a:ext cx="2160587" cy="1046163"/>
        </p:xfrm>
        <a:graphic>
          <a:graphicData uri="http://schemas.openxmlformats.org/presentationml/2006/ole">
            <p:oleObj spid="_x0000_s3416" r:id="rId5" imgW="838564" imgH="406576" progId="Equation.DSMT4">
              <p:embed/>
            </p:oleObj>
          </a:graphicData>
        </a:graphic>
      </p:graphicFrame>
      <p:sp>
        <p:nvSpPr>
          <p:cNvPr id="9251" name="Text Box 38"/>
          <p:cNvSpPr txBox="1">
            <a:spLocks noChangeArrowheads="1"/>
          </p:cNvSpPr>
          <p:nvPr/>
        </p:nvSpPr>
        <p:spPr bwMode="auto">
          <a:xfrm>
            <a:off x="2137071" y="292758"/>
            <a:ext cx="5234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rgbClr val="0000FF"/>
                </a:solidFill>
              </a:rPr>
              <a:t>问题：</a:t>
            </a:r>
            <a:r>
              <a:rPr lang="zh-CN" altLang="en-US" sz="2800" dirty="0"/>
              <a:t>求利润</a:t>
            </a:r>
            <a:r>
              <a:rPr lang="en-US" altLang="zh-CN" sz="2800" dirty="0"/>
              <a:t>z=2x+3y</a:t>
            </a:r>
            <a:r>
              <a:rPr lang="zh-CN" altLang="en-US" sz="2800" dirty="0"/>
              <a:t>的最大值</a:t>
            </a:r>
            <a:r>
              <a:rPr lang="en-US" altLang="zh-CN" sz="2800" dirty="0"/>
              <a:t>.</a:t>
            </a:r>
          </a:p>
        </p:txBody>
      </p:sp>
      <p:graphicFrame>
        <p:nvGraphicFramePr>
          <p:cNvPr id="9252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87083960"/>
              </p:ext>
            </p:extLst>
          </p:nvPr>
        </p:nvGraphicFramePr>
        <p:xfrm>
          <a:off x="1494531" y="4866030"/>
          <a:ext cx="4282638" cy="634659"/>
        </p:xfrm>
        <a:graphic>
          <a:graphicData uri="http://schemas.openxmlformats.org/presentationml/2006/ole">
            <p:oleObj spid="_x0000_s3417" r:id="rId6" imgW="1372196" imgH="203288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01758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1063 L -8.33333E-7 -0.2304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1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61396E-6 L -5.55556E-7 -0.2306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  <p:bldP spid="9233" grpId="0" animBg="1"/>
      <p:bldP spid="9234" grpId="0" animBg="1"/>
      <p:bldP spid="9234" grpId="1" animBg="1"/>
      <p:bldP spid="9234" grpId="2" animBg="1"/>
      <p:bldP spid="9249" grpId="0" autoUpdateAnimBg="0"/>
      <p:bldP spid="92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04337768"/>
              </p:ext>
            </p:extLst>
          </p:nvPr>
        </p:nvGraphicFramePr>
        <p:xfrm>
          <a:off x="1846553" y="361854"/>
          <a:ext cx="1883784" cy="2858357"/>
        </p:xfrm>
        <a:graphic>
          <a:graphicData uri="http://schemas.openxmlformats.org/presentationml/2006/ole">
            <p:oleObj spid="_x0000_s4183" r:id="rId3" imgW="762662" imgH="1156704" progId="Equation.DSMT4">
              <p:embed/>
            </p:oleObj>
          </a:graphicData>
        </a:graphic>
      </p:graphicFrame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3649376" y="1777649"/>
            <a:ext cx="1190624" cy="13383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078991" y="1313480"/>
            <a:ext cx="6153582" cy="111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latin typeface="宋体" panose="02010600030101010101" pitchFamily="2" charset="-122"/>
              </a:rPr>
              <a:t>像</a:t>
            </a:r>
            <a:r>
              <a:rPr lang="zh-CN" altLang="en-US" sz="2400" dirty="0" smtClean="0">
                <a:latin typeface="宋体" panose="02010600030101010101" pitchFamily="2" charset="-122"/>
              </a:rPr>
              <a:t>这样</a:t>
            </a:r>
            <a:r>
              <a:rPr lang="zh-CN" altLang="en-US" sz="2400" dirty="0">
                <a:latin typeface="宋体" panose="02010600030101010101" pitchFamily="2" charset="-122"/>
              </a:rPr>
              <a:t>关于</a:t>
            </a:r>
            <a:r>
              <a:rPr lang="en-US" altLang="zh-CN" sz="2400" dirty="0" err="1">
                <a:latin typeface="宋体" panose="02010600030101010101" pitchFamily="2" charset="-122"/>
              </a:rPr>
              <a:t>x,y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</a:rPr>
              <a:t>一次</a:t>
            </a:r>
            <a:r>
              <a:rPr lang="zh-CN" altLang="en-US" sz="2400" dirty="0" smtClean="0">
                <a:latin typeface="宋体" panose="02010600030101010101" pitchFamily="2" charset="-122"/>
              </a:rPr>
              <a:t>不等式</a:t>
            </a:r>
            <a:r>
              <a:rPr lang="zh-CN" altLang="en-US" sz="2400" dirty="0">
                <a:latin typeface="宋体" panose="02010600030101010101" pitchFamily="2" charset="-122"/>
              </a:rPr>
              <a:t>组的约束条件</a:t>
            </a:r>
            <a:r>
              <a:rPr lang="zh-CN" altLang="en-US" sz="2400" dirty="0" smtClean="0">
                <a:latin typeface="宋体" panose="02010600030101010101" pitchFamily="2" charset="-122"/>
              </a:rPr>
              <a:t>称为</a:t>
            </a:r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</a:rPr>
              <a:t>线性</a:t>
            </a:r>
            <a:r>
              <a:rPr lang="zh-CN" altLang="en-US" sz="2400" dirty="0" smtClean="0">
                <a:latin typeface="宋体" panose="02010600030101010101" pitchFamily="2" charset="-122"/>
              </a:rPr>
              <a:t>约束</a:t>
            </a:r>
            <a:r>
              <a:rPr lang="zh-CN" altLang="en-US" sz="2400" dirty="0">
                <a:latin typeface="宋体" panose="02010600030101010101" pitchFamily="2" charset="-122"/>
              </a:rPr>
              <a:t>条件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012247" y="3480445"/>
            <a:ext cx="853093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>
                <a:latin typeface="宋体" panose="02010600030101010101" pitchFamily="2" charset="-122"/>
              </a:rPr>
              <a:t>Z=2x+3y</a:t>
            </a:r>
            <a:r>
              <a:rPr lang="zh-CN" altLang="en-US" sz="2400" dirty="0">
                <a:latin typeface="宋体" panose="02010600030101010101" pitchFamily="2" charset="-122"/>
              </a:rPr>
              <a:t>称为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</a:rPr>
              <a:t>目标函数</a:t>
            </a:r>
            <a:r>
              <a:rPr lang="en-US" altLang="zh-CN" sz="2400" dirty="0">
                <a:latin typeface="宋体" panose="02010600030101010101" pitchFamily="2" charset="-122"/>
              </a:rPr>
              <a:t>,(</a:t>
            </a:r>
            <a:r>
              <a:rPr lang="zh-CN" altLang="en-US" sz="2400" dirty="0">
                <a:latin typeface="宋体" panose="02010600030101010101" pitchFamily="2" charset="-122"/>
              </a:rPr>
              <a:t>因</a:t>
            </a:r>
            <a:r>
              <a:rPr lang="zh-CN" altLang="en-US" sz="2400" dirty="0" smtClean="0">
                <a:latin typeface="宋体" panose="02010600030101010101" pitchFamily="2" charset="-122"/>
              </a:rPr>
              <a:t>这里目标函数</a:t>
            </a:r>
            <a:r>
              <a:rPr lang="zh-CN" altLang="en-US" sz="2400" dirty="0">
                <a:latin typeface="宋体" panose="02010600030101010101" pitchFamily="2" charset="-122"/>
              </a:rPr>
              <a:t>为关于</a:t>
            </a:r>
            <a:r>
              <a:rPr lang="en-US" altLang="zh-CN" sz="2400" dirty="0" err="1">
                <a:latin typeface="宋体" panose="02010600030101010101" pitchFamily="2" charset="-122"/>
              </a:rPr>
              <a:t>x,y</a:t>
            </a:r>
            <a:r>
              <a:rPr lang="zh-CN" altLang="en-US" sz="2400" dirty="0">
                <a:latin typeface="宋体" panose="02010600030101010101" pitchFamily="2" charset="-122"/>
              </a:rPr>
              <a:t>的一次式</a:t>
            </a:r>
            <a:r>
              <a:rPr lang="en-US" altLang="zh-CN" sz="2400" dirty="0">
                <a:latin typeface="宋体" panose="02010600030101010101" pitchFamily="2" charset="-122"/>
              </a:rPr>
              <a:t>,</a:t>
            </a:r>
            <a:r>
              <a:rPr lang="zh-CN" altLang="en-US" sz="2400" dirty="0" smtClean="0">
                <a:latin typeface="宋体" panose="02010600030101010101" pitchFamily="2" charset="-122"/>
              </a:rPr>
              <a:t>又称为</a:t>
            </a:r>
            <a:r>
              <a:rPr lang="zh-CN" altLang="en-US" sz="2400" dirty="0">
                <a:solidFill>
                  <a:srgbClr val="0000FF"/>
                </a:solidFill>
                <a:latin typeface="宋体" panose="02010600030101010101" pitchFamily="2" charset="-122"/>
              </a:rPr>
              <a:t>线性</a:t>
            </a:r>
            <a:r>
              <a:rPr lang="zh-CN" altLang="en-US" sz="2400" dirty="0" smtClean="0">
                <a:solidFill>
                  <a:srgbClr val="0000FF"/>
                </a:solidFill>
                <a:latin typeface="宋体" panose="02010600030101010101" pitchFamily="2" charset="-122"/>
              </a:rPr>
              <a:t>目标函数</a:t>
            </a:r>
            <a:r>
              <a:rPr lang="zh-CN" altLang="en-US" sz="2400" dirty="0" smtClean="0">
                <a:latin typeface="宋体" panose="02010600030101010101" pitchFamily="2" charset="-122"/>
              </a:rPr>
              <a:t>）。</a:t>
            </a:r>
            <a:endParaRPr lang="zh-CN" altLang="en-US" sz="2400" dirty="0">
              <a:latin typeface="宋体" panose="02010600030101010101" pitchFamily="2" charset="-122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012247" y="4909624"/>
            <a:ext cx="96072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 smtClean="0">
                <a:latin typeface="宋体" panose="02010600030101010101" pitchFamily="2" charset="-122"/>
              </a:rPr>
              <a:t>在</a:t>
            </a:r>
            <a:r>
              <a:rPr lang="zh-CN" altLang="en-US" sz="2400" dirty="0">
                <a:latin typeface="宋体" panose="02010600030101010101" pitchFamily="2" charset="-122"/>
              </a:rPr>
              <a:t>线性约束下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</a:rPr>
              <a:t>求线性</a:t>
            </a:r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</a:rPr>
              <a:t>目标函数</a:t>
            </a:r>
            <a:r>
              <a:rPr lang="zh-CN" altLang="en-US" sz="2400" dirty="0" smtClean="0">
                <a:latin typeface="宋体" panose="02010600030101010101" pitchFamily="2" charset="-122"/>
              </a:rPr>
              <a:t>的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</a:rPr>
              <a:t>最值</a:t>
            </a:r>
            <a:r>
              <a:rPr lang="zh-CN" altLang="en-US" sz="2400" dirty="0">
                <a:latin typeface="宋体" panose="02010600030101010101" pitchFamily="2" charset="-122"/>
              </a:rPr>
              <a:t>问题</a:t>
            </a:r>
            <a:r>
              <a:rPr lang="en-US" altLang="zh-CN" sz="2400" dirty="0">
                <a:latin typeface="宋体" panose="02010600030101010101" pitchFamily="2" charset="-122"/>
              </a:rPr>
              <a:t>,</a:t>
            </a:r>
            <a:r>
              <a:rPr lang="zh-CN" altLang="en-US" sz="2400" dirty="0">
                <a:latin typeface="宋体" panose="02010600030101010101" pitchFamily="2" charset="-122"/>
              </a:rPr>
              <a:t>统称为</a:t>
            </a:r>
            <a:r>
              <a:rPr lang="zh-CN" altLang="en-US" sz="2400" dirty="0" smtClean="0">
                <a:solidFill>
                  <a:srgbClr val="0000FF"/>
                </a:solidFill>
                <a:latin typeface="宋体" panose="02010600030101010101" pitchFamily="2" charset="-122"/>
              </a:rPr>
              <a:t>线性规划</a:t>
            </a:r>
            <a:r>
              <a:rPr lang="zh-CN" altLang="en-US" sz="2400" dirty="0">
                <a:solidFill>
                  <a:srgbClr val="0000FF"/>
                </a:solidFill>
                <a:latin typeface="宋体" panose="02010600030101010101" pitchFamily="2" charset="-122"/>
              </a:rPr>
              <a:t>。</a:t>
            </a:r>
            <a:endParaRPr lang="en-US" altLang="zh-CN" sz="2400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1617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utoUpdateAnimBg="0"/>
      <p:bldP spid="10245" grpId="0" autoUpdateAnimBg="0"/>
      <p:bldP spid="1024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416123" y="1332047"/>
            <a:ext cx="741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latin typeface="宋体" panose="02010600030101010101" pitchFamily="2" charset="-122"/>
              </a:rPr>
              <a:t>满足线性约束的解</a:t>
            </a:r>
            <a:r>
              <a:rPr lang="en-US" altLang="zh-CN" sz="2800" dirty="0">
                <a:latin typeface="宋体" panose="02010600030101010101" pitchFamily="2" charset="-122"/>
              </a:rPr>
              <a:t>(</a:t>
            </a:r>
            <a:r>
              <a:rPr lang="en-US" altLang="zh-CN" sz="2800" dirty="0" err="1">
                <a:latin typeface="宋体" panose="02010600030101010101" pitchFamily="2" charset="-122"/>
              </a:rPr>
              <a:t>x,y</a:t>
            </a:r>
            <a:r>
              <a:rPr lang="en-US" altLang="zh-CN" sz="2800" dirty="0">
                <a:latin typeface="宋体" panose="02010600030101010101" pitchFamily="2" charset="-122"/>
              </a:rPr>
              <a:t>)</a:t>
            </a:r>
            <a:r>
              <a:rPr lang="zh-CN" altLang="en-US" sz="2800" dirty="0">
                <a:latin typeface="宋体" panose="02010600030101010101" pitchFamily="2" charset="-122"/>
              </a:rPr>
              <a:t>叫做</a:t>
            </a:r>
            <a:r>
              <a:rPr lang="zh-CN" altLang="en-US" sz="2800" dirty="0" smtClean="0">
                <a:solidFill>
                  <a:srgbClr val="0000FF"/>
                </a:solidFill>
                <a:latin typeface="宋体" panose="02010600030101010101" pitchFamily="2" charset="-122"/>
              </a:rPr>
              <a:t>可行解</a:t>
            </a:r>
            <a:r>
              <a:rPr lang="zh-CN" altLang="en-US" sz="2800" dirty="0">
                <a:latin typeface="宋体" panose="02010600030101010101" pitchFamily="2" charset="-122"/>
              </a:rPr>
              <a:t>；</a:t>
            </a:r>
            <a:endParaRPr lang="en-US" altLang="zh-CN" sz="2800" dirty="0">
              <a:latin typeface="宋体" panose="02010600030101010101" pitchFamily="2" charset="-122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416123" y="2122161"/>
            <a:ext cx="784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latin typeface="宋体" panose="02010600030101010101" pitchFamily="2" charset="-122"/>
              </a:rPr>
              <a:t>所有可行解组成的集合叫做</a:t>
            </a:r>
            <a:r>
              <a:rPr lang="zh-CN" altLang="en-US" sz="2800" dirty="0" smtClean="0">
                <a:solidFill>
                  <a:srgbClr val="0000FF"/>
                </a:solidFill>
                <a:latin typeface="宋体" panose="02010600030101010101" pitchFamily="2" charset="-122"/>
              </a:rPr>
              <a:t>可行域</a:t>
            </a:r>
            <a:r>
              <a:rPr lang="zh-CN" altLang="en-US" sz="2800" dirty="0">
                <a:latin typeface="宋体" panose="02010600030101010101" pitchFamily="2" charset="-122"/>
              </a:rPr>
              <a:t>；</a:t>
            </a:r>
            <a:endParaRPr lang="zh-CN" altLang="en-US" sz="2800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416123" y="2803886"/>
            <a:ext cx="85328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latin typeface="宋体" panose="02010600030101010101" pitchFamily="2" charset="-122"/>
              </a:rPr>
              <a:t>使目标函数</a:t>
            </a:r>
            <a:r>
              <a:rPr lang="zh-CN" altLang="en-US" sz="2800" dirty="0">
                <a:solidFill>
                  <a:srgbClr val="0000FF"/>
                </a:solidFill>
                <a:latin typeface="宋体" panose="02010600030101010101" pitchFamily="2" charset="-122"/>
              </a:rPr>
              <a:t>取得最值</a:t>
            </a:r>
            <a:r>
              <a:rPr lang="zh-CN" altLang="en-US" sz="2800" dirty="0">
                <a:latin typeface="宋体" panose="02010600030101010101" pitchFamily="2" charset="-122"/>
              </a:rPr>
              <a:t>的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</a:rPr>
              <a:t>可行解</a:t>
            </a:r>
            <a:r>
              <a:rPr lang="zh-CN" altLang="en-US" sz="2800" dirty="0">
                <a:latin typeface="宋体" panose="02010600030101010101" pitchFamily="2" charset="-122"/>
              </a:rPr>
              <a:t>叫做</a:t>
            </a:r>
            <a:r>
              <a:rPr lang="zh-CN" altLang="en-US" sz="2800" dirty="0" smtClean="0">
                <a:latin typeface="宋体" panose="02010600030101010101" pitchFamily="2" charset="-122"/>
              </a:rPr>
              <a:t>这个问题</a:t>
            </a:r>
            <a:r>
              <a:rPr lang="zh-CN" altLang="en-US" sz="2800" dirty="0">
                <a:latin typeface="宋体" panose="02010600030101010101" pitchFamily="2" charset="-122"/>
              </a:rPr>
              <a:t>的</a:t>
            </a:r>
            <a:r>
              <a:rPr lang="zh-CN" altLang="en-US" sz="2800" dirty="0" smtClean="0">
                <a:solidFill>
                  <a:srgbClr val="0000FF"/>
                </a:solidFill>
                <a:latin typeface="宋体" panose="02010600030101010101" pitchFamily="2" charset="-122"/>
              </a:rPr>
              <a:t>最优解</a:t>
            </a:r>
            <a:r>
              <a:rPr lang="zh-CN" altLang="en-US" sz="2800" dirty="0" smtClean="0">
                <a:latin typeface="宋体" panose="02010600030101010101" pitchFamily="2" charset="-122"/>
              </a:rPr>
              <a:t>。</a:t>
            </a:r>
            <a:endParaRPr lang="zh-CN" altLang="en-US" sz="2800" dirty="0">
              <a:latin typeface="宋体" panose="02010600030101010101" pitchFamily="2" charset="-122"/>
            </a:endParaRP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1416123" y="3855610"/>
            <a:ext cx="8838622" cy="128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</a:rPr>
              <a:t>变式：</a:t>
            </a:r>
            <a:r>
              <a:rPr lang="zh-CN" altLang="en-US" sz="2800" dirty="0">
                <a:latin typeface="宋体" panose="02010600030101010101" pitchFamily="2" charset="-122"/>
              </a:rPr>
              <a:t>若生产一件甲产品获利</a:t>
            </a:r>
            <a:r>
              <a:rPr lang="en-US" altLang="zh-CN" sz="2800" dirty="0">
                <a:latin typeface="宋体" panose="02010600030101010101" pitchFamily="2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</a:rPr>
              <a:t>万元</a:t>
            </a:r>
            <a:r>
              <a:rPr lang="zh-CN" altLang="en-US" sz="2800" dirty="0" smtClean="0">
                <a:latin typeface="宋体" panose="02010600030101010101" pitchFamily="2" charset="-122"/>
              </a:rPr>
              <a:t>，生产</a:t>
            </a:r>
            <a:r>
              <a:rPr lang="zh-CN" altLang="en-US" sz="2800" dirty="0">
                <a:latin typeface="宋体" panose="02010600030101010101" pitchFamily="2" charset="-122"/>
              </a:rPr>
              <a:t>一件乙产品获利</a:t>
            </a:r>
            <a:r>
              <a:rPr lang="en-US" altLang="zh-CN" sz="2800" dirty="0">
                <a:latin typeface="宋体" panose="02010600030101010101" pitchFamily="2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</a:rPr>
              <a:t>万元，采用哪</a:t>
            </a:r>
            <a:r>
              <a:rPr lang="zh-CN" altLang="en-US" sz="2800" dirty="0" smtClean="0">
                <a:latin typeface="宋体" panose="02010600030101010101" pitchFamily="2" charset="-122"/>
              </a:rPr>
              <a:t>种生产</a:t>
            </a:r>
            <a:r>
              <a:rPr lang="zh-CN" altLang="en-US" sz="2800" dirty="0">
                <a:latin typeface="宋体" panose="02010600030101010101" pitchFamily="2" charset="-122"/>
              </a:rPr>
              <a:t>安排利润最大？</a:t>
            </a:r>
          </a:p>
        </p:txBody>
      </p:sp>
    </p:spTree>
    <p:extLst>
      <p:ext uri="{BB962C8B-B14F-4D97-AF65-F5344CB8AC3E}">
        <p14:creationId xmlns:p14="http://schemas.microsoft.com/office/powerpoint/2010/main" xmlns="" val="3718654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autoUpdateAnimBg="0"/>
      <p:bldP spid="11268" grpId="0" autoUpdateAnimBg="0"/>
      <p:bldP spid="11269" grpId="0" autoUpdateAnimBg="0"/>
    </p:bldLst>
  </p:timing>
</p:sld>
</file>

<file path=ppt/theme/theme1.xml><?xml version="1.0" encoding="utf-8"?>
<a:theme xmlns:a="http://schemas.openxmlformats.org/drawingml/2006/main" name="漂亮的幸福之家PPT模板(TG2008新作)">
  <a:themeElements>
    <a:clrScheme name="漂亮的幸福之家PPT模板(TG2008新作) 3">
      <a:dk1>
        <a:srgbClr val="000000"/>
      </a:dk1>
      <a:lt1>
        <a:srgbClr val="F7F6EF"/>
      </a:lt1>
      <a:dk2>
        <a:srgbClr val="663300"/>
      </a:dk2>
      <a:lt2>
        <a:srgbClr val="969696"/>
      </a:lt2>
      <a:accent1>
        <a:srgbClr val="F4CC3A"/>
      </a:accent1>
      <a:accent2>
        <a:srgbClr val="FE836E"/>
      </a:accent2>
      <a:accent3>
        <a:srgbClr val="FAFAF6"/>
      </a:accent3>
      <a:accent4>
        <a:srgbClr val="000000"/>
      </a:accent4>
      <a:accent5>
        <a:srgbClr val="F8E2AE"/>
      </a:accent5>
      <a:accent6>
        <a:srgbClr val="E67663"/>
      </a:accent6>
      <a:hlink>
        <a:srgbClr val="F06E02"/>
      </a:hlink>
      <a:folHlink>
        <a:srgbClr val="BD8D15"/>
      </a:folHlink>
    </a:clrScheme>
    <a:fontScheme name="漂亮的幸福之家PPT模板(TG2008新作)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漂亮的幸福之家PPT模板(TG2008新作) 1">
        <a:dk1>
          <a:srgbClr val="000000"/>
        </a:dk1>
        <a:lt1>
          <a:srgbClr val="F6EBDE"/>
        </a:lt1>
        <a:dk2>
          <a:srgbClr val="850938"/>
        </a:dk2>
        <a:lt2>
          <a:srgbClr val="969696"/>
        </a:lt2>
        <a:accent1>
          <a:srgbClr val="D9BD8A"/>
        </a:accent1>
        <a:accent2>
          <a:srgbClr val="0AB094"/>
        </a:accent2>
        <a:accent3>
          <a:srgbClr val="FAF3EC"/>
        </a:accent3>
        <a:accent4>
          <a:srgbClr val="000000"/>
        </a:accent4>
        <a:accent5>
          <a:srgbClr val="E9DBC4"/>
        </a:accent5>
        <a:accent6>
          <a:srgbClr val="089F86"/>
        </a:accent6>
        <a:hlink>
          <a:srgbClr val="DF923D"/>
        </a:hlink>
        <a:folHlink>
          <a:srgbClr val="D0C5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漂亮的幸福之家PPT模板(TG2008新作) 2">
        <a:dk1>
          <a:srgbClr val="000000"/>
        </a:dk1>
        <a:lt1>
          <a:srgbClr val="EEEDD6"/>
        </a:lt1>
        <a:dk2>
          <a:srgbClr val="003366"/>
        </a:dk2>
        <a:lt2>
          <a:srgbClr val="808080"/>
        </a:lt2>
        <a:accent1>
          <a:srgbClr val="E3A47D"/>
        </a:accent1>
        <a:accent2>
          <a:srgbClr val="4CCC86"/>
        </a:accent2>
        <a:accent3>
          <a:srgbClr val="F5F4E8"/>
        </a:accent3>
        <a:accent4>
          <a:srgbClr val="000000"/>
        </a:accent4>
        <a:accent5>
          <a:srgbClr val="EFCFBF"/>
        </a:accent5>
        <a:accent6>
          <a:srgbClr val="44B979"/>
        </a:accent6>
        <a:hlink>
          <a:srgbClr val="60A3DA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漂亮的幸福之家PPT模板(TG2008新作) 3">
        <a:dk1>
          <a:srgbClr val="000000"/>
        </a:dk1>
        <a:lt1>
          <a:srgbClr val="F7F6EF"/>
        </a:lt1>
        <a:dk2>
          <a:srgbClr val="663300"/>
        </a:dk2>
        <a:lt2>
          <a:srgbClr val="969696"/>
        </a:lt2>
        <a:accent1>
          <a:srgbClr val="F4CC3A"/>
        </a:accent1>
        <a:accent2>
          <a:srgbClr val="FE836E"/>
        </a:accent2>
        <a:accent3>
          <a:srgbClr val="FAFAF6"/>
        </a:accent3>
        <a:accent4>
          <a:srgbClr val="000000"/>
        </a:accent4>
        <a:accent5>
          <a:srgbClr val="F8E2AE"/>
        </a:accent5>
        <a:accent6>
          <a:srgbClr val="E67663"/>
        </a:accent6>
        <a:hlink>
          <a:srgbClr val="F06E02"/>
        </a:hlink>
        <a:folHlink>
          <a:srgbClr val="BD8D1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必修五</Template>
  <TotalTime>704</TotalTime>
  <Words>1695</Words>
  <Application>Microsoft Office PowerPoint</Application>
  <PresentationFormat>自定义</PresentationFormat>
  <Paragraphs>198</Paragraphs>
  <Slides>28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28</vt:i4>
      </vt:variant>
    </vt:vector>
  </HeadingPairs>
  <TitlesOfParts>
    <vt:vector size="34" baseType="lpstr">
      <vt:lpstr>漂亮的幸福之家PPT模板(TG2008新作)</vt:lpstr>
      <vt:lpstr>MathType 6.0 Equation</vt:lpstr>
      <vt:lpstr>Equation</vt:lpstr>
      <vt:lpstr>Microsoft 公式 3.0</vt:lpstr>
      <vt:lpstr>Document</vt:lpstr>
      <vt:lpstr>公式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（1）不等式组                            表示的平面区域内的整数点共有（     ）个.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win7旗舰正式版</dc:creator>
  <cp:lastModifiedBy>Administrator</cp:lastModifiedBy>
  <cp:revision>57</cp:revision>
  <dcterms:created xsi:type="dcterms:W3CDTF">2015-07-24T01:12:18Z</dcterms:created>
  <dcterms:modified xsi:type="dcterms:W3CDTF">2018-02-22T14:15:44Z</dcterms:modified>
</cp:coreProperties>
</file>