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79" r:id="rId4"/>
    <p:sldId id="427" r:id="rId5"/>
    <p:sldId id="293" r:id="rId6"/>
    <p:sldId id="334" r:id="rId7"/>
    <p:sldId id="428" r:id="rId8"/>
    <p:sldId id="335" r:id="rId9"/>
    <p:sldId id="336" r:id="rId10"/>
    <p:sldId id="378" r:id="rId11"/>
    <p:sldId id="379" r:id="rId12"/>
    <p:sldId id="380" r:id="rId13"/>
    <p:sldId id="429" r:id="rId14"/>
    <p:sldId id="381" r:id="rId15"/>
    <p:sldId id="382" r:id="rId16"/>
    <p:sldId id="384" r:id="rId17"/>
    <p:sldId id="430" r:id="rId18"/>
    <p:sldId id="383" r:id="rId19"/>
    <p:sldId id="431" r:id="rId20"/>
    <p:sldId id="407" r:id="rId21"/>
    <p:sldId id="432" r:id="rId22"/>
    <p:sldId id="409" r:id="rId23"/>
    <p:sldId id="410" r:id="rId24"/>
    <p:sldId id="411" r:id="rId25"/>
    <p:sldId id="412" r:id="rId26"/>
    <p:sldId id="433" r:id="rId27"/>
    <p:sldId id="417" r:id="rId28"/>
    <p:sldId id="434" r:id="rId29"/>
    <p:sldId id="365" r:id="rId3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ng yuan" initials="dy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commentAuthors" Target="commentAuthors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看"/>
          <p:cNvPicPr>
            <a:picLocks noChangeAspect="1"/>
          </p:cNvPicPr>
          <p:nvPr userDrawn="1"/>
        </p:nvPicPr>
        <p:blipFill>
          <a:blip r:embed="rId2"/>
          <a:srcRect l="31" t="4451"/>
          <a:stretch>
            <a:fillRect/>
          </a:stretch>
        </p:blipFill>
        <p:spPr>
          <a:xfrm>
            <a:off x="635" y="-635"/>
            <a:ext cx="12191365" cy="6858635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pic>
        <p:nvPicPr>
          <p:cNvPr id="9" name="图片 8" descr="就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70250" y="1854835"/>
            <a:ext cx="5651500" cy="28943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022600" y="932815"/>
            <a:ext cx="8331200" cy="1325880"/>
          </a:xfrm>
        </p:spPr>
        <p:txBody>
          <a:bodyPr/>
          <a:lstStyle>
            <a:lvl1pPr>
              <a:defRPr sz="36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三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2667000"/>
            <a:ext cx="12192000" cy="1524000"/>
          </a:xfrm>
          <a:prstGeom prst="rect">
            <a:avLst/>
          </a:prstGeom>
        </p:spPr>
      </p:pic>
      <p:pic>
        <p:nvPicPr>
          <p:cNvPr id="11" name="图片 10" descr="图片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667000"/>
            <a:ext cx="3391535" cy="1524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581400" y="2985135"/>
            <a:ext cx="7018020" cy="88709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1523365"/>
            <a:ext cx="10304145" cy="381190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pic>
        <p:nvPicPr>
          <p:cNvPr id="8" name="图片 7" descr="图片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75615"/>
          </a:xfrm>
          <a:prstGeom prst="rect">
            <a:avLst/>
          </a:prstGeom>
        </p:spPr>
      </p:pic>
      <p:pic>
        <p:nvPicPr>
          <p:cNvPr id="9" name="图片 8" descr="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501765"/>
            <a:ext cx="12191365" cy="35623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22600" y="932814"/>
            <a:ext cx="8271287" cy="2822507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Unit 2</a:t>
            </a:r>
            <a:r>
              <a:rPr lang="en-US" altLang="zh-CN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 </a:t>
            </a:r>
            <a:r>
              <a:rPr lang="en-US" altLang="zh-CN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sym typeface="+mn-ea"/>
              </a:rPr>
              <a:t>Look Into The Future</a:t>
            </a:r>
            <a:br>
              <a:rPr lang="en-US" altLang="zh-CN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</a:b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 Up Your Vocabulary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half" idx="2"/>
          </p:nvPr>
        </p:nvSpPr>
        <p:spPr>
          <a:xfrm>
            <a:off x="643255" y="707390"/>
            <a:ext cx="11407775" cy="484695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2. </a:t>
            </a: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switch vt. 转换；交换vi.&amp; vt. (使)改变；转变　n. 开关；转换器；改变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90000"/>
              </a:lnSpc>
            </a:pP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90000"/>
              </a:lnSpc>
            </a:pP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【教材回扣】Or,have you ever forgotten to </a:t>
            </a:r>
            <a:r>
              <a:rPr altLang="zh-CN" sz="28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switch</a:t>
            </a: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off the TV or computer?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90000"/>
              </a:lnSpc>
            </a:pP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【同义句替换】Or,have you ever forgotten to turn off the TV or computer?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90000"/>
              </a:lnSpc>
            </a:pP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【语境感知】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90000"/>
              </a:lnSpc>
            </a:pP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We’ve </a:t>
            </a:r>
            <a:r>
              <a:rPr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switched</a:t>
            </a: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the meeting </a:t>
            </a:r>
            <a:r>
              <a:rPr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from</a:t>
            </a: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Tuesday </a:t>
            </a:r>
            <a:r>
              <a:rPr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to</a:t>
            </a: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Thursday.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90000"/>
              </a:lnSpc>
            </a:pP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Please </a:t>
            </a:r>
            <a:r>
              <a:rPr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switch off</a:t>
            </a: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the TV when you go to bed.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90000"/>
              </a:lnSpc>
            </a:pP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I hear that song whenever I </a:t>
            </a:r>
            <a:r>
              <a:rPr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switch on</a:t>
            </a: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the radio.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90000"/>
              </a:lnSpc>
            </a:pP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Within a few years the whole country will </a:t>
            </a:r>
            <a:r>
              <a:rPr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switch over to</a:t>
            </a: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digital television. 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23520" y="535305"/>
            <a:ext cx="11745595" cy="59004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90000"/>
              </a:lnSpc>
            </a:pP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【用法小结】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90000"/>
              </a:lnSpc>
            </a:pPr>
            <a:r>
              <a:rPr 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__________________</a:t>
            </a: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打开/关上（电灯、电视等）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90000"/>
              </a:lnSpc>
            </a:pP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switch over改变；转换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90000"/>
              </a:lnSpc>
            </a:pP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switch (from)...to...从......转换成......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90000"/>
              </a:lnSpc>
            </a:pP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【近义短语】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90000"/>
              </a:lnSpc>
            </a:pP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turn on/off 开/关（水、电灯、煤气等）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90000"/>
              </a:lnSpc>
            </a:pP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【考点运用】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90000"/>
              </a:lnSpc>
            </a:pP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1. The government would encourage companies to switch __________coal _______cleaner fuels. 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90000"/>
              </a:lnSpc>
            </a:pP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2. Switch_______ the light. It's really dark here!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90000"/>
              </a:lnSpc>
            </a:pP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3.My brother always switches_________ to the programmes that he wants to watch.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90000"/>
              </a:lnSpc>
            </a:pP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【例句仿写】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90000"/>
              </a:lnSpc>
            </a:pPr>
            <a:r>
              <a:rPr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家用电器可以自动开关.</a:t>
            </a:r>
            <a:endParaRPr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9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_________________________________________________________________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71880" y="958850"/>
            <a:ext cx="179387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switch on/off</a:t>
            </a:r>
            <a:r>
              <a:rPr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8940800" y="3255645"/>
            <a:ext cx="77533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from</a:t>
            </a:r>
            <a:r>
              <a:rPr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797560" y="3592195"/>
            <a:ext cx="41973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to</a:t>
            </a:r>
            <a:endParaRPr altLang="zh-CN" sz="24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64360" y="4052570"/>
            <a:ext cx="4876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on</a:t>
            </a:r>
            <a:r>
              <a:rPr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4841240" y="4406265"/>
            <a:ext cx="17938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over</a:t>
            </a:r>
            <a:endParaRPr lang="en-US"/>
          </a:p>
        </p:txBody>
      </p:sp>
      <p:sp>
        <p:nvSpPr>
          <p:cNvPr id="10" name="文本框 9"/>
          <p:cNvSpPr txBox="1"/>
          <p:nvPr/>
        </p:nvSpPr>
        <p:spPr>
          <a:xfrm>
            <a:off x="797560" y="5835650"/>
            <a:ext cx="800100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Household appliances can be switched on and off automatically.</a:t>
            </a:r>
            <a:endParaRPr altLang="zh-CN" sz="24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508635" y="777240"/>
            <a:ext cx="11235690" cy="48298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10000"/>
              </a:lnSpc>
            </a:pP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3. preference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zh-CN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偏爱</a:t>
            </a:r>
            <a:r>
              <a:rPr lang="zh-CN" sz="28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【教材回扣】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Your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home will also learn your daily</a:t>
            </a: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routine and </a:t>
            </a: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preferences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sz="28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【同义句替换】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Your home will also learn about your daily life and 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what you show greater interest in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sz="28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【语境感知】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A teacher should not show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preference for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any one of his pupils.</a:t>
            </a:r>
            <a:endParaRPr lang="en-US" sz="2800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0">
              <a:lnSpc>
                <a:spcPct val="110000"/>
              </a:lnSpc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Preference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will be given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graduates of this university.I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prefer to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go to London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rather than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go to Paris.Would you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prefer me to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stay?I much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prefer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jazz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rock music.</a:t>
            </a:r>
            <a:endParaRPr lang="en-US" altLang="en-US" sz="2800" b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822960" y="530225"/>
            <a:ext cx="10545445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933450" indent="-933450"/>
            <a:r>
              <a:rPr sz="2400">
                <a:latin typeface="Times New Roman" panose="02020603050405020304" pitchFamily="18" charset="0"/>
                <a:cs typeface="Times New Roman" panose="02020603050405020304" pitchFamily="18" charset="0"/>
              </a:rPr>
              <a:t>【用法小结】</a:t>
            </a:r>
            <a:endParaRPr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33450" indent="-933450"/>
            <a:r>
              <a:rPr sz="240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_____________________________偏爱      give (a) preference to  优待</a:t>
            </a:r>
            <a:endParaRPr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33450" indent="-933450"/>
            <a:r>
              <a:rPr sz="2400">
                <a:latin typeface="Times New Roman" panose="02020603050405020304" pitchFamily="18" charset="0"/>
                <a:cs typeface="Times New Roman" panose="02020603050405020304" pitchFamily="18" charset="0"/>
              </a:rPr>
              <a:t>更喜欢......</a:t>
            </a:r>
            <a:endParaRPr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33450" indent="-933450"/>
            <a:r>
              <a:rPr sz="2400">
                <a:latin typeface="Times New Roman" panose="02020603050405020304" pitchFamily="18" charset="0"/>
                <a:cs typeface="Times New Roman" panose="02020603050405020304" pitchFamily="18" charset="0"/>
              </a:rPr>
              <a:t>prefer sth to sth                                  prefer doing sth to doing sth</a:t>
            </a:r>
            <a:endParaRPr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33450" indent="-933450"/>
            <a:r>
              <a:rPr sz="2400">
                <a:latin typeface="Times New Roman" panose="02020603050405020304" pitchFamily="18" charset="0"/>
                <a:cs typeface="Times New Roman" panose="02020603050405020304" pitchFamily="18" charset="0"/>
              </a:rPr>
              <a:t>prefer to do sth rather than do            prefer sb to do</a:t>
            </a:r>
            <a:endParaRPr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70965" y="863600"/>
            <a:ext cx="39065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have/show( a) preference for...</a:t>
            </a:r>
            <a:endParaRPr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434205" y="2757805"/>
            <a:ext cx="4197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to</a:t>
            </a:r>
            <a:endParaRPr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534400" y="3218180"/>
            <a:ext cx="9867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to stay</a:t>
            </a:r>
            <a:endParaRPr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22960" y="2468245"/>
            <a:ext cx="11146155" cy="39319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2400">
                <a:latin typeface="Times New Roman" panose="02020603050405020304" pitchFamily="18" charset="0"/>
                <a:cs typeface="Times New Roman" panose="02020603050405020304" pitchFamily="18" charset="0"/>
              </a:rPr>
              <a:t>【考点运用】</a:t>
            </a:r>
            <a:endParaRPr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sz="2400">
                <a:latin typeface="Times New Roman" panose="02020603050405020304" pitchFamily="18" charset="0"/>
                <a:cs typeface="Times New Roman" panose="02020603050405020304" pitchFamily="18" charset="0"/>
              </a:rPr>
              <a:t>1.Lucy prefer healthy food _____ fast food.</a:t>
            </a:r>
            <a:endParaRPr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sz="2400">
                <a:latin typeface="Times New Roman" panose="02020603050405020304" pitchFamily="18" charset="0"/>
                <a:cs typeface="Times New Roman" panose="02020603050405020304" pitchFamily="18" charset="0"/>
              </a:rPr>
              <a:t>2. Unlike fast food places, fine dining shops prefer customers _________(stay) longer and spend more.</a:t>
            </a:r>
            <a:endParaRPr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sz="2400">
                <a:latin typeface="Times New Roman" panose="02020603050405020304" pitchFamily="18" charset="0"/>
                <a:cs typeface="Times New Roman" panose="02020603050405020304" pitchFamily="18" charset="0"/>
              </a:rPr>
              <a:t>3.We give ________________(prefer) to those who have worked with us for a long time.</a:t>
            </a:r>
            <a:endParaRPr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sz="2400">
                <a:latin typeface="Times New Roman" panose="02020603050405020304" pitchFamily="18" charset="0"/>
                <a:cs typeface="Times New Roman" panose="02020603050405020304" pitchFamily="18" charset="0"/>
              </a:rPr>
              <a:t>4. I have a strong preference___________ sweet food over spicy.</a:t>
            </a:r>
            <a:endParaRPr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sz="2400">
                <a:latin typeface="Times New Roman" panose="02020603050405020304" pitchFamily="18" charset="0"/>
                <a:cs typeface="Times New Roman" panose="02020603050405020304" pitchFamily="18" charset="0"/>
              </a:rPr>
              <a:t>【例句仿写】</a:t>
            </a:r>
            <a:endParaRPr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sz="2400">
                <a:latin typeface="Times New Roman" panose="02020603050405020304" pitchFamily="18" charset="0"/>
                <a:cs typeface="Times New Roman" panose="02020603050405020304" pitchFamily="18" charset="0"/>
              </a:rPr>
              <a:t>如果你偏爱爵士音乐，你一回家就会播放爵士音乐。</a:t>
            </a:r>
            <a:endParaRPr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/>
            <a:r>
              <a:rPr sz="240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</a:t>
            </a:r>
            <a:endParaRPr sz="2400" b="0">
              <a:latin typeface="Times New Roman" panose="02020603050405020304" pitchFamily="18" charset="0"/>
            </a:endParaRPr>
          </a:p>
          <a:p>
            <a:pPr indent="0">
              <a:lnSpc>
                <a:spcPct val="140000"/>
              </a:lnSpc>
            </a:pPr>
            <a:endParaRPr sz="2400" b="0">
              <a:latin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90165" y="3925570"/>
            <a:ext cx="146875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preference</a:t>
            </a:r>
            <a:endParaRPr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005070" y="4204335"/>
            <a:ext cx="538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for</a:t>
            </a:r>
            <a:endParaRPr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96620" y="5389880"/>
            <a:ext cx="104717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If you have a preference for jazz, your home will play jazz the instant you get home.</a:t>
            </a:r>
            <a:endParaRPr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2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81330" y="1114425"/>
            <a:ext cx="9874250" cy="42259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2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4. </a:t>
            </a: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command n.指令；命令；控制 vt.命令；控制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【教材回扣】All controls will respond to voice commands.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【同义句替换】All controls can react to voice orders.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【语境感知】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captain </a:t>
            </a:r>
            <a:r>
              <a:rPr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commanded</a:t>
            </a: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his men </a:t>
            </a:r>
            <a:r>
              <a:rPr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</a:t>
            </a: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fire.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</a:t>
            </a:r>
            <a:r>
              <a:rPr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have a good command of</a:t>
            </a: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English so I’m qualified for the position. 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He </a:t>
            </a:r>
            <a:r>
              <a:rPr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commanded that</a:t>
            </a: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the troops (should) cross the river. 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I'm </a:t>
            </a:r>
            <a:r>
              <a:rPr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at your command</a:t>
            </a: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─what would you like me to do?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32740" y="541020"/>
            <a:ext cx="11669395" cy="49650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20000"/>
              </a:lnSpc>
            </a:pPr>
            <a:r>
              <a:rPr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【用法小结】</a:t>
            </a:r>
            <a:endParaRPr altLang="zh-CN"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_____________________命令某人做某事</a:t>
            </a:r>
            <a:endParaRPr altLang="zh-CN"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command + that sb.( should) do sth.命令…做某事</a:t>
            </a:r>
            <a:endParaRPr altLang="zh-CN"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______________________________精通……</a:t>
            </a:r>
            <a:endParaRPr altLang="zh-CN"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at one's command      听从某人的指挥</a:t>
            </a:r>
            <a:endParaRPr altLang="zh-CN"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【考点运用】</a:t>
            </a:r>
            <a:endParaRPr altLang="zh-CN"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captain commanded the crew __________(go) to the deck.</a:t>
            </a:r>
            <a:endParaRPr altLang="zh-CN"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general commanded that the army___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</a:t>
            </a:r>
            <a:r>
              <a:rPr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________( attack) at once.</a:t>
            </a:r>
            <a:endParaRPr altLang="zh-CN"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 have ________________ (精通)English and a lot of experience. </a:t>
            </a:r>
            <a:endParaRPr altLang="zh-CN"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【例句仿写】如果你命令你的智能家居改变日常习惯，家居系统会服从命令。</a:t>
            </a:r>
            <a:endParaRPr altLang="zh-CN"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400" dirty="0">
                <a:cs typeface="Times New Roman" panose="02020603050405020304" pitchFamily="18" charset="0"/>
                <a:sym typeface="+mn-ea"/>
              </a:rPr>
              <a:t>___________________________________________________________________________</a:t>
            </a:r>
            <a:endParaRPr altLang="zh-CN" sz="2400" dirty="0"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46100" y="1092200"/>
            <a:ext cx="30861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command sb. to do sth..</a:t>
            </a:r>
            <a:endParaRPr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2740" y="1967865"/>
            <a:ext cx="46850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have a good command/knowledge of </a:t>
            </a:r>
            <a:endParaRPr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916805" y="3199130"/>
            <a:ext cx="8007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to go</a:t>
            </a:r>
            <a:endParaRPr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166360" y="3659505"/>
            <a:ext cx="200215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(should) attack </a:t>
            </a:r>
            <a:endParaRPr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86485" y="4119880"/>
            <a:ext cx="284035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a good command of ..</a:t>
            </a:r>
            <a:endParaRPr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46100" y="5045710"/>
            <a:ext cx="110534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If you command your smart home to change its daily routine, the home system will obey.</a:t>
            </a:r>
            <a:endParaRPr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539115" y="864870"/>
            <a:ext cx="10412730" cy="51288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30000"/>
              </a:lnSpc>
            </a:pPr>
            <a:r>
              <a:rPr lang="en-US" sz="2800" b="0">
                <a:latin typeface="Times New Roman" panose="02020603050405020304" pitchFamily="18" charset="0"/>
              </a:rPr>
              <a:t>5. combine v. (</a:t>
            </a:r>
            <a:r>
              <a:rPr lang="zh-CN" sz="2800" b="0">
                <a:ea typeface="宋体" panose="02010600030101010101" pitchFamily="2" charset="-122"/>
              </a:rPr>
              <a:t>使）结合，混合【教材回扣】</a:t>
            </a:r>
            <a:r>
              <a:rPr lang="en-US" sz="2800" b="0">
                <a:latin typeface="Times New Roman" panose="02020603050405020304" pitchFamily="18" charset="0"/>
              </a:rPr>
              <a:t> 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</a:rPr>
              <a:t>Care </a:t>
            </a:r>
            <a:r>
              <a:rPr lang="en-US" sz="2800" b="0">
                <a:latin typeface="Times New Roman" panose="02020603050405020304" pitchFamily="18" charset="0"/>
              </a:rPr>
              <a:t>will also be taken to </a:t>
            </a:r>
            <a:r>
              <a:rPr lang="en-US" sz="2800" b="1">
                <a:latin typeface="Times New Roman" panose="02020603050405020304" pitchFamily="18" charset="0"/>
              </a:rPr>
              <a:t>combine</a:t>
            </a:r>
            <a:r>
              <a:rPr lang="en-US" sz="2800" b="0">
                <a:latin typeface="Times New Roman" panose="02020603050405020304" pitchFamily="18" charset="0"/>
              </a:rPr>
              <a:t> the building and the surrounding architecture together to form an effective system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sz="2800" b="0">
                <a:ea typeface="宋体" panose="02010600030101010101" pitchFamily="2" charset="-122"/>
              </a:rPr>
              <a:t>【同义句替换】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</a:rPr>
              <a:t>Care </a:t>
            </a:r>
            <a:r>
              <a:rPr lang="en-US" sz="2800" b="0">
                <a:latin typeface="Times New Roman" panose="02020603050405020304" pitchFamily="18" charset="0"/>
              </a:rPr>
              <a:t>will also be taken to 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</a:rPr>
              <a:t>integrate</a:t>
            </a:r>
            <a:r>
              <a:rPr lang="en-US" sz="2800" b="0">
                <a:latin typeface="Times New Roman" panose="02020603050405020304" pitchFamily="18" charset="0"/>
              </a:rPr>
              <a:t> the building and the surrounding architecture together to form an effective system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r>
              <a:rPr lang="zh-CN" sz="2800" b="0">
                <a:ea typeface="宋体" panose="02010600030101010101" pitchFamily="2" charset="-122"/>
              </a:rPr>
              <a:t>【语境感知】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</a:rPr>
              <a:t>As a writer, he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combined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</a:rPr>
              <a:t> wit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and/with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</a:rPr>
              <a:t> passion.</a:t>
            </a:r>
            <a:r>
              <a:rPr lang="en-US" sz="2800" b="0">
                <a:latin typeface="Times New Roman" panose="02020603050405020304" pitchFamily="18" charset="0"/>
                <a:cs typeface="华文细黑" charset="0"/>
              </a:rPr>
              <a:t>Artemisinin, given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华文细黑" charset="0"/>
              </a:rPr>
              <a:t>in combination with</a:t>
            </a:r>
            <a:r>
              <a:rPr lang="en-US" sz="2800" b="0">
                <a:latin typeface="Times New Roman" panose="02020603050405020304" pitchFamily="18" charset="0"/>
                <a:cs typeface="华文细黑" charset="0"/>
              </a:rPr>
              <a:t> other drugs, is the most effective malaria treatment today.</a:t>
            </a:r>
            <a:endParaRPr lang="zh-CN" altLang="en-US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half" idx="2"/>
          </p:nvPr>
        </p:nvSpPr>
        <p:spPr>
          <a:xfrm>
            <a:off x="944245" y="624205"/>
            <a:ext cx="10304145" cy="2790190"/>
          </a:xfrm>
        </p:spPr>
        <p:txBody>
          <a:bodyPr>
            <a:normAutofit lnSpcReduction="20000"/>
          </a:bodyPr>
          <a:lstStyle/>
          <a:p>
            <a:pPr>
              <a:lnSpc>
                <a:spcPct val="70000"/>
              </a:lnSpc>
            </a:pPr>
            <a:r>
              <a:rPr lang="zh-CN" altLang="zh-CN" b="1" dirty="0"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</a:rPr>
              <a:t>【</a:t>
            </a:r>
            <a:r>
              <a:rPr lang="zh-CN" altLang="zh-CN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用法小结】</a:t>
            </a:r>
            <a:endParaRPr lang="zh-CN" altLang="zh-CN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</a:pPr>
            <a:r>
              <a:rPr lang="zh-CN" altLang="zh-CN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____________________   把......与......结合起来</a:t>
            </a:r>
            <a:endParaRPr lang="zh-CN" altLang="zh-CN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</a:pPr>
            <a:r>
              <a:rPr lang="zh-CN" altLang="zh-CN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be combined with...与......结合起来</a:t>
            </a:r>
            <a:endParaRPr lang="zh-CN" altLang="zh-CN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</a:pPr>
            <a:r>
              <a:rPr lang="zh-CN" altLang="zh-CN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in combination with与......联合/结合起来</a:t>
            </a:r>
            <a:endParaRPr lang="zh-CN" altLang="zh-CN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</a:pPr>
            <a:r>
              <a:rPr lang="zh-CN" altLang="zh-CN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【近义短语】</a:t>
            </a:r>
            <a:endParaRPr lang="zh-CN" altLang="zh-CN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</a:pPr>
            <a:r>
              <a:rPr lang="zh-CN" altLang="zh-CN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connect...with...把......和......联系/连接起来</a:t>
            </a:r>
            <a:endParaRPr lang="zh-CN" altLang="zh-CN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</a:pPr>
            <a:r>
              <a:rPr lang="zh-CN" altLang="zh-CN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associate...with...把......和......联系起来</a:t>
            </a:r>
            <a:endParaRPr lang="zh-CN" altLang="zh-CN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</a:pPr>
            <a:r>
              <a:rPr lang="zh-CN" altLang="zh-CN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relate...to...将......和......联系起来；与......有关</a:t>
            </a:r>
            <a:endParaRPr lang="zh-CN" altLang="zh-CN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75385" y="733425"/>
            <a:ext cx="359346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combine ... and/with ...……</a:t>
            </a:r>
            <a:endParaRPr lang="zh-CN" altLang="zh-CN" sz="2400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42185" y="3414395"/>
            <a:ext cx="14605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 combined</a:t>
            </a:r>
            <a:endParaRPr lang="zh-CN" altLang="zh-CN" sz="2400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450215" y="2960370"/>
            <a:ext cx="11292205" cy="33381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10000"/>
              </a:lnSpc>
            </a:pP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【考点运用】</a:t>
            </a:r>
            <a:endParaRPr lang="zh-CN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10000"/>
              </a:lnSpc>
            </a:pP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1.Sickness, ____________ (combine)with the terrible weather ruined the trip.</a:t>
            </a:r>
            <a:endParaRPr lang="zh-CN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10000"/>
              </a:lnSpc>
            </a:pP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2.In recent years an English word “infosphere” has appeared __________(combine )the sense of “information” and “atmosphere”.</a:t>
            </a:r>
            <a:endParaRPr lang="zh-CN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10000"/>
              </a:lnSpc>
            </a:pP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3.These paints can be used individually or in ______</a:t>
            </a:r>
            <a:r>
              <a:rPr lang="en-US" alt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____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__ (combine). </a:t>
            </a:r>
            <a:endParaRPr lang="zh-CN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10000"/>
              </a:lnSpc>
            </a:pP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4. I associate Switzerland __________ the Alps.</a:t>
            </a:r>
            <a:endParaRPr lang="zh-CN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10000"/>
              </a:lnSpc>
            </a:pP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【例句仿写】智能家居将科技与健康紧密联系在一起。</a:t>
            </a:r>
            <a:endParaRPr lang="zh-CN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lnSpc>
                <a:spcPct val="110000"/>
              </a:lnSpc>
            </a:pP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</a:t>
            </a:r>
            <a:r>
              <a:rPr lang="zh-CN" sz="2400" b="0"/>
              <a:t>_________</a:t>
            </a:r>
            <a:endParaRPr lang="zh-CN" sz="2400" b="0"/>
          </a:p>
        </p:txBody>
      </p:sp>
      <p:sp>
        <p:nvSpPr>
          <p:cNvPr id="6" name="文本框 5"/>
          <p:cNvSpPr txBox="1"/>
          <p:nvPr/>
        </p:nvSpPr>
        <p:spPr>
          <a:xfrm>
            <a:off x="8479790" y="3874770"/>
            <a:ext cx="14859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combining</a:t>
            </a:r>
            <a:endParaRPr lang="zh-CN" altLang="zh-CN" sz="2400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36295" y="5776595"/>
            <a:ext cx="664400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 Smart homes combine technology and health firmly.</a:t>
            </a:r>
            <a:endParaRPr lang="zh-CN" altLang="zh-CN" sz="2400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  <a:p>
            <a:pPr algn="l"/>
            <a:endParaRPr lang="zh-CN" altLang="zh-CN" sz="2400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290310" y="4643755"/>
            <a:ext cx="17056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combination</a:t>
            </a:r>
            <a:endParaRPr lang="zh-CN" altLang="zh-CN" sz="2400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796030" y="4982210"/>
            <a:ext cx="7245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with</a:t>
            </a:r>
            <a:endParaRPr lang="zh-CN" altLang="zh-CN" sz="2400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3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660400" y="989330"/>
            <a:ext cx="10260965" cy="52622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6.oppose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zh-CN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反对；抵制；阻挠</a:t>
            </a:r>
            <a:r>
              <a:rPr lang="zh-CN" sz="28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【教材回扣】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article, various people said that the public should </a:t>
            </a: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oppose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idea of developing driverless cars.</a:t>
            </a:r>
            <a:r>
              <a:rPr lang="zh-CN" sz="28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【同义句替换】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article,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different kinds of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people said that the public should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be against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idea of developing driverless cars.</a:t>
            </a:r>
            <a:r>
              <a:rPr lang="zh-CN" sz="28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【语境感知】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He strongly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opposed</a:t>
            </a:r>
            <a:r>
              <a:rPr lang="en-US" sz="28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wife's going there alone.His parents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opposed to</a:t>
            </a: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marriage.I am here on business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opposed to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holiday.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They came to conclusions diametrically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opposed to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 ours.I thought this medicine would make me sleep, but it has the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opposite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 effect.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half" idx="2"/>
          </p:nvPr>
        </p:nvSpPr>
        <p:spPr>
          <a:xfrm>
            <a:off x="222250" y="3070225"/>
            <a:ext cx="11322050" cy="3787775"/>
          </a:xfrm>
        </p:spPr>
        <p:txBody>
          <a:bodyPr>
            <a:normAutofit lnSpcReduction="20000"/>
          </a:bodyPr>
          <a:lstStyle/>
          <a:p>
            <a:pPr>
              <a:lnSpc>
                <a:spcPct val="150000"/>
              </a:lnSpc>
            </a:pPr>
            <a:r>
              <a:rPr dirty="0"/>
              <a:t>【考点运用】</a:t>
            </a:r>
            <a:endParaRPr dirty="0"/>
          </a:p>
          <a:p>
            <a:pPr>
              <a:lnSpc>
                <a:spcPct val="150000"/>
              </a:lnSpc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1.Many residents are opposed to ____________(build) the railway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2.Tom would oppose____________(change) the law.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3.Why do some people strongly object_______driverless cars?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【例句仿写】有人反对智能家居时代的到来吗?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dirty="0"/>
              <a:t>____________________________________________________________________</a:t>
            </a:r>
            <a:endParaRPr dirty="0"/>
          </a:p>
          <a:p>
            <a:pPr>
              <a:lnSpc>
                <a:spcPct val="100000"/>
              </a:lnSpc>
            </a:pP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3070" y="425450"/>
            <a:ext cx="11111230" cy="2526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10000"/>
              </a:lnSpc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【用法小结】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10000"/>
              </a:lnSpc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____________________________ 反对(做)某事        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10000"/>
              </a:lnSpc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be opposed to (doing) sth.反对（做）某事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10000"/>
              </a:lnSpc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as opposed to（表示对比）而不是    opposed to相反的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10000"/>
              </a:lnSpc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opposite  prep.在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...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对面  adj.对面的;相反  adv.在对面n.相反的人（或物）；对立物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10000"/>
              </a:lnSpc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【近义短语】be against反对  object to反对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17040" y="833755"/>
            <a:ext cx="252793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oppose (doing) sth.</a:t>
            </a:r>
            <a:endParaRPr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44975" y="3775710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building</a:t>
            </a:r>
            <a:endParaRPr sz="24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096260" y="435800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changing</a:t>
            </a:r>
            <a:endParaRPr altLang="zh-CN" sz="24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159375" y="4972685"/>
            <a:ext cx="487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altLang="zh-CN" sz="24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to</a:t>
            </a:r>
            <a:endParaRPr altLang="zh-CN" sz="24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09406" y="523514"/>
            <a:ext cx="103236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Teaching objectives:</a:t>
            </a:r>
            <a:endParaRPr lang="en-US" altLang="zh-CN" sz="4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4308" y="1409992"/>
            <a:ext cx="10896016" cy="642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lnSpc>
                <a:spcPts val="43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n"/>
            </a:pPr>
            <a:r>
              <a:rPr lang="en-US" altLang="zh-CN" sz="36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By the end of this period, you will be able to</a:t>
            </a:r>
            <a:r>
              <a:rPr lang="en-US" altLang="zh-CN" sz="3600" dirty="0">
                <a:solidFill>
                  <a:srgbClr val="000000"/>
                </a:solidFill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…</a:t>
            </a:r>
            <a:endParaRPr lang="zh-CN" altLang="en-US" sz="3600" dirty="0">
              <a:solidFill>
                <a:srgbClr val="000000"/>
              </a:solidFill>
              <a:latin typeface="Times New Roman" panose="02020603050405020304" pitchFamily="18" charset="0"/>
              <a:ea typeface="Segoe UI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55988" y="2055353"/>
            <a:ext cx="11377649" cy="3192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 understand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usages of such important words and expressions as  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persuade, switch, preference, command ,combine, oppose, advocate, resist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etc; learn to express themselves by using them.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use the right collocation between adjectives and the nouns, verbs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and their objects.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what they have learned into writing.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706755" y="834390"/>
            <a:ext cx="10229850" cy="49129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>
              <a:lnSpc>
                <a:spcPct val="140000"/>
              </a:lnSpc>
            </a:pP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advocate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vt.</a:t>
            </a:r>
            <a:r>
              <a:rPr lang="zh-CN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提倡；支持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zh-CN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拥护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zh-CN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提倡者；支持者；拥护者</a:t>
            </a:r>
            <a:r>
              <a:rPr lang="zh-CN" sz="28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【教材回扣】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advocate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simple life with an emphasis on hard work, family, and community. </a:t>
            </a:r>
            <a:r>
              <a:rPr lang="zh-CN" sz="28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【同义句替换】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encourage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simple life 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and think highly of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hard work, family, and community. </a:t>
            </a:r>
            <a:r>
              <a:rPr lang="zh-CN" sz="28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【语境感知】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Many experts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advocate</a:t>
            </a:r>
            <a:r>
              <a:rPr lang="en-US" sz="28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rewarding</a:t>
            </a:r>
            <a:r>
              <a:rPr lang="en-US" sz="2800" b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your child for good behaviour.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They 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advocated that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(should) establish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 a day­care center.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half" idx="2"/>
          </p:nvPr>
        </p:nvSpPr>
        <p:spPr>
          <a:xfrm>
            <a:off x="820420" y="958850"/>
            <a:ext cx="11065510" cy="2887980"/>
          </a:xfrm>
        </p:spPr>
        <p:txBody>
          <a:bodyPr>
            <a:noAutofit/>
          </a:bodyPr>
          <a:lstStyle/>
          <a:p>
            <a:r>
              <a:rPr lang="zh-CN" altLang="zh-CN" sz="28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【用法小结】</a:t>
            </a:r>
            <a:endParaRPr lang="zh-CN" altLang="zh-CN" sz="28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__________________________ 提倡/主张做某事   </a:t>
            </a:r>
            <a:endParaRPr lang="zh-CN" altLang="zh-CN" sz="28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advocate that sb.(should) do sth. 提倡……做某事</a:t>
            </a:r>
            <a:endParaRPr lang="zh-CN" altLang="zh-CN" sz="28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【考点运用】</a:t>
            </a:r>
            <a:endParaRPr lang="zh-CN" altLang="zh-CN" sz="28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1.Experts advocate that each person___________( play) their part.</a:t>
            </a:r>
            <a:endParaRPr lang="zh-CN" altLang="zh-CN" sz="28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2.The mayor advocates __________(build) more hospitals.</a:t>
            </a:r>
            <a:endParaRPr lang="zh-CN" altLang="zh-CN" sz="28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【例句仿写】我们倡导应当拥抱新科技。</a:t>
            </a:r>
            <a:endParaRPr lang="zh-CN" altLang="zh-CN" sz="28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_____________________________________________________________</a:t>
            </a:r>
            <a:endParaRPr lang="zh-CN" altLang="zh-CN" sz="28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348718" y="1488217"/>
            <a:ext cx="254381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advocate doing sth.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081492" y="2969776"/>
            <a:ext cx="179959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(should) play 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48909" y="4519887"/>
            <a:ext cx="697801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We advocate that we should embrace new technologies.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251301" y="3552323"/>
            <a:ext cx="316420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building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01650" y="666115"/>
            <a:ext cx="10973435" cy="5259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2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8.resist vi. &amp; vt.抵制；反抗；抵挡 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【教材回扣】Nevertheless, I will always look on the positive side of change and accept it rather than </a:t>
            </a:r>
            <a:r>
              <a:rPr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resist</a:t>
            </a: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it.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【同义句替换】Even so, I will think of the change positively and accept it instead of opposing it.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【语境感知】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They will </a:t>
            </a:r>
            <a:r>
              <a:rPr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resist doing</a:t>
            </a: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assignments that they find boring. 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He can't </a:t>
            </a:r>
            <a:r>
              <a:rPr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resist showing</a:t>
            </a: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off his new car.  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It is hard to </a:t>
            </a:r>
            <a:r>
              <a:rPr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resist</a:t>
            </a: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the charm of love.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Generally those who exercise regularly have high </a:t>
            </a:r>
            <a:r>
              <a:rPr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resistance to</a:t>
            </a: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diseases.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half" idx="2"/>
          </p:nvPr>
        </p:nvSpPr>
        <p:spPr>
          <a:xfrm>
            <a:off x="881380" y="638810"/>
            <a:ext cx="11065510" cy="2887980"/>
          </a:xfrm>
        </p:spPr>
        <p:txBody>
          <a:bodyPr>
            <a:noAutofit/>
          </a:bodyPr>
          <a:lstStyle/>
          <a:p>
            <a:r>
              <a:rPr lang="zh-CN" altLang="zh-CN" sz="28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【用法小结】</a:t>
            </a:r>
            <a:endParaRPr lang="zh-CN" altLang="zh-CN" sz="28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___________________________反对/抵制做某事</a:t>
            </a:r>
            <a:endParaRPr lang="zh-CN" altLang="zh-CN" sz="28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can't resist (doing )sth_____________________________</a:t>
            </a:r>
            <a:endParaRPr lang="zh-CN" altLang="zh-CN" sz="28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resistance n.抵制;反对;抗拒</a:t>
            </a:r>
            <a:endParaRPr lang="zh-CN" altLang="zh-CN" sz="28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【考点运用】</a:t>
            </a:r>
            <a:endParaRPr lang="zh-CN" altLang="zh-CN" sz="28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1.She couldn't resist _____________(ask) him about his date</a:t>
            </a:r>
            <a:endParaRPr lang="zh-CN" altLang="zh-CN" sz="28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2.Vitamin A helps build ____________(resist) to injection.</a:t>
            </a:r>
            <a:endParaRPr lang="zh-CN" altLang="zh-CN" sz="28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 【例句仿写】纳科技而非抵制科技才能促进社会的进步。</a:t>
            </a:r>
            <a:endParaRPr lang="zh-CN" altLang="zh-CN" sz="28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________________________________________________</a:t>
            </a:r>
            <a:endParaRPr lang="zh-CN" altLang="zh-CN" sz="28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</a:rPr>
              <a:t>________________________________________________</a:t>
            </a:r>
            <a:endParaRPr lang="en-US" altLang="zh-CN" sz="28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40109" y="1124997"/>
            <a:ext cx="210439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 resist doing sth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328257" y="1707396"/>
            <a:ext cx="353568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忍不住，抵抗不住做某事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244340" y="3199130"/>
            <a:ext cx="1261745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asking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618355" y="3766185"/>
            <a:ext cx="4590415" cy="460375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resistance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163955" y="4768215"/>
            <a:ext cx="7812405" cy="829945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Only by accepting science and technology instead of resisting it can we promote social progress.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12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half" idx="2"/>
          </p:nvPr>
        </p:nvSpPr>
        <p:spPr>
          <a:xfrm>
            <a:off x="554990" y="975995"/>
            <a:ext cx="10500360" cy="2629535"/>
          </a:xfrm>
        </p:spPr>
        <p:txBody>
          <a:bodyPr>
            <a:normAutofit fontScale="25000"/>
          </a:bodyPr>
          <a:lstStyle/>
          <a:p>
            <a:pPr>
              <a:lnSpc>
                <a:spcPct val="120000"/>
              </a:lnSpc>
            </a:pPr>
            <a:r>
              <a:rPr altLang="zh-C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 the following sentences again and judge which one is giving a conclusion(C), which one is giving a detail(D) and which one is a Transitional sentences(T). And then try to connect them into one possible passage, and you can add proper details to make it perfect.</a:t>
            </a:r>
            <a:endParaRPr altLang="zh-CN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altLang="zh-C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1.We are persuaded that smart homes will greatly change our life.(  )</a:t>
            </a:r>
            <a:endParaRPr altLang="zh-CN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altLang="zh-C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2.Household appliances can be switched on and off automatically.(  )</a:t>
            </a:r>
            <a:endParaRPr altLang="zh-CN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altLang="zh-C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3.If you have a preference for jazz, your home will play jazz the instant you get home.(  )</a:t>
            </a:r>
            <a:endParaRPr altLang="zh-CN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altLang="zh-C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4.If you command your smart home to change its daily routine, the home system will obey.(  )</a:t>
            </a:r>
            <a:endParaRPr altLang="zh-CN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altLang="zh-C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5.Smart homes combine technology and health firmly.(  )</a:t>
            </a:r>
            <a:endParaRPr altLang="zh-CN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altLang="zh-C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6.Is there anyone opposed to the coming of smart home era?(  )</a:t>
            </a:r>
            <a:endParaRPr altLang="zh-CN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altLang="zh-C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7.We advocate that we should embrace new technologies.(  )</a:t>
            </a:r>
            <a:endParaRPr altLang="zh-CN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altLang="zh-C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8.Only by accepting science and technology instead of resisting it can we promote social progress.(  )</a:t>
            </a:r>
            <a:endParaRPr altLang="zh-CN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CN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179164" y="2206402"/>
            <a:ext cx="411480" cy="460375"/>
          </a:xfrm>
          <a:prstGeom prst="rect">
            <a:avLst/>
          </a:prstGeom>
        </p:spPr>
        <p:txBody>
          <a:bodyPr wrap="none">
            <a:spAutoFit/>
          </a:bodyPr>
          <a:p>
            <a:pPr algn="just"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 </a:t>
            </a:r>
            <a:r>
              <a:rPr lang="en-US" altLang="zh-CN" sz="24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C</a:t>
            </a:r>
            <a:endParaRPr lang="en-US" altLang="zh-CN" sz="24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92480" y="441960"/>
            <a:ext cx="1470025" cy="5340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20000"/>
              </a:lnSpc>
            </a:pPr>
            <a:r>
              <a:rPr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Summary</a:t>
            </a:r>
            <a:endParaRPr lang="zh-CN" altLang="zh-CN" sz="2400" b="1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86162" y="2781077"/>
            <a:ext cx="479425" cy="460375"/>
          </a:xfrm>
          <a:prstGeom prst="rect">
            <a:avLst/>
          </a:prstGeom>
        </p:spPr>
        <p:txBody>
          <a:bodyPr wrap="none">
            <a:spAutoFit/>
          </a:bodyPr>
          <a:p>
            <a:pPr algn="just"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 D</a:t>
            </a:r>
            <a:endParaRPr lang="en-US" altLang="zh-CN" sz="24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346737" y="3241452"/>
            <a:ext cx="479425" cy="460375"/>
          </a:xfrm>
          <a:prstGeom prst="rect">
            <a:avLst/>
          </a:prstGeom>
        </p:spPr>
        <p:txBody>
          <a:bodyPr wrap="none">
            <a:spAutoFit/>
          </a:bodyPr>
          <a:p>
            <a:pPr algn="just"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 D</a:t>
            </a:r>
            <a:endParaRPr lang="en-US" altLang="zh-CN" sz="24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826162" y="3701827"/>
            <a:ext cx="479425" cy="460375"/>
          </a:xfrm>
          <a:prstGeom prst="rect">
            <a:avLst/>
          </a:prstGeom>
        </p:spPr>
        <p:txBody>
          <a:bodyPr wrap="none">
            <a:spAutoFit/>
          </a:bodyPr>
          <a:p>
            <a:pPr algn="just"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 D</a:t>
            </a:r>
            <a:endParaRPr lang="en-US" altLang="zh-CN" sz="24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100934" y="4162202"/>
            <a:ext cx="411480" cy="460375"/>
          </a:xfrm>
          <a:prstGeom prst="rect">
            <a:avLst/>
          </a:prstGeom>
        </p:spPr>
        <p:txBody>
          <a:bodyPr wrap="none">
            <a:spAutoFit/>
          </a:bodyPr>
          <a:p>
            <a:pPr algn="just"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 </a:t>
            </a:r>
            <a:r>
              <a:rPr lang="en-US" altLang="zh-CN" sz="24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D</a:t>
            </a:r>
            <a:endParaRPr lang="en-US" altLang="zh-CN" sz="24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639414" y="4719732"/>
            <a:ext cx="439420" cy="460375"/>
          </a:xfrm>
          <a:prstGeom prst="rect">
            <a:avLst/>
          </a:prstGeom>
        </p:spPr>
        <p:txBody>
          <a:bodyPr wrap="none">
            <a:spAutoFit/>
          </a:bodyPr>
          <a:p>
            <a:pPr algn="just"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 T</a:t>
            </a:r>
            <a:endParaRPr lang="en-US" altLang="zh-CN" sz="24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385414" y="5180107"/>
            <a:ext cx="411480" cy="460375"/>
          </a:xfrm>
          <a:prstGeom prst="rect">
            <a:avLst/>
          </a:prstGeom>
        </p:spPr>
        <p:txBody>
          <a:bodyPr wrap="none">
            <a:spAutoFit/>
          </a:bodyPr>
          <a:p>
            <a:pPr algn="just"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 </a:t>
            </a:r>
            <a:r>
              <a:rPr lang="en-US" altLang="zh-CN" sz="24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C</a:t>
            </a:r>
            <a:endParaRPr lang="en-US" altLang="zh-CN" sz="24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537044" y="5640482"/>
            <a:ext cx="411480" cy="460375"/>
          </a:xfrm>
          <a:prstGeom prst="rect">
            <a:avLst/>
          </a:prstGeom>
        </p:spPr>
        <p:txBody>
          <a:bodyPr wrap="none">
            <a:spAutoFit/>
          </a:bodyPr>
          <a:p>
            <a:pPr algn="just"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 </a:t>
            </a:r>
            <a:r>
              <a:rPr lang="en-US" altLang="zh-CN" sz="24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C</a:t>
            </a:r>
            <a:endParaRPr lang="en-US" altLang="zh-CN" sz="240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615315" y="1168400"/>
            <a:ext cx="10443210" cy="45218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algn="just">
              <a:lnSpc>
                <a:spcPct val="120000"/>
              </a:lnSpc>
            </a:pPr>
            <a:r>
              <a:rPr lang="en-US" sz="2400" b="0">
                <a:latin typeface="Times New Roman" panose="02020603050405020304" pitchFamily="18" charset="0"/>
              </a:rPr>
              <a:t>    We are 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persuaded</a:t>
            </a:r>
            <a:r>
              <a:rPr lang="en-US" sz="2400" b="0">
                <a:latin typeface="Times New Roman" panose="02020603050405020304" pitchFamily="18" charset="0"/>
              </a:rPr>
              <a:t> that in the not-too-distance future smart homes will greatly change our life. For example, household appliances can be 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switched</a:t>
            </a:r>
            <a:r>
              <a:rPr lang="en-US" sz="2400" b="0">
                <a:latin typeface="Times New Roman" panose="02020603050405020304" pitchFamily="18" charset="0"/>
              </a:rPr>
              <a:t> on and off automatically. If you have a 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preference</a:t>
            </a:r>
            <a:r>
              <a:rPr lang="en-US" sz="2400" b="0">
                <a:latin typeface="Times New Roman" panose="02020603050405020304" pitchFamily="18" charset="0"/>
              </a:rPr>
              <a:t> for jazz, your home will play jazz the instant you get home. Besides, if you 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command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sz="2400" b="0">
                <a:latin typeface="Times New Roman" panose="02020603050405020304" pitchFamily="18" charset="0"/>
              </a:rPr>
              <a:t>your 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smart home</a:t>
            </a:r>
            <a:r>
              <a:rPr lang="en-US" sz="2400" b="0">
                <a:latin typeface="Times New Roman" panose="02020603050405020304" pitchFamily="18" charset="0"/>
              </a:rPr>
              <a:t> to change its 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daily </a:t>
            </a:r>
            <a:r>
              <a:rPr lang="en-US" sz="2400" b="0">
                <a:latin typeface="Times New Roman" panose="02020603050405020304" pitchFamily="18" charset="0"/>
              </a:rPr>
              <a:t>routine, 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t</a:t>
            </a:r>
            <a:r>
              <a:rPr lang="en-US" sz="2400" b="0">
                <a:latin typeface="Times New Roman" panose="02020603050405020304" pitchFamily="18" charset="0"/>
              </a:rPr>
              <a:t>he 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home system </a:t>
            </a:r>
            <a:r>
              <a:rPr lang="en-US" sz="2400" b="0">
                <a:latin typeface="Times New Roman" panose="02020603050405020304" pitchFamily="18" charset="0"/>
              </a:rPr>
              <a:t>will obey as well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. There is no denying that s</a:t>
            </a:r>
            <a:r>
              <a:rPr lang="en-US" sz="2400" b="0">
                <a:latin typeface="Times New Roman" panose="02020603050405020304" pitchFamily="18" charset="0"/>
              </a:rPr>
              <a:t>mart homes 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combine</a:t>
            </a:r>
            <a:r>
              <a:rPr lang="en-US" sz="2400" b="0">
                <a:latin typeface="Times New Roman" panose="02020603050405020304" pitchFamily="18" charset="0"/>
              </a:rPr>
              <a:t> technology and health firmly, which can give appropriate suggestions on your health in time. However, when it come to smart homes, is there anyone 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opposed</a:t>
            </a:r>
            <a:r>
              <a:rPr lang="en-US" sz="2400" b="0">
                <a:latin typeface="Times New Roman" panose="02020603050405020304" pitchFamily="18" charset="0"/>
              </a:rPr>
              <a:t> to the coming of smart home era? We 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advocate</a:t>
            </a:r>
            <a:r>
              <a:rPr lang="en-US" sz="2400" b="0">
                <a:latin typeface="Times New Roman" panose="02020603050405020304" pitchFamily="18" charset="0"/>
              </a:rPr>
              <a:t> that we should embrace new technologies.After all, only by accepting science and technology instead of 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</a:rPr>
              <a:t>resisting</a:t>
            </a:r>
            <a:r>
              <a:rPr lang="en-US" sz="2400" b="0">
                <a:latin typeface="Times New Roman" panose="02020603050405020304" pitchFamily="18" charset="0"/>
              </a:rPr>
              <a:t> it can we promote social progress.</a:t>
            </a:r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487680" y="502920"/>
            <a:ext cx="3423920" cy="79883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latin typeface="Times New Roman" panose="02020603050405020304" pitchFamily="18" charset="0"/>
                <a:sym typeface="+mn-ea"/>
              </a:rPr>
              <a:t>One possible version:</a:t>
            </a:r>
            <a:endParaRPr lang="en-US" sz="1050">
              <a:latin typeface="Times New Roman" panose="02020603050405020304" pitchFamily="18" charset="0"/>
              <a:sym typeface="+mn-ea"/>
            </a:endParaRPr>
          </a:p>
          <a:p>
            <a:endParaRPr lang="zh-CN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567690" y="1057275"/>
            <a:ext cx="11026775" cy="46666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algn="just">
              <a:lnSpc>
                <a:spcPct val="120000"/>
              </a:lnSpc>
            </a:pPr>
            <a:r>
              <a:rPr lang="en-US" sz="28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I. </a:t>
            </a:r>
            <a:r>
              <a:rPr lang="zh-CN" sz="2800">
                <a:ea typeface="宋体" panose="02010600030101010101" pitchFamily="2" charset="-122"/>
                <a:sym typeface="+mn-ea"/>
              </a:rPr>
              <a:t>用词的正确形式填空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indent="0" algn="just">
              <a:lnSpc>
                <a:spcPct val="110000"/>
              </a:lnSpc>
            </a:pPr>
            <a:r>
              <a:rPr sz="2400">
                <a:latin typeface="Times New Roman" panose="02020603050405020304" pitchFamily="18" charset="0"/>
                <a:sym typeface="+mn-ea"/>
              </a:rPr>
              <a:t>1.（2020全国卷III）But I try to persuade them______________ (keep) smiling .</a:t>
            </a:r>
            <a:endParaRPr sz="2400">
              <a:latin typeface="Times New Roman" panose="02020603050405020304" pitchFamily="18" charset="0"/>
              <a:sym typeface="+mn-ea"/>
            </a:endParaRPr>
          </a:p>
          <a:p>
            <a:pPr indent="0" algn="just">
              <a:lnSpc>
                <a:spcPct val="110000"/>
              </a:lnSpc>
            </a:pPr>
            <a:r>
              <a:rPr sz="2400">
                <a:latin typeface="Times New Roman" panose="02020603050405020304" pitchFamily="18" charset="0"/>
                <a:sym typeface="+mn-ea"/>
              </a:rPr>
              <a:t>2.（2020全国卷I）The engineers are also trying to develop an on and off “switch”_______ the glow would fade when exposed to daylight.</a:t>
            </a:r>
            <a:endParaRPr sz="2400">
              <a:latin typeface="Times New Roman" panose="02020603050405020304" pitchFamily="18" charset="0"/>
              <a:sym typeface="+mn-ea"/>
            </a:endParaRPr>
          </a:p>
          <a:p>
            <a:pPr indent="0" algn="just">
              <a:lnSpc>
                <a:spcPct val="110000"/>
              </a:lnSpc>
            </a:pPr>
            <a:r>
              <a:rPr sz="2400">
                <a:latin typeface="Times New Roman" panose="02020603050405020304" pitchFamily="18" charset="0"/>
                <a:sym typeface="+mn-ea"/>
              </a:rPr>
              <a:t>3. (2020全国II)While the younger generations prefer____</a:t>
            </a:r>
            <a:r>
              <a:rPr lang="en-US" sz="2400">
                <a:latin typeface="Times New Roman" panose="02020603050405020304" pitchFamily="18" charset="0"/>
                <a:sym typeface="+mn-ea"/>
              </a:rPr>
              <a:t>_</a:t>
            </a:r>
            <a:r>
              <a:rPr sz="2400">
                <a:latin typeface="Times New Roman" panose="02020603050405020304" pitchFamily="18" charset="0"/>
                <a:sym typeface="+mn-ea"/>
              </a:rPr>
              <a:t>___</a:t>
            </a:r>
            <a:r>
              <a:rPr lang="en-US" sz="2400">
                <a:latin typeface="Times New Roman" panose="02020603050405020304" pitchFamily="18" charset="0"/>
                <a:sym typeface="+mn-ea"/>
              </a:rPr>
              <a:t>___</a:t>
            </a:r>
            <a:r>
              <a:rPr sz="2400">
                <a:latin typeface="Times New Roman" panose="02020603050405020304" pitchFamily="18" charset="0"/>
                <a:sym typeface="+mn-ea"/>
              </a:rPr>
              <a:t>__(communicate) visually, for those used to working with traditional tools like email, it may feel like a learning curve（曲线）.</a:t>
            </a:r>
            <a:endParaRPr sz="2400">
              <a:latin typeface="Times New Roman" panose="02020603050405020304" pitchFamily="18" charset="0"/>
              <a:sym typeface="+mn-ea"/>
            </a:endParaRPr>
          </a:p>
          <a:p>
            <a:pPr indent="0" algn="just">
              <a:lnSpc>
                <a:spcPct val="110000"/>
              </a:lnSpc>
            </a:pPr>
            <a:r>
              <a:rPr sz="2400">
                <a:latin typeface="Times New Roman" panose="02020603050405020304" pitchFamily="18" charset="0"/>
                <a:sym typeface="+mn-ea"/>
              </a:rPr>
              <a:t>4.（2020.7浙江）Technological innovations,______________( combine) with good marketing will promote the sales of these products</a:t>
            </a:r>
            <a:endParaRPr sz="2400">
              <a:latin typeface="Times New Roman" panose="02020603050405020304" pitchFamily="18" charset="0"/>
              <a:sym typeface="+mn-ea"/>
            </a:endParaRPr>
          </a:p>
          <a:p>
            <a:pPr indent="0" algn="just">
              <a:lnSpc>
                <a:spcPct val="110000"/>
              </a:lnSpc>
            </a:pPr>
            <a:r>
              <a:rPr sz="2400">
                <a:latin typeface="Times New Roman" panose="02020603050405020304" pitchFamily="18" charset="0"/>
                <a:sym typeface="+mn-ea"/>
              </a:rPr>
              <a:t>5.（2020.7浙江）Under your expert guidance we have had a ________(good) command of English than before.</a:t>
            </a:r>
            <a:endParaRPr sz="2400"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026275" y="1602105"/>
            <a:ext cx="107124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en-US" sz="24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keep</a:t>
            </a:r>
            <a:endParaRPr lang="en-US" altLang="en-US" sz="2400" b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550150" y="2800350"/>
            <a:ext cx="213677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 communicate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291955" y="4852670"/>
            <a:ext cx="876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better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784975" y="3997960"/>
            <a:ext cx="1384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combined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753870" y="2468245"/>
            <a:ext cx="11912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where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12640" y="571500"/>
            <a:ext cx="2937510" cy="11372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36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核心素养专练</a:t>
            </a:r>
            <a:endParaRPr lang="en-US" sz="32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endParaRPr lang="en-US" altLang="en-US" sz="32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4" grpId="0"/>
      <p:bldP spid="5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567690" y="1057275"/>
            <a:ext cx="11026775" cy="30435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algn="just">
              <a:lnSpc>
                <a:spcPct val="120000"/>
              </a:lnSpc>
            </a:pPr>
            <a:r>
              <a:rPr lang="en-US" sz="28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I. </a:t>
            </a:r>
            <a:r>
              <a:rPr lang="zh-CN" sz="2800">
                <a:ea typeface="宋体" panose="02010600030101010101" pitchFamily="2" charset="-122"/>
                <a:sym typeface="+mn-ea"/>
              </a:rPr>
              <a:t>用词的正确形式填空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indent="0" algn="just">
              <a:lnSpc>
                <a:spcPct val="110000"/>
              </a:lnSpc>
            </a:pPr>
            <a:r>
              <a:rPr sz="2400">
                <a:latin typeface="Times New Roman" panose="02020603050405020304" pitchFamily="18" charset="0"/>
                <a:sym typeface="+mn-ea"/>
              </a:rPr>
              <a:t>6.（2020全国卷III）The animal activists gather on Hollywood Boulevard to oppose _________(wear) fur coats.</a:t>
            </a:r>
            <a:endParaRPr sz="2400">
              <a:latin typeface="Times New Roman" panose="02020603050405020304" pitchFamily="18" charset="0"/>
              <a:sym typeface="+mn-ea"/>
            </a:endParaRPr>
          </a:p>
          <a:p>
            <a:pPr indent="0" algn="just">
              <a:lnSpc>
                <a:spcPct val="110000"/>
              </a:lnSpc>
            </a:pPr>
            <a:r>
              <a:rPr sz="2400">
                <a:latin typeface="Times New Roman" panose="02020603050405020304" pitchFamily="18" charset="0"/>
                <a:sym typeface="+mn-ea"/>
              </a:rPr>
              <a:t>7.（2020江苏） LoveFone, a company that advocates __________(repair) cellphones rather than abandoning them, opened a mini workshop in a London phone box in 2016.</a:t>
            </a:r>
            <a:endParaRPr sz="2400">
              <a:latin typeface="Times New Roman" panose="02020603050405020304" pitchFamily="18" charset="0"/>
              <a:sym typeface="+mn-ea"/>
            </a:endParaRPr>
          </a:p>
          <a:p>
            <a:pPr indent="0" algn="just">
              <a:lnSpc>
                <a:spcPct val="110000"/>
              </a:lnSpc>
            </a:pPr>
            <a:r>
              <a:rPr sz="2400">
                <a:latin typeface="Times New Roman" panose="02020603050405020304" pitchFamily="18" charset="0"/>
                <a:sym typeface="+mn-ea"/>
              </a:rPr>
              <a:t>8.(2019全国)we tend to associate fresh air___________ health care.</a:t>
            </a:r>
            <a:endParaRPr sz="2400">
              <a:latin typeface="Times New Roman" panose="02020603050405020304" pitchFamily="18" charset="0"/>
              <a:sym typeface="+mn-ea"/>
            </a:endParaRPr>
          </a:p>
          <a:p>
            <a:pPr indent="0" algn="just">
              <a:lnSpc>
                <a:spcPct val="110000"/>
              </a:lnSpc>
            </a:pPr>
            <a:r>
              <a:rPr sz="2400">
                <a:latin typeface="Times New Roman" panose="02020603050405020304" pitchFamily="18" charset="0"/>
                <a:sym typeface="+mn-ea"/>
              </a:rPr>
              <a:t>9. I found it hard to resist____________(buy) these books.</a:t>
            </a:r>
            <a:endParaRPr sz="2400"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23595" y="2007870"/>
            <a:ext cx="11645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en-US" sz="24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wearing</a:t>
            </a:r>
            <a:endParaRPr lang="en-US" altLang="en-US" sz="2400" b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285230" y="3198495"/>
            <a:ext cx="7245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with 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125595" y="3658870"/>
            <a:ext cx="10293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buying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550150" y="2468245"/>
            <a:ext cx="17424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repairing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12640" y="571500"/>
            <a:ext cx="2937510" cy="11372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36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核心素养专练</a:t>
            </a:r>
            <a:endParaRPr lang="en-US" sz="32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endParaRPr lang="en-US" altLang="en-US" sz="32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4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4109720" y="3088640"/>
            <a:ext cx="7018020" cy="887095"/>
          </a:xfrm>
        </p:spPr>
        <p:txBody>
          <a:bodyPr>
            <a:normAutofit fontScale="90000"/>
          </a:bodyPr>
          <a:p>
            <a:r>
              <a:rPr lang="en-US" altLang="zh-CN" sz="8000" b="1" noProof="0" dirty="0">
                <a:ln w="31550" cmpd="sng">
                  <a:gradFill>
                    <a:gsLst>
                      <a:gs pos="70000">
                        <a:srgbClr val="AE4845">
                          <a:shade val="50000"/>
                          <a:satMod val="190000"/>
                        </a:srgbClr>
                      </a:gs>
                      <a:gs pos="0">
                        <a:srgbClr val="AE4845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GungsuhChe" panose="02030609000101010101" pitchFamily="49" charset="-127"/>
                <a:cs typeface="+mn-cs"/>
                <a:sym typeface="+mn-ea"/>
              </a:rPr>
              <a:t>Thank you !</a:t>
            </a:r>
            <a:r>
              <a:rPr lang="en-US" altLang="zh-CN" b="1" noProof="0" dirty="0">
                <a:ln w="31550" cmpd="sng">
                  <a:gradFill>
                    <a:gsLst>
                      <a:gs pos="70000">
                        <a:srgbClr val="AE4845">
                          <a:shade val="50000"/>
                          <a:satMod val="190000"/>
                        </a:srgbClr>
                      </a:gs>
                      <a:gs pos="0">
                        <a:srgbClr val="AE4845">
                          <a:tint val="77000"/>
                          <a:satMod val="18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/>
                <a:uLnTx/>
                <a:uFillTx/>
                <a:latin typeface="Calibri" panose="020F0502020204030204"/>
                <a:ea typeface="GungsuhChe" panose="02030609000101010101" pitchFamily="49" charset="-127"/>
                <a:cs typeface="+mn-cs"/>
                <a:sym typeface="+mn-ea"/>
              </a:rPr>
              <a:t> 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431800" y="639445"/>
            <a:ext cx="5080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2800" b="1">
                <a:latin typeface="Times New Roman" panose="02020603050405020304" pitchFamily="18" charset="0"/>
                <a:ea typeface="宋体" panose="02010600030101010101" pitchFamily="2" charset="-122"/>
              </a:rPr>
              <a:t>Revision</a:t>
            </a:r>
            <a:endParaRPr lang="zh-CN" altLang="en-US" sz="2800" b="1"/>
          </a:p>
        </p:txBody>
      </p:sp>
      <p:sp>
        <p:nvSpPr>
          <p:cNvPr id="3" name="文本框 2"/>
          <p:cNvSpPr txBox="1"/>
          <p:nvPr/>
        </p:nvSpPr>
        <p:spPr>
          <a:xfrm>
            <a:off x="431800" y="1161415"/>
            <a:ext cx="103371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 b="0">
                <a:latin typeface="Times New Roman" panose="02020603050405020304" pitchFamily="18" charset="0"/>
              </a:rPr>
              <a:t>Write as many correct pairs of “verb + noun” phrases as possible.</a:t>
            </a:r>
            <a:endParaRPr lang="zh-CN" altLang="en-US" sz="2800"/>
          </a:p>
        </p:txBody>
      </p:sp>
      <p:sp>
        <p:nvSpPr>
          <p:cNvPr id="1073742876" name="文本框 1073742875"/>
          <p:cNvSpPr txBox="1"/>
          <p:nvPr/>
        </p:nvSpPr>
        <p:spPr>
          <a:xfrm>
            <a:off x="1607820" y="2009140"/>
            <a:ext cx="3536950" cy="264223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anchor="t"/>
          <a:p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Verbs :detect, integrate, leak, switch on/off, monitor, cure, have, become, issue, encourage, repair, reject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3742877" name="文本框 1073742876"/>
          <p:cNvSpPr txBox="1"/>
          <p:nvPr/>
        </p:nvSpPr>
        <p:spPr>
          <a:xfrm>
            <a:off x="5650230" y="2699385"/>
            <a:ext cx="708660" cy="834390"/>
          </a:xfrm>
          <a:prstGeom prst="rect">
            <a:avLst/>
          </a:prstGeom>
          <a:noFill/>
          <a:ln w="9525">
            <a:noFill/>
          </a:ln>
        </p:spPr>
        <p:txBody>
          <a:bodyPr vert="horz" anchor="t"/>
          <a:p>
            <a:r>
              <a:rPr lang="zh-CN" altLang="en-US" sz="4000"/>
              <a:t>＋</a:t>
            </a:r>
            <a:endParaRPr lang="zh-CN" altLang="en-US" sz="2400"/>
          </a:p>
          <a:p>
            <a:endParaRPr lang="zh-CN" altLang="en-US" sz="2400"/>
          </a:p>
        </p:txBody>
      </p:sp>
      <p:sp>
        <p:nvSpPr>
          <p:cNvPr id="1073742878" name="文本框 1073742877"/>
          <p:cNvSpPr txBox="1"/>
          <p:nvPr/>
        </p:nvSpPr>
        <p:spPr>
          <a:xfrm>
            <a:off x="6358890" y="2009140"/>
            <a:ext cx="4410075" cy="264287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horz" anchor="t"/>
          <a:p>
            <a:r>
              <a: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Nouns: preference, routine, a warning, cancer, learning, the heater, air quality, potential dangers, oil, innovation, the electrical wearing,  fantasies</a:t>
            </a:r>
            <a:endParaRPr lang="zh-CN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/>
          </a:p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607820" y="4979035"/>
            <a:ext cx="847852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 b="0">
                <a:latin typeface="Times New Roman" panose="02020603050405020304" pitchFamily="18" charset="0"/>
              </a:rPr>
              <a:t>Example detect potential dangers, have fantasies</a:t>
            </a:r>
            <a:endParaRPr lang="zh-CN" alt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half" idx="2"/>
          </p:nvPr>
        </p:nvSpPr>
        <p:spPr>
          <a:xfrm>
            <a:off x="307975" y="1045210"/>
            <a:ext cx="11507470" cy="5121910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1.distance-a. _____________              </a:t>
            </a: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2. absent-n.____________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3. resist-n. _____________                  </a:t>
            </a: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4. prefer-n. __________________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5. warn-n. ________________            6. potential-ad. ________________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7. electricity-a. __________________</a:t>
            </a: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8. secure-n. _______________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9. innovate-n. _______________        </a:t>
            </a: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10. combination-v. ________________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11. predict- n. ________________      12. occupy-n. ________________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13.integrate-a. ________                     </a:t>
            </a:r>
            <a:r>
              <a:rPr altLang="zh-CN" sz="28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14.efficiency-a. ______________</a:t>
            </a: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endParaRPr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660015" y="1259840"/>
            <a:ext cx="14814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2400" dirty="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  <a:sym typeface="+mn-ea"/>
              </a:rPr>
              <a:t>distant</a:t>
            </a:r>
            <a:endParaRPr lang="zh-CN" sz="2400" dirty="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616825" y="1259840"/>
            <a:ext cx="15297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400" dirty="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  <a:sym typeface="+mn-ea"/>
              </a:rPr>
              <a:t>absence</a:t>
            </a:r>
            <a:endParaRPr lang="zh-CN" sz="2400" dirty="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03475" y="1957705"/>
            <a:ext cx="17379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400" dirty="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  <a:sym typeface="+mn-ea"/>
              </a:rPr>
              <a:t>resistance</a:t>
            </a:r>
            <a:endParaRPr lang="zh-CN" sz="2400" dirty="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510145" y="1957705"/>
            <a:ext cx="36849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altLang="zh-CN" sz="2400" dirty="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  <a:sym typeface="+mn-ea"/>
              </a:rPr>
              <a:t>preference</a:t>
            </a:r>
            <a:endParaRPr altLang="zh-CN" sz="2400" dirty="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03475" y="2632075"/>
            <a:ext cx="17075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dirty="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  <a:sym typeface="+mn-ea"/>
              </a:rPr>
              <a:t>warning</a:t>
            </a:r>
            <a:endParaRPr lang="en-US" sz="2400" dirty="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203200" y="523240"/>
            <a:ext cx="5080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2800" b="1">
                <a:latin typeface="Times New Roman" panose="02020603050405020304" pitchFamily="18" charset="0"/>
              </a:rPr>
              <a:t>Word Formation</a:t>
            </a:r>
            <a:endParaRPr lang="zh-CN" altLang="en-US" sz="2800"/>
          </a:p>
        </p:txBody>
      </p:sp>
      <p:sp>
        <p:nvSpPr>
          <p:cNvPr id="8" name="文本框 7"/>
          <p:cNvSpPr txBox="1"/>
          <p:nvPr/>
        </p:nvSpPr>
        <p:spPr>
          <a:xfrm>
            <a:off x="8498840" y="2632075"/>
            <a:ext cx="1997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dirty="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  <a:sym typeface="+mn-ea"/>
              </a:rPr>
              <a:t>potentially</a:t>
            </a:r>
            <a:endParaRPr lang="en-US" sz="2400" dirty="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74315" y="3376295"/>
            <a:ext cx="17075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dirty="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  <a:sym typeface="+mn-ea"/>
              </a:rPr>
              <a:t>electrical</a:t>
            </a:r>
            <a:endParaRPr lang="en-US" sz="2400" dirty="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986395" y="3376295"/>
            <a:ext cx="17075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dirty="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  <a:sym typeface="+mn-ea"/>
              </a:rPr>
              <a:t>security</a:t>
            </a:r>
            <a:endParaRPr lang="en-US" sz="2400" dirty="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774315" y="4130675"/>
            <a:ext cx="199707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dirty="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  <a:sym typeface="+mn-ea"/>
              </a:rPr>
              <a:t>innovation</a:t>
            </a:r>
            <a:endParaRPr lang="en-US" sz="2400" dirty="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8656955" y="4130675"/>
            <a:ext cx="17075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dirty="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  <a:sym typeface="+mn-ea"/>
              </a:rPr>
              <a:t>combine</a:t>
            </a:r>
            <a:endParaRPr lang="en-US" sz="2400" dirty="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774315" y="4862195"/>
            <a:ext cx="17075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dirty="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  <a:sym typeface="+mn-ea"/>
              </a:rPr>
              <a:t>prediction</a:t>
            </a:r>
            <a:endParaRPr lang="en-US" sz="2400" dirty="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093075" y="4862195"/>
            <a:ext cx="17075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dirty="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  <a:sym typeface="+mn-ea"/>
              </a:rPr>
              <a:t>occupation</a:t>
            </a:r>
            <a:endParaRPr lang="en-US" sz="2400" dirty="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660015" y="5502275"/>
            <a:ext cx="17075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dirty="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  <a:sym typeface="+mn-ea"/>
              </a:rPr>
              <a:t>integrated</a:t>
            </a:r>
            <a:endParaRPr lang="en-US" sz="2400" dirty="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245475" y="5502275"/>
            <a:ext cx="17075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400" dirty="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  <a:sym typeface="+mn-ea"/>
              </a:rPr>
              <a:t>efficient</a:t>
            </a:r>
            <a:endParaRPr lang="en-US" sz="2400" dirty="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half" idx="2"/>
          </p:nvPr>
        </p:nvSpPr>
        <p:spPr>
          <a:xfrm>
            <a:off x="475615" y="974725"/>
            <a:ext cx="10482580" cy="5839460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1.switch off/on  ____________________               2.save energy 节约能源                 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remote control 遥控器；遥控                        4.__________________ 先进科技             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5.daily routine 日常生活        6.come on  跟着来；突然产生；快点；开始；赶快   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7.the instant  一……就                               8.___________ 对……做出反应        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9._______________________________ 关于健康饮食的建议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10.keep track of ___________________________    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______________________ 防止……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453005" y="1111885"/>
            <a:ext cx="3383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altLang="zh-CN" sz="2400" dirty="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  <a:sym typeface="+mn-ea"/>
              </a:rPr>
              <a:t>关/开（电灯、机器等）</a:t>
            </a:r>
            <a:r>
              <a:rPr altLang="zh-CN" sz="2800" dirty="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  <a:sym typeface="+mn-ea"/>
              </a:rPr>
              <a:t> </a:t>
            </a:r>
            <a:endParaRPr lang="zh-CN" altLang="zh-CN" sz="2800" dirty="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604000" y="1744980"/>
            <a:ext cx="27635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advanced technology</a:t>
            </a:r>
            <a:endParaRPr lang="zh-CN" altLang="zh-CN" sz="2800" dirty="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612775" y="452755"/>
            <a:ext cx="5080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2800" b="1">
                <a:latin typeface="Times New Roman" panose="02020603050405020304" pitchFamily="18" charset="0"/>
              </a:rPr>
              <a:t>Collocations 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6243320" y="3075940"/>
            <a:ext cx="146113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respond to</a:t>
            </a:r>
            <a:endParaRPr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44600" y="3633470"/>
            <a:ext cx="3872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suggestions on a healthier diet </a:t>
            </a:r>
            <a:endParaRPr altLang="zh-CN" sz="2400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646680" y="4233545"/>
            <a:ext cx="5364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掌握……的最新消息；了解……的动态</a:t>
            </a:r>
            <a:endParaRPr altLang="zh-CN" sz="2400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417320" y="4894580"/>
            <a:ext cx="19939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prevent…from</a:t>
            </a:r>
            <a:endParaRPr altLang="zh-CN" sz="2400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half" idx="2"/>
          </p:nvPr>
        </p:nvSpPr>
        <p:spPr>
          <a:xfrm>
            <a:off x="475615" y="974725"/>
            <a:ext cx="10482580" cy="5839460"/>
          </a:xfrm>
        </p:spPr>
        <p:txBody>
          <a:bodyPr>
            <a:noAutofit/>
          </a:bodyPr>
          <a:lstStyle/>
          <a:p>
            <a:pPr>
              <a:lnSpc>
                <a:spcPct val="140000"/>
              </a:lnSpc>
            </a:pP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12.a short 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electrical wiring</a:t>
            </a: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…电路短路                     13._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</a:t>
            </a: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</a:t>
            </a: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 给某人提供某物    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14.relevant information 相关信息                       15. fix the problem  解决问题    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16.catch fire 着火                     17.____________________  有机会做某事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artificial intelligence[AI]人工智能               19.the deceased 已死的；亡故的        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20.in the absence of _____________                      21. quality of life 生活品质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22.____________________（与……）保持联系；了解（某课题或领域的情况）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40000"/>
              </a:lnSpc>
            </a:pPr>
            <a:r>
              <a:rPr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23.look on ______________ </a:t>
            </a:r>
            <a:endParaRPr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59790" y="1556385"/>
            <a:ext cx="3383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altLang="zh-CN" sz="2400" dirty="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  <a:sym typeface="+mn-ea"/>
              </a:rPr>
              <a:t>provide sb. with sth.</a:t>
            </a:r>
            <a:r>
              <a:rPr altLang="zh-CN" sz="2800" dirty="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cs typeface="新宋体" panose="02010609030101010101" charset="-122"/>
                <a:sym typeface="+mn-ea"/>
              </a:rPr>
              <a:t> </a:t>
            </a:r>
            <a:endParaRPr lang="zh-CN" altLang="zh-CN" sz="2800" dirty="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719320" y="2854325"/>
            <a:ext cx="33985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have the opportunity to do</a:t>
            </a:r>
            <a:endParaRPr altLang="zh-CN" sz="2400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612775" y="452755"/>
            <a:ext cx="5080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2800" b="1">
                <a:latin typeface="Times New Roman" panose="02020603050405020304" pitchFamily="18" charset="0"/>
              </a:rPr>
              <a:t>Collocations 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1061085" y="4766945"/>
            <a:ext cx="26454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keep in touch (with) </a:t>
            </a:r>
            <a:endParaRPr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968625" y="4157345"/>
            <a:ext cx="38576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缺乏；不存在</a:t>
            </a:r>
            <a:endParaRPr altLang="zh-CN" sz="2400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331720" y="536702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看待</a:t>
            </a:r>
            <a:endParaRPr altLang="zh-CN" sz="2400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half" idx="2"/>
          </p:nvPr>
        </p:nvSpPr>
        <p:spPr>
          <a:xfrm>
            <a:off x="478790" y="1080135"/>
            <a:ext cx="10904855" cy="5446395"/>
          </a:xfrm>
        </p:spPr>
        <p:txBody>
          <a:bodyPr>
            <a:normAutofit lnSpcReduction="20000"/>
          </a:bodyPr>
          <a:lstStyle/>
          <a:p>
            <a:pPr algn="l">
              <a:lnSpc>
                <a:spcPct val="120000"/>
              </a:lnSpc>
              <a:buClrTx/>
              <a:buSzTx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1.persuade vt. 劝说；说服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ClrTx/>
              <a:buSzTx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【教材回扣】The passage is likely meant to 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persuade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ClrTx/>
              <a:buSzTx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【同义句替换】The passage is probably to make others convinced.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ClrTx/>
              <a:buSzTx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【语境感知】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ClrTx/>
              <a:buSzTx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persuaded me to buy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new bike.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ClrTx/>
              <a:buSzTx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customers are 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persuaded into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buying something they don’t need.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ClrTx/>
              <a:buSzTx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teacher 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persuaded him out of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his foolish plan.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ClrTx/>
              <a:buSzTx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persuaded him that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was telling the truth.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ClrTx/>
              <a:buSzTx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can be very 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persuasive.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buClrTx/>
              <a:buSzTx/>
            </a:pP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didn’t take much </a:t>
            </a:r>
            <a:r>
              <a:rPr lang="en-US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persuasion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get her to tell us where he was.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8790" y="472440"/>
            <a:ext cx="6308725" cy="60769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20000"/>
              </a:lnSpc>
            </a:pPr>
            <a:r>
              <a:rPr altLang="zh-CN" sz="2800" b="1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Usages of Important Words and Phrases</a:t>
            </a:r>
            <a:r>
              <a:rPr altLang="zh-CN" sz="2800" b="1" dirty="0">
                <a:latin typeface="新宋体" panose="02010609030101010101" charset="-122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 </a:t>
            </a:r>
            <a:endParaRPr lang="zh-CN" altLang="zh-CN" sz="2800" b="1" dirty="0">
              <a:latin typeface="新宋体" panose="02010609030101010101" charset="-122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half" idx="2"/>
          </p:nvPr>
        </p:nvSpPr>
        <p:spPr>
          <a:xfrm>
            <a:off x="512445" y="1443990"/>
            <a:ext cx="11168380" cy="3482975"/>
          </a:xfrm>
        </p:spPr>
        <p:txBody>
          <a:bodyPr>
            <a:normAutofit fontScale="25000"/>
          </a:bodyPr>
          <a:lstStyle/>
          <a:p>
            <a:pPr>
              <a:lnSpc>
                <a:spcPct val="110000"/>
              </a:lnSpc>
            </a:pPr>
            <a:r>
              <a:rPr lang="en-US" altLang="zh-CN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【用法小结】</a:t>
            </a:r>
            <a:endParaRPr lang="en-US" altLang="zh-CN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 说服某人(不)做某事</a:t>
            </a:r>
            <a:endParaRPr lang="en-US" altLang="zh-CN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persuade sb into/ out of( doing)sth ___________________________</a:t>
            </a:r>
            <a:endParaRPr lang="en-US" altLang="zh-CN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persuade sb of sth. ____________________________</a:t>
            </a:r>
            <a:endParaRPr lang="en-US" altLang="zh-CN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persuade sb+that从句 使某人相信…</a:t>
            </a:r>
            <a:endParaRPr lang="en-US" altLang="zh-CN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persuasive adj. 有说服力的；令人信服的</a:t>
            </a:r>
            <a:endParaRPr lang="en-US" altLang="zh-CN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persuasion n. 说服；劝说</a:t>
            </a:r>
            <a:endParaRPr lang="en-US" altLang="zh-CN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altLang="zh-CN" sz="4000" dirty="0">
              <a:latin typeface="新宋体" panose="02010609030101010101" charset="-122"/>
              <a:ea typeface="新宋体" panose="02010609030101010101" charset="-122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endParaRPr lang="en-US" altLang="zh-CN" dirty="0">
              <a:latin typeface="新宋体" panose="02010609030101010101" charset="-122"/>
              <a:ea typeface="新宋体" panose="02010609030101010101" charset="-122"/>
              <a:cs typeface="新宋体" panose="0201060903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08330" y="1833880"/>
            <a:ext cx="45440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400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persuade sb (not) to do sth</a:t>
            </a:r>
            <a:endParaRPr sz="2400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2774950" y="2848610"/>
            <a:ext cx="276161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altLang="zh-CN" sz="2400" dirty="0">
                <a:solidFill>
                  <a:srgbClr val="FF0000"/>
                </a:solidFill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使某人相信某事</a:t>
            </a:r>
            <a:endParaRPr altLang="zh-CN" sz="2400" dirty="0">
              <a:solidFill>
                <a:srgbClr val="FF0000"/>
              </a:solidFill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08450" y="2294255"/>
            <a:ext cx="59048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2400" dirty="0">
                <a:solidFill>
                  <a:srgbClr val="FF0000"/>
                </a:solidFill>
                <a:latin typeface="新宋体" panose="02010609030101010101" charset="-122"/>
                <a:ea typeface="新宋体" panose="02010609030101010101" charset="-122"/>
                <a:sym typeface="+mn-ea"/>
              </a:rPr>
              <a:t>说服某人做/不做某事;使某人相信某事</a:t>
            </a:r>
            <a:endParaRPr lang="zh-CN" altLang="zh-CN" sz="2400" dirty="0">
              <a:solidFill>
                <a:srgbClr val="FF0000"/>
              </a:solidFill>
              <a:latin typeface="新宋体" panose="02010609030101010101" charset="-122"/>
              <a:ea typeface="新宋体" panose="02010609030101010101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10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half" idx="2"/>
          </p:nvPr>
        </p:nvSpPr>
        <p:spPr>
          <a:xfrm>
            <a:off x="685800" y="744220"/>
            <a:ext cx="10904855" cy="3721735"/>
          </a:xfrm>
        </p:spPr>
        <p:txBody>
          <a:bodyPr>
            <a:normAutofit fontScale="25000"/>
          </a:bodyPr>
          <a:lstStyle/>
          <a:p>
            <a:pPr>
              <a:lnSpc>
                <a:spcPct val="180000"/>
              </a:lnSpc>
            </a:pPr>
            <a:r>
              <a:rPr sz="96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【考点运用】</a:t>
            </a:r>
            <a:endParaRPr sz="96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180000"/>
              </a:lnSpc>
            </a:pPr>
            <a:r>
              <a:rPr sz="96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1.I managed to persuade my classmates ___________(accept) my ideas.</a:t>
            </a:r>
            <a:endParaRPr sz="96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180000"/>
              </a:lnSpc>
            </a:pPr>
            <a:r>
              <a:rPr sz="96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2. They were persuaded__________ my honesty.</a:t>
            </a:r>
            <a:endParaRPr sz="96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180000"/>
              </a:lnSpc>
            </a:pPr>
            <a:r>
              <a:rPr sz="96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3. We persuaded her out of_____________(carry) her foolish plans.</a:t>
            </a:r>
            <a:endParaRPr sz="96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180000"/>
              </a:lnSpc>
            </a:pPr>
            <a:r>
              <a:rPr sz="96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【例句仿写】</a:t>
            </a:r>
            <a:endParaRPr sz="96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180000"/>
              </a:lnSpc>
            </a:pPr>
            <a:r>
              <a:rPr sz="96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我们相信智能家居会极大改变我们的生活。</a:t>
            </a:r>
            <a:endParaRPr sz="96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  <a:p>
            <a:pPr>
              <a:lnSpc>
                <a:spcPct val="180000"/>
              </a:lnSpc>
            </a:pPr>
            <a:r>
              <a:rPr sz="9600" dirty="0">
                <a:latin typeface="Times New Roman" panose="02020603050405020304" pitchFamily="18" charset="0"/>
                <a:ea typeface="新宋体" panose="02010609030101010101" charset="-122"/>
                <a:cs typeface="Times New Roman" panose="02020603050405020304" pitchFamily="18" charset="0"/>
                <a:sym typeface="+mn-ea"/>
              </a:rPr>
              <a:t>_______________________________________________________________________________</a:t>
            </a:r>
            <a:endParaRPr sz="9600" dirty="0">
              <a:latin typeface="Times New Roman" panose="02020603050405020304" pitchFamily="18" charset="0"/>
              <a:ea typeface="新宋体" panose="02010609030101010101" charset="-122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20000"/>
              </a:lnSpc>
              <a:buClrTx/>
              <a:buSzTx/>
            </a:pPr>
            <a:endParaRPr lang="zh-CN" altLang="zh-CN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986528" y="2519600"/>
            <a:ext cx="2250831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of </a:t>
            </a:r>
            <a:r>
              <a:rPr altLang="zh-CN" dirty="0">
                <a:solidFill>
                  <a:srgbClr val="FF0000"/>
                </a:solidFill>
              </a:rPr>
              <a:t>  </a:t>
            </a:r>
            <a:endParaRPr altLang="zh-CN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720100" y="1727960"/>
            <a:ext cx="135001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 to accept </a:t>
            </a:r>
            <a:endParaRPr lang="en-US" sz="2400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159248" y="3362880"/>
            <a:ext cx="2250831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carrying</a:t>
            </a:r>
            <a:r>
              <a:rPr altLang="zh-CN" dirty="0">
                <a:solidFill>
                  <a:srgbClr val="FF0000"/>
                </a:solidFill>
              </a:rPr>
              <a:t>  </a:t>
            </a:r>
            <a:endParaRPr altLang="zh-CN" dirty="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85800" y="5633720"/>
            <a:ext cx="81483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24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We are persuaded that smart homes will greatly change our life.</a:t>
            </a:r>
            <a:r>
              <a:rPr altLang="zh-CN" dirty="0">
                <a:solidFill>
                  <a:srgbClr val="FF0000"/>
                </a:solidFill>
              </a:rPr>
              <a:t>  </a:t>
            </a:r>
            <a:endParaRPr altLang="zh-CN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4" grpId="0"/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13407</Words>
  <Application>WPS 演示</Application>
  <PresentationFormat>宽屏</PresentationFormat>
  <Paragraphs>465</Paragraphs>
  <Slides>28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41" baseType="lpstr">
      <vt:lpstr>Arial</vt:lpstr>
      <vt:lpstr>宋体</vt:lpstr>
      <vt:lpstr>Wingdings</vt:lpstr>
      <vt:lpstr>微软雅黑</vt:lpstr>
      <vt:lpstr>Times New Roman</vt:lpstr>
      <vt:lpstr>Segoe UI</vt:lpstr>
      <vt:lpstr>新宋体</vt:lpstr>
      <vt:lpstr>Arial Unicode MS</vt:lpstr>
      <vt:lpstr>Calibri</vt:lpstr>
      <vt:lpstr>华文细黑</vt:lpstr>
      <vt:lpstr>Calibri</vt:lpstr>
      <vt:lpstr>GungsuhChe</vt:lpstr>
      <vt:lpstr>Office 主题</vt:lpstr>
      <vt:lpstr>Unit 2 Look Into The Future Build Up Your Vocabulary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Thank you 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Hannah</cp:lastModifiedBy>
  <cp:revision>198</cp:revision>
  <dcterms:created xsi:type="dcterms:W3CDTF">2020-01-14T10:19:00Z</dcterms:created>
  <dcterms:modified xsi:type="dcterms:W3CDTF">2021-08-15T09:21:22Z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FD1E99311DFE4BCAA51DAD631DA2F53E</vt:lpwstr>
  </property>
</Properties>
</file>