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9" r:id="rId4"/>
    <p:sldId id="427" r:id="rId5"/>
    <p:sldId id="293" r:id="rId6"/>
    <p:sldId id="334" r:id="rId7"/>
    <p:sldId id="428" r:id="rId8"/>
    <p:sldId id="335" r:id="rId9"/>
    <p:sldId id="336" r:id="rId10"/>
    <p:sldId id="378" r:id="rId11"/>
    <p:sldId id="379" r:id="rId12"/>
    <p:sldId id="380" r:id="rId13"/>
    <p:sldId id="429" r:id="rId14"/>
    <p:sldId id="381" r:id="rId15"/>
    <p:sldId id="382" r:id="rId16"/>
    <p:sldId id="384" r:id="rId17"/>
    <p:sldId id="430" r:id="rId18"/>
    <p:sldId id="383" r:id="rId19"/>
    <p:sldId id="431" r:id="rId20"/>
    <p:sldId id="407" r:id="rId21"/>
    <p:sldId id="432" r:id="rId22"/>
    <p:sldId id="409" r:id="rId23"/>
    <p:sldId id="410" r:id="rId24"/>
    <p:sldId id="411" r:id="rId25"/>
    <p:sldId id="412" r:id="rId26"/>
    <p:sldId id="433" r:id="rId27"/>
    <p:sldId id="417" r:id="rId28"/>
    <p:sldId id="434" r:id="rId29"/>
    <p:sldId id="365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g yuan" initials="d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看"/>
          <p:cNvPicPr>
            <a:picLocks noChangeAspect="1"/>
          </p:cNvPicPr>
          <p:nvPr userDrawn="1"/>
        </p:nvPicPr>
        <p:blipFill>
          <a:blip r:embed="rId2"/>
          <a:srcRect l="31" t="4451"/>
          <a:stretch>
            <a:fillRect/>
          </a:stretch>
        </p:blipFill>
        <p:spPr>
          <a:xfrm>
            <a:off x="635" y="-635"/>
            <a:ext cx="12191365" cy="685863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 descr="就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250" y="1854835"/>
            <a:ext cx="5651500" cy="28943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22600" y="932815"/>
            <a:ext cx="8331200" cy="132588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三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67000"/>
            <a:ext cx="12192000" cy="1524000"/>
          </a:xfrm>
          <a:prstGeom prst="rect">
            <a:avLst/>
          </a:prstGeom>
        </p:spPr>
      </p:pic>
      <p:pic>
        <p:nvPicPr>
          <p:cNvPr id="11" name="图片 10" descr="图片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667000"/>
            <a:ext cx="3391535" cy="152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81400" y="2985135"/>
            <a:ext cx="7018020" cy="88709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23365"/>
            <a:ext cx="10304145" cy="381190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图片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5615"/>
          </a:xfrm>
          <a:prstGeom prst="rect">
            <a:avLst/>
          </a:prstGeom>
        </p:spPr>
      </p:pic>
      <p:pic>
        <p:nvPicPr>
          <p:cNvPr id="9" name="图片 8" descr="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501765"/>
            <a:ext cx="12191365" cy="3562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22600" y="932814"/>
            <a:ext cx="8271287" cy="282250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Unit 2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sym typeface="+mn-ea"/>
              </a:rPr>
              <a:t>Look Into The Future</a:t>
            </a:r>
            <a:b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Up Your Vocabulary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643255" y="707390"/>
            <a:ext cx="11407775" cy="48469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 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vt. 转换；交换vi.&amp; vt. (使)改变；转变　n. 开关；转换器；改变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【教材回扣】Or,have you ever forgotten to </a:t>
            </a:r>
            <a:r>
              <a:rPr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off the TV or computer?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【同义句替换】Or,have you ever forgotten to turn off the TV or computer?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【语境感知】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We’ve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switched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the meeting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from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Tuesday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Thursday.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Please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off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the TV when you go to bed.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hear that song whenever I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on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the radio.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Within a few years the whole country will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over to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digital television. 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520" y="535305"/>
            <a:ext cx="11745595" cy="59004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【用法小结】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__________________</a:t>
            </a: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打开/关上（电灯、电视等）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over改变；转换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(from)...to...从......转换成......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【近义短语】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turn on/off 开/关（水、电灯、煤气等）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【考点运用】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 The government would encourage companies to switch __________coal _______cleaner fuels. 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 Switch_______ the light. It's really dark here!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3.My brother always switches_________ to the programmes that he wants to watch.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【例句仿写】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家用电器可以自动开关.</a:t>
            </a:r>
            <a:endParaRPr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_________________________________________________________________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1880" y="958850"/>
            <a:ext cx="179387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switch on/off</a:t>
            </a:r>
            <a:r>
              <a:rPr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940800" y="3255645"/>
            <a:ext cx="7753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from</a:t>
            </a:r>
            <a:r>
              <a:rPr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97560" y="3592195"/>
            <a:ext cx="4197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64360" y="4052570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on</a:t>
            </a:r>
            <a:r>
              <a:rPr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841240" y="4406265"/>
            <a:ext cx="1793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over</a:t>
            </a:r>
            <a:endParaRPr lang="en-US"/>
          </a:p>
        </p:txBody>
      </p:sp>
      <p:sp>
        <p:nvSpPr>
          <p:cNvPr id="10" name="文本框 9"/>
          <p:cNvSpPr txBox="1"/>
          <p:nvPr/>
        </p:nvSpPr>
        <p:spPr>
          <a:xfrm>
            <a:off x="797560" y="5835650"/>
            <a:ext cx="80010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Household appliances can be switched on and off automatically.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08635" y="777240"/>
            <a:ext cx="11235690" cy="4829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3. preference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偏爱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【教材回扣】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home will also learn your daily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routine and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【同义句替换】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Your home will also learn about your daily life and 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you show greater interest in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【语境感知】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A teacher should not show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preference for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any one of his pupils.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Preference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will be given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graduates of this university.I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prefer to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go to London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rather than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go to Paris.Would you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prefer me to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stay?I much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prefer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jazz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rock music.</a:t>
            </a:r>
            <a:endParaRPr lang="en-US" altLang="en-US" sz="2800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22960" y="530225"/>
            <a:ext cx="1054544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933450" indent="-93345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【用法小结】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3450" indent="-93345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_____________________________偏爱      give (a) preference to  优待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3450" indent="-93345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更喜欢......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3450" indent="-93345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prefer sth to sth                                  prefer doing sth to doing sth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3450" indent="-93345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prefer to do sth rather than do            prefer sb to do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70965" y="863600"/>
            <a:ext cx="39065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have/show( a) preference for...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34205" y="2757805"/>
            <a:ext cx="419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to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34400" y="3218180"/>
            <a:ext cx="986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to stay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22960" y="2468245"/>
            <a:ext cx="11146155" cy="39319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【考点运用】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1.Lucy prefer healthy food _____ fast food.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2. Unlike fast food places, fine dining shops prefer customers _________(stay) longer and spend more.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3.We give ________________(prefer) to those who have worked with us for a long time.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4. I have a strong preference___________ sweet food over spicy.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【例句仿写】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如果你偏爱爵士音乐，你一回家就会播放爵士音乐。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  <a:endParaRPr sz="2400" b="0">
              <a:latin typeface="Times New Roman" panose="02020603050405020304" pitchFamily="18" charset="0"/>
            </a:endParaRPr>
          </a:p>
          <a:p>
            <a:pPr indent="0">
              <a:lnSpc>
                <a:spcPct val="140000"/>
              </a:lnSpc>
            </a:pPr>
            <a:endParaRPr sz="2400" b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90165" y="3925570"/>
            <a:ext cx="14687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preference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05070" y="4204335"/>
            <a:ext cx="53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for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96620" y="5389880"/>
            <a:ext cx="10471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If you have a preference for jazz, your home will play jazz the instant you get home.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1330" y="1114425"/>
            <a:ext cx="9874250" cy="4225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command n.指令；命令；控制 vt.命令；控制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【教材回扣】All controls will respond to voice commands.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【同义句替换】All controls can react to voice orders.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【语境感知】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captain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commanded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his men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fire.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have a good command of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English so I’m qualified for the position.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commanded that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troops (should) cross the river.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I'm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at your command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─what would you like me to do?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2740" y="541020"/>
            <a:ext cx="11669395" cy="49650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【用法小结】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_____________________命令某人做某事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command + that sb.( should) do sth.命令…做某事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______________________________精通……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at one's command      听从某人的指挥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【考点运用】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captain commanded the crew __________(go) to the deck.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general commanded that the army___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</a:t>
            </a: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________( attack) at once.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have ________________ (精通)English and a lot of experience. 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【例句仿写】如果你命令你的智能家居改变日常习惯，家居系统会服从命令。</a:t>
            </a:r>
            <a:endParaRPr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400" dirty="0">
                <a:cs typeface="Times New Roman" panose="02020603050405020304" pitchFamily="18" charset="0"/>
                <a:sym typeface="+mn-ea"/>
              </a:rPr>
              <a:t>___________________________________________________________________________</a:t>
            </a:r>
            <a:endParaRPr altLang="zh-CN" sz="2400" dirty="0"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6100" y="1092200"/>
            <a:ext cx="30861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command sb. to do sth..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2740" y="1967865"/>
            <a:ext cx="46850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have a good command/knowledge of 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16805" y="3199130"/>
            <a:ext cx="800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to go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66360" y="3659505"/>
            <a:ext cx="20021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(should) attack 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6485" y="4119880"/>
            <a:ext cx="28403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a good command of ..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6100" y="5045710"/>
            <a:ext cx="11053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If you command your smart home to change its daily routine, the home system will obey.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39115" y="864870"/>
            <a:ext cx="10412730" cy="5128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30000"/>
              </a:lnSpc>
            </a:pPr>
            <a:r>
              <a:rPr lang="en-US" sz="2800" b="0">
                <a:latin typeface="Times New Roman" panose="02020603050405020304" pitchFamily="18" charset="0"/>
              </a:rPr>
              <a:t>5. combine v. (</a:t>
            </a:r>
            <a:r>
              <a:rPr lang="zh-CN" sz="2800" b="0">
                <a:ea typeface="宋体" panose="02010600030101010101" pitchFamily="2" charset="-122"/>
              </a:rPr>
              <a:t>使）结合，混合【教材回扣】</a:t>
            </a:r>
            <a:r>
              <a:rPr lang="en-US" sz="2800" b="0">
                <a:latin typeface="Times New Roman" panose="02020603050405020304" pitchFamily="18" charset="0"/>
              </a:rPr>
              <a:t> 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Care </a:t>
            </a:r>
            <a:r>
              <a:rPr lang="en-US" sz="2800" b="0">
                <a:latin typeface="Times New Roman" panose="02020603050405020304" pitchFamily="18" charset="0"/>
              </a:rPr>
              <a:t>will also be taken to </a:t>
            </a:r>
            <a:r>
              <a:rPr lang="en-US" sz="2800" b="1">
                <a:latin typeface="Times New Roman" panose="02020603050405020304" pitchFamily="18" charset="0"/>
              </a:rPr>
              <a:t>combine</a:t>
            </a:r>
            <a:r>
              <a:rPr lang="en-US" sz="2800" b="0">
                <a:latin typeface="Times New Roman" panose="02020603050405020304" pitchFamily="18" charset="0"/>
              </a:rPr>
              <a:t> the building and the surrounding architecture together to form an effective system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sz="2800" b="0">
                <a:ea typeface="宋体" panose="02010600030101010101" pitchFamily="2" charset="-122"/>
              </a:rPr>
              <a:t>【同义句替换】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Care </a:t>
            </a:r>
            <a:r>
              <a:rPr lang="en-US" sz="2800" b="0">
                <a:latin typeface="Times New Roman" panose="02020603050405020304" pitchFamily="18" charset="0"/>
              </a:rPr>
              <a:t>will also be taken to 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integrate</a:t>
            </a:r>
            <a:r>
              <a:rPr lang="en-US" sz="2800" b="0">
                <a:latin typeface="Times New Roman" panose="02020603050405020304" pitchFamily="18" charset="0"/>
              </a:rPr>
              <a:t> the building and the surrounding architecture together to form an effective system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sz="2800" b="0">
                <a:ea typeface="宋体" panose="02010600030101010101" pitchFamily="2" charset="-122"/>
              </a:rPr>
              <a:t>【语境感知】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As a writer, he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combined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wit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and/with</a:t>
            </a:r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</a:rPr>
              <a:t> passion.</a:t>
            </a:r>
            <a:r>
              <a:rPr lang="en-US" sz="2800" b="0">
                <a:latin typeface="Times New Roman" panose="02020603050405020304" pitchFamily="18" charset="0"/>
                <a:cs typeface="华文细黑" charset="0"/>
              </a:rPr>
              <a:t>Artemisinin, given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华文细黑" charset="0"/>
              </a:rPr>
              <a:t>in combination with</a:t>
            </a:r>
            <a:r>
              <a:rPr lang="en-US" sz="2800" b="0">
                <a:latin typeface="Times New Roman" panose="02020603050405020304" pitchFamily="18" charset="0"/>
                <a:cs typeface="华文细黑" charset="0"/>
              </a:rPr>
              <a:t> other drugs, is the most effective malaria treatment today.</a:t>
            </a:r>
            <a:endParaRPr lang="zh-CN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944245" y="624205"/>
            <a:ext cx="10304145" cy="2790190"/>
          </a:xfrm>
        </p:spPr>
        <p:txBody>
          <a:bodyPr>
            <a:normAutofit lnSpcReduction="20000"/>
          </a:bodyPr>
          <a:lstStyle/>
          <a:p>
            <a:pPr>
              <a:lnSpc>
                <a:spcPct val="70000"/>
              </a:lnSpc>
            </a:pPr>
            <a:r>
              <a:rPr lang="zh-CN" altLang="zh-CN" b="1" dirty="0"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</a:rPr>
              <a:t>【</a:t>
            </a: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用法小结】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   把......与......结合起来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be combined with...与......结合起来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in combination with与......联合/结合起来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【近义短语】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connect...with...把......和......联系/连接起来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associate...with...把......和......联系起来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r>
              <a:rPr lang="zh-CN" altLang="zh-CN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relate...to...将......和......联系起来；与......有关</a:t>
            </a:r>
            <a:endParaRPr lang="zh-CN" altLang="zh-CN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5385" y="733425"/>
            <a:ext cx="35934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combine ... and/with ...……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42185" y="3414395"/>
            <a:ext cx="14605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 combined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0215" y="2960370"/>
            <a:ext cx="11292205" cy="33381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【考点运用】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1.Sickness, ____________ (combine)with the terrible weather ruined the trip.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2.In recent years an English word “infosphere” has appeared __________(combine )the sense of “information” and “atmosphere”.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3.These paints can be used individually or in ______</a:t>
            </a:r>
            <a:r>
              <a:rPr lang="en-US" alt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__ (combine). 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4. I associate Switzerland __________ the Alps.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【例句仿写】智能家居将科技与健康紧密联系在一起。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</a:pP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  <a:r>
              <a:rPr lang="zh-CN" sz="2400" b="0"/>
              <a:t>_________</a:t>
            </a:r>
            <a:endParaRPr lang="zh-CN" sz="2400" b="0"/>
          </a:p>
        </p:txBody>
      </p:sp>
      <p:sp>
        <p:nvSpPr>
          <p:cNvPr id="6" name="文本框 5"/>
          <p:cNvSpPr txBox="1"/>
          <p:nvPr/>
        </p:nvSpPr>
        <p:spPr>
          <a:xfrm>
            <a:off x="8479790" y="3874770"/>
            <a:ext cx="14859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combining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6295" y="5776595"/>
            <a:ext cx="664400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 Smart homes combine technology and health firmly.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 algn="l"/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90310" y="4643755"/>
            <a:ext cx="17056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combination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96030" y="4982210"/>
            <a:ext cx="724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with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60400" y="989330"/>
            <a:ext cx="1026096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6.oppose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反对；抵制；阻挠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【教材回扣】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article, various people said that the public should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idea of developing driverless cars.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【同义句替换】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article,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different kinds of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said that the public should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against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idea of developing driverless cars.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【语境感知】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He strongly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</a:t>
            </a:r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wife's going there alone.His parents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opposed to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marriage.I am here on business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opposed to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holiday.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They came to conclusions diametrically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 to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ours.I thought this medicine would make me sleep, but it has the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effect.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222250" y="3070225"/>
            <a:ext cx="11322050" cy="3787775"/>
          </a:xfrm>
        </p:spPr>
        <p:txBody>
          <a:bodyPr>
            <a:normAutofit lnSpcReduction="20000"/>
          </a:bodyPr>
          <a:lstStyle/>
          <a:p>
            <a:pPr>
              <a:lnSpc>
                <a:spcPct val="150000"/>
              </a:lnSpc>
            </a:pPr>
            <a:r>
              <a:rPr dirty="0"/>
              <a:t>【考点运用】</a:t>
            </a:r>
            <a:endParaRPr dirty="0"/>
          </a:p>
          <a:p>
            <a:pPr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1.Many residents are opposed to ____________(build) the railway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2.Tom would oppose____________(change) the law.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3.Why do some people strongly object_______driverless cars?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【例句仿写】有人反对智能家居时代的到来吗?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dirty="0"/>
              <a:t>____________________________________________________________________</a:t>
            </a:r>
            <a:endParaRPr dirty="0"/>
          </a:p>
          <a:p>
            <a:pPr>
              <a:lnSpc>
                <a:spcPct val="100000"/>
              </a:lnSpc>
            </a:pP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3070" y="425450"/>
            <a:ext cx="1111123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【用法小结】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 反对(做)某事       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opposed to (doing) sth.反对（做）某事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as opposed to（表示对比）而不是    opposed to相反的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opposite  prep.在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...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对面  adj.对面的;相反  adv.在对面n.相反的人（或物）；对立物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【近义短语】be against反对  object to反对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17040" y="833755"/>
            <a:ext cx="2527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oppose (doing) sth.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44975" y="377571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building</a:t>
            </a:r>
            <a:endParaRPr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96260" y="435800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changing</a:t>
            </a:r>
            <a:endParaRPr altLang="zh-CN"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59375" y="4972685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</a:t>
            </a:r>
            <a:endParaRPr altLang="zh-CN"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9406" y="523514"/>
            <a:ext cx="1032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objectives:</a:t>
            </a:r>
            <a:endParaRPr lang="en-US" altLang="zh-CN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4308" y="1409992"/>
            <a:ext cx="10896016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the end of this period, you will be able to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…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5988" y="2055353"/>
            <a:ext cx="11377649" cy="319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understand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usages of such important words and expressions as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persuade, switch, preference, command ,combine, oppose, advocate, resist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etc; learn to express themselves by using them.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use the right collocation between adjectives and the nouns, verbs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their objects.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they have learned into writing.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06755" y="834390"/>
            <a:ext cx="10229850" cy="4912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40000"/>
              </a:lnSpc>
            </a:pP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advocate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vt.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提倡；支持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拥护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提倡者；支持者；拥护者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【教材回扣】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advocate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simple life with an emphasis on hard work, family, and community.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【同义句替换】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encourage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simple life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think highly of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hard work, family, and community. </a:t>
            </a:r>
            <a:r>
              <a:rPr lang="zh-CN" sz="28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【语境感知】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Many experts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advocate</a:t>
            </a:r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rewarding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child for good behaviour.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They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advocated that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we </a:t>
            </a:r>
            <a:r>
              <a:rPr lang="en-US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(should) establish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a day­care center.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820420" y="958850"/>
            <a:ext cx="11065510" cy="2887980"/>
          </a:xfrm>
        </p:spPr>
        <p:txBody>
          <a:bodyPr>
            <a:noAutofit/>
          </a:bodyPr>
          <a:lstStyle/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【用法小结】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__________________________ 提倡/主张做某事   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advocate that sb.(should) do sth. 提倡……做某事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【考点运用】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1.Experts advocate that each person___________( play) their part.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2.The mayor advocates __________(build) more hospitals.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【例句仿写】我们倡导应当拥抱新科技。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_____________________________________________________________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8718" y="1488217"/>
            <a:ext cx="25438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advocate doing sth.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1492" y="2969776"/>
            <a:ext cx="17995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(should) play 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8909" y="4519887"/>
            <a:ext cx="697801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We advocate that we should embrace new technologies.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51301" y="3552323"/>
            <a:ext cx="31642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building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1650" y="666115"/>
            <a:ext cx="10973435" cy="5259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8.resist vi. &amp; vt.抵制；反抗；抵挡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【教材回扣】Nevertheless, I will always look on the positive side of change and accept it rather than </a:t>
            </a:r>
            <a:r>
              <a:rPr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resist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it.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【同义句替换】Even so, I will think of the change positively and accept it instead of opposing it.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【语境感知】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They will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resist doing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assignments that they find boring.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can't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resist showing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off his new car.  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 is hard to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resist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charm of love.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Generally those who exercise regularly have high </a:t>
            </a:r>
            <a:r>
              <a:rPr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resistance to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diseases.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881380" y="638810"/>
            <a:ext cx="11065510" cy="2887980"/>
          </a:xfrm>
        </p:spPr>
        <p:txBody>
          <a:bodyPr>
            <a:noAutofit/>
          </a:bodyPr>
          <a:lstStyle/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【用法小结】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___________________________反对/抵制做某事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can't resist (doing )sth_____________________________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resistance n.抵制;反对;抗拒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【考点运用】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1.She couldn't resist _____________(ask) him about his date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2.Vitamin A helps build ____________(resist) to injection.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 【例句仿写】纳科技而非抵制科技才能促进社会的进步。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zh-CN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________________________________________________</a:t>
            </a:r>
            <a:endParaRPr lang="zh-CN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</a:rPr>
              <a:t>________________________________________________</a:t>
            </a:r>
            <a:endParaRPr lang="en-US" altLang="zh-CN" sz="28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40109" y="1124997"/>
            <a:ext cx="21043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resist doing sth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28257" y="1707396"/>
            <a:ext cx="35356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忍不住，抵抗不住做某事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4340" y="3199130"/>
            <a:ext cx="12617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asking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18355" y="3766185"/>
            <a:ext cx="4590415" cy="46037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resistance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63955" y="4768215"/>
            <a:ext cx="7812405" cy="829945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Only by accepting science and technology instead of resisting it can we promote social progress.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554990" y="975995"/>
            <a:ext cx="10500360" cy="2629535"/>
          </a:xfrm>
        </p:spPr>
        <p:txBody>
          <a:bodyPr>
            <a:normAutofit fontScale="25000"/>
          </a:bodyPr>
          <a:lstStyle/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sentences again and judge which one is giving a conclusion(C), which one is giving a detail(D) and which one is a Transitional sentences(T). And then try to connect them into one possible passage, and you can add proper details to make it perfect.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1.We are persuaded that smart homes will greatly change our life.(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2.Household appliances can be switched on and off automatically.(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3.If you have a preference for jazz, your home will play jazz the instant you get home.(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4.If you command your smart home to change its daily routine, the home system will obey.(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5.Smart homes combine technology and health firmly.(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6.Is there anyone opposed to the coming of smart home era?(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7.We advocate that we should embrace new technologies.(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8.Only by accepting science and technology instead of resisting it can we promote social progress.(  )</a:t>
            </a:r>
            <a:endParaRPr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79164" y="2206402"/>
            <a:ext cx="411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2480" y="441960"/>
            <a:ext cx="1470025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0000"/>
              </a:lnSpc>
            </a:pPr>
            <a:r>
              <a:rPr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Summary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86162" y="2781077"/>
            <a:ext cx="479425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D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46737" y="3241452"/>
            <a:ext cx="479425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D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826162" y="3701827"/>
            <a:ext cx="479425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D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00934" y="4162202"/>
            <a:ext cx="411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D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39414" y="4719732"/>
            <a:ext cx="439420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T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85414" y="5180107"/>
            <a:ext cx="411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537044" y="5640482"/>
            <a:ext cx="411480" cy="460375"/>
          </a:xfrm>
          <a:prstGeom prst="rect">
            <a:avLst/>
          </a:prstGeom>
        </p:spPr>
        <p:txBody>
          <a:bodyPr wrap="none">
            <a:spAutoFit/>
          </a:bodyPr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15315" y="1168400"/>
            <a:ext cx="10443210" cy="4521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just">
              <a:lnSpc>
                <a:spcPct val="120000"/>
              </a:lnSpc>
            </a:pPr>
            <a:r>
              <a:rPr lang="en-US" sz="2400" b="0">
                <a:latin typeface="Times New Roman" panose="02020603050405020304" pitchFamily="18" charset="0"/>
              </a:rPr>
              <a:t>    We are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persuaded</a:t>
            </a:r>
            <a:r>
              <a:rPr lang="en-US" sz="2400" b="0">
                <a:latin typeface="Times New Roman" panose="02020603050405020304" pitchFamily="18" charset="0"/>
              </a:rPr>
              <a:t> that in the not-too-distance future smart homes will greatly change our life. For example, household appliances can be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switched</a:t>
            </a:r>
            <a:r>
              <a:rPr lang="en-US" sz="2400" b="0">
                <a:latin typeface="Times New Roman" panose="02020603050405020304" pitchFamily="18" charset="0"/>
              </a:rPr>
              <a:t> on and off automatically. If you have a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preference</a:t>
            </a:r>
            <a:r>
              <a:rPr lang="en-US" sz="2400" b="0">
                <a:latin typeface="Times New Roman" panose="02020603050405020304" pitchFamily="18" charset="0"/>
              </a:rPr>
              <a:t> for jazz, your home will play jazz the instant you get home. Besides, if you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command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 b="0">
                <a:latin typeface="Times New Roman" panose="02020603050405020304" pitchFamily="18" charset="0"/>
              </a:rPr>
              <a:t>your 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smart home</a:t>
            </a:r>
            <a:r>
              <a:rPr lang="en-US" sz="2400" b="0">
                <a:latin typeface="Times New Roman" panose="02020603050405020304" pitchFamily="18" charset="0"/>
              </a:rPr>
              <a:t> to change its 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daily </a:t>
            </a:r>
            <a:r>
              <a:rPr lang="en-US" sz="2400" b="0">
                <a:latin typeface="Times New Roman" panose="02020603050405020304" pitchFamily="18" charset="0"/>
              </a:rPr>
              <a:t>routine, 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sz="2400" b="0">
                <a:latin typeface="Times New Roman" panose="02020603050405020304" pitchFamily="18" charset="0"/>
              </a:rPr>
              <a:t>he 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home system </a:t>
            </a:r>
            <a:r>
              <a:rPr lang="en-US" sz="2400" b="0">
                <a:latin typeface="Times New Roman" panose="02020603050405020304" pitchFamily="18" charset="0"/>
              </a:rPr>
              <a:t>will obey as well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. There is no denying that s</a:t>
            </a:r>
            <a:r>
              <a:rPr lang="en-US" sz="2400" b="0">
                <a:latin typeface="Times New Roman" panose="02020603050405020304" pitchFamily="18" charset="0"/>
              </a:rPr>
              <a:t>mart homes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combine</a:t>
            </a:r>
            <a:r>
              <a:rPr lang="en-US" sz="2400" b="0">
                <a:latin typeface="Times New Roman" panose="02020603050405020304" pitchFamily="18" charset="0"/>
              </a:rPr>
              <a:t> technology and health firmly, which can give appropriate suggestions on your health in time. However, when it come to smart homes, is there anyone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opposed</a:t>
            </a:r>
            <a:r>
              <a:rPr lang="en-US" sz="2400" b="0">
                <a:latin typeface="Times New Roman" panose="02020603050405020304" pitchFamily="18" charset="0"/>
              </a:rPr>
              <a:t> to the coming of smart home era? We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advocate</a:t>
            </a:r>
            <a:r>
              <a:rPr lang="en-US" sz="2400" b="0">
                <a:latin typeface="Times New Roman" panose="02020603050405020304" pitchFamily="18" charset="0"/>
              </a:rPr>
              <a:t> that we should embrace new technologies.After all, only by accepting science and technology instead of 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</a:rPr>
              <a:t>resisting</a:t>
            </a:r>
            <a:r>
              <a:rPr lang="en-US" sz="2400" b="0">
                <a:latin typeface="Times New Roman" panose="02020603050405020304" pitchFamily="18" charset="0"/>
              </a:rPr>
              <a:t> it can we promote social progress.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487680" y="502920"/>
            <a:ext cx="342392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800" b="1">
                <a:latin typeface="Times New Roman" panose="02020603050405020304" pitchFamily="18" charset="0"/>
                <a:sym typeface="+mn-ea"/>
              </a:rPr>
              <a:t>One possible version:</a:t>
            </a:r>
            <a:endParaRPr lang="en-US" sz="1050">
              <a:latin typeface="Times New Roman" panose="02020603050405020304" pitchFamily="18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67690" y="1057275"/>
            <a:ext cx="11026775" cy="46666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just">
              <a:lnSpc>
                <a:spcPct val="120000"/>
              </a:lnSpc>
            </a:pP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I. </a:t>
            </a:r>
            <a:r>
              <a:rPr lang="zh-CN" sz="2800">
                <a:ea typeface="宋体" panose="02010600030101010101" pitchFamily="2" charset="-122"/>
                <a:sym typeface="+mn-ea"/>
              </a:rPr>
              <a:t>用词的正确形式填空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1.（2020全国卷III）But I try to persuade them______________ (keep) smiling 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2.（2020全国卷I）The engineers are also trying to develop an on and off “switch”_______ the glow would fade when exposed to daylight.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3. (2020全国II)While the younger generations prefer____</a:t>
            </a:r>
            <a:r>
              <a:rPr lang="en-US" sz="2400">
                <a:latin typeface="Times New Roman" panose="02020603050405020304" pitchFamily="18" charset="0"/>
                <a:sym typeface="+mn-ea"/>
              </a:rPr>
              <a:t>_</a:t>
            </a:r>
            <a:r>
              <a:rPr sz="2400">
                <a:latin typeface="Times New Roman" panose="02020603050405020304" pitchFamily="18" charset="0"/>
                <a:sym typeface="+mn-ea"/>
              </a:rPr>
              <a:t>___</a:t>
            </a:r>
            <a:r>
              <a:rPr lang="en-US" sz="2400">
                <a:latin typeface="Times New Roman" panose="02020603050405020304" pitchFamily="18" charset="0"/>
                <a:sym typeface="+mn-ea"/>
              </a:rPr>
              <a:t>___</a:t>
            </a:r>
            <a:r>
              <a:rPr sz="2400">
                <a:latin typeface="Times New Roman" panose="02020603050405020304" pitchFamily="18" charset="0"/>
                <a:sym typeface="+mn-ea"/>
              </a:rPr>
              <a:t>__(communicate) visually, for those used to working with traditional tools like email, it may feel like a learning curve（曲线）.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4.（2020.7浙江）Technological innovations,______________( combine) with good marketing will promote the sales of these products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5.（2020.7浙江）Under your expert guidance we have had a ________(good) command of English than before.</a:t>
            </a:r>
            <a:endParaRPr sz="240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26275" y="1602105"/>
            <a:ext cx="10712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keep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0150" y="2800350"/>
            <a:ext cx="21367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communicate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291955" y="4852670"/>
            <a:ext cx="876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better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84975" y="3997960"/>
            <a:ext cx="1384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combined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53870" y="2468245"/>
            <a:ext cx="1191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where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12640" y="571500"/>
            <a:ext cx="2937510" cy="11372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核心素养专练</a:t>
            </a:r>
            <a:endParaRPr 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67690" y="1057275"/>
            <a:ext cx="11026775" cy="30435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just">
              <a:lnSpc>
                <a:spcPct val="120000"/>
              </a:lnSpc>
            </a:pPr>
            <a:r>
              <a:rPr lang="en-US" sz="28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I. </a:t>
            </a:r>
            <a:r>
              <a:rPr lang="zh-CN" sz="2800">
                <a:ea typeface="宋体" panose="02010600030101010101" pitchFamily="2" charset="-122"/>
                <a:sym typeface="+mn-ea"/>
              </a:rPr>
              <a:t>用词的正确形式填空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6.（2020全国卷III）The animal activists gather on Hollywood Boulevard to oppose _________(wear) fur coats.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7.（2020江苏） LoveFone, a company that advocates __________(repair) cellphones rather than abandoning them, opened a mini workshop in a London phone box in 2016.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8.(2019全国)we tend to associate fresh air___________ health care.</a:t>
            </a:r>
            <a:endParaRPr sz="2400">
              <a:latin typeface="Times New Roman" panose="02020603050405020304" pitchFamily="18" charset="0"/>
              <a:sym typeface="+mn-ea"/>
            </a:endParaRPr>
          </a:p>
          <a:p>
            <a:pPr indent="0" algn="just">
              <a:lnSpc>
                <a:spcPct val="110000"/>
              </a:lnSpc>
            </a:pPr>
            <a:r>
              <a:rPr sz="2400">
                <a:latin typeface="Times New Roman" panose="02020603050405020304" pitchFamily="18" charset="0"/>
                <a:sym typeface="+mn-ea"/>
              </a:rPr>
              <a:t>9. I found it hard to resist____________(buy) these books.</a:t>
            </a:r>
            <a:endParaRPr sz="240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3595" y="2007870"/>
            <a:ext cx="1164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wearing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85230" y="3198495"/>
            <a:ext cx="724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25595" y="3658870"/>
            <a:ext cx="1029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buying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0150" y="2468245"/>
            <a:ext cx="1742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repairing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12640" y="571500"/>
            <a:ext cx="2937510" cy="11372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核心素养专练</a:t>
            </a:r>
            <a:endParaRPr 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109720" y="3088640"/>
            <a:ext cx="7018020" cy="887095"/>
          </a:xfrm>
        </p:spPr>
        <p:txBody>
          <a:bodyPr>
            <a:normAutofit fontScale="90000"/>
          </a:bodyPr>
          <a:p>
            <a:r>
              <a:rPr lang="en-US" altLang="zh-CN" sz="8000" b="1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  <a:sym typeface="+mn-ea"/>
              </a:rPr>
              <a:t>Thank you !</a:t>
            </a:r>
            <a:r>
              <a:rPr lang="en-US" altLang="zh-CN" b="1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31800" y="63944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Revision</a:t>
            </a:r>
            <a:endParaRPr lang="zh-CN" altLang="en-US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431800" y="1161415"/>
            <a:ext cx="103371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Times New Roman" panose="02020603050405020304" pitchFamily="18" charset="0"/>
              </a:rPr>
              <a:t>Write as many correct pairs of “verb + noun” phrases as possible.</a:t>
            </a:r>
            <a:endParaRPr lang="zh-CN" altLang="en-US" sz="2800"/>
          </a:p>
        </p:txBody>
      </p:sp>
      <p:sp>
        <p:nvSpPr>
          <p:cNvPr id="1073742876" name="文本框 1073742875"/>
          <p:cNvSpPr txBox="1"/>
          <p:nvPr/>
        </p:nvSpPr>
        <p:spPr>
          <a:xfrm>
            <a:off x="1607820" y="2009140"/>
            <a:ext cx="3536950" cy="264223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anchor="t"/>
          <a:p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Verbs :detect, integrate, leak, switch on/off, monitor, cure, have, become, issue, encourage, repair, reject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3742877" name="文本框 1073742876"/>
          <p:cNvSpPr txBox="1"/>
          <p:nvPr/>
        </p:nvSpPr>
        <p:spPr>
          <a:xfrm>
            <a:off x="5650230" y="2699385"/>
            <a:ext cx="708660" cy="834390"/>
          </a:xfrm>
          <a:prstGeom prst="rect">
            <a:avLst/>
          </a:prstGeom>
          <a:noFill/>
          <a:ln w="9525">
            <a:noFill/>
          </a:ln>
        </p:spPr>
        <p:txBody>
          <a:bodyPr vert="horz" anchor="t"/>
          <a:p>
            <a:r>
              <a:rPr lang="zh-CN" altLang="en-US" sz="4000"/>
              <a:t>＋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1073742878" name="文本框 1073742877"/>
          <p:cNvSpPr txBox="1"/>
          <p:nvPr/>
        </p:nvSpPr>
        <p:spPr>
          <a:xfrm>
            <a:off x="6358890" y="2009140"/>
            <a:ext cx="4410075" cy="264287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anchor="t"/>
          <a:p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Nouns: preference, routine, a warning, cancer, learning, the heater, air quality, potential dangers, oil, innovation, the electrical wearing,  fantasies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607820" y="4979035"/>
            <a:ext cx="84785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Times New Roman" panose="02020603050405020304" pitchFamily="18" charset="0"/>
              </a:rPr>
              <a:t>Example detect potential dangers, have fantasies</a:t>
            </a:r>
            <a:endParaRPr lang="zh-CN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307975" y="1045210"/>
            <a:ext cx="11507470" cy="512191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1.distance-a. _____________              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absent-n.____________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resist-n. _____________                  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prefer-n. __________________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warn-n. ________________            6. potential-ad. ________________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electricity-a. __________________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secure-n. 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innovate-n. _______________        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10. combination-v. ________________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11. predict- n. ________________      12. occupy-n. ________________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13.integrate-a. ________                     </a:t>
            </a:r>
            <a:r>
              <a:rPr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14.efficiency-a. ______________</a:t>
            </a: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60015" y="1259840"/>
            <a:ext cx="14814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distant</a:t>
            </a:r>
            <a:endParaRPr lang="zh-CN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16825" y="1259840"/>
            <a:ext cx="1529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absence</a:t>
            </a:r>
            <a:endParaRPr lang="zh-CN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03475" y="1957705"/>
            <a:ext cx="17379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resistance</a:t>
            </a:r>
            <a:endParaRPr lang="zh-CN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10145" y="1957705"/>
            <a:ext cx="3684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alt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preference</a:t>
            </a:r>
            <a:endParaRPr altLang="zh-CN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03475" y="263207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warning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3200" y="52324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</a:rPr>
              <a:t>Word Formation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8498840" y="2632075"/>
            <a:ext cx="1997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potentially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74315" y="337629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electrical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986395" y="337629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security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74315" y="4130675"/>
            <a:ext cx="1997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innovation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56955" y="413067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combine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74315" y="486219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prediction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93075" y="486219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occupation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60015" y="550227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integrated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45475" y="5502275"/>
            <a:ext cx="170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efficient</a:t>
            </a:r>
            <a:endParaRPr lang="en-US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475615" y="974725"/>
            <a:ext cx="10482580" cy="583946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1.switch off/on  ____________________               2.save energy 节约能源             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remote control 遥控器；遥控                        4.__________________ 先进科技         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5.daily routine 日常生活        6.come on  跟着来；突然产生；快点；开始；赶快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7.the instant  一……就                               8.___________ 对……做出反应    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9._______________________________ 关于健康饮食的建议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10.keep track of ___________________________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______________________ 防止……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3005" y="1111885"/>
            <a:ext cx="3383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关/开（电灯、机器等）</a:t>
            </a:r>
            <a:r>
              <a:rPr altLang="zh-CN" sz="28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 </a:t>
            </a:r>
            <a:endParaRPr lang="zh-CN" altLang="zh-CN" sz="28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04000" y="1744980"/>
            <a:ext cx="27635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advanced technology</a:t>
            </a:r>
            <a:endParaRPr lang="zh-CN" altLang="zh-CN" sz="28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12775" y="45275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</a:rPr>
              <a:t>Collocations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6243320" y="3075940"/>
            <a:ext cx="1461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respond to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4600" y="3633470"/>
            <a:ext cx="3872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suggestions on a healthier diet 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46680" y="4233545"/>
            <a:ext cx="536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掌握……的最新消息；了解……的动态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7320" y="4894580"/>
            <a:ext cx="19939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prevent…from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475615" y="974725"/>
            <a:ext cx="10482580" cy="583946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12.a short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electrical wiring</a:t>
            </a: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…电路短路                     13._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给某人提供某物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14.relevant information 相关信息                       15. fix the problem  解决问题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16.catch fire 着火                     17.____________________  有机会做某事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artificial intelligence[AI]人工智能               19.the deceased 已死的；亡故的       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20.in the absence of _____________                      21. quality of life 生活品质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22.____________________（与……）保持联系；了解（某课题或领域的情况）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23.look on ______________ </a:t>
            </a:r>
            <a:endParaRPr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9790" y="1556385"/>
            <a:ext cx="3383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provide sb. with sth.</a:t>
            </a:r>
            <a:r>
              <a:rPr altLang="zh-CN" sz="28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新宋体" panose="02010609030101010101" charset="-122"/>
                <a:sym typeface="+mn-ea"/>
              </a:rPr>
              <a:t> </a:t>
            </a:r>
            <a:endParaRPr lang="zh-CN" altLang="zh-CN" sz="28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19320" y="2854325"/>
            <a:ext cx="33985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have the opportunity to do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12775" y="45275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</a:rPr>
              <a:t>Collocations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061085" y="4766945"/>
            <a:ext cx="26454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keep in touch (with) 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68625" y="4157345"/>
            <a:ext cx="3857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缺乏；不存在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31720" y="536702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看待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478790" y="1080135"/>
            <a:ext cx="10904855" cy="5446395"/>
          </a:xfrm>
        </p:spPr>
        <p:txBody>
          <a:bodyPr>
            <a:normAutofit lnSpcReduction="20000"/>
          </a:bodyPr>
          <a:lstStyle/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1.persuade vt. 劝说；说服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【教材回扣】The passage is likely meant to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【同义句替换】The passage is probably to make others convinced.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【语境感知】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persuaded me to buy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bike.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customers are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persuaded into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buying something they don’t need.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teacher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persuaded him out of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foolish plan.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persuaded him that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was telling the truth.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can be very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persuasive.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ClrTx/>
              <a:buSzTx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didn’t take much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persuasion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get her to tell us where he was.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8790" y="472440"/>
            <a:ext cx="6308725" cy="6076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0000"/>
              </a:lnSpc>
            </a:pPr>
            <a:r>
              <a:rPr altLang="zh-CN" sz="2800" b="1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Usages of Important Words and Phrases</a:t>
            </a:r>
            <a:r>
              <a:rPr altLang="zh-CN" sz="2800" b="1" dirty="0">
                <a:latin typeface="新宋体" panose="02010609030101010101" charset="-122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zh-CN" sz="2800" b="1" dirty="0">
              <a:latin typeface="新宋体" panose="02010609030101010101" charset="-122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512445" y="1443990"/>
            <a:ext cx="11168380" cy="3482975"/>
          </a:xfrm>
        </p:spPr>
        <p:txBody>
          <a:bodyPr>
            <a:normAutofit fontScale="25000"/>
          </a:bodyPr>
          <a:lstStyle/>
          <a:p>
            <a:pPr>
              <a:lnSpc>
                <a:spcPct val="110000"/>
              </a:lnSpc>
            </a:pPr>
            <a:r>
              <a:rPr lang="en-US" altLang="zh-C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【用法小结】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 说服某人(不)做某事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sb into/ out of( doing)sth ___________________________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sb of sth. ____________________________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sb+that从句 使某人相信…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persuasive adj. 有说服力的；令人信服的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persuasion n. 说服；劝说</a:t>
            </a:r>
            <a:endParaRPr lang="en-US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altLang="zh-CN" sz="4000" dirty="0">
              <a:latin typeface="新宋体" panose="02010609030101010101" charset="-122"/>
              <a:ea typeface="新宋体" panose="02010609030101010101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altLang="zh-CN" dirty="0">
              <a:latin typeface="新宋体" panose="02010609030101010101" charset="-122"/>
              <a:ea typeface="新宋体" panose="02010609030101010101" charset="-122"/>
              <a:cs typeface="新宋体" panose="02010609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1833880"/>
            <a:ext cx="45440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persuade sb (not) to do sth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774950" y="2848610"/>
            <a:ext cx="27616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使某人相信某事</a:t>
            </a:r>
            <a:endParaRPr altLang="zh-CN" sz="2400" dirty="0">
              <a:solidFill>
                <a:srgbClr val="FF0000"/>
              </a:solidFill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08450" y="2294255"/>
            <a:ext cx="59048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dirty="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sym typeface="+mn-ea"/>
              </a:rPr>
              <a:t>说服某人做/不做某事;使某人相信某事</a:t>
            </a:r>
            <a:endParaRPr lang="zh-CN" altLang="zh-CN" sz="2400" dirty="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>
          <a:xfrm>
            <a:off x="685800" y="744220"/>
            <a:ext cx="10904855" cy="3721735"/>
          </a:xfrm>
        </p:spPr>
        <p:txBody>
          <a:bodyPr>
            <a:normAutofit fontScale="25000"/>
          </a:bodyPr>
          <a:lstStyle/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【考点运用】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1.I managed to persuade my classmates ___________(accept) my ideas.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2. They were persuaded__________ my honesty.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3. We persuaded her out of_____________(carry) her foolish plans.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【例句仿写】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我们相信智能家居会极大改变我们的生活。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sz="9600" dirty="0">
                <a:latin typeface="Times New Roman" panose="02020603050405020304" pitchFamily="18" charset="0"/>
                <a:ea typeface="新宋体" panose="02010609030101010101" charset="-122"/>
                <a:cs typeface="Times New Roman" panose="02020603050405020304" pitchFamily="18" charset="0"/>
                <a:sym typeface="+mn-ea"/>
              </a:rPr>
              <a:t>_______________________________________________________________________________</a:t>
            </a:r>
            <a:endParaRPr sz="9600" dirty="0">
              <a:latin typeface="Times New Roman" panose="02020603050405020304" pitchFamily="18" charset="0"/>
              <a:ea typeface="新宋体" panose="02010609030101010101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</a:pPr>
            <a:endParaRPr lang="zh-CN" altLang="zh-CN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86528" y="2519600"/>
            <a:ext cx="225083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of </a:t>
            </a:r>
            <a:r>
              <a:rPr altLang="zh-CN" dirty="0">
                <a:solidFill>
                  <a:srgbClr val="FF0000"/>
                </a:solidFill>
              </a:rPr>
              <a:t>  </a:t>
            </a:r>
            <a:endParaRPr altLang="zh-CN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20100" y="1727960"/>
            <a:ext cx="13500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to accept 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59248" y="3362880"/>
            <a:ext cx="225083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carrying</a:t>
            </a:r>
            <a:r>
              <a:rPr altLang="zh-CN" dirty="0">
                <a:solidFill>
                  <a:srgbClr val="FF0000"/>
                </a:solidFill>
              </a:rPr>
              <a:t>  </a:t>
            </a:r>
            <a:endParaRPr altLang="zh-CN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5800" y="5633720"/>
            <a:ext cx="81483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We are persuaded that smart homes will greatly change our life.</a:t>
            </a:r>
            <a:r>
              <a:rPr altLang="zh-CN" dirty="0">
                <a:solidFill>
                  <a:srgbClr val="FF0000"/>
                </a:solidFill>
              </a:rPr>
              <a:t>  </a:t>
            </a:r>
            <a:endParaRPr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13407</Words>
  <Application>WPS 演示</Application>
  <PresentationFormat>宽屏</PresentationFormat>
  <Paragraphs>465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Times New Roman</vt:lpstr>
      <vt:lpstr>Segoe UI</vt:lpstr>
      <vt:lpstr>新宋体</vt:lpstr>
      <vt:lpstr>Arial Unicode MS</vt:lpstr>
      <vt:lpstr>Calibri</vt:lpstr>
      <vt:lpstr>华文细黑</vt:lpstr>
      <vt:lpstr>Calibri</vt:lpstr>
      <vt:lpstr>GungsuhChe</vt:lpstr>
      <vt:lpstr>Office 主题</vt:lpstr>
      <vt:lpstr>Unit 2 Look Into The Future Build Up Your Vocabulary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Hannah</cp:lastModifiedBy>
  <cp:revision>198</cp:revision>
  <dcterms:created xsi:type="dcterms:W3CDTF">2020-01-14T10:19:00Z</dcterms:created>
  <dcterms:modified xsi:type="dcterms:W3CDTF">2021-08-15T09:21:22Z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FD1E99311DFE4BCAA51DAD631DA2F53E</vt:lpwstr>
  </property>
</Properties>
</file>