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9" r:id="rId3"/>
    <p:sldId id="377" r:id="rId5"/>
    <p:sldId id="597" r:id="rId6"/>
    <p:sldId id="598" r:id="rId7"/>
    <p:sldId id="599" r:id="rId8"/>
    <p:sldId id="600" r:id="rId9"/>
    <p:sldId id="601" r:id="rId10"/>
    <p:sldId id="605" r:id="rId11"/>
    <p:sldId id="602" r:id="rId12"/>
    <p:sldId id="603" r:id="rId13"/>
    <p:sldId id="604" r:id="rId14"/>
    <p:sldId id="378" r:id="rId15"/>
    <p:sldId id="571" r:id="rId16"/>
    <p:sldId id="573" r:id="rId17"/>
    <p:sldId id="574" r:id="rId18"/>
    <p:sldId id="596" r:id="rId19"/>
    <p:sldId id="606" r:id="rId20"/>
    <p:sldId id="381" r:id="rId21"/>
    <p:sldId id="595" r:id="rId22"/>
    <p:sldId id="607" r:id="rId23"/>
    <p:sldId id="489" r:id="rId24"/>
    <p:sldId id="383" r:id="rId25"/>
    <p:sldId id="608" r:id="rId26"/>
    <p:sldId id="504" r:id="rId27"/>
    <p:sldId id="613" r:id="rId28"/>
    <p:sldId id="614" r:id="rId29"/>
    <p:sldId id="610" r:id="rId30"/>
    <p:sldId id="612" r:id="rId31"/>
    <p:sldId id="615" r:id="rId32"/>
    <p:sldId id="616" r:id="rId33"/>
    <p:sldId id="617" r:id="rId34"/>
    <p:sldId id="618" r:id="rId35"/>
    <p:sldId id="619" r:id="rId36"/>
    <p:sldId id="634" r:id="rId37"/>
    <p:sldId id="632" r:id="rId38"/>
    <p:sldId id="635" r:id="rId39"/>
    <p:sldId id="636" r:id="rId40"/>
    <p:sldId id="637" r:id="rId41"/>
    <p:sldId id="638" r:id="rId42"/>
  </p:sldIdLst>
  <p:sldSz cx="12192000" cy="6858000"/>
  <p:notesSz cx="7103745" cy="10234295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>
      <p:cViewPr varScale="1">
        <p:scale>
          <a:sx n="66" d="100"/>
          <a:sy n="66" d="100"/>
        </p:scale>
        <p:origin x="-120" y="-228"/>
      </p:cViewPr>
      <p:guideLst>
        <p:guide orient="horz" pos="2160"/>
        <p:guide pos="3824"/>
      </p:guideLst>
    </p:cSldViewPr>
  </p:slideViewPr>
  <p:outlineViewPr>
    <p:cViewPr>
      <p:scale>
        <a:sx n="33" d="100"/>
        <a:sy n="33" d="100"/>
      </p:scale>
      <p:origin x="252" y="33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724" y="-120"/>
      </p:cViewPr>
      <p:guideLst>
        <p:guide orient="horz" pos="3223"/>
        <p:guide pos="22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6.emf"/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emf"/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6013327-07A2-489C-9A90-A65DDC4749A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0DFA144-5BAA-4087-B188-AE66CBE4085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DFA144-5BAA-4087-B188-AE66CBE408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C56DEC71-F824-4E5B-850F-12520547705A}" type="slidenum">
              <a:rPr lang="zh-CN" altLang="en-US" sz="1300"/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1CE578AA-E071-4625-8F47-0ED39B54F2FE}" type="slidenum">
              <a:rPr lang="zh-CN" altLang="en-US" sz="1300"/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14D00E06-CB07-4E0C-92FD-D39733E88119}" type="slidenum">
              <a:rPr lang="zh-CN" altLang="en-US" sz="1300"/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5299" name="灯片编号占位符 3"/>
          <p:cNvSpPr txBox="1">
            <a:spLocks noGrp="1" noChangeArrowheads="1"/>
          </p:cNvSpPr>
          <p:nvPr/>
        </p:nvSpPr>
        <p:spPr bwMode="auto">
          <a:xfrm>
            <a:off x="4023992" y="9721107"/>
            <a:ext cx="3078427" cy="513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/>
            <a:fld id="{6E96C9FA-0580-4F01-B389-73CFA6687AA7}" type="slidenum">
              <a:rPr lang="zh-CN" altLang="en-US" sz="1300"/>
            </a:fld>
            <a:endParaRPr lang="en-US" altLang="zh-CN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B40-D154-4F69-B846-BA216C222B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CD659-E8B3-48AC-BA89-9678F05F75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642D-5FE5-4EDA-ABC6-932E514463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09B8-E732-4EF3-8AF9-1B78984FE1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233B-7BE1-419E-BA67-B4BE0E024BF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7482-D643-431F-B43F-CC849863F6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9632-BA54-40A4-AA07-F804B99BA9F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B4CB-4B54-4BB1-97A2-11822DF9C9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81A5-CD68-4D7C-95AF-C9BEE63887E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E40A-67B2-4785-9E0D-E288BB3161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0D67-343B-4436-9B55-ADA20BE2AC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92B1-8B5C-444E-A524-1D850E7E23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F430-D02B-4355-9E5E-D34BF3A949E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6269-C7D8-4D4B-8371-9FCC214580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816F-F9BD-4DD5-B9F6-9DA2FED427C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4D0A-5499-4639-B0A0-47BBDE7788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A298-96B5-4FE3-A959-B041965C798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DC81-C1C6-47A4-862F-BF589510D1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E898-B255-4FCC-954B-83824AE729D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EEC0-40C4-4D78-BEDD-3527FD54BA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F144-0233-4046-A90C-275D52F18EE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4AE1-AB10-45B8-AB4B-0C408DC0F7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33C6-12B6-4DA9-A208-AD764AF3A75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47BA-63A3-4B34-8086-444837B73C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7E91F-9285-4EEC-A1E1-D775A29B2B3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55D99B-5C83-4DF8-AD73-C8C536E9F8D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Tm="3000">
    <p:random/>
  </p:transition>
  <p:txStyles>
    <p:titleStyle>
      <a:lvl1pPr algn="ctr" defTabSz="121920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9200" rtl="0" fontAlgn="base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fontAlgn="base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fontAlgn="base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fontAlgn="base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fontAlgn="base">
        <a:spcBef>
          <a:spcPts val="125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emf"/><Relationship Id="rId3" Type="http://schemas.openxmlformats.org/officeDocument/2006/relationships/oleObject" Target="../embeddings/Document13.doc"/><Relationship Id="rId2" Type="http://schemas.openxmlformats.org/officeDocument/2006/relationships/image" Target="../media/image13.emf"/><Relationship Id="rId1" Type="http://schemas.openxmlformats.org/officeDocument/2006/relationships/oleObject" Target="../embeddings/Document12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../embeddings/Document16.doc"/><Relationship Id="rId4" Type="http://schemas.openxmlformats.org/officeDocument/2006/relationships/image" Target="../media/image16.emf"/><Relationship Id="rId3" Type="http://schemas.openxmlformats.org/officeDocument/2006/relationships/oleObject" Target="../embeddings/Document15.doc"/><Relationship Id="rId2" Type="http://schemas.openxmlformats.org/officeDocument/2006/relationships/image" Target="../media/image15.emf"/><Relationship Id="rId1" Type="http://schemas.openxmlformats.org/officeDocument/2006/relationships/oleObject" Target="../embeddings/Document14.doc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emf"/><Relationship Id="rId3" Type="http://schemas.openxmlformats.org/officeDocument/2006/relationships/oleObject" Target="../embeddings/Document17.doc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oleObject" Target="../embeddings/Document18.doc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Document21.doc"/><Relationship Id="rId4" Type="http://schemas.openxmlformats.org/officeDocument/2006/relationships/image" Target="../media/image23.emf"/><Relationship Id="rId3" Type="http://schemas.openxmlformats.org/officeDocument/2006/relationships/oleObject" Target="../embeddings/Document20.doc"/><Relationship Id="rId2" Type="http://schemas.openxmlformats.org/officeDocument/2006/relationships/image" Target="../media/image22.emf"/><Relationship Id="rId1" Type="http://schemas.openxmlformats.org/officeDocument/2006/relationships/oleObject" Target="../embeddings/Document19.doc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8" Type="http://schemas.openxmlformats.org/officeDocument/2006/relationships/oleObject" Target="../embeddings/Document25.doc"/><Relationship Id="rId7" Type="http://schemas.openxmlformats.org/officeDocument/2006/relationships/image" Target="../media/image28.jpeg"/><Relationship Id="rId6" Type="http://schemas.openxmlformats.org/officeDocument/2006/relationships/image" Target="../media/image27.emf"/><Relationship Id="rId5" Type="http://schemas.openxmlformats.org/officeDocument/2006/relationships/oleObject" Target="../embeddings/Document24.doc"/><Relationship Id="rId4" Type="http://schemas.openxmlformats.org/officeDocument/2006/relationships/image" Target="../media/image26.emf"/><Relationship Id="rId3" Type="http://schemas.openxmlformats.org/officeDocument/2006/relationships/oleObject" Target="../embeddings/Document23.doc"/><Relationship Id="rId2" Type="http://schemas.openxmlformats.org/officeDocument/2006/relationships/image" Target="../media/image25.emf"/><Relationship Id="rId12" Type="http://schemas.openxmlformats.org/officeDocument/2006/relationships/notesSlide" Target="../notesSlides/notesSlide4.xml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Document22.doc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Document28.doc"/><Relationship Id="rId4" Type="http://schemas.openxmlformats.org/officeDocument/2006/relationships/image" Target="../media/image31.emf"/><Relationship Id="rId3" Type="http://schemas.openxmlformats.org/officeDocument/2006/relationships/oleObject" Target="../embeddings/Document27.doc"/><Relationship Id="rId2" Type="http://schemas.openxmlformats.org/officeDocument/2006/relationships/image" Target="../media/image30.emf"/><Relationship Id="rId1" Type="http://schemas.openxmlformats.org/officeDocument/2006/relationships/oleObject" Target="../embeddings/Document26.doc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emf"/><Relationship Id="rId3" Type="http://schemas.openxmlformats.org/officeDocument/2006/relationships/oleObject" Target="../embeddings/Document30.doc"/><Relationship Id="rId2" Type="http://schemas.openxmlformats.org/officeDocument/2006/relationships/image" Target="../media/image33.emf"/><Relationship Id="rId1" Type="http://schemas.openxmlformats.org/officeDocument/2006/relationships/oleObject" Target="../embeddings/Document29.doc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Document33.doc"/><Relationship Id="rId4" Type="http://schemas.openxmlformats.org/officeDocument/2006/relationships/image" Target="../media/image36.emf"/><Relationship Id="rId3" Type="http://schemas.openxmlformats.org/officeDocument/2006/relationships/oleObject" Target="../embeddings/Document32.doc"/><Relationship Id="rId2" Type="http://schemas.openxmlformats.org/officeDocument/2006/relationships/image" Target="../media/image35.emf"/><Relationship Id="rId1" Type="http://schemas.openxmlformats.org/officeDocument/2006/relationships/oleObject" Target="../embeddings/Document3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Document36.doc"/><Relationship Id="rId4" Type="http://schemas.openxmlformats.org/officeDocument/2006/relationships/image" Target="../media/image39.emf"/><Relationship Id="rId3" Type="http://schemas.openxmlformats.org/officeDocument/2006/relationships/oleObject" Target="../embeddings/Document35.doc"/><Relationship Id="rId2" Type="http://schemas.openxmlformats.org/officeDocument/2006/relationships/image" Target="../media/image38.emf"/><Relationship Id="rId1" Type="http://schemas.openxmlformats.org/officeDocument/2006/relationships/oleObject" Target="../embeddings/Document34.doc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emf"/><Relationship Id="rId3" Type="http://schemas.openxmlformats.org/officeDocument/2006/relationships/oleObject" Target="../embeddings/Document38.doc"/><Relationship Id="rId2" Type="http://schemas.openxmlformats.org/officeDocument/2006/relationships/image" Target="../media/image41.emf"/><Relationship Id="rId1" Type="http://schemas.openxmlformats.org/officeDocument/2006/relationships/oleObject" Target="../embeddings/Document37.doc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emf"/><Relationship Id="rId7" Type="http://schemas.openxmlformats.org/officeDocument/2006/relationships/oleObject" Target="../embeddings/Document42.doc"/><Relationship Id="rId6" Type="http://schemas.openxmlformats.org/officeDocument/2006/relationships/image" Target="../media/image45.emf"/><Relationship Id="rId5" Type="http://schemas.openxmlformats.org/officeDocument/2006/relationships/oleObject" Target="../embeddings/Document41.doc"/><Relationship Id="rId4" Type="http://schemas.openxmlformats.org/officeDocument/2006/relationships/image" Target="../media/image44.emf"/><Relationship Id="rId3" Type="http://schemas.openxmlformats.org/officeDocument/2006/relationships/oleObject" Target="../embeddings/Document40.doc"/><Relationship Id="rId2" Type="http://schemas.openxmlformats.org/officeDocument/2006/relationships/image" Target="../media/image43.emf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Document39.doc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1" Type="http://schemas.openxmlformats.org/officeDocument/2006/relationships/oleObject" Target="../embeddings/Document43.doc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oleObject" Target="../embeddings/Document46.doc"/><Relationship Id="rId4" Type="http://schemas.openxmlformats.org/officeDocument/2006/relationships/image" Target="../media/image49.emf"/><Relationship Id="rId3" Type="http://schemas.openxmlformats.org/officeDocument/2006/relationships/oleObject" Target="../embeddings/Document45.doc"/><Relationship Id="rId2" Type="http://schemas.openxmlformats.org/officeDocument/2006/relationships/image" Target="../media/image48.emf"/><Relationship Id="rId1" Type="http://schemas.openxmlformats.org/officeDocument/2006/relationships/oleObject" Target="../embeddings/Document44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oleObject" Target="../embeddings/Document49.doc"/><Relationship Id="rId4" Type="http://schemas.openxmlformats.org/officeDocument/2006/relationships/image" Target="../media/image52.emf"/><Relationship Id="rId3" Type="http://schemas.openxmlformats.org/officeDocument/2006/relationships/oleObject" Target="../embeddings/Document48.doc"/><Relationship Id="rId2" Type="http://schemas.openxmlformats.org/officeDocument/2006/relationships/image" Target="../media/image51.emf"/><Relationship Id="rId1" Type="http://schemas.openxmlformats.org/officeDocument/2006/relationships/oleObject" Target="../embeddings/Document47.doc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emf"/><Relationship Id="rId1" Type="http://schemas.openxmlformats.org/officeDocument/2006/relationships/oleObject" Target="../embeddings/Document50.doc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oleObject" Target="../embeddings/Document53.doc"/><Relationship Id="rId4" Type="http://schemas.openxmlformats.org/officeDocument/2006/relationships/image" Target="../media/image56.emf"/><Relationship Id="rId3" Type="http://schemas.openxmlformats.org/officeDocument/2006/relationships/oleObject" Target="../embeddings/Document52.doc"/><Relationship Id="rId2" Type="http://schemas.openxmlformats.org/officeDocument/2006/relationships/image" Target="../media/image55.emf"/><Relationship Id="rId1" Type="http://schemas.openxmlformats.org/officeDocument/2006/relationships/oleObject" Target="../embeddings/Document51.doc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1.emf"/><Relationship Id="rId7" Type="http://schemas.openxmlformats.org/officeDocument/2006/relationships/oleObject" Target="../embeddings/Document57.doc"/><Relationship Id="rId6" Type="http://schemas.openxmlformats.org/officeDocument/2006/relationships/image" Target="../media/image60.emf"/><Relationship Id="rId5" Type="http://schemas.openxmlformats.org/officeDocument/2006/relationships/oleObject" Target="../embeddings/Document56.doc"/><Relationship Id="rId4" Type="http://schemas.openxmlformats.org/officeDocument/2006/relationships/image" Target="../media/image59.emf"/><Relationship Id="rId3" Type="http://schemas.openxmlformats.org/officeDocument/2006/relationships/oleObject" Target="../embeddings/Document55.doc"/><Relationship Id="rId2" Type="http://schemas.openxmlformats.org/officeDocument/2006/relationships/image" Target="../media/image58.emf"/><Relationship Id="rId10" Type="http://schemas.openxmlformats.org/officeDocument/2006/relationships/vmlDrawing" Target="../drawings/vmlDrawing24.vml"/><Relationship Id="rId1" Type="http://schemas.openxmlformats.org/officeDocument/2006/relationships/oleObject" Target="../embeddings/Document54.doc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3.emf"/><Relationship Id="rId3" Type="http://schemas.openxmlformats.org/officeDocument/2006/relationships/oleObject" Target="../embeddings/Document59.doc"/><Relationship Id="rId2" Type="http://schemas.openxmlformats.org/officeDocument/2006/relationships/image" Target="../media/image62.emf"/><Relationship Id="rId1" Type="http://schemas.openxmlformats.org/officeDocument/2006/relationships/oleObject" Target="../embeddings/Document58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1" Type="http://schemas.openxmlformats.org/officeDocument/2006/relationships/oleObject" Target="../embeddings/Document60.doc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6.emf"/><Relationship Id="rId3" Type="http://schemas.openxmlformats.org/officeDocument/2006/relationships/oleObject" Target="../embeddings/Document62.doc"/><Relationship Id="rId2" Type="http://schemas.openxmlformats.org/officeDocument/2006/relationships/image" Target="../media/image65.emf"/><Relationship Id="rId1" Type="http://schemas.openxmlformats.org/officeDocument/2006/relationships/oleObject" Target="../embeddings/Document61.doc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8.emf"/><Relationship Id="rId3" Type="http://schemas.openxmlformats.org/officeDocument/2006/relationships/oleObject" Target="../embeddings/Document64.doc"/><Relationship Id="rId2" Type="http://schemas.openxmlformats.org/officeDocument/2006/relationships/image" Target="../media/image67.emf"/><Relationship Id="rId1" Type="http://schemas.openxmlformats.org/officeDocument/2006/relationships/oleObject" Target="../embeddings/Document63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2.png"/><Relationship Id="rId3" Type="http://schemas.openxmlformats.org/officeDocument/2006/relationships/tags" Target="../tags/tag4.xml"/><Relationship Id="rId2" Type="http://schemas.openxmlformats.org/officeDocument/2006/relationships/image" Target="../media/image71.png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4.png"/><Relationship Id="rId3" Type="http://schemas.openxmlformats.org/officeDocument/2006/relationships/tags" Target="../tags/tag6.xml"/><Relationship Id="rId2" Type="http://schemas.openxmlformats.org/officeDocument/2006/relationships/image" Target="../media/image73.png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tags" Target="../tags/tag9.xml"/><Relationship Id="rId4" Type="http://schemas.openxmlformats.org/officeDocument/2006/relationships/image" Target="../media/image76.png"/><Relationship Id="rId3" Type="http://schemas.openxmlformats.org/officeDocument/2006/relationships/tags" Target="../tags/tag8.xml"/><Relationship Id="rId2" Type="http://schemas.openxmlformats.org/officeDocument/2006/relationships/image" Target="../media/image75.png"/><Relationship Id="rId1" Type="http://schemas.openxmlformats.org/officeDocument/2006/relationships/tags" Target="../tags/tag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.xml"/><Relationship Id="rId6" Type="http://schemas.openxmlformats.org/officeDocument/2006/relationships/image" Target="../media/image80.png"/><Relationship Id="rId5" Type="http://schemas.openxmlformats.org/officeDocument/2006/relationships/tags" Target="../tags/tag12.xml"/><Relationship Id="rId4" Type="http://schemas.openxmlformats.org/officeDocument/2006/relationships/image" Target="../media/image79.png"/><Relationship Id="rId3" Type="http://schemas.openxmlformats.org/officeDocument/2006/relationships/tags" Target="../tags/tag11.xml"/><Relationship Id="rId2" Type="http://schemas.openxmlformats.org/officeDocument/2006/relationships/image" Target="../media/image78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oleObject" Target="../embeddings/Document1.doc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oleObject" Target="../embeddings/Document2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Document5.doc"/><Relationship Id="rId4" Type="http://schemas.openxmlformats.org/officeDocument/2006/relationships/image" Target="../media/image5.emf"/><Relationship Id="rId3" Type="http://schemas.openxmlformats.org/officeDocument/2006/relationships/oleObject" Target="../embeddings/Document4.doc"/><Relationship Id="rId2" Type="http://schemas.openxmlformats.org/officeDocument/2006/relationships/image" Target="../media/image4.emf"/><Relationship Id="rId1" Type="http://schemas.openxmlformats.org/officeDocument/2006/relationships/oleObject" Target="../embeddings/Document3.doc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emf"/><Relationship Id="rId3" Type="http://schemas.openxmlformats.org/officeDocument/2006/relationships/oleObject" Target="../embeddings/Document7.doc"/><Relationship Id="rId2" Type="http://schemas.openxmlformats.org/officeDocument/2006/relationships/image" Target="../media/image7.emf"/><Relationship Id="rId1" Type="http://schemas.openxmlformats.org/officeDocument/2006/relationships/oleObject" Target="../embeddings/Document6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Document10.doc"/><Relationship Id="rId4" Type="http://schemas.openxmlformats.org/officeDocument/2006/relationships/image" Target="../media/image10.emf"/><Relationship Id="rId3" Type="http://schemas.openxmlformats.org/officeDocument/2006/relationships/oleObject" Target="../embeddings/Document9.doc"/><Relationship Id="rId2" Type="http://schemas.openxmlformats.org/officeDocument/2006/relationships/image" Target="../media/image9.emf"/><Relationship Id="rId1" Type="http://schemas.openxmlformats.org/officeDocument/2006/relationships/oleObject" Target="../embeddings/Document8.doc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oleObject" Target="../embeddings/Document1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87313" y="6388735"/>
            <a:ext cx="29575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latin typeface="Calibri" panose="020F0502020204030204" pitchFamily="34" charset="0"/>
              </a:rPr>
              <a:t>人教</a:t>
            </a:r>
            <a:r>
              <a:rPr lang="en-US" altLang="zh-CN" b="1">
                <a:solidFill>
                  <a:schemeClr val="accent1"/>
                </a:solidFill>
                <a:latin typeface="Calibri" panose="020F0502020204030204" pitchFamily="34" charset="0"/>
              </a:rPr>
              <a:t>2019</a:t>
            </a:r>
            <a:r>
              <a:rPr lang="zh-CN" altLang="en-US" b="1">
                <a:solidFill>
                  <a:schemeClr val="accent1"/>
                </a:solidFill>
                <a:latin typeface="Calibri" panose="020F0502020204030204" pitchFamily="34" charset="0"/>
              </a:rPr>
              <a:t>版必修第一册</a:t>
            </a:r>
            <a:endParaRPr lang="zh-CN" altLang="en-US" b="1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10025" y="1047750"/>
            <a:ext cx="983297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第五章 三角函数</a:t>
            </a:r>
            <a:endParaRPr lang="zh-CN" altLang="en-US" sz="4400" b="1">
              <a:solidFill>
                <a:srgbClr val="FF0000"/>
              </a:solidFill>
              <a:latin typeface="字魂27号-布丁体"/>
              <a:ea typeface="字魂27号-布丁体"/>
              <a:cs typeface="字魂27号-布丁体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19607" y="2871607"/>
            <a:ext cx="7895771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5.4.2 </a:t>
            </a:r>
            <a:r>
              <a:rPr lang="zh-CN" altLang="en-US" sz="4000" b="1" smtClean="0">
                <a:solidFill>
                  <a:srgbClr val="FF0000"/>
                </a:solidFill>
                <a:latin typeface="字魂27号-布丁体"/>
                <a:ea typeface="字魂27号-布丁体"/>
                <a:cs typeface="字魂27号-布丁体"/>
              </a:rPr>
              <a:t>正弦函数、余弦函数的性质</a:t>
            </a:r>
            <a:endParaRPr lang="zh-CN" altLang="en-US" sz="4000" b="1" smtClean="0">
              <a:solidFill>
                <a:srgbClr val="FF0000"/>
              </a:solidFill>
              <a:latin typeface="字魂27号-布丁体"/>
              <a:ea typeface="字魂27号-布丁体"/>
              <a:cs typeface="字魂27号-布丁体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           第三课时</a:t>
            </a:r>
            <a:endParaRPr lang="zh-CN" altLang="en-US" sz="40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1228403" y="1457740"/>
          <a:ext cx="9068536" cy="380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1" imgW="7877175" imgH="2457450" progId="Word.Document.8">
                  <p:embed/>
                </p:oleObj>
              </mc:Choice>
              <mc:Fallback>
                <p:oleObj name="Document" r:id="rId1" imgW="7877175" imgH="24574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8403" y="1457740"/>
                        <a:ext cx="9068536" cy="3803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17"/>
          <p:cNvGraphicFramePr>
            <a:graphicFrameLocks noChangeAspect="1"/>
          </p:cNvGraphicFramePr>
          <p:nvPr/>
        </p:nvGraphicFramePr>
        <p:xfrm>
          <a:off x="1115485" y="5459897"/>
          <a:ext cx="7031567" cy="53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3" imgW="5212080" imgH="402590" progId="Word.Document.8">
                  <p:embed/>
                </p:oleObj>
              </mc:Choice>
              <mc:Fallback>
                <p:oleObj name="Document" r:id="rId3" imgW="52120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485" y="5459897"/>
                        <a:ext cx="7031567" cy="537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45" name="Object 129"/>
          <p:cNvGraphicFramePr>
            <a:graphicFrameLocks noChangeAspect="1"/>
          </p:cNvGraphicFramePr>
          <p:nvPr/>
        </p:nvGraphicFramePr>
        <p:xfrm>
          <a:off x="575734" y="233364"/>
          <a:ext cx="11192933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1" imgW="8489950" imgH="4000500" progId="Word.Document.8">
                  <p:embed/>
                </p:oleObj>
              </mc:Choice>
              <mc:Fallback>
                <p:oleObj name="Document" r:id="rId1" imgW="8489950" imgH="4000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734" y="233364"/>
                        <a:ext cx="11192933" cy="40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46" name="Object 130"/>
          <p:cNvGraphicFramePr>
            <a:graphicFrameLocks noChangeAspect="1"/>
          </p:cNvGraphicFramePr>
          <p:nvPr/>
        </p:nvGraphicFramePr>
        <p:xfrm>
          <a:off x="1115484" y="4081463"/>
          <a:ext cx="10479616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7867650" imgH="2143125" progId="Word.Document.8">
                  <p:embed/>
                </p:oleObj>
              </mc:Choice>
              <mc:Fallback>
                <p:oleObj name="Document" r:id="rId3" imgW="7867650" imgH="2143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484" y="4081463"/>
                        <a:ext cx="10479616" cy="213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47" name="Object 131"/>
          <p:cNvGraphicFramePr>
            <a:graphicFrameLocks noChangeAspect="1"/>
          </p:cNvGraphicFramePr>
          <p:nvPr/>
        </p:nvGraphicFramePr>
        <p:xfrm>
          <a:off x="1115485" y="6229350"/>
          <a:ext cx="703156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5" imgW="5212080" imgH="402590" progId="Word.Document.8">
                  <p:embed/>
                </p:oleObj>
              </mc:Choice>
              <mc:Fallback>
                <p:oleObj name="Document" r:id="rId5" imgW="52120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485" y="6229350"/>
                        <a:ext cx="7031567" cy="39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标题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972800" cy="1143000"/>
          </a:xfrm>
        </p:spPr>
        <p:txBody>
          <a:bodyPr wrap="square" numCol="1" anchorCtr="0" compatLnSpc="1"/>
          <a:lstStyle/>
          <a:p>
            <a:r>
              <a:rPr lang="zh-CN" altLang="en-US" sz="4800" b="1" smtClean="0">
                <a:solidFill>
                  <a:srgbClr val="FF0000"/>
                </a:solidFill>
              </a:rPr>
              <a:t>题型分析         举一反三</a:t>
            </a:r>
            <a:endParaRPr lang="zh-CN" altLang="zh-CN" sz="480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635000" y="1143000"/>
            <a:ext cx="10972800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题型一  </a:t>
            </a:r>
            <a:r>
              <a:rPr lang="zh-CN" altLang="en-US" sz="360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正、余弦函数的周期性</a:t>
            </a:r>
            <a:endParaRPr lang="en-US" altLang="zh-CN" sz="3600" b="1" smtClean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CN" sz="3600" b="1" smtClean="0">
              <a:solidFill>
                <a:srgbClr val="002060"/>
              </a:solidFill>
            </a:endParaRPr>
          </a:p>
        </p:txBody>
      </p:sp>
      <p:graphicFrame>
        <p:nvGraphicFramePr>
          <p:cNvPr id="2103" name="Object 5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1" imgW="2743200" imgH="5181600" progId="Equation.3">
                  <p:embed/>
                </p:oleObj>
              </mc:Choice>
              <mc:Fallback>
                <p:oleObj name="" r:id="rId1" imgW="2743200" imgH="5181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14"/>
          <p:cNvSpPr txBox="1">
            <a:spLocks noChangeArrowheads="1"/>
          </p:cNvSpPr>
          <p:nvPr/>
        </p:nvSpPr>
        <p:spPr bwMode="auto">
          <a:xfrm>
            <a:off x="738533" y="2090599"/>
            <a:ext cx="8353425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【例1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2400" smtClean="0"/>
              <a:t> 求下列三角函数的最小正周期:</a:t>
            </a:r>
            <a:endParaRPr lang="en-US" altLang="zh-CN" sz="2400"/>
          </a:p>
          <a:p>
            <a:pPr defTabSz="685800">
              <a:spcBef>
                <a:spcPct val="50000"/>
              </a:spcBef>
            </a:pPr>
            <a:r>
              <a:rPr lang="en-US" altLang="zh-CN" sz="2400" smtClean="0"/>
              <a:t>(1)y=3cos x,x∈</a:t>
            </a:r>
            <a:r>
              <a:rPr lang="en-US" altLang="zh-CN" sz="2400" err="1" smtClean="0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400" smtClean="0"/>
              <a:t>;                (2)y=sin 2x,x∈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400" smtClean="0"/>
              <a:t>;</a:t>
            </a:r>
            <a:endParaRPr lang="en-US" altLang="zh-CN" sz="2400"/>
          </a:p>
        </p:txBody>
      </p:sp>
      <p:graphicFrame>
        <p:nvGraphicFramePr>
          <p:cNvPr id="2178" name="Object 17"/>
          <p:cNvGraphicFramePr>
            <a:graphicFrameLocks noChangeAspect="1"/>
          </p:cNvGraphicFramePr>
          <p:nvPr/>
        </p:nvGraphicFramePr>
        <p:xfrm>
          <a:off x="745986" y="3347072"/>
          <a:ext cx="9002801" cy="106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3465830" imgH="402590" progId="Word.Document.8">
                  <p:embed/>
                </p:oleObj>
              </mc:Choice>
              <mc:Fallback>
                <p:oleObj name="Document" r:id="rId3" imgW="346583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986" y="3347072"/>
                        <a:ext cx="9002801" cy="1065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5"/>
          <p:cNvSpPr txBox="1">
            <a:spLocks noChangeArrowheads="1"/>
          </p:cNvSpPr>
          <p:nvPr/>
        </p:nvSpPr>
        <p:spPr bwMode="auto">
          <a:xfrm>
            <a:off x="644455" y="705955"/>
            <a:ext cx="10672901" cy="8863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sz="2000" b="1" smtClean="0">
                <a:solidFill>
                  <a:srgbClr val="FF0000"/>
                </a:solidFill>
              </a:rPr>
              <a:t>解析</a:t>
            </a:r>
            <a:r>
              <a:rPr lang="en-US" altLang="zh-CN" sz="2000" b="1" smtClean="0">
                <a:solidFill>
                  <a:srgbClr val="FF0000"/>
                </a:solidFill>
              </a:rPr>
              <a:t>:</a:t>
            </a:r>
            <a:r>
              <a:rPr lang="en-US" altLang="zh-CN" sz="200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1)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en-US" altLang="zh-CN" sz="2000" smtClean="0">
                <a:latin typeface="楷体_GB2312" pitchFamily="49" charset="-122"/>
                <a:ea typeface="楷体_GB2312" pitchFamily="49" charset="-122"/>
              </a:rPr>
              <a:t>3cos(x+2π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)=</a:t>
            </a:r>
            <a:r>
              <a:rPr lang="en-US" altLang="zh-CN" sz="2000" smtClean="0">
                <a:latin typeface="楷体_GB2312" pitchFamily="49" charset="-122"/>
                <a:ea typeface="楷体_GB2312" pitchFamily="49" charset="-122"/>
              </a:rPr>
              <a:t>3cos 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x,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所以由周期函数的定义知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en-US" altLang="zh-CN" sz="2000" smtClean="0">
                <a:latin typeface="楷体_GB2312" pitchFamily="49" charset="-122"/>
                <a:ea typeface="楷体_GB2312" pitchFamily="49" charset="-122"/>
              </a:rPr>
              <a:t>y=3cos 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的最小正周期为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2π.</a:t>
            </a:r>
            <a:endParaRPr lang="en-US" altLang="zh-CN" sz="200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lnSpc>
                <a:spcPct val="108000"/>
              </a:lnSpc>
              <a:spcBef>
                <a:spcPct val="50000"/>
              </a:spcBef>
            </a:pP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000" smtClean="0">
                <a:latin typeface="楷体_GB2312" pitchFamily="49" charset="-122"/>
                <a:ea typeface="楷体_GB2312" pitchFamily="49" charset="-122"/>
              </a:rPr>
              <a:t>因为</a:t>
            </a:r>
            <a:r>
              <a:rPr lang="en-US" altLang="zh-CN" sz="2000" smtClean="0">
                <a:latin typeface="楷体_GB2312" pitchFamily="49" charset="-122"/>
                <a:ea typeface="楷体_GB2312" pitchFamily="49" charset="-122"/>
              </a:rPr>
              <a:t>sin2(x+π)=sin(2x+2π)=sin2x,</a:t>
            </a:r>
            <a:r>
              <a:rPr lang="zh-CN" altLang="en-US" sz="2000" smtClean="0">
                <a:latin typeface="楷体_GB2312" pitchFamily="49" charset="-122"/>
                <a:ea typeface="楷体_GB2312" pitchFamily="49" charset="-122"/>
              </a:rPr>
              <a:t>所以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由周期函数的定义知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en-US" altLang="zh-CN" sz="2000" smtClean="0">
                <a:latin typeface="楷体_GB2312" pitchFamily="49" charset="-122"/>
                <a:ea typeface="楷体_GB2312" pitchFamily="49" charset="-122"/>
              </a:rPr>
              <a:t>y=sin2x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的最小正周期为</a:t>
            </a:r>
            <a:r>
              <a:rPr lang="en-US" altLang="zh-CN" sz="2000">
                <a:latin typeface="楷体_GB2312" pitchFamily="49" charset="-122"/>
                <a:ea typeface="楷体_GB2312" pitchFamily="49" charset="-122"/>
              </a:rPr>
              <a:t>π.</a:t>
            </a:r>
            <a:endParaRPr lang="en-US" altLang="zh-CN" sz="2000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92564" name="Object 20"/>
          <p:cNvGraphicFramePr>
            <a:graphicFrameLocks noChangeAspect="1"/>
          </p:cNvGraphicFramePr>
          <p:nvPr/>
        </p:nvGraphicFramePr>
        <p:xfrm>
          <a:off x="732735" y="1715673"/>
          <a:ext cx="7033040" cy="262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1" imgW="3291840" imgH="1595755" progId="Word.Document.8">
                  <p:embed/>
                </p:oleObj>
              </mc:Choice>
              <mc:Fallback>
                <p:oleObj name="Document" r:id="rId1" imgW="3291840" imgH="15957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2735" y="1715673"/>
                        <a:ext cx="7033040" cy="2622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08382" y="4534080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(4)y=|cos x|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的图象如图</a:t>
            </a: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实线部分</a:t>
            </a: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所示</a:t>
            </a: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mtClean="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由图象可知</a:t>
            </a: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,y=|cos x|</a:t>
            </a:r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的最小正周期为</a:t>
            </a: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π.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T15STBBX4RJASX87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4383" y="5474874"/>
            <a:ext cx="36004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113" y="419100"/>
            <a:ext cx="11483975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解题方法</a:t>
            </a:r>
            <a:r>
              <a:rPr lang="zh-CN" altLang="en-US" sz="2800" smtClean="0">
                <a:solidFill>
                  <a:srgbClr val="002060"/>
                </a:solidFill>
              </a:rPr>
              <a:t>（求函数最小正周期的常用方法）</a:t>
            </a:r>
            <a:endParaRPr lang="en-US" altLang="zh-CN" sz="2800">
              <a:solidFill>
                <a:srgbClr val="002060"/>
              </a:solidFill>
            </a:endParaRPr>
          </a:p>
          <a:p>
            <a:pPr marL="0" indent="0"/>
            <a:endParaRPr lang="en-US" altLang="zh-CN" sz="2800" b="1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0479" name="Object 15"/>
          <p:cNvGraphicFramePr>
            <a:graphicFrameLocks noChangeAspect="1"/>
          </p:cNvGraphicFramePr>
          <p:nvPr/>
        </p:nvGraphicFramePr>
        <p:xfrm>
          <a:off x="473835" y="1525380"/>
          <a:ext cx="8461375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1" imgW="8481060" imgH="3881755" progId="Word.Document.8">
                  <p:embed/>
                </p:oleObj>
              </mc:Choice>
              <mc:Fallback>
                <p:oleObj name="Document" r:id="rId1" imgW="8481060" imgH="38817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3835" y="1525380"/>
                        <a:ext cx="8461375" cy="387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0" name="Object 16"/>
          <p:cNvGraphicFramePr>
            <a:graphicFrameLocks noChangeAspect="1"/>
          </p:cNvGraphicFramePr>
          <p:nvPr/>
        </p:nvGraphicFramePr>
        <p:xfrm>
          <a:off x="473835" y="2295318"/>
          <a:ext cx="846137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3" imgW="8481060" imgH="3287395" progId="Word.Document.8">
                  <p:embed/>
                </p:oleObj>
              </mc:Choice>
              <mc:Fallback>
                <p:oleObj name="Document" r:id="rId3" imgW="8481060" imgH="32873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835" y="2295318"/>
                        <a:ext cx="8461375" cy="328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1" name="Object 17"/>
          <p:cNvGraphicFramePr>
            <a:graphicFrameLocks noChangeAspect="1"/>
          </p:cNvGraphicFramePr>
          <p:nvPr/>
        </p:nvGraphicFramePr>
        <p:xfrm>
          <a:off x="518285" y="3757405"/>
          <a:ext cx="8461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5" imgW="8481060" imgH="1783080" progId="Word.Document.8">
                  <p:embed/>
                </p:oleObj>
              </mc:Choice>
              <mc:Fallback>
                <p:oleObj name="Document" r:id="rId5" imgW="8481060" imgH="1783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85" y="3757405"/>
                        <a:ext cx="8461375" cy="177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354854" y="585097"/>
          <a:ext cx="10693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1" imgW="9489440" imgH="2438400" progId="Word.Document.8">
                  <p:embed/>
                </p:oleObj>
              </mc:Choice>
              <mc:Fallback>
                <p:oleObj name="Document" r:id="rId1" imgW="9489440" imgH="2438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4854" y="585097"/>
                        <a:ext cx="10693400" cy="273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21" name="Object 24"/>
          <p:cNvGraphicFramePr>
            <a:graphicFrameLocks noChangeAspect="1"/>
          </p:cNvGraphicFramePr>
          <p:nvPr/>
        </p:nvGraphicFramePr>
        <p:xfrm>
          <a:off x="790230" y="1070597"/>
          <a:ext cx="8526048" cy="187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3542665" imgH="808990" progId="Word.Document.8">
                  <p:embed/>
                </p:oleObj>
              </mc:Choice>
              <mc:Fallback>
                <p:oleObj name="Document" r:id="rId3" imgW="3542665" imgH="8089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230" y="1070597"/>
                        <a:ext cx="8526048" cy="1873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92288" y="2906162"/>
            <a:ext cx="828040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y=|sin 2x|(x∈R)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的最小正周期为</a:t>
            </a:r>
            <a:r>
              <a:rPr lang="zh-CN" altLang="en-US" sz="2400" u="sng">
                <a:latin typeface="黑体" panose="02010609060101010101" pitchFamily="49" charset="-122"/>
                <a:ea typeface="黑体" panose="02010609060101010101" pitchFamily="49" charset="-122"/>
              </a:rPr>
              <a:t>　　　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0886" y="1258956"/>
            <a:ext cx="131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1204" y="3572290"/>
          <a:ext cx="7975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5" imgW="3575050" imgH="617220" progId="Word.Document.8">
                  <p:embed/>
                </p:oleObj>
              </mc:Choice>
              <mc:Fallback>
                <p:oleObj name="Document" r:id="rId5" imgW="3575050" imgH="6172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204" y="3572290"/>
                        <a:ext cx="7975600" cy="136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Q17STBBX4RJAZJSX22.eps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074699" y="4610722"/>
            <a:ext cx="4032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03112" y="5964238"/>
          <a:ext cx="7977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文档" r:id="rId8" imgW="3584575" imgH="402590" progId="Word.Document.8">
                  <p:embed/>
                </p:oleObj>
              </mc:Choice>
              <mc:Fallback>
                <p:oleObj name="文档" r:id="rId8" imgW="3584575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112" y="5964238"/>
                        <a:ext cx="7977188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7339" y="633656"/>
            <a:ext cx="59955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002060"/>
                </a:solidFill>
              </a:rPr>
              <a:t>题型二    正、余弦函数的奇偶性</a:t>
            </a:r>
            <a:endParaRPr lang="zh-CN" altLang="en-US" sz="3200" b="1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b="1" smtClean="0">
              <a:solidFill>
                <a:srgbClr val="002060"/>
              </a:solidFill>
            </a:endParaRPr>
          </a:p>
        </p:txBody>
      </p:sp>
      <p:graphicFrame>
        <p:nvGraphicFramePr>
          <p:cNvPr id="228353" name="Object 38"/>
          <p:cNvGraphicFramePr>
            <a:graphicFrameLocks noChangeAspect="1"/>
          </p:cNvGraphicFramePr>
          <p:nvPr/>
        </p:nvGraphicFramePr>
        <p:xfrm>
          <a:off x="632516" y="1417981"/>
          <a:ext cx="9776004" cy="166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1" imgW="3479165" imgH="598805" progId="Word.Document.8">
                  <p:embed/>
                </p:oleObj>
              </mc:Choice>
              <mc:Fallback>
                <p:oleObj name="Document" r:id="rId1" imgW="3479165" imgH="5988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2516" y="1417981"/>
                        <a:ext cx="9776004" cy="166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4" name="Object 3"/>
          <p:cNvGraphicFramePr>
            <a:graphicFrameLocks noChangeAspect="1"/>
          </p:cNvGraphicFramePr>
          <p:nvPr/>
        </p:nvGraphicFramePr>
        <p:xfrm>
          <a:off x="602308" y="3191264"/>
          <a:ext cx="12704259" cy="79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3" imgW="3575050" imgH="228600" progId="Word.Document.8">
                  <p:embed/>
                </p:oleObj>
              </mc:Choice>
              <mc:Fallback>
                <p:oleObj name="Document" r:id="rId3" imgW="3575050" imgH="228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308" y="3191264"/>
                        <a:ext cx="12704259" cy="790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19" name="Object 39"/>
          <p:cNvGraphicFramePr>
            <a:graphicFrameLocks noChangeAspect="1"/>
          </p:cNvGraphicFramePr>
          <p:nvPr/>
        </p:nvGraphicFramePr>
        <p:xfrm>
          <a:off x="617143" y="4887995"/>
          <a:ext cx="11279990" cy="127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5" imgW="3758565" imgH="404495" progId="Word.Document.8">
                  <p:embed/>
                </p:oleObj>
              </mc:Choice>
              <mc:Fallback>
                <p:oleObj name="Document" r:id="rId5" imgW="3758565" imgH="4044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143" y="4887995"/>
                        <a:ext cx="11279990" cy="1275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254" y="3805652"/>
            <a:ext cx="8064500" cy="116955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z="2800" b="1" smtClean="0">
                <a:latin typeface="楷体_GB2312" pitchFamily="49" charset="-122"/>
                <a:ea typeface="楷体_GB2312" pitchFamily="49" charset="-122"/>
              </a:rPr>
              <a:t>(3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显然</a:t>
            </a:r>
            <a:r>
              <a:rPr lang="en-US" altLang="zh-CN" sz="2800" b="1" err="1">
                <a:latin typeface="楷体_GB2312" pitchFamily="49" charset="-122"/>
                <a:ea typeface="楷体_GB2312" pitchFamily="49" charset="-122"/>
              </a:rPr>
              <a:t>x∈</a:t>
            </a:r>
            <a:r>
              <a:rPr lang="en-US" altLang="zh-CN" sz="2800" b="1" err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800" b="1" err="1">
                <a:latin typeface="楷体_GB2312" pitchFamily="49" charset="-122"/>
                <a:ea typeface="楷体_GB2312" pitchFamily="49" charset="-122"/>
              </a:rPr>
              <a:t>,f(-x)=sin |-x|=sin |x|=f(x),</a:t>
            </a:r>
            <a:endParaRPr lang="en-US" altLang="zh-CN" sz="2800" b="1" err="1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所以函数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f(x)=sin |x|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是偶函数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2000" b="1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50102" y="4973153"/>
          <a:ext cx="10330305" cy="170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1" imgW="3575050" imgH="598805" progId="Word.Document.8">
                  <p:embed/>
                </p:oleObj>
              </mc:Choice>
              <mc:Fallback>
                <p:oleObj name="Document" r:id="rId1" imgW="3575050" imgH="5988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102" y="4973153"/>
                        <a:ext cx="10330305" cy="1705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21" name="Object 41"/>
          <p:cNvGraphicFramePr>
            <a:graphicFrameLocks noChangeAspect="1"/>
          </p:cNvGraphicFramePr>
          <p:nvPr/>
        </p:nvGraphicFramePr>
        <p:xfrm>
          <a:off x="564115" y="474386"/>
          <a:ext cx="11221681" cy="351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3785870" imgH="1193165" progId="Word.Document.8">
                  <p:embed/>
                </p:oleObj>
              </mc:Choice>
              <mc:Fallback>
                <p:oleObj name="Document" r:id="rId3" imgW="3785870" imgH="11931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115" y="474386"/>
                        <a:ext cx="11221681" cy="3514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113" y="419100"/>
            <a:ext cx="11483975" cy="4843463"/>
          </a:xfrm>
        </p:spPr>
        <p:txBody>
          <a:bodyPr wrap="square" numCol="1" anchor="t" anchorCtr="0" compatLnSpc="1"/>
          <a:lstStyle/>
          <a:p>
            <a:pPr marL="0" indent="0"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解题方法</a:t>
            </a:r>
            <a:r>
              <a:rPr lang="zh-CN" altLang="en-US" sz="2800" smtClean="0">
                <a:solidFill>
                  <a:srgbClr val="002060"/>
                </a:solidFill>
              </a:rPr>
              <a:t>（判断函数奇偶性的方法</a:t>
            </a:r>
            <a:r>
              <a:rPr lang="zh-C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/>
            <a:endParaRPr lang="en-US" altLang="zh-CN" sz="2800" b="1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52" y="1304836"/>
            <a:ext cx="9872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判断函数奇偶性的方法</a:t>
            </a:r>
            <a:endParaRPr lang="zh-CN" altLang="en-US" sz="3200" smtClean="0">
              <a:latin typeface="楷体_GB2312" pitchFamily="49" charset="-122"/>
              <a:ea typeface="楷体_GB2312" pitchFamily="49" charset="-122"/>
            </a:endParaRPr>
          </a:p>
          <a:p>
            <a:pPr defTabSz="685800"/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利用定义判断一个函数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f(x)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的奇偶性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要考虑两方面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:①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函数的定义域是否关于原点对称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;②f(-x)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f(x)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的关系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3200" smtClean="0">
              <a:latin typeface="楷体_GB2312" pitchFamily="49" charset="-122"/>
              <a:ea typeface="楷体_GB2312" pitchFamily="49" charset="-122"/>
            </a:endParaRPr>
          </a:p>
          <a:p>
            <a:pPr defTabSz="685800"/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判断函数的奇偶性常用方法是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:①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定义法</a:t>
            </a:r>
            <a:r>
              <a:rPr lang="en-US" altLang="zh-CN" sz="3200" smtClean="0">
                <a:latin typeface="楷体_GB2312" pitchFamily="49" charset="-122"/>
                <a:ea typeface="楷体_GB2312" pitchFamily="49" charset="-122"/>
              </a:rPr>
              <a:t>;②</a:t>
            </a:r>
            <a:r>
              <a:rPr lang="zh-CN" altLang="en-US" sz="3200" smtClean="0">
                <a:latin typeface="楷体_GB2312" pitchFamily="49" charset="-122"/>
                <a:ea typeface="楷体_GB2312" pitchFamily="49" charset="-122"/>
              </a:rPr>
              <a:t>图象法</a:t>
            </a:r>
            <a:r>
              <a:rPr lang="en-US" altLang="zh-CN" sz="3200" smtClean="0"/>
              <a:t>.</a:t>
            </a:r>
            <a:endParaRPr lang="en-US" altLang="zh-CN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17452" y="531606"/>
          <a:ext cx="1071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1" imgW="9505950" imgH="1133475" progId="Word.Document.8">
                  <p:embed/>
                </p:oleObj>
              </mc:Choice>
              <mc:Fallback>
                <p:oleObj name="Document" r:id="rId1" imgW="9505950" imgH="1133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452" y="531606"/>
                        <a:ext cx="10718800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8"/>
          <p:cNvGraphicFramePr>
            <a:graphicFrameLocks noChangeAspect="1"/>
          </p:cNvGraphicFramePr>
          <p:nvPr/>
        </p:nvGraphicFramePr>
        <p:xfrm>
          <a:off x="644042" y="1107455"/>
          <a:ext cx="798671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3763010" imgH="1797050" progId="Word.Document.8">
                  <p:embed/>
                </p:oleObj>
              </mc:Choice>
              <mc:Fallback>
                <p:oleObj name="Document" r:id="rId3" imgW="3763010" imgH="1797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042" y="1107455"/>
                        <a:ext cx="7986712" cy="372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9"/>
          <p:cNvGraphicFramePr>
            <a:graphicFrameLocks noChangeAspect="1"/>
          </p:cNvGraphicFramePr>
          <p:nvPr/>
        </p:nvGraphicFramePr>
        <p:xfrm>
          <a:off x="682624" y="4760015"/>
          <a:ext cx="956130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5" imgW="3703320" imgH="804545" progId="Word.Document.8">
                  <p:embed/>
                </p:oleObj>
              </mc:Choice>
              <mc:Fallback>
                <p:oleObj name="Document" r:id="rId5" imgW="3703320" imgH="8045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4" y="4760015"/>
                        <a:ext cx="9561305" cy="179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fontAlgn="auto">
              <a:spcAft>
                <a:spcPct val="0"/>
              </a:spcAft>
              <a:defRPr/>
            </a:pPr>
            <a:r>
              <a:rPr lang="zh-CN" altLang="en-US" sz="5865" b="1" smtClean="0">
                <a:solidFill>
                  <a:srgbClr val="FF0000"/>
                </a:solidFill>
              </a:rPr>
              <a:t>复习回忆，回答问题</a:t>
            </a:r>
            <a:endParaRPr lang="zh-CN" altLang="zh-CN" sz="5865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063" y="1306513"/>
            <a:ext cx="10972800" cy="4843462"/>
          </a:xfrm>
        </p:spPr>
        <p:txBody>
          <a:bodyPr wrap="square" numCol="1" anchor="t" anchorCtr="0" compatLnSpc="1">
            <a:normAutofit fontScale="65000" lnSpcReduction="2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705" b="1" smtClean="0">
                <a:solidFill>
                  <a:srgbClr val="002060"/>
                </a:solidFill>
              </a:rPr>
              <a:t>思考并完成以下问题，对于正弦（余弦）函数</a:t>
            </a:r>
            <a:endParaRPr lang="en-US" altLang="zh-CN" sz="4705" b="1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zh-CN" sz="4705" b="1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CN" sz="4705" b="1" smtClean="0"/>
              <a:t>1.  </a:t>
            </a:r>
            <a:r>
              <a:rPr lang="zh-CN" altLang="zh-CN" sz="4705" smtClean="0"/>
              <a:t>周期函数、周期、最小正周期等的含义</a:t>
            </a:r>
            <a:r>
              <a:rPr lang="zh-CN" altLang="zh-CN" sz="4705" b="1" smtClean="0"/>
              <a:t>？</a:t>
            </a:r>
            <a:endParaRPr lang="en-US" altLang="zh-CN" sz="4705" b="1" smtClean="0"/>
          </a:p>
          <a:p>
            <a:pPr>
              <a:buNone/>
            </a:pPr>
            <a:endParaRPr lang="zh-CN" altLang="zh-CN" sz="4705" smtClean="0"/>
          </a:p>
          <a:p>
            <a:pPr>
              <a:buNone/>
            </a:pPr>
            <a:r>
              <a:rPr lang="en-US" altLang="zh-CN" sz="4705" b="1" smtClean="0"/>
              <a:t>2. </a:t>
            </a:r>
            <a:r>
              <a:rPr lang="zh-CN" altLang="en-US" sz="4705" smtClean="0"/>
              <a:t>怎样判断三角函数的奇偶性</a:t>
            </a:r>
            <a:r>
              <a:rPr lang="zh-CN" altLang="zh-CN" sz="4705" b="1" smtClean="0"/>
              <a:t>？</a:t>
            </a:r>
            <a:endParaRPr lang="en-US" altLang="zh-CN" sz="4705" b="1" smtClean="0"/>
          </a:p>
          <a:p>
            <a:pPr>
              <a:buNone/>
            </a:pPr>
            <a:endParaRPr lang="zh-CN" altLang="zh-CN" sz="4705" smtClean="0"/>
          </a:p>
          <a:p>
            <a:pPr>
              <a:buNone/>
            </a:pPr>
            <a:r>
              <a:rPr lang="en-US" altLang="zh-CN" sz="4705" b="1" smtClean="0"/>
              <a:t>3.  </a:t>
            </a:r>
            <a:r>
              <a:rPr lang="zh-CN" altLang="en-US" sz="4705" smtClean="0"/>
              <a:t>通过正弦曲线和余弦曲线得到正弦函数、余弦函数的单调性</a:t>
            </a:r>
            <a:r>
              <a:rPr lang="zh-CN" altLang="zh-CN" sz="4705" smtClean="0"/>
              <a:t>？</a:t>
            </a:r>
            <a:endParaRPr lang="zh-CN" altLang="zh-CN" sz="4705" smtClean="0"/>
          </a:p>
          <a:p>
            <a:pPr>
              <a:buNone/>
            </a:pPr>
            <a:endParaRPr lang="zh-CN" altLang="zh-CN" sz="4705" smtClean="0"/>
          </a:p>
          <a:p>
            <a:pPr>
              <a:buNone/>
            </a:pPr>
            <a:r>
              <a:rPr lang="en-US" altLang="zh-CN" sz="4700" b="1" smtClean="0">
                <a:sym typeface="+mn-ea"/>
              </a:rPr>
              <a:t>4.  </a:t>
            </a:r>
            <a:r>
              <a:rPr lang="zh-CN" altLang="en-US" sz="4700" smtClean="0">
                <a:sym typeface="+mn-ea"/>
              </a:rPr>
              <a:t>通过正弦曲线和余弦曲线得到正弦函数、余弦函数的最值</a:t>
            </a:r>
            <a:r>
              <a:rPr lang="zh-CN" altLang="zh-CN" sz="4700" smtClean="0">
                <a:sym typeface="+mn-ea"/>
              </a:rPr>
              <a:t>？</a:t>
            </a:r>
            <a:endParaRPr lang="zh-CN" altLang="zh-CN" sz="4700" smtClean="0"/>
          </a:p>
          <a:p>
            <a:pPr>
              <a:buNone/>
            </a:pPr>
            <a:endParaRPr lang="en-US" altLang="zh-CN" sz="4705" smtClean="0"/>
          </a:p>
          <a:p>
            <a:pPr marL="0" indent="0">
              <a:lnSpc>
                <a:spcPct val="90000"/>
              </a:lnSpc>
              <a:buNone/>
            </a:pPr>
            <a:endParaRPr lang="zh-CN" altLang="en-US" sz="4365" smtClean="0">
              <a:solidFill>
                <a:srgbClr val="FF0000"/>
              </a:solidFill>
            </a:endParaRPr>
          </a:p>
        </p:txBody>
      </p: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583096" y="596348"/>
          <a:ext cx="10296940" cy="286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1" imgW="8092440" imgH="3040380" progId="Word.Document.8">
                  <p:embed/>
                </p:oleObj>
              </mc:Choice>
              <mc:Fallback>
                <p:oleObj name="Document" r:id="rId1" imgW="8092440" imgH="30403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3096" y="596348"/>
                        <a:ext cx="10296940" cy="2862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347593" y="3477315"/>
          <a:ext cx="8054975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Document" r:id="rId3" imgW="8238490" imgH="3255010" progId="Word.Document.8">
                  <p:embed/>
                </p:oleObj>
              </mc:Choice>
              <mc:Fallback>
                <p:oleObj name="Document" r:id="rId3" imgW="8238490" imgH="32550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593" y="3477315"/>
                        <a:ext cx="8054975" cy="298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361950" y="6264275"/>
          <a:ext cx="80359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5" imgW="7943850" imgH="609600" progId="Word.Document.8">
                  <p:embed/>
                </p:oleObj>
              </mc:Choice>
              <mc:Fallback>
                <p:oleObj name="Document" r:id="rId5" imgW="7943850" imgH="609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" y="6264275"/>
                        <a:ext cx="8035925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7339" y="633656"/>
            <a:ext cx="59955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002060"/>
                </a:solidFill>
              </a:rPr>
              <a:t>题型三    正、余弦函数的单调性</a:t>
            </a:r>
            <a:endParaRPr lang="zh-CN" altLang="en-US" sz="3200" b="1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b="1" smtClean="0">
              <a:solidFill>
                <a:srgbClr val="002060"/>
              </a:solidFill>
            </a:endParaRPr>
          </a:p>
        </p:txBody>
      </p:sp>
      <p:graphicFrame>
        <p:nvGraphicFramePr>
          <p:cNvPr id="233473" name="Object 215"/>
          <p:cNvGraphicFramePr>
            <a:graphicFrameLocks noChangeAspect="1"/>
          </p:cNvGraphicFramePr>
          <p:nvPr/>
        </p:nvGraphicFramePr>
        <p:xfrm>
          <a:off x="599523" y="1328806"/>
          <a:ext cx="7772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1" imgW="3488690" imgH="603250" progId="Word.Document.8">
                  <p:embed/>
                </p:oleObj>
              </mc:Choice>
              <mc:Fallback>
                <p:oleObj name="Document" r:id="rId1" imgW="3488690" imgH="603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9523" y="1328806"/>
                        <a:ext cx="7772400" cy="129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7" name="Object 207"/>
          <p:cNvGraphicFramePr>
            <a:graphicFrameLocks noChangeAspect="1"/>
          </p:cNvGraphicFramePr>
          <p:nvPr/>
        </p:nvGraphicFramePr>
        <p:xfrm>
          <a:off x="844200" y="2098999"/>
          <a:ext cx="9534801" cy="431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3" imgW="3465830" imgH="1997710" progId="Word.Document.8">
                  <p:embed/>
                </p:oleObj>
              </mc:Choice>
              <mc:Fallback>
                <p:oleObj name="Document" r:id="rId3" imgW="3465830" imgH="19977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200" y="2098999"/>
                        <a:ext cx="9534801" cy="4311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668" y="656949"/>
            <a:ext cx="11485563" cy="4843463"/>
          </a:xfrm>
        </p:spPr>
        <p:txBody>
          <a:bodyPr wrap="square" numCol="1" anchor="t" anchorCtr="0" compatLnSpc="1"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解题方法</a:t>
            </a:r>
            <a:r>
              <a:rPr lang="zh-CN" altLang="en-US" sz="2800" smtClean="0">
                <a:solidFill>
                  <a:srgbClr val="002060"/>
                </a:solidFill>
              </a:rPr>
              <a:t>（求单调区间的步骤）</a:t>
            </a: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100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</a:pP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0766" name="Object 46"/>
          <p:cNvGraphicFramePr>
            <a:graphicFrameLocks noChangeAspect="1"/>
          </p:cNvGraphicFramePr>
          <p:nvPr/>
        </p:nvGraphicFramePr>
        <p:xfrm>
          <a:off x="252275" y="1443382"/>
          <a:ext cx="8766175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1" imgW="8778240" imgH="3570605" progId="Word.Document.8">
                  <p:embed/>
                </p:oleObj>
              </mc:Choice>
              <mc:Fallback>
                <p:oleObj name="Document" r:id="rId1" imgW="8778240" imgH="35706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275" y="1443382"/>
                        <a:ext cx="8766175" cy="356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7" name="Object 47"/>
          <p:cNvGraphicFramePr>
            <a:graphicFrameLocks noChangeAspect="1"/>
          </p:cNvGraphicFramePr>
          <p:nvPr/>
        </p:nvGraphicFramePr>
        <p:xfrm>
          <a:off x="208308" y="2677353"/>
          <a:ext cx="876617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8778240" imgH="2381885" progId="Word.Document.8">
                  <p:embed/>
                </p:oleObj>
              </mc:Choice>
              <mc:Fallback>
                <p:oleObj name="Document" r:id="rId3" imgW="8778240" imgH="23818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308" y="2677353"/>
                        <a:ext cx="8766175" cy="237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8" name="Object 48"/>
          <p:cNvGraphicFramePr>
            <a:graphicFrameLocks noChangeAspect="1"/>
          </p:cNvGraphicFramePr>
          <p:nvPr/>
        </p:nvGraphicFramePr>
        <p:xfrm>
          <a:off x="225286" y="3298549"/>
          <a:ext cx="876617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5" imgW="8778240" imgH="1787525" progId="Word.Document.8">
                  <p:embed/>
                </p:oleObj>
              </mc:Choice>
              <mc:Fallback>
                <p:oleObj name="Document" r:id="rId5" imgW="8778240" imgH="1787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286" y="3298549"/>
                        <a:ext cx="8766175" cy="178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0" name="Object 50"/>
          <p:cNvGraphicFramePr>
            <a:graphicFrameLocks noChangeAspect="1"/>
          </p:cNvGraphicFramePr>
          <p:nvPr/>
        </p:nvGraphicFramePr>
        <p:xfrm>
          <a:off x="265043" y="4482273"/>
          <a:ext cx="8766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7" imgW="8778240" imgH="598805" progId="Word.Document.8">
                  <p:embed/>
                </p:oleObj>
              </mc:Choice>
              <mc:Fallback>
                <p:oleObj name="Document" r:id="rId7" imgW="8778240" imgH="5988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043" y="4482273"/>
                        <a:ext cx="8766175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640591" y="1193317"/>
          <a:ext cx="8158162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1" imgW="8453755" imgH="4077970" progId="Word.Document.8">
                  <p:embed/>
                </p:oleObj>
              </mc:Choice>
              <mc:Fallback>
                <p:oleObj name="Document" r:id="rId1" imgW="8453755" imgH="40779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0591" y="1193317"/>
                        <a:ext cx="8158162" cy="395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568325" y="576262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Document" r:id="rId1" imgW="9505950" imgH="1133475" progId="Word.Document.8">
                  <p:embed/>
                </p:oleObj>
              </mc:Choice>
              <mc:Fallback>
                <p:oleObj name="Document" r:id="rId1" imgW="9505950" imgH="1133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8325" y="576262"/>
                        <a:ext cx="10723562" cy="1271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7" name="Object 69"/>
          <p:cNvGraphicFramePr>
            <a:graphicFrameLocks noChangeAspect="1"/>
          </p:cNvGraphicFramePr>
          <p:nvPr/>
        </p:nvGraphicFramePr>
        <p:xfrm>
          <a:off x="630719" y="783949"/>
          <a:ext cx="8447019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6332220" imgH="951230" progId="Word.Document.8">
                  <p:embed/>
                </p:oleObj>
              </mc:Choice>
              <mc:Fallback>
                <p:oleObj name="Document" r:id="rId3" imgW="6332220" imgH="9512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719" y="783949"/>
                        <a:ext cx="8447019" cy="1500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8" name="Object 70"/>
          <p:cNvGraphicFramePr>
            <a:graphicFrameLocks noChangeAspect="1"/>
          </p:cNvGraphicFramePr>
          <p:nvPr/>
        </p:nvGraphicFramePr>
        <p:xfrm>
          <a:off x="741432" y="2141537"/>
          <a:ext cx="8116888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5" imgW="8289290" imgH="4841875" progId="Word.Document.8">
                  <p:embed/>
                </p:oleObj>
              </mc:Choice>
              <mc:Fallback>
                <p:oleObj name="Document" r:id="rId5" imgW="8289290" imgH="4841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432" y="2141537"/>
                        <a:ext cx="8116888" cy="471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49" name="Object 561"/>
          <p:cNvGraphicFramePr>
            <a:graphicFrameLocks noChangeAspect="1"/>
          </p:cNvGraphicFramePr>
          <p:nvPr/>
        </p:nvGraphicFramePr>
        <p:xfrm>
          <a:off x="232859" y="3294743"/>
          <a:ext cx="10360424" cy="3814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1" imgW="8416925" imgH="4288790" progId="Word.Document.8">
                  <p:embed/>
                </p:oleObj>
              </mc:Choice>
              <mc:Fallback>
                <p:oleObj name="Document" r:id="rId1" imgW="8416925" imgH="42887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859" y="3294743"/>
                        <a:ext cx="10360424" cy="3814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2825" y="546570"/>
            <a:ext cx="805541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002060"/>
                </a:solidFill>
              </a:rPr>
              <a:t>题型四    正弦函数、余弦函数单调性的应用</a:t>
            </a:r>
            <a:endParaRPr lang="zh-CN" altLang="en-US" sz="3200" b="1" smtClean="0">
              <a:solidFill>
                <a:srgbClr val="002060"/>
              </a:solidFill>
            </a:endParaRPr>
          </a:p>
          <a:p>
            <a:endParaRPr lang="zh-CN" altLang="en-US" sz="3200" b="1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b="1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08132"/>
            <a:ext cx="12192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612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 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比较下列各组中函数值的大小：</a:t>
            </a:r>
            <a:endParaRPr kumimoji="0" 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828063" y="1735405"/>
          <a:ext cx="7357994" cy="10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3" imgW="8321040" imgH="982980" progId="Word.Document.8">
                  <p:embed/>
                </p:oleObj>
              </mc:Choice>
              <mc:Fallback>
                <p:oleObj name="Document" r:id="rId3" imgW="8321040" imgH="9829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063" y="1735405"/>
                        <a:ext cx="7357994" cy="1033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0" y="2627086"/>
          <a:ext cx="10715625" cy="80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5" imgW="8042275" imgH="626110" progId="Word.Document.8">
                  <p:embed/>
                </p:oleObj>
              </mc:Choice>
              <mc:Fallback>
                <p:oleObj name="Document" r:id="rId5" imgW="8042275" imgH="6261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627086"/>
                        <a:ext cx="10715625" cy="805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23" name="Object 59"/>
          <p:cNvGraphicFramePr>
            <a:graphicFrameLocks noChangeAspect="1"/>
          </p:cNvGraphicFramePr>
          <p:nvPr/>
        </p:nvGraphicFramePr>
        <p:xfrm>
          <a:off x="462946" y="1117599"/>
          <a:ext cx="10714567" cy="402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1" imgW="7950835" imgH="3113405" progId="Word.Document.8">
                  <p:embed/>
                </p:oleObj>
              </mc:Choice>
              <mc:Fallback>
                <p:oleObj name="Document" r:id="rId1" imgW="7950835" imgH="31134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946" y="1117599"/>
                        <a:ext cx="10714567" cy="4020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668" y="656949"/>
            <a:ext cx="11485563" cy="4843463"/>
          </a:xfrm>
        </p:spPr>
        <p:txBody>
          <a:bodyPr wrap="square" numCol="1" anchor="t" anchorCtr="0" compatLnSpc="1"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解题方法</a:t>
            </a:r>
            <a:r>
              <a:rPr lang="zh-CN" altLang="en-US" sz="2800" smtClean="0">
                <a:solidFill>
                  <a:srgbClr val="002060"/>
                </a:solidFill>
              </a:rPr>
              <a:t>（比较两个三角函数值的大小）</a:t>
            </a: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100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</a:pP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464792" y="1729478"/>
          <a:ext cx="8426450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1" imgW="8421370" imgH="3561715" progId="Word.Document.8">
                  <p:embed/>
                </p:oleObj>
              </mc:Choice>
              <mc:Fallback>
                <p:oleObj name="Document" r:id="rId1" imgW="8421370" imgH="35617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792" y="1729478"/>
                        <a:ext cx="8426450" cy="35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24553" y="3092864"/>
          <a:ext cx="842645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Document" r:id="rId3" imgW="8421370" imgH="2377440" progId="Word.Document.8">
                  <p:embed/>
                </p:oleObj>
              </mc:Choice>
              <mc:Fallback>
                <p:oleObj name="Document" r:id="rId3" imgW="8421370" imgH="2377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553" y="3092864"/>
                        <a:ext cx="8426450" cy="237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78528" y="4291427"/>
          <a:ext cx="842645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cument" r:id="rId5" imgW="8421370" imgH="1188720" progId="Word.Document.8">
                  <p:embed/>
                </p:oleObj>
              </mc:Choice>
              <mc:Fallback>
                <p:oleObj name="Document" r:id="rId5" imgW="8421370" imgH="11887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28" y="4291427"/>
                        <a:ext cx="8426450" cy="118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568325" y="576262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1" imgW="9491345" imgH="1151890" progId="Word.Document.8">
                  <p:embed/>
                </p:oleObj>
              </mc:Choice>
              <mc:Fallback>
                <p:oleObj name="Document" r:id="rId1" imgW="9491345" imgH="11518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8325" y="576262"/>
                        <a:ext cx="10723562" cy="1271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503582" y="596833"/>
          <a:ext cx="8362121" cy="286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3" imgW="8472170" imgH="2368550" progId="Word.Document.8">
                  <p:embed/>
                </p:oleObj>
              </mc:Choice>
              <mc:Fallback>
                <p:oleObj name="Document" r:id="rId3" imgW="8472170" imgH="2368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582" y="596833"/>
                        <a:ext cx="8362121" cy="2866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768074" y="3541023"/>
          <a:ext cx="7737475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" r:id="rId5" imgW="7996555" imgH="2496185" progId="Word.Document.8">
                  <p:embed/>
                </p:oleObj>
              </mc:Choice>
              <mc:Fallback>
                <p:oleObj name="Document" r:id="rId5" imgW="7996555" imgH="24961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074" y="3541023"/>
                        <a:ext cx="7737475" cy="2332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794579" y="6015797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7" imgW="5212080" imgH="402590" progId="Word.Document.8">
                  <p:embed/>
                </p:oleObj>
              </mc:Choice>
              <mc:Fallback>
                <p:oleObj name="Document" r:id="rId7" imgW="52120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4579" y="6015797"/>
                        <a:ext cx="5273675" cy="39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7339" y="633656"/>
            <a:ext cx="7507183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002060"/>
                </a:solidFill>
              </a:rPr>
              <a:t>题型五   正、余弦函数的值域与最值问题</a:t>
            </a:r>
            <a:endParaRPr lang="zh-CN" altLang="en-US" sz="3200" b="1" smtClean="0">
              <a:solidFill>
                <a:srgbClr val="002060"/>
              </a:solidFill>
            </a:endParaRPr>
          </a:p>
          <a:p>
            <a:endParaRPr lang="zh-CN" altLang="en-US" sz="3200" b="1" smtClean="0">
              <a:solidFill>
                <a:srgbClr val="002060"/>
              </a:solidFill>
            </a:endParaRPr>
          </a:p>
          <a:p>
            <a:endParaRPr lang="zh-CN" altLang="en-US" sz="3200" b="1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b="1" smtClean="0">
              <a:solidFill>
                <a:srgbClr val="002060"/>
              </a:solidFill>
            </a:endParaRPr>
          </a:p>
        </p:txBody>
      </p:sp>
      <p:graphicFrame>
        <p:nvGraphicFramePr>
          <p:cNvPr id="576517" name="Object 5"/>
          <p:cNvGraphicFramePr>
            <a:graphicFrameLocks noChangeAspect="1"/>
          </p:cNvGraphicFramePr>
          <p:nvPr/>
        </p:nvGraphicFramePr>
        <p:xfrm>
          <a:off x="518748" y="3340387"/>
          <a:ext cx="9533594" cy="316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" r:id="rId1" imgW="3684905" imgH="1197610" progId="Word.Document.8">
                  <p:embed/>
                </p:oleObj>
              </mc:Choice>
              <mc:Fallback>
                <p:oleObj name="Document" r:id="rId1" imgW="3684905" imgH="11976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8748" y="3340387"/>
                        <a:ext cx="9533594" cy="3169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6"/>
          <p:cNvGraphicFramePr>
            <a:graphicFrameLocks noChangeAspect="1"/>
          </p:cNvGraphicFramePr>
          <p:nvPr/>
        </p:nvGraphicFramePr>
        <p:xfrm>
          <a:off x="670547" y="1364343"/>
          <a:ext cx="9601070" cy="157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3" imgW="3579495" imgH="606425" progId="Word.Document.8">
                  <p:embed/>
                </p:oleObj>
              </mc:Choice>
              <mc:Fallback>
                <p:oleObj name="Document" r:id="rId3" imgW="3579495" imgH="606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47" y="1364343"/>
                        <a:ext cx="9601070" cy="157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9312" y="2871225"/>
            <a:ext cx="8353425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z="2800"/>
              <a:t>(2)y=cos</a:t>
            </a:r>
            <a:r>
              <a:rPr lang="en-US" altLang="zh-CN" sz="2800" baseline="30000"/>
              <a:t>2</a:t>
            </a:r>
            <a:r>
              <a:rPr lang="en-US" altLang="zh-CN" sz="2800"/>
              <a:t>x-4cos x+5.</a:t>
            </a:r>
            <a:endParaRPr lang="zh-CN" altLang="en-US" sz="2800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71" name="Text Box 107"/>
          <p:cNvSpPr txBox="1">
            <a:spLocks noChangeArrowheads="1"/>
          </p:cNvSpPr>
          <p:nvPr/>
        </p:nvSpPr>
        <p:spPr bwMode="auto">
          <a:xfrm>
            <a:off x="669925" y="1239520"/>
            <a:ext cx="11231245" cy="32778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117226" tIns="58613" rIns="117226" bIns="58613">
            <a:spAutoFit/>
          </a:bodyPr>
          <a:lstStyle/>
          <a:p>
            <a:pPr defTabSz="879475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函数的周期性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79475">
              <a:lnSpc>
                <a:spcPct val="108000"/>
              </a:lnSpc>
            </a:pPr>
            <a:r>
              <a:rPr lang="en-US" altLang="zh-CN" sz="2400"/>
              <a:t>(1)</a:t>
            </a:r>
            <a:r>
              <a:rPr lang="zh-CN" altLang="en-US" sz="2400"/>
              <a:t>对于函数</a:t>
            </a:r>
            <a:r>
              <a:rPr lang="en-US" altLang="zh-CN" sz="2400"/>
              <a:t>f(x),</a:t>
            </a:r>
            <a:r>
              <a:rPr lang="zh-CN" altLang="en-US" sz="2400"/>
              <a:t>如果存在一个</a:t>
            </a:r>
            <a:r>
              <a:rPr lang="zh-CN" altLang="en-US" sz="2400" u="sng"/>
              <a:t>                 </a:t>
            </a:r>
            <a:r>
              <a:rPr lang="en-US" altLang="zh-CN" sz="2400"/>
              <a:t>,</a:t>
            </a:r>
            <a:r>
              <a:rPr lang="zh-CN" altLang="en-US" sz="2400"/>
              <a:t>使得当</a:t>
            </a:r>
            <a:r>
              <a:rPr lang="en-US" altLang="zh-CN" sz="2400"/>
              <a:t>x</a:t>
            </a:r>
            <a:r>
              <a:rPr lang="zh-CN" altLang="en-US" sz="2400"/>
              <a:t>取定义域内</a:t>
            </a:r>
            <a:r>
              <a:rPr lang="zh-CN" altLang="en-US" sz="2400" smtClean="0"/>
              <a:t>的 </a:t>
            </a:r>
            <a:r>
              <a:rPr lang="zh-CN" altLang="en-US" sz="2400" u="sng" smtClean="0"/>
              <a:t>           </a:t>
            </a:r>
            <a:r>
              <a:rPr lang="zh-CN" altLang="en-US" sz="2400"/>
              <a:t>值时</a:t>
            </a:r>
            <a:r>
              <a:rPr lang="en-US" altLang="zh-CN" sz="2400"/>
              <a:t>,</a:t>
            </a:r>
            <a:r>
              <a:rPr lang="zh-CN" altLang="en-US" sz="2400"/>
              <a:t>都有</a:t>
            </a:r>
            <a:r>
              <a:rPr lang="zh-CN" altLang="en-US" sz="2400" u="sng"/>
              <a:t>               </a:t>
            </a:r>
            <a:r>
              <a:rPr lang="en-US" altLang="zh-CN" sz="2400"/>
              <a:t>,</a:t>
            </a:r>
            <a:r>
              <a:rPr lang="zh-CN" altLang="en-US" sz="2400"/>
              <a:t>那么函数</a:t>
            </a:r>
            <a:r>
              <a:rPr lang="en-US" altLang="zh-CN" sz="2400"/>
              <a:t>f(x)</a:t>
            </a:r>
            <a:r>
              <a:rPr lang="zh-CN" altLang="en-US" sz="2400"/>
              <a:t>就叫做周期函数</a:t>
            </a:r>
            <a:r>
              <a:rPr lang="en-US" altLang="zh-CN" sz="2400" smtClean="0"/>
              <a:t>,</a:t>
            </a:r>
            <a:r>
              <a:rPr lang="zh-CN" altLang="en-US" sz="2400" u="sng" smtClean="0"/>
              <a:t>                     </a:t>
            </a:r>
            <a:r>
              <a:rPr lang="zh-CN" altLang="en-US" sz="2400" smtClean="0"/>
              <a:t>叫做</a:t>
            </a:r>
            <a:r>
              <a:rPr lang="zh-CN" altLang="en-US" sz="2400"/>
              <a:t>这个函数的周期</a:t>
            </a:r>
            <a:r>
              <a:rPr lang="en-US" altLang="zh-CN" sz="2400"/>
              <a:t>.</a:t>
            </a:r>
            <a:endParaRPr lang="en-US" altLang="zh-CN" sz="2400"/>
          </a:p>
          <a:p>
            <a:pPr defTabSz="879475">
              <a:lnSpc>
                <a:spcPct val="108000"/>
              </a:lnSpc>
            </a:pPr>
            <a:r>
              <a:rPr lang="en-US" altLang="zh-CN" sz="2400"/>
              <a:t>(2)</a:t>
            </a:r>
            <a:r>
              <a:rPr lang="zh-CN" altLang="en-US" sz="2400"/>
              <a:t>如果在周期函数</a:t>
            </a:r>
            <a:r>
              <a:rPr lang="en-US" altLang="zh-CN" sz="2400"/>
              <a:t>f(x)</a:t>
            </a:r>
            <a:r>
              <a:rPr lang="zh-CN" altLang="en-US" sz="2400"/>
              <a:t>的所有周期中存在一个</a:t>
            </a:r>
            <a:r>
              <a:rPr lang="zh-CN" altLang="en-US" sz="2400" u="sng"/>
              <a:t>              </a:t>
            </a:r>
            <a:r>
              <a:rPr lang="zh-CN" altLang="en-US" sz="2400" u="sng" smtClean="0"/>
              <a:t>     </a:t>
            </a:r>
            <a:r>
              <a:rPr lang="en-US" altLang="zh-CN" sz="2400" smtClean="0"/>
              <a:t>,</a:t>
            </a:r>
            <a:r>
              <a:rPr lang="zh-CN" altLang="en-US" sz="2400"/>
              <a:t>那么</a:t>
            </a:r>
            <a:r>
              <a:rPr lang="zh-CN" altLang="en-US" sz="2400" smtClean="0"/>
              <a:t>这个</a:t>
            </a:r>
            <a:r>
              <a:rPr lang="zh-CN" altLang="en-US" sz="2400" u="sng" smtClean="0"/>
              <a:t> </a:t>
            </a:r>
            <a:endParaRPr lang="zh-CN" altLang="en-US" sz="2400" u="sng" smtClean="0"/>
          </a:p>
          <a:p>
            <a:pPr defTabSz="879475">
              <a:lnSpc>
                <a:spcPct val="108000"/>
              </a:lnSpc>
            </a:pPr>
            <a:r>
              <a:rPr lang="zh-CN" altLang="en-US" sz="2400" u="sng" smtClean="0"/>
              <a:t>                     </a:t>
            </a:r>
            <a:r>
              <a:rPr lang="zh-CN" altLang="en-US" sz="2400" smtClean="0"/>
              <a:t>就</a:t>
            </a:r>
            <a:r>
              <a:rPr lang="zh-CN" altLang="en-US" sz="2400"/>
              <a:t>叫做</a:t>
            </a:r>
            <a:r>
              <a:rPr lang="en-US" altLang="zh-CN" sz="2400"/>
              <a:t>f(x)</a:t>
            </a:r>
            <a:r>
              <a:rPr lang="zh-CN" altLang="en-US" sz="2400"/>
              <a:t>的最小正周期</a:t>
            </a:r>
            <a:r>
              <a:rPr lang="en-US" altLang="zh-CN" sz="2400"/>
              <a:t>.</a:t>
            </a:r>
            <a:endParaRPr lang="en-US" altLang="zh-CN" sz="2400"/>
          </a:p>
          <a:p>
            <a:pPr defTabSz="879475">
              <a:lnSpc>
                <a:spcPct val="108000"/>
              </a:lnSpc>
            </a:pPr>
            <a:r>
              <a:rPr lang="en-US" altLang="zh-CN" sz="2400"/>
              <a:t>(3)</a:t>
            </a:r>
            <a:r>
              <a:rPr lang="zh-CN" altLang="en-US" sz="2400"/>
              <a:t>记</a:t>
            </a:r>
            <a:r>
              <a:rPr lang="en-US" altLang="zh-CN" sz="2400"/>
              <a:t>f(x)=sin x,</a:t>
            </a:r>
            <a:r>
              <a:rPr lang="zh-CN" altLang="en-US" sz="2400"/>
              <a:t>则由</a:t>
            </a:r>
            <a:r>
              <a:rPr lang="en-US" altLang="zh-CN" sz="2400"/>
              <a:t>sin(2kπ+x)=sin x(k∈</a:t>
            </a:r>
            <a:r>
              <a:rPr lang="en-US" altLang="zh-CN" sz="2400" err="1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/>
              <a:t>),</a:t>
            </a:r>
            <a:r>
              <a:rPr lang="zh-CN" altLang="en-US" sz="2400"/>
              <a:t>得</a:t>
            </a:r>
            <a:r>
              <a:rPr lang="en-US" altLang="zh-CN" sz="2400"/>
              <a:t>f(x+2kπ)=f(x)</a:t>
            </a:r>
            <a:r>
              <a:rPr lang="zh-CN" altLang="en-US" sz="2400"/>
              <a:t>对于每一个非零常数</a:t>
            </a:r>
            <a:r>
              <a:rPr lang="en-US" altLang="zh-CN" sz="2400"/>
              <a:t>2kπ(k∈</a:t>
            </a:r>
            <a:r>
              <a:rPr lang="en-US" altLang="zh-CN" sz="2400" err="1"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 sz="2400"/>
              <a:t>)</a:t>
            </a:r>
            <a:r>
              <a:rPr lang="zh-CN" altLang="en-US" sz="2400"/>
              <a:t>都成立</a:t>
            </a:r>
            <a:r>
              <a:rPr lang="en-US" altLang="zh-CN" sz="2400"/>
              <a:t>,</a:t>
            </a:r>
            <a:r>
              <a:rPr lang="zh-CN" altLang="en-US" sz="2400"/>
              <a:t>余弦函数同理也是这样</a:t>
            </a:r>
            <a:r>
              <a:rPr lang="en-US" altLang="zh-CN" sz="2400"/>
              <a:t>,</a:t>
            </a:r>
            <a:r>
              <a:rPr lang="zh-CN" altLang="en-US" sz="2400"/>
              <a:t>所以正弦函数、余弦函数都是周期函数</a:t>
            </a:r>
            <a:r>
              <a:rPr lang="en-US" altLang="zh-CN" sz="2400"/>
              <a:t>,</a:t>
            </a:r>
            <a:r>
              <a:rPr lang="en-US" altLang="zh-CN" sz="2400" u="sng"/>
              <a:t> </a:t>
            </a:r>
            <a:endParaRPr lang="en-US" altLang="zh-CN" sz="2400" u="sng"/>
          </a:p>
          <a:p>
            <a:pPr defTabSz="879475">
              <a:lnSpc>
                <a:spcPct val="108000"/>
              </a:lnSpc>
            </a:pPr>
            <a:r>
              <a:rPr lang="en-US" altLang="zh-CN" sz="2400" u="sng"/>
              <a:t>                    </a:t>
            </a:r>
            <a:r>
              <a:rPr lang="en-US" altLang="zh-CN" sz="2400" u="sng" smtClean="0"/>
              <a:t>    </a:t>
            </a:r>
            <a:r>
              <a:rPr lang="zh-CN" altLang="en-US" sz="2400" smtClean="0"/>
              <a:t>都是</a:t>
            </a:r>
            <a:r>
              <a:rPr lang="zh-CN" altLang="en-US" sz="2400"/>
              <a:t>它们的周期</a:t>
            </a:r>
            <a:r>
              <a:rPr lang="en-US" altLang="zh-CN" sz="2400"/>
              <a:t>,</a:t>
            </a:r>
            <a:r>
              <a:rPr lang="zh-CN" altLang="en-US" sz="2400"/>
              <a:t>最小正周期为</a:t>
            </a:r>
            <a:r>
              <a:rPr lang="zh-CN" altLang="en-US" sz="2400" u="sng"/>
              <a:t>        </a:t>
            </a:r>
            <a:r>
              <a:rPr lang="en-US" altLang="zh-CN" sz="2400"/>
              <a:t>.</a:t>
            </a:r>
            <a:endParaRPr lang="zh-CN" altLang="en-US" sz="2400"/>
          </a:p>
        </p:txBody>
      </p:sp>
      <p:sp>
        <p:nvSpPr>
          <p:cNvPr id="216170" name="Rectangle 106"/>
          <p:cNvSpPr>
            <a:spLocks noChangeArrowheads="1"/>
          </p:cNvSpPr>
          <p:nvPr/>
        </p:nvSpPr>
        <p:spPr bwMode="auto">
          <a:xfrm>
            <a:off x="4600844" y="1638332"/>
            <a:ext cx="1970275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err="1">
                <a:solidFill>
                  <a:srgbClr val="FF0000"/>
                </a:solidFill>
              </a:rPr>
              <a:t>非零常数T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2" name="Rectangle 108"/>
          <p:cNvSpPr>
            <a:spLocks noChangeArrowheads="1"/>
          </p:cNvSpPr>
          <p:nvPr/>
        </p:nvSpPr>
        <p:spPr bwMode="auto">
          <a:xfrm>
            <a:off x="9091846" y="1773096"/>
            <a:ext cx="1970275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err="1">
                <a:solidFill>
                  <a:srgbClr val="FF0000"/>
                </a:solidFill>
              </a:rPr>
              <a:t>每一个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3" name="Rectangle 109"/>
          <p:cNvSpPr>
            <a:spLocks noChangeArrowheads="1"/>
          </p:cNvSpPr>
          <p:nvPr/>
        </p:nvSpPr>
        <p:spPr bwMode="auto">
          <a:xfrm>
            <a:off x="958078" y="2096475"/>
            <a:ext cx="2687700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>
                <a:solidFill>
                  <a:srgbClr val="FF0000"/>
                </a:solidFill>
              </a:rPr>
              <a:t>f(x+T)=f(x)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4" name="Rectangle 110"/>
          <p:cNvSpPr>
            <a:spLocks noChangeArrowheads="1"/>
          </p:cNvSpPr>
          <p:nvPr/>
        </p:nvSpPr>
        <p:spPr bwMode="auto">
          <a:xfrm>
            <a:off x="6295071" y="2034132"/>
            <a:ext cx="1970274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err="1">
                <a:solidFill>
                  <a:srgbClr val="FF0000"/>
                </a:solidFill>
              </a:rPr>
              <a:t>非零常数T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5" name="Rectangle 111"/>
          <p:cNvSpPr>
            <a:spLocks noChangeArrowheads="1"/>
          </p:cNvSpPr>
          <p:nvPr/>
        </p:nvSpPr>
        <p:spPr bwMode="auto">
          <a:xfrm>
            <a:off x="6887290" y="2429500"/>
            <a:ext cx="2687700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err="1">
                <a:solidFill>
                  <a:srgbClr val="FF0000"/>
                </a:solidFill>
              </a:rPr>
              <a:t>最小的正数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6" name="Rectangle 112"/>
          <p:cNvSpPr>
            <a:spLocks noChangeArrowheads="1"/>
          </p:cNvSpPr>
          <p:nvPr/>
        </p:nvSpPr>
        <p:spPr bwMode="auto">
          <a:xfrm>
            <a:off x="825777" y="2887680"/>
            <a:ext cx="2687700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err="1">
                <a:solidFill>
                  <a:srgbClr val="FF0000"/>
                </a:solidFill>
              </a:rPr>
              <a:t>最小正数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7" name="Rectangle 113"/>
          <p:cNvSpPr>
            <a:spLocks noChangeArrowheads="1"/>
          </p:cNvSpPr>
          <p:nvPr/>
        </p:nvSpPr>
        <p:spPr bwMode="auto">
          <a:xfrm>
            <a:off x="669946" y="4121814"/>
            <a:ext cx="3551150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>
                <a:solidFill>
                  <a:srgbClr val="FF0000"/>
                </a:solidFill>
              </a:rPr>
              <a:t>2kπ(k∈</a:t>
            </a:r>
            <a:r>
              <a:rPr lang="en-US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en-US">
                <a:solidFill>
                  <a:srgbClr val="FF0000"/>
                </a:solidFill>
              </a:rPr>
              <a:t>且k≠0)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6178" name="Rectangle 114"/>
          <p:cNvSpPr>
            <a:spLocks noChangeArrowheads="1"/>
          </p:cNvSpPr>
          <p:nvPr/>
        </p:nvSpPr>
        <p:spPr bwMode="auto">
          <a:xfrm>
            <a:off x="6887083" y="4121795"/>
            <a:ext cx="1151267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>
                <a:solidFill>
                  <a:srgbClr val="FF0000"/>
                </a:solidFill>
              </a:rPr>
              <a:t>2π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99"/>
          <p:cNvSpPr txBox="1"/>
          <p:nvPr/>
        </p:nvSpPr>
        <p:spPr>
          <a:xfrm>
            <a:off x="4175760" y="553852"/>
            <a:ext cx="3497410" cy="807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918210" algn="ctr"/>
            <a:r>
              <a:rPr lang="zh-CN" sz="4655" b="1">
                <a:solidFill>
                  <a:srgbClr val="FF0000"/>
                </a:solidFill>
              </a:rPr>
              <a:t>知识清单</a:t>
            </a:r>
            <a:endParaRPr lang="zh-CN" altLang="en-US" sz="4655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6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6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6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70" grpId="0" bldLvl="0" animBg="1"/>
      <p:bldP spid="216172" grpId="0" bldLvl="0" animBg="1"/>
      <p:bldP spid="216173" grpId="0" bldLvl="0" animBg="1"/>
      <p:bldP spid="216174" grpId="0" bldLvl="0" animBg="1"/>
      <p:bldP spid="216175" grpId="0" bldLvl="0" animBg="1"/>
      <p:bldP spid="216176" grpId="0" bldLvl="0" animBg="1"/>
      <p:bldP spid="216177" grpId="0" bldLvl="0" animBg="1"/>
      <p:bldP spid="21617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6996" y="1377477"/>
            <a:ext cx="8135938" cy="321203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en-US" altLang="zh-CN" sz="28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en-US" altLang="zh-CN" sz="2800" smtClean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2)y=cos</a:t>
            </a:r>
            <a:r>
              <a:rPr lang="en-US" altLang="zh-CN" sz="2800" baseline="300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x-4cos x+5,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令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t=cos x,</a:t>
            </a:r>
            <a:endParaRPr lang="en-US" altLang="zh-CN" sz="280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lnSpc>
                <a:spcPct val="108000"/>
              </a:lnSpc>
              <a:spcBef>
                <a:spcPct val="50000"/>
              </a:spcBef>
            </a:pP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则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-1≤t≤1.</a:t>
            </a:r>
            <a:endParaRPr lang="en-US" altLang="zh-CN" sz="280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lnSpc>
                <a:spcPct val="108000"/>
              </a:lnSpc>
              <a:spcBef>
                <a:spcPct val="50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y=t</a:t>
            </a:r>
            <a:r>
              <a:rPr lang="en-US" altLang="zh-CN" sz="2800" baseline="300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-4t+5</a:t>
            </a:r>
            <a:r>
              <a:rPr lang="en-US" altLang="zh-CN" sz="2800" smtClean="0">
                <a:latin typeface="楷体_GB2312" pitchFamily="49" charset="-122"/>
                <a:ea typeface="楷体_GB2312" pitchFamily="49" charset="-122"/>
              </a:rPr>
              <a:t>=(,</a:t>
            </a:r>
            <a:endParaRPr lang="en-US" altLang="zh-CN" sz="280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lnSpc>
                <a:spcPct val="108000"/>
              </a:lnSpc>
              <a:spcBef>
                <a:spcPct val="50000"/>
              </a:spcBef>
            </a:pP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当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t=-1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函数</a:t>
            </a:r>
            <a:r>
              <a:rPr lang="zh-CN" altLang="en-US" sz="2800" smtClean="0">
                <a:latin typeface="楷体_GB2312" pitchFamily="49" charset="-122"/>
                <a:ea typeface="楷体_GB2312" pitchFamily="49" charset="-122"/>
              </a:rPr>
              <a:t>取得</a:t>
            </a:r>
            <a:r>
              <a:rPr lang="en-US" altLang="zh-CN" sz="2800" smtClean="0">
                <a:latin typeface="楷体_GB2312" pitchFamily="49" charset="-122"/>
                <a:ea typeface="楷体_GB2312" pitchFamily="49" charset="-122"/>
              </a:rPr>
              <a:t>t-2)</a:t>
            </a:r>
            <a:r>
              <a:rPr lang="en-US" altLang="zh-CN" sz="2800" baseline="3000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800" smtClean="0">
                <a:latin typeface="楷体_GB2312" pitchFamily="49" charset="-122"/>
                <a:ea typeface="楷体_GB2312" pitchFamily="49" charset="-122"/>
              </a:rPr>
              <a:t>+1</a:t>
            </a:r>
            <a:r>
              <a:rPr lang="zh-CN" altLang="en-US" sz="2800" smtClean="0">
                <a:latin typeface="楷体_GB2312" pitchFamily="49" charset="-122"/>
                <a:ea typeface="楷体_GB2312" pitchFamily="49" charset="-122"/>
              </a:rPr>
              <a:t>最大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值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10;</a:t>
            </a:r>
            <a:endParaRPr lang="en-US" altLang="zh-CN" sz="2800">
              <a:latin typeface="楷体_GB2312" pitchFamily="49" charset="-122"/>
              <a:ea typeface="楷体_GB2312" pitchFamily="49" charset="-122"/>
            </a:endParaRPr>
          </a:p>
          <a:p>
            <a:pPr defTabSz="685800">
              <a:spcBef>
                <a:spcPct val="50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t=1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函数取得最小值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2,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所以函数的值域为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[2,10].</a:t>
            </a:r>
            <a:endParaRPr lang="zh-CN" altLang="en-US" sz="2800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9668" y="656949"/>
            <a:ext cx="11485563" cy="4843463"/>
          </a:xfrm>
        </p:spPr>
        <p:txBody>
          <a:bodyPr wrap="square" numCol="1" anchor="t" anchorCtr="0" compatLnSpc="1"/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3600" b="1" smtClean="0">
                <a:solidFill>
                  <a:srgbClr val="002060"/>
                </a:solidFill>
              </a:rPr>
              <a:t>解题方法</a:t>
            </a:r>
            <a:r>
              <a:rPr lang="zh-CN" altLang="en-US" sz="2800" smtClean="0">
                <a:solidFill>
                  <a:srgbClr val="002060"/>
                </a:solidFill>
              </a:rPr>
              <a:t>（三角函数的值域问题解题思路）</a:t>
            </a: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100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</a:pPr>
            <a:endParaRPr lang="en-US" altLang="zh-CN" sz="240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57029" name="Object 2"/>
          <p:cNvGraphicFramePr>
            <a:graphicFrameLocks noChangeAspect="1"/>
          </p:cNvGraphicFramePr>
          <p:nvPr/>
        </p:nvGraphicFramePr>
        <p:xfrm>
          <a:off x="803069" y="1527521"/>
          <a:ext cx="9925350" cy="243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Document" r:id="rId1" imgW="3662045" imgH="804545" progId="Word.Document.8">
                  <p:embed/>
                </p:oleObj>
              </mc:Choice>
              <mc:Fallback>
                <p:oleObj name="Document" r:id="rId1" imgW="3662045" imgH="80454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3069" y="1527521"/>
                        <a:ext cx="9925350" cy="2434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75559" y="589514"/>
          <a:ext cx="10723562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Document" r:id="rId1" imgW="9391650" imgH="1133475" progId="Word.Document.8">
                  <p:embed/>
                </p:oleObj>
              </mc:Choice>
              <mc:Fallback>
                <p:oleObj name="Document" r:id="rId1" imgW="9391650" imgH="1133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5559" y="589514"/>
                        <a:ext cx="10723562" cy="1271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9995" y="1249640"/>
            <a:ext cx="9849954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altLang="zh-CN" sz="3200" smtClean="0"/>
              <a:t>1. </a:t>
            </a:r>
            <a:r>
              <a:rPr lang="zh-CN" altLang="en-US" sz="3200" smtClean="0"/>
              <a:t>函数</a:t>
            </a:r>
            <a:r>
              <a:rPr lang="en-US" altLang="zh-CN" sz="3200"/>
              <a:t>y=2cos</a:t>
            </a:r>
            <a:r>
              <a:rPr lang="en-US" altLang="zh-CN" sz="3200" baseline="30000"/>
              <a:t>2</a:t>
            </a:r>
            <a:r>
              <a:rPr lang="en-US" altLang="zh-CN" sz="3200"/>
              <a:t>x+5sin x-4</a:t>
            </a:r>
            <a:r>
              <a:rPr lang="zh-CN" altLang="en-US" sz="3200"/>
              <a:t>的值域为</a:t>
            </a:r>
            <a:r>
              <a:rPr lang="zh-CN" altLang="en-US" sz="3200" u="sng"/>
              <a:t>　　　　</a:t>
            </a:r>
            <a:r>
              <a:rPr lang="en-US" altLang="zh-CN" sz="3200"/>
              <a:t>.</a:t>
            </a:r>
            <a:r>
              <a:rPr lang="en-US" altLang="zh-CN" sz="3200">
                <a:latin typeface="Arial" panose="020B0604020202020204"/>
              </a:rPr>
              <a:t> </a:t>
            </a:r>
            <a:endParaRPr lang="zh-CN" altLang="en-US" sz="3200"/>
          </a:p>
        </p:txBody>
      </p:sp>
      <p:graphicFrame>
        <p:nvGraphicFramePr>
          <p:cNvPr id="579588" name="Object 4"/>
          <p:cNvGraphicFramePr>
            <a:graphicFrameLocks noChangeAspect="1"/>
          </p:cNvGraphicFramePr>
          <p:nvPr/>
        </p:nvGraphicFramePr>
        <p:xfrm>
          <a:off x="729916" y="2199861"/>
          <a:ext cx="9274209" cy="35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3" imgW="3479165" imgH="1339850" progId="Word.Document.8">
                  <p:embed/>
                </p:oleObj>
              </mc:Choice>
              <mc:Fallback>
                <p:oleObj name="Document" r:id="rId3" imgW="3479165" imgH="1339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916" y="2199861"/>
                        <a:ext cx="9274209" cy="3551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611" name="Object 3"/>
          <p:cNvGraphicFramePr>
            <a:graphicFrameLocks noChangeAspect="1"/>
          </p:cNvGraphicFramePr>
          <p:nvPr/>
        </p:nvGraphicFramePr>
        <p:xfrm>
          <a:off x="663801" y="2587860"/>
          <a:ext cx="10018713" cy="427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ocument" r:id="rId1" imgW="3721735" imgH="1591310" progId="Word.Document.8">
                  <p:embed/>
                </p:oleObj>
              </mc:Choice>
              <mc:Fallback>
                <p:oleObj name="Document" r:id="rId1" imgW="3721735" imgH="15913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801" y="2587860"/>
                        <a:ext cx="10018713" cy="4270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5" name="Object 4"/>
          <p:cNvGraphicFramePr>
            <a:graphicFrameLocks noChangeAspect="1"/>
          </p:cNvGraphicFramePr>
          <p:nvPr/>
        </p:nvGraphicFramePr>
        <p:xfrm>
          <a:off x="633413" y="740229"/>
          <a:ext cx="10413805" cy="167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3" imgW="3703320" imgH="600710" progId="Word.Document.8">
                  <p:embed/>
                </p:oleObj>
              </mc:Choice>
              <mc:Fallback>
                <p:oleObj name="Document" r:id="rId3" imgW="3703320" imgH="6007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3" y="740229"/>
                        <a:ext cx="10413805" cy="1679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New picture" hidden="1"/>
          <p:cNvPicPr/>
          <p:nvPr/>
        </p:nvPicPr>
        <p:blipFill>
          <a:blip r:embed="rId1"/>
          <a:stretch>
            <a:fillRect/>
          </a:stretch>
        </p:blipFill>
        <p:spPr>
          <a:xfrm>
            <a:off x="11125200" y="12141200"/>
            <a:ext cx="254000" cy="266700"/>
          </a:xfrm>
          <a:prstGeom prst="cub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64410" y="1974850"/>
            <a:ext cx="7663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</a:rPr>
              <a:t>亲：回忆本节课你有什么收获？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06752" y="108400"/>
            <a:ext cx="2179209" cy="666115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735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73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58533" y="16789400"/>
            <a:ext cx="474133" cy="355600"/>
          </a:xfrm>
          <a:prstGeom prst="cube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78765" y="1442085"/>
            <a:ext cx="8869680" cy="42614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P214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P209--212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endParaRPr lang="zh-CN" altLang="en-US" sz="4515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:P100--102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11786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3960" y="1883728"/>
            <a:ext cx="5830888" cy="459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图片 11796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7265" y="160020"/>
            <a:ext cx="5962650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图片 11417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45125" y="2047875"/>
            <a:ext cx="6459538" cy="481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0" name="图片 11427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6313" y="0"/>
            <a:ext cx="6602412" cy="286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图片 11407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" y="66993"/>
            <a:ext cx="672623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2" name="图片 11397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415" y="3597910"/>
            <a:ext cx="5473700" cy="246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图片 113868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88013" y="3404235"/>
            <a:ext cx="6335712" cy="322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图片 118579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8150" y="1200785"/>
            <a:ext cx="5192395" cy="548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New picture" hidden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71400" y="12280900"/>
            <a:ext cx="330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4" name="图片 112640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0973" y="143828"/>
            <a:ext cx="6627812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15" name="矩形 1126402"/>
          <p:cNvSpPr/>
          <p:nvPr>
            <p:custDataLst>
              <p:tags r:id="rId7"/>
            </p:custDataLst>
          </p:nvPr>
        </p:nvSpPr>
        <p:spPr>
          <a:xfrm>
            <a:off x="568960" y="1076325"/>
            <a:ext cx="6219190" cy="405765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anchor="t"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756" name="Object 12"/>
          <p:cNvGraphicFramePr>
            <a:graphicFrameLocks noChangeAspect="1"/>
          </p:cNvGraphicFramePr>
          <p:nvPr/>
        </p:nvGraphicFramePr>
        <p:xfrm>
          <a:off x="719542" y="2829711"/>
          <a:ext cx="11176176" cy="341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3739515" imgH="1266825" progId="Word.Document.8">
                  <p:embed/>
                </p:oleObj>
              </mc:Choice>
              <mc:Fallback>
                <p:oleObj name="文档" r:id="rId1" imgW="3739515" imgH="1266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9542" y="2829711"/>
                        <a:ext cx="11176176" cy="3412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59" name="Text Box 15"/>
          <p:cNvSpPr txBox="1">
            <a:spLocks noChangeArrowheads="1"/>
          </p:cNvSpPr>
          <p:nvPr/>
        </p:nvSpPr>
        <p:spPr bwMode="auto">
          <a:xfrm>
            <a:off x="719542" y="577376"/>
            <a:ext cx="11040733" cy="20815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>
              <a:lnSpc>
                <a:spcPct val="108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1:</a:t>
            </a:r>
            <a:r>
              <a:rPr lang="zh-CN" altLang="en-US" sz="2400"/>
              <a:t>是不是所有的周期函数都有最小正周期</a:t>
            </a:r>
            <a:r>
              <a:rPr lang="en-US" altLang="zh-CN" sz="2400"/>
              <a:t>?</a:t>
            </a:r>
            <a:endParaRPr lang="en-US" altLang="zh-CN" sz="2400"/>
          </a:p>
          <a:p>
            <a:pPr defTabSz="879475">
              <a:lnSpc>
                <a:spcPct val="108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并非所有周期函数都有最小正周期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例如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对于常数函数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f(x)=c(c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为常数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,x∈</a:t>
            </a:r>
            <a:r>
              <a:rPr lang="en-US" altLang="zh-CN" sz="2400" err="1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),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所有非零实数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T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都是它的周期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最小正数不存在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所以常数函数没有最小正周期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>
              <a:latin typeface="楷体_GB2312" pitchFamily="49" charset="-122"/>
              <a:ea typeface="楷体_GB2312" pitchFamily="49" charset="-122"/>
            </a:endParaRPr>
          </a:p>
          <a:p>
            <a:pPr defTabSz="879475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正、余弦函数的性质</a:t>
            </a:r>
            <a:endParaRPr lang="zh-CN" altLang="en-US" sz="24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36513" y="846574"/>
          <a:ext cx="10251353" cy="478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1" imgW="3931920" imgH="2042160" progId="Word.Document.8">
                  <p:embed/>
                </p:oleObj>
              </mc:Choice>
              <mc:Fallback>
                <p:oleObj name="文档" r:id="rId1" imgW="3931920" imgH="20421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6513" y="846574"/>
                        <a:ext cx="10251353" cy="4786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5127794" y="823189"/>
            <a:ext cx="78514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zh-CN" sz="23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endParaRPr lang="zh-CN" altLang="en-US" sz="23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9639743" y="748874"/>
            <a:ext cx="78514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endParaRPr lang="zh-CN" altLang="en-US" sz="23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2423" name="Rectangle 7"/>
          <p:cNvSpPr>
            <a:spLocks noChangeArrowheads="1"/>
          </p:cNvSpPr>
          <p:nvPr/>
        </p:nvSpPr>
        <p:spPr bwMode="auto">
          <a:xfrm>
            <a:off x="4611416" y="1162374"/>
            <a:ext cx="1919483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[-1,1]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10416424" y="1528235"/>
            <a:ext cx="1151267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2π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5" name="Rectangle 9"/>
          <p:cNvSpPr>
            <a:spLocks noChangeArrowheads="1"/>
          </p:cNvSpPr>
          <p:nvPr/>
        </p:nvSpPr>
        <p:spPr bwMode="auto">
          <a:xfrm>
            <a:off x="4605067" y="1913152"/>
            <a:ext cx="110047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奇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6" name="Rectangle 10"/>
          <p:cNvSpPr>
            <a:spLocks noChangeArrowheads="1"/>
          </p:cNvSpPr>
          <p:nvPr/>
        </p:nvSpPr>
        <p:spPr bwMode="auto">
          <a:xfrm>
            <a:off x="9093738" y="1886475"/>
            <a:ext cx="1151267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偶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6672692" y="2479094"/>
            <a:ext cx="110047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 err="1">
                <a:solidFill>
                  <a:srgbClr val="FF0000"/>
                </a:solidFill>
              </a:rPr>
              <a:t>递增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8" name="Rectangle 12"/>
          <p:cNvSpPr>
            <a:spLocks noChangeArrowheads="1"/>
          </p:cNvSpPr>
          <p:nvPr/>
        </p:nvSpPr>
        <p:spPr bwMode="auto">
          <a:xfrm>
            <a:off x="6863159" y="3342299"/>
            <a:ext cx="110047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 err="1">
                <a:solidFill>
                  <a:srgbClr val="FF0000"/>
                </a:solidFill>
              </a:rPr>
              <a:t>递减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9072575" y="2823995"/>
            <a:ext cx="110047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 err="1">
                <a:solidFill>
                  <a:srgbClr val="FF0000"/>
                </a:solidFill>
              </a:rPr>
              <a:t>递增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30" name="Rectangle 14"/>
          <p:cNvSpPr>
            <a:spLocks noChangeArrowheads="1"/>
          </p:cNvSpPr>
          <p:nvPr/>
        </p:nvSpPr>
        <p:spPr bwMode="auto">
          <a:xfrm>
            <a:off x="9072575" y="3515702"/>
            <a:ext cx="1100476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 err="1">
                <a:solidFill>
                  <a:srgbClr val="FF0000"/>
                </a:solidFill>
              </a:rPr>
              <a:t>递减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31" name="Rectangle 15"/>
          <p:cNvSpPr>
            <a:spLocks noChangeArrowheads="1"/>
          </p:cNvSpPr>
          <p:nvPr/>
        </p:nvSpPr>
        <p:spPr bwMode="auto">
          <a:xfrm>
            <a:off x="9263042" y="1109019"/>
            <a:ext cx="1676109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[-1,1]</a:t>
            </a:r>
            <a:endParaRPr lang="zh-CN" altLang="en-US" sz="2300">
              <a:solidFill>
                <a:srgbClr val="FF0000"/>
              </a:solidFill>
            </a:endParaRPr>
          </a:p>
        </p:txBody>
      </p:sp>
      <p:sp>
        <p:nvSpPr>
          <p:cNvPr id="572432" name="Rectangle 16"/>
          <p:cNvSpPr>
            <a:spLocks noChangeArrowheads="1"/>
          </p:cNvSpPr>
          <p:nvPr/>
        </p:nvSpPr>
        <p:spPr bwMode="auto">
          <a:xfrm>
            <a:off x="6097058" y="1528235"/>
            <a:ext cx="1676109" cy="47231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 sz="2300">
                <a:solidFill>
                  <a:srgbClr val="FF0000"/>
                </a:solidFill>
              </a:rPr>
              <a:t>2π</a:t>
            </a:r>
            <a:endParaRPr lang="zh-CN" altLang="en-US" sz="23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/>
      <p:bldP spid="572422" grpId="0"/>
      <p:bldP spid="572423" grpId="0"/>
      <p:bldP spid="572424" grpId="0"/>
      <p:bldP spid="572425" grpId="0"/>
      <p:bldP spid="572426" grpId="0"/>
      <p:bldP spid="572427" grpId="0"/>
      <p:bldP spid="572428" grpId="0"/>
      <p:bldP spid="572429" grpId="0"/>
      <p:bldP spid="572430" grpId="0"/>
      <p:bldP spid="572431" grpId="0"/>
      <p:bldP spid="572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26" name="Text Box 38"/>
          <p:cNvSpPr txBox="1">
            <a:spLocks noChangeArrowheads="1"/>
          </p:cNvSpPr>
          <p:nvPr/>
        </p:nvSpPr>
        <p:spPr bwMode="auto">
          <a:xfrm>
            <a:off x="749171" y="4115943"/>
            <a:ext cx="11135966" cy="129292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>
              <a:lnSpc>
                <a:spcPct val="108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2:</a:t>
            </a:r>
            <a:r>
              <a:rPr lang="zh-CN" altLang="en-US"/>
              <a:t>正弦函数</a:t>
            </a:r>
            <a:r>
              <a:rPr lang="en-US" altLang="zh-CN"/>
              <a:t>(</a:t>
            </a:r>
            <a:r>
              <a:rPr lang="zh-CN" altLang="en-US"/>
              <a:t>余弦函数</a:t>
            </a:r>
            <a:r>
              <a:rPr lang="en-US" altLang="zh-CN"/>
              <a:t>)</a:t>
            </a:r>
            <a:r>
              <a:rPr lang="zh-CN" altLang="en-US"/>
              <a:t>是不是定义域上的单调函数</a:t>
            </a:r>
            <a:r>
              <a:rPr lang="en-US" altLang="zh-CN"/>
              <a:t>?</a:t>
            </a:r>
            <a:endParaRPr lang="en-US" altLang="zh-CN"/>
          </a:p>
          <a:p>
            <a:pPr defTabSz="879475">
              <a:lnSpc>
                <a:spcPct val="108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正弦函数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余弦函数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在其定义域上不是单调函数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>
              <a:latin typeface="楷体_GB2312" pitchFamily="49" charset="-122"/>
              <a:ea typeface="楷体_GB2312" pitchFamily="49" charset="-122"/>
            </a:endParaRPr>
          </a:p>
          <a:p>
            <a:pPr defTabSz="879475">
              <a:lnSpc>
                <a:spcPct val="108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3:</a:t>
            </a:r>
            <a:r>
              <a:rPr lang="zh-CN" altLang="en-US"/>
              <a:t>正弦曲线</a:t>
            </a:r>
            <a:r>
              <a:rPr lang="en-US" altLang="zh-CN"/>
              <a:t>(</a:t>
            </a:r>
            <a:r>
              <a:rPr lang="zh-CN" altLang="en-US"/>
              <a:t>余弦曲线</a:t>
            </a:r>
            <a:r>
              <a:rPr lang="en-US" altLang="zh-CN"/>
              <a:t>)</a:t>
            </a:r>
            <a:r>
              <a:rPr lang="zh-CN" altLang="en-US"/>
              <a:t>的对称中心一定是正弦曲线</a:t>
            </a:r>
            <a:r>
              <a:rPr lang="en-US" altLang="zh-CN"/>
              <a:t>(</a:t>
            </a:r>
            <a:r>
              <a:rPr lang="zh-CN" altLang="en-US"/>
              <a:t>余弦曲线</a:t>
            </a:r>
            <a:r>
              <a:rPr lang="en-US" altLang="zh-CN"/>
              <a:t>)</a:t>
            </a:r>
            <a:r>
              <a:rPr lang="zh-CN" altLang="en-US"/>
              <a:t>与</a:t>
            </a:r>
            <a:r>
              <a:rPr lang="en-US" altLang="zh-CN"/>
              <a:t>x</a:t>
            </a:r>
            <a:r>
              <a:rPr lang="zh-CN" altLang="en-US"/>
              <a:t>轴的交点吗</a:t>
            </a:r>
            <a:r>
              <a:rPr lang="en-US" altLang="zh-CN"/>
              <a:t>?</a:t>
            </a:r>
            <a:endParaRPr lang="en-US" altLang="zh-CN"/>
          </a:p>
          <a:p>
            <a:pPr defTabSz="879475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en-US" altLang="zh-CN"/>
              <a:t>.</a:t>
            </a:r>
            <a:endParaRPr lang="en-US" altLang="zh-CN"/>
          </a:p>
        </p:txBody>
      </p:sp>
      <p:graphicFrame>
        <p:nvGraphicFramePr>
          <p:cNvPr id="16387" name="Object 39"/>
          <p:cNvGraphicFramePr>
            <a:graphicFrameLocks noChangeAspect="1"/>
          </p:cNvGraphicFramePr>
          <p:nvPr/>
        </p:nvGraphicFramePr>
        <p:xfrm>
          <a:off x="900686" y="648572"/>
          <a:ext cx="11119036" cy="378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" imgW="3733800" imgH="1412875" progId="Word.Document.8">
                  <p:embed/>
                </p:oleObj>
              </mc:Choice>
              <mc:Fallback>
                <p:oleObj name="文档" r:id="rId1" imgW="3733800" imgH="1412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686" y="648572"/>
                        <a:ext cx="11119036" cy="3780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928" name="Object 40"/>
          <p:cNvGraphicFramePr>
            <a:graphicFrameLocks noChangeAspect="1"/>
          </p:cNvGraphicFramePr>
          <p:nvPr/>
        </p:nvGraphicFramePr>
        <p:xfrm>
          <a:off x="3407242" y="1913151"/>
          <a:ext cx="3455917" cy="106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3" imgW="1181100" imgH="400050" progId="Word.Document.8">
                  <p:embed/>
                </p:oleObj>
              </mc:Choice>
              <mc:Fallback>
                <p:oleObj name="文档" r:id="rId3" imgW="1181100" imgH="400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7242" y="1913151"/>
                        <a:ext cx="3455917" cy="1061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931" name="Object 43"/>
          <p:cNvGraphicFramePr>
            <a:graphicFrameLocks noChangeAspect="1"/>
          </p:cNvGraphicFramePr>
          <p:nvPr/>
        </p:nvGraphicFramePr>
        <p:xfrm>
          <a:off x="3345870" y="2976437"/>
          <a:ext cx="3436870" cy="104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5" imgW="1181100" imgH="400050" progId="Word.Document.8">
                  <p:embed/>
                </p:oleObj>
              </mc:Choice>
              <mc:Fallback>
                <p:oleObj name="文档" r:id="rId5" imgW="1181100" imgH="400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5870" y="2976437"/>
                        <a:ext cx="3436870" cy="1044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33" name="Rectangle 45"/>
          <p:cNvSpPr>
            <a:spLocks noChangeArrowheads="1"/>
          </p:cNvSpPr>
          <p:nvPr/>
        </p:nvSpPr>
        <p:spPr bwMode="auto">
          <a:xfrm>
            <a:off x="8111775" y="2305690"/>
            <a:ext cx="2418929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zh-CN">
                <a:solidFill>
                  <a:srgbClr val="FF0000"/>
                </a:solidFill>
              </a:rPr>
              <a:t>2kπ(k∈</a:t>
            </a:r>
            <a:r>
              <a:rPr lang="en-US" altLang="zh-CN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zh-CN">
                <a:solidFill>
                  <a:srgbClr val="FF0000"/>
                </a:solidFill>
              </a:rPr>
              <a:t>)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49934" name="Rectangle 46"/>
          <p:cNvSpPr>
            <a:spLocks noChangeArrowheads="1"/>
          </p:cNvSpPr>
          <p:nvPr/>
        </p:nvSpPr>
        <p:spPr bwMode="auto">
          <a:xfrm>
            <a:off x="7986914" y="2730624"/>
            <a:ext cx="2782934" cy="395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117226" tIns="58613" rIns="117226" bIns="58613">
            <a:spAutoFit/>
          </a:bodyPr>
          <a:lstStyle/>
          <a:p>
            <a:pPr defTabSz="879475"/>
            <a:r>
              <a:rPr lang="en-US" altLang="en-US">
                <a:solidFill>
                  <a:srgbClr val="FF0000"/>
                </a:solidFill>
              </a:rPr>
              <a:t>2kπ+π(k∈</a:t>
            </a:r>
            <a:r>
              <a:rPr lang="en-US" altLang="en-US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4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4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4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33" grpId="0"/>
      <p:bldP spid="5499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683777" y="1037869"/>
          <a:ext cx="10567320" cy="450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1" imgW="8074025" imgH="3008630" progId="Word.Document.8">
                  <p:embed/>
                </p:oleObj>
              </mc:Choice>
              <mc:Fallback>
                <p:oleObj name="Document" r:id="rId1" imgW="8074025" imgH="3008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3777" y="1037869"/>
                        <a:ext cx="10567320" cy="4500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526775" y="5778571"/>
          <a:ext cx="703156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212080" imgH="603250" progId="Word.Document.8">
                  <p:embed/>
                </p:oleObj>
              </mc:Choice>
              <mc:Fallback>
                <p:oleObj name="Document" r:id="rId3" imgW="5212080" imgH="603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775" y="5778571"/>
                        <a:ext cx="7031567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99"/>
          <p:cNvSpPr txBox="1"/>
          <p:nvPr/>
        </p:nvSpPr>
        <p:spPr>
          <a:xfrm>
            <a:off x="4162508" y="182791"/>
            <a:ext cx="3497410" cy="807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918210" algn="ctr"/>
            <a:r>
              <a:rPr lang="zh-CN" altLang="en-US" sz="4655" b="1" smtClean="0">
                <a:solidFill>
                  <a:srgbClr val="FF0000"/>
                </a:solidFill>
              </a:rPr>
              <a:t>小试牛刀</a:t>
            </a:r>
            <a:endParaRPr lang="zh-CN" altLang="en-US" sz="4655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45" name="Object 129"/>
          <p:cNvGraphicFramePr>
            <a:graphicFrameLocks noChangeAspect="1"/>
          </p:cNvGraphicFramePr>
          <p:nvPr/>
        </p:nvGraphicFramePr>
        <p:xfrm>
          <a:off x="575733" y="311150"/>
          <a:ext cx="109728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1" imgW="8119745" imgH="3982085" progId="Word.Document.8">
                  <p:embed/>
                </p:oleObj>
              </mc:Choice>
              <mc:Fallback>
                <p:oleObj name="Document" r:id="rId1" imgW="8119745" imgH="39820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733" y="311150"/>
                        <a:ext cx="10972800" cy="460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46" name="Object 130"/>
          <p:cNvGraphicFramePr>
            <a:graphicFrameLocks noChangeAspect="1"/>
          </p:cNvGraphicFramePr>
          <p:nvPr/>
        </p:nvGraphicFramePr>
        <p:xfrm>
          <a:off x="744423" y="4514506"/>
          <a:ext cx="10397067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7809230" imgH="1874520" progId="Word.Document.8">
                  <p:embed/>
                </p:oleObj>
              </mc:Choice>
              <mc:Fallback>
                <p:oleObj name="Document" r:id="rId3" imgW="7809230" imgH="18745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423" y="4514506"/>
                        <a:ext cx="10397067" cy="1941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47" name="Object 131"/>
          <p:cNvGraphicFramePr>
            <a:graphicFrameLocks noChangeAspect="1"/>
          </p:cNvGraphicFramePr>
          <p:nvPr/>
        </p:nvGraphicFramePr>
        <p:xfrm>
          <a:off x="800101" y="6230525"/>
          <a:ext cx="703156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5" imgW="5212080" imgH="402590" progId="Word.Document.8">
                  <p:embed/>
                </p:oleObj>
              </mc:Choice>
              <mc:Fallback>
                <p:oleObj name="Document" r:id="rId5" imgW="5212080" imgH="402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1" y="6230525"/>
                        <a:ext cx="7031567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13" name="Object 17"/>
          <p:cNvGraphicFramePr>
            <a:graphicFrameLocks noChangeAspect="1"/>
          </p:cNvGraphicFramePr>
          <p:nvPr/>
        </p:nvGraphicFramePr>
        <p:xfrm>
          <a:off x="889001" y="1176338"/>
          <a:ext cx="10547351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1" imgW="7882255" imgH="4361815" progId="Word.Document.8">
                  <p:embed/>
                </p:oleObj>
              </mc:Choice>
              <mc:Fallback>
                <p:oleObj name="Document" r:id="rId1" imgW="7882255" imgH="43618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9001" y="1176338"/>
                        <a:ext cx="10547351" cy="517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random/>
  </p:transition>
</p:sld>
</file>

<file path=ppt/tags/tag1.xml><?xml version="1.0" encoding="utf-8"?>
<p:tagLst xmlns:p="http://schemas.openxmlformats.org/presentationml/2006/main">
  <p:tag name="AS_UNIQUEID" val="21"/>
</p:tagLst>
</file>

<file path=ppt/tags/tag10.xml><?xml version="1.0" encoding="utf-8"?>
<p:tagLst xmlns:p="http://schemas.openxmlformats.org/presentationml/2006/main">
  <p:tag name="AS_UNIQUEID" val="95"/>
</p:tagLst>
</file>

<file path=ppt/tags/tag11.xml><?xml version="1.0" encoding="utf-8"?>
<p:tagLst xmlns:p="http://schemas.openxmlformats.org/presentationml/2006/main">
  <p:tag name="AS_UNIQUEID" val="96"/>
</p:tagLst>
</file>

<file path=ppt/tags/tag12.xml><?xml version="1.0" encoding="utf-8"?>
<p:tagLst xmlns:p="http://schemas.openxmlformats.org/presentationml/2006/main">
  <p:tag name="AS_UNIQUEID" val="93"/>
</p:tagLst>
</file>

<file path=ppt/tags/tag13.xml><?xml version="1.0" encoding="utf-8"?>
<p:tagLst xmlns:p="http://schemas.openxmlformats.org/presentationml/2006/main">
  <p:tag name="AS_UNIQUEID" val="94"/>
</p:tagLst>
</file>

<file path=ppt/tags/tag14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ags/tag2.xml><?xml version="1.0" encoding="utf-8"?>
<p:tagLst xmlns:p="http://schemas.openxmlformats.org/presentationml/2006/main">
  <p:tag name="AS_UNIQUEID" val="335"/>
</p:tagLst>
</file>

<file path=ppt/tags/tag3.xml><?xml version="1.0" encoding="utf-8"?>
<p:tagLst xmlns:p="http://schemas.openxmlformats.org/presentationml/2006/main">
  <p:tag name="AS_UNIQUEID" val="23"/>
</p:tagLst>
</file>

<file path=ppt/tags/tag4.xml><?xml version="1.0" encoding="utf-8"?>
<p:tagLst xmlns:p="http://schemas.openxmlformats.org/presentationml/2006/main">
  <p:tag name="AS_UNIQUEID" val="21"/>
</p:tagLst>
</file>

<file path=ppt/tags/tag5.xml><?xml version="1.0" encoding="utf-8"?>
<p:tagLst xmlns:p="http://schemas.openxmlformats.org/presentationml/2006/main">
  <p:tag name="AS_UNIQUEID" val="74"/>
</p:tagLst>
</file>

<file path=ppt/tags/tag6.xml><?xml version="1.0" encoding="utf-8"?>
<p:tagLst xmlns:p="http://schemas.openxmlformats.org/presentationml/2006/main">
  <p:tag name="AS_UNIQUEID" val="73"/>
</p:tagLst>
</file>

<file path=ppt/tags/tag7.xml><?xml version="1.0" encoding="utf-8"?>
<p:tagLst xmlns:p="http://schemas.openxmlformats.org/presentationml/2006/main">
  <p:tag name="AS_UNIQUEID" val="75"/>
</p:tagLst>
</file>

<file path=ppt/tags/tag8.xml><?xml version="1.0" encoding="utf-8"?>
<p:tagLst xmlns:p="http://schemas.openxmlformats.org/presentationml/2006/main">
  <p:tag name="AS_UNIQUEID" val="76"/>
</p:tagLst>
</file>

<file path=ppt/tags/tag9.xml><?xml version="1.0" encoding="utf-8"?>
<p:tagLst xmlns:p="http://schemas.openxmlformats.org/presentationml/2006/main">
  <p:tag name="AS_UNIQUEID" val="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WPS 演示</Application>
  <PresentationFormat>自定义</PresentationFormat>
  <Paragraphs>166</Paragraphs>
  <Slides>39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65</vt:i4>
      </vt:variant>
      <vt:variant>
        <vt:lpstr>幻灯片标题</vt:lpstr>
      </vt:variant>
      <vt:variant>
        <vt:i4>39</vt:i4>
      </vt:variant>
    </vt:vector>
  </HeadingPairs>
  <TitlesOfParts>
    <vt:vector size="120" baseType="lpstr">
      <vt:lpstr>Arial</vt:lpstr>
      <vt:lpstr>宋体</vt:lpstr>
      <vt:lpstr>Wingdings</vt:lpstr>
      <vt:lpstr>Calibri</vt:lpstr>
      <vt:lpstr>字魂27号-布丁体</vt:lpstr>
      <vt:lpstr>Segoe Print</vt:lpstr>
      <vt:lpstr>字魂27号-布丁体</vt:lpstr>
      <vt:lpstr>黑体</vt:lpstr>
      <vt:lpstr>楷体_GB2312</vt:lpstr>
      <vt:lpstr>新宋体</vt:lpstr>
      <vt:lpstr>微软雅黑</vt:lpstr>
      <vt:lpstr>Arial Unicode MS</vt:lpstr>
      <vt:lpstr>Times New Roman</vt:lpstr>
      <vt:lpstr>Courier New</vt:lpstr>
      <vt:lpstr>Arial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PowerPoint 演示文稿</vt:lpstr>
      <vt:lpstr>自主预习，回答问题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题型分析         举一反三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东哥</cp:lastModifiedBy>
  <cp:revision>225</cp:revision>
  <dcterms:created xsi:type="dcterms:W3CDTF">2019-01-12T04:39:00Z</dcterms:created>
  <dcterms:modified xsi:type="dcterms:W3CDTF">2020-12-01T06:59:07Z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