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7" r:id="rId2"/>
    <p:sldId id="258" r:id="rId3"/>
    <p:sldId id="286" r:id="rId4"/>
    <p:sldId id="287" r:id="rId5"/>
    <p:sldId id="288" r:id="rId6"/>
    <p:sldId id="289" r:id="rId7"/>
    <p:sldId id="290" r:id="rId8"/>
    <p:sldId id="291" r:id="rId9"/>
    <p:sldId id="285" r:id="rId10"/>
    <p:sldId id="256" r:id="rId11"/>
    <p:sldId id="292" r:id="rId12"/>
    <p:sldId id="260" r:id="rId13"/>
    <p:sldId id="296" r:id="rId14"/>
    <p:sldId id="261" r:id="rId15"/>
    <p:sldId id="265" r:id="rId16"/>
    <p:sldId id="262" r:id="rId17"/>
    <p:sldId id="266" r:id="rId18"/>
    <p:sldId id="293" r:id="rId19"/>
    <p:sldId id="267" r:id="rId20"/>
    <p:sldId id="264" r:id="rId21"/>
    <p:sldId id="274" r:id="rId22"/>
    <p:sldId id="275" r:id="rId23"/>
    <p:sldId id="268" r:id="rId24"/>
    <p:sldId id="276" r:id="rId25"/>
    <p:sldId id="271" r:id="rId26"/>
    <p:sldId id="294" r:id="rId27"/>
    <p:sldId id="295" r:id="rId28"/>
    <p:sldId id="269" r:id="rId29"/>
    <p:sldId id="270" r:id="rId30"/>
    <p:sldId id="277" r:id="rId31"/>
    <p:sldId id="282" r:id="rId32"/>
    <p:sldId id="281" r:id="rId33"/>
    <p:sldId id="283" r:id="rId34"/>
    <p:sldId id="280" r:id="rId35"/>
  </p:sldIdLst>
  <p:sldSz cx="12192000" cy="685800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Arial" charset="0"/>
        <a:ea typeface="幼圆"/>
        <a:cs typeface="幼圆"/>
      </a:defRPr>
    </a:lvl1pPr>
    <a:lvl2pPr marL="457200" algn="l" rtl="0" fontAlgn="base">
      <a:spcBef>
        <a:spcPct val="0"/>
      </a:spcBef>
      <a:spcAft>
        <a:spcPct val="0"/>
      </a:spcAft>
      <a:defRPr kern="1200">
        <a:solidFill>
          <a:schemeClr val="tx1"/>
        </a:solidFill>
        <a:latin typeface="Arial" charset="0"/>
        <a:ea typeface="幼圆"/>
        <a:cs typeface="幼圆"/>
      </a:defRPr>
    </a:lvl2pPr>
    <a:lvl3pPr marL="914400" algn="l" rtl="0" fontAlgn="base">
      <a:spcBef>
        <a:spcPct val="0"/>
      </a:spcBef>
      <a:spcAft>
        <a:spcPct val="0"/>
      </a:spcAft>
      <a:defRPr kern="1200">
        <a:solidFill>
          <a:schemeClr val="tx1"/>
        </a:solidFill>
        <a:latin typeface="Arial" charset="0"/>
        <a:ea typeface="幼圆"/>
        <a:cs typeface="幼圆"/>
      </a:defRPr>
    </a:lvl3pPr>
    <a:lvl4pPr marL="1371600" algn="l" rtl="0" fontAlgn="base">
      <a:spcBef>
        <a:spcPct val="0"/>
      </a:spcBef>
      <a:spcAft>
        <a:spcPct val="0"/>
      </a:spcAft>
      <a:defRPr kern="1200">
        <a:solidFill>
          <a:schemeClr val="tx1"/>
        </a:solidFill>
        <a:latin typeface="Arial" charset="0"/>
        <a:ea typeface="幼圆"/>
        <a:cs typeface="幼圆"/>
      </a:defRPr>
    </a:lvl4pPr>
    <a:lvl5pPr marL="1828800" algn="l" rtl="0" fontAlgn="base">
      <a:spcBef>
        <a:spcPct val="0"/>
      </a:spcBef>
      <a:spcAft>
        <a:spcPct val="0"/>
      </a:spcAft>
      <a:defRPr kern="1200">
        <a:solidFill>
          <a:schemeClr val="tx1"/>
        </a:solidFill>
        <a:latin typeface="Arial" charset="0"/>
        <a:ea typeface="幼圆"/>
        <a:cs typeface="幼圆"/>
      </a:defRPr>
    </a:lvl5pPr>
    <a:lvl6pPr marL="2286000" algn="l" defTabSz="914400" rtl="0" eaLnBrk="1" latinLnBrk="0" hangingPunct="1">
      <a:defRPr kern="1200">
        <a:solidFill>
          <a:schemeClr val="tx1"/>
        </a:solidFill>
        <a:latin typeface="Arial" charset="0"/>
        <a:ea typeface="幼圆"/>
        <a:cs typeface="幼圆"/>
      </a:defRPr>
    </a:lvl6pPr>
    <a:lvl7pPr marL="2743200" algn="l" defTabSz="914400" rtl="0" eaLnBrk="1" latinLnBrk="0" hangingPunct="1">
      <a:defRPr kern="1200">
        <a:solidFill>
          <a:schemeClr val="tx1"/>
        </a:solidFill>
        <a:latin typeface="Arial" charset="0"/>
        <a:ea typeface="幼圆"/>
        <a:cs typeface="幼圆"/>
      </a:defRPr>
    </a:lvl7pPr>
    <a:lvl8pPr marL="3200400" algn="l" defTabSz="914400" rtl="0" eaLnBrk="1" latinLnBrk="0" hangingPunct="1">
      <a:defRPr kern="1200">
        <a:solidFill>
          <a:schemeClr val="tx1"/>
        </a:solidFill>
        <a:latin typeface="Arial" charset="0"/>
        <a:ea typeface="幼圆"/>
        <a:cs typeface="幼圆"/>
      </a:defRPr>
    </a:lvl8pPr>
    <a:lvl9pPr marL="3657600" algn="l" defTabSz="914400" rtl="0" eaLnBrk="1" latinLnBrk="0" hangingPunct="1">
      <a:defRPr kern="1200">
        <a:solidFill>
          <a:schemeClr val="tx1"/>
        </a:solidFill>
        <a:latin typeface="Arial" charset="0"/>
        <a:ea typeface="幼圆"/>
        <a:cs typeface="幼圆"/>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9" autoAdjust="0"/>
    <p:restoredTop sz="94660"/>
  </p:normalViewPr>
  <p:slideViewPr>
    <p:cSldViewPr snapToGrid="0">
      <p:cViewPr varScale="1">
        <p:scale>
          <a:sx n="93" d="100"/>
          <a:sy n="93" d="100"/>
        </p:scale>
        <p:origin x="53"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A86A01E-7FF0-4973-A915-E95EC57D97E7}" type="datetimeFigureOut">
              <a:rPr lang="zh-CN" altLang="en-US"/>
              <a:pPr>
                <a:defRPr/>
              </a:pPr>
              <a:t>2020/9/28</a:t>
            </a:fld>
            <a:endParaRPr lang="zh-CN" altLang="en-US"/>
          </a:p>
        </p:txBody>
      </p:sp>
      <p:sp>
        <p:nvSpPr>
          <p:cNvPr id="13316" name="幻灯片图像占位符 3"/>
          <p:cNvSpPr>
            <a:spLocks noGrp="1" noRot="1" noChangeAspect="1"/>
          </p:cNvSpPr>
          <p:nvPr>
            <p:ph type="sldImg" idx="2"/>
          </p:nvPr>
        </p:nvSpPr>
        <p:spPr bwMode="auto">
          <a:xfrm>
            <a:off x="685800" y="1143000"/>
            <a:ext cx="5486400" cy="3086100"/>
          </a:xfrm>
          <a:prstGeom prst="rect">
            <a:avLst/>
          </a:prstGeom>
          <a:noFill/>
          <a:ln w="12700">
            <a:solidFill>
              <a:srgbClr val="000000"/>
            </a:solidFill>
            <a:miter lim="800000"/>
            <a:headEnd/>
            <a:tailEnd/>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A6CB03E-687C-4AC5-8730-5136E9C7A7E6}" type="slidenum">
              <a:rPr lang="zh-CN" altLang="en-US"/>
              <a:pPr>
                <a:defRPr/>
              </a:pPr>
              <a:t>‹#›</a:t>
            </a:fld>
            <a:endParaRPr lang="zh-CN" altLang="en-US"/>
          </a:p>
        </p:txBody>
      </p:sp>
    </p:spTree>
    <p:extLst>
      <p:ext uri="{BB962C8B-B14F-4D97-AF65-F5344CB8AC3E}">
        <p14:creationId xmlns:p14="http://schemas.microsoft.com/office/powerpoint/2010/main" val="4225002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 </a:t>
            </a:r>
            <a:r>
              <a:rPr lang="en-US" altLang="zh-CN" smtClean="0"/>
              <a:t>http://docer.mysoeasy.com/</a:t>
            </a:r>
            <a:endParaRPr lang="zh-CN" altLang="en-US" smtClean="0"/>
          </a:p>
        </p:txBody>
      </p:sp>
      <p:sp>
        <p:nvSpPr>
          <p:cNvPr id="215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0240F7-73E0-497D-87A2-81472A318C3A}" type="slidenum">
              <a:rPr lang="zh-CN" altLang="en-US">
                <a:cs typeface="幼圆"/>
              </a:rPr>
              <a:pPr fontAlgn="base">
                <a:spcBef>
                  <a:spcPct val="0"/>
                </a:spcBef>
                <a:spcAft>
                  <a:spcPct val="0"/>
                </a:spcAft>
                <a:defRPr/>
              </a:pPr>
              <a:t>15</a:t>
            </a:fld>
            <a:endParaRPr lang="en-US" altLang="zh-CN">
              <a:cs typeface="幼圆"/>
            </a:endParaRPr>
          </a:p>
        </p:txBody>
      </p:sp>
    </p:spTree>
    <p:extLst>
      <p:ext uri="{BB962C8B-B14F-4D97-AF65-F5344CB8AC3E}">
        <p14:creationId xmlns:p14="http://schemas.microsoft.com/office/powerpoint/2010/main" val="380072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245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D01BC7-375B-4BC3-B483-918711E157A2}" type="slidenum">
              <a:rPr lang="zh-CN" altLang="en-US">
                <a:cs typeface="幼圆"/>
              </a:rPr>
              <a:pPr fontAlgn="base">
                <a:spcBef>
                  <a:spcPct val="0"/>
                </a:spcBef>
                <a:spcAft>
                  <a:spcPct val="0"/>
                </a:spcAft>
                <a:defRPr/>
              </a:pPr>
              <a:t>17</a:t>
            </a:fld>
            <a:endParaRPr lang="en-US" altLang="zh-CN">
              <a:cs typeface="幼圆"/>
            </a:endParaRPr>
          </a:p>
        </p:txBody>
      </p:sp>
    </p:spTree>
    <p:extLst>
      <p:ext uri="{BB962C8B-B14F-4D97-AF65-F5344CB8AC3E}">
        <p14:creationId xmlns:p14="http://schemas.microsoft.com/office/powerpoint/2010/main" val="3508279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a:srcRect l="822" t="8727" r="310" b="9264"/>
          <a:stretch>
            <a:fillRect/>
          </a:stretch>
        </p:blipFill>
        <p:spPr bwMode="auto">
          <a:xfrm>
            <a:off x="0" y="0"/>
            <a:ext cx="12192000" cy="6858000"/>
          </a:xfrm>
          <a:prstGeom prst="rect">
            <a:avLst/>
          </a:prstGeom>
          <a:noFill/>
          <a:ln w="9525">
            <a:noFill/>
            <a:miter lim="800000"/>
            <a:headEnd/>
            <a:tailEnd/>
          </a:ln>
        </p:spPr>
      </p:pic>
      <p:sp>
        <p:nvSpPr>
          <p:cNvPr id="3" name="KSO_CT2"/>
          <p:cNvSpPr>
            <a:spLocks noGrp="1"/>
          </p:cNvSpPr>
          <p:nvPr>
            <p:ph type="subTitle" idx="1"/>
          </p:nvPr>
        </p:nvSpPr>
        <p:spPr>
          <a:xfrm>
            <a:off x="3933645" y="2215264"/>
            <a:ext cx="7415843" cy="553813"/>
          </a:xfrm>
          <a:noFill/>
        </p:spPr>
        <p:txBody>
          <a:bodyPr>
            <a:noAutofit/>
          </a:bodyPr>
          <a:lstStyle>
            <a:lvl1pPr marL="0" indent="0" algn="r">
              <a:buNone/>
              <a:defRPr sz="1800" b="0">
                <a:solidFill>
                  <a:schemeClr val="tx1"/>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p>
        </p:txBody>
      </p:sp>
      <p:sp>
        <p:nvSpPr>
          <p:cNvPr id="7" name="KSO_CT1"/>
          <p:cNvSpPr>
            <a:spLocks noGrp="1"/>
          </p:cNvSpPr>
          <p:nvPr>
            <p:ph type="title"/>
          </p:nvPr>
        </p:nvSpPr>
        <p:spPr>
          <a:xfrm>
            <a:off x="3933645" y="775179"/>
            <a:ext cx="7415843" cy="1279710"/>
          </a:xfrm>
        </p:spPr>
        <p:txBody>
          <a:bodyPr anchor="b">
            <a:noAutofit/>
          </a:bodyPr>
          <a:lstStyle>
            <a:lvl1pPr algn="r">
              <a:lnSpc>
                <a:spcPct val="100000"/>
              </a:lnSpc>
              <a:defRPr sz="4000" b="0" kern="1000" baseline="0">
                <a:solidFill>
                  <a:schemeClr val="accent1"/>
                </a:solidFill>
                <a:effectLst/>
                <a:latin typeface="+mj-ea"/>
                <a:ea typeface="+mj-ea"/>
              </a:defRPr>
            </a:lvl1pPr>
          </a:lstStyle>
          <a:p>
            <a:r>
              <a:rPr lang="zh-CN" altLang="en-US" smtClean="0"/>
              <a:t>单击此处编辑母版标题样式</a:t>
            </a:r>
            <a:endParaRPr lang="zh-CN" altLang="en-US"/>
          </a:p>
        </p:txBody>
      </p:sp>
      <p:sp>
        <p:nvSpPr>
          <p:cNvPr id="5" name="KSO_FD"/>
          <p:cNvSpPr>
            <a:spLocks noGrp="1"/>
          </p:cNvSpPr>
          <p:nvPr>
            <p:ph type="dt" sz="half" idx="10"/>
          </p:nvPr>
        </p:nvSpPr>
        <p:spPr/>
        <p:txBody>
          <a:bodyPr/>
          <a:lstStyle>
            <a:lvl1pPr>
              <a:defRPr/>
            </a:lvl1pPr>
          </a:lstStyle>
          <a:p>
            <a:pPr>
              <a:defRPr/>
            </a:pPr>
            <a:fld id="{F26F7729-1409-4B84-BED2-9C811603D738}" type="datetimeFigureOut">
              <a:rPr lang="zh-CN" altLang="en-US"/>
              <a:pPr>
                <a:defRPr/>
              </a:pPr>
              <a:t>2020/9/28</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8" name="KSO_FN"/>
          <p:cNvSpPr>
            <a:spLocks noGrp="1"/>
          </p:cNvSpPr>
          <p:nvPr>
            <p:ph type="sldNum" sz="quarter" idx="12"/>
          </p:nvPr>
        </p:nvSpPr>
        <p:spPr/>
        <p:txBody>
          <a:bodyPr/>
          <a:lstStyle>
            <a:lvl1pPr>
              <a:defRPr/>
            </a:lvl1pPr>
          </a:lstStyle>
          <a:p>
            <a:pPr>
              <a:defRPr/>
            </a:pPr>
            <a:fld id="{79247710-B478-4870-AE7D-D90682204777}" type="slidenum">
              <a:rPr lang="zh-CN" altLang="en-US"/>
              <a:pPr>
                <a:defRPr/>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2A5C7010-7EC7-43DB-A645-C2C0BCB3F742}" type="datetimeFigureOut">
              <a:rPr lang="zh-CN" altLang="en-US"/>
              <a:pPr>
                <a:defRPr/>
              </a:pPr>
              <a:t>2020/9/28</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971CB776-6419-4266-8A04-F41401BE9BF1}" type="slidenum">
              <a:rPr lang="zh-CN" altLang="en-US"/>
              <a:pPr>
                <a:defRPr/>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smtClean="0"/>
              <a:t>单击此处编辑母版标题样式</a:t>
            </a:r>
            <a:endParaRPr lang="en-US"/>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0AC81318-150D-4C7B-8768-23D597CF26EA}" type="datetimeFigureOut">
              <a:rPr lang="zh-CN" altLang="en-US"/>
              <a:pPr>
                <a:defRPr/>
              </a:pPr>
              <a:t>2020/9/28</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68FD5B44-C311-4175-9B2A-52F0BC4034CE}" type="slidenum">
              <a:rPr lang="zh-CN" altLang="en-US"/>
              <a:pPr>
                <a:defRPr/>
              </a:pPr>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vl1pPr>
          </a:lstStyle>
          <a:p>
            <a:pPr>
              <a:defRPr/>
            </a:pPr>
            <a:fld id="{6C1FC655-6C08-4D00-9A4A-DF9B763BC771}" type="datetimeFigureOut">
              <a:rPr lang="zh-CN" altLang="en-US"/>
              <a:pPr>
                <a:defRPr/>
              </a:pPr>
              <a:t>2020/9/28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vl1pPr>
          </a:lstStyle>
          <a:p>
            <a:pPr>
              <a:defRPr/>
            </a:pPr>
            <a:fld id="{20BEA8AF-E8CE-4039-A354-6538A89915F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4000"/>
            </a:lvl1pPr>
          </a:lstStyle>
          <a:p>
            <a:r>
              <a:rPr lang="zh-CN" altLang="en-US" smtClean="0"/>
              <a:t>单击此处编辑母版标题样式</a:t>
            </a:r>
            <a:endParaRPr lang="en-US"/>
          </a:p>
        </p:txBody>
      </p:sp>
      <p:sp>
        <p:nvSpPr>
          <p:cNvPr id="3" name="KSO_BC1"/>
          <p:cNvSpPr>
            <a:spLocks noGrp="1"/>
          </p:cNvSpPr>
          <p:nvPr>
            <p:ph idx="1"/>
          </p:nvPr>
        </p:nvSpPr>
        <p:spPr/>
        <p:txBody>
          <a:bodyPr>
            <a:normAutofit/>
          </a:bodyPr>
          <a:lstStyle>
            <a:lvl1pPr>
              <a:defRPr sz="2800">
                <a:solidFill>
                  <a:schemeClr val="accent1">
                    <a:lumMod val="75000"/>
                  </a:schemeClr>
                </a:solidFill>
              </a:defRPr>
            </a:lvl1pPr>
            <a:lvl2pPr>
              <a:defRPr sz="1800"/>
            </a:lvl2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48749230-CDAC-4551-BB4A-B3C12838B14F}" type="datetimeFigureOut">
              <a:rPr lang="zh-CN" altLang="en-US"/>
              <a:pPr>
                <a:defRPr/>
              </a:pPr>
              <a:t>2020/9/28</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8972D97B-90FB-42FA-B707-D286332A517A}"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8676" y="2108202"/>
            <a:ext cx="7994651" cy="1235075"/>
          </a:xfrm>
        </p:spPr>
        <p:txBody>
          <a:bodyPr anchor="b">
            <a:normAutofit/>
          </a:bodyPr>
          <a:lstStyle>
            <a:lvl1pPr algn="ctr">
              <a:defRPr sz="2700">
                <a:solidFill>
                  <a:schemeClr val="tx2"/>
                </a:solidFill>
                <a:effectLst/>
              </a:defRPr>
            </a:lvl1pPr>
          </a:lstStyle>
          <a:p>
            <a:r>
              <a:rPr lang="zh-CN" altLang="en-US" smtClean="0"/>
              <a:t>单击此处编辑母版标题样式</a:t>
            </a:r>
            <a:endParaRPr lang="en-US"/>
          </a:p>
        </p:txBody>
      </p:sp>
      <p:sp>
        <p:nvSpPr>
          <p:cNvPr id="3" name="KSO_ST2"/>
          <p:cNvSpPr>
            <a:spLocks noGrp="1"/>
          </p:cNvSpPr>
          <p:nvPr>
            <p:ph type="body" idx="1"/>
          </p:nvPr>
        </p:nvSpPr>
        <p:spPr>
          <a:xfrm>
            <a:off x="4050894" y="3400425"/>
            <a:ext cx="4090217" cy="357478"/>
          </a:xfrm>
          <a:prstGeom prst="roundRect">
            <a:avLst>
              <a:gd name="adj" fmla="val 50000"/>
            </a:avLst>
          </a:prstGeom>
          <a:solidFill>
            <a:schemeClr val="accent1"/>
          </a:solidFill>
        </p:spPr>
        <p:txBody>
          <a:bodyPr anchor="ct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fld id="{ABC1CA8E-E631-4340-8229-BD9BD30529CD}" type="datetimeFigureOut">
              <a:rPr lang="zh-CN" altLang="en-US"/>
              <a:pPr>
                <a:defRPr/>
              </a:pPr>
              <a:t>2020/9/28</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2ABE3EFD-4E1E-47A8-817F-897397F66E28}" type="slidenum">
              <a:rPr lang="zh-CN" altLang="en-US"/>
              <a:pPr>
                <a:defRPr/>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a:p>
        </p:txBody>
      </p:sp>
      <p:sp>
        <p:nvSpPr>
          <p:cNvPr id="3" name="KSO_BC1"/>
          <p:cNvSpPr>
            <a:spLocks noGrp="1"/>
          </p:cNvSpPr>
          <p:nvPr>
            <p:ph sz="half" idx="1"/>
          </p:nvPr>
        </p:nvSpPr>
        <p:spPr>
          <a:xfrm>
            <a:off x="1399823" y="1244603"/>
            <a:ext cx="508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6519334" y="1244603"/>
            <a:ext cx="5094116"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fld id="{2293027C-DCB2-453A-BDE0-7A6EB639EBA7}" type="datetimeFigureOut">
              <a:rPr lang="zh-CN" altLang="en-US"/>
              <a:pPr>
                <a:defRPr/>
              </a:pPr>
              <a:t>2020/9/28</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67A31352-A711-4F5A-988F-AA217355C9BD}" type="slidenum">
              <a:rPr lang="zh-CN" altLang="en-US"/>
              <a:pPr>
                <a:defRPr/>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fld id="{4BA1C5D2-4F5E-4B86-8CD0-F00133A37F7D}" type="datetimeFigureOut">
              <a:rPr lang="zh-CN" altLang="en-US"/>
              <a:pPr>
                <a:defRPr/>
              </a:pPr>
              <a:t>2020/9/28</a:t>
            </a:fld>
            <a:endParaRPr lang="zh-CN" altLang="en-US"/>
          </a:p>
        </p:txBody>
      </p:sp>
      <p:sp>
        <p:nvSpPr>
          <p:cNvPr id="8" name="KSO_FT"/>
          <p:cNvSpPr>
            <a:spLocks noGrp="1"/>
          </p:cNvSpPr>
          <p:nvPr>
            <p:ph type="ftr" sz="quarter" idx="11"/>
          </p:nvPr>
        </p:nvSpPr>
        <p:spPr/>
        <p:txBody>
          <a:bodyPr/>
          <a:lstStyle>
            <a:lvl1pPr>
              <a:defRPr/>
            </a:lvl1pPr>
          </a:lstStyle>
          <a:p>
            <a:pPr>
              <a:defRPr/>
            </a:pPr>
            <a:endParaRPr lang="zh-CN" altLang="en-US"/>
          </a:p>
        </p:txBody>
      </p:sp>
      <p:sp>
        <p:nvSpPr>
          <p:cNvPr id="9" name="KSO_FN"/>
          <p:cNvSpPr>
            <a:spLocks noGrp="1"/>
          </p:cNvSpPr>
          <p:nvPr>
            <p:ph type="sldNum" sz="quarter" idx="12"/>
          </p:nvPr>
        </p:nvSpPr>
        <p:spPr/>
        <p:txBody>
          <a:bodyPr/>
          <a:lstStyle>
            <a:lvl1pPr>
              <a:defRPr/>
            </a:lvl1pPr>
          </a:lstStyle>
          <a:p>
            <a:pPr>
              <a:defRPr/>
            </a:pPr>
            <a:fld id="{AA3F6104-CB7B-4C55-9162-9505C22CCBC1}" type="slidenum">
              <a:rPr lang="zh-CN" altLang="en-US"/>
              <a:pPr>
                <a:defRPr/>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a:p>
        </p:txBody>
      </p:sp>
      <p:sp>
        <p:nvSpPr>
          <p:cNvPr id="3" name="KSO_FD"/>
          <p:cNvSpPr>
            <a:spLocks noGrp="1"/>
          </p:cNvSpPr>
          <p:nvPr>
            <p:ph type="dt" sz="half" idx="10"/>
          </p:nvPr>
        </p:nvSpPr>
        <p:spPr/>
        <p:txBody>
          <a:bodyPr/>
          <a:lstStyle>
            <a:lvl1pPr>
              <a:defRPr/>
            </a:lvl1pPr>
          </a:lstStyle>
          <a:p>
            <a:pPr>
              <a:defRPr/>
            </a:pPr>
            <a:fld id="{0A91DA12-6154-456C-BF39-C125C54B7145}" type="datetimeFigureOut">
              <a:rPr lang="zh-CN" altLang="en-US"/>
              <a:pPr>
                <a:defRPr/>
              </a:pPr>
              <a:t>2020/9/28</a:t>
            </a:fld>
            <a:endParaRPr lang="zh-CN" altLang="en-US"/>
          </a:p>
        </p:txBody>
      </p:sp>
      <p:sp>
        <p:nvSpPr>
          <p:cNvPr id="4" name="KSO_FT"/>
          <p:cNvSpPr>
            <a:spLocks noGrp="1"/>
          </p:cNvSpPr>
          <p:nvPr>
            <p:ph type="ftr" sz="quarter" idx="11"/>
          </p:nvPr>
        </p:nvSpPr>
        <p:spPr/>
        <p:txBody>
          <a:bodyPr/>
          <a:lstStyle>
            <a:lvl1pPr>
              <a:defRPr/>
            </a:lvl1pPr>
          </a:lstStyle>
          <a:p>
            <a:pPr>
              <a:defRPr/>
            </a:pPr>
            <a:endParaRPr lang="zh-CN" altLang="en-US"/>
          </a:p>
        </p:txBody>
      </p:sp>
      <p:sp>
        <p:nvSpPr>
          <p:cNvPr id="5" name="KSO_FN"/>
          <p:cNvSpPr>
            <a:spLocks noGrp="1"/>
          </p:cNvSpPr>
          <p:nvPr>
            <p:ph type="sldNum" sz="quarter" idx="12"/>
          </p:nvPr>
        </p:nvSpPr>
        <p:spPr/>
        <p:txBody>
          <a:bodyPr/>
          <a:lstStyle>
            <a:lvl1pPr>
              <a:defRPr/>
            </a:lvl1pPr>
          </a:lstStyle>
          <a:p>
            <a:pPr>
              <a:defRPr/>
            </a:pPr>
            <a:fld id="{3F0DB6C4-33A8-4ED7-AB71-147293BB1141}" type="slidenum">
              <a:rPr lang="zh-CN" altLang="en-US"/>
              <a:pPr>
                <a:defRPr/>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p:nvPicPr>
        <p:blipFill>
          <a:blip r:embed="rId2"/>
          <a:srcRect l="16246" t="1588" r="21202" b="35860"/>
          <a:stretch>
            <a:fillRect/>
          </a:stretch>
        </p:blipFill>
        <p:spPr bwMode="auto">
          <a:xfrm>
            <a:off x="0" y="0"/>
            <a:ext cx="12192000" cy="6858000"/>
          </a:xfrm>
          <a:prstGeom prst="rect">
            <a:avLst/>
          </a:prstGeom>
          <a:noFill/>
          <a:ln w="9525">
            <a:noFill/>
            <a:miter lim="800000"/>
            <a:headEnd/>
            <a:tailEnd/>
          </a:ln>
        </p:spPr>
      </p:pic>
      <p:sp>
        <p:nvSpPr>
          <p:cNvPr id="3" name="KSO_FD"/>
          <p:cNvSpPr>
            <a:spLocks noGrp="1"/>
          </p:cNvSpPr>
          <p:nvPr>
            <p:ph type="dt" sz="half" idx="10"/>
          </p:nvPr>
        </p:nvSpPr>
        <p:spPr/>
        <p:txBody>
          <a:bodyPr/>
          <a:lstStyle>
            <a:lvl1pPr>
              <a:defRPr/>
            </a:lvl1pPr>
          </a:lstStyle>
          <a:p>
            <a:pPr>
              <a:defRPr/>
            </a:pPr>
            <a:fld id="{F729CEF2-3013-48A3-9212-F238DEF398DF}" type="datetimeFigureOut">
              <a:rPr lang="zh-CN" altLang="en-US"/>
              <a:pPr>
                <a:defRPr/>
              </a:pPr>
              <a:t>2020/9/28</a:t>
            </a:fld>
            <a:endParaRPr lang="zh-CN" altLang="en-US"/>
          </a:p>
        </p:txBody>
      </p:sp>
      <p:sp>
        <p:nvSpPr>
          <p:cNvPr id="4" name="KSO_FT"/>
          <p:cNvSpPr>
            <a:spLocks noGrp="1"/>
          </p:cNvSpPr>
          <p:nvPr>
            <p:ph type="ftr" sz="quarter" idx="11"/>
          </p:nvPr>
        </p:nvSpPr>
        <p:spPr/>
        <p:txBody>
          <a:bodyPr/>
          <a:lstStyle>
            <a:lvl1pPr>
              <a:defRPr/>
            </a:lvl1pPr>
          </a:lstStyle>
          <a:p>
            <a:pPr>
              <a:defRPr/>
            </a:pPr>
            <a:endParaRPr lang="zh-CN" altLang="en-US"/>
          </a:p>
        </p:txBody>
      </p:sp>
      <p:sp>
        <p:nvSpPr>
          <p:cNvPr id="5" name="KSO_FN"/>
          <p:cNvSpPr>
            <a:spLocks noGrp="1"/>
          </p:cNvSpPr>
          <p:nvPr>
            <p:ph type="sldNum" sz="quarter" idx="12"/>
          </p:nvPr>
        </p:nvSpPr>
        <p:spPr/>
        <p:txBody>
          <a:bodyPr/>
          <a:lstStyle>
            <a:lvl1pPr>
              <a:defRPr/>
            </a:lvl1pPr>
          </a:lstStyle>
          <a:p>
            <a:pPr>
              <a:defRPr/>
            </a:pPr>
            <a:fld id="{0C7E5312-5517-49EE-BCB4-F756DB3F0C29}" type="slidenum">
              <a:rPr lang="zh-CN" altLang="en-US"/>
              <a:pPr>
                <a:defRPr/>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smtClean="0"/>
              <a:t>单击此处编辑母版标题样式</a:t>
            </a:r>
            <a:endParaRPr lang="en-US"/>
          </a:p>
        </p:txBody>
      </p:sp>
      <p:sp>
        <p:nvSpPr>
          <p:cNvPr id="3" name="KSO_BC1"/>
          <p:cNvSpPr>
            <a:spLocks noGrp="1"/>
          </p:cNvSpPr>
          <p:nvPr>
            <p:ph idx="1"/>
          </p:nvPr>
        </p:nvSpPr>
        <p:spPr>
          <a:xfrm>
            <a:off x="5487989" y="1063631"/>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03E80B86-BCAD-46C4-B466-5849590C56A3}" type="datetimeFigureOut">
              <a:rPr lang="zh-CN" altLang="en-US"/>
              <a:pPr>
                <a:defRPr/>
              </a:pPr>
              <a:t>2020/9/28</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9A34629D-F8A6-42FC-9DFE-7249D49C504D}" type="slidenum">
              <a:rPr lang="zh-CN" altLang="en-US"/>
              <a:pPr>
                <a:defRPr/>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smtClean="0"/>
              <a:t>单击此处编辑母版标题样式</a:t>
            </a:r>
            <a:endParaRPr lang="en-US"/>
          </a:p>
        </p:txBody>
      </p:sp>
      <p:sp>
        <p:nvSpPr>
          <p:cNvPr id="3" name="KSO_BC1"/>
          <p:cNvSpPr>
            <a:spLocks noGrp="1" noChangeAspect="1"/>
          </p:cNvSpPr>
          <p:nvPr>
            <p:ph type="pic" idx="1"/>
          </p:nvPr>
        </p:nvSpPr>
        <p:spPr>
          <a:xfrm>
            <a:off x="5442833" y="987429"/>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altLang="en-US" noProof="0"/>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08A77109-865F-48BB-ADE7-052F45F10681}" type="datetimeFigureOut">
              <a:rPr lang="zh-CN" altLang="en-US"/>
              <a:pPr>
                <a:defRPr/>
              </a:pPr>
              <a:t>2020/9/28</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05BF2A47-8DEE-45B5-B53F-2E18E87D185D}" type="slidenum">
              <a:rPr lang="zh-CN" altLang="en-US"/>
              <a:pPr>
                <a:defRPr/>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p:nvPicPr>
        <p:blipFill>
          <a:blip r:embed="rId14"/>
          <a:srcRect l="7538" t="1022" r="468" b="6985"/>
          <a:stretch>
            <a:fillRect/>
          </a:stretch>
        </p:blipFill>
        <p:spPr bwMode="auto">
          <a:xfrm>
            <a:off x="0" y="0"/>
            <a:ext cx="12192000" cy="6858000"/>
          </a:xfrm>
          <a:prstGeom prst="rect">
            <a:avLst/>
          </a:prstGeom>
          <a:noFill/>
          <a:ln w="9525">
            <a:noFill/>
            <a:miter lim="800000"/>
            <a:headEnd/>
            <a:tailEnd/>
          </a:ln>
        </p:spPr>
      </p:pic>
      <p:sp>
        <p:nvSpPr>
          <p:cNvPr id="4" name="KSO_FD"/>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cs typeface="+mn-cs"/>
              </a:defRPr>
            </a:lvl1pPr>
          </a:lstStyle>
          <a:p>
            <a:pPr>
              <a:defRPr/>
            </a:pPr>
            <a:fld id="{07E2D0B6-D46A-4587-B3F8-AFDD9528A30A}" type="datetimeFigureOut">
              <a:rPr lang="zh-CN" altLang="en-US"/>
              <a:pPr>
                <a:defRPr/>
              </a:pPr>
              <a:t>2020/9/28</a:t>
            </a:fld>
            <a:endParaRPr lang="zh-CN" altLang="en-US"/>
          </a:p>
        </p:txBody>
      </p:sp>
      <p:sp>
        <p:nvSpPr>
          <p:cNvPr id="5" name="KSO_FT"/>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zh-CN" altLang="en-US"/>
          </a:p>
        </p:txBody>
      </p:sp>
      <p:sp>
        <p:nvSpPr>
          <p:cNvPr id="6" name="KSO_FN"/>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cs typeface="+mn-cs"/>
              </a:defRPr>
            </a:lvl1pPr>
          </a:lstStyle>
          <a:p>
            <a:pPr>
              <a:defRPr/>
            </a:pPr>
            <a:fld id="{F63B23B7-05A9-4445-9ED2-B1D520DD5B1E}" type="slidenum">
              <a:rPr lang="zh-CN" altLang="en-US"/>
              <a:pPr>
                <a:defRPr/>
              </a:pPr>
              <a:t>‹#›</a:t>
            </a:fld>
            <a:endParaRPr lang="zh-CN" altLang="en-US"/>
          </a:p>
        </p:txBody>
      </p:sp>
      <p:sp>
        <p:nvSpPr>
          <p:cNvPr id="1030" name="KSO_BC1"/>
          <p:cNvSpPr>
            <a:spLocks noGrp="1"/>
          </p:cNvSpPr>
          <p:nvPr>
            <p:ph type="body" idx="1"/>
          </p:nvPr>
        </p:nvSpPr>
        <p:spPr bwMode="auto">
          <a:xfrm>
            <a:off x="838200" y="1123950"/>
            <a:ext cx="10737850" cy="5214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1031" name="KSO_BT1"/>
          <p:cNvSpPr>
            <a:spLocks noGrp="1"/>
          </p:cNvSpPr>
          <p:nvPr>
            <p:ph type="title"/>
          </p:nvPr>
        </p:nvSpPr>
        <p:spPr bwMode="auto">
          <a:xfrm>
            <a:off x="803275" y="214313"/>
            <a:ext cx="9018588" cy="795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Tree>
  </p:cSld>
  <p:clrMap bg1="lt1" tx1="dk1" bg2="lt2" tx2="dk2" accent1="accent1" accent2="accent2" accent3="accent3" accent4="accent4" accent5="accent5" accent6="accent6" hlink="hlink" folHlink="folHlink"/>
  <p:sldLayoutIdLst>
    <p:sldLayoutId id="2147483697" r:id="rId1"/>
    <p:sldLayoutId id="2147483695" r:id="rId2"/>
    <p:sldLayoutId id="2147483694" r:id="rId3"/>
    <p:sldLayoutId id="2147483693" r:id="rId4"/>
    <p:sldLayoutId id="2147483692" r:id="rId5"/>
    <p:sldLayoutId id="2147483691" r:id="rId6"/>
    <p:sldLayoutId id="2147483698" r:id="rId7"/>
    <p:sldLayoutId id="2147483690" r:id="rId8"/>
    <p:sldLayoutId id="2147483689" r:id="rId9"/>
    <p:sldLayoutId id="2147483688" r:id="rId10"/>
    <p:sldLayoutId id="2147483687" r:id="rId11"/>
    <p:sldLayoutId id="2147483696" r:id="rId12"/>
  </p:sldLayoutIdLst>
  <p:transition/>
  <p:txStyles>
    <p:titleStyle>
      <a:lvl1pPr algn="l" defTabSz="685800" rtl="0" eaLnBrk="0" fontAlgn="base" hangingPunct="0">
        <a:lnSpc>
          <a:spcPct val="90000"/>
        </a:lnSpc>
        <a:spcBef>
          <a:spcPct val="0"/>
        </a:spcBef>
        <a:spcAft>
          <a:spcPct val="0"/>
        </a:spcAft>
        <a:defRPr sz="4400" kern="1200">
          <a:solidFill>
            <a:srgbClr val="6D514A"/>
          </a:solidFill>
          <a:latin typeface="+mj-ea"/>
          <a:ea typeface="+mj-ea"/>
          <a:cs typeface="+mj-cs"/>
        </a:defRPr>
      </a:lvl1pPr>
      <a:lvl2pPr algn="l" defTabSz="685800" rtl="0" eaLnBrk="0" fontAlgn="base" hangingPunct="0">
        <a:lnSpc>
          <a:spcPct val="90000"/>
        </a:lnSpc>
        <a:spcBef>
          <a:spcPct val="0"/>
        </a:spcBef>
        <a:spcAft>
          <a:spcPct val="0"/>
        </a:spcAft>
        <a:defRPr sz="4400">
          <a:solidFill>
            <a:srgbClr val="6D514A"/>
          </a:solidFill>
          <a:latin typeface="华文新魏"/>
          <a:ea typeface="华文新魏"/>
          <a:cs typeface="Arial" charset="0"/>
        </a:defRPr>
      </a:lvl2pPr>
      <a:lvl3pPr algn="l" defTabSz="685800" rtl="0" eaLnBrk="0" fontAlgn="base" hangingPunct="0">
        <a:lnSpc>
          <a:spcPct val="90000"/>
        </a:lnSpc>
        <a:spcBef>
          <a:spcPct val="0"/>
        </a:spcBef>
        <a:spcAft>
          <a:spcPct val="0"/>
        </a:spcAft>
        <a:defRPr sz="4400">
          <a:solidFill>
            <a:srgbClr val="6D514A"/>
          </a:solidFill>
          <a:latin typeface="华文新魏"/>
          <a:ea typeface="华文新魏"/>
          <a:cs typeface="Arial" charset="0"/>
        </a:defRPr>
      </a:lvl3pPr>
      <a:lvl4pPr algn="l" defTabSz="685800" rtl="0" eaLnBrk="0" fontAlgn="base" hangingPunct="0">
        <a:lnSpc>
          <a:spcPct val="90000"/>
        </a:lnSpc>
        <a:spcBef>
          <a:spcPct val="0"/>
        </a:spcBef>
        <a:spcAft>
          <a:spcPct val="0"/>
        </a:spcAft>
        <a:defRPr sz="4400">
          <a:solidFill>
            <a:srgbClr val="6D514A"/>
          </a:solidFill>
          <a:latin typeface="华文新魏"/>
          <a:ea typeface="华文新魏"/>
          <a:cs typeface="Arial" charset="0"/>
        </a:defRPr>
      </a:lvl4pPr>
      <a:lvl5pPr algn="l" defTabSz="685800" rtl="0" eaLnBrk="0" fontAlgn="base" hangingPunct="0">
        <a:lnSpc>
          <a:spcPct val="90000"/>
        </a:lnSpc>
        <a:spcBef>
          <a:spcPct val="0"/>
        </a:spcBef>
        <a:spcAft>
          <a:spcPct val="0"/>
        </a:spcAft>
        <a:defRPr sz="4400">
          <a:solidFill>
            <a:srgbClr val="6D514A"/>
          </a:solidFill>
          <a:latin typeface="华文新魏"/>
          <a:ea typeface="华文新魏"/>
          <a:cs typeface="Arial" charset="0"/>
        </a:defRPr>
      </a:lvl5pPr>
      <a:lvl6pPr marL="457200" algn="l" defTabSz="685800" rtl="0" fontAlgn="base">
        <a:lnSpc>
          <a:spcPct val="90000"/>
        </a:lnSpc>
        <a:spcBef>
          <a:spcPct val="0"/>
        </a:spcBef>
        <a:spcAft>
          <a:spcPct val="0"/>
        </a:spcAft>
        <a:defRPr sz="4400">
          <a:solidFill>
            <a:srgbClr val="6D514A"/>
          </a:solidFill>
          <a:latin typeface="华文新魏"/>
          <a:ea typeface="华文新魏"/>
          <a:cs typeface="Arial" charset="0"/>
        </a:defRPr>
      </a:lvl6pPr>
      <a:lvl7pPr marL="914400" algn="l" defTabSz="685800" rtl="0" fontAlgn="base">
        <a:lnSpc>
          <a:spcPct val="90000"/>
        </a:lnSpc>
        <a:spcBef>
          <a:spcPct val="0"/>
        </a:spcBef>
        <a:spcAft>
          <a:spcPct val="0"/>
        </a:spcAft>
        <a:defRPr sz="4400">
          <a:solidFill>
            <a:srgbClr val="6D514A"/>
          </a:solidFill>
          <a:latin typeface="华文新魏"/>
          <a:ea typeface="华文新魏"/>
          <a:cs typeface="Arial" charset="0"/>
        </a:defRPr>
      </a:lvl7pPr>
      <a:lvl8pPr marL="1371600" algn="l" defTabSz="685800" rtl="0" fontAlgn="base">
        <a:lnSpc>
          <a:spcPct val="90000"/>
        </a:lnSpc>
        <a:spcBef>
          <a:spcPct val="0"/>
        </a:spcBef>
        <a:spcAft>
          <a:spcPct val="0"/>
        </a:spcAft>
        <a:defRPr sz="4400">
          <a:solidFill>
            <a:srgbClr val="6D514A"/>
          </a:solidFill>
          <a:latin typeface="华文新魏"/>
          <a:ea typeface="华文新魏"/>
          <a:cs typeface="Arial" charset="0"/>
        </a:defRPr>
      </a:lvl8pPr>
      <a:lvl9pPr marL="1828800" algn="l" defTabSz="685800" rtl="0" fontAlgn="base">
        <a:lnSpc>
          <a:spcPct val="90000"/>
        </a:lnSpc>
        <a:spcBef>
          <a:spcPct val="0"/>
        </a:spcBef>
        <a:spcAft>
          <a:spcPct val="0"/>
        </a:spcAft>
        <a:defRPr sz="4400">
          <a:solidFill>
            <a:srgbClr val="6D514A"/>
          </a:solidFill>
          <a:latin typeface="华文新魏"/>
          <a:ea typeface="华文新魏"/>
          <a:cs typeface="Arial" charset="0"/>
        </a:defRPr>
      </a:lvl9pPr>
    </p:titleStyle>
    <p:bodyStyle>
      <a:lvl1pPr marL="361950" indent="-361950" algn="just" defTabSz="685800" rtl="0" eaLnBrk="0" fontAlgn="base" hangingPunct="0">
        <a:lnSpc>
          <a:spcPct val="110000"/>
        </a:lnSpc>
        <a:spcBef>
          <a:spcPts val="1200"/>
        </a:spcBef>
        <a:spcAft>
          <a:spcPct val="0"/>
        </a:spcAft>
        <a:buClr>
          <a:schemeClr val="accent1"/>
        </a:buClr>
        <a:buSzPct val="60000"/>
        <a:buFont typeface="Wingdings 2" pitchFamily="18" charset="2"/>
        <a:buChar char="³"/>
        <a:defRPr lang="zh-CN" altLang="en-US" sz="2800" kern="1200">
          <a:solidFill>
            <a:srgbClr val="766640"/>
          </a:solidFill>
          <a:latin typeface="+mn-ea"/>
          <a:ea typeface="+mn-ea"/>
          <a:cs typeface="+mn-cs"/>
        </a:defRPr>
      </a:lvl1pPr>
      <a:lvl2pPr marL="361950" indent="-361950" algn="just" defTabSz="685800" rtl="0" eaLnBrk="0" fontAlgn="base" hangingPunct="0">
        <a:lnSpc>
          <a:spcPct val="120000"/>
        </a:lnSpc>
        <a:spcBef>
          <a:spcPct val="0"/>
        </a:spcBef>
        <a:spcAft>
          <a:spcPts val="1200"/>
        </a:spcAft>
        <a:buClr>
          <a:srgbClr val="C7B997"/>
        </a:buClr>
        <a:buFont typeface="幼圆"/>
        <a:buChar char=" "/>
        <a:defRPr kern="1200">
          <a:solidFill>
            <a:schemeClr val="tx1"/>
          </a:solidFill>
          <a:latin typeface="+mn-ea"/>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1.xml"/><Relationship Id="rId5" Type="http://schemas.openxmlformats.org/officeDocument/2006/relationships/tags" Target="../tags/tag9.xml"/><Relationship Id="rId10" Type="http://schemas.openxmlformats.org/officeDocument/2006/relationships/slideLayout" Target="../slideLayouts/slideLayout6.xml"/><Relationship Id="rId4" Type="http://schemas.openxmlformats.org/officeDocument/2006/relationships/tags" Target="../tags/tag8.xml"/><Relationship Id="rId9"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6.xml"/><Relationship Id="rId5" Type="http://schemas.openxmlformats.org/officeDocument/2006/relationships/tags" Target="../tags/tag18.xml"/><Relationship Id="rId4"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slideLayout" Target="../slideLayouts/slideLayout12.xml"/><Relationship Id="rId4"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12.xml"/><Relationship Id="rId4" Type="http://schemas.openxmlformats.org/officeDocument/2006/relationships/tags" Target="../tags/tag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1.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3263" y="-14288"/>
            <a:ext cx="10355262" cy="895351"/>
          </a:xfrm>
        </p:spPr>
        <p:txBody>
          <a:bodyPr rtlCol="0">
            <a:normAutofit fontScale="90000"/>
          </a:bodyPr>
          <a:lstStyle/>
          <a:p>
            <a:pPr eaLnBrk="1" fontAlgn="auto" hangingPunct="1">
              <a:spcAft>
                <a:spcPts val="0"/>
              </a:spcAft>
              <a:defRPr/>
            </a:pPr>
            <a:r>
              <a:rPr lang="zh-CN" altLang="en-US" smtClean="0">
                <a:solidFill>
                  <a:schemeClr val="tx1">
                    <a:lumMod val="50000"/>
                  </a:schemeClr>
                </a:solidFill>
              </a:rPr>
              <a:t>辛弃疾纪念祠</a:t>
            </a:r>
            <a:r>
              <a:rPr lang="zh-CN" altLang="en-US" sz="3100" smtClean="0">
                <a:solidFill>
                  <a:srgbClr val="C00000"/>
                </a:solidFill>
              </a:rPr>
              <a:t>（济南大明湖）            </a:t>
            </a:r>
            <a:r>
              <a:rPr lang="zh-CN" altLang="en-US" smtClean="0">
                <a:solidFill>
                  <a:schemeClr val="tx1">
                    <a:lumMod val="50000"/>
                  </a:schemeClr>
                </a:solidFill>
              </a:rPr>
              <a:t>辛弃疾墓</a:t>
            </a:r>
            <a:r>
              <a:rPr lang="zh-CN" altLang="en-US" sz="3100" smtClean="0">
                <a:solidFill>
                  <a:srgbClr val="C00000"/>
                </a:solidFill>
              </a:rPr>
              <a:t>（阳原山麓）</a:t>
            </a:r>
            <a:endParaRPr lang="zh-CN" altLang="en-US" sz="3100">
              <a:solidFill>
                <a:srgbClr val="C00000"/>
              </a:solidFill>
            </a:endParaRPr>
          </a:p>
        </p:txBody>
      </p:sp>
      <p:pic>
        <p:nvPicPr>
          <p:cNvPr id="14338" name="内容占位符 3"/>
          <p:cNvPicPr>
            <a:picLocks noGrp="1" noChangeAspect="1"/>
          </p:cNvPicPr>
          <p:nvPr>
            <p:ph idx="1"/>
          </p:nvPr>
        </p:nvPicPr>
        <p:blipFill>
          <a:blip r:embed="rId2"/>
          <a:srcRect/>
          <a:stretch>
            <a:fillRect/>
          </a:stretch>
        </p:blipFill>
        <p:spPr>
          <a:xfrm>
            <a:off x="0" y="1352550"/>
            <a:ext cx="6400800" cy="5867400"/>
          </a:xfrm>
        </p:spPr>
      </p:pic>
      <p:pic>
        <p:nvPicPr>
          <p:cNvPr id="14339" name="图片 4"/>
          <p:cNvPicPr>
            <a:picLocks noChangeAspect="1"/>
          </p:cNvPicPr>
          <p:nvPr/>
        </p:nvPicPr>
        <p:blipFill>
          <a:blip r:embed="rId3"/>
          <a:srcRect/>
          <a:stretch>
            <a:fillRect/>
          </a:stretch>
        </p:blipFill>
        <p:spPr bwMode="auto">
          <a:xfrm>
            <a:off x="6416675" y="1352550"/>
            <a:ext cx="5775325" cy="586740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副标题 2"/>
          <p:cNvSpPr>
            <a:spLocks noGrp="1"/>
          </p:cNvSpPr>
          <p:nvPr>
            <p:ph type="subTitle" idx="1"/>
          </p:nvPr>
        </p:nvSpPr>
        <p:spPr>
          <a:xfrm>
            <a:off x="2379663" y="2713038"/>
            <a:ext cx="8389937" cy="466725"/>
          </a:xfrm>
        </p:spPr>
        <p:txBody>
          <a:bodyPr/>
          <a:lstStyle/>
          <a:p>
            <a:pPr eaLnBrk="1" hangingPunct="1"/>
            <a:r>
              <a:rPr sz="3200" b="1" smtClean="0">
                <a:solidFill>
                  <a:srgbClr val="002060"/>
                </a:solidFill>
                <a:latin typeface="华文楷体"/>
                <a:ea typeface="华文楷体"/>
                <a:cs typeface="华文楷体"/>
              </a:rPr>
              <a:t>辛弃疾</a:t>
            </a:r>
          </a:p>
        </p:txBody>
      </p:sp>
      <p:sp>
        <p:nvSpPr>
          <p:cNvPr id="2" name="标题 1"/>
          <p:cNvSpPr>
            <a:spLocks noGrp="1"/>
          </p:cNvSpPr>
          <p:nvPr>
            <p:ph type="title"/>
          </p:nvPr>
        </p:nvSpPr>
        <p:spPr>
          <a:xfrm>
            <a:off x="2190750" y="1287463"/>
            <a:ext cx="8407400" cy="1211262"/>
          </a:xfrm>
        </p:spPr>
        <p:txBody>
          <a:bodyPr/>
          <a:lstStyle/>
          <a:p>
            <a:pPr eaLnBrk="1" hangingPunct="1"/>
            <a:r>
              <a:rPr lang="zh-CN" altLang="en-US" sz="4800" smtClean="0">
                <a:solidFill>
                  <a:srgbClr val="262626"/>
                </a:solidFill>
              </a:rPr>
              <a:t>永遇乐   京口北固亭怀古</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3"/>
          <p:cNvGrpSpPr>
            <a:grpSpLocks/>
          </p:cNvGrpSpPr>
          <p:nvPr/>
        </p:nvGrpSpPr>
        <p:grpSpPr bwMode="auto">
          <a:xfrm>
            <a:off x="830263" y="723900"/>
            <a:ext cx="1470025" cy="609600"/>
            <a:chOff x="1541" y="1470"/>
            <a:chExt cx="2316" cy="958"/>
          </a:xfrm>
        </p:grpSpPr>
        <p:pic>
          <p:nvPicPr>
            <p:cNvPr id="50179" name="图片 1" descr="组48325同意"/>
            <p:cNvPicPr>
              <a:picLocks noChangeAspect="1"/>
            </p:cNvPicPr>
            <p:nvPr/>
          </p:nvPicPr>
          <p:blipFill>
            <a:blip r:embed="rId4"/>
            <a:srcRect/>
            <a:stretch>
              <a:fillRect/>
            </a:stretch>
          </p:blipFill>
          <p:spPr bwMode="auto">
            <a:xfrm>
              <a:off x="1541" y="1470"/>
              <a:ext cx="2316" cy="958"/>
            </a:xfrm>
            <a:prstGeom prst="rect">
              <a:avLst/>
            </a:prstGeom>
            <a:noFill/>
            <a:ln w="9525">
              <a:noFill/>
              <a:miter lim="800000"/>
              <a:headEnd/>
              <a:tailEnd/>
            </a:ln>
          </p:spPr>
        </p:pic>
        <p:sp>
          <p:nvSpPr>
            <p:cNvPr id="50180" name="文本框 7"/>
            <p:cNvSpPr txBox="1">
              <a:spLocks noChangeArrowheads="1"/>
            </p:cNvSpPr>
            <p:nvPr/>
          </p:nvSpPr>
          <p:spPr bwMode="auto">
            <a:xfrm>
              <a:off x="2076" y="1587"/>
              <a:ext cx="1781" cy="725"/>
            </a:xfrm>
            <a:prstGeom prst="rect">
              <a:avLst/>
            </a:prstGeom>
            <a:noFill/>
            <a:ln w="9525">
              <a:noFill/>
              <a:miter lim="800000"/>
              <a:headEnd/>
              <a:tailEnd/>
            </a:ln>
          </p:spPr>
          <p:txBody>
            <a:bodyPr>
              <a:spAutoFit/>
            </a:bodyPr>
            <a:lstStyle/>
            <a:p>
              <a:pPr>
                <a:buFont typeface="Arial" charset="0"/>
                <a:buNone/>
              </a:pPr>
              <a:r>
                <a:rPr lang="zh-CN" altLang="en-US" sz="2400" b="1">
                  <a:solidFill>
                    <a:srgbClr val="EF7509"/>
                  </a:solidFill>
                  <a:latin typeface="黑体" pitchFamily="49" charset="-122"/>
                  <a:ea typeface="黑体" pitchFamily="49" charset="-122"/>
                </a:rPr>
                <a:t>解题</a:t>
              </a:r>
            </a:p>
          </p:txBody>
        </p:sp>
      </p:grpSp>
      <p:pic>
        <p:nvPicPr>
          <p:cNvPr id="50181" name="图片 1"/>
          <p:cNvPicPr>
            <a:picLocks noChangeAspect="1"/>
          </p:cNvPicPr>
          <p:nvPr>
            <p:custDataLst>
              <p:tags r:id="rId2"/>
            </p:custDataLst>
          </p:nvPr>
        </p:nvPicPr>
        <p:blipFill>
          <a:blip r:embed="rId5"/>
          <a:srcRect/>
          <a:stretch>
            <a:fillRect/>
          </a:stretch>
        </p:blipFill>
        <p:spPr bwMode="auto">
          <a:xfrm>
            <a:off x="7550150" y="2451100"/>
            <a:ext cx="3716338" cy="2476500"/>
          </a:xfrm>
          <a:prstGeom prst="rect">
            <a:avLst/>
          </a:prstGeom>
          <a:noFill/>
          <a:ln w="9525">
            <a:noFill/>
            <a:miter lim="800000"/>
            <a:headEnd/>
            <a:tailEnd/>
          </a:ln>
        </p:spPr>
      </p:pic>
      <p:sp>
        <p:nvSpPr>
          <p:cNvPr id="50182" name="文本框 11265"/>
          <p:cNvSpPr txBox="1">
            <a:spLocks noChangeArrowheads="1"/>
          </p:cNvSpPr>
          <p:nvPr/>
        </p:nvSpPr>
        <p:spPr bwMode="auto">
          <a:xfrm>
            <a:off x="684213" y="1952625"/>
            <a:ext cx="4348162" cy="571500"/>
          </a:xfrm>
          <a:prstGeom prst="rect">
            <a:avLst/>
          </a:prstGeom>
          <a:noFill/>
          <a:ln w="12700">
            <a:noFill/>
            <a:miter lim="800000"/>
            <a:headEnd/>
            <a:tailEnd/>
          </a:ln>
        </p:spPr>
        <p:txBody>
          <a:bodyPr>
            <a:spAutoFit/>
          </a:bodyPr>
          <a:lstStyle/>
          <a:p>
            <a:pPr indent="609600" eaLnBrk="0" hangingPunct="0">
              <a:lnSpc>
                <a:spcPct val="130000"/>
              </a:lnSpc>
            </a:pPr>
            <a:r>
              <a:rPr lang="zh-CN" altLang="en-US" sz="2400" b="1">
                <a:solidFill>
                  <a:schemeClr val="accent2"/>
                </a:solidFill>
                <a:latin typeface="黑体" pitchFamily="49" charset="-122"/>
                <a:ea typeface="黑体" pitchFamily="49" charset="-122"/>
              </a:rPr>
              <a:t>永遇乐，</a:t>
            </a:r>
            <a:r>
              <a:rPr lang="zh-CN" altLang="en-US" sz="2400">
                <a:latin typeface="黑体" pitchFamily="49" charset="-122"/>
                <a:ea typeface="黑体" pitchFamily="49" charset="-122"/>
              </a:rPr>
              <a:t>词牌名。</a:t>
            </a:r>
          </a:p>
        </p:txBody>
      </p:sp>
      <p:sp>
        <p:nvSpPr>
          <p:cNvPr id="50183" name="文本框 11266"/>
          <p:cNvSpPr txBox="1">
            <a:spLocks noChangeArrowheads="1"/>
          </p:cNvSpPr>
          <p:nvPr/>
        </p:nvSpPr>
        <p:spPr bwMode="auto">
          <a:xfrm>
            <a:off x="684213" y="2616200"/>
            <a:ext cx="6737350" cy="2009775"/>
          </a:xfrm>
          <a:prstGeom prst="rect">
            <a:avLst/>
          </a:prstGeom>
          <a:noFill/>
          <a:ln w="12700">
            <a:noFill/>
            <a:miter lim="800000"/>
            <a:headEnd/>
            <a:tailEnd/>
          </a:ln>
        </p:spPr>
        <p:txBody>
          <a:bodyPr>
            <a:spAutoFit/>
          </a:bodyPr>
          <a:lstStyle/>
          <a:p>
            <a:pPr indent="609600" eaLnBrk="0" hangingPunct="0">
              <a:lnSpc>
                <a:spcPct val="130000"/>
              </a:lnSpc>
            </a:pPr>
            <a:r>
              <a:rPr lang="zh-CN" altLang="en-US" sz="2400" b="1">
                <a:solidFill>
                  <a:schemeClr val="accent2"/>
                </a:solidFill>
                <a:latin typeface="黑体" pitchFamily="49" charset="-122"/>
                <a:ea typeface="黑体" pitchFamily="49" charset="-122"/>
              </a:rPr>
              <a:t>京口北固亭</a:t>
            </a:r>
            <a:r>
              <a:rPr lang="zh-CN" altLang="en-US" sz="2400" b="1">
                <a:latin typeface="黑体" pitchFamily="49" charset="-122"/>
                <a:ea typeface="黑体" pitchFamily="49" charset="-122"/>
              </a:rPr>
              <a:t>，</a:t>
            </a:r>
            <a:r>
              <a:rPr lang="zh-CN" altLang="en-US" sz="2400">
                <a:latin typeface="黑体" pitchFamily="49" charset="-122"/>
                <a:ea typeface="黑体" pitchFamily="49" charset="-122"/>
                <a:sym typeface="+mn-ea"/>
              </a:rPr>
              <a:t>登临地点。京口，江苏省镇江市。北固亭，又名祭江亭，在镇江东北的北固山上。北固亭下临长江，三面环水，地势险要，历为兵家必争之地。</a:t>
            </a:r>
          </a:p>
        </p:txBody>
      </p:sp>
      <p:sp>
        <p:nvSpPr>
          <p:cNvPr id="50184" name="文本框 11267"/>
          <p:cNvSpPr txBox="1">
            <a:spLocks noChangeArrowheads="1"/>
          </p:cNvSpPr>
          <p:nvPr/>
        </p:nvSpPr>
        <p:spPr bwMode="auto">
          <a:xfrm>
            <a:off x="684213" y="4625975"/>
            <a:ext cx="6450012" cy="571500"/>
          </a:xfrm>
          <a:prstGeom prst="rect">
            <a:avLst/>
          </a:prstGeom>
          <a:noFill/>
          <a:ln w="12700">
            <a:noFill/>
            <a:miter lim="800000"/>
            <a:headEnd/>
            <a:tailEnd/>
          </a:ln>
        </p:spPr>
        <p:txBody>
          <a:bodyPr>
            <a:spAutoFit/>
          </a:bodyPr>
          <a:lstStyle/>
          <a:p>
            <a:pPr indent="609600" eaLnBrk="0" hangingPunct="0">
              <a:lnSpc>
                <a:spcPct val="130000"/>
              </a:lnSpc>
            </a:pPr>
            <a:r>
              <a:rPr lang="zh-CN" altLang="en-US" sz="2400" b="1">
                <a:solidFill>
                  <a:schemeClr val="accent2"/>
                </a:solidFill>
                <a:latin typeface="黑体" pitchFamily="49" charset="-122"/>
                <a:ea typeface="黑体" pitchFamily="49" charset="-122"/>
              </a:rPr>
              <a:t>怀古</a:t>
            </a:r>
            <a:r>
              <a:rPr lang="zh-CN" altLang="en-US" sz="2400" b="1">
                <a:latin typeface="黑体" pitchFamily="49" charset="-122"/>
                <a:ea typeface="黑体" pitchFamily="49" charset="-122"/>
              </a:rPr>
              <a:t>，</a:t>
            </a:r>
            <a:r>
              <a:rPr lang="zh-CN" altLang="en-US" sz="2400">
                <a:latin typeface="黑体" pitchFamily="49" charset="-122"/>
                <a:ea typeface="黑体" pitchFamily="49" charset="-122"/>
              </a:rPr>
              <a:t>大多是通过今昔对比，以古讽今。</a:t>
            </a:r>
          </a:p>
        </p:txBody>
      </p:sp>
      <p:sp>
        <p:nvSpPr>
          <p:cNvPr id="50185" name="文本框 2"/>
          <p:cNvSpPr txBox="1">
            <a:spLocks noChangeArrowheads="1"/>
          </p:cNvSpPr>
          <p:nvPr/>
        </p:nvSpPr>
        <p:spPr bwMode="auto">
          <a:xfrm>
            <a:off x="830263" y="1333500"/>
            <a:ext cx="10291762" cy="520700"/>
          </a:xfrm>
          <a:prstGeom prst="rect">
            <a:avLst/>
          </a:prstGeom>
          <a:noFill/>
          <a:ln w="9525">
            <a:noFill/>
            <a:miter lim="800000"/>
            <a:headEnd/>
            <a:tailEnd/>
          </a:ln>
        </p:spPr>
        <p:txBody>
          <a:bodyPr>
            <a:spAutoFit/>
          </a:bodyPr>
          <a:lstStyle/>
          <a:p>
            <a:pPr algn="ctr"/>
            <a:r>
              <a:rPr lang="zh-CN" altLang="en-US" sz="2800" b="1">
                <a:solidFill>
                  <a:schemeClr val="accent2"/>
                </a:solidFill>
                <a:latin typeface="黑体" pitchFamily="49" charset="-122"/>
                <a:ea typeface="黑体" pitchFamily="49" charset="-122"/>
                <a:sym typeface="+mn-ea"/>
              </a:rPr>
              <a:t>永遇乐</a:t>
            </a:r>
            <a:r>
              <a:rPr lang="en-US" altLang="zh-CN" sz="2800" b="1">
                <a:solidFill>
                  <a:schemeClr val="accent2"/>
                </a:solidFill>
                <a:latin typeface="黑体" pitchFamily="49" charset="-122"/>
                <a:ea typeface="黑体" pitchFamily="49" charset="-122"/>
                <a:sym typeface="+mn-ea"/>
              </a:rPr>
              <a:t>·</a:t>
            </a:r>
            <a:r>
              <a:rPr lang="zh-CN" altLang="en-US" sz="2800" b="1">
                <a:solidFill>
                  <a:schemeClr val="accent2"/>
                </a:solidFill>
                <a:latin typeface="黑体" pitchFamily="49" charset="-122"/>
                <a:ea typeface="黑体" pitchFamily="49" charset="-122"/>
                <a:sym typeface="+mn-ea"/>
              </a:rPr>
              <a:t>京口北固亭怀古</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0" y="0"/>
            <a:ext cx="9018588" cy="795337"/>
          </a:xfrm>
        </p:spPr>
        <p:txBody>
          <a:bodyPr/>
          <a:lstStyle/>
          <a:p>
            <a:pPr eaLnBrk="1" hangingPunct="1"/>
            <a:r>
              <a:rPr lang="zh-CN" altLang="en-US" sz="4800" b="1" dirty="0" smtClean="0"/>
              <a:t>解题</a:t>
            </a:r>
          </a:p>
        </p:txBody>
      </p:sp>
      <p:sp>
        <p:nvSpPr>
          <p:cNvPr id="3" name="内容占位符 2"/>
          <p:cNvSpPr>
            <a:spLocks noGrp="1"/>
          </p:cNvSpPr>
          <p:nvPr>
            <p:ph idx="1"/>
          </p:nvPr>
        </p:nvSpPr>
        <p:spPr>
          <a:xfrm>
            <a:off x="-1" y="795336"/>
            <a:ext cx="11585121" cy="6062663"/>
          </a:xfrm>
        </p:spPr>
        <p:txBody>
          <a:bodyPr>
            <a:normAutofit fontScale="92500"/>
          </a:bodyPr>
          <a:lstStyle/>
          <a:p>
            <a:pPr marL="0" indent="0" algn="ctr" eaLnBrk="1" hangingPunct="1">
              <a:buFont typeface="Wingdings 2" pitchFamily="18" charset="2"/>
              <a:buNone/>
            </a:pPr>
            <a:r>
              <a:rPr sz="4800" b="1" dirty="0" smtClean="0">
                <a:solidFill>
                  <a:srgbClr val="C00000"/>
                </a:solidFill>
                <a:latin typeface="华文楷体"/>
                <a:ea typeface="华文楷体"/>
                <a:cs typeface="华文楷体"/>
              </a:rPr>
              <a:t>“怀古诗”</a:t>
            </a:r>
            <a:endParaRPr lang="en-US" altLang="zh-CN" sz="4800" b="1" dirty="0" smtClean="0">
              <a:solidFill>
                <a:srgbClr val="C00000"/>
              </a:solidFill>
              <a:latin typeface="华文楷体"/>
              <a:ea typeface="华文楷体"/>
              <a:cs typeface="华文楷体"/>
            </a:endParaRPr>
          </a:p>
          <a:p>
            <a:pPr marL="0" indent="0" algn="l" eaLnBrk="1" hangingPunct="1">
              <a:buFont typeface="Wingdings 2" pitchFamily="18" charset="2"/>
              <a:buNone/>
            </a:pPr>
            <a:r>
              <a:rPr sz="4000" b="1" dirty="0" smtClean="0">
                <a:solidFill>
                  <a:srgbClr val="C00000"/>
                </a:solidFill>
                <a:latin typeface="华文楷体"/>
                <a:ea typeface="华文楷体"/>
                <a:cs typeface="华文楷体"/>
              </a:rPr>
              <a:t>怀：</a:t>
            </a:r>
            <a:r>
              <a:rPr sz="4000" b="1" dirty="0" smtClean="0">
                <a:solidFill>
                  <a:srgbClr val="262626"/>
                </a:solidFill>
                <a:latin typeface="华文楷体"/>
                <a:ea typeface="华文楷体"/>
                <a:cs typeface="华文楷体"/>
              </a:rPr>
              <a:t>心有所感</a:t>
            </a:r>
            <a:endParaRPr lang="en-US" altLang="zh-CN" sz="4000" b="1" dirty="0" smtClean="0">
              <a:solidFill>
                <a:srgbClr val="262626"/>
              </a:solidFill>
              <a:latin typeface="华文楷体"/>
              <a:ea typeface="华文楷体"/>
              <a:cs typeface="华文楷体"/>
            </a:endParaRPr>
          </a:p>
          <a:p>
            <a:pPr marL="0" indent="0" algn="l" eaLnBrk="1" hangingPunct="1">
              <a:buFont typeface="Wingdings 2" pitchFamily="18" charset="2"/>
              <a:buNone/>
            </a:pPr>
            <a:r>
              <a:rPr sz="4000" b="1" dirty="0" smtClean="0">
                <a:solidFill>
                  <a:srgbClr val="C00000"/>
                </a:solidFill>
                <a:latin typeface="华文楷体"/>
                <a:ea typeface="华文楷体"/>
                <a:cs typeface="华文楷体"/>
              </a:rPr>
              <a:t>古：</a:t>
            </a:r>
            <a:r>
              <a:rPr sz="4000" b="1" dirty="0" smtClean="0">
                <a:solidFill>
                  <a:srgbClr val="262626"/>
                </a:solidFill>
                <a:latin typeface="华文楷体"/>
                <a:ea typeface="华文楷体"/>
                <a:cs typeface="华文楷体"/>
              </a:rPr>
              <a:t>眼前能触动情感的</a:t>
            </a:r>
            <a:r>
              <a:rPr sz="4000" b="1" dirty="0" smtClean="0">
                <a:solidFill>
                  <a:srgbClr val="C00000"/>
                </a:solidFill>
                <a:latin typeface="华文楷体"/>
                <a:ea typeface="华文楷体"/>
                <a:cs typeface="华文楷体"/>
              </a:rPr>
              <a:t>古迹</a:t>
            </a:r>
            <a:r>
              <a:rPr sz="4000" b="1" dirty="0" smtClean="0">
                <a:solidFill>
                  <a:srgbClr val="262626"/>
                </a:solidFill>
                <a:latin typeface="华文楷体"/>
                <a:ea typeface="华文楷体"/>
                <a:cs typeface="华文楷体"/>
              </a:rPr>
              <a:t>，及与古迹、情怀密切相关的</a:t>
            </a:r>
            <a:r>
              <a:rPr sz="4000" b="1" dirty="0" smtClean="0">
                <a:solidFill>
                  <a:srgbClr val="C00000"/>
                </a:solidFill>
                <a:latin typeface="华文楷体"/>
                <a:ea typeface="华文楷体"/>
                <a:cs typeface="华文楷体"/>
              </a:rPr>
              <a:t>古人古事</a:t>
            </a:r>
            <a:r>
              <a:rPr sz="4000" b="1" dirty="0" smtClean="0">
                <a:solidFill>
                  <a:srgbClr val="262626"/>
                </a:solidFill>
                <a:latin typeface="华文楷体"/>
                <a:ea typeface="华文楷体"/>
                <a:cs typeface="华文楷体"/>
              </a:rPr>
              <a:t>。</a:t>
            </a:r>
            <a:endParaRPr lang="en-US" altLang="zh-CN" sz="4000" b="1" dirty="0" smtClean="0">
              <a:solidFill>
                <a:srgbClr val="262626"/>
              </a:solidFill>
              <a:latin typeface="华文楷体"/>
              <a:ea typeface="华文楷体"/>
              <a:cs typeface="华文楷体"/>
            </a:endParaRPr>
          </a:p>
          <a:p>
            <a:pPr marL="0" indent="0" algn="l" eaLnBrk="1" hangingPunct="1">
              <a:buFont typeface="Wingdings 2" pitchFamily="18" charset="2"/>
              <a:buNone/>
            </a:pPr>
            <a:r>
              <a:rPr sz="4000" b="1" dirty="0" smtClean="0">
                <a:solidFill>
                  <a:srgbClr val="C00000"/>
                </a:solidFill>
                <a:latin typeface="华文楷体"/>
                <a:ea typeface="华文楷体"/>
                <a:cs typeface="华文楷体"/>
              </a:rPr>
              <a:t>“怀古”，</a:t>
            </a:r>
            <a:r>
              <a:rPr sz="4000" b="1" dirty="0" smtClean="0">
                <a:solidFill>
                  <a:srgbClr val="262626"/>
                </a:solidFill>
                <a:latin typeface="华文楷体"/>
                <a:ea typeface="华文楷体"/>
                <a:cs typeface="华文楷体"/>
              </a:rPr>
              <a:t>即</a:t>
            </a:r>
            <a:r>
              <a:rPr sz="4000" b="1" dirty="0" smtClean="0">
                <a:solidFill>
                  <a:srgbClr val="C00000"/>
                </a:solidFill>
                <a:latin typeface="华文楷体"/>
                <a:ea typeface="华文楷体"/>
                <a:cs typeface="华文楷体"/>
              </a:rPr>
              <a:t>因古而生怀，寄情怀于古</a:t>
            </a:r>
            <a:r>
              <a:rPr sz="4000" b="1" dirty="0" smtClean="0">
                <a:solidFill>
                  <a:srgbClr val="262626"/>
                </a:solidFill>
                <a:latin typeface="华文楷体"/>
                <a:ea typeface="华文楷体"/>
                <a:cs typeface="华文楷体"/>
              </a:rPr>
              <a:t>。</a:t>
            </a:r>
          </a:p>
          <a:p>
            <a:pPr marL="0" indent="0" algn="l" eaLnBrk="1" hangingPunct="1">
              <a:buFont typeface="Wingdings 2" pitchFamily="18" charset="2"/>
              <a:buNone/>
            </a:pPr>
            <a:r>
              <a:rPr sz="3600" b="1" dirty="0" smtClean="0">
                <a:solidFill>
                  <a:schemeClr val="accent2"/>
                </a:solidFill>
              </a:rPr>
              <a:t>  怀古</a:t>
            </a:r>
            <a:r>
              <a:rPr sz="3600" b="1" dirty="0" smtClean="0">
                <a:solidFill>
                  <a:schemeClr val="tx1"/>
                </a:solidFill>
              </a:rPr>
              <a:t>，大多是通过今昔对比，以古讽今。</a:t>
            </a:r>
            <a:endParaRPr lang="en-US" sz="3600" b="1" dirty="0" smtClean="0">
              <a:solidFill>
                <a:schemeClr val="tx1"/>
              </a:solidFill>
            </a:endParaRPr>
          </a:p>
          <a:p>
            <a:r>
              <a:rPr lang="zh-CN" altLang="en-US" sz="3600" b="1" dirty="0">
                <a:solidFill>
                  <a:srgbClr val="FF0000"/>
                </a:solidFill>
                <a:latin typeface="Times New Roman" pitchFamily="18" charset="0"/>
                <a:ea typeface="微软雅黑" pitchFamily="34" charset="-122"/>
              </a:rPr>
              <a:t>怀古诗（词）</a:t>
            </a:r>
            <a:r>
              <a:rPr lang="zh-CN" altLang="en-US" sz="3600" b="1" dirty="0">
                <a:latin typeface="Times New Roman" pitchFamily="18" charset="0"/>
                <a:ea typeface="微软雅黑" pitchFamily="34" charset="-122"/>
              </a:rPr>
              <a:t>：临古地</a:t>
            </a:r>
            <a:r>
              <a:rPr lang="en-US" altLang="zh-CN" sz="3600" b="1" dirty="0">
                <a:latin typeface="Times New Roman" pitchFamily="18" charset="0"/>
                <a:ea typeface="微软雅黑" pitchFamily="34" charset="-122"/>
              </a:rPr>
              <a:t>——</a:t>
            </a:r>
            <a:r>
              <a:rPr lang="zh-CN" altLang="en-US" sz="3600" b="1" dirty="0">
                <a:latin typeface="Times New Roman" pitchFamily="18" charset="0"/>
                <a:ea typeface="微软雅黑" pitchFamily="34" charset="-122"/>
              </a:rPr>
              <a:t>思古人</a:t>
            </a:r>
            <a:r>
              <a:rPr lang="en-US" altLang="zh-CN" sz="3600" b="1" dirty="0">
                <a:latin typeface="Times New Roman" pitchFamily="18" charset="0"/>
                <a:ea typeface="微软雅黑" pitchFamily="34" charset="-122"/>
              </a:rPr>
              <a:t>——</a:t>
            </a:r>
            <a:r>
              <a:rPr lang="zh-CN" altLang="en-US" sz="3600" b="1" dirty="0">
                <a:latin typeface="Times New Roman" pitchFamily="18" charset="0"/>
                <a:ea typeface="微软雅黑" pitchFamily="34" charset="-122"/>
              </a:rPr>
              <a:t>忆其事</a:t>
            </a:r>
            <a:r>
              <a:rPr lang="en-US" altLang="zh-CN" sz="3600" b="1" dirty="0">
                <a:latin typeface="Times New Roman" pitchFamily="18" charset="0"/>
                <a:ea typeface="微软雅黑" pitchFamily="34" charset="-122"/>
              </a:rPr>
              <a:t>——</a:t>
            </a:r>
            <a:r>
              <a:rPr lang="zh-CN" altLang="en-US" sz="3600" b="1" dirty="0">
                <a:latin typeface="Times New Roman" pitchFamily="18" charset="0"/>
                <a:ea typeface="微软雅黑" pitchFamily="34" charset="-122"/>
              </a:rPr>
              <a:t>抒己志。</a:t>
            </a:r>
            <a:endParaRPr lang="en-US" altLang="zh-CN" sz="3600" b="1" dirty="0">
              <a:latin typeface="Times New Roman" pitchFamily="18" charset="0"/>
              <a:ea typeface="微软雅黑" pitchFamily="34" charset="-122"/>
            </a:endParaRPr>
          </a:p>
          <a:p>
            <a:r>
              <a:rPr lang="en-US" altLang="zh-CN" sz="3600" b="1" dirty="0">
                <a:solidFill>
                  <a:srgbClr val="C00000"/>
                </a:solidFill>
                <a:latin typeface="Times New Roman" pitchFamily="18" charset="0"/>
                <a:ea typeface="微软雅黑" pitchFamily="34" charset="-122"/>
              </a:rPr>
              <a:t>                           </a:t>
            </a:r>
            <a:r>
              <a:rPr lang="en-US" altLang="zh-CN" sz="3600" b="1" dirty="0">
                <a:solidFill>
                  <a:srgbClr val="FF0000"/>
                </a:solidFill>
                <a:latin typeface="Times New Roman" pitchFamily="18" charset="0"/>
                <a:ea typeface="微软雅黑" pitchFamily="34" charset="-122"/>
              </a:rPr>
              <a:t>  </a:t>
            </a:r>
            <a:r>
              <a:rPr lang="zh-CN" altLang="en-US" sz="3600" b="1" dirty="0">
                <a:solidFill>
                  <a:srgbClr val="FF0000"/>
                </a:solidFill>
                <a:latin typeface="Times New Roman" pitchFamily="18" charset="0"/>
                <a:ea typeface="微软雅黑" pitchFamily="34" charset="-122"/>
              </a:rPr>
              <a:t>通过今昔对比，借古讽今。</a:t>
            </a:r>
          </a:p>
          <a:p>
            <a:pPr marL="0" indent="0" algn="l" eaLnBrk="1" hangingPunct="1">
              <a:buFont typeface="Wingdings 2" pitchFamily="18" charset="2"/>
              <a:buNone/>
            </a:pPr>
            <a:endParaRPr lang="en-US" sz="3600" b="1" dirty="0" smtClean="0">
              <a:solidFill>
                <a:schemeClr val="tx1"/>
              </a:solidFill>
            </a:endParaRPr>
          </a:p>
          <a:p>
            <a:pPr marL="0" indent="0" algn="l" eaLnBrk="1" hangingPunct="1">
              <a:buFont typeface="Wingdings 2" pitchFamily="18" charset="2"/>
              <a:buNone/>
            </a:pPr>
            <a:endParaRPr lang="en-US" altLang="zh-CN" sz="36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indefinite"/>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146050" y="528638"/>
            <a:ext cx="9018588" cy="795337"/>
          </a:xfrm>
        </p:spPr>
        <p:txBody>
          <a:bodyPr/>
          <a:lstStyle/>
          <a:p>
            <a:pPr eaLnBrk="1" hangingPunct="1"/>
            <a:r>
              <a:rPr lang="zh-CN" altLang="en-US" sz="4400" b="1" smtClean="0"/>
              <a:t>创作背景</a:t>
            </a:r>
          </a:p>
        </p:txBody>
      </p:sp>
      <p:sp>
        <p:nvSpPr>
          <p:cNvPr id="3" name="内容占位符 2"/>
          <p:cNvSpPr>
            <a:spLocks noGrp="1"/>
          </p:cNvSpPr>
          <p:nvPr>
            <p:ph idx="1"/>
          </p:nvPr>
        </p:nvSpPr>
        <p:spPr>
          <a:xfrm>
            <a:off x="852488" y="1323975"/>
            <a:ext cx="10737850" cy="5214938"/>
          </a:xfrm>
        </p:spPr>
        <p:txBody>
          <a:bodyPr rtlCol="0"/>
          <a:lstStyle/>
          <a:p>
            <a:pPr marL="0" indent="0" eaLnBrk="1" fontAlgn="auto" hangingPunct="1">
              <a:buFont typeface="Wingdings 2" pitchFamily="18" charset="2"/>
              <a:buNone/>
              <a:defRPr/>
            </a:pPr>
            <a:r>
              <a:rPr b="1" smtClean="0">
                <a:solidFill>
                  <a:schemeClr val="tx1">
                    <a:lumMod val="50000"/>
                  </a:schemeClr>
                </a:solidFill>
                <a:latin typeface="华文楷体" pitchFamily="2" charset="-122"/>
                <a:ea typeface="华文楷体" pitchFamily="2" charset="-122"/>
              </a:rPr>
              <a:t>       </a:t>
            </a:r>
            <a:r>
              <a:rPr b="1" smtClean="0">
                <a:solidFill>
                  <a:schemeClr val="tx2">
                    <a:lumMod val="50000"/>
                  </a:schemeClr>
                </a:solidFill>
                <a:latin typeface="华文楷体" pitchFamily="2" charset="-122"/>
                <a:ea typeface="华文楷体" pitchFamily="2" charset="-122"/>
              </a:rPr>
              <a:t>写</a:t>
            </a:r>
            <a:r>
              <a:rPr b="1">
                <a:solidFill>
                  <a:schemeClr val="tx2">
                    <a:lumMod val="50000"/>
                  </a:schemeClr>
                </a:solidFill>
                <a:latin typeface="华文楷体" pitchFamily="2" charset="-122"/>
                <a:ea typeface="华文楷体" pitchFamily="2" charset="-122"/>
              </a:rPr>
              <a:t>这首词的时候辛弃疾已经</a:t>
            </a:r>
            <a:r>
              <a:rPr lang="en-US" altLang="zh-CN" b="1">
                <a:solidFill>
                  <a:schemeClr val="tx2">
                    <a:lumMod val="50000"/>
                  </a:schemeClr>
                </a:solidFill>
                <a:latin typeface="华文楷体" pitchFamily="2" charset="-122"/>
                <a:ea typeface="华文楷体" pitchFamily="2" charset="-122"/>
              </a:rPr>
              <a:t>66</a:t>
            </a:r>
            <a:r>
              <a:rPr b="1">
                <a:solidFill>
                  <a:schemeClr val="tx2">
                    <a:lumMod val="50000"/>
                  </a:schemeClr>
                </a:solidFill>
                <a:latin typeface="华文楷体" pitchFamily="2" charset="-122"/>
                <a:ea typeface="华文楷体" pitchFamily="2" charset="-122"/>
              </a:rPr>
              <a:t>岁了，辛弃疾从</a:t>
            </a:r>
            <a:r>
              <a:rPr lang="en-US" altLang="zh-CN" b="1">
                <a:solidFill>
                  <a:schemeClr val="tx2">
                    <a:lumMod val="50000"/>
                  </a:schemeClr>
                </a:solidFill>
                <a:latin typeface="华文楷体" pitchFamily="2" charset="-122"/>
                <a:ea typeface="华文楷体" pitchFamily="2" charset="-122"/>
              </a:rPr>
              <a:t>42</a:t>
            </a:r>
            <a:r>
              <a:rPr b="1">
                <a:solidFill>
                  <a:schemeClr val="tx2">
                    <a:lumMod val="50000"/>
                  </a:schemeClr>
                </a:solidFill>
                <a:latin typeface="华文楷体" pitchFamily="2" charset="-122"/>
                <a:ea typeface="华文楷体" pitchFamily="2" charset="-122"/>
              </a:rPr>
              <a:t>岁到</a:t>
            </a:r>
            <a:r>
              <a:rPr lang="en-US" altLang="zh-CN" b="1">
                <a:solidFill>
                  <a:schemeClr val="tx2">
                    <a:lumMod val="50000"/>
                  </a:schemeClr>
                </a:solidFill>
                <a:latin typeface="华文楷体" pitchFamily="2" charset="-122"/>
                <a:ea typeface="华文楷体" pitchFamily="2" charset="-122"/>
              </a:rPr>
              <a:t>60</a:t>
            </a:r>
            <a:r>
              <a:rPr b="1">
                <a:solidFill>
                  <a:schemeClr val="tx2">
                    <a:lumMod val="50000"/>
                  </a:schemeClr>
                </a:solidFill>
                <a:latin typeface="华文楷体" pitchFamily="2" charset="-122"/>
                <a:ea typeface="华文楷体" pitchFamily="2" charset="-122"/>
              </a:rPr>
              <a:t>岁一直过着“隐居”的生活，得不到朝廷的重用。后来被当时执掌大权的韩</a:t>
            </a:r>
            <a:r>
              <a:rPr b="1" smtClean="0">
                <a:solidFill>
                  <a:schemeClr val="tx2">
                    <a:lumMod val="50000"/>
                  </a:schemeClr>
                </a:solidFill>
                <a:latin typeface="华文楷体" pitchFamily="2" charset="-122"/>
                <a:ea typeface="华文楷体" pitchFamily="2" charset="-122"/>
              </a:rPr>
              <a:t>侂胄起用</a:t>
            </a:r>
            <a:r>
              <a:rPr b="1">
                <a:solidFill>
                  <a:schemeClr val="tx2">
                    <a:lumMod val="50000"/>
                  </a:schemeClr>
                </a:solidFill>
                <a:latin typeface="华文楷体" pitchFamily="2" charset="-122"/>
                <a:ea typeface="华文楷体" pitchFamily="2" charset="-122"/>
              </a:rPr>
              <a:t>，任浙江东路安抚史，翌年改任镇江知府。</a:t>
            </a:r>
            <a:r>
              <a:rPr lang="en-US" altLang="zh-CN" b="1">
                <a:solidFill>
                  <a:schemeClr val="tx2">
                    <a:lumMod val="50000"/>
                  </a:schemeClr>
                </a:solidFill>
                <a:latin typeface="华文楷体" pitchFamily="2" charset="-122"/>
                <a:ea typeface="华文楷体" pitchFamily="2" charset="-122"/>
              </a:rPr>
              <a:t>1204</a:t>
            </a:r>
            <a:r>
              <a:rPr b="1">
                <a:solidFill>
                  <a:schemeClr val="tx2">
                    <a:lumMod val="50000"/>
                  </a:schemeClr>
                </a:solidFill>
                <a:latin typeface="华文楷体" pitchFamily="2" charset="-122"/>
                <a:ea typeface="华文楷体" pitchFamily="2" charset="-122"/>
              </a:rPr>
              <a:t>年韩侂胄</a:t>
            </a:r>
            <a:r>
              <a:rPr b="1" smtClean="0">
                <a:solidFill>
                  <a:schemeClr val="tx2">
                    <a:lumMod val="50000"/>
                  </a:schemeClr>
                </a:solidFill>
                <a:latin typeface="华文楷体" pitchFamily="2" charset="-122"/>
                <a:ea typeface="华文楷体" pitchFamily="2" charset="-122"/>
              </a:rPr>
              <a:t>为了巩固自己</a:t>
            </a:r>
            <a:r>
              <a:rPr b="1">
                <a:solidFill>
                  <a:schemeClr val="tx2">
                    <a:lumMod val="50000"/>
                  </a:schemeClr>
                </a:solidFill>
                <a:latin typeface="华文楷体" pitchFamily="2" charset="-122"/>
                <a:ea typeface="华文楷体" pitchFamily="2" charset="-122"/>
              </a:rPr>
              <a:t>的地位，</a:t>
            </a:r>
            <a:r>
              <a:rPr b="1">
                <a:solidFill>
                  <a:srgbClr val="C00000"/>
                </a:solidFill>
                <a:latin typeface="华文楷体" pitchFamily="2" charset="-122"/>
                <a:ea typeface="华文楷体" pitchFamily="2" charset="-122"/>
              </a:rPr>
              <a:t>草草北伐</a:t>
            </a:r>
            <a:r>
              <a:rPr b="1">
                <a:solidFill>
                  <a:schemeClr val="tx2">
                    <a:lumMod val="50000"/>
                  </a:schemeClr>
                </a:solidFill>
                <a:latin typeface="华文楷体" pitchFamily="2" charset="-122"/>
                <a:ea typeface="华文楷体" pitchFamily="2" charset="-122"/>
              </a:rPr>
              <a:t>。而</a:t>
            </a:r>
            <a:r>
              <a:rPr b="1">
                <a:solidFill>
                  <a:srgbClr val="C00000"/>
                </a:solidFill>
                <a:latin typeface="华文楷体" pitchFamily="2" charset="-122"/>
                <a:ea typeface="华文楷体" pitchFamily="2" charset="-122"/>
              </a:rPr>
              <a:t>镇江</a:t>
            </a:r>
            <a:r>
              <a:rPr b="1">
                <a:solidFill>
                  <a:schemeClr val="tx2">
                    <a:lumMod val="50000"/>
                  </a:schemeClr>
                </a:solidFill>
                <a:latin typeface="华文楷体" pitchFamily="2" charset="-122"/>
                <a:ea typeface="华文楷体" pitchFamily="2" charset="-122"/>
              </a:rPr>
              <a:t>紧临抗战前线，是北伐的重要基地。辛弃疾到任后，做了大量的准备工作，但是韩侂胄把持朝政，只想侥幸求逞，</a:t>
            </a:r>
            <a:r>
              <a:rPr b="1">
                <a:solidFill>
                  <a:srgbClr val="C00000"/>
                </a:solidFill>
                <a:latin typeface="华文楷体" pitchFamily="2" charset="-122"/>
                <a:ea typeface="华文楷体" pitchFamily="2" charset="-122"/>
              </a:rPr>
              <a:t>不愿认真准备</a:t>
            </a:r>
            <a:r>
              <a:rPr b="1">
                <a:solidFill>
                  <a:schemeClr val="tx2">
                    <a:lumMod val="50000"/>
                  </a:schemeClr>
                </a:solidFill>
                <a:latin typeface="华文楷体" pitchFamily="2" charset="-122"/>
                <a:ea typeface="华文楷体" pitchFamily="2" charset="-122"/>
              </a:rPr>
              <a:t>。他听不进辛弃疾的劝告并把辛弃疾调离了镇江。这首词就是辛弃疾被起用又</a:t>
            </a:r>
            <a:r>
              <a:rPr b="1">
                <a:solidFill>
                  <a:srgbClr val="C00000"/>
                </a:solidFill>
                <a:latin typeface="华文楷体" pitchFamily="2" charset="-122"/>
                <a:ea typeface="华文楷体" pitchFamily="2" charset="-122"/>
              </a:rPr>
              <a:t>被降职时，登上北固亭</a:t>
            </a:r>
            <a:r>
              <a:rPr b="1">
                <a:solidFill>
                  <a:schemeClr val="tx2">
                    <a:lumMod val="50000"/>
                  </a:schemeClr>
                </a:solidFill>
                <a:latin typeface="华文楷体" pitchFamily="2" charset="-122"/>
                <a:ea typeface="华文楷体" pitchFamily="2" charset="-122"/>
              </a:rPr>
              <a:t>，</a:t>
            </a:r>
            <a:r>
              <a:rPr b="1" smtClean="0">
                <a:solidFill>
                  <a:schemeClr val="tx2">
                    <a:lumMod val="50000"/>
                  </a:schemeClr>
                </a:solidFill>
                <a:latin typeface="华文楷体" pitchFamily="2" charset="-122"/>
                <a:ea typeface="华文楷体" pitchFamily="2" charset="-122"/>
              </a:rPr>
              <a:t>满怀悲愤写</a:t>
            </a:r>
            <a:r>
              <a:rPr b="1">
                <a:solidFill>
                  <a:schemeClr val="tx2">
                    <a:lumMod val="50000"/>
                  </a:schemeClr>
                </a:solidFill>
                <a:latin typeface="华文楷体" pitchFamily="2" charset="-122"/>
                <a:ea typeface="华文楷体" pitchFamily="2" charset="-122"/>
              </a:rPr>
              <a:t>下</a:t>
            </a:r>
            <a:r>
              <a:rPr b="1" smtClean="0">
                <a:solidFill>
                  <a:schemeClr val="tx2">
                    <a:lumMod val="50000"/>
                  </a:schemeClr>
                </a:solidFill>
                <a:latin typeface="华文楷体" pitchFamily="2" charset="-122"/>
                <a:ea typeface="华文楷体" pitchFamily="2" charset="-122"/>
              </a:rPr>
              <a:t>的。</a:t>
            </a:r>
            <a:endParaRPr b="1">
              <a:solidFill>
                <a:schemeClr val="tx2">
                  <a:lumMod val="5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val="41678198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标题 1"/>
          <p:cNvSpPr>
            <a:spLocks noGrp="1"/>
          </p:cNvSpPr>
          <p:nvPr>
            <p:ph type="title"/>
          </p:nvPr>
        </p:nvSpPr>
        <p:spPr>
          <a:xfrm>
            <a:off x="0" y="0"/>
            <a:ext cx="9018588" cy="795338"/>
          </a:xfrm>
        </p:spPr>
        <p:txBody>
          <a:bodyPr>
            <a:normAutofit fontScale="90000"/>
          </a:bodyPr>
          <a:lstStyle/>
          <a:p>
            <a:pPr eaLnBrk="1" hangingPunct="1"/>
            <a:r>
              <a:rPr lang="zh-CN" altLang="en-US" sz="5400" smtClean="0"/>
              <a:t>研习上片</a:t>
            </a:r>
          </a:p>
        </p:txBody>
      </p:sp>
      <p:sp>
        <p:nvSpPr>
          <p:cNvPr id="3" name="内容占位符 2"/>
          <p:cNvSpPr>
            <a:spLocks noGrp="1"/>
          </p:cNvSpPr>
          <p:nvPr>
            <p:ph idx="1"/>
          </p:nvPr>
        </p:nvSpPr>
        <p:spPr>
          <a:xfrm>
            <a:off x="0" y="912813"/>
            <a:ext cx="12704763" cy="5522912"/>
          </a:xfrm>
        </p:spPr>
        <p:txBody>
          <a:bodyPr>
            <a:normAutofit/>
          </a:bodyPr>
          <a:lstStyle/>
          <a:p>
            <a:pPr eaLnBrk="1" hangingPunct="1"/>
            <a:r>
              <a:rPr lang="en-US" altLang="zh-CN" sz="3200" b="1" dirty="0" smtClean="0">
                <a:solidFill>
                  <a:srgbClr val="000000"/>
                </a:solidFill>
                <a:sym typeface="+mn-ea"/>
              </a:rPr>
              <a:t>1.</a:t>
            </a:r>
            <a:r>
              <a:rPr sz="3200" b="1" dirty="0" smtClean="0">
                <a:solidFill>
                  <a:srgbClr val="000000"/>
                </a:solidFill>
                <a:sym typeface="+mn-ea"/>
              </a:rPr>
              <a:t>诗人登高远眺，看到了什么景、想到了什么人？</a:t>
            </a:r>
          </a:p>
          <a:p>
            <a:pPr eaLnBrk="1" hangingPunct="1"/>
            <a:r>
              <a:rPr lang="en-US" altLang="zh-CN" sz="3200" b="1" dirty="0" smtClean="0">
                <a:solidFill>
                  <a:srgbClr val="000000"/>
                </a:solidFill>
                <a:sym typeface="+mn-ea"/>
              </a:rPr>
              <a:t>2.</a:t>
            </a:r>
            <a:r>
              <a:rPr sz="3200" b="1" dirty="0" smtClean="0">
                <a:solidFill>
                  <a:srgbClr val="000000"/>
                </a:solidFill>
                <a:sym typeface="+mn-ea"/>
              </a:rPr>
              <a:t>上片写了孙权和刘裕两个人，这两个人的共同点是什么？</a:t>
            </a:r>
          </a:p>
          <a:p>
            <a:pPr algn="l" eaLnBrk="1" hangingPunct="1">
              <a:lnSpc>
                <a:spcPct val="100000"/>
              </a:lnSpc>
              <a:spcBef>
                <a:spcPct val="0"/>
              </a:spcBef>
              <a:buClrTx/>
              <a:buSzTx/>
              <a:buFontTx/>
              <a:buNone/>
            </a:pPr>
            <a:r>
              <a:rPr lang="en-US" altLang="zh-CN" sz="3600" dirty="0" smtClean="0">
                <a:solidFill>
                  <a:srgbClr val="000000"/>
                </a:solidFill>
                <a:sym typeface="+mn-ea"/>
              </a:rPr>
              <a:t> </a:t>
            </a:r>
            <a:r>
              <a:rPr lang="en-US" altLang="zh-CN" sz="3200" b="1" dirty="0" smtClean="0">
                <a:solidFill>
                  <a:srgbClr val="000000"/>
                </a:solidFill>
                <a:sym typeface="+mn-ea"/>
              </a:rPr>
              <a:t>3.</a:t>
            </a:r>
            <a:r>
              <a:rPr sz="3200" b="1" dirty="0" smtClean="0">
                <a:solidFill>
                  <a:srgbClr val="000000"/>
                </a:solidFill>
                <a:sym typeface="+mn-ea"/>
              </a:rPr>
              <a:t>找出最能表现诗人对孙权和刘裕充满情感的词句，他由此寄托了</a:t>
            </a:r>
          </a:p>
          <a:p>
            <a:pPr algn="l" eaLnBrk="1" hangingPunct="1">
              <a:lnSpc>
                <a:spcPct val="100000"/>
              </a:lnSpc>
              <a:spcBef>
                <a:spcPct val="0"/>
              </a:spcBef>
              <a:buClrTx/>
              <a:buSzTx/>
              <a:buFontTx/>
              <a:buNone/>
            </a:pPr>
            <a:r>
              <a:rPr sz="3200" b="1" dirty="0" smtClean="0">
                <a:solidFill>
                  <a:srgbClr val="000000"/>
                </a:solidFill>
                <a:sym typeface="+mn-ea"/>
              </a:rPr>
              <a:t>   怎样的情感？</a:t>
            </a:r>
            <a:endParaRPr sz="3600" b="1" dirty="0" smtClean="0">
              <a:solidFill>
                <a:srgbClr val="000000"/>
              </a:solidFill>
              <a:latin typeface="华文楷体"/>
              <a:ea typeface="华文楷体"/>
              <a:cs typeface="华文楷体"/>
            </a:endParaRPr>
          </a:p>
          <a:p>
            <a:pPr eaLnBrk="1" hangingPunct="1"/>
            <a:r>
              <a:rPr sz="4000" b="1" dirty="0" smtClean="0">
                <a:solidFill>
                  <a:srgbClr val="C00000"/>
                </a:solidFill>
                <a:latin typeface="华文楷体"/>
                <a:ea typeface="华文楷体"/>
                <a:cs typeface="华文楷体"/>
              </a:rPr>
              <a:t>景</a:t>
            </a:r>
            <a:r>
              <a:rPr sz="4000" b="1" dirty="0" smtClean="0">
                <a:solidFill>
                  <a:srgbClr val="6D514A"/>
                </a:solidFill>
                <a:latin typeface="华文楷体"/>
                <a:ea typeface="华文楷体"/>
                <a:cs typeface="华文楷体"/>
              </a:rPr>
              <a:t>：</a:t>
            </a:r>
            <a:r>
              <a:rPr sz="4000" b="1" dirty="0" smtClean="0">
                <a:solidFill>
                  <a:srgbClr val="262626"/>
                </a:solidFill>
                <a:latin typeface="华文楷体"/>
                <a:ea typeface="华文楷体"/>
                <a:cs typeface="华文楷体"/>
              </a:rPr>
              <a:t>千古江山、舞榭歌台</a:t>
            </a:r>
            <a:endParaRPr lang="en-US" altLang="zh-CN" sz="4000" b="1" dirty="0" smtClean="0">
              <a:solidFill>
                <a:srgbClr val="262626"/>
              </a:solidFill>
              <a:latin typeface="华文楷体"/>
              <a:ea typeface="华文楷体"/>
              <a:cs typeface="华文楷体"/>
            </a:endParaRPr>
          </a:p>
          <a:p>
            <a:pPr eaLnBrk="1" hangingPunct="1">
              <a:buFont typeface="Wingdings 2" pitchFamily="18" charset="2"/>
              <a:buNone/>
            </a:pPr>
            <a:r>
              <a:rPr lang="en-US" altLang="zh-CN" sz="4000" b="1" dirty="0" smtClean="0">
                <a:solidFill>
                  <a:srgbClr val="262626"/>
                </a:solidFill>
                <a:latin typeface="华文楷体"/>
                <a:ea typeface="华文楷体"/>
                <a:cs typeface="华文楷体"/>
              </a:rPr>
              <a:t>           </a:t>
            </a:r>
            <a:r>
              <a:rPr sz="4000" b="1" dirty="0" smtClean="0">
                <a:solidFill>
                  <a:srgbClr val="262626"/>
                </a:solidFill>
                <a:latin typeface="华文楷体"/>
                <a:ea typeface="华文楷体"/>
                <a:cs typeface="华文楷体"/>
              </a:rPr>
              <a:t>斜阳草树、寻常巷陌</a:t>
            </a:r>
            <a:endParaRPr lang="en-US" altLang="zh-CN" sz="4000" b="1" dirty="0" smtClean="0">
              <a:solidFill>
                <a:srgbClr val="262626"/>
              </a:solidFill>
              <a:latin typeface="华文楷体"/>
              <a:ea typeface="华文楷体"/>
              <a:cs typeface="华文楷体"/>
            </a:endParaRPr>
          </a:p>
          <a:p>
            <a:pPr eaLnBrk="1" hangingPunct="1"/>
            <a:r>
              <a:rPr sz="4000" b="1" dirty="0" smtClean="0">
                <a:solidFill>
                  <a:srgbClr val="C00000"/>
                </a:solidFill>
                <a:latin typeface="华文楷体"/>
                <a:ea typeface="华文楷体"/>
                <a:cs typeface="华文楷体"/>
              </a:rPr>
              <a:t>人</a:t>
            </a:r>
            <a:r>
              <a:rPr sz="4000" b="1" dirty="0" smtClean="0">
                <a:solidFill>
                  <a:srgbClr val="6D514A"/>
                </a:solidFill>
                <a:latin typeface="华文楷体"/>
                <a:ea typeface="华文楷体"/>
                <a:cs typeface="华文楷体"/>
              </a:rPr>
              <a:t>：</a:t>
            </a:r>
            <a:r>
              <a:rPr sz="4000" b="1" dirty="0" smtClean="0">
                <a:solidFill>
                  <a:srgbClr val="262626"/>
                </a:solidFill>
                <a:latin typeface="华文楷体"/>
                <a:ea typeface="华文楷体"/>
                <a:cs typeface="华文楷体"/>
              </a:rPr>
              <a:t>孙权、刘裕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indefinite"/>
                            </p:stCondLst>
                          </p:cTn>
                        </p:par>
                      </p:childTnLst>
                    </p:cTn>
                  </p:par>
                  <p:par>
                    <p:cTn id="5" fill="hold">
                      <p:stCondLst>
                        <p:cond delay="indefinite"/>
                      </p:stCondLst>
                      <p:childTnLst>
                        <p:par>
                          <p:cTn id="6" fill="hold">
                            <p:stCondLst>
                              <p:cond delay="0"/>
                            </p:stCondLst>
                            <p:childTnLst>
                              <p:par>
                                <p:cTn id="7" presetID="3" presetClass="entr" presetSubtype="10" fill="hold" nodeType="click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blinds(horizontal)">
                                      <p:cBhvr>
                                        <p:cTn id="9" dur="500"/>
                                        <p:tgtEl>
                                          <p:spTgt spid="3">
                                            <p:txEl>
                                              <p:pRg st="0" end="0"/>
                                            </p:txEl>
                                          </p:spTgt>
                                        </p:tgtEl>
                                      </p:cBhvr>
                                    </p:animEffect>
                                  </p:childTnLst>
                                </p:cTn>
                              </p:par>
                              <p:par>
                                <p:cTn id="10" presetID="3" presetClass="entr" presetSubtype="1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0482" name="组合 4"/>
          <p:cNvGrpSpPr>
            <a:grpSpLocks/>
          </p:cNvGrpSpPr>
          <p:nvPr/>
        </p:nvGrpSpPr>
        <p:grpSpPr bwMode="auto">
          <a:xfrm>
            <a:off x="2252663" y="1622425"/>
            <a:ext cx="8305800" cy="2598738"/>
            <a:chOff x="2252357" y="1623044"/>
            <a:chExt cx="8305806" cy="2598619"/>
          </a:xfrm>
        </p:grpSpPr>
        <p:sp>
          <p:nvSpPr>
            <p:cNvPr id="23" name="MH_Other_1"/>
            <p:cNvSpPr/>
            <p:nvPr>
              <p:custDataLst>
                <p:tags r:id="rId5"/>
              </p:custDataLst>
            </p:nvPr>
          </p:nvSpPr>
          <p:spPr>
            <a:xfrm>
              <a:off x="2252357" y="2956483"/>
              <a:ext cx="8262943" cy="1265180"/>
            </a:xfrm>
            <a:prstGeom prst="roundRect">
              <a:avLst>
                <a:gd name="adj" fmla="val 50000"/>
              </a:avLst>
            </a:prstGeom>
            <a:noFill/>
            <a:ln w="38100" cap="flat" cmpd="sng" algn="ctr">
              <a:solidFill>
                <a:srgbClr val="DEDEDE"/>
              </a:solidFill>
              <a:prstDash val="solid"/>
            </a:ln>
            <a:effectLst/>
          </p:spPr>
          <p:txBody>
            <a:bodyPr anchor="ctr"/>
            <a:lstStyle/>
            <a:p>
              <a:pPr algn="ctr" fontAlgn="auto">
                <a:spcBef>
                  <a:spcPts val="0"/>
                </a:spcBef>
                <a:spcAft>
                  <a:spcPts val="0"/>
                </a:spcAft>
                <a:defRPr/>
              </a:pPr>
              <a:endParaRPr lang="zh-CN" altLang="en-US" sz="1350" kern="0">
                <a:solidFill>
                  <a:srgbClr val="FFFFFF"/>
                </a:solidFill>
                <a:latin typeface="+mn-ea"/>
                <a:ea typeface="+mn-ea"/>
                <a:cs typeface="+mn-cs"/>
              </a:endParaRPr>
            </a:p>
          </p:txBody>
        </p:sp>
        <p:sp>
          <p:nvSpPr>
            <p:cNvPr id="29" name="MH_SubTitle_1"/>
            <p:cNvSpPr/>
            <p:nvPr>
              <p:custDataLst>
                <p:tags r:id="rId6"/>
              </p:custDataLst>
            </p:nvPr>
          </p:nvSpPr>
          <p:spPr bwMode="auto">
            <a:xfrm>
              <a:off x="2252357" y="3024187"/>
              <a:ext cx="1663682" cy="1155339"/>
            </a:xfrm>
            <a:prstGeom prst="ellipse">
              <a:avLst/>
            </a:prstGeom>
            <a:solidFill>
              <a:schemeClr val="accent1"/>
            </a:solidFill>
            <a:ln w="6350" cap="flat" cmpd="sng" algn="ctr">
              <a:noFill/>
              <a:prstDash val="solid"/>
            </a:ln>
            <a:effectLst/>
            <a:scene3d>
              <a:camera prst="orthographicFront">
                <a:rot lat="0" lon="0" rev="0"/>
              </a:camera>
              <a:lightRig rig="glow" dir="t">
                <a:rot lat="0" lon="0" rev="14100000"/>
              </a:lightRig>
            </a:scene3d>
            <a:sp3d prstMaterial="softEdge"/>
          </p:spPr>
          <p:txBody>
            <a:bodyPr lIns="0" tIns="0" rIns="0" bIns="0" anchor="ctr">
              <a:normAutofit/>
            </a:bodyPr>
            <a:lstStyle/>
            <a:p>
              <a:pPr algn="ctr" fontAlgn="auto">
                <a:spcBef>
                  <a:spcPts val="0"/>
                </a:spcBef>
                <a:spcAft>
                  <a:spcPts val="0"/>
                </a:spcAft>
                <a:defRPr/>
              </a:pPr>
              <a:r>
                <a:rPr lang="zh-CN" altLang="en-US" sz="3600" b="1" kern="0">
                  <a:solidFill>
                    <a:srgbClr val="FFFFFF"/>
                  </a:solidFill>
                  <a:latin typeface="+mn-lt"/>
                  <a:ea typeface="+mn-ea"/>
                  <a:cs typeface="+mn-cs"/>
                </a:rPr>
                <a:t>孙权</a:t>
              </a:r>
            </a:p>
          </p:txBody>
        </p:sp>
        <p:sp>
          <p:nvSpPr>
            <p:cNvPr id="33" name="MH_SubTitle_2"/>
            <p:cNvSpPr/>
            <p:nvPr>
              <p:custDataLst>
                <p:tags r:id="rId7"/>
              </p:custDataLst>
            </p:nvPr>
          </p:nvSpPr>
          <p:spPr bwMode="auto">
            <a:xfrm>
              <a:off x="8851918" y="3024187"/>
              <a:ext cx="1663682" cy="1155339"/>
            </a:xfrm>
            <a:prstGeom prst="ellipse">
              <a:avLst/>
            </a:prstGeom>
            <a:solidFill>
              <a:schemeClr val="accent1"/>
            </a:solidFill>
            <a:ln w="6350" cap="flat" cmpd="sng" algn="ctr">
              <a:noFill/>
              <a:prstDash val="solid"/>
            </a:ln>
            <a:effectLst/>
            <a:scene3d>
              <a:camera prst="orthographicFront">
                <a:rot lat="0" lon="0" rev="0"/>
              </a:camera>
              <a:lightRig rig="glow" dir="t">
                <a:rot lat="0" lon="0" rev="14100000"/>
              </a:lightRig>
            </a:scene3d>
            <a:sp3d prstMaterial="softEdge"/>
          </p:spPr>
          <p:txBody>
            <a:bodyPr lIns="0" tIns="0" rIns="0" bIns="0" anchor="ctr">
              <a:normAutofit/>
            </a:bodyPr>
            <a:lstStyle/>
            <a:p>
              <a:pPr algn="ctr" fontAlgn="auto">
                <a:spcBef>
                  <a:spcPts val="0"/>
                </a:spcBef>
                <a:spcAft>
                  <a:spcPts val="0"/>
                </a:spcAft>
                <a:defRPr/>
              </a:pPr>
              <a:r>
                <a:rPr lang="zh-CN" altLang="en-US" sz="3600" b="1" kern="0">
                  <a:solidFill>
                    <a:srgbClr val="FFFFFF"/>
                  </a:solidFill>
                  <a:latin typeface="+mn-lt"/>
                  <a:ea typeface="+mn-ea"/>
                  <a:cs typeface="+mn-cs"/>
                </a:rPr>
                <a:t>刘裕</a:t>
              </a:r>
            </a:p>
          </p:txBody>
        </p:sp>
        <p:sp>
          <p:nvSpPr>
            <p:cNvPr id="16" name="MH_Other_2"/>
            <p:cNvSpPr/>
            <p:nvPr>
              <p:custDataLst>
                <p:tags r:id="rId8"/>
              </p:custDataLst>
            </p:nvPr>
          </p:nvSpPr>
          <p:spPr bwMode="auto">
            <a:xfrm rot="2140418">
              <a:off x="5724209" y="1623044"/>
              <a:ext cx="1513034" cy="811920"/>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fontAlgn="auto">
                <a:spcBef>
                  <a:spcPts val="0"/>
                </a:spcBef>
                <a:spcAft>
                  <a:spcPts val="0"/>
                </a:spcAft>
                <a:defRPr/>
              </a:pPr>
              <a:endParaRPr lang="zh-CN" altLang="en-US" sz="1350" kern="0">
                <a:solidFill>
                  <a:srgbClr val="FFFFFF"/>
                </a:solidFill>
                <a:latin typeface="+mn-ea"/>
                <a:ea typeface="+mn-ea"/>
                <a:cs typeface="+mn-cs"/>
              </a:endParaRPr>
            </a:p>
          </p:txBody>
        </p:sp>
        <p:sp>
          <p:nvSpPr>
            <p:cNvPr id="18" name="MH_Other_4"/>
            <p:cNvSpPr/>
            <p:nvPr>
              <p:custDataLst>
                <p:tags r:id="rId9"/>
              </p:custDataLst>
            </p:nvPr>
          </p:nvSpPr>
          <p:spPr bwMode="auto">
            <a:xfrm rot="2140418">
              <a:off x="9221598" y="3085849"/>
              <a:ext cx="1336565" cy="717224"/>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fontAlgn="auto">
                <a:spcBef>
                  <a:spcPts val="0"/>
                </a:spcBef>
                <a:spcAft>
                  <a:spcPts val="0"/>
                </a:spcAft>
                <a:defRPr/>
              </a:pPr>
              <a:endParaRPr lang="zh-CN" altLang="en-US" sz="1350" kern="0">
                <a:solidFill>
                  <a:srgbClr val="FFFFFF"/>
                </a:solidFill>
                <a:latin typeface="+mn-ea"/>
                <a:ea typeface="+mn-ea"/>
                <a:cs typeface="+mn-cs"/>
              </a:endParaRPr>
            </a:p>
          </p:txBody>
        </p:sp>
      </p:grpSp>
      <p:sp>
        <p:nvSpPr>
          <p:cNvPr id="12" name="MH_Text_1"/>
          <p:cNvSpPr txBox="1"/>
          <p:nvPr>
            <p:custDataLst>
              <p:tags r:id="rId2"/>
            </p:custDataLst>
          </p:nvPr>
        </p:nvSpPr>
        <p:spPr>
          <a:xfrm>
            <a:off x="1262063" y="4230688"/>
            <a:ext cx="4287837" cy="1439862"/>
          </a:xfrm>
          <a:prstGeom prst="rect">
            <a:avLst/>
          </a:prstGeom>
          <a:noFill/>
        </p:spPr>
        <p:txBody>
          <a:bodyPr/>
          <a:lstStyle>
            <a:defPPr>
              <a:defRPr lang="zh-CN"/>
            </a:defPPr>
            <a:lvl1pPr marR="0" lvl="0" indent="0" fontAlgn="auto">
              <a:lnSpc>
                <a:spcPct val="130000"/>
              </a:lnSpc>
              <a:spcBef>
                <a:spcPct val="0"/>
              </a:spcBef>
              <a:spcAft>
                <a:spcPct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a:lnSpc>
                <a:spcPct val="140000"/>
              </a:lnSpc>
              <a:defRPr/>
            </a:pPr>
            <a:r>
              <a:rPr lang="zh-CN" altLang="en-US" sz="3200" b="1" smtClean="0">
                <a:solidFill>
                  <a:schemeClr val="tx1">
                    <a:lumMod val="50000"/>
                  </a:schemeClr>
                </a:solidFill>
                <a:latin typeface="华文楷体" pitchFamily="2" charset="-122"/>
                <a:ea typeface="华文楷体" pitchFamily="2" charset="-122"/>
                <a:cs typeface="+mn-cs"/>
              </a:rPr>
              <a:t>在</a:t>
            </a:r>
            <a:r>
              <a:rPr lang="zh-CN" altLang="en-US" sz="3200" b="1" smtClean="0">
                <a:solidFill>
                  <a:srgbClr val="C00000"/>
                </a:solidFill>
                <a:latin typeface="华文楷体" pitchFamily="2" charset="-122"/>
                <a:ea typeface="华文楷体" pitchFamily="2" charset="-122"/>
                <a:cs typeface="+mn-cs"/>
              </a:rPr>
              <a:t>京口</a:t>
            </a:r>
            <a:r>
              <a:rPr lang="zh-CN" altLang="en-US" sz="3200" b="1" smtClean="0">
                <a:solidFill>
                  <a:schemeClr val="tx1">
                    <a:lumMod val="50000"/>
                  </a:schemeClr>
                </a:solidFill>
                <a:latin typeface="华文楷体" pitchFamily="2" charset="-122"/>
                <a:ea typeface="华文楷体" pitchFamily="2" charset="-122"/>
                <a:cs typeface="+mn-cs"/>
              </a:rPr>
              <a:t>建立</a:t>
            </a:r>
            <a:r>
              <a:rPr lang="zh-CN" altLang="en-US" sz="3200" b="1" smtClean="0">
                <a:solidFill>
                  <a:srgbClr val="C00000"/>
                </a:solidFill>
                <a:latin typeface="华文楷体" pitchFamily="2" charset="-122"/>
                <a:ea typeface="华文楷体" pitchFamily="2" charset="-122"/>
                <a:cs typeface="+mn-cs"/>
              </a:rPr>
              <a:t>吴国的首都</a:t>
            </a:r>
            <a:r>
              <a:rPr lang="zh-CN" altLang="en-US" sz="3200" b="1" smtClean="0">
                <a:solidFill>
                  <a:schemeClr val="tx1">
                    <a:lumMod val="50000"/>
                  </a:schemeClr>
                </a:solidFill>
                <a:latin typeface="华文楷体" pitchFamily="2" charset="-122"/>
                <a:ea typeface="华文楷体" pitchFamily="2" charset="-122"/>
                <a:cs typeface="+mn-cs"/>
              </a:rPr>
              <a:t>，并击败北方曹操的军队。</a:t>
            </a:r>
            <a:endParaRPr lang="en-US" altLang="zh-CN" sz="3200" b="1">
              <a:solidFill>
                <a:schemeClr val="tx1">
                  <a:lumMod val="50000"/>
                </a:schemeClr>
              </a:solidFill>
              <a:latin typeface="华文楷体" pitchFamily="2" charset="-122"/>
              <a:ea typeface="华文楷体" pitchFamily="2" charset="-122"/>
              <a:cs typeface="+mn-cs"/>
            </a:endParaRPr>
          </a:p>
        </p:txBody>
      </p:sp>
      <p:sp>
        <p:nvSpPr>
          <p:cNvPr id="15" name="MH_Text_2"/>
          <p:cNvSpPr txBox="1"/>
          <p:nvPr>
            <p:custDataLst>
              <p:tags r:id="rId3"/>
            </p:custDataLst>
          </p:nvPr>
        </p:nvSpPr>
        <p:spPr>
          <a:xfrm>
            <a:off x="7218363" y="4327525"/>
            <a:ext cx="4756150" cy="1439863"/>
          </a:xfrm>
          <a:prstGeom prst="rect">
            <a:avLst/>
          </a:prstGeom>
          <a:noFill/>
        </p:spPr>
        <p:txBody>
          <a:bodyPr/>
          <a:lstStyle>
            <a:defPPr>
              <a:defRPr lang="zh-CN"/>
            </a:defPPr>
            <a:lvl1pPr marR="0" lvl="0" indent="0" fontAlgn="auto">
              <a:lnSpc>
                <a:spcPct val="130000"/>
              </a:lnSpc>
              <a:spcBef>
                <a:spcPct val="0"/>
              </a:spcBef>
              <a:spcAft>
                <a:spcPct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a:lnSpc>
                <a:spcPct val="140000"/>
              </a:lnSpc>
              <a:defRPr/>
            </a:pPr>
            <a:r>
              <a:rPr lang="zh-CN" altLang="en-US" sz="3200" b="1" smtClean="0">
                <a:solidFill>
                  <a:schemeClr val="tx1">
                    <a:lumMod val="50000"/>
                  </a:schemeClr>
                </a:solidFill>
                <a:latin typeface="华文楷体" pitchFamily="2" charset="-122"/>
                <a:ea typeface="华文楷体" pitchFamily="2" charset="-122"/>
                <a:cs typeface="+mn-cs"/>
              </a:rPr>
              <a:t>曾在</a:t>
            </a:r>
            <a:r>
              <a:rPr lang="zh-CN" altLang="en-US" sz="3200" b="1" smtClean="0">
                <a:solidFill>
                  <a:srgbClr val="C00000"/>
                </a:solidFill>
                <a:latin typeface="华文楷体" pitchFamily="2" charset="-122"/>
                <a:ea typeface="华文楷体" pitchFamily="2" charset="-122"/>
                <a:cs typeface="+mn-cs"/>
              </a:rPr>
              <a:t>京口起事</a:t>
            </a:r>
            <a:r>
              <a:rPr lang="zh-CN" altLang="en-US" sz="3200" b="1" smtClean="0">
                <a:solidFill>
                  <a:schemeClr val="tx1">
                    <a:lumMod val="50000"/>
                  </a:schemeClr>
                </a:solidFill>
                <a:latin typeface="华文楷体" pitchFamily="2" charset="-122"/>
                <a:ea typeface="华文楷体" pitchFamily="2" charset="-122"/>
                <a:cs typeface="+mn-cs"/>
              </a:rPr>
              <a:t>，大举北伐，恢复中原并建立政权。</a:t>
            </a:r>
            <a:endParaRPr lang="en-US" altLang="zh-CN" sz="3200" b="1">
              <a:solidFill>
                <a:schemeClr val="tx1">
                  <a:lumMod val="50000"/>
                </a:schemeClr>
              </a:solidFill>
              <a:latin typeface="华文楷体" pitchFamily="2" charset="-122"/>
              <a:ea typeface="华文楷体" pitchFamily="2" charset="-122"/>
              <a:cs typeface="+mn-cs"/>
            </a:endParaRPr>
          </a:p>
        </p:txBody>
      </p:sp>
      <p:sp>
        <p:nvSpPr>
          <p:cNvPr id="3" name="标题 2"/>
          <p:cNvSpPr>
            <a:spLocks noGrp="1"/>
          </p:cNvSpPr>
          <p:nvPr>
            <p:ph type="title"/>
          </p:nvPr>
        </p:nvSpPr>
        <p:spPr>
          <a:xfrm>
            <a:off x="747713" y="827088"/>
            <a:ext cx="11025187" cy="860425"/>
          </a:xfrm>
        </p:spPr>
        <p:txBody>
          <a:bodyPr rtlCol="0">
            <a:normAutofit fontScale="90000"/>
          </a:bodyPr>
          <a:lstStyle/>
          <a:p>
            <a:pPr eaLnBrk="1" fontAlgn="auto" hangingPunct="1">
              <a:spcAft>
                <a:spcPts val="0"/>
              </a:spcAft>
              <a:defRPr/>
            </a:pPr>
            <a:r>
              <a:rPr lang="zh-CN" altLang="en-US" smtClean="0">
                <a:solidFill>
                  <a:schemeClr val="tx2">
                    <a:lumMod val="50000"/>
                  </a:schemeClr>
                </a:solidFill>
              </a:rPr>
              <a:t>都是</a:t>
            </a:r>
            <a:r>
              <a:rPr lang="zh-CN" altLang="en-US" smtClean="0">
                <a:solidFill>
                  <a:srgbClr val="C00000"/>
                </a:solidFill>
              </a:rPr>
              <a:t>建功立业</a:t>
            </a:r>
            <a:r>
              <a:rPr lang="zh-CN" altLang="en-US" smtClean="0">
                <a:solidFill>
                  <a:schemeClr val="tx2">
                    <a:lumMod val="50000"/>
                  </a:schemeClr>
                </a:solidFill>
              </a:rPr>
              <a:t>的英雄人物，业绩都在</a:t>
            </a:r>
            <a:r>
              <a:rPr lang="zh-CN" altLang="en-US" smtClean="0">
                <a:solidFill>
                  <a:srgbClr val="C00000"/>
                </a:solidFill>
              </a:rPr>
              <a:t>京口</a:t>
            </a:r>
            <a:r>
              <a:rPr lang="zh-CN" altLang="en-US" smtClean="0">
                <a:solidFill>
                  <a:schemeClr val="tx2">
                    <a:lumMod val="50000"/>
                  </a:schemeClr>
                </a:solidFill>
              </a:rPr>
              <a:t>起步。</a:t>
            </a:r>
            <a:endParaRPr lang="zh-CN" altLang="en-US">
              <a:solidFill>
                <a:schemeClr val="tx2">
                  <a:lumMod val="50000"/>
                </a:schemeClr>
              </a:solidFill>
            </a:endParaRPr>
          </a:p>
        </p:txBody>
      </p:sp>
      <p:sp>
        <p:nvSpPr>
          <p:cNvPr id="4" name="文本框 3"/>
          <p:cNvSpPr txBox="1">
            <a:spLocks noChangeArrowheads="1"/>
          </p:cNvSpPr>
          <p:nvPr/>
        </p:nvSpPr>
        <p:spPr bwMode="auto">
          <a:xfrm>
            <a:off x="4397375" y="3175000"/>
            <a:ext cx="4454525" cy="762000"/>
          </a:xfrm>
          <a:prstGeom prst="rect">
            <a:avLst/>
          </a:prstGeom>
          <a:noFill/>
          <a:ln w="9525">
            <a:noFill/>
            <a:miter lim="800000"/>
            <a:headEnd/>
            <a:tailEnd/>
          </a:ln>
        </p:spPr>
        <p:txBody>
          <a:bodyPr>
            <a:spAutoFit/>
          </a:bodyPr>
          <a:lstStyle/>
          <a:p>
            <a:pPr>
              <a:lnSpc>
                <a:spcPct val="130000"/>
              </a:lnSpc>
            </a:pPr>
            <a:r>
              <a:rPr lang="zh-CN" altLang="en-US" sz="3600" b="1">
                <a:solidFill>
                  <a:srgbClr val="002060"/>
                </a:solidFill>
                <a:latin typeface="华文楷体"/>
                <a:ea typeface="华文楷体"/>
                <a:cs typeface="华文楷体"/>
              </a:rPr>
              <a:t>崇敬、仰慕与向往</a:t>
            </a:r>
          </a:p>
        </p:txBody>
      </p:sp>
      <p:sp>
        <p:nvSpPr>
          <p:cNvPr id="13" name="MH_Title_1"/>
          <p:cNvSpPr/>
          <p:nvPr>
            <p:custDataLst>
              <p:tags r:id="rId4"/>
            </p:custDataLst>
          </p:nvPr>
        </p:nvSpPr>
        <p:spPr bwMode="auto">
          <a:xfrm>
            <a:off x="5381899" y="1538335"/>
            <a:ext cx="2004847" cy="1392258"/>
          </a:xfrm>
          <a:prstGeom prst="ellipse">
            <a:avLst/>
          </a:prstGeom>
          <a:solidFill>
            <a:schemeClr val="accent1"/>
          </a:solidFill>
          <a:ln w="6350" cap="flat" cmpd="sng" algn="ctr">
            <a:noFill/>
            <a:prstDash val="solid"/>
          </a:ln>
          <a:effectLst/>
          <a:scene3d>
            <a:camera prst="orthographicFront">
              <a:rot lat="0" lon="0" rev="0"/>
            </a:camera>
            <a:lightRig rig="glow" dir="t">
              <a:rot lat="0" lon="0" rev="14100000"/>
            </a:lightRig>
          </a:scene3d>
          <a:sp3d prstMaterial="softEdge"/>
        </p:spPr>
        <p:txBody>
          <a:bodyPr lIns="0" tIns="0" rIns="0" bIns="0" anchor="ctr">
            <a:normAutofit/>
          </a:bodyPr>
          <a:lstStyle/>
          <a:p>
            <a:pPr algn="ctr" fontAlgn="auto">
              <a:spcBef>
                <a:spcPts val="0"/>
              </a:spcBef>
              <a:spcAft>
                <a:spcPts val="0"/>
              </a:spcAft>
              <a:defRPr/>
            </a:pPr>
            <a:r>
              <a:rPr lang="zh-CN" altLang="en-US" sz="3600" b="1" kern="0">
                <a:solidFill>
                  <a:srgbClr val="FFFFFF"/>
                </a:solidFill>
                <a:latin typeface="+mn-lt"/>
                <a:ea typeface="+mn-ea"/>
                <a:cs typeface="+mn-cs"/>
              </a:rPr>
              <a:t>共同点</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 presetClass="entr" presetSubtype="4" fill="hold" grpId="2"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2" presetClass="entr" presetSubtype="4" fill="hold" grpId="3"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1"/>
      <p:bldP spid="3" grpId="2"/>
      <p:bldP spid="4" grpId="3"/>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498475"/>
            <a:ext cx="9017000" cy="795338"/>
          </a:xfrm>
        </p:spPr>
        <p:txBody>
          <a:bodyPr rtlCol="0"/>
          <a:lstStyle/>
          <a:p>
            <a:pPr eaLnBrk="1" fontAlgn="auto" hangingPunct="1">
              <a:spcAft>
                <a:spcPts val="0"/>
              </a:spcAft>
              <a:defRPr/>
            </a:pPr>
            <a:r>
              <a:rPr lang="zh-CN" altLang="en-US" sz="4800" smtClean="0">
                <a:solidFill>
                  <a:schemeClr val="tx1">
                    <a:lumMod val="50000"/>
                  </a:schemeClr>
                </a:solidFill>
              </a:rPr>
              <a:t>当时的南宋朝廷</a:t>
            </a:r>
            <a:endParaRPr lang="zh-CN" altLang="en-US" sz="4800">
              <a:solidFill>
                <a:schemeClr val="tx1">
                  <a:lumMod val="50000"/>
                </a:schemeClr>
              </a:solidFill>
            </a:endParaRPr>
          </a:p>
        </p:txBody>
      </p:sp>
      <p:sp>
        <p:nvSpPr>
          <p:cNvPr id="5" name="内容占位符 4"/>
          <p:cNvSpPr>
            <a:spLocks noGrp="1"/>
          </p:cNvSpPr>
          <p:nvPr>
            <p:ph idx="1"/>
          </p:nvPr>
        </p:nvSpPr>
        <p:spPr>
          <a:xfrm>
            <a:off x="857250" y="1384300"/>
            <a:ext cx="10018713" cy="1762125"/>
          </a:xfrm>
        </p:spPr>
        <p:txBody>
          <a:bodyPr rtlCol="0"/>
          <a:lstStyle/>
          <a:p>
            <a:pPr marL="0" indent="0" eaLnBrk="1" fontAlgn="auto" hangingPunct="1">
              <a:buFont typeface="Wingdings 2" pitchFamily="18" charset="2"/>
              <a:buNone/>
              <a:defRPr/>
            </a:pPr>
            <a:r>
              <a:rPr sz="3200" b="1" smtClean="0">
                <a:solidFill>
                  <a:schemeClr val="tx1">
                    <a:lumMod val="50000"/>
                  </a:schemeClr>
                </a:solidFill>
                <a:latin typeface="华文楷体" pitchFamily="2" charset="-122"/>
                <a:ea typeface="华文楷体" pitchFamily="2" charset="-122"/>
              </a:rPr>
              <a:t>       偏安一隅的南宋小朝廷，置千百万中原百姓</a:t>
            </a:r>
            <a:r>
              <a:rPr sz="3200" b="1" smtClean="0">
                <a:solidFill>
                  <a:srgbClr val="C00000"/>
                </a:solidFill>
                <a:latin typeface="华文楷体" pitchFamily="2" charset="-122"/>
                <a:ea typeface="华文楷体" pitchFamily="2" charset="-122"/>
              </a:rPr>
              <a:t>“遗民泪落胡尘里，遥望南师又一年”</a:t>
            </a:r>
            <a:r>
              <a:rPr sz="3200" b="1" smtClean="0">
                <a:solidFill>
                  <a:schemeClr val="tx1">
                    <a:lumMod val="50000"/>
                  </a:schemeClr>
                </a:solidFill>
                <a:latin typeface="华文楷体" pitchFamily="2" charset="-122"/>
                <a:ea typeface="华文楷体" pitchFamily="2" charset="-122"/>
              </a:rPr>
              <a:t>的痛苦现实于不顾，天天歌舞，夜夜笙歌。</a:t>
            </a:r>
            <a:endParaRPr sz="3200" b="1">
              <a:solidFill>
                <a:schemeClr val="tx1">
                  <a:lumMod val="50000"/>
                </a:schemeClr>
              </a:solidFill>
              <a:latin typeface="华文楷体" pitchFamily="2" charset="-122"/>
              <a:ea typeface="华文楷体" pitchFamily="2" charset="-122"/>
            </a:endParaRPr>
          </a:p>
        </p:txBody>
      </p:sp>
      <p:sp>
        <p:nvSpPr>
          <p:cNvPr id="6" name="文本框 5"/>
          <p:cNvSpPr txBox="1">
            <a:spLocks noChangeArrowheads="1"/>
          </p:cNvSpPr>
          <p:nvPr/>
        </p:nvSpPr>
        <p:spPr bwMode="auto">
          <a:xfrm>
            <a:off x="3157538" y="3236913"/>
            <a:ext cx="7972425" cy="2527300"/>
          </a:xfrm>
          <a:prstGeom prst="rect">
            <a:avLst/>
          </a:prstGeom>
          <a:noFill/>
          <a:ln w="9525">
            <a:noFill/>
            <a:miter lim="800000"/>
            <a:headEnd/>
            <a:tailEnd/>
          </a:ln>
        </p:spPr>
        <p:txBody>
          <a:bodyPr>
            <a:spAutoFit/>
          </a:bodyPr>
          <a:lstStyle/>
          <a:p>
            <a:pPr>
              <a:lnSpc>
                <a:spcPct val="130000"/>
              </a:lnSpc>
            </a:pPr>
            <a:r>
              <a:rPr lang="zh-CN" altLang="en-US" sz="3200">
                <a:solidFill>
                  <a:srgbClr val="002060"/>
                </a:solidFill>
                <a:ea typeface="微软雅黑" pitchFamily="34" charset="-122"/>
              </a:rPr>
              <a:t>                          </a:t>
            </a:r>
            <a:r>
              <a:rPr lang="zh-CN" altLang="en-US" sz="3200" b="1">
                <a:solidFill>
                  <a:srgbClr val="002060"/>
                </a:solidFill>
                <a:latin typeface="华文楷体"/>
                <a:ea typeface="华文楷体"/>
                <a:cs typeface="华文楷体"/>
              </a:rPr>
              <a:t>题临安邸</a:t>
            </a:r>
            <a:endParaRPr lang="en-US" altLang="zh-CN" sz="3200" b="1">
              <a:solidFill>
                <a:srgbClr val="002060"/>
              </a:solidFill>
              <a:latin typeface="华文楷体"/>
              <a:ea typeface="华文楷体"/>
              <a:cs typeface="华文楷体"/>
            </a:endParaRPr>
          </a:p>
          <a:p>
            <a:pPr>
              <a:lnSpc>
                <a:spcPct val="130000"/>
              </a:lnSpc>
            </a:pPr>
            <a:r>
              <a:rPr lang="zh-CN" altLang="en-US" sz="2800" b="1">
                <a:solidFill>
                  <a:srgbClr val="002060"/>
                </a:solidFill>
                <a:latin typeface="华文楷体"/>
                <a:ea typeface="华文楷体"/>
                <a:cs typeface="华文楷体"/>
              </a:rPr>
              <a:t>                                            林升（宋代）</a:t>
            </a:r>
            <a:endParaRPr lang="en-US" altLang="zh-CN" sz="2800" b="1">
              <a:solidFill>
                <a:srgbClr val="002060"/>
              </a:solidFill>
              <a:latin typeface="华文楷体"/>
              <a:ea typeface="华文楷体"/>
              <a:cs typeface="华文楷体"/>
            </a:endParaRPr>
          </a:p>
          <a:p>
            <a:pPr algn="ctr">
              <a:lnSpc>
                <a:spcPct val="130000"/>
              </a:lnSpc>
            </a:pPr>
            <a:r>
              <a:rPr lang="zh-CN" altLang="en-US" sz="3200" b="1">
                <a:solidFill>
                  <a:srgbClr val="002060"/>
                </a:solidFill>
                <a:latin typeface="华文楷体"/>
                <a:ea typeface="华文楷体"/>
                <a:cs typeface="华文楷体"/>
              </a:rPr>
              <a:t>山外青山楼外楼，西湖歌舞几时休？</a:t>
            </a:r>
            <a:endParaRPr lang="en-US" altLang="zh-CN" sz="3200" b="1">
              <a:solidFill>
                <a:srgbClr val="002060"/>
              </a:solidFill>
              <a:latin typeface="华文楷体"/>
              <a:ea typeface="华文楷体"/>
              <a:cs typeface="华文楷体"/>
            </a:endParaRPr>
          </a:p>
          <a:p>
            <a:pPr algn="ctr">
              <a:lnSpc>
                <a:spcPct val="130000"/>
              </a:lnSpc>
            </a:pPr>
            <a:r>
              <a:rPr lang="zh-CN" altLang="en-US" sz="3200" b="1">
                <a:solidFill>
                  <a:srgbClr val="002060"/>
                </a:solidFill>
                <a:latin typeface="华文楷体"/>
                <a:ea typeface="华文楷体"/>
                <a:cs typeface="华文楷体"/>
              </a:rPr>
              <a:t> 暖风熏得游人醉，直把杭州作汴州。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0" name="MH_SubTitle_1"/>
          <p:cNvSpPr>
            <a:spLocks noChangeArrowheads="1"/>
          </p:cNvSpPr>
          <p:nvPr>
            <p:custDataLst>
              <p:tags r:id="rId2"/>
            </p:custDataLst>
          </p:nvPr>
        </p:nvSpPr>
        <p:spPr bwMode="auto">
          <a:xfrm>
            <a:off x="3236913" y="1457325"/>
            <a:ext cx="1712912" cy="1708150"/>
          </a:xfrm>
          <a:prstGeom prst="ellipse">
            <a:avLst/>
          </a:prstGeom>
          <a:solidFill>
            <a:schemeClr val="accent1"/>
          </a:solidFill>
          <a:ln w="19050" algn="ctr">
            <a:noFill/>
            <a:round/>
          </a:ln>
          <a:effectLst/>
        </p:spPr>
        <p:txBody>
          <a:bodyPr lIns="0" tIns="0" rIns="0" bIns="0" anchor="ct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itchFamily="34" charset="-122"/>
              </a:defRPr>
            </a:lvl9pPr>
          </a:lstStyle>
          <a:p>
            <a:pPr algn="ctr" fontAlgn="auto">
              <a:lnSpc>
                <a:spcPct val="130000"/>
              </a:lnSpc>
              <a:spcBef>
                <a:spcPts val="0"/>
              </a:spcBef>
              <a:spcAft>
                <a:spcPts val="0"/>
              </a:spcAft>
              <a:defRPr/>
            </a:pPr>
            <a:r>
              <a:rPr lang="zh-CN" altLang="en-US" sz="3600" b="1" smtClean="0">
                <a:solidFill>
                  <a:srgbClr val="FFFFFF"/>
                </a:solidFill>
                <a:latin typeface="+mn-lt"/>
                <a:ea typeface="+mn-ea"/>
                <a:cs typeface="Times New Roman" panose="02020603050405020304" pitchFamily="18" charset="0"/>
              </a:rPr>
              <a:t>建功立业</a:t>
            </a:r>
            <a:endParaRPr lang="en-US" altLang="zh-CN" sz="3600" b="1">
              <a:solidFill>
                <a:srgbClr val="FFFFFF"/>
              </a:solidFill>
              <a:latin typeface="+mn-lt"/>
              <a:ea typeface="+mn-ea"/>
              <a:cs typeface="Times New Roman" panose="02020603050405020304" pitchFamily="18" charset="0"/>
            </a:endParaRPr>
          </a:p>
        </p:txBody>
      </p:sp>
      <p:sp>
        <p:nvSpPr>
          <p:cNvPr id="22" name="MH_Title_1"/>
          <p:cNvSpPr/>
          <p:nvPr>
            <p:custDataLst>
              <p:tags r:id="rId3"/>
            </p:custDataLst>
          </p:nvPr>
        </p:nvSpPr>
        <p:spPr bwMode="auto">
          <a:xfrm>
            <a:off x="4330700" y="3086100"/>
            <a:ext cx="3059113" cy="1765300"/>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accent1">
              <a:lumMod val="75000"/>
            </a:schemeClr>
          </a:solidFill>
          <a:ln>
            <a:noFill/>
          </a:ln>
          <a:extLst/>
        </p:spPr>
        <p:txBody>
          <a:bodyPr anchor="ctr">
            <a:normAutofit/>
          </a:bodyP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itchFamily="34" charset="-122"/>
              </a:defRPr>
            </a:lvl9pPr>
          </a:lstStyle>
          <a:p>
            <a:pPr algn="ctr" fontAlgn="auto" latinLnBrk="1">
              <a:lnSpc>
                <a:spcPct val="130000"/>
              </a:lnSpc>
              <a:spcBef>
                <a:spcPts val="0"/>
              </a:spcBef>
              <a:spcAft>
                <a:spcPts val="0"/>
              </a:spcAft>
              <a:defRPr/>
            </a:pPr>
            <a:r>
              <a:rPr kumimoji="1" lang="zh-CN" altLang="en-US" sz="3200" b="1" smtClean="0">
                <a:solidFill>
                  <a:srgbClr val="FFFF00"/>
                </a:solidFill>
                <a:latin typeface="+mn-lt"/>
                <a:ea typeface="+mn-ea"/>
                <a:cs typeface="+mn-cs"/>
              </a:rPr>
              <a:t>讽刺宋室昏聩</a:t>
            </a:r>
            <a:endParaRPr kumimoji="1" lang="ko-KR" altLang="en-US" sz="3200" b="1">
              <a:solidFill>
                <a:srgbClr val="FFFF00"/>
              </a:solidFill>
              <a:latin typeface="+mn-lt"/>
              <a:ea typeface="+mn-ea"/>
              <a:cs typeface="+mn-cs"/>
            </a:endParaRPr>
          </a:p>
        </p:txBody>
      </p:sp>
      <p:sp>
        <p:nvSpPr>
          <p:cNvPr id="63" name="MH_SubTitle_3"/>
          <p:cNvSpPr>
            <a:spLocks noChangeArrowheads="1"/>
          </p:cNvSpPr>
          <p:nvPr>
            <p:custDataLst>
              <p:tags r:id="rId4"/>
            </p:custDataLst>
          </p:nvPr>
        </p:nvSpPr>
        <p:spPr bwMode="auto">
          <a:xfrm>
            <a:off x="6770688" y="1373188"/>
            <a:ext cx="1712912" cy="1708150"/>
          </a:xfrm>
          <a:prstGeom prst="ellipse">
            <a:avLst/>
          </a:prstGeom>
          <a:solidFill>
            <a:schemeClr val="accent1"/>
          </a:solidFill>
          <a:ln w="19050" algn="ctr">
            <a:noFill/>
            <a:round/>
          </a:ln>
          <a:effectLst/>
        </p:spPr>
        <p:txBody>
          <a:bodyPr lIns="0" tIns="0" rIns="0" bIns="0" anchor="ct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itchFamily="34" charset="-122"/>
              </a:defRPr>
            </a:lvl9pPr>
          </a:lstStyle>
          <a:p>
            <a:pPr algn="ctr" fontAlgn="auto">
              <a:lnSpc>
                <a:spcPct val="130000"/>
              </a:lnSpc>
              <a:spcBef>
                <a:spcPts val="0"/>
              </a:spcBef>
              <a:spcAft>
                <a:spcPts val="0"/>
              </a:spcAft>
              <a:defRPr/>
            </a:pPr>
            <a:r>
              <a:rPr lang="zh-CN" altLang="en-US" sz="3600" b="1" smtClean="0">
                <a:solidFill>
                  <a:srgbClr val="FFFFFF"/>
                </a:solidFill>
                <a:latin typeface="+mn-lt"/>
                <a:ea typeface="+mn-ea"/>
                <a:cs typeface="Times New Roman" panose="02020603050405020304" pitchFamily="18" charset="0"/>
              </a:rPr>
              <a:t>偏安一隅</a:t>
            </a:r>
            <a:endParaRPr lang="en-US" altLang="zh-CN" sz="3600" b="1">
              <a:solidFill>
                <a:srgbClr val="FFFFFF"/>
              </a:solidFill>
              <a:latin typeface="+mn-lt"/>
              <a:ea typeface="+mn-ea"/>
              <a:cs typeface="Times New Roman" panose="02020603050405020304" pitchFamily="18" charset="0"/>
            </a:endParaRPr>
          </a:p>
        </p:txBody>
      </p:sp>
      <p:sp>
        <p:nvSpPr>
          <p:cNvPr id="23557" name="MH_PageTitle"/>
          <p:cNvSpPr>
            <a:spLocks noGrp="1"/>
          </p:cNvSpPr>
          <p:nvPr>
            <p:ph type="title"/>
            <p:custDataLst>
              <p:tags r:id="rId5"/>
            </p:custDataLst>
          </p:nvPr>
        </p:nvSpPr>
        <p:spPr>
          <a:xfrm>
            <a:off x="4616450" y="4910138"/>
            <a:ext cx="9018588" cy="796925"/>
          </a:xfrm>
        </p:spPr>
        <p:txBody>
          <a:bodyPr/>
          <a:lstStyle/>
          <a:p>
            <a:pPr eaLnBrk="1" hangingPunct="1"/>
            <a:r>
              <a:rPr lang="zh-CN" altLang="en-US" sz="4800" smtClean="0">
                <a:solidFill>
                  <a:srgbClr val="C00000"/>
                </a:solidFill>
              </a:rPr>
              <a:t>用典意图</a:t>
            </a:r>
          </a:p>
        </p:txBody>
      </p:sp>
      <p:sp>
        <p:nvSpPr>
          <p:cNvPr id="2" name="文本框 1"/>
          <p:cNvSpPr txBox="1"/>
          <p:nvPr/>
        </p:nvSpPr>
        <p:spPr>
          <a:xfrm>
            <a:off x="623888" y="1741488"/>
            <a:ext cx="2986087" cy="811212"/>
          </a:xfrm>
          <a:prstGeom prst="rect">
            <a:avLst/>
          </a:prstGeom>
          <a:noFill/>
        </p:spPr>
        <p:txBody>
          <a:bodyPr>
            <a:spAutoFit/>
          </a:bodyPr>
          <a:lstStyle/>
          <a:p>
            <a:pPr fontAlgn="auto">
              <a:lnSpc>
                <a:spcPct val="130000"/>
              </a:lnSpc>
              <a:spcBef>
                <a:spcPts val="0"/>
              </a:spcBef>
              <a:spcAft>
                <a:spcPts val="0"/>
              </a:spcAft>
              <a:defRPr/>
            </a:pPr>
            <a:r>
              <a:rPr lang="zh-CN" altLang="en-US" sz="3600" b="1">
                <a:solidFill>
                  <a:schemeClr val="tx2">
                    <a:lumMod val="75000"/>
                  </a:schemeClr>
                </a:solidFill>
                <a:latin typeface="Arial" pitchFamily="34" charset="0"/>
                <a:ea typeface="微软雅黑" pitchFamily="34" charset="-122"/>
                <a:cs typeface="+mn-cs"/>
              </a:rPr>
              <a:t>刘裕、孙权</a:t>
            </a:r>
          </a:p>
        </p:txBody>
      </p:sp>
      <p:sp>
        <p:nvSpPr>
          <p:cNvPr id="11" name="文本框 10"/>
          <p:cNvSpPr txBox="1"/>
          <p:nvPr/>
        </p:nvSpPr>
        <p:spPr>
          <a:xfrm>
            <a:off x="8740775" y="1778000"/>
            <a:ext cx="2986088" cy="738188"/>
          </a:xfrm>
          <a:prstGeom prst="rect">
            <a:avLst/>
          </a:prstGeom>
          <a:noFill/>
        </p:spPr>
        <p:txBody>
          <a:bodyPr>
            <a:spAutoFit/>
          </a:bodyPr>
          <a:lstStyle/>
          <a:p>
            <a:pPr fontAlgn="auto">
              <a:lnSpc>
                <a:spcPct val="130000"/>
              </a:lnSpc>
              <a:spcBef>
                <a:spcPts val="0"/>
              </a:spcBef>
              <a:spcAft>
                <a:spcPts val="0"/>
              </a:spcAft>
              <a:defRPr/>
            </a:pPr>
            <a:r>
              <a:rPr lang="zh-CN" altLang="en-US" sz="3600" b="1">
                <a:solidFill>
                  <a:schemeClr val="tx2">
                    <a:lumMod val="75000"/>
                  </a:schemeClr>
                </a:solidFill>
                <a:latin typeface="Arial" pitchFamily="34" charset="0"/>
                <a:ea typeface="微软雅黑" pitchFamily="34" charset="-122"/>
                <a:cs typeface="+mn-cs"/>
              </a:rPr>
              <a:t>南宋统治者</a:t>
            </a:r>
          </a:p>
        </p:txBody>
      </p:sp>
      <p:sp>
        <p:nvSpPr>
          <p:cNvPr id="3" name="下箭头 2"/>
          <p:cNvSpPr/>
          <p:nvPr/>
        </p:nvSpPr>
        <p:spPr>
          <a:xfrm>
            <a:off x="4719638" y="2886075"/>
            <a:ext cx="328612" cy="3952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下箭头 3"/>
          <p:cNvSpPr/>
          <p:nvPr/>
        </p:nvSpPr>
        <p:spPr>
          <a:xfrm>
            <a:off x="6683375" y="2852738"/>
            <a:ext cx="330200" cy="3937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文本框 2"/>
          <p:cNvSpPr txBox="1">
            <a:spLocks noChangeArrowheads="1"/>
          </p:cNvSpPr>
          <p:nvPr/>
        </p:nvSpPr>
        <p:spPr bwMode="auto">
          <a:xfrm>
            <a:off x="868363" y="5122863"/>
            <a:ext cx="10285412" cy="1358900"/>
          </a:xfrm>
          <a:prstGeom prst="rect">
            <a:avLst/>
          </a:prstGeom>
          <a:noFill/>
          <a:ln w="9525">
            <a:noFill/>
            <a:miter lim="800000"/>
            <a:headEnd/>
            <a:tailEnd/>
          </a:ln>
        </p:spPr>
        <p:txBody>
          <a:bodyPr>
            <a:spAutoFit/>
          </a:bodyPr>
          <a:lstStyle/>
          <a:p>
            <a:pPr indent="609600">
              <a:lnSpc>
                <a:spcPct val="130000"/>
              </a:lnSpc>
            </a:pPr>
            <a:r>
              <a:rPr lang="zh-CN" altLang="en-US" sz="3200" b="1">
                <a:solidFill>
                  <a:schemeClr val="hlink"/>
                </a:solidFill>
                <a:latin typeface="黑体" pitchFamily="49" charset="-122"/>
                <a:ea typeface="黑体" pitchFamily="49" charset="-122"/>
                <a:sym typeface="+mn-ea"/>
              </a:rPr>
              <a:t>上阙借孙权和刘裕两个历史上英雄人物事迹隐约讽刺南宋政权的无能，表达自己抗敌救国的热情。</a:t>
            </a:r>
          </a:p>
        </p:txBody>
      </p:sp>
      <p:pic>
        <p:nvPicPr>
          <p:cNvPr id="51203" name="Picture 5" descr="72-130FQ345015A"/>
          <p:cNvPicPr>
            <a:picLocks noChangeAspect="1"/>
          </p:cNvPicPr>
          <p:nvPr>
            <p:custDataLst>
              <p:tags r:id="rId1"/>
            </p:custDataLst>
          </p:nvPr>
        </p:nvPicPr>
        <p:blipFill>
          <a:blip r:embed="rId4"/>
          <a:srcRect l="487" t="2744" b="19003"/>
          <a:stretch>
            <a:fillRect/>
          </a:stretch>
        </p:blipFill>
        <p:spPr bwMode="auto">
          <a:xfrm>
            <a:off x="1333500" y="1411288"/>
            <a:ext cx="3027363" cy="3190875"/>
          </a:xfrm>
          <a:prstGeom prst="rect">
            <a:avLst/>
          </a:prstGeom>
          <a:noFill/>
          <a:ln w="9525">
            <a:noFill/>
            <a:miter lim="800000"/>
            <a:headEnd/>
            <a:tailEnd/>
          </a:ln>
        </p:spPr>
      </p:pic>
      <p:sp>
        <p:nvSpPr>
          <p:cNvPr id="51204" name="Text Box 8"/>
          <p:cNvSpPr txBox="1">
            <a:spLocks noChangeArrowheads="1"/>
          </p:cNvSpPr>
          <p:nvPr/>
        </p:nvSpPr>
        <p:spPr bwMode="auto">
          <a:xfrm>
            <a:off x="4702175" y="1784350"/>
            <a:ext cx="2692400" cy="1938338"/>
          </a:xfrm>
          <a:prstGeom prst="rect">
            <a:avLst/>
          </a:prstGeom>
          <a:solidFill>
            <a:srgbClr val="FFFF00"/>
          </a:solidFill>
          <a:ln w="9525">
            <a:noFill/>
            <a:miter lim="800000"/>
            <a:headEnd/>
            <a:tailEnd/>
          </a:ln>
        </p:spPr>
        <p:txBody>
          <a:bodyPr>
            <a:spAutoFit/>
          </a:bodyPr>
          <a:lstStyle/>
          <a:p>
            <a:pPr>
              <a:spcBef>
                <a:spcPct val="50000"/>
              </a:spcBef>
            </a:pPr>
            <a:r>
              <a:rPr lang="zh-CN" altLang="en-US" sz="2400" b="1">
                <a:latin typeface="黑体" pitchFamily="49" charset="-122"/>
                <a:ea typeface="黑体" pitchFamily="49" charset="-122"/>
              </a:rPr>
              <a:t>二人都在京口建立功勋，都勇敢面对北方强敌，从百战中开创基业，建国东南。</a:t>
            </a:r>
          </a:p>
        </p:txBody>
      </p:sp>
      <p:pic>
        <p:nvPicPr>
          <p:cNvPr id="51205" name="图片 17"/>
          <p:cNvPicPr>
            <a:picLocks noChangeAspect="1"/>
          </p:cNvPicPr>
          <p:nvPr>
            <p:custDataLst>
              <p:tags r:id="rId2"/>
            </p:custDataLst>
          </p:nvPr>
        </p:nvPicPr>
        <p:blipFill>
          <a:blip r:embed="rId5"/>
          <a:srcRect/>
          <a:stretch>
            <a:fillRect/>
          </a:stretch>
        </p:blipFill>
        <p:spPr bwMode="auto">
          <a:xfrm>
            <a:off x="7624763" y="1411288"/>
            <a:ext cx="3071812" cy="3203575"/>
          </a:xfrm>
          <a:prstGeom prst="rect">
            <a:avLst/>
          </a:prstGeom>
          <a:noFill/>
          <a:ln w="9525">
            <a:noFill/>
            <a:miter lim="800000"/>
            <a:headEnd/>
            <a:tailEnd/>
          </a:ln>
        </p:spPr>
      </p:pic>
      <p:grpSp>
        <p:nvGrpSpPr>
          <p:cNvPr id="51206" name="组合 3"/>
          <p:cNvGrpSpPr>
            <a:grpSpLocks/>
          </p:cNvGrpSpPr>
          <p:nvPr/>
        </p:nvGrpSpPr>
        <p:grpSpPr bwMode="auto">
          <a:xfrm>
            <a:off x="868363" y="619125"/>
            <a:ext cx="2171700" cy="606425"/>
            <a:chOff x="1475" y="1348"/>
            <a:chExt cx="3420" cy="957"/>
          </a:xfrm>
        </p:grpSpPr>
        <p:pic>
          <p:nvPicPr>
            <p:cNvPr id="51207" name="图片 1" descr="组48325同意"/>
            <p:cNvPicPr>
              <a:picLocks noChangeAspect="1"/>
            </p:cNvPicPr>
            <p:nvPr/>
          </p:nvPicPr>
          <p:blipFill>
            <a:blip r:embed="rId6"/>
            <a:srcRect/>
            <a:stretch>
              <a:fillRect/>
            </a:stretch>
          </p:blipFill>
          <p:spPr bwMode="auto">
            <a:xfrm>
              <a:off x="1475" y="1348"/>
              <a:ext cx="3420" cy="957"/>
            </a:xfrm>
            <a:prstGeom prst="rect">
              <a:avLst/>
            </a:prstGeom>
            <a:noFill/>
            <a:ln w="9525">
              <a:noFill/>
              <a:miter lim="800000"/>
              <a:headEnd/>
              <a:tailEnd/>
            </a:ln>
          </p:spPr>
        </p:pic>
        <p:sp>
          <p:nvSpPr>
            <p:cNvPr id="51208" name="文本框 7"/>
            <p:cNvSpPr txBox="1">
              <a:spLocks noChangeArrowheads="1"/>
            </p:cNvSpPr>
            <p:nvPr/>
          </p:nvSpPr>
          <p:spPr bwMode="auto">
            <a:xfrm>
              <a:off x="2065" y="1460"/>
              <a:ext cx="2216" cy="725"/>
            </a:xfrm>
            <a:prstGeom prst="rect">
              <a:avLst/>
            </a:prstGeom>
            <a:noFill/>
            <a:ln w="9525">
              <a:noFill/>
              <a:miter lim="800000"/>
              <a:headEnd/>
              <a:tailEnd/>
            </a:ln>
          </p:spPr>
          <p:txBody>
            <a:bodyPr wrap="none">
              <a:spAutoFit/>
            </a:bodyPr>
            <a:lstStyle/>
            <a:p>
              <a:pPr>
                <a:buFont typeface="Arial" charset="0"/>
                <a:buNone/>
              </a:pPr>
              <a:r>
                <a:rPr lang="zh-CN" altLang="en-US" sz="2400" b="1">
                  <a:solidFill>
                    <a:srgbClr val="EF7509"/>
                  </a:solidFill>
                  <a:latin typeface="黑体" pitchFamily="49" charset="-122"/>
                  <a:ea typeface="黑体" pitchFamily="49" charset="-122"/>
                </a:rPr>
                <a:t>上阙小结</a:t>
              </a:r>
              <a:endParaRPr lang="en-US" altLang="zh-CN" sz="2400" b="1">
                <a:solidFill>
                  <a:srgbClr val="EF7509"/>
                </a:solidFill>
                <a:latin typeface="黑体" pitchFamily="49" charset="-122"/>
                <a:ea typeface="黑体" pitchFamily="49" charset="-122"/>
              </a:endParaRPr>
            </a:p>
          </p:txBody>
        </p:sp>
      </p:grpSp>
      <p:sp>
        <p:nvSpPr>
          <p:cNvPr id="51211" name="文本框 9"/>
          <p:cNvSpPr txBox="1">
            <a:spLocks noChangeArrowheads="1"/>
          </p:cNvSpPr>
          <p:nvPr/>
        </p:nvSpPr>
        <p:spPr bwMode="auto">
          <a:xfrm>
            <a:off x="2146300" y="4754563"/>
            <a:ext cx="642938" cy="368300"/>
          </a:xfrm>
          <a:prstGeom prst="rect">
            <a:avLst/>
          </a:prstGeom>
          <a:noFill/>
          <a:ln w="9525">
            <a:noFill/>
            <a:miter lim="800000"/>
            <a:headEnd/>
            <a:tailEnd/>
          </a:ln>
        </p:spPr>
        <p:txBody>
          <a:bodyPr wrap="none">
            <a:spAutoFit/>
          </a:bodyPr>
          <a:lstStyle/>
          <a:p>
            <a:r>
              <a:rPr lang="zh-CN" altLang="en-US" b="1">
                <a:ea typeface="微软雅黑" pitchFamily="34" charset="-122"/>
                <a:sym typeface="+mn-ea"/>
              </a:rPr>
              <a:t>孙权</a:t>
            </a:r>
          </a:p>
        </p:txBody>
      </p:sp>
      <p:sp>
        <p:nvSpPr>
          <p:cNvPr id="51213" name="文本框 11"/>
          <p:cNvSpPr txBox="1">
            <a:spLocks noChangeArrowheads="1"/>
          </p:cNvSpPr>
          <p:nvPr/>
        </p:nvSpPr>
        <p:spPr bwMode="auto">
          <a:xfrm>
            <a:off x="8750300" y="4754563"/>
            <a:ext cx="642938" cy="368300"/>
          </a:xfrm>
          <a:prstGeom prst="rect">
            <a:avLst/>
          </a:prstGeom>
          <a:noFill/>
          <a:ln w="9525">
            <a:noFill/>
            <a:miter lim="800000"/>
            <a:headEnd/>
            <a:tailEnd/>
          </a:ln>
        </p:spPr>
        <p:txBody>
          <a:bodyPr wrap="none">
            <a:spAutoFit/>
          </a:bodyPr>
          <a:lstStyle/>
          <a:p>
            <a:r>
              <a:rPr lang="zh-CN" altLang="en-US" b="1">
                <a:ea typeface="微软雅黑" pitchFamily="34" charset="-122"/>
                <a:sym typeface="+mn-ea"/>
              </a:rPr>
              <a:t>刘裕</a:t>
            </a:r>
            <a:endParaRPr lang="zh-CN" altLang="en-US" b="1">
              <a:solidFill>
                <a:srgbClr val="0000FF"/>
              </a:solidFill>
              <a:ea typeface="微软雅黑" pitchFamily="34" charset="-122"/>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标题 1"/>
          <p:cNvSpPr>
            <a:spLocks noGrp="1"/>
          </p:cNvSpPr>
          <p:nvPr>
            <p:ph type="title"/>
          </p:nvPr>
        </p:nvSpPr>
        <p:spPr>
          <a:xfrm>
            <a:off x="346075" y="585788"/>
            <a:ext cx="9018588" cy="795337"/>
          </a:xfrm>
        </p:spPr>
        <p:txBody>
          <a:bodyPr>
            <a:normAutofit fontScale="90000"/>
          </a:bodyPr>
          <a:lstStyle/>
          <a:p>
            <a:pPr eaLnBrk="1" hangingPunct="1"/>
            <a:r>
              <a:rPr lang="zh-CN" altLang="en-US" sz="5400" smtClean="0"/>
              <a:t>研习下片</a:t>
            </a:r>
          </a:p>
        </p:txBody>
      </p:sp>
      <p:sp>
        <p:nvSpPr>
          <p:cNvPr id="3" name="内容占位符 2"/>
          <p:cNvSpPr>
            <a:spLocks noGrp="1"/>
          </p:cNvSpPr>
          <p:nvPr>
            <p:ph idx="1"/>
          </p:nvPr>
        </p:nvSpPr>
        <p:spPr>
          <a:xfrm>
            <a:off x="406400" y="1398588"/>
            <a:ext cx="11785600" cy="5214937"/>
          </a:xfrm>
        </p:spPr>
        <p:txBody>
          <a:bodyPr/>
          <a:lstStyle/>
          <a:p>
            <a:pPr algn="ctr" eaLnBrk="1" hangingPunct="1"/>
            <a:r>
              <a:rPr sz="5400" b="1" smtClean="0">
                <a:solidFill>
                  <a:srgbClr val="C00000"/>
                </a:solidFill>
                <a:latin typeface="华文楷体"/>
                <a:ea typeface="华文楷体"/>
                <a:cs typeface="华文楷体"/>
              </a:rPr>
              <a:t>典故</a:t>
            </a:r>
            <a:endParaRPr lang="en-US" altLang="zh-CN" sz="5400" b="1" smtClean="0">
              <a:solidFill>
                <a:srgbClr val="6D514A"/>
              </a:solidFill>
              <a:latin typeface="华文楷体"/>
              <a:ea typeface="华文楷体"/>
              <a:cs typeface="华文楷体"/>
            </a:endParaRPr>
          </a:p>
          <a:p>
            <a:pPr eaLnBrk="1" hangingPunct="1">
              <a:buFont typeface="Wingdings 2" pitchFamily="18" charset="2"/>
              <a:buNone/>
            </a:pPr>
            <a:endParaRPr lang="en-US" altLang="zh-CN" sz="4000" b="1" smtClean="0">
              <a:solidFill>
                <a:srgbClr val="6D514A"/>
              </a:solidFill>
              <a:latin typeface="华文楷体"/>
              <a:ea typeface="华文楷体"/>
              <a:cs typeface="华文楷体"/>
            </a:endParaRPr>
          </a:p>
          <a:p>
            <a:pPr algn="ctr" eaLnBrk="1" hangingPunct="1">
              <a:buFont typeface="Wingdings 2" pitchFamily="18" charset="2"/>
              <a:buNone/>
            </a:pPr>
            <a:r>
              <a:rPr sz="4000" b="1" smtClean="0">
                <a:solidFill>
                  <a:srgbClr val="262626"/>
                </a:solidFill>
                <a:latin typeface="华文楷体"/>
                <a:ea typeface="华文楷体"/>
                <a:cs typeface="华文楷体"/>
              </a:rPr>
              <a:t>   元嘉草草、封狼居胥、佛狸祠、廉颇老矣</a:t>
            </a:r>
            <a:endParaRPr lang="en-US" altLang="zh-CN" sz="4000" b="1" smtClean="0">
              <a:solidFill>
                <a:srgbClr val="262626"/>
              </a:solidFill>
              <a:latin typeface="华文楷体"/>
              <a:ea typeface="华文楷体"/>
              <a:cs typeface="华文楷体"/>
            </a:endParaRPr>
          </a:p>
          <a:p>
            <a:pPr eaLnBrk="1" hangingPunct="1">
              <a:buFont typeface="Wingdings 2" pitchFamily="18" charset="2"/>
              <a:buNone/>
            </a:pPr>
            <a:endParaRPr lang="en-US" altLang="zh-CN" sz="4000" b="1" smtClean="0">
              <a:solidFill>
                <a:srgbClr val="6D514A"/>
              </a:solidFill>
              <a:latin typeface="华文楷体"/>
              <a:ea typeface="华文楷体"/>
              <a:cs typeface="华文楷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lstStyle/>
          <a:p>
            <a:pPr eaLnBrk="1" hangingPunct="1"/>
            <a:endParaRPr lang="zh-CN" altLang="en-US" smtClean="0"/>
          </a:p>
        </p:txBody>
      </p:sp>
      <p:sp>
        <p:nvSpPr>
          <p:cNvPr id="3" name="内容占位符 2"/>
          <p:cNvSpPr>
            <a:spLocks noGrp="1"/>
          </p:cNvSpPr>
          <p:nvPr>
            <p:ph idx="1"/>
          </p:nvPr>
        </p:nvSpPr>
        <p:spPr>
          <a:xfrm>
            <a:off x="581025" y="2266950"/>
            <a:ext cx="10737850" cy="5214938"/>
          </a:xfrm>
        </p:spPr>
        <p:txBody>
          <a:bodyPr rtlCol="0"/>
          <a:lstStyle/>
          <a:p>
            <a:pPr marL="0" indent="0" algn="ctr" eaLnBrk="1" fontAlgn="auto" hangingPunct="1">
              <a:buFont typeface="Wingdings 2" pitchFamily="18" charset="2"/>
              <a:buNone/>
              <a:defRPr/>
            </a:pPr>
            <a:r>
              <a:rPr sz="4400" b="1" dirty="0" smtClean="0">
                <a:solidFill>
                  <a:schemeClr val="tx1">
                    <a:lumMod val="50000"/>
                  </a:schemeClr>
                </a:solidFill>
                <a:latin typeface="华文楷体" pitchFamily="2" charset="-122"/>
                <a:ea typeface="华文楷体" pitchFamily="2" charset="-122"/>
              </a:rPr>
              <a:t>铁板铜琶，继东坡高唱大江东去</a:t>
            </a:r>
            <a:endParaRPr lang="en-US" altLang="zh-CN" sz="4400" b="1" dirty="0" smtClean="0">
              <a:solidFill>
                <a:schemeClr val="tx1">
                  <a:lumMod val="50000"/>
                </a:schemeClr>
              </a:solidFill>
              <a:latin typeface="华文楷体" pitchFamily="2" charset="-122"/>
              <a:ea typeface="华文楷体" pitchFamily="2" charset="-122"/>
            </a:endParaRPr>
          </a:p>
          <a:p>
            <a:pPr marL="0" indent="0" algn="ctr" eaLnBrk="1" fontAlgn="auto" hangingPunct="1">
              <a:buFont typeface="Wingdings 2" pitchFamily="18" charset="2"/>
              <a:buNone/>
              <a:defRPr/>
            </a:pPr>
            <a:r>
              <a:rPr sz="4400" b="1" dirty="0">
                <a:solidFill>
                  <a:schemeClr val="tx1">
                    <a:lumMod val="50000"/>
                  </a:schemeClr>
                </a:solidFill>
                <a:latin typeface="华文楷体" pitchFamily="2" charset="-122"/>
                <a:ea typeface="华文楷体" pitchFamily="2" charset="-122"/>
              </a:rPr>
              <a:t>美芹悲</a:t>
            </a:r>
            <a:r>
              <a:rPr sz="4400" b="1" dirty="0" smtClean="0">
                <a:solidFill>
                  <a:schemeClr val="tx1">
                    <a:lumMod val="50000"/>
                  </a:schemeClr>
                </a:solidFill>
                <a:latin typeface="华文楷体" pitchFamily="2" charset="-122"/>
                <a:ea typeface="华文楷体" pitchFamily="2" charset="-122"/>
              </a:rPr>
              <a:t>黍，冀南宋莫随鸿雁南飞</a:t>
            </a:r>
            <a:endParaRPr lang="en-US" altLang="zh-CN" sz="4400" b="1" dirty="0" smtClean="0">
              <a:solidFill>
                <a:schemeClr val="tx1">
                  <a:lumMod val="50000"/>
                </a:schemeClr>
              </a:solidFill>
              <a:latin typeface="华文楷体" pitchFamily="2" charset="-122"/>
              <a:ea typeface="华文楷体" pitchFamily="2" charset="-122"/>
            </a:endParaRPr>
          </a:p>
          <a:p>
            <a:pPr marL="0" indent="0" algn="ctr" eaLnBrk="1" fontAlgn="auto" hangingPunct="1">
              <a:buFont typeface="Wingdings 2" pitchFamily="18" charset="2"/>
              <a:buNone/>
              <a:defRPr/>
            </a:pPr>
            <a:r>
              <a:rPr lang="en-US" altLang="zh-CN" sz="4400" b="1" dirty="0">
                <a:solidFill>
                  <a:schemeClr val="tx1">
                    <a:lumMod val="50000"/>
                  </a:schemeClr>
                </a:solidFill>
                <a:latin typeface="华文楷体" pitchFamily="2" charset="-122"/>
                <a:ea typeface="华文楷体" pitchFamily="2" charset="-122"/>
              </a:rPr>
              <a:t> </a:t>
            </a:r>
            <a:r>
              <a:rPr lang="en-US" altLang="zh-CN" sz="4400" b="1" dirty="0" smtClean="0">
                <a:solidFill>
                  <a:schemeClr val="tx1">
                    <a:lumMod val="50000"/>
                  </a:schemeClr>
                </a:solidFill>
                <a:latin typeface="华文楷体" pitchFamily="2" charset="-122"/>
                <a:ea typeface="华文楷体" pitchFamily="2" charset="-122"/>
              </a:rPr>
              <a:t>                                                      </a:t>
            </a:r>
            <a:r>
              <a:rPr lang="en-US" altLang="zh-CN" sz="4400" b="1" dirty="0" smtClean="0">
                <a:solidFill>
                  <a:srgbClr val="002060"/>
                </a:solidFill>
                <a:latin typeface="华文楷体" pitchFamily="2" charset="-122"/>
                <a:ea typeface="华文楷体" pitchFamily="2" charset="-122"/>
              </a:rPr>
              <a:t>——</a:t>
            </a:r>
            <a:r>
              <a:rPr sz="4400" b="1" dirty="0" smtClean="0">
                <a:solidFill>
                  <a:srgbClr val="002060"/>
                </a:solidFill>
                <a:latin typeface="华文楷体" pitchFamily="2" charset="-122"/>
                <a:ea typeface="华文楷体" pitchFamily="2" charset="-122"/>
              </a:rPr>
              <a:t>郭沫若</a:t>
            </a:r>
            <a:endParaRPr sz="4400" b="1" dirty="0">
              <a:solidFill>
                <a:srgbClr val="002060"/>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标题 1"/>
          <p:cNvSpPr>
            <a:spLocks noGrp="1"/>
          </p:cNvSpPr>
          <p:nvPr>
            <p:ph type="title"/>
          </p:nvPr>
        </p:nvSpPr>
        <p:spPr>
          <a:xfrm>
            <a:off x="0" y="0"/>
            <a:ext cx="9017000" cy="795338"/>
          </a:xfrm>
        </p:spPr>
        <p:txBody>
          <a:bodyPr>
            <a:normAutofit fontScale="90000"/>
          </a:bodyPr>
          <a:lstStyle/>
          <a:p>
            <a:pPr eaLnBrk="1" hangingPunct="1"/>
            <a:r>
              <a:rPr lang="zh-CN" altLang="en-US" sz="5400" smtClean="0"/>
              <a:t>下片典故研习</a:t>
            </a:r>
          </a:p>
        </p:txBody>
      </p:sp>
      <p:sp>
        <p:nvSpPr>
          <p:cNvPr id="3" name="内容占位符 2"/>
          <p:cNvSpPr>
            <a:spLocks noGrp="1"/>
          </p:cNvSpPr>
          <p:nvPr>
            <p:ph idx="1"/>
          </p:nvPr>
        </p:nvSpPr>
        <p:spPr>
          <a:xfrm>
            <a:off x="0" y="981075"/>
            <a:ext cx="12192000" cy="5214938"/>
          </a:xfrm>
        </p:spPr>
        <p:txBody>
          <a:bodyPr>
            <a:normAutofit fontScale="92500"/>
          </a:bodyPr>
          <a:lstStyle/>
          <a:p>
            <a:pPr eaLnBrk="1" hangingPunct="1"/>
            <a:r>
              <a:rPr sz="3600" b="1" smtClean="0">
                <a:solidFill>
                  <a:srgbClr val="002060"/>
                </a:solidFill>
                <a:latin typeface="华文楷体"/>
                <a:ea typeface="华文楷体"/>
                <a:cs typeface="华文楷体"/>
              </a:rPr>
              <a:t>元嘉草草，</a:t>
            </a:r>
            <a:r>
              <a:rPr sz="3600" b="1" smtClean="0">
                <a:solidFill>
                  <a:srgbClr val="262626"/>
                </a:solidFill>
                <a:latin typeface="华文楷体"/>
                <a:ea typeface="华文楷体"/>
                <a:cs typeface="华文楷体"/>
              </a:rPr>
              <a:t>封狼居胥</a:t>
            </a:r>
            <a:r>
              <a:rPr sz="3600" b="1" smtClean="0">
                <a:solidFill>
                  <a:srgbClr val="002060"/>
                </a:solidFill>
                <a:latin typeface="华文楷体"/>
                <a:ea typeface="华文楷体"/>
                <a:cs typeface="华文楷体"/>
              </a:rPr>
              <a:t>，赢得仓皇北顾。</a:t>
            </a:r>
            <a:endParaRPr lang="en-US" altLang="zh-CN" sz="3600" b="1" smtClean="0">
              <a:solidFill>
                <a:srgbClr val="002060"/>
              </a:solidFill>
              <a:latin typeface="华文楷体"/>
              <a:ea typeface="华文楷体"/>
              <a:cs typeface="华文楷体"/>
            </a:endParaRPr>
          </a:p>
          <a:p>
            <a:pPr eaLnBrk="1" hangingPunct="1"/>
            <a:r>
              <a:rPr sz="3600" b="1" smtClean="0">
                <a:solidFill>
                  <a:srgbClr val="C00000"/>
                </a:solidFill>
                <a:latin typeface="华文楷体"/>
                <a:ea typeface="华文楷体"/>
                <a:cs typeface="华文楷体"/>
              </a:rPr>
              <a:t>人物：</a:t>
            </a:r>
            <a:endParaRPr lang="en-US" altLang="zh-CN" sz="3600" b="1" smtClean="0">
              <a:solidFill>
                <a:srgbClr val="C00000"/>
              </a:solidFill>
              <a:latin typeface="华文楷体"/>
              <a:ea typeface="华文楷体"/>
              <a:cs typeface="华文楷体"/>
            </a:endParaRPr>
          </a:p>
          <a:p>
            <a:pPr eaLnBrk="1" hangingPunct="1">
              <a:buFont typeface="Wingdings 2" pitchFamily="18" charset="2"/>
              <a:buNone/>
            </a:pPr>
            <a:r>
              <a:rPr sz="3600" b="1" smtClean="0">
                <a:solidFill>
                  <a:srgbClr val="C00000"/>
                </a:solidFill>
                <a:latin typeface="华文楷体"/>
                <a:ea typeface="华文楷体"/>
                <a:cs typeface="华文楷体"/>
              </a:rPr>
              <a:t>           霍去病</a:t>
            </a:r>
            <a:r>
              <a:rPr sz="3200" b="1" smtClean="0">
                <a:solidFill>
                  <a:srgbClr val="262626"/>
                </a:solidFill>
                <a:latin typeface="华文楷体"/>
                <a:ea typeface="华文楷体"/>
                <a:cs typeface="华文楷体"/>
              </a:rPr>
              <a:t>战胜匈奴，在狼居胥山封山而还。</a:t>
            </a:r>
            <a:endParaRPr lang="en-US" altLang="zh-CN" sz="3600" b="1" smtClean="0">
              <a:solidFill>
                <a:srgbClr val="C00000"/>
              </a:solidFill>
              <a:latin typeface="华文楷体"/>
              <a:ea typeface="华文楷体"/>
              <a:cs typeface="华文楷体"/>
            </a:endParaRPr>
          </a:p>
          <a:p>
            <a:pPr eaLnBrk="1" hangingPunct="1">
              <a:buFont typeface="Wingdings 2" pitchFamily="18" charset="2"/>
              <a:buNone/>
            </a:pPr>
            <a:r>
              <a:rPr sz="3600" b="1" smtClean="0">
                <a:solidFill>
                  <a:srgbClr val="C00000"/>
                </a:solidFill>
                <a:latin typeface="华文楷体"/>
                <a:ea typeface="华文楷体"/>
                <a:cs typeface="华文楷体"/>
              </a:rPr>
              <a:t>           刘义隆</a:t>
            </a:r>
            <a:r>
              <a:rPr sz="3200" b="1" smtClean="0">
                <a:solidFill>
                  <a:srgbClr val="262626"/>
                </a:solidFill>
                <a:latin typeface="华文楷体"/>
                <a:ea typeface="华文楷体"/>
                <a:cs typeface="华文楷体"/>
              </a:rPr>
              <a:t>想以北伐建立功业，但因草率出兵而致兵败。</a:t>
            </a:r>
            <a:endParaRPr lang="en-US" altLang="zh-CN" sz="3600" b="1" smtClean="0">
              <a:solidFill>
                <a:srgbClr val="C00000"/>
              </a:solidFill>
              <a:latin typeface="华文楷体"/>
              <a:ea typeface="华文楷体"/>
              <a:cs typeface="华文楷体"/>
            </a:endParaRPr>
          </a:p>
          <a:p>
            <a:pPr eaLnBrk="1" hangingPunct="1"/>
            <a:r>
              <a:rPr sz="3600" b="1" smtClean="0">
                <a:solidFill>
                  <a:srgbClr val="C00000"/>
                </a:solidFill>
                <a:latin typeface="华文楷体"/>
                <a:ea typeface="华文楷体"/>
                <a:cs typeface="华文楷体"/>
              </a:rPr>
              <a:t>用典意图：</a:t>
            </a:r>
            <a:endParaRPr lang="en-US" altLang="zh-CN" sz="3600" b="1" smtClean="0">
              <a:solidFill>
                <a:srgbClr val="C00000"/>
              </a:solidFill>
              <a:latin typeface="华文楷体"/>
              <a:ea typeface="华文楷体"/>
              <a:cs typeface="华文楷体"/>
            </a:endParaRPr>
          </a:p>
          <a:p>
            <a:pPr eaLnBrk="1" hangingPunct="1">
              <a:buFont typeface="Wingdings 2" pitchFamily="18" charset="2"/>
              <a:buNone/>
            </a:pPr>
            <a:r>
              <a:rPr lang="en-US" altLang="zh-CN" sz="3600" b="1" smtClean="0">
                <a:solidFill>
                  <a:srgbClr val="C00000"/>
                </a:solidFill>
                <a:latin typeface="华文楷体"/>
                <a:ea typeface="华文楷体"/>
                <a:cs typeface="华文楷体"/>
              </a:rPr>
              <a:t>         </a:t>
            </a:r>
            <a:r>
              <a:rPr sz="3600" b="1" smtClean="0">
                <a:solidFill>
                  <a:srgbClr val="C00000"/>
                </a:solidFill>
                <a:latin typeface="华文楷体"/>
                <a:ea typeface="华文楷体"/>
                <a:cs typeface="华文楷体"/>
              </a:rPr>
              <a:t>以史为鉴</a:t>
            </a:r>
            <a:r>
              <a:rPr sz="3600" b="1" smtClean="0">
                <a:solidFill>
                  <a:srgbClr val="262626"/>
                </a:solidFill>
                <a:latin typeface="华文楷体"/>
                <a:ea typeface="华文楷体"/>
                <a:cs typeface="华文楷体"/>
              </a:rPr>
              <a:t>，</a:t>
            </a:r>
            <a:r>
              <a:rPr sz="3600" b="1" smtClean="0">
                <a:solidFill>
                  <a:schemeClr val="hlink"/>
                </a:solidFill>
                <a:latin typeface="华文楷体"/>
                <a:ea typeface="华文楷体"/>
                <a:cs typeface="华文楷体"/>
              </a:rPr>
              <a:t>告诫韩侂胄及南宋朝廷不要草率出兵。体现了辛弃疾正确的抗金作战思想，</a:t>
            </a:r>
            <a:r>
              <a:rPr sz="3600" b="1" smtClean="0">
                <a:solidFill>
                  <a:schemeClr val="hlink"/>
                </a:solidFill>
              </a:rPr>
              <a:t>伐金必须做好准备，不能草率从事</a:t>
            </a:r>
            <a:r>
              <a:rPr sz="3600" b="1" smtClean="0">
                <a:solidFill>
                  <a:schemeClr val="hlink"/>
                </a:solidFill>
                <a:latin typeface="华文楷体"/>
                <a:ea typeface="华文楷体"/>
                <a:cs typeface="华文楷体"/>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indefinite"/>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标题 1"/>
          <p:cNvSpPr>
            <a:spLocks noGrp="1"/>
          </p:cNvSpPr>
          <p:nvPr>
            <p:ph type="title"/>
          </p:nvPr>
        </p:nvSpPr>
        <p:spPr>
          <a:xfrm>
            <a:off x="0" y="92075"/>
            <a:ext cx="9017000" cy="796925"/>
          </a:xfrm>
        </p:spPr>
        <p:txBody>
          <a:bodyPr>
            <a:normAutofit fontScale="90000"/>
          </a:bodyPr>
          <a:lstStyle/>
          <a:p>
            <a:pPr eaLnBrk="1" hangingPunct="1"/>
            <a:r>
              <a:rPr lang="zh-CN" altLang="en-US" sz="5400" smtClean="0"/>
              <a:t>下片典故研习</a:t>
            </a:r>
          </a:p>
        </p:txBody>
      </p:sp>
      <p:sp>
        <p:nvSpPr>
          <p:cNvPr id="3" name="内容占位符 2"/>
          <p:cNvSpPr>
            <a:spLocks noGrp="1"/>
          </p:cNvSpPr>
          <p:nvPr>
            <p:ph idx="1"/>
          </p:nvPr>
        </p:nvSpPr>
        <p:spPr>
          <a:xfrm>
            <a:off x="576263" y="1109663"/>
            <a:ext cx="11615737" cy="5214937"/>
          </a:xfrm>
        </p:spPr>
        <p:txBody>
          <a:bodyPr rtlCol="0"/>
          <a:lstStyle/>
          <a:p>
            <a:pPr eaLnBrk="1" fontAlgn="auto" hangingPunct="1">
              <a:defRPr/>
            </a:pPr>
            <a:r>
              <a:rPr sz="3600" b="1" smtClean="0">
                <a:solidFill>
                  <a:srgbClr val="002060"/>
                </a:solidFill>
                <a:latin typeface="华文楷体" pitchFamily="2" charset="-122"/>
                <a:ea typeface="华文楷体" pitchFamily="2" charset="-122"/>
              </a:rPr>
              <a:t>四十三年，望中犹记，烽火扬州路。</a:t>
            </a:r>
            <a:endParaRPr lang="en-US" altLang="zh-CN" sz="3600" b="1">
              <a:solidFill>
                <a:srgbClr val="002060"/>
              </a:solidFill>
              <a:latin typeface="华文楷体" pitchFamily="2" charset="-122"/>
              <a:ea typeface="华文楷体" pitchFamily="2" charset="-122"/>
            </a:endParaRPr>
          </a:p>
          <a:p>
            <a:pPr marL="0" indent="0" eaLnBrk="1" fontAlgn="auto" hangingPunct="1">
              <a:buFont typeface="Wingdings 2" pitchFamily="18" charset="2"/>
              <a:buNone/>
              <a:defRPr/>
            </a:pPr>
            <a:r>
              <a:rPr sz="3200" b="1" smtClean="0">
                <a:solidFill>
                  <a:srgbClr val="C00000"/>
                </a:solidFill>
                <a:latin typeface="华文楷体" pitchFamily="2" charset="-122"/>
                <a:ea typeface="华文楷体" pitchFamily="2" charset="-122"/>
              </a:rPr>
              <a:t>                追忆往事，回顾自己的抗金生活。</a:t>
            </a:r>
            <a:endParaRPr lang="en-US" altLang="zh-CN" sz="3200" b="1">
              <a:solidFill>
                <a:srgbClr val="C00000"/>
              </a:solidFill>
              <a:latin typeface="华文楷体" pitchFamily="2" charset="-122"/>
              <a:ea typeface="华文楷体" pitchFamily="2" charset="-122"/>
            </a:endParaRPr>
          </a:p>
          <a:p>
            <a:pPr eaLnBrk="1" fontAlgn="auto" hangingPunct="1">
              <a:defRPr/>
            </a:pPr>
            <a:r>
              <a:rPr sz="3600" b="1" smtClean="0">
                <a:solidFill>
                  <a:srgbClr val="002060"/>
                </a:solidFill>
                <a:latin typeface="华文楷体" pitchFamily="2" charset="-122"/>
                <a:ea typeface="华文楷体" pitchFamily="2" charset="-122"/>
              </a:rPr>
              <a:t>可堪回首，</a:t>
            </a:r>
            <a:r>
              <a:rPr sz="3600" b="1" smtClean="0">
                <a:solidFill>
                  <a:srgbClr val="C00000"/>
                </a:solidFill>
                <a:latin typeface="华文楷体" pitchFamily="2" charset="-122"/>
                <a:ea typeface="华文楷体" pitchFamily="2" charset="-122"/>
              </a:rPr>
              <a:t>佛狸祠</a:t>
            </a:r>
            <a:r>
              <a:rPr sz="3600" b="1" smtClean="0">
                <a:solidFill>
                  <a:srgbClr val="002060"/>
                </a:solidFill>
                <a:latin typeface="华文楷体" pitchFamily="2" charset="-122"/>
                <a:ea typeface="华文楷体" pitchFamily="2" charset="-122"/>
              </a:rPr>
              <a:t>下一片神鸦社鼓。</a:t>
            </a:r>
            <a:endParaRPr lang="en-US" altLang="zh-CN" sz="3600" b="1" smtClean="0">
              <a:solidFill>
                <a:srgbClr val="002060"/>
              </a:solidFill>
              <a:latin typeface="华文楷体" pitchFamily="2" charset="-122"/>
              <a:ea typeface="华文楷体" pitchFamily="2" charset="-122"/>
            </a:endParaRPr>
          </a:p>
          <a:p>
            <a:pPr marL="0" indent="0" eaLnBrk="1" fontAlgn="auto" hangingPunct="1">
              <a:buFont typeface="Wingdings 2" pitchFamily="18" charset="2"/>
              <a:buNone/>
              <a:defRPr/>
            </a:pPr>
            <a:r>
              <a:rPr sz="3200" b="1">
                <a:solidFill>
                  <a:srgbClr val="C00000"/>
                </a:solidFill>
                <a:latin typeface="华文楷体" pitchFamily="2" charset="-122"/>
                <a:ea typeface="华文楷体" pitchFamily="2" charset="-122"/>
              </a:rPr>
              <a:t> </a:t>
            </a:r>
            <a:r>
              <a:rPr sz="3200" b="1" smtClean="0">
                <a:solidFill>
                  <a:srgbClr val="C00000"/>
                </a:solidFill>
                <a:latin typeface="华文楷体" pitchFamily="2" charset="-122"/>
                <a:ea typeface="华文楷体" pitchFamily="2" charset="-122"/>
              </a:rPr>
              <a:t>     佛</a:t>
            </a:r>
            <a:r>
              <a:rPr sz="3200" b="1">
                <a:solidFill>
                  <a:srgbClr val="C00000"/>
                </a:solidFill>
                <a:latin typeface="华文楷体" pitchFamily="2" charset="-122"/>
                <a:ea typeface="华文楷体" pitchFamily="2" charset="-122"/>
              </a:rPr>
              <a:t>狸</a:t>
            </a:r>
            <a:r>
              <a:rPr sz="3200" b="1" smtClean="0">
                <a:solidFill>
                  <a:srgbClr val="C00000"/>
                </a:solidFill>
                <a:latin typeface="华文楷体" pitchFamily="2" charset="-122"/>
                <a:ea typeface="华文楷体" pitchFamily="2" charset="-122"/>
              </a:rPr>
              <a:t>祠：</a:t>
            </a:r>
            <a:r>
              <a:rPr sz="3200" b="1" smtClean="0">
                <a:solidFill>
                  <a:schemeClr val="tx1">
                    <a:lumMod val="50000"/>
                  </a:schemeClr>
                </a:solidFill>
                <a:latin typeface="华文楷体" pitchFamily="2" charset="-122"/>
                <a:ea typeface="华文楷体" pitchFamily="2" charset="-122"/>
              </a:rPr>
              <a:t>北魏太武帝拓跋焘追击刘义隆到长江北岸瓜步山，并在山上建立行宫。</a:t>
            </a:r>
            <a:endParaRPr lang="en-US" altLang="zh-CN" sz="3200" b="1" smtClean="0">
              <a:solidFill>
                <a:schemeClr val="tx1">
                  <a:lumMod val="50000"/>
                </a:schemeClr>
              </a:solidFill>
              <a:latin typeface="华文楷体" pitchFamily="2" charset="-122"/>
              <a:ea typeface="华文楷体" pitchFamily="2" charset="-122"/>
            </a:endParaRPr>
          </a:p>
          <a:p>
            <a:pPr marL="0" indent="0" eaLnBrk="1" fontAlgn="auto" hangingPunct="1">
              <a:buFont typeface="Wingdings 2" pitchFamily="18" charset="2"/>
              <a:buNone/>
              <a:defRPr/>
            </a:pPr>
            <a:r>
              <a:rPr lang="en-US" altLang="zh-CN" sz="3200" b="1">
                <a:solidFill>
                  <a:schemeClr val="tx1">
                    <a:lumMod val="50000"/>
                  </a:schemeClr>
                </a:solidFill>
                <a:latin typeface="华文楷体" pitchFamily="2" charset="-122"/>
                <a:ea typeface="华文楷体" pitchFamily="2" charset="-122"/>
              </a:rPr>
              <a:t> </a:t>
            </a:r>
            <a:r>
              <a:rPr lang="en-US" altLang="zh-CN" sz="3200" b="1" smtClean="0">
                <a:solidFill>
                  <a:schemeClr val="tx1">
                    <a:lumMod val="50000"/>
                  </a:schemeClr>
                </a:solidFill>
                <a:latin typeface="华文楷体" pitchFamily="2" charset="-122"/>
                <a:ea typeface="华文楷体" pitchFamily="2" charset="-122"/>
              </a:rPr>
              <a:t>    </a:t>
            </a:r>
          </a:p>
        </p:txBody>
      </p:sp>
      <p:sp>
        <p:nvSpPr>
          <p:cNvPr id="4" name="矩形 3"/>
          <p:cNvSpPr/>
          <p:nvPr/>
        </p:nvSpPr>
        <p:spPr>
          <a:xfrm>
            <a:off x="1398076" y="4515150"/>
            <a:ext cx="6221576" cy="923330"/>
          </a:xfrm>
          <a:prstGeom prst="rect">
            <a:avLst/>
          </a:prstGeom>
          <a:noFill/>
        </p:spPr>
        <p:txBody>
          <a:bodyPr wrap="none">
            <a:spAutoFit/>
          </a:bodyPr>
          <a:lstStyle/>
          <a:p>
            <a:pPr algn="ctr" fontAlgn="auto">
              <a:spcBef>
                <a:spcPts val="0"/>
              </a:spcBef>
              <a:spcAft>
                <a:spcPts val="0"/>
              </a:spcAft>
              <a:defRPr/>
            </a:pPr>
            <a:r>
              <a:rPr lang="zh-CN" altLang="en-US" sz="5400" b="1">
                <a:ln w="12700">
                  <a:solidFill>
                    <a:schemeClr val="accent1"/>
                  </a:solidFill>
                  <a:prstDash val="solid"/>
                </a:ln>
                <a:solidFill>
                  <a:schemeClr val="accent1">
                    <a:lumMod val="75000"/>
                  </a:schemeClr>
                </a:solidFill>
                <a:effectLst>
                  <a:outerShdw dist="38100" dir="2640000" algn="bl" rotWithShape="0">
                    <a:schemeClr val="accent1"/>
                  </a:outerShdw>
                </a:effectLst>
                <a:latin typeface="+mn-lt"/>
                <a:ea typeface="+mn-ea"/>
                <a:cs typeface="+mn-cs"/>
              </a:rPr>
              <a:t>心情沉重   心存隐忧</a:t>
            </a:r>
          </a:p>
        </p:txBody>
      </p:sp>
      <p:sp>
        <p:nvSpPr>
          <p:cNvPr id="5" name="文本框 4"/>
          <p:cNvSpPr txBox="1">
            <a:spLocks noChangeArrowheads="1"/>
          </p:cNvSpPr>
          <p:nvPr/>
        </p:nvSpPr>
        <p:spPr bwMode="auto">
          <a:xfrm>
            <a:off x="5341938" y="5438775"/>
            <a:ext cx="7672387" cy="971550"/>
          </a:xfrm>
          <a:prstGeom prst="rect">
            <a:avLst/>
          </a:prstGeom>
          <a:noFill/>
          <a:ln w="9525">
            <a:noFill/>
            <a:miter lim="800000"/>
            <a:headEnd/>
            <a:tailEnd/>
          </a:ln>
        </p:spPr>
        <p:txBody>
          <a:bodyPr>
            <a:spAutoFit/>
          </a:bodyPr>
          <a:lstStyle/>
          <a:p>
            <a:pPr>
              <a:lnSpc>
                <a:spcPct val="130000"/>
              </a:lnSpc>
            </a:pPr>
            <a:r>
              <a:rPr lang="zh-CN" altLang="en-US" sz="4400" b="1">
                <a:solidFill>
                  <a:srgbClr val="C00000"/>
                </a:solidFill>
                <a:latin typeface="华文楷体"/>
                <a:ea typeface="华文楷体"/>
                <a:cs typeface="华文楷体"/>
              </a:rPr>
              <a:t>叹朝廷无能，悲百姓松懈。</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标题 1"/>
          <p:cNvSpPr>
            <a:spLocks noGrp="1"/>
          </p:cNvSpPr>
          <p:nvPr>
            <p:ph type="title"/>
          </p:nvPr>
        </p:nvSpPr>
        <p:spPr>
          <a:xfrm>
            <a:off x="0" y="0"/>
            <a:ext cx="9017000" cy="795338"/>
          </a:xfrm>
        </p:spPr>
        <p:txBody>
          <a:bodyPr>
            <a:normAutofit fontScale="90000"/>
          </a:bodyPr>
          <a:lstStyle/>
          <a:p>
            <a:pPr eaLnBrk="1" hangingPunct="1"/>
            <a:r>
              <a:rPr lang="zh-CN" altLang="en-US" sz="5400" smtClean="0"/>
              <a:t>下片典故研习</a:t>
            </a:r>
          </a:p>
        </p:txBody>
      </p:sp>
      <p:sp>
        <p:nvSpPr>
          <p:cNvPr id="3" name="内容占位符 2"/>
          <p:cNvSpPr>
            <a:spLocks noGrp="1"/>
          </p:cNvSpPr>
          <p:nvPr>
            <p:ph idx="1"/>
          </p:nvPr>
        </p:nvSpPr>
        <p:spPr>
          <a:xfrm>
            <a:off x="303213" y="1123950"/>
            <a:ext cx="11615737" cy="5214938"/>
          </a:xfrm>
        </p:spPr>
        <p:txBody>
          <a:bodyPr rtlCol="0"/>
          <a:lstStyle/>
          <a:p>
            <a:pPr eaLnBrk="1" fontAlgn="auto" hangingPunct="1">
              <a:defRPr/>
            </a:pPr>
            <a:r>
              <a:rPr sz="4000" b="1" smtClean="0">
                <a:solidFill>
                  <a:schemeClr val="tx1">
                    <a:lumMod val="50000"/>
                  </a:schemeClr>
                </a:solidFill>
                <a:latin typeface="华文楷体" pitchFamily="2" charset="-122"/>
                <a:ea typeface="华文楷体" pitchFamily="2" charset="-122"/>
              </a:rPr>
              <a:t>凭谁问，</a:t>
            </a:r>
            <a:r>
              <a:rPr sz="4000" b="1" smtClean="0">
                <a:solidFill>
                  <a:srgbClr val="C00000"/>
                </a:solidFill>
                <a:latin typeface="华文楷体" pitchFamily="2" charset="-122"/>
                <a:ea typeface="华文楷体" pitchFamily="2" charset="-122"/>
              </a:rPr>
              <a:t>廉颇</a:t>
            </a:r>
            <a:r>
              <a:rPr sz="4000" b="1" smtClean="0">
                <a:solidFill>
                  <a:schemeClr val="tx1">
                    <a:lumMod val="50000"/>
                  </a:schemeClr>
                </a:solidFill>
                <a:latin typeface="华文楷体" pitchFamily="2" charset="-122"/>
                <a:ea typeface="华文楷体" pitchFamily="2" charset="-122"/>
              </a:rPr>
              <a:t>老矣，尚能饭否？</a:t>
            </a:r>
            <a:endParaRPr lang="en-US" altLang="zh-CN" sz="4000" b="1" smtClean="0">
              <a:solidFill>
                <a:schemeClr val="tx1">
                  <a:lumMod val="50000"/>
                </a:schemeClr>
              </a:solidFill>
              <a:latin typeface="华文楷体" pitchFamily="2" charset="-122"/>
              <a:ea typeface="华文楷体" pitchFamily="2" charset="-122"/>
            </a:endParaRPr>
          </a:p>
          <a:p>
            <a:pPr eaLnBrk="1" fontAlgn="auto" hangingPunct="1">
              <a:defRPr/>
            </a:pPr>
            <a:endParaRPr lang="en-US" altLang="zh-CN" sz="3600" b="1">
              <a:solidFill>
                <a:schemeClr val="tx1">
                  <a:lumMod val="50000"/>
                </a:schemeClr>
              </a:solidFill>
              <a:latin typeface="华文楷体" pitchFamily="2" charset="-122"/>
              <a:ea typeface="华文楷体" pitchFamily="2" charset="-122"/>
            </a:endParaRPr>
          </a:p>
          <a:p>
            <a:pPr marL="0" indent="0" algn="ctr" eaLnBrk="1" fontAlgn="auto" hangingPunct="1">
              <a:buFont typeface="Wingdings 2" pitchFamily="18" charset="2"/>
              <a:buNone/>
              <a:defRPr/>
            </a:pPr>
            <a:r>
              <a:rPr sz="3600" b="1" smtClean="0">
                <a:solidFill>
                  <a:srgbClr val="C00000"/>
                </a:solidFill>
                <a:latin typeface="华文楷体" pitchFamily="2" charset="-122"/>
                <a:ea typeface="华文楷体" pitchFamily="2" charset="-122"/>
              </a:rPr>
              <a:t>            有人说这一句洋溢的是</a:t>
            </a:r>
            <a:r>
              <a:rPr sz="3600" b="1" smtClean="0">
                <a:solidFill>
                  <a:srgbClr val="002060"/>
                </a:solidFill>
                <a:latin typeface="华文楷体" pitchFamily="2" charset="-122"/>
                <a:ea typeface="华文楷体" pitchFamily="2" charset="-122"/>
              </a:rPr>
              <a:t>满腔豪情</a:t>
            </a:r>
            <a:r>
              <a:rPr sz="3600" b="1" smtClean="0">
                <a:solidFill>
                  <a:srgbClr val="C00000"/>
                </a:solidFill>
                <a:latin typeface="华文楷体" pitchFamily="2" charset="-122"/>
                <a:ea typeface="华文楷体" pitchFamily="2" charset="-122"/>
              </a:rPr>
              <a:t>，</a:t>
            </a:r>
            <a:endParaRPr lang="en-US" altLang="zh-CN" sz="3600" b="1" smtClean="0">
              <a:solidFill>
                <a:srgbClr val="C00000"/>
              </a:solidFill>
              <a:latin typeface="华文楷体" pitchFamily="2" charset="-122"/>
              <a:ea typeface="华文楷体" pitchFamily="2" charset="-122"/>
            </a:endParaRPr>
          </a:p>
          <a:p>
            <a:pPr marL="0" indent="0" algn="ctr" eaLnBrk="1" fontAlgn="auto" hangingPunct="1">
              <a:buFont typeface="Wingdings 2" pitchFamily="18" charset="2"/>
              <a:buNone/>
              <a:defRPr/>
            </a:pPr>
            <a:r>
              <a:rPr lang="en-US" altLang="zh-CN" sz="3600" b="1">
                <a:solidFill>
                  <a:srgbClr val="C00000"/>
                </a:solidFill>
                <a:latin typeface="华文楷体" pitchFamily="2" charset="-122"/>
                <a:ea typeface="华文楷体" pitchFamily="2" charset="-122"/>
              </a:rPr>
              <a:t> </a:t>
            </a:r>
            <a:r>
              <a:rPr lang="en-US" altLang="zh-CN" sz="3600" b="1" smtClean="0">
                <a:solidFill>
                  <a:srgbClr val="C00000"/>
                </a:solidFill>
                <a:latin typeface="华文楷体" pitchFamily="2" charset="-122"/>
                <a:ea typeface="华文楷体" pitchFamily="2" charset="-122"/>
              </a:rPr>
              <a:t>         </a:t>
            </a:r>
            <a:r>
              <a:rPr sz="3600" b="1" smtClean="0">
                <a:solidFill>
                  <a:srgbClr val="C00000"/>
                </a:solidFill>
                <a:latin typeface="华文楷体" pitchFamily="2" charset="-122"/>
                <a:ea typeface="华文楷体" pitchFamily="2" charset="-122"/>
              </a:rPr>
              <a:t>也有人说是</a:t>
            </a:r>
            <a:r>
              <a:rPr sz="3600" b="1" smtClean="0">
                <a:solidFill>
                  <a:srgbClr val="002060"/>
                </a:solidFill>
                <a:latin typeface="华文楷体" pitchFamily="2" charset="-122"/>
                <a:ea typeface="华文楷体" pitchFamily="2" charset="-122"/>
              </a:rPr>
              <a:t>悲情怨语</a:t>
            </a:r>
            <a:r>
              <a:rPr sz="3600" b="1" smtClean="0">
                <a:solidFill>
                  <a:srgbClr val="C00000"/>
                </a:solidFill>
                <a:latin typeface="华文楷体" pitchFamily="2" charset="-122"/>
                <a:ea typeface="华文楷体" pitchFamily="2" charset="-122"/>
              </a:rPr>
              <a:t>。</a:t>
            </a:r>
            <a:endParaRPr lang="en-US" altLang="zh-CN" sz="3600" b="1" smtClean="0">
              <a:solidFill>
                <a:srgbClr val="C00000"/>
              </a:solidFill>
              <a:latin typeface="华文楷体" pitchFamily="2" charset="-122"/>
              <a:ea typeface="华文楷体" pitchFamily="2" charset="-122"/>
            </a:endParaRPr>
          </a:p>
          <a:p>
            <a:pPr marL="0" indent="0" algn="ctr" eaLnBrk="1" fontAlgn="auto" hangingPunct="1">
              <a:buFont typeface="Wingdings 2" pitchFamily="18" charset="2"/>
              <a:buNone/>
              <a:defRPr/>
            </a:pPr>
            <a:r>
              <a:rPr lang="en-US" altLang="zh-CN" sz="3600" b="1">
                <a:solidFill>
                  <a:srgbClr val="C00000"/>
                </a:solidFill>
                <a:latin typeface="华文楷体" pitchFamily="2" charset="-122"/>
                <a:ea typeface="华文楷体" pitchFamily="2" charset="-122"/>
              </a:rPr>
              <a:t> </a:t>
            </a:r>
            <a:r>
              <a:rPr lang="en-US" altLang="zh-CN" sz="3600" b="1" smtClean="0">
                <a:solidFill>
                  <a:srgbClr val="C00000"/>
                </a:solidFill>
                <a:latin typeface="华文楷体" pitchFamily="2" charset="-122"/>
                <a:ea typeface="华文楷体" pitchFamily="2" charset="-122"/>
              </a:rPr>
              <a:t>        </a:t>
            </a:r>
            <a:r>
              <a:rPr sz="3600" b="1" smtClean="0">
                <a:solidFill>
                  <a:srgbClr val="002060"/>
                </a:solidFill>
                <a:latin typeface="华文楷体" pitchFamily="2" charset="-122"/>
                <a:ea typeface="华文楷体" pitchFamily="2" charset="-122"/>
              </a:rPr>
              <a:t>你如何理解</a:t>
            </a:r>
            <a:r>
              <a:rPr sz="3600" b="1" smtClean="0">
                <a:solidFill>
                  <a:srgbClr val="C00000"/>
                </a:solidFill>
                <a:latin typeface="华文楷体" pitchFamily="2" charset="-122"/>
                <a:ea typeface="华文楷体" pitchFamily="2" charset="-122"/>
              </a:rPr>
              <a:t>？</a:t>
            </a:r>
            <a:endParaRPr lang="en-US" altLang="zh-CN" sz="3600" b="1" smtClean="0">
              <a:solidFill>
                <a:srgbClr val="C00000"/>
              </a:solidFill>
              <a:latin typeface="华文楷体" pitchFamily="2" charset="-122"/>
              <a:ea typeface="华文楷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标题 1"/>
          <p:cNvSpPr>
            <a:spLocks noGrp="1"/>
          </p:cNvSpPr>
          <p:nvPr>
            <p:ph type="title"/>
          </p:nvPr>
        </p:nvSpPr>
        <p:spPr>
          <a:xfrm>
            <a:off x="1174750" y="557213"/>
            <a:ext cx="9018588" cy="795337"/>
          </a:xfrm>
        </p:spPr>
        <p:txBody>
          <a:bodyPr/>
          <a:lstStyle/>
          <a:p>
            <a:pPr algn="ctr" eaLnBrk="1" hangingPunct="1"/>
            <a:r>
              <a:rPr lang="zh-CN" altLang="en-US" sz="4800" b="1" smtClean="0">
                <a:latin typeface="华文楷体"/>
                <a:ea typeface="华文楷体"/>
                <a:cs typeface="华文楷体"/>
              </a:rPr>
              <a:t>时代的悲愤</a:t>
            </a:r>
          </a:p>
        </p:txBody>
      </p:sp>
      <p:sp>
        <p:nvSpPr>
          <p:cNvPr id="3" name="内容占位符 2"/>
          <p:cNvSpPr>
            <a:spLocks noGrp="1"/>
          </p:cNvSpPr>
          <p:nvPr>
            <p:ph idx="1"/>
          </p:nvPr>
        </p:nvSpPr>
        <p:spPr>
          <a:xfrm>
            <a:off x="1174750" y="1238250"/>
            <a:ext cx="10739438" cy="5214938"/>
          </a:xfrm>
        </p:spPr>
        <p:txBody>
          <a:bodyPr rtlCol="0"/>
          <a:lstStyle/>
          <a:p>
            <a:pPr eaLnBrk="1" fontAlgn="auto" hangingPunct="1">
              <a:defRPr/>
            </a:pPr>
            <a:r>
              <a:rPr lang="en-US" altLang="zh-CN" b="1" smtClean="0">
                <a:solidFill>
                  <a:schemeClr val="tx1">
                    <a:lumMod val="50000"/>
                  </a:schemeClr>
                </a:solidFill>
              </a:rPr>
              <a:t> </a:t>
            </a:r>
            <a:r>
              <a:rPr sz="4400" b="1" smtClean="0">
                <a:solidFill>
                  <a:schemeClr val="tx1">
                    <a:lumMod val="50000"/>
                  </a:schemeClr>
                </a:solidFill>
                <a:latin typeface="华文楷体" pitchFamily="2" charset="-122"/>
                <a:ea typeface="华文楷体" pitchFamily="2" charset="-122"/>
              </a:rPr>
              <a:t>岳飞      </a:t>
            </a:r>
            <a:endParaRPr lang="en-US" altLang="zh-CN" sz="4400" b="1" smtClean="0">
              <a:solidFill>
                <a:schemeClr val="tx1">
                  <a:lumMod val="50000"/>
                </a:schemeClr>
              </a:solidFill>
              <a:latin typeface="华文楷体" pitchFamily="2" charset="-122"/>
              <a:ea typeface="华文楷体" pitchFamily="2" charset="-122"/>
            </a:endParaRPr>
          </a:p>
          <a:p>
            <a:pPr eaLnBrk="1" fontAlgn="auto" hangingPunct="1">
              <a:defRPr/>
            </a:pPr>
            <a:r>
              <a:rPr lang="en-US" altLang="zh-CN" sz="4400" b="1">
                <a:latin typeface="华文楷体" pitchFamily="2" charset="-122"/>
                <a:ea typeface="华文楷体" pitchFamily="2" charset="-122"/>
              </a:rPr>
              <a:t> </a:t>
            </a:r>
            <a:r>
              <a:rPr lang="en-US" altLang="zh-CN" sz="4400" b="1" smtClean="0">
                <a:latin typeface="华文楷体" pitchFamily="2" charset="-122"/>
                <a:ea typeface="华文楷体" pitchFamily="2" charset="-122"/>
              </a:rPr>
              <a:t>  </a:t>
            </a:r>
            <a:r>
              <a:rPr sz="3200" b="1" smtClean="0">
                <a:solidFill>
                  <a:schemeClr val="accent5"/>
                </a:solidFill>
                <a:latin typeface="华文楷体" pitchFamily="2" charset="-122"/>
                <a:ea typeface="华文楷体" pitchFamily="2" charset="-122"/>
              </a:rPr>
              <a:t>“莫须有”的罪名       “靖康耻，犹未雪”千古遗恨</a:t>
            </a:r>
            <a:endParaRPr lang="en-US" altLang="zh-CN" sz="3200" b="1" smtClean="0">
              <a:solidFill>
                <a:schemeClr val="accent5"/>
              </a:solidFill>
              <a:latin typeface="华文楷体" pitchFamily="2" charset="-122"/>
              <a:ea typeface="华文楷体" pitchFamily="2" charset="-122"/>
            </a:endParaRPr>
          </a:p>
          <a:p>
            <a:pPr eaLnBrk="1" fontAlgn="auto" hangingPunct="1">
              <a:defRPr/>
            </a:pPr>
            <a:r>
              <a:rPr sz="4400" b="1" smtClean="0">
                <a:latin typeface="华文楷体" pitchFamily="2" charset="-122"/>
                <a:ea typeface="华文楷体" pitchFamily="2" charset="-122"/>
              </a:rPr>
              <a:t> </a:t>
            </a:r>
            <a:r>
              <a:rPr sz="4400" b="1" smtClean="0">
                <a:solidFill>
                  <a:schemeClr val="tx1">
                    <a:lumMod val="50000"/>
                  </a:schemeClr>
                </a:solidFill>
                <a:latin typeface="华文楷体" pitchFamily="2" charset="-122"/>
                <a:ea typeface="华文楷体" pitchFamily="2" charset="-122"/>
              </a:rPr>
              <a:t>陆游 </a:t>
            </a:r>
            <a:r>
              <a:rPr sz="3200" b="1" smtClean="0">
                <a:latin typeface="华文楷体" pitchFamily="2" charset="-122"/>
                <a:ea typeface="华文楷体" pitchFamily="2" charset="-122"/>
              </a:rPr>
              <a:t>    </a:t>
            </a:r>
            <a:endParaRPr lang="en-US" altLang="zh-CN" sz="3200" b="1" smtClean="0">
              <a:latin typeface="华文楷体" pitchFamily="2" charset="-122"/>
              <a:ea typeface="华文楷体" pitchFamily="2" charset="-122"/>
            </a:endParaRPr>
          </a:p>
          <a:p>
            <a:pPr eaLnBrk="1" fontAlgn="auto" hangingPunct="1">
              <a:defRPr/>
            </a:pPr>
            <a:r>
              <a:rPr sz="3200" b="1" smtClean="0">
                <a:latin typeface="华文楷体" pitchFamily="2" charset="-122"/>
                <a:ea typeface="华文楷体" pitchFamily="2" charset="-122"/>
              </a:rPr>
              <a:t>   </a:t>
            </a:r>
            <a:r>
              <a:rPr sz="3200" b="1" smtClean="0">
                <a:solidFill>
                  <a:schemeClr val="accent5"/>
                </a:solidFill>
                <a:latin typeface="华文楷体" pitchFamily="2" charset="-122"/>
                <a:ea typeface="华文楷体" pitchFamily="2" charset="-122"/>
              </a:rPr>
              <a:t>“王师北定中原日，家祭无忘告乃翁”遗言</a:t>
            </a:r>
            <a:endParaRPr lang="en-US" altLang="zh-CN" sz="3200" b="1" smtClean="0">
              <a:solidFill>
                <a:schemeClr val="accent5"/>
              </a:solidFill>
              <a:latin typeface="华文楷体" pitchFamily="2" charset="-122"/>
              <a:ea typeface="华文楷体" pitchFamily="2" charset="-122"/>
            </a:endParaRPr>
          </a:p>
          <a:p>
            <a:pPr eaLnBrk="1" fontAlgn="auto" hangingPunct="1">
              <a:defRPr/>
            </a:pPr>
            <a:r>
              <a:rPr sz="4400" b="1" smtClean="0">
                <a:solidFill>
                  <a:schemeClr val="tx1">
                    <a:lumMod val="50000"/>
                  </a:schemeClr>
                </a:solidFill>
                <a:latin typeface="华文楷体" pitchFamily="2" charset="-122"/>
                <a:ea typeface="华文楷体" pitchFamily="2" charset="-122"/>
              </a:rPr>
              <a:t>辛弃疾 </a:t>
            </a:r>
            <a:r>
              <a:rPr sz="3200" b="1" smtClean="0">
                <a:latin typeface="华文楷体" pitchFamily="2" charset="-122"/>
                <a:ea typeface="华文楷体" pitchFamily="2" charset="-122"/>
              </a:rPr>
              <a:t>       </a:t>
            </a:r>
            <a:r>
              <a:rPr sz="3200" b="1" smtClean="0">
                <a:solidFill>
                  <a:schemeClr val="accent5"/>
                </a:solidFill>
                <a:latin typeface="华文楷体" pitchFamily="2" charset="-122"/>
                <a:ea typeface="华文楷体" pitchFamily="2" charset="-122"/>
              </a:rPr>
              <a:t>连呼数声“杀贼”</a:t>
            </a:r>
            <a:endParaRPr lang="en-US" altLang="zh-CN" sz="3200" b="1">
              <a:solidFill>
                <a:schemeClr val="accent5"/>
              </a:solidFill>
              <a:latin typeface="华文楷体" pitchFamily="2" charset="-122"/>
              <a:ea typeface="华文楷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indefinite"/>
                            </p:stCondLst>
                          </p:cTn>
                        </p:par>
                        <p:par>
                          <p:cTn id="15" fill="hold" nodeType="after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indefinite"/>
                            </p:stCondLst>
                          </p:cTn>
                        </p:par>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标题 1"/>
          <p:cNvSpPr>
            <a:spLocks noGrp="1"/>
          </p:cNvSpPr>
          <p:nvPr>
            <p:ph type="title"/>
          </p:nvPr>
        </p:nvSpPr>
        <p:spPr>
          <a:xfrm>
            <a:off x="0" y="0"/>
            <a:ext cx="9017000" cy="795338"/>
          </a:xfrm>
        </p:spPr>
        <p:txBody>
          <a:bodyPr>
            <a:normAutofit fontScale="90000"/>
          </a:bodyPr>
          <a:lstStyle/>
          <a:p>
            <a:pPr eaLnBrk="1" hangingPunct="1"/>
            <a:r>
              <a:rPr lang="zh-CN" altLang="en-US" sz="5400" smtClean="0"/>
              <a:t>下片典故研习</a:t>
            </a:r>
          </a:p>
        </p:txBody>
      </p:sp>
      <p:sp>
        <p:nvSpPr>
          <p:cNvPr id="3" name="内容占位符 2"/>
          <p:cNvSpPr>
            <a:spLocks noGrp="1"/>
          </p:cNvSpPr>
          <p:nvPr>
            <p:ph idx="1"/>
          </p:nvPr>
        </p:nvSpPr>
        <p:spPr>
          <a:xfrm>
            <a:off x="0" y="835025"/>
            <a:ext cx="12192000" cy="6022975"/>
          </a:xfrm>
        </p:spPr>
        <p:txBody>
          <a:bodyPr/>
          <a:lstStyle/>
          <a:p>
            <a:pPr eaLnBrk="1" hangingPunct="1"/>
            <a:r>
              <a:rPr sz="4000" b="1" smtClean="0">
                <a:solidFill>
                  <a:srgbClr val="262626"/>
                </a:solidFill>
                <a:latin typeface="华文楷体"/>
                <a:ea typeface="华文楷体"/>
                <a:cs typeface="华文楷体"/>
              </a:rPr>
              <a:t>凭谁问，</a:t>
            </a:r>
            <a:r>
              <a:rPr sz="4000" b="1" smtClean="0">
                <a:solidFill>
                  <a:srgbClr val="C00000"/>
                </a:solidFill>
                <a:latin typeface="华文楷体"/>
                <a:ea typeface="华文楷体"/>
                <a:cs typeface="华文楷体"/>
              </a:rPr>
              <a:t>廉颇</a:t>
            </a:r>
            <a:r>
              <a:rPr sz="4000" b="1" smtClean="0">
                <a:solidFill>
                  <a:srgbClr val="262626"/>
                </a:solidFill>
                <a:latin typeface="华文楷体"/>
                <a:ea typeface="华文楷体"/>
                <a:cs typeface="华文楷体"/>
              </a:rPr>
              <a:t>老矣，尚能饭否？</a:t>
            </a:r>
            <a:endParaRPr lang="en-US" altLang="zh-CN" sz="4000" b="1" smtClean="0">
              <a:solidFill>
                <a:srgbClr val="262626"/>
              </a:solidFill>
              <a:latin typeface="华文楷体"/>
              <a:ea typeface="华文楷体"/>
              <a:cs typeface="华文楷体"/>
            </a:endParaRPr>
          </a:p>
          <a:p>
            <a:r>
              <a:rPr b="1" smtClean="0">
                <a:solidFill>
                  <a:schemeClr val="tx1"/>
                </a:solidFill>
                <a:sym typeface="+mn-ea"/>
              </a:rPr>
              <a:t>词人以廉颇自比，表示虽老却不忘为国效力，收复中原的耿耿忠心，可是朝廷一味屈膝媚和，奸臣当道，又有谁会想到自己呢。由此表达了对南宋朝廷不图恢复中原的愤懑。</a:t>
            </a:r>
          </a:p>
          <a:p>
            <a:r>
              <a:rPr b="1" smtClean="0">
                <a:solidFill>
                  <a:schemeClr val="tx1"/>
                </a:solidFill>
                <a:sym typeface="+mn-ea"/>
              </a:rPr>
              <a:t>用这句话结束全词，不仅使抒情达到了高潮，而且集中鲜明地再现了词人的自我形象。</a:t>
            </a:r>
            <a:endParaRPr b="1" smtClean="0">
              <a:solidFill>
                <a:srgbClr val="0000FF"/>
              </a:solidFill>
              <a:sym typeface="+mn-ea"/>
            </a:endParaRPr>
          </a:p>
          <a:p>
            <a:pPr eaLnBrk="1" hangingPunct="1"/>
            <a:r>
              <a:rPr sz="4800" b="1" smtClean="0">
                <a:solidFill>
                  <a:srgbClr val="C00000"/>
                </a:solidFill>
                <a:latin typeface="华文楷体"/>
                <a:ea typeface="华文楷体"/>
                <a:cs typeface="华文楷体"/>
              </a:rPr>
              <a:t>        明</a:t>
            </a:r>
            <a:r>
              <a:rPr sz="4800" b="1" smtClean="0">
                <a:solidFill>
                  <a:srgbClr val="002060"/>
                </a:solidFill>
                <a:latin typeface="华文楷体"/>
                <a:ea typeface="华文楷体"/>
                <a:cs typeface="华文楷体"/>
              </a:rPr>
              <a:t>烈士暮年壮心不已之</a:t>
            </a:r>
            <a:r>
              <a:rPr sz="4800" b="1" smtClean="0">
                <a:solidFill>
                  <a:srgbClr val="C00000"/>
                </a:solidFill>
                <a:latin typeface="华文楷体"/>
                <a:ea typeface="华文楷体"/>
                <a:cs typeface="华文楷体"/>
              </a:rPr>
              <a:t>志</a:t>
            </a:r>
            <a:endParaRPr lang="en-US" altLang="zh-CN" sz="4800" b="1" smtClean="0">
              <a:solidFill>
                <a:srgbClr val="C00000"/>
              </a:solidFill>
              <a:latin typeface="华文楷体"/>
              <a:ea typeface="华文楷体"/>
              <a:cs typeface="华文楷体"/>
            </a:endParaRPr>
          </a:p>
          <a:p>
            <a:pPr algn="ctr" eaLnBrk="1" hangingPunct="1">
              <a:buFont typeface="Wingdings 2" pitchFamily="18" charset="2"/>
              <a:buNone/>
            </a:pPr>
            <a:r>
              <a:rPr sz="4800" b="1" smtClean="0">
                <a:solidFill>
                  <a:srgbClr val="C00000"/>
                </a:solidFill>
                <a:latin typeface="华文楷体"/>
                <a:ea typeface="华文楷体"/>
                <a:cs typeface="华文楷体"/>
              </a:rPr>
              <a:t>抒</a:t>
            </a:r>
            <a:r>
              <a:rPr sz="4800" b="1" smtClean="0">
                <a:solidFill>
                  <a:srgbClr val="002060"/>
                </a:solidFill>
                <a:latin typeface="华文楷体"/>
                <a:ea typeface="华文楷体"/>
                <a:cs typeface="华文楷体"/>
              </a:rPr>
              <a:t>报国无门壮志难酬之</a:t>
            </a:r>
            <a:r>
              <a:rPr sz="4800" b="1" smtClean="0">
                <a:solidFill>
                  <a:srgbClr val="C00000"/>
                </a:solidFill>
                <a:latin typeface="华文楷体"/>
                <a:ea typeface="华文楷体"/>
                <a:cs typeface="华文楷体"/>
              </a:rPr>
              <a:t>愤</a:t>
            </a:r>
            <a:endParaRPr lang="en-US" altLang="zh-CN" sz="4800" b="1" smtClean="0">
              <a:solidFill>
                <a:srgbClr val="C00000"/>
              </a:solidFill>
              <a:latin typeface="华文楷体"/>
              <a:ea typeface="华文楷体"/>
              <a:cs typeface="华文楷体"/>
            </a:endParaRPr>
          </a:p>
          <a:p>
            <a:pPr algn="ctr" eaLnBrk="1" hangingPunct="1">
              <a:buFont typeface="Wingdings 2" pitchFamily="18" charset="2"/>
              <a:buNone/>
            </a:pPr>
            <a:endParaRPr lang="en-US" altLang="zh-CN" sz="3600" b="1" smtClean="0">
              <a:solidFill>
                <a:srgbClr val="C00000"/>
              </a:solidFill>
              <a:latin typeface="华文楷体"/>
              <a:ea typeface="华文楷体"/>
              <a:cs typeface="华文楷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indefinite"/>
                            </p:stCondLst>
                          </p:cTn>
                        </p:par>
                      </p:childTnLst>
                    </p:cTn>
                  </p:par>
                  <p:par>
                    <p:cTn id="23" fill="hold">
                      <p:stCondLst>
                        <p:cond delay="indefinite"/>
                      </p:stCondLst>
                      <p:childTnLst>
                        <p:par>
                          <p:cTn id="24" fill="hold" nodeType="after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标题 1"/>
          <p:cNvSpPr>
            <a:spLocks noGrp="1"/>
          </p:cNvSpPr>
          <p:nvPr>
            <p:ph type="title"/>
          </p:nvPr>
        </p:nvSpPr>
        <p:spPr>
          <a:xfrm>
            <a:off x="623888" y="642938"/>
            <a:ext cx="9017000" cy="795337"/>
          </a:xfrm>
        </p:spPr>
        <p:txBody>
          <a:bodyPr/>
          <a:lstStyle/>
          <a:p>
            <a:pPr eaLnBrk="1" hangingPunct="1"/>
            <a:r>
              <a:rPr lang="zh-CN" altLang="en-US" sz="4400" smtClean="0">
                <a:solidFill>
                  <a:srgbClr val="002060"/>
                </a:solidFill>
              </a:rPr>
              <a:t>一位暮年英雄的叹息</a:t>
            </a:r>
          </a:p>
        </p:txBody>
      </p:sp>
      <p:sp>
        <p:nvSpPr>
          <p:cNvPr id="3" name="内容占位符 2"/>
          <p:cNvSpPr>
            <a:spLocks noGrp="1"/>
          </p:cNvSpPr>
          <p:nvPr>
            <p:ph idx="1"/>
          </p:nvPr>
        </p:nvSpPr>
        <p:spPr>
          <a:xfrm>
            <a:off x="3538538" y="1938338"/>
            <a:ext cx="10737850" cy="5214937"/>
          </a:xfrm>
        </p:spPr>
        <p:txBody>
          <a:bodyPr rtlCol="0"/>
          <a:lstStyle/>
          <a:p>
            <a:pPr marL="0" indent="0" eaLnBrk="1" fontAlgn="auto" hangingPunct="1">
              <a:buFont typeface="Wingdings 2" pitchFamily="18" charset="2"/>
              <a:buNone/>
              <a:defRPr/>
            </a:pPr>
            <a:r>
              <a:rPr sz="3600" b="1" smtClean="0">
                <a:latin typeface="华文楷体" pitchFamily="2" charset="-122"/>
                <a:ea typeface="华文楷体" pitchFamily="2" charset="-122"/>
              </a:rPr>
              <a:t>一叹世无英雄</a:t>
            </a:r>
            <a:endParaRPr lang="en-US" altLang="zh-CN" sz="3600" b="1" smtClean="0">
              <a:latin typeface="华文楷体" pitchFamily="2" charset="-122"/>
              <a:ea typeface="华文楷体" pitchFamily="2" charset="-122"/>
            </a:endParaRPr>
          </a:p>
          <a:p>
            <a:pPr marL="0" indent="0" eaLnBrk="1" fontAlgn="auto" hangingPunct="1">
              <a:buFont typeface="Wingdings 2" pitchFamily="18" charset="2"/>
              <a:buNone/>
              <a:defRPr/>
            </a:pPr>
            <a:r>
              <a:rPr sz="3600" b="1" smtClean="0">
                <a:latin typeface="华文楷体" pitchFamily="2" charset="-122"/>
                <a:ea typeface="华文楷体" pitchFamily="2" charset="-122"/>
              </a:rPr>
              <a:t>    二叹治者无能</a:t>
            </a:r>
            <a:endParaRPr lang="en-US" altLang="zh-CN" sz="3600" b="1" smtClean="0">
              <a:latin typeface="华文楷体" pitchFamily="2" charset="-122"/>
              <a:ea typeface="华文楷体" pitchFamily="2" charset="-122"/>
            </a:endParaRPr>
          </a:p>
          <a:p>
            <a:pPr marL="0" indent="0" eaLnBrk="1" fontAlgn="auto" hangingPunct="1">
              <a:buFont typeface="Wingdings 2" pitchFamily="18" charset="2"/>
              <a:buNone/>
              <a:defRPr/>
            </a:pPr>
            <a:r>
              <a:rPr lang="en-US" altLang="zh-CN" sz="3600" b="1">
                <a:latin typeface="华文楷体" pitchFamily="2" charset="-122"/>
                <a:ea typeface="华文楷体" pitchFamily="2" charset="-122"/>
              </a:rPr>
              <a:t> </a:t>
            </a:r>
            <a:r>
              <a:rPr lang="en-US" altLang="zh-CN" sz="3600" b="1" smtClean="0">
                <a:latin typeface="华文楷体" pitchFamily="2" charset="-122"/>
                <a:ea typeface="华文楷体" pitchFamily="2" charset="-122"/>
              </a:rPr>
              <a:t>       </a:t>
            </a:r>
            <a:r>
              <a:rPr sz="3600" b="1" smtClean="0">
                <a:latin typeface="华文楷体" pitchFamily="2" charset="-122"/>
                <a:ea typeface="华文楷体" pitchFamily="2" charset="-122"/>
              </a:rPr>
              <a:t>三叹怀才不遇</a:t>
            </a:r>
          </a:p>
          <a:p>
            <a:pPr marL="0" indent="0" eaLnBrk="1" fontAlgn="auto" hangingPunct="1">
              <a:buFont typeface="Wingdings 2" pitchFamily="18" charset="2"/>
              <a:buNone/>
              <a:defRPr/>
            </a:pPr>
            <a:r>
              <a:rPr lang="en-US" altLang="zh-CN" sz="3600" b="1" smtClean="0">
                <a:latin typeface="华文楷体" pitchFamily="2" charset="-122"/>
                <a:ea typeface="华文楷体" pitchFamily="2" charset="-122"/>
              </a:rPr>
              <a:t>            </a:t>
            </a:r>
            <a:r>
              <a:rPr sz="3600" b="1" smtClean="0">
                <a:latin typeface="华文楷体" pitchFamily="2" charset="-122"/>
                <a:ea typeface="华文楷体" pitchFamily="2" charset="-122"/>
              </a:rPr>
              <a:t>四叹老大无成</a:t>
            </a:r>
            <a:endParaRPr sz="3600" b="1">
              <a:latin typeface="华文楷体" pitchFamily="2" charset="-122"/>
              <a:ea typeface="华文楷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2"/>
            </p:custDataLst>
          </p:nvPr>
        </p:nvSpPr>
        <p:spPr>
          <a:xfrm>
            <a:off x="0" y="914400"/>
            <a:ext cx="12192000" cy="502920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a:solidFill>
                <a:srgbClr val="FFFFFF"/>
              </a:solidFill>
              <a:latin typeface="微软雅黑" panose="020B0503020204020204" pitchFamily="34" charset="-122"/>
              <a:ea typeface="微软雅黑" panose="020B0503020204020204" pitchFamily="34" charset="-122"/>
              <a:sym typeface="+mn-ea"/>
            </a:endParaRPr>
          </a:p>
        </p:txBody>
      </p:sp>
      <p:sp>
        <p:nvSpPr>
          <p:cNvPr id="6" name="文本框 5"/>
          <p:cNvSpPr txBox="1"/>
          <p:nvPr>
            <p:custDataLst>
              <p:tags r:id="rId3"/>
            </p:custDataLst>
          </p:nvPr>
        </p:nvSpPr>
        <p:spPr>
          <a:xfrm>
            <a:off x="0" y="117475"/>
            <a:ext cx="4419600" cy="762000"/>
          </a:xfrm>
          <a:prstGeom prst="rect">
            <a:avLst/>
          </a:prstGeom>
          <a:noFill/>
        </p:spPr>
        <p:txBody>
          <a:bodyPr anchor="b"/>
          <a:lstStyle/>
          <a:p>
            <a:pPr fontAlgn="auto">
              <a:defRPr/>
            </a:pPr>
            <a:r>
              <a:rPr lang="zh-CN" altLang="en-US" sz="4000" b="1" spc="300">
                <a:solidFill>
                  <a:srgbClr val="4F81BD"/>
                </a:solidFill>
                <a:latin typeface="微软雅黑" panose="020B0503020204020204" pitchFamily="34" charset="-122"/>
                <a:ea typeface="微软雅黑" panose="020B0503020204020204" pitchFamily="34" charset="-122"/>
                <a:cs typeface="+mn-cs"/>
              </a:rPr>
              <a:t>内容小结</a:t>
            </a:r>
          </a:p>
        </p:txBody>
      </p:sp>
      <p:pic>
        <p:nvPicPr>
          <p:cNvPr id="52229" name="图片 7"/>
          <p:cNvPicPr preferRelativeResize="0">
            <a:picLocks noChangeAspect="1"/>
          </p:cNvPicPr>
          <p:nvPr>
            <p:custDataLst>
              <p:tags r:id="rId4"/>
            </p:custDataLst>
          </p:nvPr>
        </p:nvPicPr>
        <p:blipFill>
          <a:blip r:embed="rId6"/>
          <a:srcRect t="-31953" b="-31953"/>
          <a:stretch>
            <a:fillRect/>
          </a:stretch>
        </p:blipFill>
        <p:spPr bwMode="auto">
          <a:xfrm>
            <a:off x="0" y="987425"/>
            <a:ext cx="12192000" cy="5870575"/>
          </a:xfrm>
          <a:prstGeom prst="rect">
            <a:avLst/>
          </a:prstGeom>
          <a:blipFill dpi="0" rotWithShape="1">
            <a:blip r:embed="rId7"/>
            <a:srcRect t="-31953" b="-31953"/>
            <a:stretch>
              <a:fillRect/>
            </a:stretch>
          </a:blip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292100" y="304800"/>
            <a:ext cx="11607800" cy="62484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3"/>
            </p:custDataLst>
          </p:nvPr>
        </p:nvSpPr>
        <p:spPr>
          <a:xfrm>
            <a:off x="1219200" y="609600"/>
            <a:ext cx="9753600" cy="809625"/>
          </a:xfrm>
          <a:prstGeom prst="rect">
            <a:avLst/>
          </a:prstGeom>
          <a:noFill/>
        </p:spPr>
        <p:txBody>
          <a:bodyPr anchor="b"/>
          <a:lstStyle/>
          <a:p>
            <a:pPr fontAlgn="auto">
              <a:defRPr/>
            </a:pPr>
            <a:r>
              <a:rPr lang="zh-CN" altLang="en-US" sz="4400" b="1" spc="300">
                <a:solidFill>
                  <a:srgbClr val="4F81BD"/>
                </a:solidFill>
                <a:latin typeface="微软雅黑" panose="020B0503020204020204" pitchFamily="34" charset="-122"/>
                <a:ea typeface="微软雅黑" panose="020B0503020204020204" pitchFamily="34" charset="-122"/>
                <a:cs typeface="+mn-cs"/>
              </a:rPr>
              <a:t>主题归纳</a:t>
            </a:r>
          </a:p>
        </p:txBody>
      </p:sp>
      <p:sp>
        <p:nvSpPr>
          <p:cNvPr id="11" name="Title 6"/>
          <p:cNvSpPr txBox="1"/>
          <p:nvPr>
            <p:custDataLst>
              <p:tags r:id="rId4"/>
            </p:custDataLst>
          </p:nvPr>
        </p:nvSpPr>
        <p:spPr>
          <a:xfrm>
            <a:off x="296863" y="2043113"/>
            <a:ext cx="11753850" cy="4214812"/>
          </a:xfrm>
          <a:prstGeom prst="rect">
            <a:avLst/>
          </a:prstGeom>
          <a:noFill/>
          <a:ln w="3175">
            <a:noFill/>
            <a:prstDash val="dash"/>
          </a:ln>
        </p:spPr>
        <p:txBody>
          <a:bodyPr/>
          <a:lstStyle/>
          <a:p>
            <a:pPr defTabSz="912813">
              <a:lnSpc>
                <a:spcPct val="130000"/>
              </a:lnSpc>
              <a:spcAft>
                <a:spcPts val="800"/>
              </a:spcAft>
            </a:pPr>
            <a:r>
              <a:rPr lang="zh-CN" altLang="en-US" sz="4000">
                <a:solidFill>
                  <a:srgbClr val="404040"/>
                </a:solidFill>
                <a:latin typeface="微软雅黑" pitchFamily="34" charset="-122"/>
                <a:ea typeface="微软雅黑" pitchFamily="34" charset="-122"/>
              </a:rPr>
              <a:t>         作者通过追忆孙权建功立业、刘裕北伐的英雄壮举，表达了对英雄的仰慕之情；通过回想刘义隆草率北伐惨遭失败的情景，告诫当朝的北伐者应做好充分的准备工作；通过回忆当年南下之时的情景，表达了自己虽年事已高，却雄心不老，仍渴望建功立业的志向。</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620713" y="425450"/>
            <a:ext cx="9017000" cy="795338"/>
          </a:xfrm>
        </p:spPr>
        <p:txBody>
          <a:bodyPr>
            <a:normAutofit fontScale="90000"/>
          </a:bodyPr>
          <a:lstStyle/>
          <a:p>
            <a:pPr eaLnBrk="1" hangingPunct="1"/>
            <a:r>
              <a:rPr lang="zh-CN" altLang="en-US" sz="5400" smtClean="0">
                <a:solidFill>
                  <a:srgbClr val="0070C0"/>
                </a:solidFill>
              </a:rPr>
              <a:t>明手法</a:t>
            </a:r>
            <a:r>
              <a:rPr lang="en-US" altLang="zh-CN" sz="5400" smtClean="0">
                <a:solidFill>
                  <a:srgbClr val="0070C0"/>
                </a:solidFill>
              </a:rPr>
              <a:t>——</a:t>
            </a:r>
            <a:r>
              <a:rPr lang="zh-CN" altLang="en-US" sz="5400" smtClean="0">
                <a:solidFill>
                  <a:srgbClr val="0070C0"/>
                </a:solidFill>
              </a:rPr>
              <a:t>用典</a:t>
            </a:r>
          </a:p>
        </p:txBody>
      </p:sp>
      <p:graphicFrame>
        <p:nvGraphicFramePr>
          <p:cNvPr id="4" name="内容占位符 3"/>
          <p:cNvGraphicFramePr>
            <a:graphicFrameLocks noGrp="1"/>
          </p:cNvGraphicFramePr>
          <p:nvPr>
            <p:ph idx="1"/>
          </p:nvPr>
        </p:nvGraphicFramePr>
        <p:xfrm>
          <a:off x="319088" y="1757363"/>
          <a:ext cx="11768140" cy="3748087"/>
        </p:xfrm>
        <a:graphic>
          <a:graphicData uri="http://schemas.openxmlformats.org/drawingml/2006/table">
            <a:tbl>
              <a:tblPr firstRow="1" bandRow="1">
                <a:tableStyleId>{5940675A-B579-460E-94D1-54222C63F5DA}</a:tableStyleId>
              </a:tblPr>
              <a:tblGrid>
                <a:gridCol w="5011311"/>
                <a:gridCol w="1112061"/>
                <a:gridCol w="5644768"/>
              </a:tblGrid>
              <a:tr h="481013">
                <a:tc>
                  <a:txBody>
                    <a:bodyPr/>
                    <a:lstStyle/>
                    <a:p>
                      <a:pPr algn="ctr"/>
                      <a:r>
                        <a:rPr lang="zh-CN" altLang="en-US" sz="3600" b="1" smtClean="0">
                          <a:solidFill>
                            <a:srgbClr val="C00000"/>
                          </a:solidFill>
                          <a:latin typeface="华文楷体" pitchFamily="2" charset="-122"/>
                          <a:ea typeface="华文楷体" pitchFamily="2" charset="-122"/>
                        </a:rPr>
                        <a:t>诗句</a:t>
                      </a:r>
                      <a:endParaRPr lang="zh-CN" altLang="en-US" sz="3600" b="1">
                        <a:solidFill>
                          <a:srgbClr val="C00000"/>
                        </a:solidFill>
                        <a:latin typeface="华文楷体" pitchFamily="2" charset="-122"/>
                        <a:ea typeface="华文楷体" pitchFamily="2" charset="-122"/>
                      </a:endParaRPr>
                    </a:p>
                  </a:txBody>
                  <a:tcPr/>
                </a:tc>
                <a:tc>
                  <a:txBody>
                    <a:bodyPr/>
                    <a:lstStyle/>
                    <a:p>
                      <a:pPr algn="ctr"/>
                      <a:r>
                        <a:rPr lang="zh-CN" altLang="en-US" sz="3600" b="1" smtClean="0">
                          <a:solidFill>
                            <a:srgbClr val="C00000"/>
                          </a:solidFill>
                          <a:latin typeface="华文楷体" pitchFamily="2" charset="-122"/>
                          <a:ea typeface="华文楷体" pitchFamily="2" charset="-122"/>
                        </a:rPr>
                        <a:t>用典</a:t>
                      </a:r>
                      <a:endParaRPr lang="zh-CN" altLang="en-US" sz="3600" b="1">
                        <a:solidFill>
                          <a:srgbClr val="C00000"/>
                        </a:solidFill>
                        <a:latin typeface="华文楷体" pitchFamily="2" charset="-122"/>
                        <a:ea typeface="华文楷体" pitchFamily="2" charset="-122"/>
                      </a:endParaRPr>
                    </a:p>
                  </a:txBody>
                  <a:tcPr/>
                </a:tc>
                <a:tc>
                  <a:txBody>
                    <a:bodyPr/>
                    <a:lstStyle/>
                    <a:p>
                      <a:pPr algn="ctr"/>
                      <a:r>
                        <a:rPr lang="zh-CN" altLang="en-US" sz="3600" b="1" smtClean="0">
                          <a:solidFill>
                            <a:srgbClr val="C00000"/>
                          </a:solidFill>
                          <a:latin typeface="华文楷体" pitchFamily="2" charset="-122"/>
                          <a:ea typeface="华文楷体" pitchFamily="2" charset="-122"/>
                        </a:rPr>
                        <a:t>用意</a:t>
                      </a:r>
                      <a:endParaRPr lang="zh-CN" altLang="en-US" sz="3600" b="1">
                        <a:solidFill>
                          <a:srgbClr val="C00000"/>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英雄无觅孙仲谋处</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孙权</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慨叹英雄难觅，讽刺宋室昏聩。</a:t>
                      </a:r>
                      <a:endParaRPr lang="zh-CN" altLang="en-US" sz="2400" b="1">
                        <a:solidFill>
                          <a:schemeClr val="tx2">
                            <a:lumMod val="50000"/>
                          </a:schemeClr>
                        </a:solidFill>
                        <a:latin typeface="华文楷体" pitchFamily="2" charset="-122"/>
                        <a:ea typeface="华文楷体" pitchFamily="2" charset="-122"/>
                      </a:endParaRPr>
                    </a:p>
                  </a:txBody>
                  <a:tcPr/>
                </a:tc>
              </a:tr>
              <a:tr h="547687">
                <a:tc>
                  <a:txBody>
                    <a:bodyPr/>
                    <a:lstStyle/>
                    <a:p>
                      <a:pPr algn="ctr"/>
                      <a:r>
                        <a:rPr lang="zh-CN" altLang="en-US" sz="2400" b="1" smtClean="0">
                          <a:solidFill>
                            <a:schemeClr val="tx2">
                              <a:lumMod val="50000"/>
                            </a:schemeClr>
                          </a:solidFill>
                          <a:latin typeface="华文楷体" pitchFamily="2" charset="-122"/>
                          <a:ea typeface="华文楷体" pitchFamily="2" charset="-122"/>
                        </a:rPr>
                        <a:t>寄奴曾住</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刘裕</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慨叹英雄难觅，讽刺宋室昏聩。</a:t>
                      </a:r>
                      <a:endParaRPr lang="zh-CN" altLang="en-US" sz="2400" b="1">
                        <a:solidFill>
                          <a:schemeClr val="tx2">
                            <a:lumMod val="50000"/>
                          </a:schemeClr>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元嘉草草，封狼居胥，赢得仓皇北顾</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刘义隆</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借古讽今，告诫南宋朝廷不要草率出兵。</a:t>
                      </a:r>
                      <a:endParaRPr lang="zh-CN" altLang="en-US" sz="2400" b="1">
                        <a:solidFill>
                          <a:schemeClr val="tx2">
                            <a:lumMod val="50000"/>
                          </a:schemeClr>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佛狸祠下，一片神鸦社鼓</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拓跋焘</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今昔对照，抒发对南宋朝廷不图恢复中原的愤懑。</a:t>
                      </a:r>
                      <a:endParaRPr lang="zh-CN" altLang="en-US" sz="2400" b="1">
                        <a:solidFill>
                          <a:schemeClr val="tx2">
                            <a:lumMod val="50000"/>
                          </a:schemeClr>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廉颇老矣，尚能饭否</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廉颇</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以廉颇自况，抒发壮志难酬的悲愤。</a:t>
                      </a:r>
                      <a:endParaRPr lang="zh-CN" altLang="en-US" sz="2400" b="1">
                        <a:solidFill>
                          <a:schemeClr val="tx2">
                            <a:lumMod val="50000"/>
                          </a:schemeClr>
                        </a:solidFill>
                        <a:latin typeface="华文楷体" pitchFamily="2" charset="-122"/>
                        <a:ea typeface="华文楷体" pitchFamily="2" charset="-122"/>
                      </a:endParaRPr>
                    </a:p>
                  </a:txBody>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24013" y="1381125"/>
            <a:ext cx="9091612" cy="5214938"/>
          </a:xfrm>
        </p:spPr>
        <p:txBody>
          <a:bodyPr/>
          <a:lstStyle/>
          <a:p>
            <a:pPr marL="0" indent="0" eaLnBrk="1" hangingPunct="1">
              <a:buFont typeface="Wingdings 2" pitchFamily="18" charset="2"/>
              <a:buNone/>
            </a:pPr>
            <a:r>
              <a:rPr sz="3600" smtClean="0">
                <a:solidFill>
                  <a:srgbClr val="6D514A"/>
                </a:solidFill>
                <a:latin typeface="华文新魏"/>
                <a:ea typeface="华文新魏"/>
                <a:cs typeface="华文新魏"/>
              </a:rPr>
              <a:t>      有人认为用典是辛词的一大特色，体现了辛弃疾的</a:t>
            </a:r>
            <a:r>
              <a:rPr sz="3600" smtClean="0">
                <a:solidFill>
                  <a:srgbClr val="FF0000"/>
                </a:solidFill>
                <a:latin typeface="华文新魏"/>
                <a:ea typeface="华文新魏"/>
                <a:cs typeface="华文新魏"/>
              </a:rPr>
              <a:t>豪放词风</a:t>
            </a:r>
            <a:r>
              <a:rPr sz="3600" smtClean="0">
                <a:solidFill>
                  <a:srgbClr val="6D514A"/>
                </a:solidFill>
                <a:latin typeface="华文新魏"/>
                <a:ea typeface="华文新魏"/>
                <a:cs typeface="华文新魏"/>
              </a:rPr>
              <a:t>；也有人评价辛弃疾</a:t>
            </a:r>
            <a:r>
              <a:rPr sz="3600" smtClean="0">
                <a:solidFill>
                  <a:srgbClr val="FF0000"/>
                </a:solidFill>
                <a:latin typeface="华文新魏"/>
                <a:ea typeface="华文新魏"/>
                <a:cs typeface="华文新魏"/>
              </a:rPr>
              <a:t>“掉书袋”“用事多” </a:t>
            </a:r>
            <a:r>
              <a:rPr sz="3600" smtClean="0">
                <a:solidFill>
                  <a:srgbClr val="6D514A"/>
                </a:solidFill>
                <a:latin typeface="华文新魏"/>
                <a:ea typeface="华文新魏"/>
                <a:cs typeface="华文新魏"/>
              </a:rPr>
              <a:t>，据说岳飞的孙子岳珂评价辛弃疾的这首词</a:t>
            </a:r>
            <a:r>
              <a:rPr sz="3600" smtClean="0">
                <a:solidFill>
                  <a:srgbClr val="FF0000"/>
                </a:solidFill>
                <a:latin typeface="华文新魏"/>
                <a:ea typeface="华文新魏"/>
                <a:cs typeface="华文新魏"/>
              </a:rPr>
              <a:t>“微觉用事多耳”</a:t>
            </a:r>
            <a:r>
              <a:rPr sz="3600" smtClean="0">
                <a:solidFill>
                  <a:srgbClr val="6D514A"/>
                </a:solidFill>
                <a:latin typeface="华文新魏"/>
                <a:ea typeface="华文新魏"/>
                <a:cs typeface="华文新魏"/>
              </a:rPr>
              <a:t>。</a:t>
            </a:r>
            <a:endParaRPr lang="en-US" altLang="zh-CN" sz="3600" smtClean="0">
              <a:solidFill>
                <a:srgbClr val="6D514A"/>
              </a:solidFill>
              <a:latin typeface="华文新魏"/>
              <a:ea typeface="华文新魏"/>
              <a:cs typeface="华文新魏"/>
            </a:endParaRPr>
          </a:p>
          <a:p>
            <a:pPr marL="0" indent="0" eaLnBrk="1" hangingPunct="1">
              <a:buFont typeface="Wingdings 2" pitchFamily="18" charset="2"/>
              <a:buNone/>
            </a:pPr>
            <a:r>
              <a:rPr lang="en-US" altLang="zh-CN" sz="3600" smtClean="0">
                <a:solidFill>
                  <a:srgbClr val="6D514A"/>
                </a:solidFill>
                <a:latin typeface="华文新魏"/>
                <a:ea typeface="华文新魏"/>
                <a:cs typeface="华文新魏"/>
              </a:rPr>
              <a:t>                   </a:t>
            </a:r>
            <a:r>
              <a:rPr sz="5400" smtClean="0">
                <a:solidFill>
                  <a:srgbClr val="0070C0"/>
                </a:solidFill>
                <a:latin typeface="华文新魏"/>
                <a:ea typeface="华文新魏"/>
                <a:cs typeface="华文新魏"/>
              </a:rPr>
              <a:t>你怎么看？</a:t>
            </a:r>
            <a:endParaRPr lang="en-US" altLang="zh-CN" sz="5400" smtClean="0">
              <a:solidFill>
                <a:srgbClr val="0070C0"/>
              </a:solidFill>
              <a:latin typeface="华文新魏"/>
              <a:ea typeface="华文新魏"/>
              <a:cs typeface="华文新魏"/>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7169"/>
          <p:cNvSpPr>
            <a:spLocks noGrp="1" noChangeArrowheads="1"/>
          </p:cNvSpPr>
          <p:nvPr>
            <p:ph type="title" idx="4294967295"/>
          </p:nvPr>
        </p:nvSpPr>
        <p:spPr>
          <a:xfrm>
            <a:off x="0" y="-228600"/>
            <a:ext cx="10972800" cy="1143000"/>
          </a:xfrm>
        </p:spPr>
        <p:txBody>
          <a:bodyPr/>
          <a:lstStyle/>
          <a:p>
            <a:pPr eaLnBrk="1" hangingPunct="1"/>
            <a:r>
              <a:rPr lang="zh-CN" altLang="en-US" b="1" smtClean="0"/>
              <a:t>咏史怀古诗的内涵</a:t>
            </a:r>
          </a:p>
        </p:txBody>
      </p:sp>
      <p:sp>
        <p:nvSpPr>
          <p:cNvPr id="44035" name="文本占位符 7170"/>
          <p:cNvSpPr>
            <a:spLocks noGrp="1"/>
          </p:cNvSpPr>
          <p:nvPr>
            <p:ph idx="4294967295"/>
          </p:nvPr>
        </p:nvSpPr>
        <p:spPr>
          <a:xfrm>
            <a:off x="0" y="609600"/>
            <a:ext cx="12192000" cy="5943600"/>
          </a:xfrm>
        </p:spPr>
        <p:txBody>
          <a:bodyPr/>
          <a:lstStyle/>
          <a:p>
            <a:pPr eaLnBrk="1" hangingPunct="1">
              <a:lnSpc>
                <a:spcPct val="130000"/>
              </a:lnSpc>
              <a:spcAft>
                <a:spcPct val="20000"/>
              </a:spcAft>
            </a:pPr>
            <a:r>
              <a:rPr b="1" noProof="1" smtClean="0">
                <a:effectLst>
                  <a:outerShdw blurRad="38100" dist="38100" dir="2700000" algn="tl">
                    <a:srgbClr val="C0C0C0"/>
                  </a:outerShdw>
                </a:effectLst>
              </a:rPr>
              <a:t>怀古咏史诗，主要是以</a:t>
            </a:r>
            <a:r>
              <a:rPr b="1" noProof="1" smtClean="0">
                <a:solidFill>
                  <a:srgbClr val="CC3300"/>
                </a:solidFill>
                <a:effectLst>
                  <a:outerShdw blurRad="38100" dist="38100" dir="2700000" algn="tl">
                    <a:srgbClr val="C0C0C0"/>
                  </a:outerShdw>
                </a:effectLst>
              </a:rPr>
              <a:t>历史事件</a:t>
            </a:r>
            <a:r>
              <a:rPr b="1" noProof="1" smtClean="0">
                <a:effectLst>
                  <a:outerShdw blurRad="38100" dist="38100" dir="2700000" algn="tl">
                    <a:srgbClr val="C0C0C0"/>
                  </a:outerShdw>
                </a:effectLst>
              </a:rPr>
              <a:t>、</a:t>
            </a:r>
            <a:r>
              <a:rPr b="1" noProof="1" smtClean="0">
                <a:solidFill>
                  <a:srgbClr val="CC3300"/>
                </a:solidFill>
                <a:effectLst>
                  <a:outerShdw blurRad="38100" dist="38100" dir="2700000" algn="tl">
                    <a:srgbClr val="C0C0C0"/>
                  </a:outerShdw>
                </a:effectLst>
              </a:rPr>
              <a:t>历史人物、历史陈迹</a:t>
            </a:r>
            <a:r>
              <a:rPr b="1" noProof="1" smtClean="0">
                <a:effectLst>
                  <a:outerShdw blurRad="38100" dist="38100" dir="2700000" algn="tl">
                    <a:srgbClr val="C0C0C0"/>
                  </a:outerShdw>
                </a:effectLst>
              </a:rPr>
              <a:t>为题材，借登高望远、咏叹史实、怀念古迹来表达感慨兴衰、寄托哀思、托古讽今等目的的诗歌。怀古咏史类作品，严格地说，应该有“</a:t>
            </a:r>
            <a:r>
              <a:rPr b="1" noProof="1" smtClean="0">
                <a:solidFill>
                  <a:srgbClr val="CC3300"/>
                </a:solidFill>
                <a:effectLst>
                  <a:outerShdw blurRad="38100" dist="38100" dir="2700000" algn="tl">
                    <a:srgbClr val="C0C0C0"/>
                  </a:outerShdw>
                </a:effectLst>
              </a:rPr>
              <a:t>怀古</a:t>
            </a:r>
            <a:r>
              <a:rPr b="1" noProof="1" smtClean="0">
                <a:effectLst>
                  <a:outerShdw blurRad="38100" dist="38100" dir="2700000" algn="tl">
                    <a:srgbClr val="C0C0C0"/>
                  </a:outerShdw>
                </a:effectLst>
              </a:rPr>
              <a:t>”和“</a:t>
            </a:r>
            <a:r>
              <a:rPr b="1" noProof="1" smtClean="0">
                <a:solidFill>
                  <a:srgbClr val="CC3300"/>
                </a:solidFill>
                <a:effectLst>
                  <a:outerShdw blurRad="38100" dist="38100" dir="2700000" algn="tl">
                    <a:srgbClr val="C0C0C0"/>
                  </a:outerShdw>
                </a:effectLst>
              </a:rPr>
              <a:t>咏史</a:t>
            </a:r>
            <a:r>
              <a:rPr b="1" noProof="1" smtClean="0">
                <a:effectLst>
                  <a:outerShdw blurRad="38100" dist="38100" dir="2700000" algn="tl">
                    <a:srgbClr val="C0C0C0"/>
                  </a:outerShdw>
                </a:effectLst>
              </a:rPr>
              <a:t>”两个小类</a:t>
            </a:r>
          </a:p>
          <a:p>
            <a:pPr eaLnBrk="1" hangingPunct="1">
              <a:lnSpc>
                <a:spcPct val="130000"/>
              </a:lnSpc>
              <a:spcAft>
                <a:spcPct val="20000"/>
              </a:spcAft>
            </a:pPr>
            <a:r>
              <a:rPr b="1" noProof="1" smtClean="0">
                <a:effectLst>
                  <a:outerShdw blurRad="38100" dist="38100" dir="2700000" algn="tl">
                    <a:srgbClr val="C0C0C0"/>
                  </a:outerShdw>
                </a:effectLst>
              </a:rPr>
              <a:t>     “</a:t>
            </a:r>
            <a:r>
              <a:rPr b="1" noProof="1" smtClean="0">
                <a:solidFill>
                  <a:schemeClr val="hlink"/>
                </a:solidFill>
                <a:effectLst>
                  <a:outerShdw blurRad="38100" dist="38100" dir="2700000" algn="tl">
                    <a:srgbClr val="C0C0C0"/>
                  </a:outerShdw>
                </a:effectLst>
              </a:rPr>
              <a:t>怀古</a:t>
            </a:r>
            <a:r>
              <a:rPr b="1" noProof="1" smtClean="0">
                <a:effectLst>
                  <a:outerShdw blurRad="38100" dist="38100" dir="2700000" algn="tl">
                    <a:srgbClr val="C0C0C0"/>
                  </a:outerShdw>
                </a:effectLst>
              </a:rPr>
              <a:t>”是指登临游览，触景生情，由于历史遗迹的诱发，而抒发感慨</a:t>
            </a:r>
            <a:r>
              <a:rPr altLang="zh-CN" b="1" noProof="1" smtClean="0">
                <a:effectLst>
                  <a:outerShdw blurRad="38100" dist="38100" dir="2700000" algn="tl">
                    <a:srgbClr val="C0C0C0"/>
                  </a:outerShdw>
                </a:effectLst>
              </a:rPr>
              <a:t>——</a:t>
            </a:r>
            <a:r>
              <a:rPr b="1" noProof="1" smtClean="0">
                <a:effectLst>
                  <a:outerShdw blurRad="38100" dist="38100" dir="2700000" algn="tl">
                    <a:srgbClr val="C0C0C0"/>
                  </a:outerShdw>
                </a:effectLst>
              </a:rPr>
              <a:t>长于情景交融．</a:t>
            </a:r>
          </a:p>
          <a:p>
            <a:pPr eaLnBrk="1" hangingPunct="1">
              <a:lnSpc>
                <a:spcPct val="130000"/>
              </a:lnSpc>
              <a:spcAft>
                <a:spcPct val="20000"/>
              </a:spcAft>
            </a:pPr>
            <a:r>
              <a:rPr b="1" noProof="1" smtClean="0">
                <a:effectLst>
                  <a:outerShdw blurRad="38100" dist="38100" dir="2700000" algn="tl">
                    <a:srgbClr val="C0C0C0"/>
                  </a:outerShdw>
                </a:effectLst>
              </a:rPr>
              <a:t>      “</a:t>
            </a:r>
            <a:r>
              <a:rPr b="1" noProof="1" smtClean="0">
                <a:solidFill>
                  <a:schemeClr val="hlink"/>
                </a:solidFill>
                <a:effectLst>
                  <a:outerShdw blurRad="38100" dist="38100" dir="2700000" algn="tl">
                    <a:srgbClr val="C0C0C0"/>
                  </a:outerShdw>
                </a:effectLst>
              </a:rPr>
              <a:t>咏史</a:t>
            </a:r>
            <a:r>
              <a:rPr b="1" noProof="1" smtClean="0">
                <a:effectLst>
                  <a:outerShdw blurRad="38100" dist="38100" dir="2700000" algn="tl">
                    <a:srgbClr val="C0C0C0"/>
                  </a:outerShdw>
                </a:effectLst>
              </a:rPr>
              <a:t>”是翻阅古书，捡点旧说，针对特定的人和事，而陈述自己的独到见地。</a:t>
            </a:r>
            <a:r>
              <a:rPr altLang="zh-CN" b="1" noProof="1" smtClean="0">
                <a:effectLst>
                  <a:outerShdw blurRad="38100" dist="38100" dir="2700000" algn="tl">
                    <a:srgbClr val="C0C0C0"/>
                  </a:outerShdw>
                </a:effectLst>
              </a:rPr>
              <a:t>——</a:t>
            </a:r>
            <a:r>
              <a:rPr b="1" noProof="1" smtClean="0">
                <a:effectLst>
                  <a:outerShdw blurRad="38100" dist="38100" dir="2700000" algn="tl">
                    <a:srgbClr val="C0C0C0"/>
                  </a:outerShdw>
                </a:effectLst>
              </a:rPr>
              <a:t>长于议论精辟。　</a:t>
            </a:r>
            <a:endParaRPr b="1" noProof="1" smtClean="0">
              <a:solidFill>
                <a:srgbClr val="990000"/>
              </a:solidFill>
            </a:endParaRPr>
          </a:p>
          <a:p>
            <a:pPr eaLnBrk="1" hangingPunct="1">
              <a:lnSpc>
                <a:spcPct val="130000"/>
              </a:lnSpc>
              <a:spcAft>
                <a:spcPct val="20000"/>
              </a:spcAft>
            </a:pPr>
            <a:r>
              <a:rPr b="1" noProof="1" smtClean="0">
                <a:solidFill>
                  <a:srgbClr val="990000"/>
                </a:solidFill>
              </a:rPr>
              <a:t>由于这类诗歌都以古人、古事、古迹为描写对象，思想大都比较沉重，感情基调一般都比较苍劲悲凉，所以并称</a:t>
            </a:r>
            <a:r>
              <a:rPr b="1" noProof="1" smtClean="0">
                <a:solidFill>
                  <a:schemeClr val="tx2"/>
                </a:solidFill>
              </a:rPr>
              <a:t>咏史怀古诗。</a:t>
            </a:r>
            <a:endParaRPr altLang="zh-CN" b="1" noProof="1" smtClean="0">
              <a:solidFill>
                <a:schemeClr val="tx2"/>
              </a:solidFill>
            </a:endParaRPr>
          </a:p>
          <a:p>
            <a:pPr eaLnBrk="1" hangingPunct="1">
              <a:lnSpc>
                <a:spcPct val="130000"/>
              </a:lnSpc>
              <a:spcAft>
                <a:spcPct val="20000"/>
              </a:spcAft>
            </a:pPr>
            <a:endParaRPr b="1" noProof="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2" dur="20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7" dur="20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22" dur="20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374650" y="428625"/>
            <a:ext cx="9018588" cy="795338"/>
          </a:xfrm>
        </p:spPr>
        <p:txBody>
          <a:bodyPr/>
          <a:lstStyle/>
          <a:p>
            <a:pPr eaLnBrk="1" hangingPunct="1"/>
            <a:r>
              <a:rPr lang="zh-CN" altLang="en-US" sz="4800" smtClean="0"/>
              <a:t>明手法</a:t>
            </a:r>
            <a:r>
              <a:rPr lang="en-US" altLang="zh-CN" sz="4800" smtClean="0"/>
              <a:t>——</a:t>
            </a:r>
            <a:r>
              <a:rPr lang="zh-CN" altLang="en-US" sz="4800" smtClean="0"/>
              <a:t>用典</a:t>
            </a:r>
          </a:p>
        </p:txBody>
      </p:sp>
      <p:graphicFrame>
        <p:nvGraphicFramePr>
          <p:cNvPr id="4" name="内容占位符 3"/>
          <p:cNvGraphicFramePr>
            <a:graphicFrameLocks noGrp="1"/>
          </p:cNvGraphicFramePr>
          <p:nvPr>
            <p:ph idx="1"/>
          </p:nvPr>
        </p:nvGraphicFramePr>
        <p:xfrm>
          <a:off x="247650" y="1223963"/>
          <a:ext cx="11944353" cy="3382327"/>
        </p:xfrm>
        <a:graphic>
          <a:graphicData uri="http://schemas.openxmlformats.org/drawingml/2006/table">
            <a:tbl>
              <a:tblPr firstRow="1" bandRow="1">
                <a:tableStyleId>{5940675A-B579-460E-94D1-54222C63F5DA}</a:tableStyleId>
              </a:tblPr>
              <a:tblGrid>
                <a:gridCol w="5086349"/>
                <a:gridCol w="1128713"/>
                <a:gridCol w="5729291"/>
              </a:tblGrid>
              <a:tr h="481013">
                <a:tc>
                  <a:txBody>
                    <a:bodyPr/>
                    <a:lstStyle/>
                    <a:p>
                      <a:pPr algn="ctr"/>
                      <a:r>
                        <a:rPr lang="zh-CN" altLang="en-US" sz="3600" b="1" smtClean="0">
                          <a:solidFill>
                            <a:srgbClr val="C00000"/>
                          </a:solidFill>
                          <a:latin typeface="华文楷体" pitchFamily="2" charset="-122"/>
                          <a:ea typeface="华文楷体" pitchFamily="2" charset="-122"/>
                        </a:rPr>
                        <a:t>诗句</a:t>
                      </a:r>
                      <a:endParaRPr lang="zh-CN" altLang="en-US" sz="3600" b="1">
                        <a:solidFill>
                          <a:srgbClr val="C00000"/>
                        </a:solidFill>
                        <a:latin typeface="华文楷体" pitchFamily="2" charset="-122"/>
                        <a:ea typeface="华文楷体" pitchFamily="2" charset="-122"/>
                      </a:endParaRPr>
                    </a:p>
                  </a:txBody>
                  <a:tcPr/>
                </a:tc>
                <a:tc>
                  <a:txBody>
                    <a:bodyPr/>
                    <a:lstStyle/>
                    <a:p>
                      <a:pPr algn="ctr"/>
                      <a:r>
                        <a:rPr lang="zh-CN" altLang="en-US" sz="3600" b="1" smtClean="0">
                          <a:solidFill>
                            <a:srgbClr val="C00000"/>
                          </a:solidFill>
                          <a:latin typeface="华文楷体" pitchFamily="2" charset="-122"/>
                          <a:ea typeface="华文楷体" pitchFamily="2" charset="-122"/>
                        </a:rPr>
                        <a:t>用典</a:t>
                      </a:r>
                      <a:endParaRPr lang="zh-CN" altLang="en-US" sz="3600" b="1">
                        <a:solidFill>
                          <a:srgbClr val="C00000"/>
                        </a:solidFill>
                        <a:latin typeface="华文楷体" pitchFamily="2" charset="-122"/>
                        <a:ea typeface="华文楷体" pitchFamily="2" charset="-122"/>
                      </a:endParaRPr>
                    </a:p>
                  </a:txBody>
                  <a:tcPr/>
                </a:tc>
                <a:tc>
                  <a:txBody>
                    <a:bodyPr/>
                    <a:lstStyle/>
                    <a:p>
                      <a:pPr algn="ctr"/>
                      <a:r>
                        <a:rPr lang="zh-CN" altLang="en-US" sz="3600" b="1" smtClean="0">
                          <a:solidFill>
                            <a:srgbClr val="C00000"/>
                          </a:solidFill>
                          <a:latin typeface="华文楷体" pitchFamily="2" charset="-122"/>
                          <a:ea typeface="华文楷体" pitchFamily="2" charset="-122"/>
                        </a:rPr>
                        <a:t>用意</a:t>
                      </a:r>
                      <a:endParaRPr lang="zh-CN" altLang="en-US" sz="3600" b="1">
                        <a:solidFill>
                          <a:srgbClr val="C00000"/>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英雄无觅孙仲谋处</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孙权</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慨叹英雄难觅，讽刺宋室昏聩。</a:t>
                      </a:r>
                      <a:endParaRPr lang="zh-CN" altLang="en-US" sz="2400" b="1">
                        <a:solidFill>
                          <a:schemeClr val="tx2">
                            <a:lumMod val="50000"/>
                          </a:schemeClr>
                        </a:solidFill>
                        <a:latin typeface="华文楷体" pitchFamily="2" charset="-122"/>
                        <a:ea typeface="华文楷体" pitchFamily="2" charset="-122"/>
                      </a:endParaRPr>
                    </a:p>
                  </a:txBody>
                  <a:tcPr/>
                </a:tc>
              </a:tr>
              <a:tr h="547687">
                <a:tc>
                  <a:txBody>
                    <a:bodyPr/>
                    <a:lstStyle/>
                    <a:p>
                      <a:pPr algn="ctr"/>
                      <a:r>
                        <a:rPr lang="zh-CN" altLang="en-US" sz="2400" b="1" smtClean="0">
                          <a:solidFill>
                            <a:schemeClr val="tx2">
                              <a:lumMod val="50000"/>
                            </a:schemeClr>
                          </a:solidFill>
                          <a:latin typeface="华文楷体" pitchFamily="2" charset="-122"/>
                          <a:ea typeface="华文楷体" pitchFamily="2" charset="-122"/>
                        </a:rPr>
                        <a:t>寄奴曾住</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刘裕</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慨叹英雄难觅，讽刺宋室昏聩。</a:t>
                      </a:r>
                      <a:endParaRPr lang="zh-CN" altLang="en-US" sz="2400" b="1">
                        <a:solidFill>
                          <a:schemeClr val="tx2">
                            <a:lumMod val="50000"/>
                          </a:schemeClr>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元嘉草草，封狼居胥，赢得仓皇北顾</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刘义隆</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借古讽今，告诫南宋朝廷不要草率出兵。</a:t>
                      </a:r>
                      <a:endParaRPr lang="zh-CN" altLang="en-US" sz="2400" b="1">
                        <a:solidFill>
                          <a:schemeClr val="tx2">
                            <a:lumMod val="50000"/>
                          </a:schemeClr>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佛狸祠下，一片神鸦社鼓</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拓跋焘</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今昔对照，抒发对南宋朝廷不图恢复中原的愤懑。</a:t>
                      </a:r>
                      <a:endParaRPr lang="zh-CN" altLang="en-US" sz="2400" b="1">
                        <a:solidFill>
                          <a:schemeClr val="tx2">
                            <a:lumMod val="50000"/>
                          </a:schemeClr>
                        </a:solidFill>
                        <a:latin typeface="华文楷体" pitchFamily="2" charset="-122"/>
                        <a:ea typeface="华文楷体" pitchFamily="2" charset="-122"/>
                      </a:endParaRPr>
                    </a:p>
                  </a:txBody>
                  <a:tcPr/>
                </a:tc>
              </a:tr>
              <a:tr h="370840">
                <a:tc>
                  <a:txBody>
                    <a:bodyPr/>
                    <a:lstStyle/>
                    <a:p>
                      <a:pPr algn="ctr"/>
                      <a:r>
                        <a:rPr lang="zh-CN" altLang="en-US" sz="2400" b="1" smtClean="0">
                          <a:solidFill>
                            <a:schemeClr val="tx2">
                              <a:lumMod val="50000"/>
                            </a:schemeClr>
                          </a:solidFill>
                          <a:latin typeface="华文楷体" pitchFamily="2" charset="-122"/>
                          <a:ea typeface="华文楷体" pitchFamily="2" charset="-122"/>
                        </a:rPr>
                        <a:t>廉颇老矣，尚能饭否</a:t>
                      </a:r>
                      <a:endParaRPr lang="zh-CN" altLang="en-US" sz="2400" b="1">
                        <a:solidFill>
                          <a:schemeClr val="tx2">
                            <a:lumMod val="50000"/>
                          </a:schemeClr>
                        </a:solidFill>
                        <a:latin typeface="华文楷体" pitchFamily="2" charset="-122"/>
                        <a:ea typeface="华文楷体" pitchFamily="2" charset="-122"/>
                      </a:endParaRPr>
                    </a:p>
                  </a:txBody>
                  <a:tcPr/>
                </a:tc>
                <a:tc>
                  <a:txBody>
                    <a:bodyPr/>
                    <a:lstStyle/>
                    <a:p>
                      <a:pPr algn="ctr"/>
                      <a:r>
                        <a:rPr lang="zh-CN" altLang="en-US" sz="2400" b="1" smtClean="0">
                          <a:solidFill>
                            <a:srgbClr val="002060"/>
                          </a:solidFill>
                          <a:latin typeface="华文楷体" pitchFamily="2" charset="-122"/>
                          <a:ea typeface="华文楷体" pitchFamily="2" charset="-122"/>
                        </a:rPr>
                        <a:t>廉颇</a:t>
                      </a:r>
                      <a:endParaRPr lang="zh-CN" altLang="en-US" sz="2400" b="1">
                        <a:solidFill>
                          <a:srgbClr val="002060"/>
                        </a:solidFill>
                        <a:latin typeface="华文楷体" pitchFamily="2" charset="-122"/>
                        <a:ea typeface="华文楷体" pitchFamily="2" charset="-122"/>
                      </a:endParaRPr>
                    </a:p>
                  </a:txBody>
                  <a:tcPr/>
                </a:tc>
                <a:tc>
                  <a:txBody>
                    <a:bodyPr/>
                    <a:lstStyle/>
                    <a:p>
                      <a:pPr algn="ctr"/>
                      <a:r>
                        <a:rPr lang="zh-CN" altLang="en-US" sz="2400" b="1" smtClean="0">
                          <a:solidFill>
                            <a:schemeClr val="tx2">
                              <a:lumMod val="50000"/>
                            </a:schemeClr>
                          </a:solidFill>
                          <a:latin typeface="华文楷体" pitchFamily="2" charset="-122"/>
                          <a:ea typeface="华文楷体" pitchFamily="2" charset="-122"/>
                        </a:rPr>
                        <a:t>以廉颇自况，抒发壮志难酬的悲愤。</a:t>
                      </a:r>
                      <a:endParaRPr lang="zh-CN" altLang="en-US" sz="2400" b="1">
                        <a:solidFill>
                          <a:schemeClr val="tx2">
                            <a:lumMod val="50000"/>
                          </a:schemeClr>
                        </a:solidFill>
                        <a:latin typeface="华文楷体" pitchFamily="2" charset="-122"/>
                        <a:ea typeface="华文楷体" pitchFamily="2" charset="-122"/>
                      </a:endParaRPr>
                    </a:p>
                  </a:txBody>
                  <a:tcPr/>
                </a:tc>
              </a:tr>
            </a:tbl>
          </a:graphicData>
        </a:graphic>
      </p:graphicFrame>
      <p:sp>
        <p:nvSpPr>
          <p:cNvPr id="3" name="文本框 2"/>
          <p:cNvSpPr txBox="1">
            <a:spLocks noChangeArrowheads="1"/>
          </p:cNvSpPr>
          <p:nvPr/>
        </p:nvSpPr>
        <p:spPr bwMode="auto">
          <a:xfrm>
            <a:off x="2400300" y="4772025"/>
            <a:ext cx="9244013" cy="1373188"/>
          </a:xfrm>
          <a:prstGeom prst="rect">
            <a:avLst/>
          </a:prstGeom>
          <a:noFill/>
          <a:ln w="9525">
            <a:noFill/>
            <a:miter lim="800000"/>
            <a:headEnd/>
            <a:tailEnd/>
          </a:ln>
        </p:spPr>
        <p:txBody>
          <a:bodyPr>
            <a:spAutoFit/>
          </a:bodyPr>
          <a:lstStyle/>
          <a:p>
            <a:pPr>
              <a:lnSpc>
                <a:spcPct val="130000"/>
              </a:lnSpc>
            </a:pPr>
            <a:r>
              <a:rPr lang="zh-CN" altLang="en-US" sz="3200" b="1">
                <a:latin typeface="华文楷体"/>
                <a:ea typeface="华文楷体"/>
                <a:cs typeface="华文楷体"/>
              </a:rPr>
              <a:t>前四个典故与</a:t>
            </a:r>
            <a:r>
              <a:rPr lang="zh-CN" altLang="en-US" sz="3200" b="1">
                <a:solidFill>
                  <a:srgbClr val="C00000"/>
                </a:solidFill>
                <a:latin typeface="华文楷体"/>
                <a:ea typeface="华文楷体"/>
                <a:cs typeface="华文楷体"/>
              </a:rPr>
              <a:t>京口</a:t>
            </a:r>
            <a:r>
              <a:rPr lang="zh-CN" altLang="en-US" sz="3200" b="1">
                <a:latin typeface="华文楷体"/>
                <a:ea typeface="华文楷体"/>
                <a:cs typeface="华文楷体"/>
              </a:rPr>
              <a:t>有关，廉颇的典故与前四个典故</a:t>
            </a:r>
            <a:r>
              <a:rPr lang="zh-CN" altLang="en-US" sz="3200" b="1">
                <a:solidFill>
                  <a:srgbClr val="C00000"/>
                </a:solidFill>
                <a:latin typeface="华文楷体"/>
                <a:ea typeface="华文楷体"/>
                <a:cs typeface="华文楷体"/>
              </a:rPr>
              <a:t>都体现了辛弃疾的爱国激情</a:t>
            </a:r>
            <a:r>
              <a:rPr lang="zh-CN" altLang="en-US" sz="3200" b="1">
                <a:latin typeface="华文楷体"/>
                <a:ea typeface="华文楷体"/>
                <a:cs typeface="华文楷体"/>
              </a:rPr>
              <a:t>。</a:t>
            </a:r>
            <a:r>
              <a:rPr lang="zh-CN" altLang="en-US" sz="3200" b="1">
                <a:solidFill>
                  <a:srgbClr val="002060"/>
                </a:solidFill>
                <a:latin typeface="华文楷体"/>
                <a:ea typeface="华文楷体"/>
                <a:cs typeface="华文楷体"/>
              </a:rPr>
              <a:t>（结合点）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554288"/>
            <a:ext cx="11823700" cy="5322887"/>
          </a:xfrm>
        </p:spPr>
        <p:txBody>
          <a:bodyPr rtlCol="0"/>
          <a:lstStyle/>
          <a:p>
            <a:pPr marL="0" indent="0" eaLnBrk="1" fontAlgn="auto" hangingPunct="1">
              <a:buFont typeface="Wingdings 2" pitchFamily="18" charset="2"/>
              <a:buNone/>
              <a:defRPr/>
            </a:pPr>
            <a:r>
              <a:rPr sz="4400" b="1" smtClean="0">
                <a:solidFill>
                  <a:schemeClr val="tx1">
                    <a:lumMod val="50000"/>
                  </a:schemeClr>
                </a:solidFill>
                <a:latin typeface="华文楷体" pitchFamily="2" charset="-122"/>
                <a:ea typeface="华文楷体" pitchFamily="2" charset="-122"/>
              </a:rPr>
              <a:t>“辛词当以</a:t>
            </a:r>
            <a:r>
              <a:rPr lang="en-US" altLang="zh-CN" sz="4400" b="1" smtClean="0">
                <a:solidFill>
                  <a:schemeClr val="tx1">
                    <a:lumMod val="50000"/>
                  </a:schemeClr>
                </a:solidFill>
                <a:latin typeface="华文楷体" pitchFamily="2" charset="-122"/>
                <a:ea typeface="华文楷体" pitchFamily="2" charset="-122"/>
              </a:rPr>
              <a:t>《</a:t>
            </a:r>
            <a:r>
              <a:rPr sz="4400" b="1" smtClean="0">
                <a:solidFill>
                  <a:schemeClr val="tx1">
                    <a:lumMod val="50000"/>
                  </a:schemeClr>
                </a:solidFill>
                <a:latin typeface="华文楷体" pitchFamily="2" charset="-122"/>
                <a:ea typeface="华文楷体" pitchFamily="2" charset="-122"/>
              </a:rPr>
              <a:t>永遇乐 京口北固亭怀古</a:t>
            </a:r>
            <a:r>
              <a:rPr lang="en-US" altLang="zh-CN" sz="4400" b="1" smtClean="0">
                <a:solidFill>
                  <a:schemeClr val="tx1">
                    <a:lumMod val="50000"/>
                  </a:schemeClr>
                </a:solidFill>
                <a:latin typeface="华文楷体" pitchFamily="2" charset="-122"/>
                <a:ea typeface="华文楷体" pitchFamily="2" charset="-122"/>
              </a:rPr>
              <a:t>》</a:t>
            </a:r>
            <a:r>
              <a:rPr sz="4400" b="1" smtClean="0">
                <a:solidFill>
                  <a:schemeClr val="tx1">
                    <a:lumMod val="50000"/>
                  </a:schemeClr>
                </a:solidFill>
                <a:latin typeface="华文楷体" pitchFamily="2" charset="-122"/>
                <a:ea typeface="华文楷体" pitchFamily="2" charset="-122"/>
              </a:rPr>
              <a:t>为第一”</a:t>
            </a:r>
            <a:endParaRPr lang="en-US" altLang="zh-CN" sz="4400" b="1" smtClean="0">
              <a:solidFill>
                <a:schemeClr val="tx1">
                  <a:lumMod val="50000"/>
                </a:schemeClr>
              </a:solidFill>
              <a:latin typeface="华文楷体" pitchFamily="2" charset="-122"/>
              <a:ea typeface="华文楷体" pitchFamily="2" charset="-122"/>
            </a:endParaRPr>
          </a:p>
          <a:p>
            <a:pPr marL="0" indent="0" eaLnBrk="1" fontAlgn="auto" hangingPunct="1">
              <a:buFont typeface="Wingdings 2" pitchFamily="18" charset="2"/>
              <a:buNone/>
              <a:defRPr/>
            </a:pPr>
            <a:r>
              <a:rPr lang="en-US" altLang="zh-CN" sz="4000" b="1">
                <a:solidFill>
                  <a:schemeClr val="tx1">
                    <a:lumMod val="50000"/>
                  </a:schemeClr>
                </a:solidFill>
                <a:latin typeface="华文楷体" pitchFamily="2" charset="-122"/>
                <a:ea typeface="华文楷体" pitchFamily="2" charset="-122"/>
              </a:rPr>
              <a:t> </a:t>
            </a:r>
            <a:r>
              <a:rPr lang="en-US" altLang="zh-CN" sz="4000" b="1" smtClean="0">
                <a:solidFill>
                  <a:schemeClr val="tx1">
                    <a:lumMod val="50000"/>
                  </a:schemeClr>
                </a:solidFill>
                <a:latin typeface="华文楷体" pitchFamily="2" charset="-122"/>
                <a:ea typeface="华文楷体" pitchFamily="2" charset="-122"/>
              </a:rPr>
              <a:t>                                                           </a:t>
            </a:r>
            <a:r>
              <a:rPr lang="en-US" altLang="zh-CN" sz="4000" b="1" smtClean="0">
                <a:solidFill>
                  <a:srgbClr val="C00000"/>
                </a:solidFill>
                <a:latin typeface="华文楷体" pitchFamily="2" charset="-122"/>
                <a:ea typeface="华文楷体" pitchFamily="2" charset="-122"/>
              </a:rPr>
              <a:t>——</a:t>
            </a:r>
            <a:r>
              <a:rPr sz="4000" b="1" smtClean="0">
                <a:solidFill>
                  <a:srgbClr val="C00000"/>
                </a:solidFill>
                <a:latin typeface="华文楷体" pitchFamily="2" charset="-122"/>
                <a:ea typeface="华文楷体" pitchFamily="2" charset="-122"/>
              </a:rPr>
              <a:t>杨慎</a:t>
            </a:r>
            <a:r>
              <a:rPr lang="en-US" altLang="zh-CN" sz="4000" b="1" smtClean="0">
                <a:solidFill>
                  <a:srgbClr val="C00000"/>
                </a:solidFill>
                <a:latin typeface="华文楷体" pitchFamily="2" charset="-122"/>
                <a:ea typeface="华文楷体" pitchFamily="2" charset="-122"/>
              </a:rPr>
              <a:t>《</a:t>
            </a:r>
            <a:r>
              <a:rPr sz="4000" b="1" smtClean="0">
                <a:solidFill>
                  <a:srgbClr val="C00000"/>
                </a:solidFill>
                <a:latin typeface="华文楷体" pitchFamily="2" charset="-122"/>
                <a:ea typeface="华文楷体" pitchFamily="2" charset="-122"/>
              </a:rPr>
              <a:t>词品</a:t>
            </a:r>
            <a:r>
              <a:rPr lang="en-US" altLang="zh-CN" sz="4000" b="1" smtClean="0">
                <a:solidFill>
                  <a:srgbClr val="C00000"/>
                </a:solidFill>
                <a:latin typeface="华文楷体" pitchFamily="2" charset="-122"/>
                <a:ea typeface="华文楷体" pitchFamily="2" charset="-122"/>
              </a:rPr>
              <a:t>》</a:t>
            </a:r>
            <a:endParaRPr lang="en-US" altLang="zh-CN" sz="4000" b="1">
              <a:solidFill>
                <a:srgbClr val="C00000"/>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1500" y="2820988"/>
            <a:ext cx="9017000" cy="795337"/>
          </a:xfrm>
        </p:spPr>
        <p:txBody>
          <a:bodyPr>
            <a:normAutofit fontScale="90000"/>
          </a:bodyPr>
          <a:lstStyle/>
          <a:p>
            <a:pPr eaLnBrk="1" hangingPunct="1"/>
            <a:r>
              <a:rPr lang="zh-CN" altLang="en-US" sz="6000" smtClean="0">
                <a:solidFill>
                  <a:srgbClr val="C00000"/>
                </a:solidFill>
              </a:rPr>
              <a:t>时势造英雄，英雄造时势。</a:t>
            </a:r>
          </a:p>
        </p:txBody>
      </p:sp>
      <p:sp>
        <p:nvSpPr>
          <p:cNvPr id="4" name="矩形 3"/>
          <p:cNvSpPr/>
          <p:nvPr/>
        </p:nvSpPr>
        <p:spPr>
          <a:xfrm>
            <a:off x="136525" y="666750"/>
            <a:ext cx="4289425" cy="1323975"/>
          </a:xfrm>
          <a:prstGeom prst="rect">
            <a:avLst/>
          </a:prstGeom>
          <a:noFill/>
        </p:spPr>
        <p:txBody>
          <a:bodyPr wrap="none">
            <a:spAutoFit/>
          </a:bodyPr>
          <a:lstStyle/>
          <a:p>
            <a:pPr algn="ctr" fontAlgn="auto">
              <a:spcBef>
                <a:spcPts val="0"/>
              </a:spcBef>
              <a:spcAft>
                <a:spcPts val="0"/>
              </a:spcAft>
              <a:defRPr/>
            </a:pPr>
            <a:r>
              <a:rPr lang="zh-CN" altLang="en-US" sz="8000">
                <a:ln w="0"/>
                <a:effectLst>
                  <a:outerShdw blurRad="38100" dist="19050" dir="2700000" algn="tl" rotWithShape="0">
                    <a:schemeClr val="dk1">
                      <a:alpha val="40000"/>
                    </a:schemeClr>
                  </a:outerShdw>
                </a:effectLst>
                <a:latin typeface="+mj-ea"/>
                <a:ea typeface="+mj-ea"/>
                <a:cs typeface="+mn-cs"/>
              </a:rPr>
              <a:t>现实意义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231775" y="206375"/>
            <a:ext cx="9018588" cy="796925"/>
          </a:xfrm>
        </p:spPr>
        <p:txBody>
          <a:bodyPr>
            <a:normAutofit fontScale="90000"/>
          </a:bodyPr>
          <a:lstStyle/>
          <a:p>
            <a:pPr eaLnBrk="1" hangingPunct="1"/>
            <a:r>
              <a:rPr lang="zh-CN" altLang="en-US" sz="5400" smtClean="0">
                <a:solidFill>
                  <a:srgbClr val="C00000"/>
                </a:solidFill>
              </a:rPr>
              <a:t>诵读诗词</a:t>
            </a:r>
          </a:p>
        </p:txBody>
      </p:sp>
      <p:sp>
        <p:nvSpPr>
          <p:cNvPr id="37890" name="内容占位符 2"/>
          <p:cNvSpPr>
            <a:spLocks noGrp="1"/>
          </p:cNvSpPr>
          <p:nvPr>
            <p:ph idx="1"/>
          </p:nvPr>
        </p:nvSpPr>
        <p:spPr>
          <a:xfrm>
            <a:off x="938213" y="1003300"/>
            <a:ext cx="10737850" cy="5213350"/>
          </a:xfrm>
        </p:spPr>
        <p:txBody>
          <a:bodyPr/>
          <a:lstStyle/>
          <a:p>
            <a:pPr marL="0" indent="0" algn="ctr" eaLnBrk="1" hangingPunct="1">
              <a:buFont typeface="Wingdings 2" pitchFamily="18" charset="2"/>
              <a:buNone/>
            </a:pPr>
            <a:r>
              <a:rPr lang="en-US" altLang="zh-CN" sz="3600" b="1" smtClean="0">
                <a:solidFill>
                  <a:srgbClr val="002060"/>
                </a:solidFill>
                <a:latin typeface="华文楷体"/>
                <a:ea typeface="华文楷体"/>
                <a:cs typeface="华文楷体"/>
              </a:rPr>
              <a:t>     </a:t>
            </a:r>
            <a:r>
              <a:rPr sz="3600" b="1" smtClean="0">
                <a:solidFill>
                  <a:srgbClr val="002060"/>
                </a:solidFill>
                <a:latin typeface="华文楷体"/>
                <a:ea typeface="华文楷体"/>
                <a:cs typeface="华文楷体"/>
              </a:rPr>
              <a:t>永遇乐   京口北固亭怀古</a:t>
            </a:r>
            <a:endParaRPr lang="en-US" altLang="zh-CN" sz="3600" b="1" smtClean="0">
              <a:solidFill>
                <a:srgbClr val="002060"/>
              </a:solidFill>
              <a:latin typeface="华文楷体"/>
              <a:ea typeface="华文楷体"/>
              <a:cs typeface="华文楷体"/>
            </a:endParaRPr>
          </a:p>
          <a:p>
            <a:pPr marL="0" indent="0" algn="ctr" eaLnBrk="1" hangingPunct="1">
              <a:buFont typeface="Wingdings 2" pitchFamily="18" charset="2"/>
              <a:buNone/>
            </a:pPr>
            <a:r>
              <a:rPr lang="en-US" altLang="zh-CN" b="1" smtClean="0">
                <a:solidFill>
                  <a:srgbClr val="002060"/>
                </a:solidFill>
                <a:latin typeface="华文楷体"/>
                <a:ea typeface="华文楷体"/>
                <a:cs typeface="华文楷体"/>
              </a:rPr>
              <a:t>                                               </a:t>
            </a:r>
            <a:r>
              <a:rPr b="1" smtClean="0">
                <a:solidFill>
                  <a:srgbClr val="002060"/>
                </a:solidFill>
                <a:latin typeface="华文楷体"/>
                <a:ea typeface="华文楷体"/>
                <a:cs typeface="华文楷体"/>
              </a:rPr>
              <a:t>辛弃疾</a:t>
            </a:r>
            <a:r>
              <a:rPr lang="en-US" altLang="zh-CN" b="1" smtClean="0">
                <a:solidFill>
                  <a:srgbClr val="002060"/>
                </a:solidFill>
                <a:latin typeface="华文楷体"/>
                <a:ea typeface="华文楷体"/>
                <a:cs typeface="华文楷体"/>
              </a:rPr>
              <a:t>  </a:t>
            </a:r>
          </a:p>
          <a:p>
            <a:pPr marL="0" indent="0" eaLnBrk="1" hangingPunct="1">
              <a:buFont typeface="Wingdings 2" pitchFamily="18" charset="2"/>
              <a:buNone/>
            </a:pPr>
            <a:r>
              <a:rPr b="1" smtClean="0">
                <a:solidFill>
                  <a:srgbClr val="002060"/>
                </a:solidFill>
                <a:latin typeface="华文楷体"/>
                <a:ea typeface="华文楷体"/>
                <a:cs typeface="华文楷体"/>
              </a:rPr>
              <a:t>      千古江山，英雄无觅，孙仲谋处。舞榭歌台，风流总被，雨打风吹去。斜阳草树，寻常巷陌，人道寄奴曾住。想当年，金戈铁马，气吞万里如虎。       元嘉草草，封狼居胥，赢得仓皇北顾。四十三年，望中犹记，烽火扬州路。可堪回首，佛狸祠下，一片神鸦社鼓。凭谁问，廉颇老矣，尚能饭否？</a:t>
            </a:r>
          </a:p>
        </p:txBody>
      </p:sp>
      <p:sp>
        <p:nvSpPr>
          <p:cNvPr id="4" name="矩形 3"/>
          <p:cNvSpPr/>
          <p:nvPr/>
        </p:nvSpPr>
        <p:spPr>
          <a:xfrm>
            <a:off x="2963192" y="5165172"/>
            <a:ext cx="9228808" cy="923330"/>
          </a:xfrm>
          <a:prstGeom prst="rect">
            <a:avLst/>
          </a:prstGeom>
          <a:noFill/>
        </p:spPr>
        <p:txBody>
          <a:bodyPr wrap="none">
            <a:spAutoFit/>
          </a:bodyPr>
          <a:lstStyle/>
          <a:p>
            <a:pPr algn="ctr" fontAlgn="auto">
              <a:spcBef>
                <a:spcPts val="0"/>
              </a:spcBef>
              <a:spcAft>
                <a:spcPts val="0"/>
              </a:spcAft>
              <a:defRPr/>
            </a:pPr>
            <a:r>
              <a:rPr lang="zh-CN" altLang="en-US" sz="54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ea typeface="+mn-ea"/>
                <a:cs typeface="+mn-cs"/>
              </a:rPr>
              <a:t>“铁肩担道义，妙手著文章”</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extBox 2"/>
          <p:cNvSpPr txBox="1">
            <a:spLocks noChangeArrowheads="1"/>
          </p:cNvSpPr>
          <p:nvPr>
            <p:custDataLst>
              <p:tags r:id="rId2"/>
            </p:custDataLst>
          </p:nvPr>
        </p:nvSpPr>
        <p:spPr bwMode="auto">
          <a:xfrm>
            <a:off x="3214688" y="1411288"/>
            <a:ext cx="3503612" cy="3073400"/>
          </a:xfrm>
          <a:prstGeom prst="rect">
            <a:avLst/>
          </a:prstGeom>
          <a:noFill/>
          <a:ln w="9525">
            <a:noFill/>
            <a:miter lim="800000"/>
            <a:headEnd/>
            <a:tailEnd/>
          </a:ln>
        </p:spPr>
        <p:txBody>
          <a:bodyPr/>
          <a:lstStyle/>
          <a:p>
            <a:r>
              <a:rPr lang="en-US" altLang="zh-CN" sz="18000">
                <a:ea typeface="微软雅黑" pitchFamily="34" charset="-122"/>
              </a:rPr>
              <a:t>T</a:t>
            </a:r>
            <a:endParaRPr lang="zh-CN" altLang="en-US" sz="18000">
              <a:ea typeface="微软雅黑" pitchFamily="34" charset="-122"/>
            </a:endParaRPr>
          </a:p>
        </p:txBody>
      </p:sp>
      <p:sp>
        <p:nvSpPr>
          <p:cNvPr id="4" name="TextBox 3"/>
          <p:cNvSpPr txBox="1"/>
          <p:nvPr>
            <p:custDataLst>
              <p:tags r:id="rId3"/>
            </p:custDataLst>
          </p:nvPr>
        </p:nvSpPr>
        <p:spPr>
          <a:xfrm>
            <a:off x="4967288" y="1873250"/>
            <a:ext cx="4514850" cy="1300163"/>
          </a:xfrm>
          <a:prstGeom prst="rect">
            <a:avLst/>
          </a:prstGeom>
          <a:noFill/>
        </p:spPr>
        <p:txBody>
          <a:bodyPr>
            <a:normAutofit/>
          </a:bodyPr>
          <a:lstStyle/>
          <a:p>
            <a:pPr fontAlgn="auto">
              <a:spcBef>
                <a:spcPts val="0"/>
              </a:spcBef>
              <a:spcAft>
                <a:spcPts val="0"/>
              </a:spcAft>
              <a:defRPr/>
            </a:pPr>
            <a:r>
              <a:rPr lang="zh-CN" altLang="en-US" sz="6400">
                <a:solidFill>
                  <a:schemeClr val="accent1"/>
                </a:solidFill>
                <a:latin typeface="+mj-ea"/>
                <a:ea typeface="+mj-ea"/>
                <a:cs typeface="+mn-cs"/>
              </a:rPr>
              <a:t>谢</a:t>
            </a:r>
            <a:r>
              <a:rPr lang="zh-CN" altLang="en-US" sz="6400">
                <a:solidFill>
                  <a:schemeClr val="accent2"/>
                </a:solidFill>
                <a:latin typeface="+mj-ea"/>
                <a:ea typeface="+mj-ea"/>
                <a:cs typeface="+mn-cs"/>
              </a:rPr>
              <a:t>谢</a:t>
            </a:r>
            <a:r>
              <a:rPr lang="zh-CN" altLang="en-US" sz="6400">
                <a:solidFill>
                  <a:schemeClr val="accent3"/>
                </a:solidFill>
                <a:latin typeface="+mj-ea"/>
                <a:ea typeface="+mj-ea"/>
                <a:cs typeface="+mn-cs"/>
              </a:rPr>
              <a:t>大</a:t>
            </a:r>
            <a:r>
              <a:rPr lang="zh-CN" altLang="en-US" sz="6400">
                <a:solidFill>
                  <a:schemeClr val="accent4"/>
                </a:solidFill>
                <a:latin typeface="+mj-ea"/>
                <a:ea typeface="+mj-ea"/>
                <a:cs typeface="+mn-cs"/>
              </a:rPr>
              <a:t>家</a:t>
            </a:r>
          </a:p>
        </p:txBody>
      </p:sp>
      <p:sp>
        <p:nvSpPr>
          <p:cNvPr id="38916" name="TextBox 4"/>
          <p:cNvSpPr txBox="1">
            <a:spLocks noChangeArrowheads="1"/>
          </p:cNvSpPr>
          <p:nvPr>
            <p:custDataLst>
              <p:tags r:id="rId4"/>
            </p:custDataLst>
          </p:nvPr>
        </p:nvSpPr>
        <p:spPr bwMode="auto">
          <a:xfrm>
            <a:off x="4691063" y="2979738"/>
            <a:ext cx="4700587" cy="984250"/>
          </a:xfrm>
          <a:prstGeom prst="rect">
            <a:avLst/>
          </a:prstGeom>
          <a:noFill/>
          <a:ln w="9525">
            <a:noFill/>
            <a:miter lim="800000"/>
            <a:headEnd/>
            <a:tailEnd/>
          </a:ln>
        </p:spPr>
        <p:txBody>
          <a:bodyPr/>
          <a:lstStyle/>
          <a:p>
            <a:r>
              <a:rPr lang="en-US" altLang="zh-CN" sz="4800" b="1">
                <a:ea typeface="微软雅黑" pitchFamily="34" charset="-122"/>
              </a:rPr>
              <a:t>HANK   YOU!</a:t>
            </a:r>
            <a:endParaRPr lang="zh-CN" altLang="en-US" sz="4800" b="1">
              <a:ea typeface="微软雅黑" pitchFamily="34" charset="-122"/>
            </a:endParaRPr>
          </a:p>
        </p:txBody>
      </p:sp>
      <p:sp>
        <p:nvSpPr>
          <p:cNvPr id="7" name="直角三角形 6"/>
          <p:cNvSpPr/>
          <p:nvPr>
            <p:custDataLst>
              <p:tags r:id="rId5"/>
            </p:custDataLst>
          </p:nvPr>
        </p:nvSpPr>
        <p:spPr>
          <a:xfrm rot="1665221">
            <a:off x="9250363" y="4826000"/>
            <a:ext cx="193675" cy="39211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直角三角形 7"/>
          <p:cNvSpPr/>
          <p:nvPr>
            <p:custDataLst>
              <p:tags r:id="rId6"/>
            </p:custDataLst>
          </p:nvPr>
        </p:nvSpPr>
        <p:spPr>
          <a:xfrm rot="9441503">
            <a:off x="9734550" y="4068763"/>
            <a:ext cx="373063" cy="74453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直角三角形 8"/>
          <p:cNvSpPr/>
          <p:nvPr>
            <p:custDataLst>
              <p:tags r:id="rId7"/>
            </p:custDataLst>
          </p:nvPr>
        </p:nvSpPr>
        <p:spPr>
          <a:xfrm rot="14258978">
            <a:off x="7328694" y="4425157"/>
            <a:ext cx="376237" cy="7556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直角三角形 9"/>
          <p:cNvSpPr/>
          <p:nvPr>
            <p:custDataLst>
              <p:tags r:id="rId8"/>
            </p:custDataLst>
          </p:nvPr>
        </p:nvSpPr>
        <p:spPr>
          <a:xfrm rot="1312468">
            <a:off x="8434388" y="4973638"/>
            <a:ext cx="304800" cy="6096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直角三角形 10"/>
          <p:cNvSpPr/>
          <p:nvPr>
            <p:custDataLst>
              <p:tags r:id="rId9"/>
            </p:custDataLst>
          </p:nvPr>
        </p:nvSpPr>
        <p:spPr>
          <a:xfrm rot="14258978">
            <a:off x="2727325" y="4565651"/>
            <a:ext cx="377825" cy="7556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直角三角形 11"/>
          <p:cNvSpPr/>
          <p:nvPr>
            <p:custDataLst>
              <p:tags r:id="rId10"/>
            </p:custDataLst>
          </p:nvPr>
        </p:nvSpPr>
        <p:spPr>
          <a:xfrm rot="4526379">
            <a:off x="3911600" y="5111751"/>
            <a:ext cx="142875" cy="28575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直角三角形 12"/>
          <p:cNvSpPr/>
          <p:nvPr>
            <p:custDataLst>
              <p:tags r:id="rId11"/>
            </p:custDataLst>
          </p:nvPr>
        </p:nvSpPr>
        <p:spPr>
          <a:xfrm rot="1665221">
            <a:off x="5283200" y="4514850"/>
            <a:ext cx="474663" cy="9525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3317" name="New picture"/>
          <p:cNvPicPr/>
          <p:nvPr/>
        </p:nvPicPr>
        <p:blipFill>
          <a:blip r:embed="rId13"/>
          <a:stretch>
            <a:fillRect/>
          </a:stretch>
        </p:blipFill>
        <p:spPr>
          <a:xfrm>
            <a:off x="10731500" y="11925300"/>
            <a:ext cx="355600" cy="266700"/>
          </a:xfrm>
          <a:prstGeom prst="cube">
            <a:avLst/>
          </a:prstGeom>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8193"/>
          <p:cNvSpPr>
            <a:spLocks noGrp="1" noChangeArrowheads="1"/>
          </p:cNvSpPr>
          <p:nvPr>
            <p:ph type="title" idx="4294967295"/>
          </p:nvPr>
        </p:nvSpPr>
        <p:spPr>
          <a:xfrm>
            <a:off x="804863" y="214313"/>
            <a:ext cx="9017000" cy="795337"/>
          </a:xfrm>
        </p:spPr>
        <p:txBody>
          <a:bodyPr/>
          <a:lstStyle/>
          <a:p>
            <a:pPr eaLnBrk="1" hangingPunct="1"/>
            <a:r>
              <a:rPr lang="zh-CN" altLang="en-US" b="1" smtClean="0"/>
              <a:t>  咏史怀古诗特点</a:t>
            </a:r>
          </a:p>
        </p:txBody>
      </p:sp>
      <p:sp>
        <p:nvSpPr>
          <p:cNvPr id="45059" name="文本占位符 8194"/>
          <p:cNvSpPr>
            <a:spLocks noGrp="1" noChangeArrowheads="1"/>
          </p:cNvSpPr>
          <p:nvPr>
            <p:ph idx="4294967295"/>
          </p:nvPr>
        </p:nvSpPr>
        <p:spPr/>
        <p:txBody>
          <a:bodyPr/>
          <a:lstStyle/>
          <a:p>
            <a:pPr eaLnBrk="1" hangingPunct="1"/>
            <a:r>
              <a:rPr sz="4000" b="1" smtClean="0"/>
              <a:t>形式标志：标题中有古迹、古人名，或在古迹、古人前冠以“咏”，或在古迹、古人后加“怀古”、“咏怀”等。</a:t>
            </a:r>
          </a:p>
          <a:p>
            <a:pPr eaLnBrk="1" hangingPunct="1"/>
            <a:r>
              <a:rPr sz="4000" b="1" smtClean="0"/>
              <a:t>诗歌的内容一般为：描写此地眼前的衰败、荒凉、萧条，或描述历史事件的经过，抒发感慨；</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占位符 9218"/>
          <p:cNvSpPr>
            <a:spLocks noGrp="1" noChangeArrowheads="1"/>
          </p:cNvSpPr>
          <p:nvPr>
            <p:ph idx="4294967295"/>
          </p:nvPr>
        </p:nvSpPr>
        <p:spPr>
          <a:xfrm>
            <a:off x="101600" y="541338"/>
            <a:ext cx="11809413" cy="4945062"/>
          </a:xfrm>
        </p:spPr>
        <p:txBody>
          <a:bodyPr/>
          <a:lstStyle/>
          <a:p>
            <a:pPr eaLnBrk="1" hangingPunct="1">
              <a:spcBef>
                <a:spcPct val="60000"/>
              </a:spcBef>
              <a:spcAft>
                <a:spcPct val="30000"/>
              </a:spcAft>
              <a:buFont typeface="Wingdings 2" pitchFamily="18" charset="2"/>
              <a:buNone/>
            </a:pPr>
            <a:r>
              <a:rPr lang="en-US" altLang="zh-CN" b="1" smtClean="0"/>
              <a:t>                    </a:t>
            </a:r>
            <a:r>
              <a:rPr sz="3200" b="1" smtClean="0"/>
              <a:t>归纳咏史怀古诗特点</a:t>
            </a:r>
            <a:endParaRPr sz="3200" b="1" smtClean="0">
              <a:solidFill>
                <a:srgbClr val="FF0000"/>
              </a:solidFill>
              <a:latin typeface="黑体" pitchFamily="49" charset="-122"/>
              <a:ea typeface="黑体" pitchFamily="49" charset="-122"/>
            </a:endParaRPr>
          </a:p>
          <a:p>
            <a:pPr eaLnBrk="1" hangingPunct="1">
              <a:buFont typeface="Wingdings 2" pitchFamily="18" charset="2"/>
              <a:buNone/>
            </a:pPr>
            <a:r>
              <a:rPr sz="3600" b="1" smtClean="0">
                <a:solidFill>
                  <a:srgbClr val="FF0000"/>
                </a:solidFill>
                <a:latin typeface="黑体" pitchFamily="49" charset="-122"/>
                <a:ea typeface="黑体" pitchFamily="49" charset="-122"/>
              </a:rPr>
              <a:t>（1）结构：</a:t>
            </a:r>
            <a:r>
              <a:rPr sz="3600" b="1" smtClean="0">
                <a:solidFill>
                  <a:srgbClr val="0000FF"/>
                </a:solidFill>
                <a:latin typeface="黑体" pitchFamily="49" charset="-122"/>
                <a:ea typeface="黑体" pitchFamily="49" charset="-122"/>
              </a:rPr>
              <a:t>临古地—思古人—忆其事—抒己志</a:t>
            </a:r>
          </a:p>
          <a:p>
            <a:pPr eaLnBrk="1" hangingPunct="1">
              <a:buFont typeface="Wingdings 2" pitchFamily="18" charset="2"/>
              <a:buNone/>
            </a:pPr>
            <a:r>
              <a:rPr sz="3600" b="1" smtClean="0">
                <a:solidFill>
                  <a:srgbClr val="FF0000"/>
                </a:solidFill>
                <a:latin typeface="黑体" pitchFamily="49" charset="-122"/>
                <a:ea typeface="黑体" pitchFamily="49" charset="-122"/>
              </a:rPr>
              <a:t>（2）内容：</a:t>
            </a:r>
            <a:r>
              <a:rPr sz="3600" b="1" smtClean="0">
                <a:solidFill>
                  <a:srgbClr val="0000FF"/>
                </a:solidFill>
                <a:latin typeface="黑体" pitchFamily="49" charset="-122"/>
                <a:ea typeface="黑体" pitchFamily="49" charset="-122"/>
              </a:rPr>
              <a:t>国家</a:t>
            </a:r>
            <a:r>
              <a:rPr sz="3600" b="1" smtClean="0">
                <a:solidFill>
                  <a:srgbClr val="FF0000"/>
                </a:solidFill>
                <a:latin typeface="黑体" pitchFamily="49" charset="-122"/>
                <a:ea typeface="黑体" pitchFamily="49" charset="-122"/>
              </a:rPr>
              <a:t>——国运衰微，</a:t>
            </a:r>
            <a:r>
              <a:rPr sz="3600" b="1" smtClean="0">
                <a:solidFill>
                  <a:srgbClr val="0000FF"/>
                </a:solidFill>
                <a:latin typeface="黑体" pitchFamily="49" charset="-122"/>
                <a:ea typeface="黑体" pitchFamily="49" charset="-122"/>
              </a:rPr>
              <a:t>统治者</a:t>
            </a:r>
            <a:r>
              <a:rPr sz="3600" b="1" smtClean="0">
                <a:solidFill>
                  <a:srgbClr val="FF0000"/>
                </a:solidFill>
                <a:latin typeface="黑体" pitchFamily="49" charset="-122"/>
                <a:ea typeface="黑体" pitchFamily="49" charset="-122"/>
              </a:rPr>
              <a:t>——荒淫奢侈，</a:t>
            </a:r>
            <a:r>
              <a:rPr sz="3600" b="1" smtClean="0">
                <a:solidFill>
                  <a:srgbClr val="0000FF"/>
                </a:solidFill>
                <a:latin typeface="黑体" pitchFamily="49" charset="-122"/>
                <a:ea typeface="黑体" pitchFamily="49" charset="-122"/>
              </a:rPr>
              <a:t>名地</a:t>
            </a:r>
            <a:r>
              <a:rPr sz="3600" b="1" smtClean="0">
                <a:solidFill>
                  <a:srgbClr val="FF0000"/>
                </a:solidFill>
                <a:latin typeface="黑体" pitchFamily="49" charset="-122"/>
                <a:ea typeface="黑体" pitchFamily="49" charset="-122"/>
              </a:rPr>
              <a:t>——昔盛今衰，</a:t>
            </a:r>
            <a:r>
              <a:rPr sz="3600" b="1" smtClean="0">
                <a:solidFill>
                  <a:srgbClr val="0000FF"/>
                </a:solidFill>
                <a:latin typeface="黑体" pitchFamily="49" charset="-122"/>
                <a:ea typeface="黑体" pitchFamily="49" charset="-122"/>
              </a:rPr>
              <a:t>古人</a:t>
            </a:r>
            <a:r>
              <a:rPr sz="3600" b="1" smtClean="0">
                <a:solidFill>
                  <a:srgbClr val="FF0000"/>
                </a:solidFill>
                <a:latin typeface="黑体" pitchFamily="49" charset="-122"/>
                <a:ea typeface="黑体" pitchFamily="49" charset="-122"/>
              </a:rPr>
              <a:t>——壮志难酬，忧国伤时，孤寂失意。</a:t>
            </a:r>
          </a:p>
          <a:p>
            <a:pPr eaLnBrk="1" hangingPunct="1">
              <a:buFont typeface="Wingdings 2" pitchFamily="18" charset="2"/>
              <a:buNone/>
            </a:pPr>
            <a:r>
              <a:rPr sz="3600" b="1" smtClean="0">
                <a:solidFill>
                  <a:srgbClr val="FF0000"/>
                </a:solidFill>
                <a:latin typeface="黑体" pitchFamily="49" charset="-122"/>
                <a:ea typeface="黑体" pitchFamily="49" charset="-122"/>
              </a:rPr>
              <a:t>（3）表现手法：运用典故，今昔对比，借景抒情，借古讽今，即事议论</a:t>
            </a:r>
            <a:r>
              <a:rPr lang="en-US" altLang="zh-CN" sz="3600" b="1" smtClean="0">
                <a:solidFill>
                  <a:srgbClr val="FF0000"/>
                </a:solidFill>
                <a:latin typeface="黑体" pitchFamily="49" charset="-122"/>
                <a:ea typeface="黑体" pitchFamily="49" charset="-122"/>
              </a:rPr>
              <a:t>。</a:t>
            </a:r>
            <a:endParaRPr sz="3600" b="1" smtClean="0">
              <a:solidFill>
                <a:srgbClr val="FF0000"/>
              </a:solidFill>
              <a:latin typeface="黑体" pitchFamily="49" charset="-122"/>
              <a:ea typeface="黑体" pitchFamily="49" charset="-122"/>
            </a:endParaRPr>
          </a:p>
          <a:p>
            <a:pPr eaLnBrk="1" hangingPunct="1">
              <a:buFont typeface="Wingdings 2" pitchFamily="18" charset="2"/>
              <a:buNone/>
            </a:pPr>
            <a:r>
              <a:rPr sz="3600" b="1" smtClean="0">
                <a:solidFill>
                  <a:srgbClr val="FF0000"/>
                </a:solidFill>
                <a:latin typeface="黑体" pitchFamily="49" charset="-122"/>
                <a:ea typeface="黑体" pitchFamily="49" charset="-122"/>
              </a:rPr>
              <a:t>（4）语言：含蓄蕴藉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占位符 61442"/>
          <p:cNvSpPr>
            <a:spLocks noGrp="1" noChangeArrowheads="1"/>
          </p:cNvSpPr>
          <p:nvPr>
            <p:ph idx="4294967295"/>
          </p:nvPr>
        </p:nvSpPr>
        <p:spPr>
          <a:xfrm>
            <a:off x="0" y="0"/>
            <a:ext cx="12192000" cy="6858000"/>
          </a:xfrm>
        </p:spPr>
        <p:txBody>
          <a:bodyPr/>
          <a:lstStyle/>
          <a:p>
            <a:pPr eaLnBrk="1" hangingPunct="1">
              <a:lnSpc>
                <a:spcPct val="90000"/>
              </a:lnSpc>
              <a:buFont typeface="Wingdings 2" pitchFamily="18" charset="2"/>
              <a:buNone/>
            </a:pPr>
            <a:r>
              <a:rPr sz="3600" b="1" smtClean="0">
                <a:solidFill>
                  <a:srgbClr val="FF0000"/>
                </a:solidFill>
                <a:latin typeface="黑体" pitchFamily="49" charset="-122"/>
                <a:ea typeface="黑体" pitchFamily="49" charset="-122"/>
              </a:rPr>
              <a:t>（5）意象：历史人物,历史事件 历史古迹（吴钩 乌衣巷 淮水 柳营 后庭花  六朝 金陵）</a:t>
            </a:r>
            <a:endParaRPr lang="en-US" altLang="zh-CN" sz="3600" b="1" smtClean="0">
              <a:solidFill>
                <a:srgbClr val="FF0000"/>
              </a:solidFill>
              <a:latin typeface="黑体" pitchFamily="49" charset="-122"/>
              <a:ea typeface="黑体" pitchFamily="49" charset="-122"/>
            </a:endParaRPr>
          </a:p>
          <a:p>
            <a:pPr eaLnBrk="1" hangingPunct="1">
              <a:lnSpc>
                <a:spcPct val="90000"/>
              </a:lnSpc>
              <a:buFont typeface="Wingdings 2" pitchFamily="18" charset="2"/>
              <a:buNone/>
            </a:pPr>
            <a:r>
              <a:rPr lang="en-US" altLang="zh-CN" sz="3600" b="1" smtClean="0">
                <a:latin typeface="黑体" pitchFamily="49" charset="-122"/>
                <a:ea typeface="黑体" pitchFamily="49" charset="-122"/>
              </a:rPr>
              <a:t> A.</a:t>
            </a:r>
            <a:r>
              <a:rPr sz="3600" b="1" smtClean="0">
                <a:latin typeface="黑体" pitchFamily="49" charset="-122"/>
                <a:ea typeface="黑体" pitchFamily="49" charset="-122"/>
              </a:rPr>
              <a:t>前代的都城：咸阳、长安、金陵、姑苏、洛阳、汴京</a:t>
            </a:r>
          </a:p>
          <a:p>
            <a:pPr eaLnBrk="1" hangingPunct="1">
              <a:lnSpc>
                <a:spcPct val="90000"/>
              </a:lnSpc>
              <a:buFont typeface="Wingdings 2" pitchFamily="18" charset="2"/>
              <a:buNone/>
            </a:pPr>
            <a:r>
              <a:rPr sz="3600" b="1" smtClean="0">
                <a:latin typeface="黑体" pitchFamily="49" charset="-122"/>
                <a:ea typeface="黑体" pitchFamily="49" charset="-122"/>
              </a:rPr>
              <a:t> </a:t>
            </a:r>
            <a:r>
              <a:rPr lang="en-US" altLang="zh-CN" sz="3600" b="1" smtClean="0">
                <a:latin typeface="黑体" pitchFamily="49" charset="-122"/>
                <a:ea typeface="黑体" pitchFamily="49" charset="-122"/>
              </a:rPr>
              <a:t>B.</a:t>
            </a:r>
            <a:r>
              <a:rPr sz="3600" b="1" smtClean="0">
                <a:latin typeface="黑体" pitchFamily="49" charset="-122"/>
                <a:ea typeface="黑体" pitchFamily="49" charset="-122"/>
              </a:rPr>
              <a:t>发生过重大事件的地点：骊山、赤壁、新亭、隋堤、马嵬、华清宫、汴河</a:t>
            </a:r>
          </a:p>
          <a:p>
            <a:pPr eaLnBrk="1" hangingPunct="1">
              <a:lnSpc>
                <a:spcPct val="90000"/>
              </a:lnSpc>
              <a:buFont typeface="Wingdings 2" pitchFamily="18" charset="2"/>
              <a:buNone/>
            </a:pPr>
            <a:r>
              <a:rPr sz="3600" b="1" smtClean="0">
                <a:latin typeface="黑体" pitchFamily="49" charset="-122"/>
                <a:ea typeface="黑体" pitchFamily="49" charset="-122"/>
              </a:rPr>
              <a:t> </a:t>
            </a:r>
            <a:r>
              <a:rPr lang="en-US" altLang="zh-CN" sz="3600" b="1" smtClean="0">
                <a:latin typeface="黑体" pitchFamily="49" charset="-122"/>
                <a:ea typeface="黑体" pitchFamily="49" charset="-122"/>
              </a:rPr>
              <a:t>C.</a:t>
            </a:r>
            <a:r>
              <a:rPr sz="3600" b="1" smtClean="0">
                <a:latin typeface="黑体" pitchFamily="49" charset="-122"/>
                <a:ea typeface="黑体" pitchFamily="49" charset="-122"/>
              </a:rPr>
              <a:t>历代帝王与名人的故居、陵墓、祠庙：湘妃祠、乌江亭、陈琳墓、李白坟</a:t>
            </a:r>
          </a:p>
          <a:p>
            <a:pPr eaLnBrk="1" hangingPunct="1">
              <a:lnSpc>
                <a:spcPct val="90000"/>
              </a:lnSpc>
              <a:buFont typeface="Wingdings 2" pitchFamily="18" charset="2"/>
              <a:buNone/>
            </a:pPr>
            <a:r>
              <a:rPr sz="3600" b="1" smtClean="0">
                <a:latin typeface="黑体" pitchFamily="49" charset="-122"/>
                <a:ea typeface="黑体" pitchFamily="49" charset="-122"/>
              </a:rPr>
              <a:t> </a:t>
            </a:r>
            <a:r>
              <a:rPr lang="en-US" altLang="zh-CN" sz="3600" b="1" smtClean="0">
                <a:latin typeface="黑体" pitchFamily="49" charset="-122"/>
                <a:ea typeface="黑体" pitchFamily="49" charset="-122"/>
              </a:rPr>
              <a:t>D.</a:t>
            </a:r>
            <a:r>
              <a:rPr sz="3600" b="1" smtClean="0">
                <a:latin typeface="黑体" pitchFamily="49" charset="-122"/>
                <a:ea typeface="黑体" pitchFamily="49" charset="-122"/>
              </a:rPr>
              <a:t>特定的历史朝代：六朝、吴国、隋代、安史之乱、南唐后蜀等。</a:t>
            </a:r>
          </a:p>
          <a:p>
            <a:pPr eaLnBrk="1" hangingPunct="1">
              <a:lnSpc>
                <a:spcPct val="90000"/>
              </a:lnSpc>
              <a:buFont typeface="Wingdings 2" pitchFamily="18" charset="2"/>
              <a:buNone/>
            </a:pPr>
            <a:endParaRPr sz="3600" b="1" smtClean="0">
              <a:solidFill>
                <a:srgbClr val="FF0000"/>
              </a:solidFill>
              <a:latin typeface="黑体" pitchFamily="49" charset="-122"/>
              <a:ea typeface="黑体" pitchFamily="49" charset="-122"/>
            </a:endParaRPr>
          </a:p>
          <a:p>
            <a:pPr eaLnBrk="1" hangingPunct="1">
              <a:lnSpc>
                <a:spcPct val="90000"/>
              </a:lnSpc>
              <a:buFont typeface="Wingdings 2" pitchFamily="18" charset="2"/>
              <a:buNone/>
            </a:pPr>
            <a:r>
              <a:rPr sz="3600" b="1" smtClean="0">
                <a:solidFill>
                  <a:srgbClr val="FF0000"/>
                </a:solidFill>
                <a:latin typeface="黑体" pitchFamily="49" charset="-122"/>
                <a:ea typeface="黑体" pitchFamily="49" charset="-122"/>
              </a:rPr>
              <a:t>（</a:t>
            </a:r>
            <a:r>
              <a:rPr lang="en-US" altLang="zh-CN" sz="3600" b="1" smtClean="0">
                <a:solidFill>
                  <a:srgbClr val="FF0000"/>
                </a:solidFill>
                <a:latin typeface="黑体" pitchFamily="49" charset="-122"/>
                <a:ea typeface="黑体" pitchFamily="49" charset="-122"/>
              </a:rPr>
              <a:t>6</a:t>
            </a:r>
            <a:r>
              <a:rPr sz="3600" b="1" smtClean="0">
                <a:solidFill>
                  <a:srgbClr val="FF0000"/>
                </a:solidFill>
                <a:latin typeface="黑体" pitchFamily="49" charset="-122"/>
                <a:ea typeface="黑体" pitchFamily="49" charset="-122"/>
              </a:rPr>
              <a:t>）风格：或雄浑壮阔,或含蓄沉郁</a:t>
            </a:r>
          </a:p>
          <a:p>
            <a:pPr eaLnBrk="1" hangingPunct="1">
              <a:lnSpc>
                <a:spcPct val="90000"/>
              </a:lnSpc>
            </a:pPr>
            <a:endParaRPr sz="36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10241"/>
          <p:cNvSpPr txBox="1">
            <a:spLocks noChangeArrowheads="1"/>
          </p:cNvSpPr>
          <p:nvPr/>
        </p:nvSpPr>
        <p:spPr bwMode="auto">
          <a:xfrm>
            <a:off x="2163763" y="228600"/>
            <a:ext cx="7488237" cy="701675"/>
          </a:xfrm>
          <a:prstGeom prst="rect">
            <a:avLst/>
          </a:prstGeom>
          <a:noFill/>
          <a:ln w="9525">
            <a:noFill/>
            <a:miter lim="800000"/>
            <a:headEnd/>
            <a:tailEnd/>
          </a:ln>
        </p:spPr>
        <p:txBody>
          <a:bodyPr>
            <a:spAutoFit/>
          </a:bodyPr>
          <a:lstStyle/>
          <a:p>
            <a:pPr>
              <a:spcBef>
                <a:spcPct val="50000"/>
              </a:spcBef>
            </a:pPr>
            <a:r>
              <a:rPr lang="zh-CN" altLang="en-US" sz="4000" b="1">
                <a:solidFill>
                  <a:srgbClr val="FF0000"/>
                </a:solidFill>
                <a:ea typeface="宋体" charset="-122"/>
              </a:rPr>
              <a:t>咏史怀古诗的情感主题</a:t>
            </a:r>
          </a:p>
        </p:txBody>
      </p:sp>
      <p:sp>
        <p:nvSpPr>
          <p:cNvPr id="48131" name="文本框 10242"/>
          <p:cNvSpPr txBox="1">
            <a:spLocks noChangeArrowheads="1"/>
          </p:cNvSpPr>
          <p:nvPr/>
        </p:nvSpPr>
        <p:spPr bwMode="auto">
          <a:xfrm>
            <a:off x="0" y="1066800"/>
            <a:ext cx="12192000" cy="5221288"/>
          </a:xfrm>
          <a:prstGeom prst="rect">
            <a:avLst/>
          </a:prstGeom>
          <a:noFill/>
          <a:ln w="9525">
            <a:noFill/>
            <a:miter lim="800000"/>
            <a:headEnd/>
            <a:tailEnd/>
          </a:ln>
        </p:spPr>
        <p:txBody>
          <a:bodyPr>
            <a:spAutoFit/>
          </a:bodyPr>
          <a:lstStyle/>
          <a:p>
            <a:pPr>
              <a:lnSpc>
                <a:spcPct val="90000"/>
              </a:lnSpc>
              <a:spcBef>
                <a:spcPct val="35000"/>
              </a:spcBef>
            </a:pPr>
            <a:r>
              <a:rPr lang="en-US" altLang="zh-CN" sz="3600" b="1">
                <a:ea typeface="宋体" charset="-122"/>
              </a:rPr>
              <a:t>1</a:t>
            </a:r>
            <a:r>
              <a:rPr lang="zh-CN" altLang="en-US" sz="3600" b="1">
                <a:ea typeface="宋体" charset="-122"/>
              </a:rPr>
              <a:t>、（古人）感慨身世，观照自我：抒发对古人的缅怀之情；表达建功立业的雄心壮志；悲叹年华消逝，时不我待、壮志难酬。在鉴赏这类诗词时还要抓住</a:t>
            </a:r>
            <a:r>
              <a:rPr lang="zh-CN" altLang="en-US" sz="3600" b="1">
                <a:solidFill>
                  <a:srgbClr val="FF0000"/>
                </a:solidFill>
                <a:ea typeface="宋体" charset="-122"/>
              </a:rPr>
              <a:t>历史人物或事件</a:t>
            </a:r>
            <a:r>
              <a:rPr lang="zh-CN" altLang="en-US" sz="3600" b="1">
                <a:ea typeface="宋体" charset="-122"/>
              </a:rPr>
              <a:t>和</a:t>
            </a:r>
            <a:r>
              <a:rPr lang="zh-CN" altLang="en-US" sz="3600" b="1">
                <a:solidFill>
                  <a:srgbClr val="FF0000"/>
                </a:solidFill>
                <a:ea typeface="宋体" charset="-122"/>
              </a:rPr>
              <a:t>诗人自己身世之间</a:t>
            </a:r>
            <a:r>
              <a:rPr lang="zh-CN" altLang="en-US" sz="3600" b="1">
                <a:ea typeface="宋体" charset="-122"/>
              </a:rPr>
              <a:t>的连接点，找出二者的共通之处，就能很好的理解作品的深刻寓意。</a:t>
            </a:r>
          </a:p>
          <a:p>
            <a:pPr>
              <a:lnSpc>
                <a:spcPct val="90000"/>
              </a:lnSpc>
              <a:spcBef>
                <a:spcPct val="35000"/>
              </a:spcBef>
            </a:pPr>
            <a:r>
              <a:rPr lang="en-US" altLang="zh-CN" sz="3600" b="1">
                <a:ea typeface="宋体" charset="-122"/>
              </a:rPr>
              <a:t>2.</a:t>
            </a:r>
            <a:r>
              <a:rPr lang="zh-CN" altLang="en-US" sz="3600" b="1">
                <a:ea typeface="宋体" charset="-122"/>
              </a:rPr>
              <a:t>（古迹）抒发感慨，感伤兴衰（变迁）：感慨盛衰无常、昔盛今衰，暗含对现实的不满甚至批判。尤其是做为六朝古都、曾经繁华一时的</a:t>
            </a:r>
            <a:r>
              <a:rPr lang="zh-CN" altLang="en-US" sz="3600" b="1">
                <a:solidFill>
                  <a:srgbClr val="A50021"/>
                </a:solidFill>
                <a:ea typeface="宋体" charset="-122"/>
              </a:rPr>
              <a:t>金陵</a:t>
            </a:r>
            <a:r>
              <a:rPr lang="zh-CN" altLang="en-US" sz="3600" b="1">
                <a:ea typeface="宋体" charset="-122"/>
              </a:rPr>
              <a:t>更是成为古代诗人们感情的集射地，不知触发了多少人的怀古之情，金陵怀古几乎成为咏诗的一个专题。</a:t>
            </a:r>
            <a:endParaRPr lang="zh-CN" altLang="en-US" sz="3600">
              <a:ea typeface="宋体"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占位符 62466"/>
          <p:cNvSpPr>
            <a:spLocks noGrp="1" noChangeArrowheads="1"/>
          </p:cNvSpPr>
          <p:nvPr>
            <p:ph idx="4294967295"/>
          </p:nvPr>
        </p:nvSpPr>
        <p:spPr>
          <a:xfrm>
            <a:off x="212271" y="1123950"/>
            <a:ext cx="11363779" cy="5214938"/>
          </a:xfrm>
        </p:spPr>
        <p:txBody>
          <a:bodyPr/>
          <a:lstStyle/>
          <a:p>
            <a:pPr eaLnBrk="1" hangingPunct="1"/>
            <a:r>
              <a:rPr lang="en-US" altLang="zh-CN" sz="4000" b="1" dirty="0" smtClean="0"/>
              <a:t>3.</a:t>
            </a:r>
            <a:r>
              <a:rPr sz="4000" b="1" dirty="0" smtClean="0"/>
              <a:t>（古事）借古讽今，劝诫世人：感慨国运衰微，忧国伤时，揭露统治者的昏庸腐朽，同情下层人民的疾苦，担忧国家民族的前途命运。</a:t>
            </a:r>
          </a:p>
          <a:p>
            <a:pPr eaLnBrk="1" hangingPunct="1"/>
            <a:r>
              <a:rPr lang="en-US" altLang="zh-CN" sz="4000" b="1" dirty="0" smtClean="0"/>
              <a:t>4.</a:t>
            </a:r>
            <a:r>
              <a:rPr sz="4000" b="1" dirty="0" smtClean="0">
                <a:solidFill>
                  <a:schemeClr val="tx2"/>
                </a:solidFill>
              </a:rPr>
              <a:t>理性反思之理性分析，独抒机杼（客观评价）</a:t>
            </a:r>
            <a:r>
              <a:rPr sz="4000" dirty="0" smtClean="0"/>
              <a:t/>
            </a:r>
            <a:br>
              <a:rPr sz="4000" dirty="0" smtClean="0"/>
            </a:br>
            <a:endParaRPr sz="4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67075" y="254000"/>
            <a:ext cx="39624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4800" b="1"/>
              <a:t>咏史怀古诗</a:t>
            </a:r>
          </a:p>
        </p:txBody>
      </p:sp>
      <p:sp>
        <p:nvSpPr>
          <p:cNvPr id="6" name="矩形 5"/>
          <p:cNvSpPr/>
          <p:nvPr/>
        </p:nvSpPr>
        <p:spPr>
          <a:xfrm>
            <a:off x="1752600" y="1868488"/>
            <a:ext cx="2200275"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4400" b="1"/>
              <a:t>特点？</a:t>
            </a:r>
          </a:p>
        </p:txBody>
      </p:sp>
      <p:sp>
        <p:nvSpPr>
          <p:cNvPr id="7" name="矩形 6"/>
          <p:cNvSpPr/>
          <p:nvPr/>
        </p:nvSpPr>
        <p:spPr>
          <a:xfrm>
            <a:off x="4975225" y="1530350"/>
            <a:ext cx="6334125" cy="27289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4400" b="1">
                <a:solidFill>
                  <a:schemeClr val="tx1"/>
                </a:solidFill>
                <a:latin typeface="Times New Roman" pitchFamily="18" charset="0"/>
                <a:ea typeface="隶书" pitchFamily="49" charset="-122"/>
                <a:cs typeface="Times New Roman" pitchFamily="18" charset="0"/>
              </a:rPr>
              <a:t>观眼前之景（临古地）</a:t>
            </a:r>
            <a:endParaRPr lang="en-US" altLang="zh-CN" sz="4400" b="1">
              <a:solidFill>
                <a:schemeClr val="tx1"/>
              </a:solidFill>
              <a:latin typeface="Times New Roman" pitchFamily="18" charset="0"/>
              <a:ea typeface="隶书" pitchFamily="49" charset="-122"/>
              <a:cs typeface="Times New Roman" pitchFamily="18" charset="0"/>
            </a:endParaRPr>
          </a:p>
          <a:p>
            <a:pPr algn="ctr">
              <a:defRPr/>
            </a:pPr>
            <a:r>
              <a:rPr lang="zh-CN" altLang="en-US" sz="4400" b="1">
                <a:solidFill>
                  <a:schemeClr val="tx1"/>
                </a:solidFill>
                <a:latin typeface="Times New Roman" pitchFamily="18" charset="0"/>
                <a:ea typeface="隶书" pitchFamily="49" charset="-122"/>
                <a:cs typeface="Times New Roman" pitchFamily="18" charset="0"/>
              </a:rPr>
              <a:t>写历史之人（怀古人）</a:t>
            </a:r>
            <a:endParaRPr lang="en-US" altLang="zh-CN" sz="4400" b="1">
              <a:solidFill>
                <a:schemeClr val="tx1"/>
              </a:solidFill>
              <a:latin typeface="Times New Roman" pitchFamily="18" charset="0"/>
              <a:ea typeface="隶书" pitchFamily="49" charset="-122"/>
              <a:cs typeface="Times New Roman" pitchFamily="18" charset="0"/>
            </a:endParaRPr>
          </a:p>
          <a:p>
            <a:pPr algn="ctr">
              <a:defRPr/>
            </a:pPr>
            <a:r>
              <a:rPr lang="zh-CN" altLang="en-US" sz="4400" b="1">
                <a:solidFill>
                  <a:schemeClr val="tx1"/>
                </a:solidFill>
                <a:latin typeface="Times New Roman" pitchFamily="18" charset="0"/>
                <a:ea typeface="隶书" pitchFamily="49" charset="-122"/>
                <a:cs typeface="Times New Roman" pitchFamily="18" charset="0"/>
              </a:rPr>
              <a:t>抒一己之怀（抒己志）</a:t>
            </a:r>
            <a:endParaRPr lang="zh-CN" altLang="en-US" sz="4400" b="1">
              <a:solidFill>
                <a:schemeClr val="tx1"/>
              </a:solidFill>
              <a:ea typeface="隶书" pitchFamily="49" charset="-122"/>
              <a:cs typeface="Times New Roman" pitchFamily="18" charset="0"/>
            </a:endParaRPr>
          </a:p>
        </p:txBody>
      </p:sp>
      <p:sp>
        <p:nvSpPr>
          <p:cNvPr id="43016" name="Text Box 8"/>
          <p:cNvSpPr txBox="1">
            <a:spLocks noChangeArrowheads="1"/>
          </p:cNvSpPr>
          <p:nvPr/>
        </p:nvSpPr>
        <p:spPr bwMode="auto">
          <a:xfrm>
            <a:off x="1182688" y="473075"/>
            <a:ext cx="184150" cy="366713"/>
          </a:xfrm>
          <a:prstGeom prst="rect">
            <a:avLst/>
          </a:prstGeom>
          <a:noFill/>
          <a:ln w="9525">
            <a:noFill/>
            <a:miter lim="800000"/>
            <a:headEnd/>
            <a:tailEnd/>
          </a:ln>
          <a:effectLst/>
        </p:spPr>
        <p:txBody>
          <a:bodyPr wrap="none">
            <a:spAutoFit/>
          </a:bodyPr>
          <a:lstStyle/>
          <a:p>
            <a:endParaRPr lang="zh-CN" altLang="en-US"/>
          </a:p>
        </p:txBody>
      </p:sp>
      <p:sp>
        <p:nvSpPr>
          <p:cNvPr id="43017" name="Text Box 9"/>
          <p:cNvSpPr txBox="1">
            <a:spLocks noChangeArrowheads="1"/>
          </p:cNvSpPr>
          <p:nvPr/>
        </p:nvSpPr>
        <p:spPr bwMode="auto">
          <a:xfrm>
            <a:off x="277813" y="4303713"/>
            <a:ext cx="11795125" cy="1739900"/>
          </a:xfrm>
          <a:prstGeom prst="rect">
            <a:avLst/>
          </a:prstGeom>
          <a:noFill/>
          <a:ln w="9525">
            <a:noFill/>
            <a:miter lim="800000"/>
            <a:headEnd/>
            <a:tailEnd/>
          </a:ln>
          <a:effectLst/>
        </p:spPr>
        <p:txBody>
          <a:bodyPr>
            <a:spAutoFit/>
          </a:bodyPr>
          <a:lstStyle/>
          <a:p>
            <a:r>
              <a:rPr lang="zh-CN" altLang="en-US" sz="3600" b="1">
                <a:solidFill>
                  <a:srgbClr val="FF0000"/>
                </a:solidFill>
              </a:rPr>
              <a:t>怀古诗（词）</a:t>
            </a:r>
            <a:r>
              <a:rPr lang="zh-CN" altLang="en-US" sz="3600" b="1"/>
              <a:t>：临古地</a:t>
            </a:r>
            <a:r>
              <a:rPr lang="en-US" altLang="zh-CN" sz="3600" b="1"/>
              <a:t>——</a:t>
            </a:r>
            <a:r>
              <a:rPr lang="zh-CN" altLang="en-US" sz="3600" b="1"/>
              <a:t>思古人</a:t>
            </a:r>
            <a:r>
              <a:rPr lang="en-US" altLang="zh-CN" sz="3600" b="1"/>
              <a:t>——</a:t>
            </a:r>
            <a:r>
              <a:rPr lang="zh-CN" altLang="en-US" sz="3600" b="1"/>
              <a:t>忆其事</a:t>
            </a:r>
            <a:r>
              <a:rPr lang="en-US" altLang="zh-CN" sz="3600" b="1"/>
              <a:t>——</a:t>
            </a:r>
            <a:r>
              <a:rPr lang="zh-CN" altLang="en-US" sz="3600" b="1"/>
              <a:t>抒己志。</a:t>
            </a:r>
            <a:endParaRPr lang="en-US" altLang="zh-CN" sz="3600" b="1"/>
          </a:p>
          <a:p>
            <a:r>
              <a:rPr lang="en-US" altLang="zh-CN" sz="3600" b="1">
                <a:solidFill>
                  <a:srgbClr val="C00000"/>
                </a:solidFill>
              </a:rPr>
              <a:t>                           </a:t>
            </a:r>
            <a:r>
              <a:rPr lang="en-US" altLang="zh-CN" sz="3600" b="1">
                <a:solidFill>
                  <a:srgbClr val="FF0000"/>
                </a:solidFill>
              </a:rPr>
              <a:t>  </a:t>
            </a:r>
            <a:r>
              <a:rPr lang="zh-CN" altLang="en-US" sz="3600" b="1">
                <a:solidFill>
                  <a:srgbClr val="FF0000"/>
                </a:solidFill>
              </a:rPr>
              <a:t>通过今昔对比，借古讽今。</a:t>
            </a:r>
          </a:p>
          <a:p>
            <a:endParaRPr lang="zh-CN" altLang="en-US" sz="360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indefinite"/>
                            </p:stCondLst>
                          </p:cTn>
                        </p:par>
                      </p:childTnLst>
                    </p:cTn>
                  </p:par>
                  <p:par>
                    <p:cTn id="5" fill="hold">
                      <p:stCondLst>
                        <p:cond delay="indefinite"/>
                      </p:stCondLst>
                      <p:childTnLst>
                        <p:par>
                          <p:cTn id="6" fill="hold" nodeType="afterGroup">
                            <p:stCondLst>
                              <p:cond delay="0"/>
                            </p:stCondLst>
                            <p:childTnLst>
                              <p:par>
                                <p:cTn id="7" presetID="2" presetClass="entr" presetSubtype="4" fill="hold" grpId="0" nodeType="clickEffect">
                                  <p:stCondLst>
                                    <p:cond delay="0"/>
                                  </p:stCondLst>
                                  <p:childTnLst>
                                    <p:set>
                                      <p:cBhvr>
                                        <p:cTn id="8" dur="1" fill="hold">
                                          <p:stCondLst>
                                            <p:cond delay="0"/>
                                          </p:stCondLst>
                                        </p:cTn>
                                        <p:tgtEl>
                                          <p:spTgt spid="5">
                                            <p:bg/>
                                          </p:spTgt>
                                        </p:tgtEl>
                                        <p:attrNameLst>
                                          <p:attrName>style.visibility</p:attrName>
                                        </p:attrNameLst>
                                      </p:cBhvr>
                                      <p:to>
                                        <p:strVal val="visible"/>
                                      </p:to>
                                    </p:set>
                                    <p:anim calcmode="lin" valueType="num">
                                      <p:cBhvr additive="base">
                                        <p:cTn id="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0" dur="500" fill="hold"/>
                                        <p:tgtEl>
                                          <p:spTgt spid="5">
                                            <p:bg/>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indefinite"/>
                            </p:stCondLst>
                            <p:childTnLst>
                              <p:par>
                                <p:cTn id="18" presetID="2" presetClass="entr" presetSubtype="4" fill="hold" grpId="0" nodeType="clickEffect">
                                  <p:stCondLst>
                                    <p:cond delay="0"/>
                                  </p:stCondLst>
                                  <p:childTnLst>
                                    <p:set>
                                      <p:cBhvr>
                                        <p:cTn id="19" dur="1" fill="hold">
                                          <p:stCondLst>
                                            <p:cond delay="0"/>
                                          </p:stCondLst>
                                        </p:cTn>
                                        <p:tgtEl>
                                          <p:spTgt spid="6">
                                            <p:bg/>
                                          </p:spTgt>
                                        </p:tgtEl>
                                        <p:attrNameLst>
                                          <p:attrName>style.visibility</p:attrName>
                                        </p:attrNameLst>
                                      </p:cBhvr>
                                      <p:to>
                                        <p:strVal val="visible"/>
                                      </p:to>
                                    </p:set>
                                    <p:anim calcmode="lin" valueType="num">
                                      <p:cBhvr additive="base">
                                        <p:cTn id="20"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6">
                                            <p:bg/>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indefinite"/>
                            </p:stCondLst>
                            <p:childTnLst>
                              <p:par>
                                <p:cTn id="29" presetID="2" presetClass="entr" presetSubtype="4"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additive="base">
                                        <p:cTn id="3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blinds(horizontal)">
                                      <p:cBhvr>
                                        <p:cTn id="55" dur="500"/>
                                        <p:tgtEl>
                                          <p:spTgt spid="7">
                                            <p:txEl>
                                              <p:pRg st="0" end="0"/>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blinds(horizontal)">
                                      <p:cBhvr>
                                        <p:cTn id="58" dur="500"/>
                                        <p:tgtEl>
                                          <p:spTgt spid="7">
                                            <p:txEl>
                                              <p:pRg st="1" end="1"/>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blinds(horizontal)">
                                      <p:cBhvr>
                                        <p:cTn id="61" dur="500"/>
                                        <p:tgtEl>
                                          <p:spTgt spid="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3017">
                                            <p:txEl>
                                              <p:pRg st="0" end="0"/>
                                            </p:txEl>
                                          </p:spTgt>
                                        </p:tgtEl>
                                        <p:attrNameLst>
                                          <p:attrName>style.visibility</p:attrName>
                                        </p:attrNameLst>
                                      </p:cBhvr>
                                      <p:to>
                                        <p:strVal val="visible"/>
                                      </p:to>
                                    </p:set>
                                    <p:anim calcmode="lin" valueType="num">
                                      <p:cBhvr additive="base">
                                        <p:cTn id="66" dur="500" fill="hold"/>
                                        <p:tgtEl>
                                          <p:spTgt spid="4301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3017">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3017">
                                            <p:txEl>
                                              <p:pRg st="1" end="1"/>
                                            </p:txEl>
                                          </p:spTgt>
                                        </p:tgtEl>
                                        <p:attrNameLst>
                                          <p:attrName>style.visibility</p:attrName>
                                        </p:attrNameLst>
                                      </p:cBhvr>
                                      <p:to>
                                        <p:strVal val="visible"/>
                                      </p:to>
                                    </p:set>
                                    <p:anim calcmode="lin" valueType="num">
                                      <p:cBhvr additive="base">
                                        <p:cTn id="70" dur="500" fill="hold"/>
                                        <p:tgtEl>
                                          <p:spTgt spid="43017">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0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06.20"/>
  <p:tag name="AS_TITLE" val="Aspose.Slides for Java"/>
  <p:tag name="AS_VERSION" val="17.6"/>
</p:tagLst>
</file>

<file path=ppt/tags/tag10.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1"/>
  <p:tag name="MH_TYPE" val="SubTitle"/>
</p:tagLst>
</file>

<file path=ppt/tags/tag11.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2"/>
  <p:tag name="MH_TYPE" val="SubTitle"/>
</p:tagLst>
</file>

<file path=ppt/tags/tag12.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2"/>
  <p:tag name="MH_TYPE" val="Other"/>
</p:tagLst>
</file>

<file path=ppt/tags/tag13.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4"/>
  <p:tag name="MH_TYPE" val="Other"/>
</p:tagLst>
</file>

<file path=ppt/tags/tag14.xml><?xml version="1.0" encoding="utf-8"?>
<p:tagLst xmlns:a="http://schemas.openxmlformats.org/drawingml/2006/main" xmlns:r="http://schemas.openxmlformats.org/officeDocument/2006/relationships" xmlns:p="http://schemas.openxmlformats.org/presentationml/2006/main">
  <p:tag name="MH" val="20200914193128"/>
  <p:tag name="MH_CATEGORY" val="#YinZJG#"/>
  <p:tag name="MH_LAYOUT" val="TitleSubTitle"/>
  <p:tag name="MH_LIBRARY" val="GRAPHIC"/>
  <p:tag name="MH_NUMBER" val="3"/>
  <p:tag name="MH_TYPE" val="#NeiR#"/>
</p:tagLst>
</file>

<file path=ppt/tags/tag15.xml><?xml version="1.0" encoding="utf-8"?>
<p:tagLst xmlns:a="http://schemas.openxmlformats.org/drawingml/2006/main" xmlns:r="http://schemas.openxmlformats.org/officeDocument/2006/relationships" xmlns:p="http://schemas.openxmlformats.org/presentationml/2006/main">
  <p:tag name="MH" val="20200914193128"/>
  <p:tag name="MH_LIBRARY" val="GRAPHIC"/>
  <p:tag name="MH_ORDER" val="1"/>
  <p:tag name="MH_TYPE" val="SubTitle"/>
</p:tagLst>
</file>

<file path=ppt/tags/tag16.xml><?xml version="1.0" encoding="utf-8"?>
<p:tagLst xmlns:a="http://schemas.openxmlformats.org/drawingml/2006/main" xmlns:r="http://schemas.openxmlformats.org/officeDocument/2006/relationships" xmlns:p="http://schemas.openxmlformats.org/presentationml/2006/main">
  <p:tag name="MH" val="20200914193128"/>
  <p:tag name="MH_LIBRARY" val="GRAPHIC"/>
  <p:tag name="MH_ORDER" val="1"/>
  <p:tag name="MH_TYPE" val="Title"/>
</p:tagLst>
</file>

<file path=ppt/tags/tag17.xml><?xml version="1.0" encoding="utf-8"?>
<p:tagLst xmlns:a="http://schemas.openxmlformats.org/drawingml/2006/main" xmlns:r="http://schemas.openxmlformats.org/officeDocument/2006/relationships" xmlns:p="http://schemas.openxmlformats.org/presentationml/2006/main">
  <p:tag name="MH" val="20200914193128"/>
  <p:tag name="MH_LIBRARY" val="GRAPHIC"/>
  <p:tag name="MH_ORDER" val="3"/>
  <p:tag name="MH_TYPE" val="SubTitle"/>
</p:tagLst>
</file>

<file path=ppt/tags/tag18.xml><?xml version="1.0" encoding="utf-8"?>
<p:tagLst xmlns:a="http://schemas.openxmlformats.org/drawingml/2006/main" xmlns:r="http://schemas.openxmlformats.org/officeDocument/2006/relationships" xmlns:p="http://schemas.openxmlformats.org/presentationml/2006/main">
  <p:tag name="MH" val="20200914193128"/>
  <p:tag name="MH_LIBRARY" val="GRAPHIC"/>
  <p:tag name="MH_ORDER" val="PageTitle"/>
  <p:tag name="MH_TYPE" val="PageTitle"/>
</p:tagLst>
</file>

<file path=ppt/tags/tag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45,&quot;width&quot;:4123}"/>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
  <p:tag name="KSO_WM_TEMPLATE_INDEX" val="20202805"/>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046,&quot;width&quot;:4838}"/>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e4d6cf17b06746db8dd93c359cfe17f1&quot;,&quot;fill_align&quot;:&quot;lb&quot;,&quot;text_align&quot;:&quot;lb&quot;,&quot;text_direction&quot;:&quot;horizontal&quot;,&quot;chip_types&quot;:[&quot;header&quot;]},{&quot;fill_id&quot;:&quot;c1719bd3232846479042527f9529d883&quot;,&quot;fill_align&quot;:&quot;lt&quot;,&quot;text_align&quot;:&quot;lt&quot;,&quot;text_direction&quot;:&quot;horizontal&quot;,&quot;chip_types&quot;:[&quot;text&quot;,&quot;picture&quot;]},{&quot;fill_id&quot;:&quot;1e68c64403914b6b8616f5eb6a4d8957&quot;,&quot;fill_align&quot;:&quot;lm&quot;,&quot;text_align&quot;:&quot;lm&quot;,&quot;text_direction&quot;:&quot;horizontal&quot;,&quot;chip_types&quot;:[&quot;diagram&quot;,&quot;pictext&quot;,&quot;text&quot;,&quot;picture&quot;,&quot;chart&quot;,&quot;table&quot;],&quot;support_features&quot;:[&quot;collage&quot;,&quot;carousel&quot;,&quot;creativecrop&quot;]}],[{&quot;fill_id&quot;:&quot;e4d6cf17b06746db8dd93c359cfe17f1&quot;,&quot;fill_align&quot;:&quot;lb&quot;,&quot;text_align&quot;:&quot;lb&quot;,&quot;text_direction&quot;:&quot;horizontal&quot;,&quot;chip_types&quot;:[&quot;header&quot;]},{&quot;fill_id&quot;:&quot;c1719bd3232846479042527f9529d883&quot;,&quot;fill_align&quot;:&quot;lt&quot;,&quot;text_align&quot;:&quot;lt&quot;,&quot;text_direction&quot;:&quot;horizontal&quot;,&quot;chip_types&quot;:[&quot;pictext&quot;,&quot;picture&quot;,&quot;chart&quot;,&quot;table&quot;],&quot;support_features&quot;:[&quot;collage&quot;,&quot;creativecrop&quot;]},{&quot;fill_id&quot;:&quot;1e68c64403914b6b8616f5eb6a4d8957&quot;,&quot;fill_align&quot;:&quot;lm&quot;,&quot;text_align&quot;:&quot;lm&quot;,&quot;text_direction&quot;:&quot;horizontal&quot;,&quot;chip_types&quot;:[&quot;text&quot;,&quot;picture&quot;]}]]"/>
  <p:tag name="KSO_WM_CHIP_GROUPID" val="5eecb7cea758c1ec0b708a86"/>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ecb7cea758c1ec0b708a87"/>
  <p:tag name="KSO_WM_SLIDE_BACKGROUND" val="[&quot;belt&quot;]"/>
  <p:tag name="KSO_WM_SLIDE_BACKGROUND_TYPE" val="belt"/>
  <p:tag name="KSO_WM_SLIDE_BK_DARK_LIGHT" val="2"/>
  <p:tag name="KSO_WM_SLIDE_ID" val="diagram20207818_1"/>
  <p:tag name="KSO_WM_SLIDE_INDEX" val="1"/>
  <p:tag name="KSO_WM_SLIDE_ITEM_CNT" val="0"/>
  <p:tag name="KSO_WM_SLIDE_LAYOUT" val="a_d"/>
  <p:tag name="KSO_WM_SLIDE_LAYOUT_CNT" val="1_2"/>
  <p:tag name="KSO_WM_SLIDE_LAYOUT_INFO" val="{&quot;backgroundInfo&quot;:[{&quot;bottom&quot;:0.13333333999999999,&quot;bottomAbs&quot;:false,&quot;left&quot;:0,&quot;leftAbs&quot;:false,&quot;right&quot;:0,&quot;rightAbs&quot;:false,&quot;top&quot;:0.13333333999999999,&quot;topAbs&quot;:false,&quot;type&quot;:&quot;belt&quot;}],&quot;direction&quot;:1,&quot;id&quot;:&quot;2020-06-21T08:44:42&quot;,&quot;maxSize&quot;:{&quot;size1&quot;:54.999602471749917},&quot;minSize&quot;:{&quot;size1&quot;:42.499602471749917},&quot;normalSize&quot;:{&quot;size1&quot;:49.999602471749917},&quot;subLayout&quot;:[{&quot;id&quot;:&quot;2020-06-21T08:44:42&quot;,&quot;maxSize&quot;:{&quot;size1&quot;:37.899999999999999},&quot;minSize&quot;:{&quot;size1&quot;:37.899999999999999},&quot;normalSize&quot;:{&quot;size1&quot;:37.899999999999999},&quot;subLayout&quot;:[{&quot;id&quot;:&quot;2020-06-21T08:44:42&quot;,&quot;margin&quot;:{&quot;bottom&quot;:0.026000002399086952,&quot;left&quot;:3.3870000839233398,&quot;right&quot;:1.2699999809265137,&quot;top&quot;:5.0799999237060547},&quot;type&quot;:0},{&quot;id&quot;:&quot;2020-06-21T08:44:42&quot;,&quot;margin&quot;:{&quot;bottom&quot;:5.0799999237060547,&quot;left&quot;:3.3870000839233398,&quot;right&quot;:1.2699999809265137,&quot;top&quot;:0.81999999284744263},&quot;type&quot;:0}],&quot;type&quot;:0},{&quot;id&quot;:&quot;2020-06-21T08:44:42&quot;,&quot;margin&quot;:{&quot;bottom&quot;:5.0799999237060547,&quot;left&quot;:0,&quot;right&quot;:3.3859999179840088,&quot;top&quot;:5.0799999237060547},&quot;type&quot;:0}],&quot;type&quot;:0}"/>
  <p:tag name="KSO_WM_SLIDE_POSITION" val="0*71"/>
  <p:tag name="KSO_WM_SLIDE_RATIO" val="1.777778"/>
  <p:tag name="KSO_WM_SLIDE_SIZE" val="960*396"/>
  <p:tag name="KSO_WM_SLIDE_SUBTYPE" val="picTxt"/>
  <p:tag name="KSO_WM_SLIDE_SUPPORT_FEATURE_TYPE" val="0"/>
  <p:tag name="KSO_WM_SLIDE_TYPE" val="text"/>
  <p:tag name="KSO_WM_TAG_VERSION" val="1.0"/>
  <p:tag name="KSO_WM_TEMPLATE_ASSEMBLE_GROUPID" val="5eeead70a758c1ec0b709315"/>
  <p:tag name="KSO_WM_TEMPLATE_ASSEMBLE_XID" val="5eeead70a758c1ec0b709315"/>
  <p:tag name="KSO_WM_TEMPLATE_CATEGORY" val="diagram"/>
  <p:tag name="KSO_WM_TEMPLATE_COLOR_TYPE" val="1"/>
  <p:tag name="KSO_WM_TEMPLATE_INDEX" val="20207818"/>
  <p:tag name="KSO_WM_TEMPLATE_MASTER_TYPE" val="0"/>
  <p:tag name="KSO_WM_TEMPLATE_SUBCATEGORY" val="2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TEMPLATE_ASSEMBLE_GROUPID" val="5eeead70a758c1ec0b709315"/>
  <p:tag name="KSO_WM_TEMPLATE_ASSEMBLE_XID" val="5eeead70a758c1ec0b709315"/>
  <p:tag name="KSO_WM_TEMPLATE_CATEGORY" val="diagram"/>
  <p:tag name="KSO_WM_TEMPLATE_INDEX" val="20207818"/>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07818_1*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KSO_WM_UNIT_VALUE" val="954"/>
</p:tagLst>
</file>

<file path=ppt/tags/tag23.xml><?xml version="1.0" encoding="utf-8"?>
<p:tagLst xmlns:a="http://schemas.openxmlformats.org/drawingml/2006/main" xmlns:r="http://schemas.openxmlformats.org/officeDocument/2006/relationships" xmlns:p="http://schemas.openxmlformats.org/presentationml/2006/main">
  <p:tag name="KSO_WM_ASSEMBLE_CHIP_INDEX" val="d1da04d1e1cc42888f39ad69e3ded424"/>
  <p:tag name="KSO_WM_BEAUTIFY_FLAG" val="#wm#"/>
  <p:tag name="KSO_WM_CHIP_GROUPID" val="5e7881253197e252a37019b5"/>
  <p:tag name="KSO_WM_CHIP_XID" val="5e7881253197e252a37019b6"/>
  <p:tag name="KSO_WM_TAG_VERSION" val="1.0"/>
  <p:tag name="KSO_WM_TEMPLATE_ASSEMBLE_GROUPID" val="5eeead70a758c1ec0b709315"/>
  <p:tag name="KSO_WM_TEMPLATE_ASSEMBLE_XID" val="5eeead70a758c1ec0b709315"/>
  <p:tag name="KSO_WM_TEMPLATE_CATEGORY" val="diagram"/>
  <p:tag name="KSO_WM_TEMPLATE_INDEX" val="20207818"/>
  <p:tag name="KSO_WM_UNIT_BLOCK" val="0"/>
  <p:tag name="KSO_WM_UNIT_COMPATIBLE" val="0"/>
  <p:tag name="KSO_WM_UNIT_DEC_AREA_ID" val="1b301906ec9d42a2ac0c6cb3222fa3b2"/>
  <p:tag name="KSO_WM_UNIT_DEFAULT_FONT" val="24;44;4"/>
  <p:tag name="KSO_WM_UNIT_DIAGRAM_ISNUMVISUAL" val="0"/>
  <p:tag name="KSO_WM_UNIT_DIAGRAM_ISREFERUNIT" val="0"/>
  <p:tag name="KSO_WM_UNIT_HIGHLIGHT" val="0"/>
  <p:tag name="KSO_WM_UNIT_ID" val="diagram20207818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TEXT_FILL_FORE_SCHEMECOLOR_INDEX" val="13"/>
  <p:tag name="KSO_WM_UNIT_TEXT_FILL_FORE_SCHEMECOLOR_INDEX_BRIGHTNESS" val="0"/>
  <p:tag name="KSO_WM_UNIT_TEXT_FILL_TYPE" val="1"/>
  <p:tag name="KSO_WM_UNIT_TYPE" val="a"/>
  <p:tag name="KSO_WM_UNIT_VALUE" val="11"/>
</p:tagLst>
</file>

<file path=ppt/tags/tag24.xml><?xml version="1.0" encoding="utf-8"?>
<p:tagLst xmlns:a="http://schemas.openxmlformats.org/drawingml/2006/main" xmlns:r="http://schemas.openxmlformats.org/officeDocument/2006/relationships" xmlns:p="http://schemas.openxmlformats.org/presentationml/2006/main">
  <p:tag name="KSO_WM_ASSEMBLE_CHIP_INDEX" val="87b9509ca7334173bd2c80fba0555ae1"/>
  <p:tag name="KSO_WM_BEAUTIFY_FLAG" val="#wm#"/>
  <p:tag name="KSO_WM_CHIP_GROUPID" val="5e7310da9a230a26b9e88a19"/>
  <p:tag name="KSO_WM_CHIP_XID" val="5e7310da9a230a26b9e88a1a"/>
  <p:tag name="KSO_WM_TAG_VERSION" val="1.0"/>
  <p:tag name="KSO_WM_TEMPLATE_ASSEMBLE_GROUPID" val="5eeead70a758c1ec0b709315"/>
  <p:tag name="KSO_WM_TEMPLATE_ASSEMBLE_XID" val="5eeead70a758c1ec0b709315"/>
  <p:tag name="KSO_WM_TEMPLATE_CATEGORY" val="diagram"/>
  <p:tag name="KSO_WM_TEMPLATE_INDEX" val="20207818"/>
  <p:tag name="KSO_WM_UNIT_COMPATIBLE" val="0"/>
  <p:tag name="KSO_WM_UNIT_DEC_AREA_ID" val="7d780b5e59fb4c55af70c6c619082b40"/>
  <p:tag name="KSO_WM_UNIT_DIAGRAM_ISNUMVISUAL" val="0"/>
  <p:tag name="KSO_WM_UNIT_DIAGRAM_ISREFERUNIT" val="0"/>
  <p:tag name="KSO_WM_UNIT_HIGHLIGHT" val="0"/>
  <p:tag name="KSO_WM_UNIT_ID" val="diagram20207818_1*d*1"/>
  <p:tag name="KSO_WM_UNIT_INDEX" val="1"/>
  <p:tag name="KSO_WM_UNIT_LAYERLEVEL" val="1"/>
  <p:tag name="KSO_WM_UNIT_PICTURE_CLIP_FLAG" val="0"/>
  <p:tag name="KSO_WM_UNIT_PLACING_PICTURE" val="87b9509ca7334173bd2c80fba0555ae1"/>
  <p:tag name="KSO_WM_UNIT_SUPPORT_UNIT_TYPE" val="[&quot;l&quot;,&quot;m&quot;,&quot;n&quot;,&quot;o&quot;,&quot;p&quot;,&quot;q&quot;,&quot;r&quot;,&quot;δ&quot;,&quot;η&quot;,&quot;α&quot;,&quot;β&quot;]"/>
  <p:tag name="KSO_WM_UNIT_TYPE" val="d"/>
  <p:tag name="KSO_WM_UNIT_VALUE" val="888*1184"/>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a3b9af3d251f41259a3c801e7e4603f1&quot;,&quot;fill_align&quot;:&quot;cb&quot;,&quot;text_align&quot;:&quot;cb&quot;,&quot;text_direction&quot;:&quot;horizontal&quot;,&quot;chip_types&quot;:[&quot;header&quot;]},{&quot;fill_id&quot;:&quot;cf13ec69777f42b89ba3bf7d9000e591&quot;,&quot;fill_align&quot;:&quot;cm&quot;,&quot;text_align&quot;:&quot;lt&quot;,&quot;text_direction&quot;:&quot;horizontal&quot;,&quot;chip_types&quot;:[&quot;diagram&quot;,&quot;pictext&quot;,&quot;picture&quot;,&quot;chart&quot;,&quot;table&quot;,&quot;video&quot;],&quot;support_features&quot;:[&quot;collage&quot;,&quot;carousel&quot;]},{&quot;fill_id&quot;:&quot;8c1fece11dfa4b24a4d955f792f0a0a6&quot;,&quot;fill_align&quot;:&quot;cm&quot;,&quot;text_align&quot;:&quot;lt&quot;,&quot;text_direction&quot;:&quot;horizontal&quot;,&quot;chip_types&quot;:[&quot;text&quot;]}],[{&quot;fill_id&quot;:&quot;a3b9af3d251f41259a3c801e7e4603f1&quot;,&quot;fill_align&quot;:&quot;lb&quot;,&quot;text_align&quot;:&quot;lb&quot;,&quot;text_direction&quot;:&quot;horizontal&quot;,&quot;chip_types&quot;:[&quot;header&quot;]},{&quot;fill_id&quot;:&quot;cf13ec69777f42b89ba3bf7d9000e591&quot;,&quot;fill_align&quot;:&quot;lt&quot;,&quot;text_align&quot;:&quot;lt&quot;,&quot;text_direction&quot;:&quot;horizontal&quot;,&quot;chip_types&quot;:[&quot;diagram&quot;,&quot;pictext&quot;,&quot;picture&quot;,&quot;chart&quot;,&quot;table&quot;,&quot;video&quot;],&quot;support_features&quot;:[&quot;collage&quot;,&quot;carousel&quot;]},{&quot;fill_id&quot;:&quot;8c1fece11dfa4b24a4d955f792f0a0a6&quot;,&quot;fill_align&quot;:&quot;lt&quot;,&quot;text_align&quot;:&quot;lt&quot;,&quot;text_direction&quot;:&quot;horizontal&quot;,&quot;chip_types&quot;:[&quot;text&quot;]}],[{&quot;fill_id&quot;:&quot;a3b9af3d251f41259a3c801e7e4603f1&quot;,&quot;fill_align&quot;:&quot;cb&quot;,&quot;text_align&quot;:&quot;cb&quot;,&quot;text_direction&quot;:&quot;horizontal&quot;,&quot;chip_types&quot;:[&quot;header&quot;]},{&quot;fill_id&quot;:&quot;cf13ec69777f42b89ba3bf7d9000e591&quot;,&quot;fill_align&quot;:&quot;cm&quot;,&quot;text_align&quot;:&quot;lt&quot;,&quot;text_direction&quot;:&quot;horizontal&quot;,&quot;chip_types&quot;:[&quot;text&quot;]},{&quot;fill_id&quot;:&quot;8c1fece11dfa4b24a4d955f792f0a0a6&quot;,&quot;fill_align&quot;:&quot;cm&quot;,&quot;text_align&quot;:&quot;lt&quot;,&quot;text_direction&quot;:&quot;horizontal&quot;,&quot;chip_types&quot;:[&quot;diagram&quot;,&quot;pictext&quot;,&quot;picture&quot;,&quot;chart&quot;,&quot;table&quot;,&quot;video&quot;],&quot;support_features&quot;:[&quot;collage&quot;,&quot;carousel&quot;]}],[{&quot;fill_id&quot;:&quot;a3b9af3d251f41259a3c801e7e4603f1&quot;,&quot;fill_align&quot;:&quot;lb&quot;,&quot;text_align&quot;:&quot;lb&quot;,&quot;text_direction&quot;:&quot;horizontal&quot;,&quot;chip_types&quot;:[&quot;header&quot;]},{&quot;fill_id&quot;:&quot;cf13ec69777f42b89ba3bf7d9000e591&quot;,&quot;fill_align&quot;:&quot;lt&quot;,&quot;text_align&quot;:&quot;lt&quot;,&quot;text_direction&quot;:&quot;horizontal&quot;,&quot;chip_types&quot;:[&quot;text&quot;]},{&quot;fill_id&quot;:&quot;8c1fece11dfa4b24a4d955f792f0a0a6&quot;,&quot;fill_align&quot;:&quot;lt&quot;,&quot;text_align&quot;:&quot;lt&quot;,&quot;text_direction&quot;:&quot;horizontal&quot;,&quot;chip_types&quot;:[&quot;diagram&quot;,&quot;pictext&quot;,&quot;picture&quot;,&quot;chart&quot;,&quot;table&quot;,&quot;video&quot;],&quot;support_features&quot;:[&quot;collage&quot;,&quot;carousel&quot;]}]]"/>
  <p:tag name="KSO_WM_CHIP_GROUPID" val="5eed822ea758c1ec0b7092e3"/>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ed822ea758c1ec0b7092e4"/>
  <p:tag name="KSO_WM_SLIDE_BACKGROUND" val="[&quot;general&quot;,&quot;frame&quot;]"/>
  <p:tag name="KSO_WM_SLIDE_BACKGROUND_TYPE" val="frame"/>
  <p:tag name="KSO_WM_SLIDE_BK_DARK_LIGHT" val="2"/>
  <p:tag name="KSO_WM_SLIDE_ID" val="diagram20208140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06-21T18:25:26&quot;,&quot;maxSize&quot;:{&quot;size1&quot;:31.100422873827458},&quot;minSize&quot;:{&quot;size1&quot;:17.800422873827458},&quot;normalSize&quot;:{&quot;size1&quot;:20.67230888483487},&quot;subLayout&quot;:[{&quot;id&quot;:&quot;2020-06-21T18:25:26&quot;,&quot;margin&quot;:{&quot;bottom&quot;:0,&quot;left&quot;:3.3870000839233398,&quot;right&quot;:3.3870000839233398,&quot;top&quot;:1.6929999589920044},&quot;type&quot;:0},{&quot;id&quot;:&quot;2020-06-21T18:25:26&quot;,&quot;maxSize&quot;:{&quot;size1&quot;:61.500530986188252},&quot;minSize&quot;:{&quot;size1&quot;:6.5005309861882514},&quot;normalSize&quot;:{&quot;size1&quot;:55.49809062571088},&quot;subLayout&quot;:[{&quot;id&quot;:&quot;2020-06-21T18:25:26&quot;,&quot;margin&quot;:{&quot;bottom&quot;:0,&quot;left&quot;:3.3870000839233398,&quot;right&quot;:3.3870000839233398,&quot;top&quot;:0.84700000286102295},&quot;type&quot;:0},{&quot;id&quot;:&quot;2020-06-21T18:25:26&quot;,&quot;margin&quot;:{&quot;bottom&quot;:1.6929999589920044,&quot;left&quot;:3.3870000839233398,&quot;right&quot;:3.3870000839233398,&quot;top&quot;:0.84700000286102295},&quot;type&quot;:0}],&quot;type&quot;:0}],&quot;type&quot;:0}"/>
  <p:tag name="KSO_WM_SLIDE_POSITION" val="96*48"/>
  <p:tag name="KSO_WM_SLIDE_RATIO" val="1.777778"/>
  <p:tag name="KSO_WM_SLIDE_SIZE" val="768*444"/>
  <p:tag name="KSO_WM_SLIDE_SUBTYPE" val="picTxt"/>
  <p:tag name="KSO_WM_SLIDE_SUPPORT_FEATURE_TYPE" val="3"/>
  <p:tag name="KSO_WM_SLIDE_TYPE" val="text"/>
  <p:tag name="KSO_WM_TAG_VERSION" val="1.0"/>
  <p:tag name="KSO_WM_TEMPLATE_ASSEMBLE_GROUPID" val="5eef3593a758c1ec0b70949f"/>
  <p:tag name="KSO_WM_TEMPLATE_ASSEMBLE_XID" val="5eef3593a758c1ec0b70949f"/>
  <p:tag name="KSO_WM_TEMPLATE_CATEGORY" val="diagram"/>
  <p:tag name="KSO_WM_TEMPLATE_COLOR_TYPE" val="1"/>
  <p:tag name="KSO_WM_TEMPLATE_INDEX" val="20208140"/>
  <p:tag name="KSO_WM_TEMPLATE_MASTER_TYPE" val="0"/>
  <p:tag name="KSO_WM_TEMPLATE_SUBCATEGORY" val="2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TEMPLATE_ASSEMBLE_GROUPID" val="5eef3593a758c1ec0b70949f"/>
  <p:tag name="KSO_WM_TEMPLATE_ASSEMBLE_XID" val="5eef3593a758c1ec0b70949f"/>
  <p:tag name="KSO_WM_TEMPLATE_CATEGORY" val="diagram"/>
  <p:tag name="KSO_WM_TEMPLATE_INDEX" val="20208140"/>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08140_1*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KSO_WM_UNIT_VALUE" val="1150"/>
</p:tagLst>
</file>

<file path=ppt/tags/tag27.xml><?xml version="1.0" encoding="utf-8"?>
<p:tagLst xmlns:a="http://schemas.openxmlformats.org/drawingml/2006/main" xmlns:r="http://schemas.openxmlformats.org/officeDocument/2006/relationships" xmlns:p="http://schemas.openxmlformats.org/presentationml/2006/main">
  <p:tag name="KSO_WM_ASSEMBLE_CHIP_INDEX" val="86ea8866cde84b84a0752899358ea260"/>
  <p:tag name="KSO_WM_BEAUTIFY_FLAG" val="#wm#"/>
  <p:tag name="KSO_WM_CHIP_GROUPID" val="5e7881253197e252a37019b5"/>
  <p:tag name="KSO_WM_CHIP_XID" val="5e7881253197e252a37019b6"/>
  <p:tag name="KSO_WM_TAG_VERSION" val="1.0"/>
  <p:tag name="KSO_WM_TEMPLATE_ASSEMBLE_GROUPID" val="5eef3593a758c1ec0b70949f"/>
  <p:tag name="KSO_WM_TEMPLATE_ASSEMBLE_XID" val="5eef3593a758c1ec0b70949f"/>
  <p:tag name="KSO_WM_TEMPLATE_CATEGORY" val="diagram"/>
  <p:tag name="KSO_WM_TEMPLATE_INDEX" val="20208140"/>
  <p:tag name="KSO_WM_UNIT_BLOCK" val="0"/>
  <p:tag name="KSO_WM_UNIT_COMPATIBLE" val="0"/>
  <p:tag name="KSO_WM_UNIT_DEC_AREA_ID" val="beacd21612c04d65aab80792dc39222d"/>
  <p:tag name="KSO_WM_UNIT_DEFAULT_FONT" val="24;44;4"/>
  <p:tag name="KSO_WM_UNIT_DIAGRAM_ISNUMVISUAL" val="0"/>
  <p:tag name="KSO_WM_UNIT_DIAGRAM_ISREFERUNIT" val="0"/>
  <p:tag name="KSO_WM_UNIT_HIGHLIGHT" val="0"/>
  <p:tag name="KSO_WM_UNIT_ID" val="diagram20208140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ARTLAYOUT_COMPRESS_INFO" val="{&#10;    &quot;id&quot;: &quot;2020-06-21T18:25:26&quot;,&#10;    &quot;max&quot;: 0.0071655405600239419,&#10;    &quot;parentMax&quot;: {&#10;        &quot;max&quot;: 1.6828344594399738&#10;    },&#10;    &quot;topChanged&quot;: 0.0071655405600239419&#10;}&#10;"/>
  <p:tag name="KSO_WM_UNIT_TEXT_FILL_FORE_SCHEMECOLOR_INDEX" val="13"/>
  <p:tag name="KSO_WM_UNIT_TEXT_FILL_FORE_SCHEMECOLOR_INDEX_BRIGHTNESS" val="0"/>
  <p:tag name="KSO_WM_UNIT_TEXT_FILL_TYPE" val="1"/>
  <p:tag name="KSO_WM_UNIT_TYPE" val="a"/>
  <p:tag name="KSO_WM_UNIT_VALUE" val="38"/>
</p:tagLst>
</file>

<file path=ppt/tags/tag28.xml><?xml version="1.0" encoding="utf-8"?>
<p:tagLst xmlns:a="http://schemas.openxmlformats.org/drawingml/2006/main" xmlns:r="http://schemas.openxmlformats.org/officeDocument/2006/relationships" xmlns:p="http://schemas.openxmlformats.org/presentationml/2006/main">
  <p:tag name="KSO_WM_ASSEMBLE_CHIP_INDEX" val="2e44d386d2614ce5b135403179d6f114"/>
  <p:tag name="KSO_WM_BEAUTIFY_FLAG" val="#wm#"/>
  <p:tag name="KSO_WM_CHIP_GROUPID" val="5e6b05596848fb12bee65ac8"/>
  <p:tag name="KSO_WM_CHIP_XID" val="5e6b05596848fb12bee65aca"/>
  <p:tag name="KSO_WM_TAG_VERSION" val="1.0"/>
  <p:tag name="KSO_WM_TEMPLATE_ASSEMBLE_GROUPID" val="5eef3593a758c1ec0b70949f"/>
  <p:tag name="KSO_WM_TEMPLATE_ASSEMBLE_XID" val="5eef3593a758c1ec0b70949f"/>
  <p:tag name="KSO_WM_TEMPLATE_CATEGORY" val="diagram"/>
  <p:tag name="KSO_WM_TEMPLATE_INDEX" val="20208140"/>
  <p:tag name="KSO_WM_UNIT_BLOCK" val="0"/>
  <p:tag name="KSO_WM_UNIT_COMPATIBLE" val="0"/>
  <p:tag name="KSO_WM_UNIT_DEC_AREA_ID" val="88161450bd6443258e60388d1df06958"/>
  <p:tag name="KSO_WM_UNIT_DEFAULT_FONT" val="14;20;2"/>
  <p:tag name="KSO_WM_UNIT_DIAGRAM_ISNUMVISUAL" val="0"/>
  <p:tag name="KSO_WM_UNIT_DIAGRAM_ISREFERUNIT" val="0"/>
  <p:tag name="KSO_WM_UNIT_HIGHLIGHT" val="0"/>
  <p:tag name="KSO_WM_UNIT_ID" val="diagram20208140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
  <p:tag name="KSO_WM_UNIT_SHOW_EDIT_AREA_INDICATION" val="1"/>
  <p:tag name="KSO_WM_UNIT_SMARTLAYOUT_COMPRESS_INFO" val="{&#10;    &quot;id&quot;: &quot;2020-06-21T18:25:26&quot;,&#10;    &quot;max&quot;: 0.0070965959998829931,&#10;    &quot;parentMax&quot;: {&#10;        &quot;max&quot;: 11.482824663842649&#10;    },&#10;    &quot;topChanged&quot;: 0&#10;}&#10;"/>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84"/>
</p:tagLst>
</file>

<file path=ppt/tags/tag29.xml><?xml version="1.0" encoding="utf-8"?>
<p:tagLst xmlns:a="http://schemas.openxmlformats.org/drawingml/2006/main" xmlns:r="http://schemas.openxmlformats.org/officeDocument/2006/relationships" xmlns:p="http://schemas.openxmlformats.org/presentationml/2006/main">
  <p:tag name="MH" val="2020091516000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82"/>
</p:tagLst>
</file>

<file path=ppt/tags/tag30.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TextBox 2"/>
</p:tagLst>
</file>

<file path=ppt/tags/tag31.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TextBox 3"/>
</p:tagLst>
</file>

<file path=ppt/tags/tag32.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TextBox 4"/>
</p:tagLst>
</file>

<file path=ppt/tags/tag33.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Right Triangle 6"/>
</p:tagLst>
</file>

<file path=ppt/tags/tag34.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Right Triangle 7"/>
</p:tagLst>
</file>

<file path=ppt/tags/tag35.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Right Triangle 8"/>
</p:tagLst>
</file>

<file path=ppt/tags/tag36.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Right Triangle 9"/>
</p:tagLst>
</file>

<file path=ppt/tags/tag37.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Right Triangle 10"/>
</p:tagLst>
</file>

<file path=ppt/tags/tag38.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Right Triangle 11"/>
</p:tagLst>
</file>

<file path=ppt/tags/tag39.xml><?xml version="1.0" encoding="utf-8"?>
<p:tagLst xmlns:a="http://schemas.openxmlformats.org/drawingml/2006/main" xmlns:r="http://schemas.openxmlformats.org/officeDocument/2006/relationships" xmlns:p="http://schemas.openxmlformats.org/presentationml/2006/main">
  <p:tag name="MH" val="20200915160009"/>
  <p:tag name="MH_LIBRARY" val="GRAPHIC"/>
  <p:tag name="MH_ORDER" val="Right Triangle 12"/>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775,&quot;width&quot;:5668}"/>
</p:tagLst>
</file>

<file path=ppt/tags/tag5.xml><?xml version="1.0" encoding="utf-8"?>
<p:tagLst xmlns:a="http://schemas.openxmlformats.org/drawingml/2006/main" xmlns:r="http://schemas.openxmlformats.org/officeDocument/2006/relationships" xmlns:p="http://schemas.openxmlformats.org/presentationml/2006/main">
  <p:tag name="MH" val="20200914190318"/>
  <p:tag name="MH_CATEGORY" val="#YinZJG#"/>
  <p:tag name="MH_LAYOUT" val="TitleSubTitleText"/>
  <p:tag name="MH_LIBRARY" val="GRAPHIC"/>
  <p:tag name="MH_NUMBER" val="2"/>
  <p:tag name="MH_TYPE" val="#NeiR#"/>
</p:tagLst>
</file>

<file path=ppt/tags/tag6.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1"/>
  <p:tag name="MH_TYPE" val="Text"/>
</p:tagLst>
</file>

<file path=ppt/tags/tag7.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2"/>
  <p:tag name="MH_TYPE" val="Text"/>
</p:tagLst>
</file>

<file path=ppt/tags/tag8.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1"/>
  <p:tag name="MH_TYPE" val="Title"/>
</p:tagLst>
</file>

<file path=ppt/tags/tag9.xml><?xml version="1.0" encoding="utf-8"?>
<p:tagLst xmlns:a="http://schemas.openxmlformats.org/drawingml/2006/main" xmlns:r="http://schemas.openxmlformats.org/officeDocument/2006/relationships" xmlns:p="http://schemas.openxmlformats.org/presentationml/2006/main">
  <p:tag name="MH" val="20200914190318"/>
  <p:tag name="MH_LIBRARY" val="GRAPHIC"/>
  <p:tag name="MH_ORDER" val="1"/>
  <p:tag name="MH_TYPE" val="Other"/>
</p:tagLst>
</file>

<file path=ppt/theme/theme1.xml><?xml version="1.0" encoding="utf-8"?>
<a:theme xmlns:a="http://schemas.openxmlformats.org/drawingml/2006/main" name="A000120140530A99PPBG">
  <a:themeElements>
    <a:clrScheme name="自定义 608">
      <a:dk1>
        <a:srgbClr val="4D4D4D"/>
      </a:dk1>
      <a:lt1>
        <a:sysClr val="window" lastClr="FFFFFF"/>
      </a:lt1>
      <a:dk2>
        <a:srgbClr val="4D4D4D"/>
      </a:dk2>
      <a:lt2>
        <a:srgbClr val="FFFFFF"/>
      </a:lt2>
      <a:accent1>
        <a:srgbClr val="926C62"/>
      </a:accent1>
      <a:accent2>
        <a:srgbClr val="9D8855"/>
      </a:accent2>
      <a:accent3>
        <a:srgbClr val="62A088"/>
      </a:accent3>
      <a:accent4>
        <a:srgbClr val="5F77AB"/>
      </a:accent4>
      <a:accent5>
        <a:srgbClr val="00B050"/>
      </a:accent5>
      <a:accent6>
        <a:srgbClr val="FFC000"/>
      </a:accent6>
      <a:hlink>
        <a:srgbClr val="2998E3"/>
      </a:hlink>
      <a:folHlink>
        <a:srgbClr val="A5A5A5"/>
      </a:folHlink>
    </a:clrScheme>
    <a:fontScheme name="abc">
      <a:majorFont>
        <a:latin typeface="Calibri"/>
        <a:ea typeface="华文新魏"/>
        <a:cs typeface="Arial"/>
      </a:majorFont>
      <a:minorFont>
        <a:latin typeface="Calibri"/>
        <a:ea typeface="幼圆"/>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1574</Words>
  <Application>Microsoft Office PowerPoint</Application>
  <PresentationFormat>宽屏</PresentationFormat>
  <Paragraphs>187</Paragraphs>
  <Slides>34</Slides>
  <Notes>2</Notes>
  <HiddenSlides>12</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黑体</vt:lpstr>
      <vt:lpstr>华文楷体</vt:lpstr>
      <vt:lpstr>华文新魏</vt:lpstr>
      <vt:lpstr>隶书</vt:lpstr>
      <vt:lpstr>宋体</vt:lpstr>
      <vt:lpstr>微软雅黑</vt:lpstr>
      <vt:lpstr>幼圆</vt:lpstr>
      <vt:lpstr>Arial</vt:lpstr>
      <vt:lpstr>Calibri</vt:lpstr>
      <vt:lpstr>Times New Roman</vt:lpstr>
      <vt:lpstr>Wingdings 2</vt:lpstr>
      <vt:lpstr>A000120140530A99PPBG</vt:lpstr>
      <vt:lpstr>辛弃疾纪念祠（济南大明湖）            辛弃疾墓（阳原山麓）</vt:lpstr>
      <vt:lpstr>PowerPoint 演示文稿</vt:lpstr>
      <vt:lpstr>咏史怀古诗的内涵</vt:lpstr>
      <vt:lpstr>  咏史怀古诗特点</vt:lpstr>
      <vt:lpstr>PowerPoint 演示文稿</vt:lpstr>
      <vt:lpstr>PowerPoint 演示文稿</vt:lpstr>
      <vt:lpstr>PowerPoint 演示文稿</vt:lpstr>
      <vt:lpstr>PowerPoint 演示文稿</vt:lpstr>
      <vt:lpstr>PowerPoint 演示文稿</vt:lpstr>
      <vt:lpstr>永遇乐   京口北固亭怀古</vt:lpstr>
      <vt:lpstr>PowerPoint 演示文稿</vt:lpstr>
      <vt:lpstr>解题</vt:lpstr>
      <vt:lpstr>创作背景</vt:lpstr>
      <vt:lpstr>研习上片</vt:lpstr>
      <vt:lpstr>都是建功立业的英雄人物，业绩都在京口起步。</vt:lpstr>
      <vt:lpstr>当时的南宋朝廷</vt:lpstr>
      <vt:lpstr>用典意图</vt:lpstr>
      <vt:lpstr>PowerPoint 演示文稿</vt:lpstr>
      <vt:lpstr>研习下片</vt:lpstr>
      <vt:lpstr>下片典故研习</vt:lpstr>
      <vt:lpstr>下片典故研习</vt:lpstr>
      <vt:lpstr>下片典故研习</vt:lpstr>
      <vt:lpstr>时代的悲愤</vt:lpstr>
      <vt:lpstr>下片典故研习</vt:lpstr>
      <vt:lpstr>一位暮年英雄的叹息</vt:lpstr>
      <vt:lpstr>PowerPoint 演示文稿</vt:lpstr>
      <vt:lpstr>PowerPoint 演示文稿</vt:lpstr>
      <vt:lpstr>明手法——用典</vt:lpstr>
      <vt:lpstr>PowerPoint 演示文稿</vt:lpstr>
      <vt:lpstr>明手法——用典</vt:lpstr>
      <vt:lpstr>PowerPoint 演示文稿</vt:lpstr>
      <vt:lpstr>时势造英雄，英雄造时势。</vt:lpstr>
      <vt:lpstr>诵读诗词</vt:lpstr>
      <vt:lpstr>PowerPoint 演示文稿</vt:lpstr>
    </vt:vector>
  </TitlesOfParts>
  <Company>学科网</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辛弃疾纪念祠（济南大明湖）            辛弃疾墓（阳原山麓）</dc:title>
  <dc:creator>rbm.xkw.com</dc:creator>
  <cp:lastModifiedBy>User</cp:lastModifiedBy>
  <cp:revision>7</cp:revision>
  <cp:lastPrinted>2020-09-25T11:33:22Z</cp:lastPrinted>
  <dcterms:created xsi:type="dcterms:W3CDTF">2020-09-25T11:33:22Z</dcterms:created>
  <dcterms:modified xsi:type="dcterms:W3CDTF">2020-09-28T07:33:02Z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