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440" r:id="rId3"/>
    <p:sldId id="325" r:id="rId4"/>
    <p:sldId id="323" r:id="rId5"/>
    <p:sldId id="441" r:id="rId6"/>
    <p:sldId id="431" r:id="rId7"/>
    <p:sldId id="707" r:id="rId8"/>
    <p:sldId id="708" r:id="rId9"/>
    <p:sldId id="709" r:id="rId10"/>
    <p:sldId id="451" r:id="rId11"/>
    <p:sldId id="611" r:id="rId12"/>
    <p:sldId id="710" r:id="rId13"/>
    <p:sldId id="613" r:id="rId14"/>
    <p:sldId id="711" r:id="rId15"/>
    <p:sldId id="614" r:id="rId16"/>
    <p:sldId id="615" r:id="rId17"/>
    <p:sldId id="610" r:id="rId18"/>
    <p:sldId id="621" r:id="rId19"/>
    <p:sldId id="622" r:id="rId20"/>
    <p:sldId id="623" r:id="rId21"/>
    <p:sldId id="625" r:id="rId22"/>
    <p:sldId id="626" r:id="rId23"/>
    <p:sldId id="628" r:id="rId24"/>
    <p:sldId id="627" r:id="rId25"/>
    <p:sldId id="624" r:id="rId26"/>
    <p:sldId id="630" r:id="rId27"/>
    <p:sldId id="631" r:id="rId28"/>
    <p:sldId id="632" r:id="rId29"/>
    <p:sldId id="629" r:id="rId30"/>
    <p:sldId id="634" r:id="rId31"/>
    <p:sldId id="633" r:id="rId32"/>
    <p:sldId id="636" r:id="rId33"/>
    <p:sldId id="635" r:id="rId34"/>
    <p:sldId id="445" r:id="rId35"/>
    <p:sldId id="637" r:id="rId36"/>
    <p:sldId id="652" r:id="rId37"/>
    <p:sldId id="336" r:id="rId38"/>
    <p:sldId id="433" r:id="rId39"/>
    <p:sldId id="470" r:id="rId40"/>
    <p:sldId id="654" r:id="rId41"/>
    <p:sldId id="655" r:id="rId42"/>
    <p:sldId id="712" r:id="rId43"/>
    <p:sldId id="656" r:id="rId44"/>
    <p:sldId id="657" r:id="rId45"/>
    <p:sldId id="713" r:id="rId46"/>
    <p:sldId id="658" r:id="rId47"/>
    <p:sldId id="659" r:id="rId48"/>
    <p:sldId id="714" r:id="rId49"/>
    <p:sldId id="660" r:id="rId50"/>
    <p:sldId id="661" r:id="rId51"/>
    <p:sldId id="662" r:id="rId52"/>
    <p:sldId id="715" r:id="rId53"/>
    <p:sldId id="663" r:id="rId54"/>
    <p:sldId id="435" r:id="rId55"/>
    <p:sldId id="696" r:id="rId56"/>
    <p:sldId id="697" r:id="rId57"/>
    <p:sldId id="700" r:id="rId58"/>
    <p:sldId id="701" r:id="rId59"/>
    <p:sldId id="446" r:id="rId60"/>
    <p:sldId id="447" r:id="rId61"/>
    <p:sldId id="702" r:id="rId62"/>
    <p:sldId id="704" r:id="rId63"/>
    <p:sldId id="526" r:id="rId64"/>
    <p:sldId id="705" r:id="rId65"/>
  </p:sldIdLst>
  <p:sldSz cx="1218882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70C0"/>
    <a:srgbClr val="FAFAF5"/>
    <a:srgbClr val="F5C131"/>
    <a:srgbClr val="ECEEF0"/>
    <a:srgbClr val="D3E8D7"/>
    <a:srgbClr val="A9D18E"/>
    <a:srgbClr val="FFB850"/>
    <a:srgbClr val="1783B0"/>
    <a:srgbClr val="EAE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3" autoAdjust="0"/>
    <p:restoredTop sz="96318" autoAdjust="0"/>
  </p:normalViewPr>
  <p:slideViewPr>
    <p:cSldViewPr>
      <p:cViewPr varScale="1">
        <p:scale>
          <a:sx n="109" d="100"/>
          <a:sy n="109" d="100"/>
        </p:scale>
        <p:origin x="600" y="84"/>
      </p:cViewPr>
      <p:guideLst>
        <p:guide orient="horz" pos="2160"/>
        <p:guide pos="3839"/>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notesMaster" Target="notesMasters/notesMaster1.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D7A72-1FD7-428B-B027-7B8D914F056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E0C4A-4684-4D33-8107-6FA733C6EC7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0"/>
            <a:ext cx="12189600" cy="6858000"/>
          </a:xfrm>
          <a:prstGeom prst="rect">
            <a:avLst/>
          </a:prstGeom>
          <a:solidFill>
            <a:srgbClr val="B5DDE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0" y="2709087"/>
            <a:ext cx="12189600" cy="4148913"/>
          </a:xfrm>
          <a:prstGeom prst="rect">
            <a:avLst/>
          </a:prstGeom>
          <a:solidFill>
            <a:srgbClr val="B5DDE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3" name="矩形 2"/>
          <p:cNvSpPr/>
          <p:nvPr userDrawn="1"/>
        </p:nvSpPr>
        <p:spPr>
          <a:xfrm>
            <a:off x="0" y="3068960"/>
            <a:ext cx="12189600" cy="3789040"/>
          </a:xfrm>
          <a:prstGeom prst="rect">
            <a:avLst/>
          </a:prstGeom>
          <a:solidFill>
            <a:srgbClr val="B5DDE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88824" cy="6856214"/>
          </a:xfrm>
          <a:prstGeom prst="rect">
            <a:avLst/>
          </a:prstGeom>
          <a:solidFill>
            <a:srgbClr val="F4F0ED">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slide" Target="slide58.xml"/><Relationship Id="rId2" Type="http://schemas.openxmlformats.org/officeDocument/2006/relationships/slide" Target="slide36.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duotone>
              <a:schemeClr val="accent4">
                <a:shade val="45000"/>
                <a:satMod val="135000"/>
              </a:schemeClr>
              <a:prstClr val="white"/>
            </a:duotone>
            <a:extLst>
              <a:ext uri="{28A0092B-C50C-407E-A947-70E740481C1C}">
                <a14:useLocalDpi xmlns:a14="http://schemas.microsoft.com/office/drawing/2010/main" val="0"/>
              </a:ext>
            </a:extLst>
          </a:blip>
          <a:srcRect t="15714"/>
          <a:stretch>
            <a:fillRect/>
          </a:stretch>
        </p:blipFill>
        <p:spPr>
          <a:xfrm flipH="1">
            <a:off x="-388" y="0"/>
            <a:ext cx="12189600" cy="6858000"/>
          </a:xfrm>
          <a:prstGeom prst="rect">
            <a:avLst/>
          </a:prstGeom>
        </p:spPr>
      </p:pic>
      <p:sp>
        <p:nvSpPr>
          <p:cNvPr id="7" name="矩形 6"/>
          <p:cNvSpPr/>
          <p:nvPr/>
        </p:nvSpPr>
        <p:spPr>
          <a:xfrm>
            <a:off x="-1" y="0"/>
            <a:ext cx="12188826"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任意多边形 28"/>
          <p:cNvSpPr/>
          <p:nvPr/>
        </p:nvSpPr>
        <p:spPr>
          <a:xfrm flipV="1">
            <a:off x="0" y="1196752"/>
            <a:ext cx="2241410" cy="2987502"/>
          </a:xfrm>
          <a:custGeom>
            <a:avLst/>
            <a:gdLst>
              <a:gd name="connsiteX0" fmla="*/ 0 w 2241410"/>
              <a:gd name="connsiteY0" fmla="*/ 2987502 h 2987502"/>
              <a:gd name="connsiteX1" fmla="*/ 2241410 w 2241410"/>
              <a:gd name="connsiteY1" fmla="*/ 2987502 h 2987502"/>
              <a:gd name="connsiteX2" fmla="*/ 645606 w 2241410"/>
              <a:gd name="connsiteY2" fmla="*/ 0 h 2987502"/>
              <a:gd name="connsiteX3" fmla="*/ 0 w 2241410"/>
              <a:gd name="connsiteY3" fmla="*/ 0 h 2987502"/>
            </a:gdLst>
            <a:ahLst/>
            <a:cxnLst>
              <a:cxn ang="0">
                <a:pos x="connsiteX0" y="connsiteY0"/>
              </a:cxn>
              <a:cxn ang="0">
                <a:pos x="connsiteX1" y="connsiteY1"/>
              </a:cxn>
              <a:cxn ang="0">
                <a:pos x="connsiteX2" y="connsiteY2"/>
              </a:cxn>
              <a:cxn ang="0">
                <a:pos x="connsiteX3" y="connsiteY3"/>
              </a:cxn>
            </a:cxnLst>
            <a:rect l="l" t="t" r="r" b="b"/>
            <a:pathLst>
              <a:path w="2241410" h="2987502">
                <a:moveTo>
                  <a:pt x="0" y="2987502"/>
                </a:moveTo>
                <a:lnTo>
                  <a:pt x="2241410" y="2987502"/>
                </a:lnTo>
                <a:lnTo>
                  <a:pt x="645606" y="0"/>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V="1">
            <a:off x="0" y="1167041"/>
            <a:ext cx="2270878" cy="1332703"/>
          </a:xfrm>
          <a:custGeom>
            <a:avLst/>
            <a:gdLst>
              <a:gd name="connsiteX0" fmla="*/ 0 w 1851059"/>
              <a:gd name="connsiteY0" fmla="*/ 1269990 h 1269990"/>
              <a:gd name="connsiteX1" fmla="*/ 1851059 w 1851059"/>
              <a:gd name="connsiteY1" fmla="*/ 1269990 h 1269990"/>
              <a:gd name="connsiteX2" fmla="*/ 1195922 w 1851059"/>
              <a:gd name="connsiteY2" fmla="*/ 0 h 1269990"/>
              <a:gd name="connsiteX3" fmla="*/ 0 w 1851059"/>
              <a:gd name="connsiteY3" fmla="*/ 0 h 1269990"/>
            </a:gdLst>
            <a:ahLst/>
            <a:cxnLst>
              <a:cxn ang="0">
                <a:pos x="connsiteX0" y="connsiteY0"/>
              </a:cxn>
              <a:cxn ang="0">
                <a:pos x="connsiteX1" y="connsiteY1"/>
              </a:cxn>
              <a:cxn ang="0">
                <a:pos x="connsiteX2" y="connsiteY2"/>
              </a:cxn>
              <a:cxn ang="0">
                <a:pos x="connsiteX3" y="connsiteY3"/>
              </a:cxn>
            </a:cxnLst>
            <a:rect l="l" t="t" r="r" b="b"/>
            <a:pathLst>
              <a:path w="1851059" h="1269990">
                <a:moveTo>
                  <a:pt x="0" y="1269990"/>
                </a:moveTo>
                <a:lnTo>
                  <a:pt x="1851059" y="1269990"/>
                </a:lnTo>
                <a:lnTo>
                  <a:pt x="1195922" y="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3665426" y="2286664"/>
            <a:ext cx="4320000" cy="584775"/>
          </a:xfrm>
          <a:prstGeom prst="rect">
            <a:avLst/>
          </a:prstGeom>
        </p:spPr>
        <p:txBody>
          <a:bodyPr wrap="square">
            <a:spAutoFit/>
          </a:bodyPr>
          <a:lstStyle/>
          <a:p>
            <a:r>
              <a:rPr lang="en-US" altLang="zh-CN" sz="3200" dirty="0">
                <a:latin typeface="Arial" panose="020B0604020202020204" pitchFamily="34" charset="0"/>
                <a:ea typeface="微软雅黑" panose="020B0503020204020204" pitchFamily="34" charset="-122"/>
                <a:cs typeface="Times New Roman" panose="02020603050405020304" pitchFamily="18" charset="0"/>
                <a:sym typeface="Calibri" panose="020F0502020204030204" pitchFamily="34" charset="0"/>
              </a:rPr>
              <a:t>Unit </a:t>
            </a:r>
            <a:r>
              <a:rPr lang="en-US" altLang="zh-CN" sz="3200" dirty="0" smtClean="0">
                <a:latin typeface="Arial" panose="020B0604020202020204" pitchFamily="34" charset="0"/>
                <a:ea typeface="微软雅黑" panose="020B0503020204020204" pitchFamily="34" charset="-122"/>
                <a:cs typeface="Times New Roman" panose="02020603050405020304" pitchFamily="18" charset="0"/>
                <a:sym typeface="Calibri" panose="020F0502020204030204" pitchFamily="34" charset="0"/>
              </a:rPr>
              <a:t>4</a:t>
            </a:r>
            <a:r>
              <a:rPr lang="zh-CN" altLang="en-US" sz="3200" dirty="0">
                <a:latin typeface="Arial" panose="020B0604020202020204" pitchFamily="34" charset="0"/>
                <a:ea typeface="微软雅黑" panose="020B0503020204020204" pitchFamily="34" charset="-122"/>
                <a:cs typeface="Times New Roman" panose="02020603050405020304" pitchFamily="18" charset="0"/>
                <a:sym typeface="Calibri" panose="020F0502020204030204" pitchFamily="34" charset="0"/>
              </a:rPr>
              <a:t>　</a:t>
            </a:r>
            <a:endParaRPr lang="en-US" altLang="zh-CN" sz="3200" dirty="0" smtClean="0">
              <a:latin typeface="Arial" panose="020B0604020202020204" pitchFamily="34" charset="0"/>
              <a:ea typeface="微软雅黑" panose="020B0503020204020204" pitchFamily="34" charset="-122"/>
              <a:cs typeface="Times New Roman" panose="02020603050405020304" pitchFamily="18" charset="0"/>
              <a:sym typeface="Calibri" panose="020F0502020204030204" pitchFamily="34" charset="0"/>
            </a:endParaRPr>
          </a:p>
        </p:txBody>
      </p:sp>
      <p:sp>
        <p:nvSpPr>
          <p:cNvPr id="20" name="矩形 19"/>
          <p:cNvSpPr/>
          <p:nvPr/>
        </p:nvSpPr>
        <p:spPr>
          <a:xfrm>
            <a:off x="2999028" y="3140968"/>
            <a:ext cx="8640000" cy="861774"/>
          </a:xfrm>
          <a:prstGeom prst="rect">
            <a:avLst/>
          </a:prstGeom>
        </p:spPr>
        <p:txBody>
          <a:bodyPr wrap="square">
            <a:spAutoFit/>
          </a:bodyPr>
          <a:lstStyle/>
          <a:p>
            <a:r>
              <a:rPr lang="en-US" altLang="zh-CN" sz="5000" b="1" dirty="0" smtClean="0">
                <a:latin typeface="微软雅黑" panose="020B0503020204020204" pitchFamily="34" charset="-122"/>
                <a:ea typeface="微软雅黑" panose="020B0503020204020204" pitchFamily="34" charset="-122"/>
                <a:cs typeface="Times New Roman" panose="02020603050405020304" pitchFamily="18" charset="0"/>
              </a:rPr>
              <a:t>Pygmalion</a:t>
            </a:r>
            <a:endParaRPr lang="en-US" altLang="zh-CN" sz="5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任意多边形 29"/>
          <p:cNvSpPr/>
          <p:nvPr/>
        </p:nvSpPr>
        <p:spPr>
          <a:xfrm flipV="1">
            <a:off x="0" y="1881658"/>
            <a:ext cx="3376189" cy="2555454"/>
          </a:xfrm>
          <a:custGeom>
            <a:avLst/>
            <a:gdLst>
              <a:gd name="connsiteX0" fmla="*/ 0 w 3376189"/>
              <a:gd name="connsiteY0" fmla="*/ 2987502 h 2987502"/>
              <a:gd name="connsiteX1" fmla="*/ 3376189 w 3376189"/>
              <a:gd name="connsiteY1" fmla="*/ 2987502 h 2987502"/>
              <a:gd name="connsiteX2" fmla="*/ 1780385 w 3376189"/>
              <a:gd name="connsiteY2" fmla="*/ 0 h 2987502"/>
              <a:gd name="connsiteX3" fmla="*/ 0 w 3376189"/>
              <a:gd name="connsiteY3" fmla="*/ 0 h 2987502"/>
            </a:gdLst>
            <a:ahLst/>
            <a:cxnLst>
              <a:cxn ang="0">
                <a:pos x="connsiteX0" y="connsiteY0"/>
              </a:cxn>
              <a:cxn ang="0">
                <a:pos x="connsiteX1" y="connsiteY1"/>
              </a:cxn>
              <a:cxn ang="0">
                <a:pos x="connsiteX2" y="connsiteY2"/>
              </a:cxn>
              <a:cxn ang="0">
                <a:pos x="connsiteX3" y="connsiteY3"/>
              </a:cxn>
            </a:cxnLst>
            <a:rect l="l" t="t" r="r" b="b"/>
            <a:pathLst>
              <a:path w="3376189" h="2987502">
                <a:moveTo>
                  <a:pt x="0" y="2987502"/>
                </a:moveTo>
                <a:lnTo>
                  <a:pt x="3376189" y="2987502"/>
                </a:lnTo>
                <a:lnTo>
                  <a:pt x="1780385" y="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H="1">
            <a:off x="1963168" y="0"/>
            <a:ext cx="1091030" cy="1881658"/>
          </a:xfrm>
          <a:prstGeom prst="line">
            <a:avLst/>
          </a:prstGeom>
          <a:ln>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32" name="直接连接符 31"/>
          <p:cNvCxnSpPr/>
          <p:nvPr/>
        </p:nvCxnSpPr>
        <p:spPr>
          <a:xfrm flipH="1">
            <a:off x="477788" y="1881658"/>
            <a:ext cx="3024572" cy="4976342"/>
          </a:xfrm>
          <a:prstGeom prst="line">
            <a:avLst/>
          </a:prstGeom>
          <a:ln>
            <a:solidFill>
              <a:srgbClr val="00B050"/>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458969"/>
            <a:ext cx="11412000" cy="594006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914400">
              <a:lnSpc>
                <a:spcPct val="150000"/>
              </a:lnSpc>
            </a:pP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7.brilliant </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rPr>
              <a:t>光辉灿烂的；杰出的；才华横溢的</a:t>
            </a:r>
            <a:endParaRPr lang="zh-CN" altLang="zh-CN" sz="1050" kern="100" dirty="0">
              <a:solidFill>
                <a:prstClr val="black"/>
              </a:solidFill>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8.betray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显露出</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本来面目</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；背叛</a:t>
            </a:r>
            <a:endParaRPr lang="zh-CN" altLang="zh-CN" sz="1050" kern="100" dirty="0" smtClean="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9.upper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位置或地位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较高的；级别较高的</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10.extraordinary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不同寻常的；非凡的</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11.condemn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谴责；使</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处于不幸</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不愉快</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的状态</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12.properly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适当地；恰当地</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13.acquaintance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相识；了解；熟人</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14.handful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一把；少量</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15.status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身份；地位；</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职位</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782134"/>
            <a:ext cx="11412000" cy="529373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914400">
              <a:lnSpc>
                <a:spcPct val="150000"/>
              </a:lnSpc>
            </a:pP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16.superior </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rPr>
              <a:t>优秀的；较高的；上级的</a:t>
            </a:r>
            <a:r>
              <a:rPr lang="zh-CN" altLang="zh-CN" sz="2800" b="1" kern="100" dirty="0">
                <a:solidFill>
                  <a:prstClr val="black"/>
                </a:solidFill>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a:solidFill>
                <a:prstClr val="black"/>
              </a:solidFill>
              <a:latin typeface="宋体" panose="02010600030101010101" pitchFamily="2" charset="-122"/>
              <a:ea typeface="Times New Roman" panose="02020603050405020304" pitchFamily="18" charset="0"/>
              <a:cs typeface="Courier New" panose="02070309020205020404" pitchFamily="49" charset="0"/>
            </a:endParaRPr>
          </a:p>
          <a:p>
            <a:pPr lvl="0" algn="just" defTabSz="914400">
              <a:lnSpc>
                <a:spcPct val="150000"/>
              </a:lnSpc>
            </a:pPr>
            <a:r>
              <a:rPr lang="en-US" altLang="zh-CN" sz="2800" b="1" i="1" kern="1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rPr>
              <a:t>上级；长官</a:t>
            </a:r>
            <a:endParaRPr lang="zh-CN" altLang="zh-CN" sz="1050" kern="100" dirty="0">
              <a:solidFill>
                <a:prstClr val="black"/>
              </a:solidFill>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17.rob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抢劫；盗窃；剥夺</a:t>
            </a:r>
            <a:endParaRPr lang="zh-CN" altLang="zh-CN" sz="1050" kern="100" dirty="0" smtClean="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18.musical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音乐的；喜爱音乐的</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音乐喜剧</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19.compromise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.&amp; </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妥协；折衷</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20.overlook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俯视；忽视；不理会</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21.fade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.&amp; </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使</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褪色；减弱；逐渐</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消失</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1087595"/>
            <a:ext cx="11412000" cy="529373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1.adaptation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适应</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性</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；改编</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本</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adapt </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使</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适应；改编</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2.hesitate </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犹豫；</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踌躇</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hesitation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犹豫；踌躇</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3.uncomfortable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不舒服的；不安的；不自在</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uncomfortably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不舒服地；不自在</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地</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comfortably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舒服地；舒适</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地</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comfortable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舒适的；舒服的</a:t>
            </a:r>
            <a:endParaRPr lang="zh-CN" altLang="zh-CN" sz="1050" kern="100" dirty="0">
              <a:latin typeface="宋体" panose="02010600030101010101" pitchFamily="2" charset="-122"/>
              <a:cs typeface="Courier New" panose="02070309020205020404" pitchFamily="49" charset="0"/>
            </a:endParaRPr>
          </a:p>
        </p:txBody>
      </p:sp>
      <p:sp>
        <p:nvSpPr>
          <p:cNvPr id="6" name="矩形 5"/>
          <p:cNvSpPr/>
          <p:nvPr/>
        </p:nvSpPr>
        <p:spPr>
          <a:xfrm>
            <a:off x="388412" y="408146"/>
            <a:ext cx="11412000" cy="6876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Ⅲ</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拓展单词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我会变</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135803"/>
            <a:ext cx="11412000" cy="658639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4.mistaken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见解或判断上</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错误的；不正确</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mistake </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误会；误解</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800" b="1" i="1"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2800" b="1"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错误；过失；误会</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5.classify </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把</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分类；把</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归类</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classification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分类；归类</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6.remark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谈论；言论；评述</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&amp; </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谈论；评论；说</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起</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remarkable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非凡的；显著的</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7.amazement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惊讶；</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惊愕</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amaze </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使</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吃惊</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amazed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吃惊</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amazing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令人吃惊的</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135803"/>
            <a:ext cx="11412000" cy="658639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8.fortune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机会；运气；大笔的</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钱</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fortunate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幸运</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fortunately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幸运地</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9.disapprove </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不赞成；反对；认为</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不好</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approve </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赞成</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10.effective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有效</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effect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效果；影响</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11.disgusting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使人反感的；令人厌恶</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disgusted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厌恶的；反感</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disgust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厌恶；反感</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使作呕；使</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厌恶</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1052736"/>
            <a:ext cx="11412000" cy="521191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1.once more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再一次</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2.fade out(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声音、画面</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逐渐模糊；渐淡</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3.in disguise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伪装</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；假扮</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4.in terms of...</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就</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来说；从</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角度</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5.in need of</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需要</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6.pass...off as...(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把某人</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改变或冒充成</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7.rob sb. of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sth</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抢劫某人某物</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8.show...in</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带或领</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进来</a:t>
            </a:r>
            <a:endParaRPr lang="zh-CN" altLang="zh-CN" sz="1050" kern="100" dirty="0">
              <a:latin typeface="宋体" panose="02010600030101010101" pitchFamily="2" charset="-122"/>
              <a:cs typeface="Courier New" panose="02070309020205020404" pitchFamily="49" charset="0"/>
            </a:endParaRPr>
          </a:p>
        </p:txBody>
      </p:sp>
      <p:sp>
        <p:nvSpPr>
          <p:cNvPr id="5" name="矩形 4"/>
          <p:cNvSpPr/>
          <p:nvPr/>
        </p:nvSpPr>
        <p:spPr>
          <a:xfrm>
            <a:off x="388412" y="404664"/>
            <a:ext cx="11412000" cy="6876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Ⅳ</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核心</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短语</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8412" y="1084113"/>
            <a:ext cx="11412000" cy="19802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9.generally speaking</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一般来说</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10.make one</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 acquaintance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结识；与</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相见</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11.deal with</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处理；对付；</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涉及</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0"/>
            <a:ext cx="11412000" cy="6876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solidFill>
                  <a:srgbClr val="0070C0"/>
                </a:solidFill>
                <a:latin typeface="黑体" panose="02010609060101010101" pitchFamily="49" charset="-122"/>
                <a:ea typeface="黑体" panose="02010609060101010101" pitchFamily="49" charset="-122"/>
                <a:cs typeface="Courier New" panose="02070309020205020404" pitchFamily="49" charset="0"/>
              </a:rPr>
              <a:t>[</a:t>
            </a:r>
            <a:r>
              <a:rPr lang="zh-CN" altLang="zh-CN" sz="2800" b="1" kern="100" dirty="0">
                <a:solidFill>
                  <a:srgbClr val="0070C0"/>
                </a:solidFill>
                <a:latin typeface="黑体" panose="02010609060101010101" pitchFamily="49" charset="-122"/>
                <a:ea typeface="黑体" panose="02010609060101010101" pitchFamily="49" charset="-122"/>
                <a:cs typeface="Times New Roman" panose="02020603050405020304" pitchFamily="18" charset="0"/>
              </a:rPr>
              <a:t>增加词汇来助力</a:t>
            </a:r>
            <a:r>
              <a:rPr lang="en-US" altLang="zh-CN" sz="2800" b="1" kern="100" dirty="0">
                <a:solidFill>
                  <a:srgbClr val="0070C0"/>
                </a:solidFill>
                <a:latin typeface="黑体" panose="02010609060101010101" pitchFamily="49" charset="-122"/>
                <a:ea typeface="黑体" panose="02010609060101010101" pitchFamily="49" charset="-122"/>
                <a:cs typeface="Courier New" panose="02070309020205020404" pitchFamily="49" charset="0"/>
              </a:rPr>
              <a:t>]</a:t>
            </a:r>
            <a:r>
              <a:rPr lang="en-US" altLang="zh-CN" sz="2800" kern="100" dirty="0">
                <a:latin typeface="Times New Roman" panose="02020603050405020304" pitchFamily="18" charset="0"/>
                <a:ea typeface="Times New Roman" panose="02020603050405020304" pitchFamily="18" charset="0"/>
                <a:cs typeface="Times New Roman" panose="02020603050405020304" pitchFamily="18" charset="0"/>
              </a:rPr>
              <a:t>(9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Times New Roman" panose="02020603050405020304" pitchFamily="18" charset="0"/>
                <a:cs typeface="Times New Roman" panose="02020603050405020304" pitchFamily="18" charset="0"/>
              </a:rPr>
              <a:t>10</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册</a:t>
            </a:r>
            <a:r>
              <a:rPr lang="zh-CN" altLang="en-US" sz="2800" kern="100" dirty="0">
                <a:latin typeface="黑体" panose="02010609060101010101" pitchFamily="49" charset="-122"/>
                <a:ea typeface="黑体" panose="02010609060101010101" pitchFamily="49" charset="-122"/>
                <a:cs typeface="Times New Roman" panose="02020603050405020304" pitchFamily="18" charset="0"/>
              </a:rPr>
              <a:t>未</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学词汇</a:t>
            </a:r>
            <a:r>
              <a:rPr lang="en-US" altLang="zh-CN"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800" kern="1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矩形 5"/>
          <p:cNvSpPr/>
          <p:nvPr/>
        </p:nvSpPr>
        <p:spPr>
          <a:xfrm>
            <a:off x="388412" y="620688"/>
            <a:ext cx="11412000" cy="609670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1.endeavour</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1800" b="1" kern="100" dirty="0" err="1">
                <a:latin typeface="IPAPANNEW" panose="02000500070000020004" pitchFamily="2" charset="0"/>
                <a:ea typeface="华文细黑" panose="02010600040101010101" pitchFamily="2" charset="-122"/>
                <a:cs typeface="Times New Roman" panose="02020603050405020304" pitchFamily="18" charset="0"/>
              </a:rPr>
              <a:t>I</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n'devə</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尽力；竭力</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2.competent</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kɒmp</a:t>
            </a:r>
            <a:r>
              <a:rPr lang="en-US" altLang="zh-CN" sz="1800" b="1" kern="100" dirty="0" err="1">
                <a:latin typeface="IPAPANNEW" panose="02000500070000020004" pitchFamily="2" charset="0"/>
                <a:ea typeface="华文细黑" panose="02010600040101010101" pitchFamily="2" charset="-122"/>
                <a:cs typeface="Times New Roman" panose="02020603050405020304" pitchFamily="18" charset="0"/>
              </a:rPr>
              <a:t>I</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tənt</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有能力的；能胜任的</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3.concession</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kən'seʃn</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让步；让与某人之物</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4.digest</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d</a:t>
            </a:r>
            <a:r>
              <a:rPr lang="en-US" altLang="zh-CN" sz="1800" b="1" kern="100" dirty="0" err="1">
                <a:latin typeface="IPAPANNEW" panose="02000500070000020004" pitchFamily="2" charset="0"/>
                <a:ea typeface="华文细黑" panose="02010600040101010101" pitchFamily="2" charset="-122"/>
                <a:cs typeface="Times New Roman" panose="02020603050405020304" pitchFamily="18" charset="0"/>
              </a:rPr>
              <a:t>I</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'dʒest</a:t>
            </a:r>
            <a:r>
              <a:rPr lang="zh-CN"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da</a:t>
            </a:r>
            <a:r>
              <a:rPr lang="en-US" altLang="zh-CN" sz="1800" b="1" kern="100" dirty="0" err="1">
                <a:latin typeface="IPAPANNEW" panose="02000500070000020004" pitchFamily="2" charset="0"/>
                <a:ea typeface="华文细黑" panose="02010600040101010101" pitchFamily="2" charset="-122"/>
                <a:cs typeface="Times New Roman" panose="02020603050405020304" pitchFamily="18" charset="0"/>
              </a:rPr>
              <a:t>I</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'dʒest</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消化</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5.beneath</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b</a:t>
            </a:r>
            <a:r>
              <a:rPr lang="en-US" altLang="zh-CN" sz="1800" b="1" kern="100" dirty="0" err="1">
                <a:latin typeface="IPAPANNEW" panose="02000500070000020004" pitchFamily="2" charset="0"/>
                <a:ea typeface="华文细黑" panose="02010600040101010101" pitchFamily="2" charset="-122"/>
                <a:cs typeface="Times New Roman" panose="02020603050405020304" pitchFamily="18" charset="0"/>
              </a:rPr>
              <a:t>I</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'niːθ</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.&amp;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prep</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在</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之下</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6.preview</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priːvju</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ː/</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预习；事先查看</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7.frequent</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friːkwənt</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时常发生的；经常的</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8.manual</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mænjʊəl</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手册；指南</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9.assess</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ə'ses</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评定；评估</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10.consult</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kern="100" dirty="0" err="1">
                <a:latin typeface="IPAPANNEW" panose="02000500070000020004" pitchFamily="2" charset="0"/>
                <a:ea typeface="华文细黑" panose="02010600040101010101" pitchFamily="2" charset="-122"/>
                <a:cs typeface="Times New Roman" panose="02020603050405020304" pitchFamily="18" charset="0"/>
              </a:rPr>
              <a:t>kən'sʌlt</a:t>
            </a:r>
            <a:r>
              <a:rPr lang="en-US" altLang="zh-CN" sz="2800" b="1" kern="100" dirty="0">
                <a:latin typeface="IPAPANNEW" panose="02000500070000020004" pitchFamily="2" charset="0"/>
                <a:ea typeface="华文细黑" panose="02010600040101010101" pitchFamily="2" charset="-122"/>
                <a:cs typeface="Times New Roman" panose="02020603050405020304" pitchFamily="18" charset="0"/>
              </a:rPr>
              <a:t>/</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请教；咨询</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437144"/>
            <a:ext cx="11412000" cy="6876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solidFill>
                  <a:srgbClr val="0070C0"/>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800" b="1" kern="100" dirty="0">
                <a:solidFill>
                  <a:srgbClr val="0070C0"/>
                </a:solidFill>
                <a:latin typeface="黑体" panose="02010609060101010101" pitchFamily="49" charset="-122"/>
                <a:ea typeface="黑体" panose="02010609060101010101" pitchFamily="49" charset="-122"/>
                <a:cs typeface="Times New Roman" panose="02020603050405020304" pitchFamily="18" charset="0"/>
              </a:rPr>
              <a:t>经典句式需悟通</a:t>
            </a:r>
            <a:r>
              <a:rPr lang="en-US" altLang="zh-CN" sz="2800" b="1" kern="100" dirty="0">
                <a:solidFill>
                  <a:srgbClr val="0070C0"/>
                </a:solidFill>
                <a:latin typeface="黑体" panose="02010609060101010101" pitchFamily="49" charset="-122"/>
                <a:ea typeface="黑体" panose="02010609060101010101" pitchFamily="49" charset="-122"/>
                <a:cs typeface="Courier New" panose="02070309020205020404" pitchFamily="49" charset="0"/>
              </a:rPr>
              <a:t>]</a:t>
            </a:r>
            <a:endParaRPr lang="zh-CN" altLang="zh-CN" sz="2800" kern="1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矩形 5"/>
          <p:cNvSpPr/>
          <p:nvPr/>
        </p:nvSpPr>
        <p:spPr>
          <a:xfrm>
            <a:off x="388412" y="1229232"/>
            <a:ext cx="11412000" cy="464740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1.Will that </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be of any use</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to you?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那对你有用吗？</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What if</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I was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？如果我是又怎么样呢？</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3.But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sir</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proudly</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once educated to speak properly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that girl could pass herself off in three months as a duchess at an ambassador</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 garden party.</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不过，先生</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高傲地</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一旦有人教她把英语说好了，这个女孩就可以在三个月以内冒充公爵夫人出席大使主办的花园晚会了。</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1052736"/>
            <a:ext cx="11412000" cy="39184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4.Perhaps I could even find her a place as a lady</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 maid or a shop assistant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which requires</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better English.</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说不定我还可以给她找份工作，当一名贵妇人的侍女或商店的店员。这些工作都要求英语说得好。</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How about beginning</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with the alphabet?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先从字母教起怎么样？</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a:hlinkClick r:id="rId1" action="ppaction://hlinksldjump"/>
          </p:cNvPr>
          <p:cNvSpPr txBox="1"/>
          <p:nvPr/>
        </p:nvSpPr>
        <p:spPr>
          <a:xfrm>
            <a:off x="3798434" y="2276872"/>
            <a:ext cx="2052000" cy="504000"/>
          </a:xfrm>
          <a:prstGeom prst="rect">
            <a:avLst/>
          </a:prstGeom>
          <a:noFill/>
          <a:ln>
            <a:noFill/>
          </a:ln>
        </p:spPr>
        <p:txBody>
          <a:bodyPr wrap="square" rtlCol="0">
            <a:spAutoFit/>
            <a:scene3d>
              <a:camera prst="orthographicFront"/>
              <a:lightRig rig="threePt" dir="t"/>
            </a:scene3d>
            <a:sp3d contourW="12700"/>
          </a:bodyPr>
          <a:lstStyle/>
          <a:p>
            <a:pPr algn="ctr" defTabSz="914400"/>
            <a:r>
              <a:rPr lang="en-US" altLang="zh-CN" sz="2800" b="1" dirty="0" smtClean="0">
                <a:solidFill>
                  <a:schemeClr val="tx1">
                    <a:lumMod val="50000"/>
                    <a:lumOff val="50000"/>
                  </a:schemeClr>
                </a:solidFill>
                <a:latin typeface="Arial" panose="020B0604020202020204"/>
                <a:ea typeface="微软雅黑" panose="020B0503020204020204" pitchFamily="34" charset="-122"/>
              </a:rPr>
              <a:t>STEP 1</a:t>
            </a:r>
            <a:endParaRPr lang="en-US" altLang="zh-CN" sz="2800" b="1" dirty="0">
              <a:solidFill>
                <a:schemeClr val="tx1">
                  <a:lumMod val="50000"/>
                  <a:lumOff val="50000"/>
                </a:schemeClr>
              </a:solidFill>
              <a:latin typeface="Arial" panose="020B0604020202020204"/>
              <a:ea typeface="微软雅黑" panose="020B0503020204020204" pitchFamily="34" charset="-122"/>
            </a:endParaRPr>
          </a:p>
        </p:txBody>
      </p:sp>
      <p:sp>
        <p:nvSpPr>
          <p:cNvPr id="62" name="副标题 3">
            <a:hlinkClick r:id="rId1" action="ppaction://hlinksldjump"/>
          </p:cNvPr>
          <p:cNvSpPr txBox="1"/>
          <p:nvPr/>
        </p:nvSpPr>
        <p:spPr>
          <a:xfrm>
            <a:off x="5662364" y="2280975"/>
            <a:ext cx="2754565" cy="504056"/>
          </a:xfrm>
          <a:prstGeom prst="rect">
            <a:avLst/>
          </a:prstGeom>
        </p:spPr>
        <p:txBody>
          <a:bodyPr anchor="ctr">
            <a:no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rPr>
              <a:t>课前自主预习</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15">
            <a:hlinkClick r:id="rId2" action="ppaction://hlinksldjump"/>
          </p:cNvPr>
          <p:cNvSpPr txBox="1"/>
          <p:nvPr/>
        </p:nvSpPr>
        <p:spPr>
          <a:xfrm>
            <a:off x="3798434" y="3287064"/>
            <a:ext cx="2052000" cy="504000"/>
          </a:xfrm>
          <a:prstGeom prst="rect">
            <a:avLst/>
          </a:prstGeom>
          <a:noFill/>
          <a:ln>
            <a:noFill/>
          </a:ln>
        </p:spPr>
        <p:txBody>
          <a:bodyPr wrap="square" rtlCol="0">
            <a:spAutoFit/>
            <a:scene3d>
              <a:camera prst="orthographicFront"/>
              <a:lightRig rig="threePt" dir="t"/>
            </a:scene3d>
            <a:sp3d contourW="12700"/>
          </a:bodyPr>
          <a:lstStyle/>
          <a:p>
            <a:pPr algn="ctr" defTabSz="914400"/>
            <a:r>
              <a:rPr lang="en-US" altLang="zh-CN" sz="2800" b="1" dirty="0" smtClean="0">
                <a:solidFill>
                  <a:schemeClr val="tx1">
                    <a:lumMod val="50000"/>
                    <a:lumOff val="50000"/>
                  </a:schemeClr>
                </a:solidFill>
                <a:latin typeface="Arial" panose="020B0604020202020204"/>
                <a:ea typeface="微软雅黑" panose="020B0503020204020204" pitchFamily="34" charset="-122"/>
              </a:rPr>
              <a:t>STEP 2</a:t>
            </a:r>
            <a:endParaRPr lang="en-US" altLang="zh-CN" sz="2800" b="1" dirty="0">
              <a:solidFill>
                <a:schemeClr val="tx1">
                  <a:lumMod val="50000"/>
                  <a:lumOff val="50000"/>
                </a:schemeClr>
              </a:solidFill>
              <a:latin typeface="Arial" panose="020B0604020202020204"/>
              <a:ea typeface="微软雅黑" panose="020B0503020204020204" pitchFamily="34" charset="-122"/>
            </a:endParaRPr>
          </a:p>
        </p:txBody>
      </p:sp>
      <p:sp>
        <p:nvSpPr>
          <p:cNvPr id="17" name="副标题 3">
            <a:hlinkClick r:id="rId2" action="ppaction://hlinksldjump"/>
          </p:cNvPr>
          <p:cNvSpPr txBox="1"/>
          <p:nvPr/>
        </p:nvSpPr>
        <p:spPr>
          <a:xfrm>
            <a:off x="5662364" y="3289087"/>
            <a:ext cx="2754565" cy="504056"/>
          </a:xfrm>
          <a:prstGeom prst="rect">
            <a:avLst/>
          </a:prstGeom>
        </p:spPr>
        <p:txBody>
          <a:bodyPr anchor="ctr">
            <a:no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rPr>
              <a:t>课堂考点突破</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文本框 18">
            <a:hlinkClick r:id="rId3" action="ppaction://hlinksldjump"/>
          </p:cNvPr>
          <p:cNvSpPr txBox="1"/>
          <p:nvPr/>
        </p:nvSpPr>
        <p:spPr>
          <a:xfrm>
            <a:off x="3798434" y="4297255"/>
            <a:ext cx="2052000" cy="504000"/>
          </a:xfrm>
          <a:prstGeom prst="rect">
            <a:avLst/>
          </a:prstGeom>
          <a:noFill/>
          <a:ln>
            <a:noFill/>
          </a:ln>
        </p:spPr>
        <p:txBody>
          <a:bodyPr wrap="square" rtlCol="0">
            <a:spAutoFit/>
            <a:scene3d>
              <a:camera prst="orthographicFront"/>
              <a:lightRig rig="threePt" dir="t"/>
            </a:scene3d>
            <a:sp3d contourW="12700"/>
          </a:bodyPr>
          <a:lstStyle/>
          <a:p>
            <a:pPr algn="ctr" defTabSz="914400"/>
            <a:r>
              <a:rPr lang="en-US" altLang="zh-CN" sz="2800" b="1" dirty="0" smtClean="0">
                <a:solidFill>
                  <a:schemeClr val="tx1">
                    <a:lumMod val="50000"/>
                    <a:lumOff val="50000"/>
                  </a:schemeClr>
                </a:solidFill>
                <a:latin typeface="Arial" panose="020B0604020202020204"/>
                <a:ea typeface="微软雅黑" panose="020B0503020204020204" pitchFamily="34" charset="-122"/>
              </a:rPr>
              <a:t>STEP 3</a:t>
            </a:r>
            <a:endParaRPr lang="en-US" altLang="zh-CN" sz="2800" b="1" dirty="0">
              <a:solidFill>
                <a:schemeClr val="tx1">
                  <a:lumMod val="50000"/>
                  <a:lumOff val="50000"/>
                </a:schemeClr>
              </a:solidFill>
              <a:latin typeface="Arial" panose="020B0604020202020204"/>
              <a:ea typeface="微软雅黑" panose="020B0503020204020204" pitchFamily="34" charset="-122"/>
            </a:endParaRPr>
          </a:p>
        </p:txBody>
      </p:sp>
      <p:sp>
        <p:nvSpPr>
          <p:cNvPr id="20" name="副标题 3">
            <a:hlinkClick r:id="rId3" action="ppaction://hlinksldjump"/>
          </p:cNvPr>
          <p:cNvSpPr txBox="1"/>
          <p:nvPr/>
        </p:nvSpPr>
        <p:spPr>
          <a:xfrm>
            <a:off x="5662364" y="4297199"/>
            <a:ext cx="2754565" cy="504056"/>
          </a:xfrm>
          <a:prstGeom prst="rect">
            <a:avLst/>
          </a:prstGeom>
        </p:spPr>
        <p:txBody>
          <a:bodyPr anchor="ctr">
            <a:no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rPr>
              <a:t>课后综合运用</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rot="16200000">
            <a:off x="-1654274" y="3429000"/>
            <a:ext cx="6858000" cy="0"/>
          </a:xfrm>
          <a:prstGeom prst="line">
            <a:avLst/>
          </a:prstGeom>
        </p:spPr>
        <p:style>
          <a:lnRef idx="1">
            <a:schemeClr val="dk1"/>
          </a:lnRef>
          <a:fillRef idx="0">
            <a:schemeClr val="dk1"/>
          </a:fillRef>
          <a:effectRef idx="0">
            <a:schemeClr val="dk1"/>
          </a:effectRef>
          <a:fontRef idx="minor">
            <a:schemeClr val="tx1"/>
          </a:fontRef>
        </p:style>
      </p:cxnSp>
      <p:sp>
        <p:nvSpPr>
          <p:cNvPr id="21" name="矩形 20"/>
          <p:cNvSpPr/>
          <p:nvPr/>
        </p:nvSpPr>
        <p:spPr>
          <a:xfrm>
            <a:off x="927392" y="1422639"/>
            <a:ext cx="753736" cy="3526968"/>
          </a:xfrm>
          <a:prstGeom prst="rect">
            <a:avLst/>
          </a:prstGeom>
        </p:spPr>
        <p:txBody>
          <a:bodyPr vert="eaVert" wrap="square" lIns="117191" tIns="58595" rIns="117191" bIns="58595">
            <a:spAutoFit/>
          </a:bodyPr>
          <a:lstStyle/>
          <a:p>
            <a:pPr fontAlgn="base">
              <a:lnSpc>
                <a:spcPct val="120000"/>
              </a:lnSpc>
              <a:spcBef>
                <a:spcPct val="0"/>
              </a:spcBef>
              <a:spcAft>
                <a:spcPct val="0"/>
              </a:spcAft>
            </a:pPr>
            <a:r>
              <a:rPr lang="zh-CN" altLang="en-US" sz="2800" b="1" kern="300" dirty="0" smtClean="0">
                <a:solidFill>
                  <a:srgbClr val="00B050"/>
                </a:solidFill>
                <a:latin typeface="微软雅黑" panose="020B0503020204020204" pitchFamily="34" charset="-122"/>
                <a:ea typeface="微软雅黑" panose="020B0503020204020204" pitchFamily="34" charset="-122"/>
                <a:cs typeface="明兰_UI_TC" pitchFamily="2" charset="-122"/>
              </a:rPr>
              <a:t>内容索引 </a:t>
            </a:r>
            <a:r>
              <a:rPr lang="en-US" altLang="zh-CN" sz="1400" b="1" dirty="0" smtClean="0">
                <a:latin typeface="微软雅黑" panose="020B0503020204020204" pitchFamily="34" charset="-122"/>
                <a:ea typeface="微软雅黑" panose="020B0503020204020204" pitchFamily="34" charset="-122"/>
              </a:rPr>
              <a:t>/NEI RONG SUO YIN</a:t>
            </a:r>
            <a:endParaRPr lang="en-GB" altLang="zh-CN" sz="1400" b="1" dirty="0">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4"/>
          <a:srcRect r="79097"/>
          <a:stretch>
            <a:fillRect/>
          </a:stretch>
        </p:blipFill>
        <p:spPr>
          <a:xfrm>
            <a:off x="0" y="1407664"/>
            <a:ext cx="1008112" cy="4432176"/>
          </a:xfrm>
          <a:prstGeom prst="rect">
            <a:avLst/>
          </a:prstGeom>
          <a:ln w="3175">
            <a:solidFill>
              <a:schemeClr val="accent1">
                <a:shade val="50000"/>
                <a:alpha val="96000"/>
              </a:schemeClr>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8828" y="0"/>
            <a:ext cx="1539156" cy="752385"/>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B9BD5">
                  <a:lumMod val="20000"/>
                  <a:lumOff val="80000"/>
                </a:srgbClr>
              </a:solidFill>
              <a:effectLst/>
              <a:uLnTx/>
              <a:uFillTx/>
              <a:latin typeface="Calibri" panose="020F0502020204030204"/>
              <a:ea typeface="宋体" panose="02010600030101010101" pitchFamily="2" charset="-122"/>
            </a:endParaRPr>
          </a:p>
        </p:txBody>
      </p:sp>
      <p:sp>
        <p:nvSpPr>
          <p:cNvPr id="11" name="矩形 10"/>
          <p:cNvSpPr/>
          <p:nvPr/>
        </p:nvSpPr>
        <p:spPr>
          <a:xfrm>
            <a:off x="1864946" y="0"/>
            <a:ext cx="9812468" cy="752385"/>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2" name="TextBox 51"/>
          <p:cNvSpPr txBox="1"/>
          <p:nvPr/>
        </p:nvSpPr>
        <p:spPr>
          <a:xfrm>
            <a:off x="2086447" y="210502"/>
            <a:ext cx="3353912" cy="523220"/>
          </a:xfrm>
          <a:prstGeom prst="rect">
            <a:avLst/>
          </a:prstGeom>
          <a:noFill/>
        </p:spPr>
        <p:txBody>
          <a:bodyPr wrap="square" rtlCol="0">
            <a:spAutoFit/>
          </a:bodyPr>
          <a:lstStyle/>
          <a:p>
            <a:r>
              <a:rPr lang="zh-CN" altLang="en-US" sz="2800" b="1" dirty="0">
                <a:solidFill>
                  <a:prstClr val="black"/>
                </a:solidFill>
                <a:latin typeface="黑体" panose="02010609060101010101" pitchFamily="49" charset="-122"/>
                <a:ea typeface="黑体" panose="02010609060101010101" pitchFamily="49" charset="-122"/>
              </a:rPr>
              <a:t>基础知识</a:t>
            </a:r>
            <a:r>
              <a:rPr lang="en-US" altLang="zh-CN" sz="2800" dirty="0">
                <a:solidFill>
                  <a:prstClr val="black">
                    <a:lumMod val="50000"/>
                    <a:lumOff val="50000"/>
                  </a:prstClr>
                </a:solidFill>
                <a:latin typeface="黑体" panose="02010609060101010101" pitchFamily="49" charset="-122"/>
                <a:ea typeface="黑体" panose="02010609060101010101" pitchFamily="49" charset="-122"/>
              </a:rPr>
              <a:t>·</a:t>
            </a:r>
            <a:r>
              <a:rPr lang="zh-CN" altLang="en-US" sz="2800" b="1" dirty="0">
                <a:solidFill>
                  <a:prstClr val="black"/>
                </a:solidFill>
                <a:latin typeface="黑体" panose="02010609060101010101" pitchFamily="49" charset="-122"/>
                <a:ea typeface="黑体" panose="02010609060101010101" pitchFamily="49" charset="-122"/>
              </a:rPr>
              <a:t>夯实</a:t>
            </a:r>
            <a:endParaRPr lang="zh-CN" altLang="zh-CN" sz="2800" b="1" dirty="0">
              <a:solidFill>
                <a:prstClr val="black"/>
              </a:solidFill>
              <a:latin typeface="黑体" panose="02010609060101010101" pitchFamily="49" charset="-122"/>
              <a:ea typeface="黑体" panose="02010609060101010101" pitchFamily="49" charset="-122"/>
            </a:endParaRPr>
          </a:p>
        </p:txBody>
      </p:sp>
      <p:sp>
        <p:nvSpPr>
          <p:cNvPr id="13" name="文本框 32"/>
          <p:cNvSpPr txBox="1"/>
          <p:nvPr/>
        </p:nvSpPr>
        <p:spPr>
          <a:xfrm>
            <a:off x="319508" y="241280"/>
            <a:ext cx="1587527" cy="46166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r"/>
            <a:r>
              <a:rPr lang="zh-CN" altLang="en-US" sz="2400" b="1" dirty="0">
                <a:latin typeface="微软雅黑" panose="020B0503020204020204" pitchFamily="34" charset="-122"/>
                <a:ea typeface="微软雅黑" panose="020B0503020204020204" pitchFamily="34" charset="-122"/>
                <a:sym typeface="+mn-ea"/>
              </a:rPr>
              <a:t>默写巩固</a:t>
            </a:r>
            <a:endParaRPr lang="zh-CN" altLang="en-US" sz="2400" b="1" dirty="0">
              <a:latin typeface="微软雅黑" panose="020B0503020204020204" pitchFamily="34" charset="-122"/>
              <a:ea typeface="微软雅黑" panose="020B0503020204020204" pitchFamily="34" charset="-122"/>
              <a:sym typeface="+mn-ea"/>
            </a:endParaRPr>
          </a:p>
        </p:txBody>
      </p:sp>
      <p:cxnSp>
        <p:nvCxnSpPr>
          <p:cNvPr id="14" name="直接连接符 13"/>
          <p:cNvCxnSpPr/>
          <p:nvPr/>
        </p:nvCxnSpPr>
        <p:spPr>
          <a:xfrm>
            <a:off x="531274" y="792334"/>
            <a:ext cx="11162828" cy="0"/>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3" name="直接连接符 2"/>
          <p:cNvCxnSpPr/>
          <p:nvPr/>
        </p:nvCxnSpPr>
        <p:spPr>
          <a:xfrm>
            <a:off x="422034" y="0"/>
            <a:ext cx="0" cy="81534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88412" y="1752309"/>
            <a:ext cx="11412000" cy="687600"/>
          </a:xfrm>
          <a:prstGeom prst="rect">
            <a:avLst/>
          </a:prstGeom>
        </p:spPr>
        <p:txBody>
          <a:bodyPr wrap="square" lIns="54000"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Ⅰ</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阅读单词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每小题</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grpSp>
        <p:nvGrpSpPr>
          <p:cNvPr id="18" name="组合 17"/>
          <p:cNvGrpSpPr/>
          <p:nvPr/>
        </p:nvGrpSpPr>
        <p:grpSpPr>
          <a:xfrm>
            <a:off x="534806" y="1115216"/>
            <a:ext cx="2195924" cy="546035"/>
            <a:chOff x="5232856" y="1907031"/>
            <a:chExt cx="2195924" cy="546035"/>
          </a:xfrm>
        </p:grpSpPr>
        <p:sp>
          <p:nvSpPr>
            <p:cNvPr id="19" name="任意多边形 18"/>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508407" y="1927648"/>
              <a:ext cx="1902636" cy="4688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肘形连接符 20"/>
            <p:cNvCxnSpPr/>
            <p:nvPr/>
          </p:nvCxnSpPr>
          <p:spPr>
            <a:xfrm>
              <a:off x="5350695" y="2030492"/>
              <a:ext cx="2078085" cy="422574"/>
            </a:xfrm>
            <a:prstGeom prst="bentConnector3">
              <a:avLst>
                <a:gd name="adj1" fmla="val 139"/>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650872" y="1907031"/>
              <a:ext cx="1620957" cy="523220"/>
            </a:xfrm>
            <a:prstGeom prst="rect">
              <a:avLst/>
            </a:prstGeom>
          </p:spPr>
          <p:txBody>
            <a:bodyPr wrap="none">
              <a:spAutoFit/>
            </a:bodyPr>
            <a:lstStyle/>
            <a:p>
              <a:pPr lvl="0"/>
              <a:r>
                <a:rPr lang="zh-CN" altLang="en-US" sz="2800" dirty="0" smtClean="0">
                  <a:latin typeface="微软雅黑" panose="020B0503020204020204" pitchFamily="34" charset="-122"/>
                  <a:ea typeface="微软雅黑" panose="020B0503020204020204" pitchFamily="34" charset="-122"/>
                </a:rPr>
                <a:t>词汇默写</a:t>
              </a:r>
              <a:endParaRPr lang="zh-CN" altLang="en-US" sz="2800" dirty="0">
                <a:latin typeface="微软雅黑" panose="020B0503020204020204" pitchFamily="34" charset="-122"/>
                <a:ea typeface="微软雅黑" panose="020B0503020204020204" pitchFamily="34" charset="-122"/>
              </a:endParaRPr>
            </a:p>
          </p:txBody>
        </p:sp>
      </p:grpSp>
      <p:sp>
        <p:nvSpPr>
          <p:cNvPr id="17" name="矩形 16"/>
          <p:cNvSpPr/>
          <p:nvPr/>
        </p:nvSpPr>
        <p:spPr>
          <a:xfrm>
            <a:off x="388412" y="242088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1.fateful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Times New Roman" panose="02020603050405020304" pitchFamily="18" charset="0"/>
              </a:rPr>
              <a:t>____________________________</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2.disguise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Times New Roman" panose="02020603050405020304" pitchFamily="18" charset="0"/>
              </a:rPr>
              <a:t>_________________</a:t>
            </a:r>
            <a:r>
              <a:rPr lang="zh-CN" altLang="zh-CN" sz="2800" b="1" u="sng" kern="100" dirty="0" smtClean="0">
                <a:latin typeface="宋体" panose="02010600030101010101" pitchFamily="2" charset="-122"/>
                <a:ea typeface="Times New Roman" panose="02020603050405020304" pitchFamily="18" charset="0"/>
                <a:cs typeface="Courier New" panose="02070309020205020404" pitchFamily="49" charset="0"/>
              </a:rPr>
              <a:t> </a:t>
            </a:r>
            <a:r>
              <a:rPr lang="zh-CN" altLang="zh-CN" sz="2800" b="1" kern="100" dirty="0" smtClean="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Times New Roman" panose="02020603050405020304" pitchFamily="18" charset="0"/>
              </a:rPr>
              <a:t>_____</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3.shabby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4.heartily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Times New Roman" panose="02020603050405020304" pitchFamily="18" charset="0"/>
              </a:rPr>
              <a:t>_______________________</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5.alphabet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Times New Roman" panose="02020603050405020304" pitchFamily="18" charset="0"/>
              </a:rPr>
              <a:t>_______</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4644727" y="2545854"/>
            <a:ext cx="5211683" cy="523220"/>
          </a:xfrm>
          <a:prstGeom prst="rect">
            <a:avLst/>
          </a:prstGeom>
        </p:spPr>
        <p:txBody>
          <a:bodyPr wrap="none">
            <a:spAutoFit/>
          </a:bodyPr>
          <a:lstStyle/>
          <a:p>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重要的；决定性的；命中注定的</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4485853" y="3188479"/>
            <a:ext cx="3057247" cy="523220"/>
          </a:xfrm>
          <a:prstGeom prst="rect">
            <a:avLst/>
          </a:prstGeom>
        </p:spPr>
        <p:txBody>
          <a:bodyPr wrap="none">
            <a:spAutoFit/>
          </a:bodyPr>
          <a:lstStyle/>
          <a:p>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伪装；假扮；遮掩</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4457278" y="3828679"/>
            <a:ext cx="902811" cy="523220"/>
          </a:xfrm>
          <a:prstGeom prst="rect">
            <a:avLst/>
          </a:prstGeom>
        </p:spPr>
        <p:txBody>
          <a:bodyPr wrap="none">
            <a:spAutoFit/>
          </a:bodyPr>
          <a:lstStyle/>
          <a:p>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伪装</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4674621" y="4460921"/>
            <a:ext cx="2787943" cy="523220"/>
          </a:xfrm>
          <a:prstGeom prst="rect">
            <a:avLst/>
          </a:prstGeom>
        </p:spPr>
        <p:txBody>
          <a:bodyPr wrap="none">
            <a:spAutoFit/>
          </a:bodyPr>
          <a:lstStyle/>
          <a:p>
            <a:r>
              <a:rPr lang="zh-CN" altLang="zh-CN" sz="2800" b="1" kern="100" dirty="0" smtClean="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破旧</a:t>
            </a:r>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的；寒酸的</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7" name="矩形 6"/>
          <p:cNvSpPr/>
          <p:nvPr/>
        </p:nvSpPr>
        <p:spPr>
          <a:xfrm>
            <a:off x="4777784" y="5100440"/>
            <a:ext cx="4134465" cy="523220"/>
          </a:xfrm>
          <a:prstGeom prst="rect">
            <a:avLst/>
          </a:prstGeom>
        </p:spPr>
        <p:txBody>
          <a:bodyPr wrap="none">
            <a:spAutoFit/>
          </a:bodyPr>
          <a:lstStyle/>
          <a:p>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尽情地；热心地；痛快地</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8" name="矩形 7"/>
          <p:cNvSpPr/>
          <p:nvPr/>
        </p:nvSpPr>
        <p:spPr>
          <a:xfrm>
            <a:off x="4457278" y="5750165"/>
            <a:ext cx="1261884" cy="523220"/>
          </a:xfrm>
          <a:prstGeom prst="rect">
            <a:avLst/>
          </a:prstGeom>
        </p:spPr>
        <p:txBody>
          <a:bodyPr wrap="none">
            <a:spAutoFit/>
          </a:bodyPr>
          <a:lstStyle/>
          <a:p>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字母表</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1"/>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88412" y="295507"/>
            <a:ext cx="11412000" cy="687600"/>
          </a:xfrm>
          <a:prstGeom prst="rect">
            <a:avLst/>
          </a:prstGeom>
        </p:spPr>
        <p:txBody>
          <a:bodyPr wrap="square" lIns="54000"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重点单词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每小题</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14</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11" name="矩形 10"/>
          <p:cNvSpPr/>
          <p:nvPr/>
        </p:nvSpPr>
        <p:spPr>
          <a:xfrm>
            <a:off x="388412" y="1015587"/>
            <a:ext cx="11412000" cy="529373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6</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吹口哨；发出汽笛声</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口哨声；汽笛声</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7.</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显露出</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本来面目</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；背叛</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8</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谴责；使</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处于不幸</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不愉快</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的状态</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9</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相识；了解；熟人</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10.</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抢劫；盗窃；剥夺</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11</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俯视；忽视；不理会</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12</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.&amp; </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使</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褪色；减弱；逐渐消失</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731912" y="1161031"/>
            <a:ext cx="1261884"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whistle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731912" y="2398884"/>
            <a:ext cx="1181734"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betray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731912" y="3085120"/>
            <a:ext cx="1582484"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condemn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731912" y="3668059"/>
            <a:ext cx="222048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acquaintance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895360" y="4380226"/>
            <a:ext cx="716799" cy="523220"/>
          </a:xfrm>
          <a:prstGeom prst="rect">
            <a:avLst/>
          </a:prstGeom>
        </p:spPr>
        <p:txBody>
          <a:bodyPr wrap="none">
            <a:spAutoFit/>
          </a:bodyPr>
          <a:lstStyle/>
          <a:p>
            <a:r>
              <a:rPr lang="en-US" altLang="zh-CN" sz="2800" b="1" kern="100" dirty="0" smtClean="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rob</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7" name="矩形 6"/>
          <p:cNvSpPr/>
          <p:nvPr/>
        </p:nvSpPr>
        <p:spPr>
          <a:xfrm>
            <a:off x="895360" y="5025832"/>
            <a:ext cx="151996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overlook</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8" name="矩形 7"/>
          <p:cNvSpPr/>
          <p:nvPr/>
        </p:nvSpPr>
        <p:spPr>
          <a:xfrm>
            <a:off x="895360" y="5656942"/>
            <a:ext cx="843501" cy="523220"/>
          </a:xfrm>
          <a:prstGeom prst="rect">
            <a:avLst/>
          </a:prstGeom>
        </p:spPr>
        <p:txBody>
          <a:bodyPr wrap="none">
            <a:spAutoFit/>
          </a:bodyPr>
          <a:lstStyle/>
          <a:p>
            <a:r>
              <a:rPr lang="en-US" altLang="zh-CN" sz="2800" b="1" kern="100" dirty="0" smtClean="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fade</a:t>
            </a:r>
            <a:endParaRPr lang="en-US" altLang="zh-CN" sz="2800" b="1" kern="100" dirty="0" smtClean="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327987"/>
            <a:ext cx="11412000" cy="6876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Ⅲ</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拓展单词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每小题</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16</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17" name="矩形 16"/>
          <p:cNvSpPr/>
          <p:nvPr/>
        </p:nvSpPr>
        <p:spPr>
          <a:xfrm>
            <a:off x="388412" y="1015587"/>
            <a:ext cx="11412000" cy="529373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13</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适应</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性</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；改编</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本</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使</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适应；改编</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14</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犹豫；</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踌躇</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犹豫；踌躇</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15</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不舒服的；不安的；不自在</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不舒服地；不自在</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地</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舒服地；舒适</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地</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舒适的；舒服的</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928886" y="1113292"/>
            <a:ext cx="1843774"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adaptation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819325" y="1762069"/>
            <a:ext cx="106471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adapt</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928886" y="2473846"/>
            <a:ext cx="136127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hesitate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819325" y="3090381"/>
            <a:ext cx="177163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hesitation </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928886" y="3735491"/>
            <a:ext cx="2440092"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uncomfortable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8" name="矩形 7"/>
          <p:cNvSpPr/>
          <p:nvPr/>
        </p:nvSpPr>
        <p:spPr>
          <a:xfrm>
            <a:off x="819325" y="4318301"/>
            <a:ext cx="246093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uncomfortably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9" name="矩形 8"/>
          <p:cNvSpPr/>
          <p:nvPr/>
        </p:nvSpPr>
        <p:spPr>
          <a:xfrm>
            <a:off x="819325" y="4942411"/>
            <a:ext cx="206017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comfortably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10" name="矩形 9"/>
          <p:cNvSpPr/>
          <p:nvPr/>
        </p:nvSpPr>
        <p:spPr>
          <a:xfrm>
            <a:off x="819325" y="5630011"/>
            <a:ext cx="2039341"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comfortable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116632"/>
            <a:ext cx="11412000" cy="658639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16</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见解或判断上</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错误的；不正确</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误会；误解</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错误；过失；误会</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17</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谈论；言论；评述</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&amp; </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谈论；评论；说</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起</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非凡的；显著的</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18.</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惊讶；</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惊愕</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使</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吃惊</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吃惊</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令人吃惊</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890786" y="284910"/>
            <a:ext cx="1582484"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mistaken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784870" y="922309"/>
            <a:ext cx="138211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mistake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890786" y="2213106"/>
            <a:ext cx="133395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remark</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784870" y="3487494"/>
            <a:ext cx="197195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remarkable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909836" y="4131367"/>
            <a:ext cx="193995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amazement</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8" name="矩形 7"/>
          <p:cNvSpPr/>
          <p:nvPr/>
        </p:nvSpPr>
        <p:spPr>
          <a:xfrm>
            <a:off x="803920" y="4766849"/>
            <a:ext cx="116089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amaze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9" name="矩形 8"/>
          <p:cNvSpPr/>
          <p:nvPr/>
        </p:nvSpPr>
        <p:spPr>
          <a:xfrm>
            <a:off x="803920" y="5391672"/>
            <a:ext cx="136127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amazed</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10" name="矩形 9"/>
          <p:cNvSpPr/>
          <p:nvPr/>
        </p:nvSpPr>
        <p:spPr>
          <a:xfrm>
            <a:off x="803920" y="5988048"/>
            <a:ext cx="1481496"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amazing</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8412" y="1052736"/>
            <a:ext cx="11412000" cy="33547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19</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机会；运气；大笔的</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钱</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幸运</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幸运地</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20</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不赞成；反对；认为</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不好</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赞成</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919361" y="1206277"/>
            <a:ext cx="132279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fortune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828019" y="1863988"/>
            <a:ext cx="162256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fortunate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828019" y="2449446"/>
            <a:ext cx="1901483"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fortunately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979885" y="3078485"/>
            <a:ext cx="1874167"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disapprove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7" name="矩形 6"/>
          <p:cNvSpPr/>
          <p:nvPr/>
        </p:nvSpPr>
        <p:spPr>
          <a:xfrm>
            <a:off x="828019" y="3708942"/>
            <a:ext cx="143494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approve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1013208"/>
            <a:ext cx="11412000" cy="6876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Ⅳ</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增加词汇</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每小题</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14" name="矩形 13"/>
          <p:cNvSpPr/>
          <p:nvPr/>
        </p:nvSpPr>
        <p:spPr>
          <a:xfrm>
            <a:off x="388412" y="1733288"/>
            <a:ext cx="11412000" cy="33547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21</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尽力；竭力</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22.competent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Times New Roman" panose="02020603050405020304" pitchFamily="18" charset="0"/>
              </a:rPr>
              <a:t>___________________</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23.digest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Times New Roman" panose="02020603050405020304" pitchFamily="18" charset="0"/>
              </a:rPr>
              <a:t>_____</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24.</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预习；事先查看</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25.assess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Times New Roman" panose="02020603050405020304" pitchFamily="18" charset="0"/>
              </a:rPr>
              <a:t>___________</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909836" y="1873399"/>
            <a:ext cx="1800493" cy="523220"/>
          </a:xfrm>
          <a:prstGeom prst="rect">
            <a:avLst/>
          </a:prstGeom>
        </p:spPr>
        <p:txBody>
          <a:bodyPr wrap="none">
            <a:spAutoFit/>
          </a:bodyPr>
          <a:lstStyle/>
          <a:p>
            <a:r>
              <a:rPr lang="en-US" altLang="zh-CN" sz="2800" b="1" kern="100" dirty="0" err="1">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endeavour</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4679458" y="2483371"/>
            <a:ext cx="3416320" cy="523220"/>
          </a:xfrm>
          <a:prstGeom prst="rect">
            <a:avLst/>
          </a:prstGeom>
        </p:spPr>
        <p:txBody>
          <a:bodyPr wrap="none">
            <a:spAutoFit/>
          </a:bodyPr>
          <a:lstStyle/>
          <a:p>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有能力的；能胜任的</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4534619" y="3139523"/>
            <a:ext cx="902811" cy="523220"/>
          </a:xfrm>
          <a:prstGeom prst="rect">
            <a:avLst/>
          </a:prstGeom>
        </p:spPr>
        <p:txBody>
          <a:bodyPr wrap="none">
            <a:spAutoFit/>
          </a:bodyPr>
          <a:lstStyle/>
          <a:p>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消化</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909836" y="3760465"/>
            <a:ext cx="1393267"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preview</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4522048" y="4415877"/>
            <a:ext cx="1980029" cy="523220"/>
          </a:xfrm>
          <a:prstGeom prst="rect">
            <a:avLst/>
          </a:prstGeom>
        </p:spPr>
        <p:txBody>
          <a:bodyPr wrap="none">
            <a:spAutoFit/>
          </a:bodyPr>
          <a:lstStyle/>
          <a:p>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评定；评估</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48362"/>
            <a:ext cx="11412000" cy="6876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Ⅴ</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核心短语</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每小题</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20</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15" name="矩形 14"/>
          <p:cNvSpPr/>
          <p:nvPr/>
        </p:nvSpPr>
        <p:spPr>
          <a:xfrm>
            <a:off x="388412" y="692696"/>
            <a:ext cx="11412000" cy="61555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26</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声音、画面</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逐渐模糊；渐淡</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27</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伪装</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；假扮</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28</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就</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来说；从</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角度</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29.</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需要</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30</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把某人</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改变或冒充成</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31</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抢劫</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某人某物</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32</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带</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或领</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进来</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33</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一般来说</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34</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结识</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；与</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相见</a:t>
            </a:r>
            <a:endParaRPr lang="zh-CN" altLang="zh-CN" sz="105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35</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处理</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；对付；涉及</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938411" y="831552"/>
            <a:ext cx="1433406"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fade out</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938411" y="1386738"/>
            <a:ext cx="179087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 disguise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938411" y="2002497"/>
            <a:ext cx="2109873"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 terms of...</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938411" y="2602257"/>
            <a:ext cx="1681871"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 need of</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938411" y="3166968"/>
            <a:ext cx="2210862"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pass...off as...</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8" name="矩形 7"/>
          <p:cNvSpPr/>
          <p:nvPr/>
        </p:nvSpPr>
        <p:spPr>
          <a:xfrm>
            <a:off x="938411" y="3794162"/>
            <a:ext cx="2444836"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rob sb.  of </a:t>
            </a:r>
            <a:r>
              <a:rPr lang="en-US" altLang="zh-CN" sz="2800" b="1" kern="100" dirty="0" err="1">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sth</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 </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9" name="矩形 8"/>
          <p:cNvSpPr/>
          <p:nvPr/>
        </p:nvSpPr>
        <p:spPr>
          <a:xfrm>
            <a:off x="938411" y="4416363"/>
            <a:ext cx="151297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show...in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10" name="矩形 9"/>
          <p:cNvSpPr/>
          <p:nvPr/>
        </p:nvSpPr>
        <p:spPr>
          <a:xfrm>
            <a:off x="938411" y="4942634"/>
            <a:ext cx="313579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generally speaking </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12" name="矩形 11"/>
          <p:cNvSpPr/>
          <p:nvPr/>
        </p:nvSpPr>
        <p:spPr>
          <a:xfrm>
            <a:off x="938411" y="5546722"/>
            <a:ext cx="4277133"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make one</a:t>
            </a:r>
            <a:r>
              <a:rPr lang="en-US" altLang="zh-CN" sz="2800" b="1" kern="100" dirty="0">
                <a:solidFill>
                  <a:srgbClr val="C00000"/>
                </a:solidFill>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s acquaintance</a:t>
            </a:r>
            <a:endParaRPr lang="zh-CN" altLang="en-US" dirty="0">
              <a:solidFill>
                <a:srgbClr val="C00000"/>
              </a:solidFill>
            </a:endParaRPr>
          </a:p>
        </p:txBody>
      </p:sp>
      <p:sp>
        <p:nvSpPr>
          <p:cNvPr id="13" name="矩形 12"/>
          <p:cNvSpPr/>
          <p:nvPr/>
        </p:nvSpPr>
        <p:spPr>
          <a:xfrm>
            <a:off x="938411" y="6203632"/>
            <a:ext cx="1592103"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deal with</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P spid="10"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88412" y="927770"/>
            <a:ext cx="11412000" cy="687600"/>
          </a:xfrm>
          <a:prstGeom prst="rect">
            <a:avLst/>
          </a:prstGeom>
        </p:spPr>
        <p:txBody>
          <a:bodyPr wrap="square" lIns="54000"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Ⅰ</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单词拼写</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根据汉语提示或首字母提示写单词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每小题</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16</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grpSp>
        <p:nvGrpSpPr>
          <p:cNvPr id="18" name="组合 17"/>
          <p:cNvGrpSpPr/>
          <p:nvPr/>
        </p:nvGrpSpPr>
        <p:grpSpPr>
          <a:xfrm>
            <a:off x="534806" y="290677"/>
            <a:ext cx="2195924" cy="546035"/>
            <a:chOff x="5232856" y="1907031"/>
            <a:chExt cx="2195924" cy="546035"/>
          </a:xfrm>
        </p:grpSpPr>
        <p:sp>
          <p:nvSpPr>
            <p:cNvPr id="19" name="任意多边形 18"/>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508407" y="1927648"/>
              <a:ext cx="1902636" cy="4688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肘形连接符 20"/>
            <p:cNvCxnSpPr/>
            <p:nvPr/>
          </p:nvCxnSpPr>
          <p:spPr>
            <a:xfrm>
              <a:off x="5350695" y="2030492"/>
              <a:ext cx="2078085" cy="422574"/>
            </a:xfrm>
            <a:prstGeom prst="bentConnector3">
              <a:avLst>
                <a:gd name="adj1" fmla="val 139"/>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650872" y="1907031"/>
              <a:ext cx="1620957" cy="523220"/>
            </a:xfrm>
            <a:prstGeom prst="rect">
              <a:avLst/>
            </a:prstGeom>
          </p:spPr>
          <p:txBody>
            <a:bodyPr wrap="none">
              <a:spAutoFit/>
            </a:bodyPr>
            <a:lstStyle/>
            <a:p>
              <a:pPr lvl="0"/>
              <a:r>
                <a:rPr lang="zh-CN" altLang="en-US" sz="2800" dirty="0" smtClean="0">
                  <a:latin typeface="微软雅黑" panose="020B0503020204020204" pitchFamily="34" charset="-122"/>
                  <a:ea typeface="微软雅黑" panose="020B0503020204020204" pitchFamily="34" charset="-122"/>
                </a:rPr>
                <a:t>语境运用</a:t>
              </a:r>
              <a:endParaRPr lang="zh-CN" altLang="en-US" sz="2800" dirty="0">
                <a:latin typeface="微软雅黑" panose="020B0503020204020204" pitchFamily="34" charset="-122"/>
                <a:ea typeface="微软雅黑" panose="020B0503020204020204" pitchFamily="34" charset="-122"/>
              </a:endParaRPr>
            </a:p>
          </p:txBody>
        </p:sp>
      </p:grpSp>
      <p:sp>
        <p:nvSpPr>
          <p:cNvPr id="9" name="矩形 8"/>
          <p:cNvSpPr/>
          <p:nvPr/>
        </p:nvSpPr>
        <p:spPr>
          <a:xfrm>
            <a:off x="388412" y="1556792"/>
            <a:ext cx="11412000" cy="529373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1.He is smaller than you</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but he is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优秀的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to you.</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2.He dipped into the bag and brought out a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一把</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of sample wheat.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3.Quite a lot of people will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themselves when tempted by money.</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4.The government should take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有效的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measures to stop water from being polluted.</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5.The principal says that everyone has a say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that</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 where we students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反对</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5868863" y="1658803"/>
            <a:ext cx="1479892"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superior</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7659538" y="2367930"/>
            <a:ext cx="1385316"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handful</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4753013" y="3597399"/>
            <a:ext cx="981359" cy="523220"/>
          </a:xfrm>
          <a:prstGeom prst="rect">
            <a:avLst/>
          </a:prstGeom>
        </p:spPr>
        <p:txBody>
          <a:bodyPr wrap="none">
            <a:spAutoFit/>
          </a:bodyPr>
          <a:lstStyle/>
          <a:p>
            <a:r>
              <a:rPr lang="en-US" altLang="zh-CN" sz="2800" b="1" kern="100" dirty="0" err="1" smtClean="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etray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5265389" y="4288624"/>
            <a:ext cx="1459054"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effective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467924" y="6131396"/>
            <a:ext cx="1874167"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disapprove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8" name="矩形 7"/>
          <p:cNvSpPr/>
          <p:nvPr/>
        </p:nvSpPr>
        <p:spPr>
          <a:xfrm>
            <a:off x="4525656" y="3615574"/>
            <a:ext cx="385042" cy="523220"/>
          </a:xfrm>
          <a:prstGeom prst="rect">
            <a:avLst/>
          </a:prstGeom>
        </p:spPr>
        <p:txBody>
          <a:bodyPr wrap="none">
            <a:spAutoFit/>
          </a:bodyPr>
          <a:lstStyle/>
          <a:p>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b</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1196752"/>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6.These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评论</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of yours are of great value to us.</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7.</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Seize the day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boys.Make</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your lives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非凡的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from the film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Dead</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Poets</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Society</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touched me most.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8.If we all agree to set aside differences and make a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妥协</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when we are in disputes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wars are forever gone and we are surely living in peace</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1720974" y="1351721"/>
            <a:ext cx="1473417"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remarks</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6727626" y="1956360"/>
            <a:ext cx="233749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extraordinary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8614692" y="3217129"/>
            <a:ext cx="205210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compromise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88412" y="404664"/>
            <a:ext cx="11412000" cy="687600"/>
          </a:xfrm>
          <a:prstGeom prst="rect">
            <a:avLst/>
          </a:prstGeom>
        </p:spPr>
        <p:txBody>
          <a:bodyPr wrap="square" lIns="54000"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词形变化填空</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用括号内所给词的适当形式填空</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每小题</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14</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18" name="矩形 17"/>
          <p:cNvSpPr/>
          <p:nvPr/>
        </p:nvSpPr>
        <p:spPr>
          <a:xfrm>
            <a:off x="388412" y="1086644"/>
            <a:ext cx="11412000" cy="529373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9.Yesterday an old woman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me for her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daughter.That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means I was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for her daughter.(mistake)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10</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I worked with some brilliant directors and made a large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fortune)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11.Some people were cautious and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to help</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but the young man jumped into the river without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hesitate)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12.The film was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from a short novel and the director was satisfied with the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adapt)</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4779218" y="1251024"/>
            <a:ext cx="140294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mistook</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1188343" y="1891213"/>
            <a:ext cx="1582484"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mistaken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931525" y="2474982"/>
            <a:ext cx="200086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Fortunately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1346761" y="3156962"/>
            <a:ext cx="132279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fortune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5787330" y="3815700"/>
            <a:ext cx="1561646"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hesitated</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7" name="矩形 6"/>
          <p:cNvSpPr/>
          <p:nvPr/>
        </p:nvSpPr>
        <p:spPr>
          <a:xfrm>
            <a:off x="5057725" y="4451286"/>
            <a:ext cx="1681871"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hesitation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8" name="矩形 7"/>
          <p:cNvSpPr/>
          <p:nvPr/>
        </p:nvSpPr>
        <p:spPr>
          <a:xfrm>
            <a:off x="3355430" y="5040515"/>
            <a:ext cx="142378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adapted</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9" name="矩形 8"/>
          <p:cNvSpPr/>
          <p:nvPr/>
        </p:nvSpPr>
        <p:spPr>
          <a:xfrm>
            <a:off x="3142084" y="5675536"/>
            <a:ext cx="1843774"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adaptation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88" y="3356992"/>
            <a:ext cx="12189600" cy="0"/>
          </a:xfrm>
          <a:prstGeom prst="line">
            <a:avLst/>
          </a:prstGeom>
        </p:spPr>
        <p:style>
          <a:lnRef idx="1">
            <a:schemeClr val="dk1"/>
          </a:lnRef>
          <a:fillRef idx="0">
            <a:schemeClr val="dk1"/>
          </a:fillRef>
          <a:effectRef idx="0">
            <a:schemeClr val="dk1"/>
          </a:effectRef>
          <a:fontRef idx="minor">
            <a:schemeClr val="tx1"/>
          </a:fontRef>
        </p:style>
      </p:cxnSp>
      <p:sp>
        <p:nvSpPr>
          <p:cNvPr id="2" name="圆角矩形 1"/>
          <p:cNvSpPr/>
          <p:nvPr/>
        </p:nvSpPr>
        <p:spPr>
          <a:xfrm>
            <a:off x="3020588" y="2609107"/>
            <a:ext cx="6147649" cy="603869"/>
          </a:xfrm>
          <a:prstGeom prst="roundRect">
            <a:avLst>
              <a:gd name="adj" fmla="val 5250"/>
            </a:avLst>
          </a:prstGeom>
          <a:gradFill flip="none" rotWithShape="1">
            <a:gsLst>
              <a:gs pos="0">
                <a:srgbClr val="00B050">
                  <a:alpha val="20000"/>
                </a:srgbClr>
              </a:gs>
              <a:gs pos="100000">
                <a:srgbClr val="00B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008041" y="2654594"/>
            <a:ext cx="1991186" cy="523220"/>
          </a:xfrm>
          <a:prstGeom prst="rect">
            <a:avLst/>
          </a:prstGeom>
        </p:spPr>
        <p:txBody>
          <a:bodyPr wrap="none">
            <a:spAutoFit/>
          </a:bodyPr>
          <a:lstStyle/>
          <a:p>
            <a:pPr lvl="0" algn="ctr" defTabSz="914400"/>
            <a:r>
              <a:rPr lang="en-US" altLang="zh-CN" sz="2800" b="1" dirty="0">
                <a:solidFill>
                  <a:schemeClr val="bg1"/>
                </a:solidFill>
                <a:latin typeface="Arial" panose="020B0604020202020204"/>
                <a:ea typeface="微软雅黑" panose="020B0503020204020204" pitchFamily="34" charset="-122"/>
              </a:rPr>
              <a:t>STEP ONE</a:t>
            </a:r>
            <a:endParaRPr lang="en-US" altLang="zh-CN" sz="2800" b="1" dirty="0">
              <a:solidFill>
                <a:schemeClr val="bg1"/>
              </a:solidFill>
              <a:latin typeface="Arial" panose="020B0604020202020204"/>
              <a:ea typeface="微软雅黑" panose="020B0503020204020204" pitchFamily="34" charset="-122"/>
            </a:endParaRPr>
          </a:p>
        </p:txBody>
      </p:sp>
      <p:sp>
        <p:nvSpPr>
          <p:cNvPr id="57" name="副标题 3"/>
          <p:cNvSpPr txBox="1"/>
          <p:nvPr/>
        </p:nvSpPr>
        <p:spPr>
          <a:xfrm>
            <a:off x="4790482" y="2348880"/>
            <a:ext cx="4633716" cy="763968"/>
          </a:xfrm>
          <a:prstGeom prst="rect">
            <a:avLst/>
          </a:prstGeom>
        </p:spPr>
        <p:txBody>
          <a:bodyPr anchor="ctr">
            <a:no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zh-CN" altLang="en-US" sz="5000" b="1" dirty="0">
                <a:ln>
                  <a:solidFill>
                    <a:schemeClr val="bg1"/>
                  </a:solidFill>
                </a:ln>
                <a:solidFill>
                  <a:schemeClr val="tx1">
                    <a:lumMod val="75000"/>
                    <a:lumOff val="25000"/>
                  </a:schemeClr>
                </a:solidFill>
                <a:latin typeface="微软雅黑" panose="020B0503020204020204" pitchFamily="34" charset="-122"/>
                <a:ea typeface="微软雅黑" panose="020B0503020204020204" pitchFamily="34" charset="-122"/>
              </a:rPr>
              <a:t>课前</a:t>
            </a:r>
            <a:r>
              <a:rPr lang="zh-CN" altLang="en-US" sz="5000" b="1" dirty="0" smtClean="0">
                <a:ln>
                  <a:solidFill>
                    <a:schemeClr val="bg1"/>
                  </a:solidFill>
                </a:ln>
                <a:solidFill>
                  <a:schemeClr val="tx1">
                    <a:lumMod val="75000"/>
                    <a:lumOff val="25000"/>
                  </a:schemeClr>
                </a:solidFill>
                <a:latin typeface="微软雅黑" panose="020B0503020204020204" pitchFamily="34" charset="-122"/>
                <a:ea typeface="微软雅黑" panose="020B0503020204020204" pitchFamily="34" charset="-122"/>
              </a:rPr>
              <a:t>自主</a:t>
            </a:r>
            <a:r>
              <a:rPr lang="zh-CN" altLang="en-US" sz="5000" b="1" dirty="0">
                <a:ln>
                  <a:solidFill>
                    <a:schemeClr val="bg1"/>
                  </a:solidFill>
                </a:ln>
                <a:solidFill>
                  <a:schemeClr val="tx1">
                    <a:lumMod val="75000"/>
                    <a:lumOff val="25000"/>
                  </a:schemeClr>
                </a:solidFill>
                <a:latin typeface="微软雅黑" panose="020B0503020204020204" pitchFamily="34" charset="-122"/>
                <a:ea typeface="微软雅黑" panose="020B0503020204020204" pitchFamily="34" charset="-122"/>
              </a:rPr>
              <a:t>预习</a:t>
            </a:r>
            <a:endParaRPr lang="en-US" altLang="zh-CN" sz="5000" b="1" dirty="0">
              <a:ln>
                <a:solidFill>
                  <a:schemeClr val="bg1"/>
                </a:solid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8412" y="1124744"/>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13.Her house is modern and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furnished</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but she always feels slightly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the moment she comes in.(comfortable)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14.To my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the boy should do such an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thing in public.(amaze)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15.It</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disgust) that he interrupted me from time to time while I was working</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5245174" y="1226755"/>
            <a:ext cx="206017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comfortably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2393429" y="1937310"/>
            <a:ext cx="2529860" cy="523220"/>
          </a:xfrm>
          <a:prstGeom prst="rect">
            <a:avLst/>
          </a:prstGeom>
        </p:spPr>
        <p:txBody>
          <a:bodyPr wrap="none">
            <a:spAutoFit/>
          </a:bodyPr>
          <a:lstStyle/>
          <a:p>
            <a:r>
              <a:rPr lang="en-US" altLang="zh-CN" sz="2800" b="1" kern="100" dirty="0" smtClean="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uncomfortable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2128708" y="2564751"/>
            <a:ext cx="193995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amazement</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8787283" y="2512328"/>
            <a:ext cx="1481496"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amazing</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1906049" y="3779400"/>
            <a:ext cx="174278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disgusting</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88412" y="591607"/>
            <a:ext cx="11412000" cy="6876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Ⅲ</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经典句型仿写</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每小题</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10</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分</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7" name="矩形 6"/>
          <p:cNvSpPr/>
          <p:nvPr/>
        </p:nvSpPr>
        <p:spPr>
          <a:xfrm>
            <a:off x="388412" y="1311687"/>
            <a:ext cx="11412000" cy="464740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16.</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我们回来后再玩那个游戏好吗？</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(how about)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when we get back?</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17.</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在法国工作时，他设法联系上了他在那里的一个老朋友。</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状语从句的省略</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 got through to one of his old friends there.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18.</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我爸爸送我的这只手表对我来说是很有价值的。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(be of</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This watch from my dad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to me.</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487313" y="2051323"/>
            <a:ext cx="471795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How about playing that game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487313" y="3986156"/>
            <a:ext cx="402385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While working in France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4358181" y="5257775"/>
            <a:ext cx="2600327"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is of great value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1229232"/>
            <a:ext cx="11412000" cy="359711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19.</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在接下来的半小时里，如果这个问题必须解决会怎样呢？</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(what if...)</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in the next half an hour?</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20.</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他在比赛中表现得非常出色，这使他的父母很开心。</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(which</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引导非限制性定语从句</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 did very well in the competition</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b="1" kern="100" dirty="0">
              <a:latin typeface="宋体" panose="02010600030101010101" pitchFamily="2" charset="-122"/>
              <a:cs typeface="Courier New" panose="02070309020205020404" pitchFamily="49" charset="0"/>
            </a:endParaRPr>
          </a:p>
          <a:p>
            <a:pPr algn="just">
              <a:lnSpc>
                <a:spcPct val="150000"/>
              </a:lnSpc>
              <a:spcAft>
                <a:spcPts val="0"/>
              </a:spcAft>
            </a:pPr>
            <a:endParaRPr lang="zh-CN" altLang="zh-CN" sz="1050" kern="100" dirty="0">
              <a:latin typeface="宋体" panose="02010600030101010101" pitchFamily="2" charset="-122"/>
              <a:cs typeface="Courier New" panose="02070309020205020404" pitchFamily="49" charset="0"/>
            </a:endParaRPr>
          </a:p>
        </p:txBody>
      </p:sp>
      <p:sp>
        <p:nvSpPr>
          <p:cNvPr id="3" name="矩形 2"/>
          <p:cNvSpPr/>
          <p:nvPr/>
        </p:nvSpPr>
        <p:spPr>
          <a:xfrm>
            <a:off x="468263" y="1979315"/>
            <a:ext cx="587686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What if this problem has to be solved</a:t>
            </a:r>
            <a:endParaRPr lang="zh-CN" altLang="en-US" dirty="0">
              <a:solidFill>
                <a:srgbClr val="C00000"/>
              </a:solidFill>
            </a:endParaRPr>
          </a:p>
        </p:txBody>
      </p:sp>
      <p:sp>
        <p:nvSpPr>
          <p:cNvPr id="5" name="矩形 4"/>
          <p:cNvSpPr/>
          <p:nvPr/>
        </p:nvSpPr>
        <p:spPr>
          <a:xfrm>
            <a:off x="6050979" y="3899148"/>
            <a:ext cx="561717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which made his parents very happy</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88412" y="1589910"/>
            <a:ext cx="11412000" cy="464740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indent="711835"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Eliza Doolittle was an unrefined</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dirty flower girl with poor phonetics 1</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Professor Higgins was an expert in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phonetics.One</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day they happened 2</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meet) each other while 3</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hide) from the </a:t>
            </a:r>
            <a:r>
              <a:rPr lang="en-US" altLang="zh-CN" sz="2800" b="1" kern="100" spc="-70" dirty="0" err="1" smtClean="0">
                <a:latin typeface="Times New Roman" panose="02020603050405020304" pitchFamily="18" charset="0"/>
                <a:ea typeface="华文细黑" panose="02010600040101010101" pitchFamily="2" charset="-122"/>
                <a:cs typeface="Courier New" panose="02070309020205020404" pitchFamily="49" charset="0"/>
              </a:rPr>
              <a:t>rain.When</a:t>
            </a:r>
            <a:r>
              <a:rPr lang="en-US" altLang="zh-CN" sz="2800" b="1" kern="100" spc="-7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spc="-70" dirty="0">
                <a:latin typeface="Times New Roman" panose="02020603050405020304" pitchFamily="18" charset="0"/>
                <a:ea typeface="华文细黑" panose="02010600040101010101" pitchFamily="2" charset="-122"/>
                <a:cs typeface="Courier New" panose="02070309020205020404" pitchFamily="49" charset="0"/>
              </a:rPr>
              <a:t>Eliza was talking with a gentleman</a:t>
            </a:r>
            <a:r>
              <a:rPr lang="zh-CN" altLang="zh-CN" sz="2800" b="1" kern="100" spc="-7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spc="-70" dirty="0">
                <a:latin typeface="Times New Roman" panose="02020603050405020304" pitchFamily="18" charset="0"/>
                <a:ea typeface="华文细黑" panose="02010600040101010101" pitchFamily="2" charset="-122"/>
                <a:cs typeface="Courier New" panose="02070309020205020404" pitchFamily="49" charset="0"/>
              </a:rPr>
              <a:t>Higgins always watched her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and took notes,4</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made her worried</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for she thought he was a </a:t>
            </a:r>
            <a:r>
              <a:rPr lang="en-US" altLang="zh-CN" sz="2800" b="1" kern="100" spc="-70" dirty="0">
                <a:latin typeface="Times New Roman" panose="02020603050405020304" pitchFamily="18" charset="0"/>
                <a:ea typeface="华文细黑" panose="02010600040101010101" pitchFamily="2" charset="-122"/>
                <a:cs typeface="Courier New" panose="02070309020205020404" pitchFamily="49" charset="0"/>
              </a:rPr>
              <a:t>policeman 5</a:t>
            </a:r>
            <a:r>
              <a:rPr lang="en-US" altLang="zh-CN" sz="2800" b="1" kern="100" spc="-7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spc="-70" dirty="0" smtClean="0">
                <a:latin typeface="Times New Roman" panose="02020603050405020304" pitchFamily="18" charset="0"/>
                <a:ea typeface="华文细黑" panose="02010600040101010101" pitchFamily="2" charset="-122"/>
                <a:cs typeface="Courier New" panose="02070309020205020404" pitchFamily="49" charset="0"/>
              </a:rPr>
              <a:t>____</a:t>
            </a:r>
            <a:r>
              <a:rPr lang="en-US" altLang="zh-CN" sz="2800" b="1" kern="100" spc="-7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spc="-70" dirty="0" err="1">
                <a:latin typeface="Times New Roman" panose="02020603050405020304" pitchFamily="18" charset="0"/>
                <a:ea typeface="华文细黑" panose="02010600040101010101" pitchFamily="2" charset="-122"/>
                <a:cs typeface="Courier New" panose="02070309020205020404" pitchFamily="49" charset="0"/>
              </a:rPr>
              <a:t>disguise.In</a:t>
            </a:r>
            <a:r>
              <a:rPr lang="en-US" altLang="zh-CN" sz="2800" b="1" kern="100" spc="-70" dirty="0">
                <a:latin typeface="Times New Roman" panose="02020603050405020304" pitchFamily="18" charset="0"/>
                <a:ea typeface="华文细黑" panose="02010600040101010101" pitchFamily="2" charset="-122"/>
                <a:cs typeface="Courier New" panose="02070309020205020404" pitchFamily="49" charset="0"/>
              </a:rPr>
              <a:t> fact he just showed interest in her poor phonetics and </a:t>
            </a:r>
            <a:r>
              <a:rPr lang="en-US" altLang="zh-CN" sz="2800" b="1" kern="100" spc="-70" dirty="0" smtClean="0">
                <a:latin typeface="Times New Roman" panose="02020603050405020304" pitchFamily="18" charset="0"/>
                <a:ea typeface="华文细黑" panose="02010600040101010101" pitchFamily="2" charset="-122"/>
                <a:cs typeface="Courier New" panose="02070309020205020404" pitchFamily="49" charset="0"/>
              </a:rPr>
              <a:t>6.</a:t>
            </a:r>
            <a:r>
              <a:rPr lang="en-US" altLang="zh-CN" sz="2800" kern="100" spc="-7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spc="-70" dirty="0" smtClean="0">
                <a:latin typeface="Times New Roman" panose="02020603050405020304" pitchFamily="18" charset="0"/>
                <a:ea typeface="华文细黑" panose="02010600040101010101" pitchFamily="2" charset="-122"/>
                <a:cs typeface="Courier New" panose="02070309020205020404" pitchFamily="49" charset="0"/>
              </a:rPr>
              <a:t>(make</a:t>
            </a:r>
            <a:r>
              <a:rPr lang="en-US" altLang="zh-CN" sz="2800" b="1" kern="100" spc="-70" dirty="0">
                <a:latin typeface="Times New Roman" panose="02020603050405020304" pitchFamily="18" charset="0"/>
                <a:ea typeface="华文细黑" panose="02010600040101010101" pitchFamily="2" charset="-122"/>
                <a:cs typeface="Courier New" panose="02070309020205020404" pitchFamily="49" charset="0"/>
              </a:rPr>
              <a:t>) a bet with Colonel Pickering who he was going to meet</a:t>
            </a:r>
            <a:r>
              <a:rPr lang="en-US" altLang="zh-CN" sz="2800" b="1" kern="100" spc="-7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spc="-70" dirty="0">
              <a:latin typeface="宋体" panose="02010600030101010101" pitchFamily="2" charset="-122"/>
              <a:cs typeface="Courier New" panose="02070309020205020404" pitchFamily="49" charset="0"/>
            </a:endParaRPr>
          </a:p>
        </p:txBody>
      </p:sp>
      <p:sp>
        <p:nvSpPr>
          <p:cNvPr id="22" name="矩形 21"/>
          <p:cNvSpPr/>
          <p:nvPr/>
        </p:nvSpPr>
        <p:spPr>
          <a:xfrm>
            <a:off x="528828" y="0"/>
            <a:ext cx="1539156" cy="752385"/>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B9BD5">
                  <a:lumMod val="20000"/>
                  <a:lumOff val="80000"/>
                </a:srgbClr>
              </a:solidFill>
              <a:effectLst/>
              <a:uLnTx/>
              <a:uFillTx/>
              <a:latin typeface="Calibri" panose="020F0502020204030204"/>
              <a:ea typeface="宋体" panose="02010600030101010101" pitchFamily="2" charset="-122"/>
            </a:endParaRPr>
          </a:p>
        </p:txBody>
      </p:sp>
      <p:sp>
        <p:nvSpPr>
          <p:cNvPr id="23" name="矩形 22"/>
          <p:cNvSpPr/>
          <p:nvPr/>
        </p:nvSpPr>
        <p:spPr>
          <a:xfrm>
            <a:off x="1864946" y="0"/>
            <a:ext cx="9812468" cy="752385"/>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4" name="TextBox 51"/>
          <p:cNvSpPr txBox="1"/>
          <p:nvPr/>
        </p:nvSpPr>
        <p:spPr>
          <a:xfrm>
            <a:off x="2086447" y="210502"/>
            <a:ext cx="3353912" cy="523220"/>
          </a:xfrm>
          <a:prstGeom prst="rect">
            <a:avLst/>
          </a:prstGeom>
          <a:noFill/>
        </p:spPr>
        <p:txBody>
          <a:bodyPr wrap="square" rtlCol="0">
            <a:spAutoFit/>
          </a:bodyPr>
          <a:lstStyle/>
          <a:p>
            <a:pPr lvl="0"/>
            <a:r>
              <a:rPr lang="zh-CN" altLang="en-US" sz="2800" b="1" dirty="0">
                <a:solidFill>
                  <a:prstClr val="black"/>
                </a:solidFill>
                <a:latin typeface="黑体" panose="02010609060101010101" pitchFamily="49" charset="-122"/>
                <a:ea typeface="黑体" panose="02010609060101010101" pitchFamily="49" charset="-122"/>
              </a:rPr>
              <a:t>课文经典</a:t>
            </a:r>
            <a:r>
              <a:rPr lang="en-US" altLang="zh-CN" sz="2800" dirty="0">
                <a:solidFill>
                  <a:prstClr val="black">
                    <a:lumMod val="50000"/>
                    <a:lumOff val="50000"/>
                  </a:prstClr>
                </a:solidFill>
                <a:latin typeface="黑体" panose="02010609060101010101" pitchFamily="49" charset="-122"/>
                <a:ea typeface="黑体" panose="02010609060101010101" pitchFamily="49" charset="-122"/>
              </a:rPr>
              <a:t>·</a:t>
            </a:r>
            <a:r>
              <a:rPr lang="zh-CN" altLang="en-US" sz="2800" b="1" dirty="0">
                <a:solidFill>
                  <a:prstClr val="black"/>
                </a:solidFill>
                <a:latin typeface="黑体" panose="02010609060101010101" pitchFamily="49" charset="-122"/>
                <a:ea typeface="黑体" panose="02010609060101010101" pitchFamily="49" charset="-122"/>
              </a:rPr>
              <a:t>背熟</a:t>
            </a:r>
            <a:endParaRPr lang="en-US" altLang="zh-CN" sz="2800" b="1" dirty="0">
              <a:solidFill>
                <a:prstClr val="black"/>
              </a:solidFill>
              <a:latin typeface="黑体" panose="02010609060101010101" pitchFamily="49" charset="-122"/>
              <a:ea typeface="黑体" panose="02010609060101010101" pitchFamily="49" charset="-122"/>
            </a:endParaRPr>
          </a:p>
        </p:txBody>
      </p:sp>
      <p:sp>
        <p:nvSpPr>
          <p:cNvPr id="25" name="文本框 32"/>
          <p:cNvSpPr txBox="1"/>
          <p:nvPr/>
        </p:nvSpPr>
        <p:spPr>
          <a:xfrm>
            <a:off x="319508" y="241280"/>
            <a:ext cx="1587527" cy="46166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r"/>
            <a:r>
              <a:rPr lang="zh-CN" altLang="en-US" sz="2400" b="1" dirty="0">
                <a:latin typeface="微软雅黑" panose="020B0503020204020204" pitchFamily="34" charset="-122"/>
                <a:ea typeface="微软雅黑" panose="020B0503020204020204" pitchFamily="34" charset="-122"/>
                <a:sym typeface="+mn-ea"/>
              </a:rPr>
              <a:t>教材回扣</a:t>
            </a:r>
            <a:endParaRPr lang="zh-CN" altLang="en-US" sz="2400" b="1" dirty="0">
              <a:latin typeface="微软雅黑" panose="020B0503020204020204" pitchFamily="34" charset="-122"/>
              <a:ea typeface="微软雅黑" panose="020B0503020204020204" pitchFamily="34" charset="-122"/>
              <a:sym typeface="+mn-ea"/>
            </a:endParaRPr>
          </a:p>
        </p:txBody>
      </p:sp>
      <p:cxnSp>
        <p:nvCxnSpPr>
          <p:cNvPr id="26" name="直接连接符 25"/>
          <p:cNvCxnSpPr/>
          <p:nvPr/>
        </p:nvCxnSpPr>
        <p:spPr>
          <a:xfrm>
            <a:off x="531274" y="792334"/>
            <a:ext cx="11162828" cy="0"/>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28" name="直接连接符 27"/>
          <p:cNvCxnSpPr/>
          <p:nvPr/>
        </p:nvCxnSpPr>
        <p:spPr>
          <a:xfrm>
            <a:off x="422034" y="0"/>
            <a:ext cx="0" cy="81534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88412" y="945743"/>
            <a:ext cx="11412000" cy="687600"/>
          </a:xfrm>
          <a:prstGeom prst="rect">
            <a:avLst/>
          </a:prstGeom>
        </p:spPr>
        <p:txBody>
          <a:bodyPr wrap="square" lIns="54000"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smtClean="0">
                <a:solidFill>
                  <a:srgbClr val="0000FF"/>
                </a:solidFill>
                <a:latin typeface="宋体" panose="02010600030101010101" pitchFamily="2" charset="-122"/>
                <a:ea typeface="华文细黑" panose="02010600040101010101" pitchFamily="2" charset="-122"/>
                <a:cs typeface="Times New Roman" panose="02020603050405020304" pitchFamily="18" charset="0"/>
              </a:rPr>
              <a:t>Ⅰ</a:t>
            </a:r>
            <a:r>
              <a:rPr lang="en-US" altLang="zh-CN" sz="2800" b="1" kern="100" dirty="0" smtClean="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smtClean="0">
                <a:solidFill>
                  <a:srgbClr val="0000FF"/>
                </a:solidFill>
                <a:latin typeface="Times New Roman" panose="02020603050405020304" pitchFamily="18" charset="0"/>
                <a:ea typeface="华文细黑" panose="02010600040101010101" pitchFamily="2" charset="-122"/>
                <a:cs typeface="Times New Roman" panose="02020603050405020304" pitchFamily="18" charset="0"/>
              </a:rPr>
              <a:t>课文语法填空</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复习</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本单元</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Reading</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部分</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2359521" y="2406381"/>
            <a:ext cx="1002197"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while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3079601" y="3049044"/>
            <a:ext cx="131157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to meet</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8254652" y="2985469"/>
            <a:ext cx="1164101"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hiding</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3210075" y="4316727"/>
            <a:ext cx="1103187"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which</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2395935" y="4955236"/>
            <a:ext cx="48442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7" name="矩形 6"/>
          <p:cNvSpPr/>
          <p:nvPr/>
        </p:nvSpPr>
        <p:spPr>
          <a:xfrm>
            <a:off x="1443141" y="5599403"/>
            <a:ext cx="1023037"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made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1052736"/>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914400">
              <a:lnSpc>
                <a:spcPct val="150000"/>
              </a:lnSpc>
            </a:pP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Higgins said once </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7.</a:t>
            </a:r>
            <a:r>
              <a:rPr lang="en-US" altLang="zh-CN" sz="2800"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(educate</a:t>
            </a: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 to speak 8</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proper)</a:t>
            </a:r>
            <a:r>
              <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Eliza could pass herself off in three months as a duchess at an ambassador</a:t>
            </a:r>
            <a:r>
              <a:rPr lang="en-US" altLang="zh-CN" sz="2800" b="1" kern="100" dirty="0">
                <a:solidFill>
                  <a:prstClr val="black"/>
                </a:solidFill>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s garden </a:t>
            </a:r>
            <a:r>
              <a:rPr lang="en-US" altLang="zh-CN" sz="2800" b="1" kern="100" dirty="0" err="1">
                <a:solidFill>
                  <a:prstClr val="black"/>
                </a:solidFill>
                <a:latin typeface="Times New Roman" panose="02020603050405020304" pitchFamily="18" charset="0"/>
                <a:ea typeface="华文细黑" panose="02010600040101010101" pitchFamily="2" charset="-122"/>
                <a:cs typeface="Courier New" panose="02070309020205020404" pitchFamily="49" charset="0"/>
              </a:rPr>
              <a:t>party.After</a:t>
            </a: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 that Higgins threw a handful of money into her basket and left with </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Pickering,9.</a:t>
            </a:r>
            <a:r>
              <a:rPr lang="en-US" altLang="zh-CN" sz="2800"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(leave</a:t>
            </a: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 Eliza excited and in </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10.</a:t>
            </a:r>
            <a:r>
              <a:rPr lang="en-US" altLang="zh-CN" sz="2800"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_____________</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(amaze</a:t>
            </a: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).Eliza decided to find him the next day.</a:t>
            </a:r>
            <a:endParaRPr lang="zh-CN" altLang="zh-CN" sz="1050" kern="100" dirty="0">
              <a:solidFill>
                <a:prstClr val="black"/>
              </a:solidFill>
              <a:latin typeface="宋体" panose="02010600030101010101" pitchFamily="2" charset="-122"/>
              <a:cs typeface="Courier New" panose="02070309020205020404" pitchFamily="49" charset="0"/>
            </a:endParaRPr>
          </a:p>
        </p:txBody>
      </p:sp>
      <p:sp>
        <p:nvSpPr>
          <p:cNvPr id="2" name="矩形 1"/>
          <p:cNvSpPr/>
          <p:nvPr/>
        </p:nvSpPr>
        <p:spPr>
          <a:xfrm>
            <a:off x="3606187" y="1211496"/>
            <a:ext cx="1561646"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educated</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8480201" y="1143794"/>
            <a:ext cx="1513491"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properly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8370093" y="3089275"/>
            <a:ext cx="128112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leaving</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3549037" y="3779515"/>
            <a:ext cx="193995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amazement</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88412" y="1306860"/>
            <a:ext cx="11412000" cy="55522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indent="711835" algn="just">
              <a:lnSpc>
                <a:spcPct val="14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It was 11 am in Henry Higgins</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house the next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day.Henry</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Higgins and Colonel Pickering were sitting 1</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in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conversation.Pickering</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2</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with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Henry.If</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Henry could turn Eliza who was dirty and badly dressed into a lady in three months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Pickering would consider Henry the 3</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teacher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alive.And</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he also agreed 4</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all the costs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himself.Henry</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decided to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5.</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alphabet.Besides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 thought Eliza was also in need of grammar and pronunciation</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which was a really difficult task.6</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 had to plan the best way to teach her.</a:t>
            </a:r>
            <a:endParaRPr lang="zh-CN" altLang="zh-CN" sz="1050" kern="100" dirty="0">
              <a:latin typeface="宋体" panose="02010600030101010101" pitchFamily="2" charset="-122"/>
              <a:cs typeface="Courier New" panose="02070309020205020404" pitchFamily="49" charset="0"/>
            </a:endParaRPr>
          </a:p>
        </p:txBody>
      </p:sp>
      <p:sp>
        <p:nvSpPr>
          <p:cNvPr id="29" name="矩形 28"/>
          <p:cNvSpPr/>
          <p:nvPr/>
        </p:nvSpPr>
        <p:spPr>
          <a:xfrm>
            <a:off x="388412" y="-4713"/>
            <a:ext cx="11412000" cy="769417"/>
          </a:xfrm>
          <a:prstGeom prst="rect">
            <a:avLst/>
          </a:prstGeom>
        </p:spPr>
        <p:txBody>
          <a:bodyPr wrap="square" lIns="54000"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solidFill>
                  <a:srgbClr val="0000FF"/>
                </a:solidFill>
                <a:latin typeface="宋体" panose="02010600030101010101" pitchFamily="2" charset="-122"/>
                <a:ea typeface="华文细黑" panose="02010600040101010101" pitchFamily="2" charset="-122"/>
                <a:cs typeface="Times New Roman" panose="02020603050405020304" pitchFamily="18" charset="0"/>
              </a:rPr>
              <a:t>Ⅱ</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solidFill>
                  <a:srgbClr val="0000FF"/>
                </a:solidFill>
                <a:latin typeface="Times New Roman" panose="02020603050405020304" pitchFamily="18" charset="0"/>
                <a:ea typeface="华文细黑" panose="02010600040101010101" pitchFamily="2" charset="-122"/>
                <a:cs typeface="Times New Roman" panose="02020603050405020304" pitchFamily="18" charset="0"/>
              </a:rPr>
              <a:t>课文选词填空</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复习本单元</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Using Language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部分</a:t>
            </a:r>
            <a:endParaRPr lang="zh-CN" altLang="zh-CN" sz="1050" kern="100" dirty="0">
              <a:latin typeface="宋体" panose="02010600030101010101" pitchFamily="2" charset="-122"/>
              <a:cs typeface="Courier New" panose="02070309020205020404" pitchFamily="49" charset="0"/>
            </a:endParaRPr>
          </a:p>
        </p:txBody>
      </p:sp>
      <p:sp>
        <p:nvSpPr>
          <p:cNvPr id="14" name="矩形 13"/>
          <p:cNvSpPr/>
          <p:nvPr/>
        </p:nvSpPr>
        <p:spPr>
          <a:xfrm>
            <a:off x="525411" y="764704"/>
            <a:ext cx="8665345" cy="523220"/>
          </a:xfrm>
          <a:prstGeom prst="rect">
            <a:avLst/>
          </a:prstGeom>
          <a:ln>
            <a:solidFill>
              <a:schemeClr val="tx1"/>
            </a:solidFill>
          </a:ln>
        </p:spPr>
        <p:txBody>
          <a:bodyPr wrap="square">
            <a:spAutoFit/>
          </a:bodyPr>
          <a:lstStyle/>
          <a:p>
            <a:pPr algn="just">
              <a:spcAft>
                <a:spcPts val="0"/>
              </a:spcAft>
            </a:pPr>
            <a:r>
              <a:rPr lang="en-US" altLang="zh-CN" sz="2800" b="1" kern="100" dirty="0">
                <a:latin typeface="Times New Roman" panose="02020603050405020304" pitchFamily="18" charset="0"/>
                <a:ea typeface="华文细黑" panose="02010600040101010101" pitchFamily="2" charset="-122"/>
              </a:rPr>
              <a:t>make a bet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therefore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pay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deep</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begin with</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great</a:t>
            </a:r>
            <a:endParaRPr lang="zh-CN" altLang="zh-CN" sz="2800" kern="100" dirty="0">
              <a:latin typeface="宋体" panose="02010600030101010101" pitchFamily="2" charset="-122"/>
              <a:cs typeface="Courier New" panose="02070309020205020404" pitchFamily="49" charset="0"/>
            </a:endParaRPr>
          </a:p>
        </p:txBody>
      </p:sp>
      <p:sp>
        <p:nvSpPr>
          <p:cNvPr id="16" name="返回">
            <a:hlinkClick r:id="rId1" action="ppaction://hlinksldjump"/>
          </p:cNvPr>
          <p:cNvSpPr/>
          <p:nvPr/>
        </p:nvSpPr>
        <p:spPr bwMode="auto">
          <a:xfrm>
            <a:off x="11211213" y="6398788"/>
            <a:ext cx="979200" cy="460800"/>
          </a:xfrm>
          <a:prstGeom prst="rect">
            <a:avLst/>
          </a:prstGeom>
          <a:solidFill>
            <a:schemeClr val="accent3">
              <a:alpha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2000" b="0" i="0" u="none" strike="noStrike" kern="1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rPr>
              <a:t>返 回</a:t>
            </a:r>
            <a:endParaRPr kumimoji="0" lang="zh-CN" altLang="en-US" sz="2000" b="0" i="0" u="none" strike="noStrike" kern="1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6598468" y="1984192"/>
            <a:ext cx="902811" cy="523220"/>
          </a:xfrm>
          <a:prstGeom prst="rect">
            <a:avLst/>
          </a:prstGeom>
        </p:spPr>
        <p:txBody>
          <a:bodyPr wrap="none">
            <a:spAutoFit/>
          </a:bodyPr>
          <a:lstStyle/>
          <a:p>
            <a:pPr algn="ctr"/>
            <a:r>
              <a:rPr lang="en-US" altLang="zh-CN" sz="2800" b="1" kern="100" dirty="0">
                <a:solidFill>
                  <a:srgbClr val="C00000"/>
                </a:solidFill>
                <a:latin typeface="Times New Roman" panose="02020603050405020304" pitchFamily="18" charset="0"/>
                <a:ea typeface="华文细黑" panose="02010600040101010101" pitchFamily="2" charset="-122"/>
              </a:rPr>
              <a:t>deep</a:t>
            </a:r>
            <a:endParaRPr lang="zh-CN" altLang="en-US" sz="2800" b="1" kern="100" dirty="0">
              <a:solidFill>
                <a:srgbClr val="C00000"/>
              </a:solidFill>
              <a:latin typeface="Times New Roman" panose="02020603050405020304" pitchFamily="18" charset="0"/>
              <a:ea typeface="华文细黑" panose="02010600040101010101" pitchFamily="2" charset="-122"/>
            </a:endParaRPr>
          </a:p>
        </p:txBody>
      </p:sp>
      <p:sp>
        <p:nvSpPr>
          <p:cNvPr id="8" name="矩形 7"/>
          <p:cNvSpPr/>
          <p:nvPr/>
        </p:nvSpPr>
        <p:spPr>
          <a:xfrm>
            <a:off x="776620" y="2636912"/>
            <a:ext cx="1861408" cy="523220"/>
          </a:xfrm>
          <a:prstGeom prst="rect">
            <a:avLst/>
          </a:prstGeom>
        </p:spPr>
        <p:txBody>
          <a:bodyPr wrap="none">
            <a:spAutoFit/>
          </a:bodyPr>
          <a:lstStyle/>
          <a:p>
            <a:pPr algn="ctr"/>
            <a:r>
              <a:rPr lang="en-US" altLang="zh-CN" sz="2800" b="1" kern="100" dirty="0">
                <a:solidFill>
                  <a:srgbClr val="C00000"/>
                </a:solidFill>
                <a:latin typeface="Times New Roman" panose="02020603050405020304" pitchFamily="18" charset="0"/>
                <a:ea typeface="华文细黑" panose="02010600040101010101" pitchFamily="2" charset="-122"/>
              </a:rPr>
              <a:t>made a bet</a:t>
            </a:r>
            <a:endParaRPr lang="zh-CN" altLang="en-US" sz="2800" b="1" kern="100" dirty="0">
              <a:solidFill>
                <a:srgbClr val="C00000"/>
              </a:solidFill>
              <a:latin typeface="Times New Roman" panose="02020603050405020304" pitchFamily="18" charset="0"/>
              <a:ea typeface="华文细黑" panose="02010600040101010101" pitchFamily="2" charset="-122"/>
            </a:endParaRPr>
          </a:p>
        </p:txBody>
      </p:sp>
      <p:sp>
        <p:nvSpPr>
          <p:cNvPr id="11" name="矩形 10"/>
          <p:cNvSpPr/>
          <p:nvPr/>
        </p:nvSpPr>
        <p:spPr>
          <a:xfrm>
            <a:off x="2431529" y="3783282"/>
            <a:ext cx="1393267" cy="523220"/>
          </a:xfrm>
          <a:prstGeom prst="rect">
            <a:avLst/>
          </a:prstGeom>
        </p:spPr>
        <p:txBody>
          <a:bodyPr wrap="none">
            <a:spAutoFit/>
          </a:bodyPr>
          <a:lstStyle/>
          <a:p>
            <a:pPr algn="ctr"/>
            <a:r>
              <a:rPr lang="en-US" altLang="zh-CN" sz="2800" b="1" kern="100" dirty="0">
                <a:solidFill>
                  <a:srgbClr val="C00000"/>
                </a:solidFill>
                <a:latin typeface="Times New Roman" panose="02020603050405020304" pitchFamily="18" charset="0"/>
                <a:ea typeface="华文细黑" panose="02010600040101010101" pitchFamily="2" charset="-122"/>
              </a:rPr>
              <a:t>greatest</a:t>
            </a:r>
            <a:endParaRPr lang="zh-CN" altLang="en-US" sz="2800" b="1" kern="100" dirty="0">
              <a:solidFill>
                <a:srgbClr val="C00000"/>
              </a:solidFill>
              <a:latin typeface="Times New Roman" panose="02020603050405020304" pitchFamily="18" charset="0"/>
              <a:ea typeface="华文细黑" panose="02010600040101010101" pitchFamily="2" charset="-122"/>
            </a:endParaRPr>
          </a:p>
        </p:txBody>
      </p:sp>
      <p:sp>
        <p:nvSpPr>
          <p:cNvPr id="17" name="矩形 16"/>
          <p:cNvSpPr/>
          <p:nvPr/>
        </p:nvSpPr>
        <p:spPr>
          <a:xfrm>
            <a:off x="9315722" y="3773757"/>
            <a:ext cx="1133644" cy="523220"/>
          </a:xfrm>
          <a:prstGeom prst="rect">
            <a:avLst/>
          </a:prstGeom>
        </p:spPr>
        <p:txBody>
          <a:bodyPr wrap="none">
            <a:spAutoFit/>
          </a:bodyPr>
          <a:lstStyle/>
          <a:p>
            <a:pPr algn="ctr"/>
            <a:r>
              <a:rPr lang="en-US" altLang="zh-CN" sz="2800" b="1" kern="100" dirty="0">
                <a:solidFill>
                  <a:srgbClr val="C00000"/>
                </a:solidFill>
                <a:latin typeface="Times New Roman" panose="02020603050405020304" pitchFamily="18" charset="0"/>
                <a:ea typeface="华文细黑" panose="02010600040101010101" pitchFamily="2" charset="-122"/>
              </a:rPr>
              <a:t>to pay</a:t>
            </a:r>
            <a:endParaRPr lang="zh-CN" altLang="en-US" sz="2800" b="1" kern="100" dirty="0">
              <a:solidFill>
                <a:srgbClr val="C00000"/>
              </a:solidFill>
              <a:latin typeface="Times New Roman" panose="02020603050405020304" pitchFamily="18" charset="0"/>
              <a:ea typeface="华文细黑" panose="02010600040101010101" pitchFamily="2" charset="-122"/>
            </a:endParaRPr>
          </a:p>
        </p:txBody>
      </p:sp>
      <p:sp>
        <p:nvSpPr>
          <p:cNvPr id="18" name="矩形 17"/>
          <p:cNvSpPr/>
          <p:nvPr/>
        </p:nvSpPr>
        <p:spPr>
          <a:xfrm>
            <a:off x="6172684" y="4378796"/>
            <a:ext cx="1792478" cy="523220"/>
          </a:xfrm>
          <a:prstGeom prst="rect">
            <a:avLst/>
          </a:prstGeom>
        </p:spPr>
        <p:txBody>
          <a:bodyPr wrap="none">
            <a:spAutoFit/>
          </a:bodyPr>
          <a:lstStyle/>
          <a:p>
            <a:pPr algn="ctr"/>
            <a:r>
              <a:rPr lang="en-US" altLang="zh-CN" sz="2800" b="1" kern="100" dirty="0">
                <a:solidFill>
                  <a:srgbClr val="C00000"/>
                </a:solidFill>
                <a:latin typeface="Times New Roman" panose="02020603050405020304" pitchFamily="18" charset="0"/>
                <a:ea typeface="华文细黑" panose="02010600040101010101" pitchFamily="2" charset="-122"/>
              </a:rPr>
              <a:t>begin with</a:t>
            </a:r>
            <a:endParaRPr lang="zh-CN" altLang="en-US" sz="2800" b="1" kern="100" dirty="0">
              <a:solidFill>
                <a:srgbClr val="C00000"/>
              </a:solidFill>
              <a:latin typeface="Times New Roman" panose="02020603050405020304" pitchFamily="18" charset="0"/>
              <a:ea typeface="华文细黑" panose="02010600040101010101" pitchFamily="2" charset="-122"/>
            </a:endParaRPr>
          </a:p>
        </p:txBody>
      </p:sp>
      <p:sp>
        <p:nvSpPr>
          <p:cNvPr id="19" name="矩形 18"/>
          <p:cNvSpPr/>
          <p:nvPr/>
        </p:nvSpPr>
        <p:spPr>
          <a:xfrm>
            <a:off x="4896119" y="5622354"/>
            <a:ext cx="1704184" cy="523220"/>
          </a:xfrm>
          <a:prstGeom prst="rect">
            <a:avLst/>
          </a:prstGeom>
        </p:spPr>
        <p:txBody>
          <a:bodyPr wrap="none">
            <a:spAutoFit/>
          </a:bodyPr>
          <a:lstStyle/>
          <a:p>
            <a:pPr algn="ctr"/>
            <a:r>
              <a:rPr lang="en-US" altLang="zh-CN" sz="2800" b="1" kern="100" dirty="0">
                <a:solidFill>
                  <a:srgbClr val="C00000"/>
                </a:solidFill>
                <a:latin typeface="Times New Roman" panose="02020603050405020304" pitchFamily="18" charset="0"/>
                <a:ea typeface="华文细黑" panose="02010600040101010101" pitchFamily="2" charset="-122"/>
              </a:rPr>
              <a:t>Therefore</a:t>
            </a:r>
            <a:endParaRPr lang="zh-CN" altLang="en-US" sz="2800" b="1" kern="100" dirty="0">
              <a:solidFill>
                <a:srgbClr val="C00000"/>
              </a:solidFill>
              <a:latin typeface="Times New Roman" panose="02020603050405020304" pitchFamily="18"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7" grpId="0"/>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88" y="3356992"/>
            <a:ext cx="12189600" cy="0"/>
          </a:xfrm>
          <a:prstGeom prst="line">
            <a:avLst/>
          </a:prstGeom>
        </p:spPr>
        <p:style>
          <a:lnRef idx="1">
            <a:schemeClr val="dk1"/>
          </a:lnRef>
          <a:fillRef idx="0">
            <a:schemeClr val="dk1"/>
          </a:fillRef>
          <a:effectRef idx="0">
            <a:schemeClr val="dk1"/>
          </a:effectRef>
          <a:fontRef idx="minor">
            <a:schemeClr val="tx1"/>
          </a:fontRef>
        </p:style>
      </p:cxnSp>
      <p:sp>
        <p:nvSpPr>
          <p:cNvPr id="7" name="圆角矩形 6"/>
          <p:cNvSpPr/>
          <p:nvPr/>
        </p:nvSpPr>
        <p:spPr>
          <a:xfrm>
            <a:off x="3020588" y="2609107"/>
            <a:ext cx="6147649" cy="603869"/>
          </a:xfrm>
          <a:prstGeom prst="roundRect">
            <a:avLst>
              <a:gd name="adj" fmla="val 5250"/>
            </a:avLst>
          </a:prstGeom>
          <a:gradFill flip="none" rotWithShape="1">
            <a:gsLst>
              <a:gs pos="0">
                <a:srgbClr val="00B050">
                  <a:alpha val="20000"/>
                </a:srgbClr>
              </a:gs>
              <a:gs pos="100000">
                <a:srgbClr val="00B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006848" y="2654594"/>
            <a:ext cx="2050498" cy="523220"/>
          </a:xfrm>
          <a:prstGeom prst="rect">
            <a:avLst/>
          </a:prstGeom>
        </p:spPr>
        <p:txBody>
          <a:bodyPr wrap="none">
            <a:spAutoFit/>
          </a:bodyPr>
          <a:lstStyle/>
          <a:p>
            <a:pPr lvl="0" algn="ctr" defTabSz="914400"/>
            <a:r>
              <a:rPr lang="en-US" altLang="zh-CN" sz="2800" b="1" dirty="0">
                <a:solidFill>
                  <a:schemeClr val="bg1"/>
                </a:solidFill>
                <a:latin typeface="Arial" panose="020B0604020202020204"/>
                <a:ea typeface="微软雅黑" panose="020B0503020204020204" pitchFamily="34" charset="-122"/>
              </a:rPr>
              <a:t>STEP </a:t>
            </a:r>
            <a:r>
              <a:rPr lang="en-US" altLang="zh-CN" sz="2800" b="1" dirty="0" smtClean="0">
                <a:solidFill>
                  <a:schemeClr val="bg1"/>
                </a:solidFill>
                <a:latin typeface="Arial" panose="020B0604020202020204"/>
                <a:ea typeface="微软雅黑" panose="020B0503020204020204" pitchFamily="34" charset="-122"/>
              </a:rPr>
              <a:t>TWO</a:t>
            </a:r>
            <a:endParaRPr lang="en-US" altLang="zh-CN" sz="2800" b="1" dirty="0">
              <a:solidFill>
                <a:schemeClr val="bg1"/>
              </a:solidFill>
              <a:latin typeface="Arial" panose="020B0604020202020204"/>
              <a:ea typeface="微软雅黑" panose="020B0503020204020204" pitchFamily="34" charset="-122"/>
            </a:endParaRPr>
          </a:p>
        </p:txBody>
      </p:sp>
      <p:sp>
        <p:nvSpPr>
          <p:cNvPr id="14" name="副标题 3"/>
          <p:cNvSpPr txBox="1"/>
          <p:nvPr/>
        </p:nvSpPr>
        <p:spPr>
          <a:xfrm>
            <a:off x="4790482" y="2348880"/>
            <a:ext cx="4633716" cy="763968"/>
          </a:xfrm>
          <a:prstGeom prst="rect">
            <a:avLst/>
          </a:prstGeom>
        </p:spPr>
        <p:txBody>
          <a:bodyPr anchor="ctr">
            <a:no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zh-CN" altLang="en-US" sz="5000" b="1" dirty="0">
                <a:ln>
                  <a:solidFill>
                    <a:schemeClr val="bg1"/>
                  </a:solidFill>
                </a:ln>
                <a:solidFill>
                  <a:schemeClr val="tx1">
                    <a:lumMod val="75000"/>
                    <a:lumOff val="25000"/>
                  </a:schemeClr>
                </a:solidFill>
                <a:latin typeface="微软雅黑" panose="020B0503020204020204" pitchFamily="34" charset="-122"/>
                <a:ea typeface="微软雅黑" panose="020B0503020204020204" pitchFamily="34" charset="-122"/>
              </a:rPr>
              <a:t>课堂考点突破</a:t>
            </a:r>
            <a:endParaRPr lang="en-US" altLang="zh-CN" sz="5000" b="1" dirty="0">
              <a:ln>
                <a:solidFill>
                  <a:schemeClr val="bg1"/>
                </a:solid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385978" y="3506764"/>
            <a:ext cx="5444119" cy="461665"/>
          </a:xfrm>
          <a:prstGeom prst="rect">
            <a:avLst/>
          </a:prstGeom>
        </p:spPr>
        <p:txBody>
          <a:bodyPr wrap="none">
            <a:spAutoFit/>
          </a:bodyPr>
          <a:lstStyle/>
          <a:p>
            <a:r>
              <a:rPr lang="zh-CN" altLang="zh-CN" sz="2400" b="1" kern="100" dirty="0">
                <a:solidFill>
                  <a:schemeClr val="bg1">
                    <a:lumMod val="50000"/>
                  </a:schemeClr>
                </a:solidFill>
                <a:latin typeface="Times New Roman" panose="02020603050405020304" pitchFamily="18" charset="0"/>
                <a:ea typeface="华文细黑" panose="02010600040101010101" pitchFamily="2" charset="-122"/>
                <a:cs typeface="Times New Roman" panose="02020603050405020304" pitchFamily="18" charset="0"/>
              </a:rPr>
              <a:t>提示：题干中加底纹词汇为本单元词汇</a:t>
            </a:r>
            <a:endParaRPr lang="zh-CN" altLang="en-US" sz="2400" b="1" kern="100" dirty="0">
              <a:solidFill>
                <a:schemeClr val="bg1">
                  <a:lumMod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425830" y="3842212"/>
            <a:ext cx="1593701" cy="417548"/>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21199" y="2372910"/>
            <a:ext cx="10980000" cy="2031325"/>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(1)If a student gets hungry on the long drives to and from school</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Wilson never hesitates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buy) them a meal.(2019·</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北京</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a:p>
            <a:pPr>
              <a:lnSpc>
                <a:spcPct val="150000"/>
              </a:lnSpc>
            </a:pPr>
            <a:r>
              <a:rPr lang="en-US" altLang="zh-CN" sz="2800" b="1" kern="100" dirty="0">
                <a:latin typeface="Times New Roman" panose="02020603050405020304" pitchFamily="18" charset="0"/>
                <a:ea typeface="华文细黑" panose="02010600040101010101" pitchFamily="2" charset="-122"/>
              </a:rPr>
              <a:t>(2)Please have no hesitation </a:t>
            </a:r>
            <a:r>
              <a:rPr lang="en-US" altLang="zh-CN" sz="2800" kern="100" dirty="0" smtClean="0">
                <a:latin typeface="Times New Roman" panose="02020603050405020304" pitchFamily="18" charset="0"/>
                <a:ea typeface="华文细黑" panose="02010600040101010101" pitchFamily="2" charset="-122"/>
              </a:rPr>
              <a:t>___</a:t>
            </a:r>
            <a:r>
              <a:rPr lang="en-US" altLang="zh-CN" sz="2800" b="1" kern="100" dirty="0" smtClean="0">
                <a:latin typeface="Times New Roman" panose="02020603050405020304" pitchFamily="18" charset="0"/>
                <a:ea typeface="华文细黑" panose="02010600040101010101" pitchFamily="2" charset="-122"/>
              </a:rPr>
              <a:t> </a:t>
            </a:r>
            <a:r>
              <a:rPr lang="en-US" altLang="zh-CN" sz="2800" b="1" kern="100" dirty="0">
                <a:latin typeface="Times New Roman" panose="02020603050405020304" pitchFamily="18" charset="0"/>
                <a:ea typeface="华文细黑" panose="02010600040101010101" pitchFamily="2" charset="-122"/>
              </a:rPr>
              <a:t>writing to me if you are in need of me.</a:t>
            </a:r>
            <a:endParaRPr lang="zh-CN" altLang="zh-CN" sz="2800" kern="100" dirty="0">
              <a:latin typeface="宋体" panose="02010600030101010101" pitchFamily="2" charset="-122"/>
              <a:cs typeface="Courier New" panose="02070309020205020404" pitchFamily="49" charset="0"/>
            </a:endParaRPr>
          </a:p>
        </p:txBody>
      </p:sp>
      <p:sp>
        <p:nvSpPr>
          <p:cNvPr id="12" name="矩形 11"/>
          <p:cNvSpPr/>
          <p:nvPr/>
        </p:nvSpPr>
        <p:spPr>
          <a:xfrm>
            <a:off x="821198" y="1700808"/>
            <a:ext cx="10980000" cy="656846"/>
          </a:xfrm>
          <a:prstGeom prst="rect">
            <a:avLst/>
          </a:prstGeom>
        </p:spPr>
        <p:txBody>
          <a:bodyPr wrap="square">
            <a:spAutoFit/>
          </a:body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先练基础</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单句语法填空</a:t>
            </a:r>
            <a:endParaRPr lang="zh-CN" altLang="zh-CN" sz="2800" b="1" kern="100" dirty="0">
              <a:solidFill>
                <a:prstClr val="black"/>
              </a:solidFill>
              <a:latin typeface="宋体" panose="02010600030101010101" pitchFamily="2" charset="-122"/>
              <a:cs typeface="Courier New" panose="02070309020205020404" pitchFamily="49" charset="0"/>
            </a:endParaRPr>
          </a:p>
        </p:txBody>
      </p:sp>
      <p:sp>
        <p:nvSpPr>
          <p:cNvPr id="11" name="矩形 10"/>
          <p:cNvSpPr/>
          <p:nvPr/>
        </p:nvSpPr>
        <p:spPr>
          <a:xfrm>
            <a:off x="821199" y="620760"/>
            <a:ext cx="11369213" cy="64800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4" name="矩形 13"/>
          <p:cNvSpPr/>
          <p:nvPr/>
        </p:nvSpPr>
        <p:spPr>
          <a:xfrm>
            <a:off x="1" y="642008"/>
            <a:ext cx="541796" cy="576395"/>
          </a:xfrm>
          <a:prstGeom prst="rect">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rgbClr val="00B050"/>
              </a:solidFill>
            </a:endParaRPr>
          </a:p>
        </p:txBody>
      </p:sp>
      <p:sp>
        <p:nvSpPr>
          <p:cNvPr id="16" name="矩形 15"/>
          <p:cNvSpPr/>
          <p:nvPr/>
        </p:nvSpPr>
        <p:spPr>
          <a:xfrm>
            <a:off x="608360" y="642008"/>
            <a:ext cx="158024" cy="5763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a:off x="889741" y="529557"/>
            <a:ext cx="10908000" cy="657872"/>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微软雅黑" panose="020B0503020204020204" pitchFamily="34" charset="-122"/>
                <a:cs typeface="Courier New" panose="02070309020205020404" pitchFamily="49" charset="0"/>
              </a:rPr>
              <a:t>hesitate </a:t>
            </a:r>
            <a:r>
              <a:rPr lang="en-US" altLang="zh-CN" sz="2800" b="1" i="1" kern="100" dirty="0">
                <a:latin typeface="Times New Roman" panose="02020603050405020304" pitchFamily="18" charset="0"/>
                <a:ea typeface="微软雅黑" panose="020B0503020204020204" pitchFamily="34" charset="-122"/>
                <a:cs typeface="Courier New" panose="02070309020205020404" pitchFamily="49" charset="0"/>
              </a:rPr>
              <a:t>v.</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犹豫；踌躇；迟疑不决；顾虑；疑虑</a:t>
            </a:r>
            <a:endParaRPr lang="zh-CN" altLang="zh-CN" sz="2600" kern="100" dirty="0">
              <a:latin typeface="宋体" panose="02010600030101010101" pitchFamily="2" charset="-122"/>
              <a:ea typeface="微软雅黑" panose="020B0503020204020204" pitchFamily="34" charset="-122"/>
              <a:cs typeface="Courier New" panose="02070309020205020404" pitchFamily="49" charset="0"/>
            </a:endParaRPr>
          </a:p>
        </p:txBody>
      </p:sp>
      <p:sp>
        <p:nvSpPr>
          <p:cNvPr id="18" name="TextBox 5"/>
          <p:cNvSpPr txBox="1"/>
          <p:nvPr/>
        </p:nvSpPr>
        <p:spPr>
          <a:xfrm>
            <a:off x="47113" y="684545"/>
            <a:ext cx="428366" cy="523220"/>
          </a:xfrm>
          <a:prstGeom prst="rect">
            <a:avLst/>
          </a:prstGeom>
          <a:noFill/>
        </p:spPr>
        <p:txBody>
          <a:bodyPr wrap="square" rtlCol="0">
            <a:spAutoFit/>
          </a:bodyPr>
          <a:lstStyle/>
          <a:p>
            <a:pPr algn="ctr"/>
            <a:r>
              <a:rPr lang="en-US" altLang="zh-CN" sz="2800" b="1" dirty="0" smtClean="0">
                <a:solidFill>
                  <a:schemeClr val="bg1"/>
                </a:solidFill>
              </a:rPr>
              <a:t>1</a:t>
            </a:r>
            <a:endParaRPr lang="zh-CN" altLang="en-US" sz="2800" b="1" dirty="0">
              <a:solidFill>
                <a:schemeClr val="bg1"/>
              </a:solidFill>
            </a:endParaRPr>
          </a:p>
        </p:txBody>
      </p:sp>
      <p:sp>
        <p:nvSpPr>
          <p:cNvPr id="2" name="矩形 1"/>
          <p:cNvSpPr/>
          <p:nvPr/>
        </p:nvSpPr>
        <p:spPr>
          <a:xfrm>
            <a:off x="4453086" y="3117437"/>
            <a:ext cx="1154483"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to buy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5239841" y="3808426"/>
            <a:ext cx="48442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296611"/>
            <a:ext cx="11412000" cy="3242170"/>
          </a:xfrm>
          <a:prstGeom prst="rect">
            <a:avLst/>
          </a:prstGeom>
          <a:ln w="6350">
            <a:solidFill>
              <a:schemeClr val="tx1"/>
            </a:solidFill>
            <a:prstDash val="dash"/>
          </a:ln>
        </p:spPr>
        <p:txBody>
          <a:bodyPr wrap="square" lIns="180000" rIns="180000">
            <a:spAutoFit/>
          </a:body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hesitate to do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sth</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迟疑做某事；不愿做某事</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hesitate about/in/at/over...</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对</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犹豫不决</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hesitation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犹豫</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without hesitation</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毫不犹豫地</a:t>
            </a:r>
            <a:endParaRPr lang="zh-CN" altLang="zh-CN" sz="1050" kern="100" dirty="0">
              <a:latin typeface="宋体" panose="02010600030101010101" pitchFamily="2" charset="-122"/>
              <a:cs typeface="Courier New" panose="02070309020205020404" pitchFamily="49" charset="0"/>
            </a:endParaRPr>
          </a:p>
          <a:p>
            <a:pPr>
              <a:lnSpc>
                <a:spcPct val="150000"/>
              </a:lnSpc>
            </a:pPr>
            <a:r>
              <a:rPr lang="en-US" altLang="zh-CN" sz="2800" b="1" kern="100" dirty="0">
                <a:latin typeface="Times New Roman" panose="02020603050405020304" pitchFamily="18" charset="0"/>
                <a:ea typeface="华文细黑" panose="02010600040101010101" pitchFamily="2" charset="-122"/>
              </a:rPr>
              <a:t>have no hesitation in doing </a:t>
            </a:r>
            <a:r>
              <a:rPr lang="en-US" altLang="zh-CN" sz="2800" b="1" kern="100" dirty="0" err="1">
                <a:latin typeface="Times New Roman" panose="02020603050405020304" pitchFamily="18" charset="0"/>
                <a:ea typeface="华文细黑" panose="02010600040101010101" pitchFamily="2" charset="-122"/>
              </a:rPr>
              <a:t>sth</a:t>
            </a:r>
            <a:r>
              <a:rPr lang="en-US" altLang="zh-CN" sz="2800" b="1" kern="100" dirty="0">
                <a:latin typeface="Times New Roman" panose="02020603050405020304" pitchFamily="18" charset="0"/>
                <a:ea typeface="华文细黑" panose="02010600040101010101" pitchFamily="2" charset="-122"/>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毫不犹豫地做某事</a:t>
            </a:r>
            <a:endParaRPr lang="zh-CN" altLang="zh-CN" sz="2800" kern="100" dirty="0">
              <a:latin typeface="宋体" panose="02010600030101010101" pitchFamily="2" charset="-122"/>
              <a:cs typeface="Courier New" panose="02070309020205020404" pitchFamily="49" charset="0"/>
            </a:endParaRPr>
          </a:p>
        </p:txBody>
      </p:sp>
      <p:sp>
        <p:nvSpPr>
          <p:cNvPr id="3" name="矩形 2"/>
          <p:cNvSpPr/>
          <p:nvPr/>
        </p:nvSpPr>
        <p:spPr>
          <a:xfrm>
            <a:off x="388412" y="3556021"/>
            <a:ext cx="11412000"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再提能力</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完美写作</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完成句子</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背诵</a:t>
            </a:r>
            <a:endPar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388412" y="4257051"/>
            <a:ext cx="11412000"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没有犹豫，我决定跟随他们，那天我们确实过得很开心。</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I decided to follow them and we did have lots of fun that day.</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412720" y="5066020"/>
            <a:ext cx="304436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Without hesitation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821199" y="222693"/>
            <a:ext cx="11369213" cy="126000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20" name="矩形 19"/>
          <p:cNvSpPr/>
          <p:nvPr/>
        </p:nvSpPr>
        <p:spPr>
          <a:xfrm>
            <a:off x="1" y="243941"/>
            <a:ext cx="541796" cy="576395"/>
          </a:xfrm>
          <a:prstGeom prst="rect">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rgbClr val="00B050"/>
              </a:solidFill>
            </a:endParaRPr>
          </a:p>
        </p:txBody>
      </p:sp>
      <p:sp>
        <p:nvSpPr>
          <p:cNvPr id="21" name="矩形 20"/>
          <p:cNvSpPr/>
          <p:nvPr/>
        </p:nvSpPr>
        <p:spPr>
          <a:xfrm>
            <a:off x="608360" y="243941"/>
            <a:ext cx="158024" cy="5763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a:off x="889741" y="131490"/>
            <a:ext cx="10908000" cy="1303177"/>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微软雅黑" panose="020B0503020204020204" pitchFamily="34" charset="-122"/>
                <a:cs typeface="Courier New" panose="02070309020205020404" pitchFamily="49" charset="0"/>
              </a:rPr>
              <a:t>remark </a:t>
            </a:r>
            <a:r>
              <a:rPr lang="en-US" altLang="zh-CN" sz="2800" b="1"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谈论；言论；评述</a:t>
            </a:r>
            <a:endParaRPr lang="zh-CN" altLang="zh-CN" sz="2600" kern="100" dirty="0">
              <a:latin typeface="宋体" panose="02010600030101010101" pitchFamily="2" charset="-122"/>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微软雅黑" panose="020B0503020204020204" pitchFamily="34" charset="-122"/>
                <a:cs typeface="Courier New" panose="02070309020205020404" pitchFamily="49" charset="0"/>
              </a:rPr>
              <a:t>              v</a:t>
            </a:r>
            <a:r>
              <a:rPr lang="en-US" altLang="zh-CN" sz="2800" b="1" i="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评论；谈论；说起，谈到</a:t>
            </a:r>
            <a:endParaRPr lang="zh-CN" altLang="zh-CN" sz="2600" kern="100" dirty="0">
              <a:latin typeface="宋体" panose="02010600030101010101" pitchFamily="2" charset="-122"/>
              <a:ea typeface="微软雅黑" panose="020B0503020204020204" pitchFamily="34" charset="-122"/>
              <a:cs typeface="Courier New" panose="02070309020205020404" pitchFamily="49" charset="0"/>
            </a:endParaRPr>
          </a:p>
        </p:txBody>
      </p:sp>
      <p:sp>
        <p:nvSpPr>
          <p:cNvPr id="23" name="TextBox 5"/>
          <p:cNvSpPr txBox="1"/>
          <p:nvPr/>
        </p:nvSpPr>
        <p:spPr>
          <a:xfrm>
            <a:off x="47113" y="286478"/>
            <a:ext cx="428366" cy="523220"/>
          </a:xfrm>
          <a:prstGeom prst="rect">
            <a:avLst/>
          </a:prstGeom>
          <a:noFill/>
        </p:spPr>
        <p:txBody>
          <a:bodyPr wrap="square" rtlCol="0">
            <a:spAutoFit/>
          </a:bodyPr>
          <a:lstStyle/>
          <a:p>
            <a:pPr algn="ctr"/>
            <a:r>
              <a:rPr lang="en-US" altLang="zh-CN" sz="2800" b="1" dirty="0" smtClean="0">
                <a:solidFill>
                  <a:schemeClr val="bg1"/>
                </a:solidFill>
              </a:rPr>
              <a:t>2</a:t>
            </a:r>
            <a:endParaRPr lang="zh-CN" altLang="en-US" sz="2800" b="1" dirty="0">
              <a:solidFill>
                <a:schemeClr val="bg1"/>
              </a:solidFill>
            </a:endParaRPr>
          </a:p>
        </p:txBody>
      </p:sp>
      <p:sp>
        <p:nvSpPr>
          <p:cNvPr id="30" name="矩形 29"/>
          <p:cNvSpPr/>
          <p:nvPr/>
        </p:nvSpPr>
        <p:spPr>
          <a:xfrm>
            <a:off x="821199" y="2242296"/>
            <a:ext cx="10980000" cy="2677656"/>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(1)He once remarked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All happy families resemble one another</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but each unhappy family is unhappy in its own way.</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(2)As long as you work hard</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you</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ll see a slow but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 </a:t>
            </a:r>
            <a:r>
              <a:rPr lang="en-US" altLang="zh-CN" sz="2800" b="1" kern="100" spc="-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spc="-100" dirty="0">
                <a:latin typeface="Times New Roman" panose="02020603050405020304" pitchFamily="18" charset="0"/>
                <a:ea typeface="华文细黑" panose="02010600040101010101" pitchFamily="2" charset="-122"/>
                <a:cs typeface="Courier New" panose="02070309020205020404" pitchFamily="49" charset="0"/>
              </a:rPr>
              <a:t>remark) improvement in your classroom performance during the next term</a:t>
            </a:r>
            <a:r>
              <a:rPr lang="en-US" altLang="zh-CN" sz="2800" b="1" kern="100" spc="-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spc="-100" dirty="0">
              <a:latin typeface="宋体" panose="02010600030101010101" pitchFamily="2" charset="-122"/>
              <a:cs typeface="Courier New" panose="02070309020205020404" pitchFamily="49" charset="0"/>
            </a:endParaRPr>
          </a:p>
        </p:txBody>
      </p:sp>
      <p:sp>
        <p:nvSpPr>
          <p:cNvPr id="12" name="矩形 11"/>
          <p:cNvSpPr/>
          <p:nvPr/>
        </p:nvSpPr>
        <p:spPr>
          <a:xfrm>
            <a:off x="821198" y="1580470"/>
            <a:ext cx="10980000" cy="738664"/>
          </a:xfrm>
          <a:prstGeom prst="rect">
            <a:avLst/>
          </a:prstGeom>
        </p:spPr>
        <p:txBody>
          <a:bodyPr wrap="square">
            <a:spAutoFit/>
          </a:body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先练基础</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单句语法</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填空</a:t>
            </a:r>
            <a:endParaRPr lang="zh-CN" altLang="zh-CN" sz="2800" b="1" kern="100" dirty="0">
              <a:solidFill>
                <a:prstClr val="black"/>
              </a:solidFill>
              <a:latin typeface="宋体" panose="02010600030101010101" pitchFamily="2" charset="-122"/>
              <a:cs typeface="Courier New" panose="02070309020205020404" pitchFamily="49" charset="0"/>
            </a:endParaRPr>
          </a:p>
        </p:txBody>
      </p:sp>
      <p:sp>
        <p:nvSpPr>
          <p:cNvPr id="2" name="矩形 1"/>
          <p:cNvSpPr/>
          <p:nvPr/>
        </p:nvSpPr>
        <p:spPr>
          <a:xfrm>
            <a:off x="4284687" y="2393306"/>
            <a:ext cx="80502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that</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9589737" y="3668515"/>
            <a:ext cx="197195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remarkable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8412" y="941200"/>
            <a:ext cx="11412000" cy="6876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smtClean="0">
                <a:solidFill>
                  <a:srgbClr val="0070C0"/>
                </a:solidFill>
                <a:latin typeface="黑体" panose="02010609060101010101" pitchFamily="49" charset="-122"/>
                <a:ea typeface="黑体" panose="02010609060101010101" pitchFamily="49" charset="-122"/>
                <a:cs typeface="Courier New" panose="02070309020205020404" pitchFamily="49" charset="0"/>
              </a:rPr>
              <a:t>[</a:t>
            </a:r>
            <a:r>
              <a:rPr lang="zh-CN" altLang="zh-CN" sz="2800" b="1" kern="100" dirty="0">
                <a:solidFill>
                  <a:srgbClr val="0070C0"/>
                </a:solidFill>
                <a:latin typeface="黑体" panose="02010609060101010101" pitchFamily="49" charset="-122"/>
                <a:ea typeface="黑体" panose="02010609060101010101" pitchFamily="49" charset="-122"/>
                <a:cs typeface="Times New Roman" panose="02020603050405020304" pitchFamily="18" charset="0"/>
              </a:rPr>
              <a:t>教材词汇要记牢</a:t>
            </a:r>
            <a:r>
              <a:rPr lang="en-US" altLang="zh-CN" sz="2800" b="1" kern="100" dirty="0" smtClean="0">
                <a:solidFill>
                  <a:srgbClr val="0070C0"/>
                </a:solidFill>
                <a:latin typeface="黑体" panose="02010609060101010101" pitchFamily="49" charset="-122"/>
                <a:ea typeface="黑体" panose="02010609060101010101" pitchFamily="49" charset="-122"/>
                <a:cs typeface="Courier New" panose="02070309020205020404" pitchFamily="49" charset="0"/>
              </a:rPr>
              <a:t>]</a:t>
            </a:r>
            <a:r>
              <a:rPr lang="en-US" altLang="zh-CN" sz="2800" kern="1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ea typeface="Times New Roman" panose="02020603050405020304" pitchFamily="18" charset="0"/>
                <a:cs typeface="Times New Roman" panose="02020603050405020304" pitchFamily="18"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Times New Roman" panose="02020603050405020304" pitchFamily="18" charset="0"/>
                <a:cs typeface="Times New Roman" panose="02020603050405020304" pitchFamily="18" charset="0"/>
              </a:rPr>
              <a:t>8</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册已学词汇</a:t>
            </a:r>
            <a:r>
              <a:rPr lang="en-US" altLang="zh-CN" sz="2800"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矩形 9"/>
          <p:cNvSpPr/>
          <p:nvPr/>
        </p:nvSpPr>
        <p:spPr>
          <a:xfrm>
            <a:off x="528828" y="0"/>
            <a:ext cx="1539156" cy="752385"/>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B9BD5">
                  <a:lumMod val="20000"/>
                  <a:lumOff val="80000"/>
                </a:srgbClr>
              </a:solidFill>
              <a:effectLst/>
              <a:uLnTx/>
              <a:uFillTx/>
              <a:latin typeface="Calibri" panose="020F0502020204030204"/>
              <a:ea typeface="宋体" panose="02010600030101010101" pitchFamily="2" charset="-122"/>
            </a:endParaRPr>
          </a:p>
        </p:txBody>
      </p:sp>
      <p:sp>
        <p:nvSpPr>
          <p:cNvPr id="11" name="矩形 10"/>
          <p:cNvSpPr/>
          <p:nvPr/>
        </p:nvSpPr>
        <p:spPr>
          <a:xfrm>
            <a:off x="1864946" y="0"/>
            <a:ext cx="9812468" cy="752385"/>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2" name="TextBox 51"/>
          <p:cNvSpPr txBox="1"/>
          <p:nvPr/>
        </p:nvSpPr>
        <p:spPr>
          <a:xfrm>
            <a:off x="2086447" y="210502"/>
            <a:ext cx="3353912" cy="523220"/>
          </a:xfrm>
          <a:prstGeom prst="rect">
            <a:avLst/>
          </a:prstGeom>
          <a:noFill/>
        </p:spPr>
        <p:txBody>
          <a:bodyPr wrap="square" rtlCol="0">
            <a:spAutoFit/>
          </a:bodyPr>
          <a:lstStyle/>
          <a:p>
            <a:r>
              <a:rPr lang="zh-CN" altLang="en-US" sz="2800" b="1" dirty="0" smtClean="0">
                <a:solidFill>
                  <a:prstClr val="black"/>
                </a:solidFill>
                <a:latin typeface="黑体" panose="02010609060101010101" pitchFamily="49" charset="-122"/>
                <a:ea typeface="黑体" panose="02010609060101010101" pitchFamily="49" charset="-122"/>
              </a:rPr>
              <a:t>词汇句型</a:t>
            </a:r>
            <a:r>
              <a:rPr lang="en-US" altLang="zh-CN" sz="2800" dirty="0" smtClean="0">
                <a:solidFill>
                  <a:prstClr val="black">
                    <a:lumMod val="50000"/>
                    <a:lumOff val="50000"/>
                  </a:prstClr>
                </a:solidFill>
                <a:latin typeface="黑体" panose="02010609060101010101" pitchFamily="49" charset="-122"/>
                <a:ea typeface="黑体" panose="02010609060101010101" pitchFamily="49" charset="-122"/>
              </a:rPr>
              <a:t>·</a:t>
            </a:r>
            <a:r>
              <a:rPr lang="zh-CN" altLang="en-US" sz="2800" b="1" dirty="0">
                <a:solidFill>
                  <a:prstClr val="black"/>
                </a:solidFill>
                <a:latin typeface="黑体" panose="02010609060101010101" pitchFamily="49" charset="-122"/>
                <a:ea typeface="黑体" panose="02010609060101010101" pitchFamily="49" charset="-122"/>
              </a:rPr>
              <a:t>记牢</a:t>
            </a:r>
            <a:endParaRPr lang="zh-CN" altLang="zh-CN" sz="2800" b="1" dirty="0">
              <a:solidFill>
                <a:prstClr val="black"/>
              </a:solidFill>
              <a:latin typeface="黑体" panose="02010609060101010101" pitchFamily="49" charset="-122"/>
              <a:ea typeface="黑体" panose="02010609060101010101" pitchFamily="49" charset="-122"/>
            </a:endParaRPr>
          </a:p>
        </p:txBody>
      </p:sp>
      <p:sp>
        <p:nvSpPr>
          <p:cNvPr id="13" name="文本框 32"/>
          <p:cNvSpPr txBox="1"/>
          <p:nvPr/>
        </p:nvSpPr>
        <p:spPr>
          <a:xfrm>
            <a:off x="319508" y="241280"/>
            <a:ext cx="1587527" cy="46166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r">
              <a:spcAft>
                <a:spcPts val="0"/>
              </a:spcAft>
            </a:pPr>
            <a:r>
              <a:rPr lang="zh-CN" altLang="en-US" sz="2400" b="1" dirty="0" smtClean="0">
                <a:latin typeface="微软雅黑" panose="020B0503020204020204" pitchFamily="34" charset="-122"/>
                <a:ea typeface="微软雅黑" panose="020B0503020204020204" pitchFamily="34" charset="-122"/>
              </a:rPr>
              <a:t>知识速记</a:t>
            </a:r>
            <a:endParaRPr lang="zh-CN" altLang="zh-CN" sz="2400" b="1"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531274" y="792334"/>
            <a:ext cx="11162828" cy="0"/>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3" name="直接连接符 2"/>
          <p:cNvCxnSpPr/>
          <p:nvPr/>
        </p:nvCxnSpPr>
        <p:spPr>
          <a:xfrm>
            <a:off x="422034" y="0"/>
            <a:ext cx="0" cy="81534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88412" y="1638325"/>
            <a:ext cx="11412000" cy="687600"/>
          </a:xfrm>
          <a:prstGeom prst="rect">
            <a:avLst/>
          </a:prstGeom>
        </p:spPr>
        <p:txBody>
          <a:bodyPr wrap="square" lIns="54000"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Ⅰ</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阅读单词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我会认</a:t>
            </a:r>
            <a:endParaRPr lang="zh-CN" altLang="zh-CN" sz="1050" kern="100" dirty="0">
              <a:latin typeface="宋体" panose="02010600030101010101" pitchFamily="2" charset="-122"/>
              <a:cs typeface="Courier New" panose="02070309020205020404" pitchFamily="49" charset="0"/>
            </a:endParaRPr>
          </a:p>
        </p:txBody>
      </p:sp>
      <p:sp>
        <p:nvSpPr>
          <p:cNvPr id="17" name="矩形 16"/>
          <p:cNvSpPr/>
          <p:nvPr/>
        </p:nvSpPr>
        <p:spPr>
          <a:xfrm>
            <a:off x="388412" y="2276872"/>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1.Pygmalion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皮格马利翁</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希腊神话</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2.caption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图片上的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说明文字；</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电视、电影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字幕</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杂志等文章的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标题；题目</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3.professor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教授</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4.phonetics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语音学</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5.colonel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陆军</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上校</a:t>
            </a:r>
            <a:endParaRPr lang="zh-CN" altLang="zh-CN" sz="1050" kern="100" dirty="0">
              <a:latin typeface="宋体" panose="02010600030101010101" pitchFamily="2" charset="-122"/>
              <a:cs typeface="Courier New" panose="02070309020205020404" pitchFamily="49"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1193201"/>
            <a:ext cx="11412000" cy="2595839"/>
          </a:xfrm>
          <a:prstGeom prst="rect">
            <a:avLst/>
          </a:prstGeom>
          <a:ln w="6350">
            <a:solidFill>
              <a:schemeClr val="tx1"/>
            </a:solidFill>
            <a:prstDash val="dash"/>
          </a:ln>
        </p:spPr>
        <p:txBody>
          <a:bodyPr wrap="square" lIns="180000" rIns="180000">
            <a:spAutoFit/>
          </a:body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remark on/upon</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谈论</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评论</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remark that...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评论</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make a remark/remarks on/upon</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对</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发表评论</a:t>
            </a:r>
            <a:endParaRPr lang="zh-CN" altLang="zh-CN" sz="1050" kern="100" dirty="0">
              <a:latin typeface="宋体" panose="02010600030101010101" pitchFamily="2" charset="-122"/>
              <a:cs typeface="Courier New" panose="02070309020205020404" pitchFamily="49" charset="0"/>
            </a:endParaRPr>
          </a:p>
          <a:p>
            <a:pPr>
              <a:lnSpc>
                <a:spcPct val="150000"/>
              </a:lnSpc>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remarkable </a:t>
            </a:r>
            <a:r>
              <a:rPr lang="en-US" altLang="zh-CN" sz="2800" b="1" i="1" kern="100" dirty="0">
                <a:latin typeface="Times New Roman" panose="02020603050405020304" pitchFamily="18" charset="0"/>
                <a:ea typeface="华文细黑" panose="02010600040101010101" pitchFamily="2" charset="-122"/>
              </a:rPr>
              <a:t>adj</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非凡的；显著的</a:t>
            </a:r>
            <a:endParaRPr lang="zh-CN" altLang="zh-CN" sz="280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8264" y="4816202"/>
            <a:ext cx="1224136" cy="417548"/>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88412" y="109800"/>
            <a:ext cx="11412000"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再提能力</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完美写作</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完成句子</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句式升级</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背诵</a:t>
            </a:r>
            <a:endPar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388412" y="757872"/>
            <a:ext cx="11412000" cy="594006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(3)</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电影结束后，每个班应该进行一次讨论，期望所有的学生都要发表评论，表达他们对这部电影的看法。</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(2018·</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全国</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Ⅱ</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，书面表达</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After the film</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each class is supposed to have a discussion and all the students are expected to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a:t>
            </a:r>
            <a:endPar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b="1"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(4)(</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普通表达</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 few women stood there and they were remarking on their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woollen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gloves.</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高级表达</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 few women stood there</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用非谓语动词改写</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4" name="矩形 3"/>
          <p:cNvSpPr/>
          <p:nvPr/>
        </p:nvSpPr>
        <p:spPr>
          <a:xfrm>
            <a:off x="4140671" y="2804913"/>
            <a:ext cx="7578208" cy="523220"/>
          </a:xfrm>
          <a:prstGeom prst="rect">
            <a:avLst/>
          </a:prstGeom>
        </p:spPr>
        <p:txBody>
          <a:bodyPr wrap="squar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make a remark/remarks and express their </a:t>
            </a:r>
            <a:r>
              <a:rPr lang="en-US" altLang="zh-CN" sz="2800" b="1" kern="100" dirty="0" smtClean="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views</a:t>
            </a:r>
            <a:endParaRPr lang="zh-CN" altLang="en-US" dirty="0">
              <a:solidFill>
                <a:srgbClr val="C00000"/>
              </a:solidFill>
            </a:endParaRPr>
          </a:p>
        </p:txBody>
      </p:sp>
      <p:sp>
        <p:nvSpPr>
          <p:cNvPr id="8" name="矩形 7"/>
          <p:cNvSpPr/>
          <p:nvPr/>
        </p:nvSpPr>
        <p:spPr>
          <a:xfrm>
            <a:off x="477788" y="3499459"/>
            <a:ext cx="2342308" cy="523220"/>
          </a:xfrm>
          <a:prstGeom prst="rect">
            <a:avLst/>
          </a:prstGeom>
        </p:spPr>
        <p:txBody>
          <a:bodyPr wrap="none">
            <a:spAutoFit/>
          </a:bodyPr>
          <a:lstStyle/>
          <a:p>
            <a:pPr lvl="0"/>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about the film</a:t>
            </a:r>
            <a:endParaRPr lang="zh-CN" altLang="en-US" dirty="0">
              <a:solidFill>
                <a:srgbClr val="C00000"/>
              </a:solidFill>
            </a:endParaRPr>
          </a:p>
        </p:txBody>
      </p:sp>
      <p:sp>
        <p:nvSpPr>
          <p:cNvPr id="10" name="矩形 9"/>
          <p:cNvSpPr/>
          <p:nvPr/>
        </p:nvSpPr>
        <p:spPr>
          <a:xfrm>
            <a:off x="6310436" y="5368274"/>
            <a:ext cx="5395901"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remarking on their </a:t>
            </a:r>
            <a:r>
              <a:rPr lang="en-US" altLang="zh-CN" sz="2800" b="1" kern="100" dirty="0" err="1">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woollen</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 gloves</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448655" y="3534794"/>
            <a:ext cx="1993446" cy="417548"/>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21199" y="620760"/>
            <a:ext cx="11369213" cy="64800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20" name="矩形 19"/>
          <p:cNvSpPr/>
          <p:nvPr/>
        </p:nvSpPr>
        <p:spPr>
          <a:xfrm>
            <a:off x="1" y="642008"/>
            <a:ext cx="541796" cy="576395"/>
          </a:xfrm>
          <a:prstGeom prst="rect">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rgbClr val="00B050"/>
              </a:solidFill>
            </a:endParaRPr>
          </a:p>
        </p:txBody>
      </p:sp>
      <p:sp>
        <p:nvSpPr>
          <p:cNvPr id="21" name="矩形 20"/>
          <p:cNvSpPr/>
          <p:nvPr/>
        </p:nvSpPr>
        <p:spPr>
          <a:xfrm>
            <a:off x="608360" y="642008"/>
            <a:ext cx="158024" cy="5763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a:off x="889741" y="529557"/>
            <a:ext cx="10908000" cy="661015"/>
          </a:xfrm>
          <a:prstGeom prst="rect">
            <a:avLst/>
          </a:prstGeom>
        </p:spPr>
        <p:txBody>
          <a:bodyPr wrap="square">
            <a:spAutoFit/>
          </a:bodyPr>
          <a:lstStyle/>
          <a:p>
            <a:pPr algn="just">
              <a:lnSpc>
                <a:spcPct val="150000"/>
              </a:lnSpc>
              <a:spcAft>
                <a:spcPts val="0"/>
              </a:spcAft>
              <a:tabLst>
                <a:tab pos="2070735" algn="l"/>
              </a:tabLst>
            </a:pPr>
            <a:r>
              <a:rPr lang="en-US" altLang="zh-CN" sz="2800" b="1" kern="100" dirty="0">
                <a:latin typeface="Times New Roman" panose="02020603050405020304" pitchFamily="18" charset="0"/>
                <a:ea typeface="微软雅黑" panose="020B0503020204020204" pitchFamily="34" charset="-122"/>
              </a:rPr>
              <a:t>acquaintance </a:t>
            </a:r>
            <a:r>
              <a:rPr lang="en-US" altLang="zh-CN" sz="2800" b="1" i="1" kern="100" dirty="0">
                <a:latin typeface="Times New Roman" panose="02020603050405020304" pitchFamily="18" charset="0"/>
                <a:ea typeface="微软雅黑" panose="020B0503020204020204" pitchFamily="34" charset="-122"/>
              </a:rPr>
              <a:t>n.</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相识；了解；熟人</a:t>
            </a:r>
            <a:endPar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TextBox 5"/>
          <p:cNvSpPr txBox="1"/>
          <p:nvPr/>
        </p:nvSpPr>
        <p:spPr>
          <a:xfrm>
            <a:off x="47113" y="684545"/>
            <a:ext cx="428366" cy="523220"/>
          </a:xfrm>
          <a:prstGeom prst="rect">
            <a:avLst/>
          </a:prstGeom>
          <a:noFill/>
        </p:spPr>
        <p:txBody>
          <a:bodyPr wrap="square" rtlCol="0">
            <a:spAutoFit/>
          </a:bodyPr>
          <a:lstStyle/>
          <a:p>
            <a:pPr algn="ctr"/>
            <a:r>
              <a:rPr lang="en-US" altLang="zh-CN" sz="2800" b="1" dirty="0" smtClean="0">
                <a:solidFill>
                  <a:schemeClr val="bg1"/>
                </a:solidFill>
              </a:rPr>
              <a:t>3</a:t>
            </a:r>
            <a:endParaRPr lang="zh-CN" altLang="en-US" sz="2800" b="1" dirty="0">
              <a:solidFill>
                <a:schemeClr val="bg1"/>
              </a:solidFill>
            </a:endParaRPr>
          </a:p>
        </p:txBody>
      </p:sp>
      <p:sp>
        <p:nvSpPr>
          <p:cNvPr id="30" name="矩形 29"/>
          <p:cNvSpPr/>
          <p:nvPr/>
        </p:nvSpPr>
        <p:spPr>
          <a:xfrm>
            <a:off x="821199" y="2065828"/>
            <a:ext cx="10980000" cy="2677656"/>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(1)He has some acquaintance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German</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so you can turn to him for help.</a:t>
            </a:r>
            <a:endParaRPr lang="zh-CN" altLang="zh-CN" sz="1050" kern="100" dirty="0">
              <a:latin typeface="宋体" panose="02010600030101010101" pitchFamily="2" charset="-122"/>
              <a:cs typeface="Courier New" panose="02070309020205020404" pitchFamily="49" charset="0"/>
            </a:endParaRPr>
          </a:p>
          <a:p>
            <a:pPr algn="just">
              <a:lnSpc>
                <a:spcPct val="150000"/>
              </a:lnSpc>
            </a:pPr>
            <a:r>
              <a:rPr lang="en-US" altLang="zh-CN" sz="2800" b="1" kern="100" dirty="0">
                <a:latin typeface="Times New Roman" panose="02020603050405020304" pitchFamily="18" charset="0"/>
                <a:ea typeface="华文细黑" panose="02010600040101010101" pitchFamily="2" charset="-122"/>
              </a:rPr>
              <a:t>(2)It was at that party that the ambassador first made </a:t>
            </a:r>
            <a:r>
              <a:rPr lang="en-US" altLang="zh-CN" sz="2800" kern="100" dirty="0" smtClean="0">
                <a:latin typeface="Times New Roman" panose="02020603050405020304" pitchFamily="18" charset="0"/>
                <a:ea typeface="华文细黑" panose="02010600040101010101" pitchFamily="2" charset="-122"/>
              </a:rPr>
              <a:t>_______</a:t>
            </a:r>
            <a:r>
              <a:rPr lang="en-US" altLang="zh-CN" sz="2800" b="1" kern="100" dirty="0" smtClean="0">
                <a:latin typeface="Times New Roman" panose="02020603050405020304" pitchFamily="18" charset="0"/>
                <a:ea typeface="华文细黑" panose="02010600040101010101" pitchFamily="2" charset="-122"/>
              </a:rPr>
              <a:t> </a:t>
            </a:r>
            <a:r>
              <a:rPr lang="en-US" altLang="zh-CN" sz="2800" b="1" kern="100" dirty="0">
                <a:latin typeface="Times New Roman" panose="02020603050405020304" pitchFamily="18" charset="0"/>
                <a:ea typeface="华文细黑" panose="02010600040101010101" pitchFamily="2" charset="-122"/>
              </a:rPr>
              <a:t>acquaintance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since then they became good friends.</a:t>
            </a:r>
            <a:endParaRPr lang="zh-CN" altLang="zh-CN" sz="2800" kern="100" dirty="0">
              <a:latin typeface="宋体" panose="02010600030101010101" pitchFamily="2" charset="-122"/>
              <a:cs typeface="Courier New" panose="02070309020205020404" pitchFamily="49" charset="0"/>
            </a:endParaRPr>
          </a:p>
        </p:txBody>
      </p:sp>
      <p:sp>
        <p:nvSpPr>
          <p:cNvPr id="12" name="矩形 11"/>
          <p:cNvSpPr/>
          <p:nvPr/>
        </p:nvSpPr>
        <p:spPr>
          <a:xfrm>
            <a:off x="821198" y="1404002"/>
            <a:ext cx="10980000" cy="738664"/>
          </a:xfrm>
          <a:prstGeom prst="rect">
            <a:avLst/>
          </a:prstGeom>
        </p:spPr>
        <p:txBody>
          <a:bodyPr wrap="square">
            <a:spAutoFit/>
          </a:body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先练基础</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单句语法填空</a:t>
            </a:r>
            <a:endParaRPr lang="zh-CN" altLang="zh-CN" sz="2800" b="1" kern="100" dirty="0">
              <a:solidFill>
                <a:prstClr val="black"/>
              </a:solidFill>
              <a:latin typeface="宋体" panose="02010600030101010101" pitchFamily="2" charset="-122"/>
              <a:cs typeface="Courier New" panose="02070309020205020404" pitchFamily="49" charset="0"/>
            </a:endParaRPr>
          </a:p>
        </p:txBody>
      </p:sp>
      <p:sp>
        <p:nvSpPr>
          <p:cNvPr id="2" name="矩形 1"/>
          <p:cNvSpPr/>
          <p:nvPr/>
        </p:nvSpPr>
        <p:spPr>
          <a:xfrm>
            <a:off x="5527630" y="2213372"/>
            <a:ext cx="86433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with</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10765407" y="3491483"/>
            <a:ext cx="62388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his</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910393"/>
            <a:ext cx="11412000" cy="4534831"/>
          </a:xfrm>
          <a:prstGeom prst="rect">
            <a:avLst/>
          </a:prstGeom>
          <a:ln w="6350">
            <a:solidFill>
              <a:schemeClr val="tx1"/>
            </a:solidFill>
            <a:prstDash val="dash"/>
          </a:ln>
        </p:spPr>
        <p:txBody>
          <a:bodyPr wrap="square" lIns="180000" rIns="180000">
            <a:spAutoFit/>
          </a:body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make one</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 acquaintance(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make the acquaintance of sb.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结识某人</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have an/some acquaintance with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sth</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对某事有了解</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have a nodding/passing acquaintance with sb.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sth</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与某人有点头之交；对</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知之甚少</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acquaint </a:t>
            </a:r>
            <a:r>
              <a:rPr lang="en-US" altLang="zh-CN" sz="2800" b="1" i="1" kern="100" dirty="0" err="1">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使熟悉；使认识</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acquaint oneself with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sth</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使熟悉；使了解</a:t>
            </a:r>
            <a:endParaRPr lang="zh-CN" altLang="zh-CN" sz="1050" kern="100" dirty="0">
              <a:latin typeface="宋体" panose="02010600030101010101" pitchFamily="2" charset="-122"/>
              <a:cs typeface="Courier New" panose="02070309020205020404" pitchFamily="49" charset="0"/>
            </a:endParaRPr>
          </a:p>
          <a:p>
            <a:pPr>
              <a:lnSpc>
                <a:spcPct val="150000"/>
              </a:lnSpc>
            </a:pPr>
            <a:r>
              <a:rPr lang="en-US" altLang="zh-CN" sz="2800" b="1" kern="100" dirty="0">
                <a:latin typeface="Times New Roman" panose="02020603050405020304" pitchFamily="18" charset="0"/>
                <a:ea typeface="华文细黑" panose="02010600040101010101" pitchFamily="2" charset="-122"/>
              </a:rPr>
              <a:t>be acquainted with</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了解</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；认识</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endParaRPr lang="zh-CN" altLang="zh-CN" sz="280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8412" y="394212"/>
            <a:ext cx="11412000"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再提能力</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完美写作</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词汇升级</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背诵</a:t>
            </a:r>
            <a:endPar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388412" y="1096433"/>
            <a:ext cx="11412000" cy="464740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普通表达</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)Before class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first you need to </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learn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the history of the Tang Dynasty to better appreciate the poems.</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高级表达</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)Before class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first you need to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the history of the Tang Dynasty to better appreciate the poems.</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solidFill>
                  <a:srgbClr val="0000FF"/>
                </a:solidFill>
                <a:latin typeface="Times New Roman" panose="02020603050405020304" pitchFamily="18" charset="0"/>
                <a:ea typeface="华文细黑" panose="02010600040101010101" pitchFamily="2" charset="-122"/>
                <a:cs typeface="Times New Roman" panose="02020603050405020304" pitchFamily="18" charset="0"/>
              </a:rPr>
              <a:t>用法点拨</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acquaintance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用作不可数名词，表</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熟悉，认识</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，有时在其前加不定冠词，表某种程度的熟悉与了解，与</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with</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连用；用作可数名词，表示</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熟悉的人</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7319700" y="2483371"/>
            <a:ext cx="361829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acquaint yourself with</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821199" y="2372910"/>
            <a:ext cx="10980000" cy="2031325"/>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(1)I had the good fortune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choose) for studying abroad.</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(2)If we</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re fortunate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achieving success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we will be filled with excitement and joy</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12" name="矩形 11"/>
          <p:cNvSpPr/>
          <p:nvPr/>
        </p:nvSpPr>
        <p:spPr>
          <a:xfrm>
            <a:off x="821198" y="1700808"/>
            <a:ext cx="10980000" cy="738664"/>
          </a:xfrm>
          <a:prstGeom prst="rect">
            <a:avLst/>
          </a:prstGeom>
        </p:spPr>
        <p:txBody>
          <a:bodyPr wrap="square">
            <a:spAutoFit/>
          </a:body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先练基础</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单句语法</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填空</a:t>
            </a:r>
            <a:endParaRPr lang="zh-CN" altLang="zh-CN" sz="2800" b="1" kern="100" dirty="0">
              <a:solidFill>
                <a:prstClr val="black"/>
              </a:solidFill>
              <a:latin typeface="宋体" panose="02010600030101010101" pitchFamily="2" charset="-122"/>
              <a:cs typeface="Courier New" panose="02070309020205020404" pitchFamily="49" charset="0"/>
            </a:endParaRPr>
          </a:p>
        </p:txBody>
      </p:sp>
      <p:sp>
        <p:nvSpPr>
          <p:cNvPr id="10" name="矩形 9"/>
          <p:cNvSpPr/>
          <p:nvPr/>
        </p:nvSpPr>
        <p:spPr>
          <a:xfrm>
            <a:off x="821199" y="620760"/>
            <a:ext cx="11369213" cy="64800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1" name="矩形 10"/>
          <p:cNvSpPr/>
          <p:nvPr/>
        </p:nvSpPr>
        <p:spPr>
          <a:xfrm>
            <a:off x="1" y="642008"/>
            <a:ext cx="541796" cy="576395"/>
          </a:xfrm>
          <a:prstGeom prst="rect">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rgbClr val="00B050"/>
              </a:solidFill>
            </a:endParaRPr>
          </a:p>
        </p:txBody>
      </p:sp>
      <p:sp>
        <p:nvSpPr>
          <p:cNvPr id="14" name="矩形 13"/>
          <p:cNvSpPr/>
          <p:nvPr/>
        </p:nvSpPr>
        <p:spPr>
          <a:xfrm>
            <a:off x="608360" y="642008"/>
            <a:ext cx="158024" cy="5763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889741" y="529557"/>
            <a:ext cx="10908000" cy="656846"/>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微软雅黑" panose="020B0503020204020204" pitchFamily="34" charset="-122"/>
                <a:cs typeface="Courier New" panose="02070309020205020404" pitchFamily="49" charset="0"/>
              </a:rPr>
              <a:t>fortune </a:t>
            </a:r>
            <a:r>
              <a:rPr lang="en-US" altLang="zh-CN" sz="2800" b="1"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机会；运气；大笔的钱；财富；命运</a:t>
            </a:r>
            <a:endParaRPr lang="zh-CN" altLang="zh-CN" sz="2600" kern="100" dirty="0">
              <a:latin typeface="宋体" panose="02010600030101010101" pitchFamily="2" charset="-122"/>
              <a:ea typeface="微软雅黑" panose="020B0503020204020204" pitchFamily="34" charset="-122"/>
              <a:cs typeface="Courier New" panose="02070309020205020404" pitchFamily="49" charset="0"/>
            </a:endParaRPr>
          </a:p>
        </p:txBody>
      </p:sp>
      <p:sp>
        <p:nvSpPr>
          <p:cNvPr id="16" name="TextBox 5"/>
          <p:cNvSpPr txBox="1"/>
          <p:nvPr/>
        </p:nvSpPr>
        <p:spPr>
          <a:xfrm>
            <a:off x="47113" y="684545"/>
            <a:ext cx="428366" cy="523220"/>
          </a:xfrm>
          <a:prstGeom prst="rect">
            <a:avLst/>
          </a:prstGeom>
          <a:noFill/>
        </p:spPr>
        <p:txBody>
          <a:bodyPr wrap="square" rtlCol="0">
            <a:spAutoFit/>
          </a:bodyPr>
          <a:lstStyle/>
          <a:p>
            <a:pPr algn="ctr"/>
            <a:r>
              <a:rPr lang="en-US" altLang="zh-CN" sz="2800" b="1" dirty="0" smtClean="0">
                <a:solidFill>
                  <a:schemeClr val="bg1"/>
                </a:solidFill>
              </a:rPr>
              <a:t>4</a:t>
            </a:r>
            <a:endParaRPr lang="zh-CN" altLang="en-US" sz="2800" b="1" dirty="0">
              <a:solidFill>
                <a:schemeClr val="bg1"/>
              </a:solidFill>
            </a:endParaRPr>
          </a:p>
        </p:txBody>
      </p:sp>
      <p:sp>
        <p:nvSpPr>
          <p:cNvPr id="2" name="矩形 1"/>
          <p:cNvSpPr/>
          <p:nvPr/>
        </p:nvSpPr>
        <p:spPr>
          <a:xfrm>
            <a:off x="4807793" y="2518456"/>
            <a:ext cx="206017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to be chosen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4611397" y="3165034"/>
            <a:ext cx="48442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1114866"/>
            <a:ext cx="11412000" cy="3970318"/>
          </a:xfrm>
          <a:prstGeom prst="rect">
            <a:avLst/>
          </a:prstGeom>
          <a:ln w="6350">
            <a:solidFill>
              <a:schemeClr val="tx1"/>
            </a:solidFill>
            <a:prstDash val="dash"/>
          </a:ln>
        </p:spPr>
        <p:txBody>
          <a:bodyPr wrap="square" lIns="180000" rIns="180000">
            <a:spAutoFit/>
          </a:body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seek/try one</a:t>
            </a:r>
            <a:r>
              <a:rPr lang="en-US" altLang="zh-CN" sz="2800" b="1" kern="100" dirty="0">
                <a:latin typeface="+mj-ea"/>
                <a:ea typeface="+mj-ea"/>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 fortune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找出路</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碰运气</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make a fortune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发财；赚钱</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have the good fortune to do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sth</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有幸做某事</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fortunate </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幸运的；侥幸的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lucky)</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be fortunate to do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sth</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/in doing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sth</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有幸做某事</a:t>
            </a:r>
            <a:endParaRPr lang="zh-CN" altLang="zh-CN" sz="1050" kern="100" dirty="0">
              <a:latin typeface="宋体" panose="02010600030101010101" pitchFamily="2" charset="-122"/>
              <a:cs typeface="Courier New" panose="02070309020205020404" pitchFamily="49" charset="0"/>
            </a:endParaRPr>
          </a:p>
          <a:p>
            <a:pPr>
              <a:lnSpc>
                <a:spcPct val="150000"/>
              </a:lnSpc>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fortunately </a:t>
            </a:r>
            <a:r>
              <a:rPr lang="en-US" altLang="zh-CN" sz="2800" b="1" i="1" kern="100" dirty="0">
                <a:latin typeface="Times New Roman" panose="02020603050405020304" pitchFamily="18" charset="0"/>
                <a:ea typeface="华文细黑" panose="02010600040101010101" pitchFamily="2" charset="-122"/>
              </a:rPr>
              <a:t>ad</a:t>
            </a:r>
            <a:r>
              <a:rPr lang="en-US" altLang="zh-CN" sz="2800" b="1" i="1" kern="100" dirty="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幸运地</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luckily)</a:t>
            </a:r>
            <a:endParaRPr lang="zh-CN" altLang="zh-CN" sz="280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8412" y="836712"/>
            <a:ext cx="11412000"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再提能力</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完美写作</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词汇升级</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背诵</a:t>
            </a:r>
            <a:endPar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388412" y="1538933"/>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(3)(</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普通表达</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)Now there are many young people in our society dreaming of </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making a lot of money</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without hard work.</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高级表达</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)Now there are many young people in our society dreaming of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without hard work.</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solidFill>
                  <a:srgbClr val="0000FF"/>
                </a:solidFill>
                <a:latin typeface="Times New Roman" panose="02020603050405020304" pitchFamily="18" charset="0"/>
                <a:ea typeface="华文细黑" panose="02010600040101010101" pitchFamily="2" charset="-122"/>
                <a:cs typeface="Times New Roman" panose="02020603050405020304" pitchFamily="18" charset="0"/>
              </a:rPr>
              <a:t>用法点拨</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fortune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作</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机会；运气</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讲是不可数名词；作</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财产；命运</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讲是可数名词。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 large fortune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和</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 small fortune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都指</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一大笔钱</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517266" y="3568043"/>
            <a:ext cx="2840842"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making a fortune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821199" y="620760"/>
            <a:ext cx="11369213" cy="64800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20" name="矩形 19"/>
          <p:cNvSpPr/>
          <p:nvPr/>
        </p:nvSpPr>
        <p:spPr>
          <a:xfrm>
            <a:off x="1" y="642008"/>
            <a:ext cx="541796" cy="576395"/>
          </a:xfrm>
          <a:prstGeom prst="rect">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rgbClr val="00B050"/>
              </a:solidFill>
            </a:endParaRPr>
          </a:p>
        </p:txBody>
      </p:sp>
      <p:sp>
        <p:nvSpPr>
          <p:cNvPr id="21" name="矩形 20"/>
          <p:cNvSpPr/>
          <p:nvPr/>
        </p:nvSpPr>
        <p:spPr>
          <a:xfrm>
            <a:off x="608360" y="642008"/>
            <a:ext cx="158024" cy="5763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a:off x="889741" y="529557"/>
            <a:ext cx="10908000" cy="657872"/>
          </a:xfrm>
          <a:prstGeom prst="rect">
            <a:avLst/>
          </a:prstGeom>
        </p:spPr>
        <p:txBody>
          <a:bodyPr wrap="square">
            <a:spAutoFit/>
          </a:bodyPr>
          <a:lstStyle/>
          <a:p>
            <a:pPr algn="just">
              <a:lnSpc>
                <a:spcPct val="150000"/>
              </a:lnSpc>
              <a:spcAft>
                <a:spcPts val="0"/>
              </a:spcAft>
              <a:tabLst>
                <a:tab pos="2070735" algn="l"/>
              </a:tabLst>
            </a:pPr>
            <a:r>
              <a:rPr lang="en-US" altLang="zh-CN" sz="2800" b="1" kern="100" dirty="0">
                <a:latin typeface="Times New Roman" panose="02020603050405020304" pitchFamily="18" charset="0"/>
                <a:ea typeface="微软雅黑" panose="020B0503020204020204" pitchFamily="34" charset="-122"/>
              </a:rPr>
              <a:t>in terms of</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就</a:t>
            </a:r>
            <a:r>
              <a:rPr lang="en-US" altLang="zh-CN" sz="2600" b="1"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来说；从</a:t>
            </a:r>
            <a:r>
              <a:rPr lang="en-US" altLang="zh-CN" sz="2600" b="1"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角度</a:t>
            </a:r>
            <a:endPar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TextBox 5"/>
          <p:cNvSpPr txBox="1"/>
          <p:nvPr/>
        </p:nvSpPr>
        <p:spPr>
          <a:xfrm>
            <a:off x="47113" y="684545"/>
            <a:ext cx="428366" cy="523220"/>
          </a:xfrm>
          <a:prstGeom prst="rect">
            <a:avLst/>
          </a:prstGeom>
          <a:noFill/>
        </p:spPr>
        <p:txBody>
          <a:bodyPr wrap="square" rtlCol="0">
            <a:spAutoFit/>
          </a:bodyPr>
          <a:lstStyle/>
          <a:p>
            <a:pPr algn="ctr"/>
            <a:r>
              <a:rPr lang="en-US" altLang="zh-CN" sz="2800" b="1" dirty="0" smtClean="0">
                <a:solidFill>
                  <a:schemeClr val="bg1"/>
                </a:solidFill>
              </a:rPr>
              <a:t>5</a:t>
            </a:r>
            <a:endParaRPr lang="zh-CN" altLang="en-US" sz="2800" b="1" dirty="0">
              <a:solidFill>
                <a:schemeClr val="bg1"/>
              </a:solidFill>
            </a:endParaRPr>
          </a:p>
        </p:txBody>
      </p:sp>
      <p:sp>
        <p:nvSpPr>
          <p:cNvPr id="30" name="矩形 29"/>
          <p:cNvSpPr/>
          <p:nvPr/>
        </p:nvSpPr>
        <p:spPr>
          <a:xfrm>
            <a:off x="821199" y="2065828"/>
            <a:ext cx="10980000" cy="3323987"/>
          </a:xfrm>
          <a:prstGeom prst="rect">
            <a:avLst/>
          </a:prstGeom>
        </p:spPr>
        <p:txBody>
          <a:bodyPr wrap="square">
            <a:spAutoFit/>
          </a:bodyPr>
          <a:lstStyle/>
          <a:p>
            <a:pPr algn="just">
              <a:lnSpc>
                <a:spcPct val="150000"/>
              </a:lnSpc>
              <a:spcAft>
                <a:spcPts val="0"/>
              </a:spcAft>
            </a:pPr>
            <a:r>
              <a:rPr lang="en-US" altLang="zh-CN" sz="2800" b="1" kern="100" smtClean="0">
                <a:latin typeface="Times New Roman" panose="02020603050405020304" pitchFamily="18" charset="0"/>
                <a:ea typeface="华文细黑" panose="02010600040101010101" pitchFamily="2" charset="-122"/>
                <a:cs typeface="Courier New" panose="02070309020205020404" pitchFamily="49" charset="0"/>
              </a:rPr>
              <a:t>(1)The country is very poor and it has to come to terms </a:t>
            </a:r>
            <a:r>
              <a:rPr lang="en-US" altLang="zh-CN" sz="2800" kern="100" smtClean="0">
                <a:latin typeface="Times New Roman" panose="02020603050405020304" pitchFamily="18" charset="0"/>
                <a:ea typeface="华文细黑" panose="02010600040101010101" pitchFamily="2" charset="-122"/>
                <a:cs typeface="Courier New" panose="02070309020205020404" pitchFamily="49" charset="0"/>
              </a:rPr>
              <a:t>______</a:t>
            </a:r>
            <a:r>
              <a:rPr lang="en-US" altLang="zh-CN" sz="2800" b="1" kern="100" smtClean="0">
                <a:latin typeface="Times New Roman" panose="02020603050405020304" pitchFamily="18" charset="0"/>
                <a:ea typeface="华文细黑" panose="02010600040101010101" pitchFamily="2" charset="-122"/>
                <a:cs typeface="Courier New" panose="02070309020205020404" pitchFamily="49" charset="0"/>
              </a:rPr>
              <a:t> the neighboring countries.</a:t>
            </a:r>
            <a:endParaRPr lang="zh-CN" altLang="zh-CN" sz="1050" kern="100" smtClean="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smtClean="0">
                <a:latin typeface="Times New Roman" panose="02020603050405020304" pitchFamily="18" charset="0"/>
                <a:ea typeface="华文细黑" panose="02010600040101010101" pitchFamily="2" charset="-122"/>
                <a:cs typeface="Courier New" panose="02070309020205020404" pitchFamily="49" charset="0"/>
              </a:rPr>
              <a:t>(2)The agreement should have very positive results </a:t>
            </a:r>
            <a:r>
              <a:rPr lang="en-US" altLang="zh-CN" sz="2800" kern="100" smtClean="0">
                <a:latin typeface="Times New Roman" panose="02020603050405020304" pitchFamily="18" charset="0"/>
                <a:ea typeface="华文细黑" panose="02010600040101010101" pitchFamily="2" charset="-122"/>
                <a:cs typeface="Courier New" panose="02070309020205020404" pitchFamily="49" charset="0"/>
              </a:rPr>
              <a:t>____</a:t>
            </a:r>
            <a:r>
              <a:rPr lang="en-US" altLang="zh-CN" sz="2800" b="1" kern="100" smtClean="0">
                <a:latin typeface="Times New Roman" panose="02020603050405020304" pitchFamily="18" charset="0"/>
                <a:ea typeface="华文细黑" panose="02010600040101010101" pitchFamily="2" charset="-122"/>
                <a:cs typeface="Courier New" panose="02070309020205020404" pitchFamily="49" charset="0"/>
              </a:rPr>
              <a:t> the long term.</a:t>
            </a:r>
            <a:endParaRPr lang="zh-CN" altLang="zh-CN" sz="1050" kern="100" smtClean="0">
              <a:latin typeface="宋体" panose="02010600030101010101" pitchFamily="2" charset="-122"/>
              <a:cs typeface="Courier New" panose="02070309020205020404" pitchFamily="49" charset="0"/>
            </a:endParaRPr>
          </a:p>
          <a:p>
            <a:pPr algn="just">
              <a:lnSpc>
                <a:spcPct val="150000"/>
              </a:lnSpc>
            </a:pPr>
            <a:r>
              <a:rPr lang="en-US" altLang="zh-CN" sz="2800" b="1" kern="100" smtClean="0">
                <a:latin typeface="Times New Roman" panose="02020603050405020304" pitchFamily="18" charset="0"/>
                <a:ea typeface="华文细黑" panose="02010600040101010101" pitchFamily="2" charset="-122"/>
              </a:rPr>
              <a:t>(3)Bear in mind that with humor sense</a:t>
            </a:r>
            <a:r>
              <a:rPr lang="zh-CN" altLang="zh-CN" sz="2800" b="1" kern="10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smtClean="0">
                <a:latin typeface="Times New Roman" panose="02020603050405020304" pitchFamily="18" charset="0"/>
                <a:ea typeface="华文细黑" panose="02010600040101010101" pitchFamily="2" charset="-122"/>
              </a:rPr>
              <a:t>you can always be </a:t>
            </a:r>
            <a:r>
              <a:rPr lang="en-US" altLang="zh-CN" sz="2800" kern="100" smtClean="0">
                <a:latin typeface="Times New Roman" panose="02020603050405020304" pitchFamily="18" charset="0"/>
                <a:ea typeface="华文细黑" panose="02010600040101010101" pitchFamily="2" charset="-122"/>
              </a:rPr>
              <a:t>____</a:t>
            </a:r>
            <a:r>
              <a:rPr lang="en-US" altLang="zh-CN" sz="2800" b="1" kern="100" smtClean="0">
                <a:latin typeface="Times New Roman" panose="02020603050405020304" pitchFamily="18" charset="0"/>
                <a:ea typeface="华文细黑" panose="02010600040101010101" pitchFamily="2" charset="-122"/>
              </a:rPr>
              <a:t> good terms with others.</a:t>
            </a:r>
            <a:endParaRPr lang="zh-CN" altLang="zh-CN" sz="2800" kern="100" dirty="0">
              <a:latin typeface="宋体" panose="02010600030101010101" pitchFamily="2" charset="-122"/>
              <a:cs typeface="Courier New" panose="02070309020205020404" pitchFamily="49" charset="0"/>
            </a:endParaRPr>
          </a:p>
        </p:txBody>
      </p:sp>
      <p:sp>
        <p:nvSpPr>
          <p:cNvPr id="12" name="矩形 11"/>
          <p:cNvSpPr/>
          <p:nvPr/>
        </p:nvSpPr>
        <p:spPr>
          <a:xfrm>
            <a:off x="821198" y="1404002"/>
            <a:ext cx="10980000" cy="738664"/>
          </a:xfrm>
          <a:prstGeom prst="rect">
            <a:avLst/>
          </a:prstGeom>
        </p:spPr>
        <p:txBody>
          <a:bodyPr wrap="square">
            <a:spAutoFit/>
          </a:body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先练基础</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单句语法填空</a:t>
            </a:r>
            <a:endParaRPr lang="zh-CN" altLang="zh-CN" sz="2800" b="1" kern="100" dirty="0">
              <a:solidFill>
                <a:prstClr val="black"/>
              </a:solidFill>
              <a:latin typeface="宋体" panose="02010600030101010101" pitchFamily="2" charset="-122"/>
              <a:cs typeface="Courier New" panose="02070309020205020404" pitchFamily="49" charset="0"/>
            </a:endParaRPr>
          </a:p>
        </p:txBody>
      </p:sp>
      <p:sp>
        <p:nvSpPr>
          <p:cNvPr id="2" name="矩形 1"/>
          <p:cNvSpPr/>
          <p:nvPr/>
        </p:nvSpPr>
        <p:spPr>
          <a:xfrm>
            <a:off x="10083427" y="2223809"/>
            <a:ext cx="86433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with</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8811666" y="3504311"/>
            <a:ext cx="48442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10214257" y="4149080"/>
            <a:ext cx="56457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on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45127" y="4293423"/>
            <a:ext cx="1296144" cy="417548"/>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88412" y="160065"/>
            <a:ext cx="11412000" cy="2595839"/>
          </a:xfrm>
          <a:prstGeom prst="rect">
            <a:avLst/>
          </a:prstGeom>
          <a:ln w="6350">
            <a:solidFill>
              <a:schemeClr val="tx1"/>
            </a:solidFill>
            <a:prstDash val="dash"/>
          </a:ln>
        </p:spPr>
        <p:txBody>
          <a:bodyPr wrap="square" lIns="180000" rIns="180000">
            <a:spAutoFit/>
          </a:body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in the long/short term</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从长远</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短期来看</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in one</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 terms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在某人看来；根据某人的观点</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be on good/bad terms with</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与</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关系好</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坏</a:t>
            </a:r>
            <a:endParaRPr lang="zh-CN" altLang="zh-CN" sz="1050" kern="100" dirty="0">
              <a:latin typeface="宋体" panose="02010600030101010101" pitchFamily="2" charset="-122"/>
              <a:cs typeface="Courier New" panose="02070309020205020404" pitchFamily="49" charset="0"/>
            </a:endParaRPr>
          </a:p>
          <a:p>
            <a:pPr>
              <a:lnSpc>
                <a:spcPct val="150000"/>
              </a:lnSpc>
            </a:pPr>
            <a:r>
              <a:rPr lang="en-US" altLang="zh-CN" sz="2800" b="1" kern="100" dirty="0">
                <a:latin typeface="Times New Roman" panose="02020603050405020304" pitchFamily="18" charset="0"/>
                <a:ea typeface="华文细黑" panose="02010600040101010101" pitchFamily="2" charset="-122"/>
              </a:rPr>
              <a:t>come to terms with</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达成协议；和好；接受</a:t>
            </a:r>
            <a:endParaRPr lang="zh-CN" altLang="zh-CN" sz="2800" kern="100" dirty="0">
              <a:latin typeface="宋体" panose="02010600030101010101" pitchFamily="2" charset="-122"/>
              <a:cs typeface="Courier New" panose="02070309020205020404" pitchFamily="49" charset="0"/>
            </a:endParaRPr>
          </a:p>
        </p:txBody>
      </p:sp>
      <p:sp>
        <p:nvSpPr>
          <p:cNvPr id="3" name="矩形 2"/>
          <p:cNvSpPr/>
          <p:nvPr/>
        </p:nvSpPr>
        <p:spPr>
          <a:xfrm>
            <a:off x="388412" y="2773213"/>
            <a:ext cx="11412000"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再提能力</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完美写作</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完成句子</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背诵</a:t>
            </a:r>
            <a:endPar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388412" y="3429000"/>
            <a:ext cx="11412000" cy="33547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从短期来看，这种药可能不是很有效。</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the medicine may not be very effective.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人们普遍认为，应该就综合素质来评价学生。</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It is widely acknowledged that students should be evaluated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endPar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b="1" kern="100" dirty="0">
              <a:latin typeface="宋体" panose="02010600030101010101" pitchFamily="2" charset="-122"/>
              <a:cs typeface="Courier New" panose="02070309020205020404" pitchFamily="49" charset="0"/>
            </a:endParaRPr>
          </a:p>
        </p:txBody>
      </p:sp>
      <p:sp>
        <p:nvSpPr>
          <p:cNvPr id="2" name="矩形 1"/>
          <p:cNvSpPr/>
          <p:nvPr/>
        </p:nvSpPr>
        <p:spPr>
          <a:xfrm>
            <a:off x="496487" y="4235376"/>
            <a:ext cx="2808782"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 the short term</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9673494" y="5507771"/>
            <a:ext cx="184056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 terms </a:t>
            </a:r>
            <a:r>
              <a:rPr lang="en-US" altLang="zh-CN" sz="2800" b="1" kern="100" dirty="0" smtClean="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of</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9" name="矩形 8"/>
          <p:cNvSpPr/>
          <p:nvPr/>
        </p:nvSpPr>
        <p:spPr>
          <a:xfrm>
            <a:off x="455087" y="6083762"/>
            <a:ext cx="2408032" cy="523220"/>
          </a:xfrm>
          <a:prstGeom prst="rect">
            <a:avLst/>
          </a:prstGeom>
        </p:spPr>
        <p:txBody>
          <a:bodyPr wrap="none">
            <a:spAutoFit/>
          </a:bodyPr>
          <a:lstStyle/>
          <a:p>
            <a:pPr lvl="0"/>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overall quality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88412" y="135803"/>
            <a:ext cx="11412000" cy="658639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914400">
              <a:lnSpc>
                <a:spcPct val="150000"/>
              </a:lnSpc>
            </a:pP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6.fateful </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rPr>
              <a:t>重要的；决定性的；命中注定的</a:t>
            </a:r>
            <a:endParaRPr lang="zh-CN" altLang="zh-CN" sz="1050" kern="100" dirty="0">
              <a:solidFill>
                <a:prstClr val="black"/>
              </a:solidFill>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7.garment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一件</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衣服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外套、裙、袍等</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pl</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服装</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8.woollen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毛纺的；纯毛的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(&lt;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美</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&gt;woolen)</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9.troublesome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带来麻烦的；使人心烦的</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10.wallet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皮夹；钱包</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11.disguise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伪装；假扮；</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遮掩</a:t>
            </a:r>
            <a:r>
              <a:rPr lang="zh-CN" altLang="zh-CN" sz="2800" b="1" kern="100" dirty="0" smtClean="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伪装</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12.gutter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排水沟；阴沟；贫民区</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13.duchess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公爵夫人；女公爵</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14.ambassador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大使；</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使节</a:t>
            </a:r>
            <a:endParaRPr lang="zh-CN" altLang="zh-CN" sz="1050" kern="100" dirty="0">
              <a:latin typeface="宋体" panose="02010600030101010101" pitchFamily="2" charset="-122"/>
              <a:cs typeface="Courier New" panose="02070309020205020404" pitchFamily="49"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821199" y="2655211"/>
            <a:ext cx="10980000" cy="2031325"/>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(1)The boy prefers to make friends with those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his age.</a:t>
            </a:r>
            <a:endParaRPr lang="zh-CN" altLang="zh-CN" sz="1050" kern="100" dirty="0">
              <a:latin typeface="宋体" panose="02010600030101010101" pitchFamily="2" charset="-122"/>
              <a:cs typeface="Courier New" panose="02070309020205020404" pitchFamily="49" charset="0"/>
            </a:endParaRPr>
          </a:p>
          <a:p>
            <a:pPr algn="just">
              <a:lnSpc>
                <a:spcPct val="150000"/>
              </a:lnSpc>
            </a:pPr>
            <a:r>
              <a:rPr lang="en-US" altLang="zh-CN" sz="2800" b="1" kern="100" dirty="0">
                <a:latin typeface="Times New Roman" panose="02020603050405020304" pitchFamily="18" charset="0"/>
                <a:ea typeface="华文细黑" panose="02010600040101010101" pitchFamily="2" charset="-122"/>
              </a:rPr>
              <a:t>(2)The way that he had thought of to deal with the problem was of great </a:t>
            </a:r>
            <a:r>
              <a:rPr lang="en-US" altLang="zh-CN" sz="2800" kern="100" dirty="0" smtClean="0">
                <a:latin typeface="Times New Roman" panose="02020603050405020304" pitchFamily="18" charset="0"/>
                <a:ea typeface="华文细黑" panose="02010600040101010101" pitchFamily="2" charset="-122"/>
              </a:rPr>
              <a:t>___________</a:t>
            </a:r>
            <a:r>
              <a:rPr lang="en-US" altLang="zh-CN" sz="2800" b="1" kern="100" dirty="0" smtClean="0">
                <a:latin typeface="Times New Roman" panose="02020603050405020304" pitchFamily="18" charset="0"/>
                <a:ea typeface="华文细黑" panose="02010600040101010101" pitchFamily="2" charset="-122"/>
              </a:rPr>
              <a:t>(</a:t>
            </a:r>
            <a:r>
              <a:rPr lang="en-US" altLang="zh-CN" sz="2800" b="1" kern="100" dirty="0">
                <a:latin typeface="Times New Roman" panose="02020603050405020304" pitchFamily="18" charset="0"/>
                <a:ea typeface="华文细黑" panose="02010600040101010101" pitchFamily="2" charset="-122"/>
              </a:rPr>
              <a:t>important).</a:t>
            </a:r>
            <a:endParaRPr lang="zh-CN" altLang="zh-CN" sz="2800" kern="100" dirty="0">
              <a:latin typeface="宋体" panose="02010600030101010101" pitchFamily="2" charset="-122"/>
              <a:cs typeface="Courier New" panose="02070309020205020404" pitchFamily="49" charset="0"/>
            </a:endParaRPr>
          </a:p>
        </p:txBody>
      </p:sp>
      <p:sp>
        <p:nvSpPr>
          <p:cNvPr id="12" name="矩形 11"/>
          <p:cNvSpPr/>
          <p:nvPr/>
        </p:nvSpPr>
        <p:spPr>
          <a:xfrm>
            <a:off x="821198" y="1988840"/>
            <a:ext cx="10980000" cy="738664"/>
          </a:xfrm>
          <a:prstGeom prst="rect">
            <a:avLst/>
          </a:prstGeom>
        </p:spPr>
        <p:txBody>
          <a:bodyPr wrap="square">
            <a:spAutoFit/>
          </a:body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先练基础</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单句语法填空</a:t>
            </a:r>
            <a:endParaRPr lang="zh-CN" altLang="zh-CN" sz="2800" b="1" kern="100" dirty="0">
              <a:solidFill>
                <a:prstClr val="black"/>
              </a:solidFill>
              <a:latin typeface="宋体" panose="02010600030101010101" pitchFamily="2" charset="-122"/>
              <a:cs typeface="Courier New" panose="02070309020205020404" pitchFamily="49" charset="0"/>
            </a:endParaRPr>
          </a:p>
        </p:txBody>
      </p:sp>
      <p:sp>
        <p:nvSpPr>
          <p:cNvPr id="10" name="矩形 9"/>
          <p:cNvSpPr/>
          <p:nvPr/>
        </p:nvSpPr>
        <p:spPr>
          <a:xfrm>
            <a:off x="821199" y="620760"/>
            <a:ext cx="11369213" cy="126000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1" name="矩形 10"/>
          <p:cNvSpPr/>
          <p:nvPr/>
        </p:nvSpPr>
        <p:spPr>
          <a:xfrm>
            <a:off x="1" y="642008"/>
            <a:ext cx="541796" cy="576395"/>
          </a:xfrm>
          <a:prstGeom prst="rect">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rgbClr val="00B050"/>
              </a:solidFill>
            </a:endParaRPr>
          </a:p>
        </p:txBody>
      </p:sp>
      <p:sp>
        <p:nvSpPr>
          <p:cNvPr id="13" name="矩形 12"/>
          <p:cNvSpPr/>
          <p:nvPr/>
        </p:nvSpPr>
        <p:spPr>
          <a:xfrm>
            <a:off x="608360" y="642008"/>
            <a:ext cx="158024" cy="5763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a:off x="889741" y="529557"/>
            <a:ext cx="10908000" cy="1384995"/>
          </a:xfrm>
          <a:prstGeom prst="rect">
            <a:avLst/>
          </a:prstGeom>
        </p:spPr>
        <p:txBody>
          <a:bodyPr wrap="square">
            <a:spAutoFit/>
          </a:bodyPr>
          <a:lstStyle/>
          <a:p>
            <a:pPr algn="just">
              <a:lnSpc>
                <a:spcPct val="150000"/>
              </a:lnSpc>
              <a:spcAft>
                <a:spcPts val="0"/>
              </a:spcAft>
            </a:pPr>
            <a:r>
              <a:rPr lang="en-US" altLang="zh-CN" sz="2800" b="1"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800" b="1" kern="100" dirty="0">
                <a:latin typeface="Times New Roman" panose="02020603050405020304" pitchFamily="18" charset="0"/>
                <a:ea typeface="微软雅黑" panose="020B0503020204020204" pitchFamily="34" charset="-122"/>
                <a:cs typeface="Courier New" panose="02070309020205020404" pitchFamily="49" charset="0"/>
              </a:rPr>
              <a:t>be of</a:t>
            </a: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抽象名词</a:t>
            </a:r>
            <a:r>
              <a:rPr lang="en-US" altLang="zh-CN" sz="2800" b="1"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结构</a:t>
            </a:r>
            <a:endParaRPr lang="zh-CN" altLang="zh-CN" sz="2600" kern="100" dirty="0">
              <a:latin typeface="宋体" panose="02010600030101010101" pitchFamily="2" charset="-122"/>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微软雅黑" panose="020B0503020204020204" pitchFamily="34" charset="-122"/>
                <a:cs typeface="Courier New" panose="02070309020205020404" pitchFamily="49" charset="0"/>
              </a:rPr>
              <a:t>Will that </a:t>
            </a:r>
            <a:r>
              <a:rPr lang="en-US" altLang="zh-CN" sz="2800" b="1" u="wavy" kern="100" dirty="0">
                <a:latin typeface="Times New Roman" panose="02020603050405020304" pitchFamily="18" charset="0"/>
                <a:ea typeface="微软雅黑" panose="020B0503020204020204" pitchFamily="34" charset="-122"/>
                <a:cs typeface="Courier New" panose="02070309020205020404" pitchFamily="49" charset="0"/>
              </a:rPr>
              <a:t>be of any use</a:t>
            </a:r>
            <a:r>
              <a:rPr lang="en-US" altLang="zh-CN" sz="2800" b="1" kern="100" dirty="0">
                <a:latin typeface="Times New Roman" panose="02020603050405020304" pitchFamily="18" charset="0"/>
                <a:ea typeface="微软雅黑" panose="020B0503020204020204" pitchFamily="34" charset="-122"/>
                <a:cs typeface="Courier New" panose="02070309020205020404" pitchFamily="49" charset="0"/>
              </a:rPr>
              <a:t> to you</a:t>
            </a: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那对你有用吗？</a:t>
            </a:r>
            <a:endParaRPr lang="zh-CN" altLang="zh-CN" sz="2600" kern="100" dirty="0">
              <a:latin typeface="宋体" panose="02010600030101010101" pitchFamily="2" charset="-122"/>
              <a:ea typeface="微软雅黑" panose="020B0503020204020204" pitchFamily="34" charset="-122"/>
              <a:cs typeface="Courier New" panose="02070309020205020404" pitchFamily="49" charset="0"/>
            </a:endParaRPr>
          </a:p>
        </p:txBody>
      </p:sp>
      <p:sp>
        <p:nvSpPr>
          <p:cNvPr id="15" name="TextBox 5"/>
          <p:cNvSpPr txBox="1"/>
          <p:nvPr/>
        </p:nvSpPr>
        <p:spPr>
          <a:xfrm>
            <a:off x="47113" y="684545"/>
            <a:ext cx="428366" cy="523220"/>
          </a:xfrm>
          <a:prstGeom prst="rect">
            <a:avLst/>
          </a:prstGeom>
          <a:noFill/>
        </p:spPr>
        <p:txBody>
          <a:bodyPr wrap="square" rtlCol="0">
            <a:spAutoFit/>
          </a:bodyPr>
          <a:lstStyle/>
          <a:p>
            <a:pPr algn="ctr"/>
            <a:r>
              <a:rPr lang="en-US" altLang="zh-CN" sz="2800" b="1" dirty="0" smtClean="0">
                <a:solidFill>
                  <a:schemeClr val="bg1"/>
                </a:solidFill>
              </a:rPr>
              <a:t>6</a:t>
            </a:r>
            <a:endParaRPr lang="zh-CN" altLang="en-US" sz="2800" b="1" dirty="0">
              <a:solidFill>
                <a:schemeClr val="bg1"/>
              </a:solidFill>
            </a:endParaRPr>
          </a:p>
        </p:txBody>
      </p:sp>
      <p:sp>
        <p:nvSpPr>
          <p:cNvPr id="2" name="矩形 1"/>
          <p:cNvSpPr/>
          <p:nvPr/>
        </p:nvSpPr>
        <p:spPr>
          <a:xfrm>
            <a:off x="7904137" y="2816534"/>
            <a:ext cx="48442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of</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1773932" y="4024114"/>
            <a:ext cx="193995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importance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8412" y="1551500"/>
            <a:ext cx="11412000" cy="1949508"/>
          </a:xfrm>
          <a:prstGeom prst="rect">
            <a:avLst/>
          </a:prstGeom>
          <a:ln w="6350">
            <a:solidFill>
              <a:schemeClr val="tx1"/>
            </a:solidFill>
            <a:prstDash val="dash"/>
          </a:ln>
        </p:spPr>
        <p:txBody>
          <a:bodyPr wrap="square" lIns="180000" rIns="180000">
            <a:spAutoFit/>
          </a:bodyPr>
          <a:lstStyle/>
          <a:p>
            <a:pPr algn="just">
              <a:lnSpc>
                <a:spcPct val="150000"/>
              </a:lnSpc>
              <a:spcAft>
                <a:spcPts val="0"/>
              </a:spcAft>
              <a:tabLst>
                <a:tab pos="2070735" algn="l"/>
              </a:tabLs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be of</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＋抽象名词</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结构，名词通常是</a:t>
            </a:r>
            <a:r>
              <a:rPr lang="en-US" altLang="zh-CN" sz="2800" b="1" kern="100" dirty="0">
                <a:latin typeface="Times New Roman" panose="02020603050405020304" pitchFamily="18" charset="0"/>
                <a:ea typeface="华文细黑" panose="02010600040101010101" pitchFamily="2" charset="-122"/>
              </a:rPr>
              <a:t>use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importance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help</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value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interest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benefit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等，该结构相当于</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be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＋名词所对应的形容词</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，这类名词前可用</a:t>
            </a:r>
            <a:r>
              <a:rPr lang="en-US" altLang="zh-CN" sz="2800" b="1" kern="100" dirty="0">
                <a:latin typeface="Times New Roman" panose="02020603050405020304" pitchFamily="18" charset="0"/>
                <a:ea typeface="华文细黑" panose="02010600040101010101" pitchFamily="2" charset="-122"/>
              </a:rPr>
              <a:t>no</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some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any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little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much</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great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等对其进行修饰。</a:t>
            </a:r>
            <a:endParaRPr lang="zh-CN" altLang="zh-CN" sz="280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692696"/>
            <a:ext cx="11412000"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a:lnSpc>
                <a:spcPct val="150000"/>
              </a:lnSpc>
            </a:pPr>
            <a:r>
              <a:rPr lang="zh-CN" altLang="zh-CN"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再提能力</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完美写作</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句型转换</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单句写作</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背诵</a:t>
            </a:r>
            <a:endPar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388412" y="1397277"/>
            <a:ext cx="11412000" cy="464740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(3)The old map will be very useful while you are travelling in that country.</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The old map will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 __ _____ 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while you are travelling in that country.</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当我们和朋友发生冲突的时候，换位思考是十分重要的。</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_________________________________________________________________________________________</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3718148" y="2790453"/>
            <a:ext cx="2850396" cy="523220"/>
          </a:xfrm>
          <a:prstGeom prst="rect">
            <a:avLst/>
          </a:prstGeom>
        </p:spPr>
        <p:txBody>
          <a:bodyPr wrap="none">
            <a:spAutoFit/>
          </a:bodyPr>
          <a:lstStyle/>
          <a:p>
            <a:r>
              <a:rPr lang="en-US" altLang="zh-CN" sz="2800" b="1" kern="100" dirty="0" smtClean="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be   of  great   use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8" name="矩形 7"/>
          <p:cNvSpPr/>
          <p:nvPr/>
        </p:nvSpPr>
        <p:spPr>
          <a:xfrm>
            <a:off x="466787" y="4566270"/>
            <a:ext cx="11160000" cy="1303177"/>
          </a:xfrm>
          <a:prstGeom prst="rect">
            <a:avLst/>
          </a:prstGeom>
        </p:spPr>
        <p:txBody>
          <a:bodyPr>
            <a:spAutoFit/>
          </a:bodyPr>
          <a:lstStyle/>
          <a:p>
            <a:pPr lvl="0" algn="just">
              <a:lnSpc>
                <a:spcPct val="150000"/>
              </a:lnSpc>
            </a:pP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Putting ourselves in their shoes is of great importance/significance when we have conflicts with friends.</a:t>
            </a:r>
            <a:endParaRPr lang="zh-CN" altLang="zh-CN" sz="2800" kern="100" dirty="0">
              <a:solidFill>
                <a:srgbClr val="C00000"/>
              </a:solidFill>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599521"/>
            <a:ext cx="2350384" cy="184347"/>
          </a:xfrm>
          <a:prstGeom prst="rect">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
          <p:cNvSpPr/>
          <p:nvPr/>
        </p:nvSpPr>
        <p:spPr>
          <a:xfrm>
            <a:off x="297335" y="260648"/>
            <a:ext cx="1755715" cy="523220"/>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defTabSz="914400">
              <a:lnSpc>
                <a:spcPct val="100000"/>
              </a:lnSpc>
              <a:buNone/>
            </a:pPr>
            <a:r>
              <a:rPr lang="zh-CN" altLang="zh-CN" b="1" dirty="0">
                <a:latin typeface="微软雅黑" panose="020B0503020204020204" pitchFamily="34" charset="-122"/>
                <a:ea typeface="微软雅黑" panose="020B0503020204020204" pitchFamily="34" charset="-122"/>
              </a:rPr>
              <a:t>达标</a:t>
            </a:r>
            <a:r>
              <a:rPr lang="zh-CN" altLang="zh-CN" b="1" dirty="0" smtClean="0">
                <a:latin typeface="微软雅黑" panose="020B0503020204020204" pitchFamily="34" charset="-122"/>
                <a:ea typeface="微软雅黑" panose="020B0503020204020204" pitchFamily="34" charset="-122"/>
              </a:rPr>
              <a:t>检测</a:t>
            </a:r>
            <a:endParaRPr lang="zh-CN" altLang="en-US" b="1" dirty="0">
              <a:latin typeface="微软雅黑" panose="020B0503020204020204" pitchFamily="34" charset="-122"/>
              <a:ea typeface="微软雅黑" panose="020B0503020204020204" pitchFamily="34" charset="-122"/>
              <a:sym typeface="+mn-ea"/>
            </a:endParaRPr>
          </a:p>
        </p:txBody>
      </p:sp>
      <p:sp>
        <p:nvSpPr>
          <p:cNvPr id="29" name="矩形 28"/>
          <p:cNvSpPr/>
          <p:nvPr/>
        </p:nvSpPr>
        <p:spPr>
          <a:xfrm>
            <a:off x="388412" y="1003683"/>
            <a:ext cx="11412000" cy="695615"/>
          </a:xfrm>
          <a:prstGeom prst="rect">
            <a:avLst/>
          </a:prstGeom>
        </p:spPr>
        <p:txBody>
          <a:bodyPr wrap="square" lIns="54000"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tabLst>
                <a:tab pos="2070735" algn="l"/>
              </a:tabLst>
            </a:pPr>
            <a:r>
              <a:rPr lang="en-US"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rPr>
              <a:t>Ⅰ.</a:t>
            </a:r>
            <a:r>
              <a:rPr lang="zh-CN"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rPr>
              <a:t>熟词生义练</a:t>
            </a:r>
            <a:r>
              <a:rPr lang="en-US" altLang="zh-CN" sz="2800" b="1" kern="1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rPr>
              <a:t>清除阅读障碍</a:t>
            </a:r>
            <a:endParaRPr lang="zh-CN"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388412" y="1728702"/>
            <a:ext cx="11412000" cy="270841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1.We dance at weddings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birthdays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office parties and just to </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fill</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the time</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2018·</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全国</a:t>
            </a: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Ⅲ</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kern="100" dirty="0" smtClean="0">
                <a:latin typeface="Times New Roman" panose="02020603050405020304" pitchFamily="18" charset="0"/>
                <a:ea typeface="Times New Roman" panose="02020603050405020304" pitchFamily="18" charset="0"/>
                <a:cs typeface="Times New Roman" panose="02020603050405020304" pitchFamily="18" charset="0"/>
              </a:rPr>
              <a:t>_____________</a:t>
            </a:r>
            <a:endParaRPr lang="zh-CN" altLang="zh-CN" sz="1050" kern="100" dirty="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E Networks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 global media company and </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home</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to some of the biggest fashion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shows.                                                                     </a:t>
            </a:r>
            <a:r>
              <a:rPr lang="en-US" altLang="zh-CN" sz="2800" kern="100" dirty="0" smtClean="0">
                <a:latin typeface="Times New Roman" panose="02020603050405020304" pitchFamily="18" charset="0"/>
                <a:ea typeface="Times New Roman" panose="02020603050405020304" pitchFamily="18" charset="0"/>
                <a:cs typeface="Times New Roman" panose="02020603050405020304" pitchFamily="18" charset="0"/>
              </a:rPr>
              <a:t>_________</a:t>
            </a:r>
            <a:endParaRPr lang="zh-CN" altLang="zh-CN" sz="1050" kern="100" dirty="0">
              <a:latin typeface="Times New Roman" panose="02020603050405020304" pitchFamily="18" charset="0"/>
              <a:cs typeface="Times New Roman" panose="02020603050405020304" pitchFamily="18" charset="0"/>
            </a:endParaRPr>
          </a:p>
        </p:txBody>
      </p:sp>
      <p:sp>
        <p:nvSpPr>
          <p:cNvPr id="8" name="矩形 7"/>
          <p:cNvSpPr/>
          <p:nvPr/>
        </p:nvSpPr>
        <p:spPr>
          <a:xfrm>
            <a:off x="2269787" y="371165"/>
            <a:ext cx="4572085" cy="400110"/>
          </a:xfrm>
          <a:prstGeom prst="rect">
            <a:avLst/>
          </a:prstGeom>
        </p:spPr>
        <p:txBody>
          <a:bodyPr wrap="none">
            <a:spAutoFit/>
          </a:bodyPr>
          <a:lstStyle/>
          <a:p>
            <a:pPr algn="r"/>
            <a:r>
              <a:rPr lang="zh-CN" altLang="zh-CN" sz="2000" b="1" kern="100" dirty="0">
                <a:solidFill>
                  <a:schemeClr val="bg1">
                    <a:lumMod val="50000"/>
                  </a:schemeClr>
                </a:solidFill>
                <a:latin typeface="Times New Roman" panose="02020603050405020304" pitchFamily="18" charset="0"/>
                <a:ea typeface="华文细黑" panose="02010600040101010101" pitchFamily="2" charset="-122"/>
                <a:cs typeface="Times New Roman" panose="02020603050405020304" pitchFamily="18" charset="0"/>
              </a:rPr>
              <a:t>提示：题干中加底纹词汇为上单元词汇</a:t>
            </a:r>
            <a:endParaRPr lang="zh-CN" altLang="en-US" sz="2000" b="1" kern="100" dirty="0">
              <a:solidFill>
                <a:schemeClr val="bg1">
                  <a:lumMod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9240894" y="2502421"/>
            <a:ext cx="2369559" cy="523220"/>
          </a:xfrm>
          <a:prstGeom prst="rect">
            <a:avLst/>
          </a:prstGeom>
        </p:spPr>
        <p:txBody>
          <a:bodyPr wrap="none">
            <a:spAutoFit/>
          </a:bodyPr>
          <a:lstStyle/>
          <a:p>
            <a:r>
              <a:rPr lang="en-US" altLang="zh-CN" sz="2800" b="1" i="1" kern="100" dirty="0" err="1">
                <a:solidFill>
                  <a:srgbClr val="C00000"/>
                </a:solidFill>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打发；消磨</a:t>
            </a:r>
            <a:endParaRPr lang="zh-CN" altLang="en-US" dirty="0">
              <a:solidFill>
                <a:srgbClr val="C00000"/>
              </a:solidFill>
            </a:endParaRPr>
          </a:p>
        </p:txBody>
      </p:sp>
      <p:sp>
        <p:nvSpPr>
          <p:cNvPr id="5" name="矩形 4"/>
          <p:cNvSpPr/>
          <p:nvPr/>
        </p:nvSpPr>
        <p:spPr>
          <a:xfrm>
            <a:off x="10039375" y="3786642"/>
            <a:ext cx="1552028" cy="523220"/>
          </a:xfrm>
          <a:prstGeom prst="rect">
            <a:avLst/>
          </a:prstGeom>
        </p:spPr>
        <p:txBody>
          <a:bodyPr wrap="none">
            <a:spAutoFit/>
          </a:bodyPr>
          <a:lstStyle/>
          <a:p>
            <a:r>
              <a:rPr lang="en-US" altLang="zh-CN" sz="2800" b="1" i="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发源地</a:t>
            </a:r>
            <a:endParaRPr lang="zh-CN" altLang="en-US"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88412" y="1167671"/>
            <a:ext cx="11412000" cy="464740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1.However</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terms of nutrition</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fast food is far from satisfactory.</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2.We audience all classify him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one of the greatest actors.</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3.Those who don</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 remember the past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condemn) to repeat it.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4.I treasure this as a good chance and it is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benefit to me in many ways.</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5.Larry is the only one of my friends who is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(acquaint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with the old poet.</a:t>
            </a:r>
            <a:endParaRPr lang="zh-CN" altLang="zh-CN" sz="1050" kern="100" dirty="0">
              <a:latin typeface="宋体" panose="02010600030101010101" pitchFamily="2" charset="-122"/>
              <a:cs typeface="Courier New" panose="02070309020205020404" pitchFamily="49" charset="0"/>
            </a:endParaRPr>
          </a:p>
        </p:txBody>
      </p:sp>
      <p:sp>
        <p:nvSpPr>
          <p:cNvPr id="29" name="矩形 28"/>
          <p:cNvSpPr/>
          <p:nvPr/>
        </p:nvSpPr>
        <p:spPr>
          <a:xfrm>
            <a:off x="388412" y="510765"/>
            <a:ext cx="11412000" cy="686830"/>
          </a:xfrm>
          <a:prstGeom prst="rect">
            <a:avLst/>
          </a:prstGeom>
        </p:spPr>
        <p:txBody>
          <a:bodyPr wrap="square" lIns="54000"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tabLst>
                <a:tab pos="2070735" algn="l"/>
              </a:tabLst>
            </a:pPr>
            <a:r>
              <a:rPr lang="en-US"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rPr>
              <a:t>Ⅱ.</a:t>
            </a:r>
            <a:r>
              <a:rPr lang="zh-CN"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rPr>
              <a:t>核心知识强化练</a:t>
            </a:r>
            <a:r>
              <a:rPr lang="en-US" altLang="zh-CN" sz="2800" b="1" kern="1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rPr>
              <a:t>巩固语言</a:t>
            </a:r>
            <a:r>
              <a:rPr lang="zh-CN" altLang="zh-CN" sz="2800" b="1" kern="100" dirty="0" smtClean="0">
                <a:solidFill>
                  <a:srgbClr val="0070C0"/>
                </a:solidFill>
                <a:latin typeface="宋体" panose="02010600030101010101" pitchFamily="2" charset="-122"/>
                <a:ea typeface="华文细黑" panose="02010600040101010101" pitchFamily="2" charset="-122"/>
                <a:cs typeface="Times New Roman" panose="02020603050405020304" pitchFamily="18" charset="0"/>
              </a:rPr>
              <a:t>知识</a:t>
            </a:r>
            <a:endParaRPr lang="zh-CN"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endParaRPr>
          </a:p>
        </p:txBody>
      </p:sp>
      <p:sp>
        <p:nvSpPr>
          <p:cNvPr id="2" name="矩形 1"/>
          <p:cNvSpPr/>
          <p:nvPr/>
        </p:nvSpPr>
        <p:spPr>
          <a:xfrm>
            <a:off x="2503537" y="1331281"/>
            <a:ext cx="48442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5148783" y="1988840"/>
            <a:ext cx="503664"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as</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6948983" y="2608223"/>
            <a:ext cx="2521781"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are condemned</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6948983" y="3885431"/>
            <a:ext cx="48442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of</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7443000" y="4474299"/>
            <a:ext cx="1882247"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acquainted</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67631" y="2932436"/>
            <a:ext cx="1858445" cy="417548"/>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88412" y="126157"/>
            <a:ext cx="11412000" cy="658639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6.Helen was chosen for the job because she was far superior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any other candidate.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7.They were unwilling to compromise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the leaders but they had no choice.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8.He showed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remark) competence when faced with the difficult problems in tough times.</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9.Some parents hesitate </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take) these steps because they doubt whether their children are telling lies.</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10.We tend to blame TV</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 says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for problems it doesn</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 really cause</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overlook) our own roles in shaping children</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 minds.</a:t>
            </a:r>
            <a:endParaRPr lang="zh-CN" altLang="zh-CN" sz="1050" kern="100" dirty="0">
              <a:latin typeface="宋体" panose="02010600030101010101" pitchFamily="2" charset="-122"/>
              <a:cs typeface="Courier New" panose="02070309020205020404" pitchFamily="49" charset="0"/>
            </a:endParaRPr>
          </a:p>
        </p:txBody>
      </p:sp>
      <p:sp>
        <p:nvSpPr>
          <p:cNvPr id="2" name="矩形 1"/>
          <p:cNvSpPr/>
          <p:nvPr/>
        </p:nvSpPr>
        <p:spPr>
          <a:xfrm>
            <a:off x="6401494" y="1587770"/>
            <a:ext cx="86433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with</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3" name="矩形 2"/>
          <p:cNvSpPr/>
          <p:nvPr/>
        </p:nvSpPr>
        <p:spPr>
          <a:xfrm>
            <a:off x="10270876" y="291626"/>
            <a:ext cx="484428"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to</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5" name="矩形 4"/>
          <p:cNvSpPr/>
          <p:nvPr/>
        </p:nvSpPr>
        <p:spPr>
          <a:xfrm>
            <a:off x="2738611" y="2855339"/>
            <a:ext cx="197195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remarkable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6" name="矩形 5"/>
          <p:cNvSpPr/>
          <p:nvPr/>
        </p:nvSpPr>
        <p:spPr>
          <a:xfrm>
            <a:off x="4472136" y="4141958"/>
            <a:ext cx="1233030"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to take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7" name="矩形 6"/>
          <p:cNvSpPr/>
          <p:nvPr/>
        </p:nvSpPr>
        <p:spPr>
          <a:xfrm>
            <a:off x="422739" y="5995116"/>
            <a:ext cx="1999265"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overlooking</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8412" y="664385"/>
            <a:ext cx="11412000"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tabLst>
                <a:tab pos="2070735" algn="l"/>
              </a:tabLst>
            </a:pPr>
            <a:r>
              <a:rPr lang="en-US" altLang="zh-CN" sz="2800" b="1" kern="100">
                <a:solidFill>
                  <a:srgbClr val="0070C0"/>
                </a:solidFill>
                <a:latin typeface="宋体" panose="02010600030101010101" pitchFamily="2" charset="-122"/>
                <a:ea typeface="华文细黑" panose="02010600040101010101" pitchFamily="2" charset="-122"/>
                <a:cs typeface="Times New Roman" panose="02020603050405020304" pitchFamily="18" charset="0"/>
              </a:rPr>
              <a:t>Ⅲ.</a:t>
            </a:r>
            <a:r>
              <a:rPr lang="zh-CN"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rPr>
              <a:t>写作增分练</a:t>
            </a:r>
            <a:r>
              <a:rPr lang="en-US" altLang="zh-CN" sz="2800" b="1" kern="1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rPr>
              <a:t>提升语用</a:t>
            </a:r>
            <a:r>
              <a:rPr lang="zh-CN" altLang="zh-CN" sz="2800" b="1" kern="100" dirty="0" smtClean="0">
                <a:solidFill>
                  <a:srgbClr val="0070C0"/>
                </a:solidFill>
                <a:latin typeface="宋体" panose="02010600030101010101" pitchFamily="2" charset="-122"/>
                <a:ea typeface="华文细黑" panose="02010600040101010101" pitchFamily="2" charset="-122"/>
                <a:cs typeface="Times New Roman" panose="02020603050405020304" pitchFamily="18" charset="0"/>
              </a:rPr>
              <a:t>能力</a:t>
            </a:r>
            <a:endParaRPr lang="zh-CN" altLang="zh-CN" sz="2800" b="1" kern="100" dirty="0">
              <a:solidFill>
                <a:srgbClr val="0070C0"/>
              </a:solidFill>
              <a:latin typeface="宋体" panose="02010600030101010101" pitchFamily="2" charset="-122"/>
              <a:ea typeface="华文细黑" panose="02010600040101010101" pitchFamily="2" charset="-122"/>
              <a:cs typeface="Times New Roman" panose="02020603050405020304" pitchFamily="18" charset="0"/>
            </a:endParaRPr>
          </a:p>
        </p:txBody>
      </p:sp>
      <p:sp>
        <p:nvSpPr>
          <p:cNvPr id="7" name="矩形 6"/>
          <p:cNvSpPr/>
          <p:nvPr/>
        </p:nvSpPr>
        <p:spPr>
          <a:xfrm>
            <a:off x="388412" y="1311687"/>
            <a:ext cx="11412000" cy="464740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他对是否参加探险仍拿不定主意。</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(hesitate)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_________________________________________________</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老师评论说我的英语作文写得很好。</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(remark)</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____________________________________________________________</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他对音乐不怎么了解，但他非常精通绘画。</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(acquaintance)</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_______________________________________________________________________</a:t>
            </a:r>
            <a:endParaRPr lang="zh-CN" altLang="zh-CN" sz="1050" kern="100" dirty="0">
              <a:latin typeface="宋体" panose="02010600030101010101" pitchFamily="2" charset="-122"/>
              <a:cs typeface="Courier New" panose="02070309020205020404" pitchFamily="49" charset="0"/>
            </a:endParaRPr>
          </a:p>
        </p:txBody>
      </p:sp>
      <p:sp>
        <p:nvSpPr>
          <p:cNvPr id="3" name="矩形 2"/>
          <p:cNvSpPr/>
          <p:nvPr/>
        </p:nvSpPr>
        <p:spPr>
          <a:xfrm>
            <a:off x="514412" y="2066181"/>
            <a:ext cx="11160000" cy="523220"/>
          </a:xfrm>
          <a:prstGeom prst="rect">
            <a:avLst/>
          </a:prstGeom>
        </p:spPr>
        <p:txBody>
          <a:bodyPr>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He is still hesitating over whether to join the expedition.</a:t>
            </a:r>
            <a:endParaRPr lang="zh-CN" altLang="en-US" sz="2800" dirty="0">
              <a:solidFill>
                <a:srgbClr val="C00000"/>
              </a:solidFill>
            </a:endParaRPr>
          </a:p>
        </p:txBody>
      </p:sp>
      <p:sp>
        <p:nvSpPr>
          <p:cNvPr id="5" name="矩形 4"/>
          <p:cNvSpPr/>
          <p:nvPr/>
        </p:nvSpPr>
        <p:spPr>
          <a:xfrm>
            <a:off x="514412" y="3356878"/>
            <a:ext cx="11160000" cy="523220"/>
          </a:xfrm>
          <a:prstGeom prst="rect">
            <a:avLst/>
          </a:prstGeom>
        </p:spPr>
        <p:txBody>
          <a:bodyPr>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The teacher remarked that my English composition was well written.</a:t>
            </a:r>
            <a:endParaRPr lang="zh-CN" altLang="en-US" sz="2800" dirty="0">
              <a:solidFill>
                <a:srgbClr val="C00000"/>
              </a:solidFill>
            </a:endParaRPr>
          </a:p>
        </p:txBody>
      </p:sp>
      <p:sp>
        <p:nvSpPr>
          <p:cNvPr id="8" name="矩形 7"/>
          <p:cNvSpPr/>
          <p:nvPr/>
        </p:nvSpPr>
        <p:spPr>
          <a:xfrm>
            <a:off x="514412" y="4477704"/>
            <a:ext cx="11160000" cy="1303177"/>
          </a:xfrm>
          <a:prstGeom prst="rect">
            <a:avLst/>
          </a:prstGeom>
        </p:spPr>
        <p:txBody>
          <a:bodyPr>
            <a:spAutoFit/>
          </a:bodyPr>
          <a:lstStyle/>
          <a:p>
            <a:pPr lvl="0" algn="just">
              <a:lnSpc>
                <a:spcPct val="150000"/>
              </a:lnSpc>
            </a:pP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He has little acquaintance with music</a:t>
            </a:r>
            <a:r>
              <a:rPr lang="zh-CN" altLang="zh-CN" sz="2800" b="1" kern="1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but he has a wide knowledge of painting.</a:t>
            </a:r>
            <a:endParaRPr lang="zh-CN" altLang="zh-CN" sz="2800" kern="100" dirty="0">
              <a:solidFill>
                <a:srgbClr val="C00000"/>
              </a:solidFill>
              <a:latin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返回">
            <a:hlinkClick r:id="rId1" action="ppaction://hlinksldjump"/>
          </p:cNvPr>
          <p:cNvSpPr/>
          <p:nvPr/>
        </p:nvSpPr>
        <p:spPr bwMode="auto">
          <a:xfrm>
            <a:off x="11211213" y="6398788"/>
            <a:ext cx="979200" cy="460800"/>
          </a:xfrm>
          <a:prstGeom prst="rect">
            <a:avLst/>
          </a:prstGeom>
          <a:solidFill>
            <a:schemeClr val="accent3">
              <a:alpha val="60000"/>
            </a:schemeClr>
          </a:solidFill>
          <a:ln w="12700" cap="flat" cmpd="sng" algn="ctr">
            <a:noFill/>
            <a:prstDash val="solid"/>
            <a:miter lim="800000"/>
          </a:ln>
          <a:effectLst/>
        </p:spPr>
        <p:txBody>
          <a:bodyPr anchor="ctr"/>
          <a:lstStyle/>
          <a:p>
            <a:pPr algn="ctr" defTabSz="914400">
              <a:spcBef>
                <a:spcPct val="50000"/>
              </a:spcBef>
            </a:pPr>
            <a:r>
              <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rPr>
              <a:t>返 回</a:t>
            </a:r>
            <a:endPar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endParaRPr>
          </a:p>
        </p:txBody>
      </p:sp>
      <p:sp>
        <p:nvSpPr>
          <p:cNvPr id="8" name="矩形 7"/>
          <p:cNvSpPr/>
          <p:nvPr/>
        </p:nvSpPr>
        <p:spPr>
          <a:xfrm>
            <a:off x="388412" y="332656"/>
            <a:ext cx="11412000" cy="594006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她说她很幸运有位好丈夫。</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be fortunate to do)</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be fortunate in doing)</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3</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be fortunate that)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为了方便起见，我们可以把学生分成四组。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(classify)</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_________________________________________________________</a:t>
            </a:r>
            <a:endParaRPr lang="zh-CN" altLang="zh-CN" sz="1050" kern="100" dirty="0">
              <a:latin typeface="宋体" panose="02010600030101010101" pitchFamily="2" charset="-122"/>
              <a:cs typeface="Courier New" panose="02070309020205020404" pitchFamily="49" charset="0"/>
            </a:endParaRPr>
          </a:p>
        </p:txBody>
      </p:sp>
      <p:sp>
        <p:nvSpPr>
          <p:cNvPr id="3" name="矩形 2"/>
          <p:cNvSpPr/>
          <p:nvPr/>
        </p:nvSpPr>
        <p:spPr>
          <a:xfrm>
            <a:off x="919361" y="1096169"/>
            <a:ext cx="9140825" cy="523220"/>
          </a:xfrm>
          <a:prstGeom prst="rect">
            <a:avLst/>
          </a:prstGeom>
        </p:spPr>
        <p:txBody>
          <a:bodyPr wrap="squar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She remarks that she is fortunate to have a good husband.</a:t>
            </a:r>
            <a:endParaRPr lang="zh-CN" altLang="en-US" dirty="0">
              <a:solidFill>
                <a:srgbClr val="C00000"/>
              </a:solidFill>
            </a:endParaRPr>
          </a:p>
        </p:txBody>
      </p:sp>
      <p:sp>
        <p:nvSpPr>
          <p:cNvPr id="5" name="矩形 4"/>
          <p:cNvSpPr/>
          <p:nvPr/>
        </p:nvSpPr>
        <p:spPr>
          <a:xfrm>
            <a:off x="919361" y="2369071"/>
            <a:ext cx="9711555" cy="523220"/>
          </a:xfrm>
          <a:prstGeom prst="rect">
            <a:avLst/>
          </a:prstGeom>
        </p:spPr>
        <p:txBody>
          <a:bodyPr wrap="squar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She remarks that she is fortunate in having a good husband.</a:t>
            </a:r>
            <a:endParaRPr lang="zh-CN" altLang="en-US" dirty="0">
              <a:solidFill>
                <a:srgbClr val="C00000"/>
              </a:solidFill>
            </a:endParaRPr>
          </a:p>
        </p:txBody>
      </p:sp>
      <p:sp>
        <p:nvSpPr>
          <p:cNvPr id="9" name="矩形 8"/>
          <p:cNvSpPr/>
          <p:nvPr/>
        </p:nvSpPr>
        <p:spPr>
          <a:xfrm>
            <a:off x="919361" y="3659882"/>
            <a:ext cx="9855571" cy="523220"/>
          </a:xfrm>
          <a:prstGeom prst="rect">
            <a:avLst/>
          </a:prstGeom>
        </p:spPr>
        <p:txBody>
          <a:bodyPr wrap="squar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She remarks that it is fortunate that she has a good husband.</a:t>
            </a:r>
            <a:endParaRPr lang="zh-CN" altLang="en-US" dirty="0">
              <a:solidFill>
                <a:srgbClr val="C00000"/>
              </a:solidFill>
            </a:endParaRPr>
          </a:p>
        </p:txBody>
      </p:sp>
      <p:sp>
        <p:nvSpPr>
          <p:cNvPr id="11" name="矩形 10"/>
          <p:cNvSpPr/>
          <p:nvPr/>
        </p:nvSpPr>
        <p:spPr>
          <a:xfrm>
            <a:off x="477788" y="5541615"/>
            <a:ext cx="10153128" cy="523220"/>
          </a:xfrm>
          <a:prstGeom prst="rect">
            <a:avLst/>
          </a:prstGeom>
        </p:spPr>
        <p:txBody>
          <a:bodyPr wrap="squar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For convenience</a:t>
            </a:r>
            <a:r>
              <a:rPr lang="zh-CN" altLang="zh-CN" sz="2800" b="1" kern="1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we may classify the students into four groups.</a:t>
            </a:r>
            <a:endParaRPr lang="zh-CN" alt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88" y="3356992"/>
            <a:ext cx="12189600" cy="0"/>
          </a:xfrm>
          <a:prstGeom prst="line">
            <a:avLst/>
          </a:prstGeom>
        </p:spPr>
        <p:style>
          <a:lnRef idx="1">
            <a:schemeClr val="dk1"/>
          </a:lnRef>
          <a:fillRef idx="0">
            <a:schemeClr val="dk1"/>
          </a:fillRef>
          <a:effectRef idx="0">
            <a:schemeClr val="dk1"/>
          </a:effectRef>
          <a:fontRef idx="minor">
            <a:schemeClr val="tx1"/>
          </a:fontRef>
        </p:style>
      </p:cxnSp>
      <p:sp>
        <p:nvSpPr>
          <p:cNvPr id="7" name="圆角矩形 6"/>
          <p:cNvSpPr/>
          <p:nvPr/>
        </p:nvSpPr>
        <p:spPr>
          <a:xfrm>
            <a:off x="2863792" y="2609107"/>
            <a:ext cx="6461240" cy="603869"/>
          </a:xfrm>
          <a:prstGeom prst="roundRect">
            <a:avLst>
              <a:gd name="adj" fmla="val 5250"/>
            </a:avLst>
          </a:prstGeom>
          <a:gradFill flip="none" rotWithShape="1">
            <a:gsLst>
              <a:gs pos="0">
                <a:srgbClr val="00B050">
                  <a:alpha val="20000"/>
                </a:srgbClr>
              </a:gs>
              <a:gs pos="100000">
                <a:srgbClr val="00B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886565" y="2654594"/>
            <a:ext cx="2430410" cy="523220"/>
          </a:xfrm>
          <a:prstGeom prst="rect">
            <a:avLst/>
          </a:prstGeom>
        </p:spPr>
        <p:txBody>
          <a:bodyPr wrap="none">
            <a:spAutoFit/>
          </a:bodyPr>
          <a:lstStyle/>
          <a:p>
            <a:pPr lvl="0" algn="ctr" defTabSz="914400"/>
            <a:r>
              <a:rPr lang="en-US" altLang="zh-CN" sz="2800" b="1" dirty="0">
                <a:solidFill>
                  <a:schemeClr val="bg1"/>
                </a:solidFill>
                <a:latin typeface="Arial" panose="020B0604020202020204"/>
                <a:ea typeface="微软雅黑" panose="020B0503020204020204" pitchFamily="34" charset="-122"/>
              </a:rPr>
              <a:t>STEP </a:t>
            </a:r>
            <a:r>
              <a:rPr lang="en-US" altLang="zh-CN" sz="2800" b="1" dirty="0" smtClean="0">
                <a:solidFill>
                  <a:schemeClr val="bg1"/>
                </a:solidFill>
                <a:latin typeface="Arial" panose="020B0604020202020204"/>
                <a:ea typeface="微软雅黑" panose="020B0503020204020204" pitchFamily="34" charset="-122"/>
              </a:rPr>
              <a:t>THREE</a:t>
            </a:r>
            <a:endParaRPr lang="en-US" altLang="zh-CN" sz="2800" b="1" dirty="0">
              <a:solidFill>
                <a:schemeClr val="bg1"/>
              </a:solidFill>
              <a:latin typeface="Arial" panose="020B0604020202020204"/>
              <a:ea typeface="微软雅黑" panose="020B0503020204020204" pitchFamily="34" charset="-122"/>
            </a:endParaRPr>
          </a:p>
        </p:txBody>
      </p:sp>
      <p:sp>
        <p:nvSpPr>
          <p:cNvPr id="14" name="副标题 3"/>
          <p:cNvSpPr txBox="1"/>
          <p:nvPr/>
        </p:nvSpPr>
        <p:spPr>
          <a:xfrm>
            <a:off x="4942284" y="2348880"/>
            <a:ext cx="4633716" cy="763968"/>
          </a:xfrm>
          <a:prstGeom prst="rect">
            <a:avLst/>
          </a:prstGeom>
        </p:spPr>
        <p:txBody>
          <a:bodyPr anchor="ctr">
            <a:no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zh-CN" altLang="en-US" sz="5000" b="1" dirty="0">
                <a:ln>
                  <a:solidFill>
                    <a:schemeClr val="bg1"/>
                  </a:solidFill>
                </a:ln>
                <a:solidFill>
                  <a:schemeClr val="tx1">
                    <a:lumMod val="75000"/>
                    <a:lumOff val="25000"/>
                  </a:schemeClr>
                </a:solidFill>
                <a:latin typeface="微软雅黑" panose="020B0503020204020204" pitchFamily="34" charset="-122"/>
                <a:ea typeface="微软雅黑" panose="020B0503020204020204" pitchFamily="34" charset="-122"/>
              </a:rPr>
              <a:t>课后综合运用</a:t>
            </a:r>
            <a:endParaRPr lang="en-US" altLang="zh-CN" sz="5000" b="1" dirty="0">
              <a:ln>
                <a:solidFill>
                  <a:schemeClr val="bg1"/>
                </a:solid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28828" y="0"/>
            <a:ext cx="1539156" cy="752385"/>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B9BD5">
                  <a:lumMod val="20000"/>
                  <a:lumOff val="80000"/>
                </a:srgbClr>
              </a:solidFill>
              <a:effectLst/>
              <a:uLnTx/>
              <a:uFillTx/>
              <a:latin typeface="Calibri" panose="020F0502020204030204"/>
              <a:ea typeface="宋体" panose="02010600030101010101" pitchFamily="2" charset="-122"/>
            </a:endParaRPr>
          </a:p>
        </p:txBody>
      </p:sp>
      <p:sp>
        <p:nvSpPr>
          <p:cNvPr id="19" name="矩形 18"/>
          <p:cNvSpPr/>
          <p:nvPr/>
        </p:nvSpPr>
        <p:spPr>
          <a:xfrm>
            <a:off x="1864946" y="0"/>
            <a:ext cx="9812468" cy="752385"/>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0" name="TextBox 51"/>
          <p:cNvSpPr txBox="1"/>
          <p:nvPr/>
        </p:nvSpPr>
        <p:spPr>
          <a:xfrm>
            <a:off x="2086447" y="210502"/>
            <a:ext cx="3353912" cy="523220"/>
          </a:xfrm>
          <a:prstGeom prst="rect">
            <a:avLst/>
          </a:prstGeom>
          <a:noFill/>
        </p:spPr>
        <p:txBody>
          <a:bodyPr wrap="square" rtlCol="0">
            <a:spAutoFit/>
          </a:bodyPr>
          <a:lstStyle/>
          <a:p>
            <a:pPr lvl="0"/>
            <a:r>
              <a:rPr lang="zh-CN" altLang="en-US" sz="2800" b="1" dirty="0">
                <a:solidFill>
                  <a:prstClr val="black"/>
                </a:solidFill>
                <a:latin typeface="黑体" panose="02010609060101010101" pitchFamily="49" charset="-122"/>
                <a:ea typeface="黑体" panose="02010609060101010101" pitchFamily="49" charset="-122"/>
              </a:rPr>
              <a:t>单元词汇</a:t>
            </a:r>
            <a:r>
              <a:rPr lang="en-US" altLang="zh-CN" sz="2800" dirty="0">
                <a:solidFill>
                  <a:prstClr val="black">
                    <a:lumMod val="50000"/>
                    <a:lumOff val="50000"/>
                  </a:prstClr>
                </a:solidFill>
                <a:latin typeface="黑体" panose="02010609060101010101" pitchFamily="49" charset="-122"/>
                <a:ea typeface="黑体" panose="02010609060101010101" pitchFamily="49" charset="-122"/>
              </a:rPr>
              <a:t>·</a:t>
            </a:r>
            <a:r>
              <a:rPr lang="zh-CN" altLang="en-US" sz="2800" b="1" dirty="0">
                <a:solidFill>
                  <a:prstClr val="black"/>
                </a:solidFill>
                <a:latin typeface="黑体" panose="02010609060101010101" pitchFamily="49" charset="-122"/>
                <a:ea typeface="黑体" panose="02010609060101010101" pitchFamily="49" charset="-122"/>
              </a:rPr>
              <a:t>串记</a:t>
            </a:r>
            <a:endParaRPr lang="en-US" altLang="zh-CN" sz="2800" b="1" dirty="0">
              <a:solidFill>
                <a:prstClr val="black"/>
              </a:solidFill>
              <a:latin typeface="黑体" panose="02010609060101010101" pitchFamily="49" charset="-122"/>
              <a:ea typeface="黑体" panose="02010609060101010101" pitchFamily="49" charset="-122"/>
            </a:endParaRPr>
          </a:p>
        </p:txBody>
      </p:sp>
      <p:sp>
        <p:nvSpPr>
          <p:cNvPr id="21" name="文本框 32"/>
          <p:cNvSpPr txBox="1"/>
          <p:nvPr/>
        </p:nvSpPr>
        <p:spPr>
          <a:xfrm>
            <a:off x="319508" y="241280"/>
            <a:ext cx="1587527" cy="46166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r"/>
            <a:r>
              <a:rPr lang="zh-CN" altLang="en-US" sz="2400" b="1" dirty="0">
                <a:latin typeface="微软雅黑" panose="020B0503020204020204" pitchFamily="34" charset="-122"/>
                <a:ea typeface="微软雅黑" panose="020B0503020204020204" pitchFamily="34" charset="-122"/>
                <a:sym typeface="+mn-ea"/>
              </a:rPr>
              <a:t>语境填词</a:t>
            </a:r>
            <a:endParaRPr lang="zh-CN" altLang="en-US" sz="2400" b="1" dirty="0">
              <a:latin typeface="微软雅黑" panose="020B0503020204020204" pitchFamily="34" charset="-122"/>
              <a:ea typeface="微软雅黑" panose="020B0503020204020204" pitchFamily="34" charset="-122"/>
              <a:sym typeface="+mn-ea"/>
            </a:endParaRPr>
          </a:p>
        </p:txBody>
      </p:sp>
      <p:cxnSp>
        <p:nvCxnSpPr>
          <p:cNvPr id="22" name="直接连接符 21"/>
          <p:cNvCxnSpPr/>
          <p:nvPr/>
        </p:nvCxnSpPr>
        <p:spPr>
          <a:xfrm>
            <a:off x="531274" y="792334"/>
            <a:ext cx="11162828" cy="0"/>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422034" y="0"/>
            <a:ext cx="0" cy="81534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88412" y="770037"/>
            <a:ext cx="11412000" cy="13339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indent="711835" algn="just">
              <a:lnSpc>
                <a:spcPct val="150000"/>
              </a:lnSpc>
              <a:spcAft>
                <a:spcPts val="0"/>
              </a:spcAft>
            </a:pP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请先从表格中选用本单元所学词汇完成下列短文，然后核对答案并背诵该短文。</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文中加波浪线的句子为本单元的语法项目：过去分词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p:txBody>
      </p:sp>
      <p:sp>
        <p:nvSpPr>
          <p:cNvPr id="24" name="矩形 23"/>
          <p:cNvSpPr/>
          <p:nvPr/>
        </p:nvSpPr>
        <p:spPr>
          <a:xfrm>
            <a:off x="525411" y="2198617"/>
            <a:ext cx="11124000" cy="1303177"/>
          </a:xfrm>
          <a:prstGeom prst="rect">
            <a:avLst/>
          </a:prstGeom>
          <a:ln>
            <a:solidFill>
              <a:schemeClr val="tx1"/>
            </a:solidFill>
          </a:ln>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rPr>
              <a:t>properly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extraordinary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in need of</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make one</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s acquaintance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adaptation</a:t>
            </a:r>
            <a:endParaRPr lang="zh-CN" altLang="zh-CN" sz="2800" kern="100" dirty="0">
              <a:latin typeface="宋体" panose="02010600030101010101" pitchFamily="2" charset="-122"/>
              <a:cs typeface="Courier New" panose="02070309020205020404" pitchFamily="49" charset="0"/>
            </a:endParaRPr>
          </a:p>
        </p:txBody>
      </p:sp>
      <p:sp>
        <p:nvSpPr>
          <p:cNvPr id="10" name="矩形 9"/>
          <p:cNvSpPr/>
          <p:nvPr/>
        </p:nvSpPr>
        <p:spPr>
          <a:xfrm>
            <a:off x="388412" y="3467100"/>
            <a:ext cx="11412000" cy="33547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en-US" sz="2800" b="1" kern="100" dirty="0" smtClean="0">
                <a:latin typeface="Times New Roman" panose="02020603050405020304" pitchFamily="18" charset="0"/>
                <a:ea typeface="华文细黑" panose="02010600040101010101" pitchFamily="2" charset="-122"/>
              </a:rPr>
              <a:t>　　</a:t>
            </a:r>
            <a:r>
              <a:rPr lang="en-US" altLang="zh-CN" sz="2800" b="1" kern="100" dirty="0" smtClean="0">
                <a:latin typeface="Times New Roman" panose="02020603050405020304" pitchFamily="18" charset="0"/>
                <a:ea typeface="华文细黑" panose="02010600040101010101" pitchFamily="2" charset="-122"/>
              </a:rPr>
              <a:t>The </a:t>
            </a:r>
            <a:r>
              <a:rPr lang="en-US" altLang="zh-CN" sz="2800" b="1" kern="100" dirty="0">
                <a:solidFill>
                  <a:srgbClr val="0000FF"/>
                </a:solidFill>
                <a:latin typeface="Times New Roman" panose="02020603050405020304" pitchFamily="18" charset="0"/>
                <a:ea typeface="华文细黑" panose="02010600040101010101" pitchFamily="2" charset="-122"/>
              </a:rPr>
              <a:t>musical</a:t>
            </a:r>
            <a:r>
              <a:rPr lang="en-US" altLang="zh-CN" sz="2800" b="1" kern="100" dirty="0">
                <a:latin typeface="Times New Roman" panose="02020603050405020304" pitchFamily="18" charset="0"/>
                <a:ea typeface="华文细黑" panose="02010600040101010101" pitchFamily="2" charset="-122"/>
              </a:rPr>
              <a:t> </a:t>
            </a:r>
            <a:r>
              <a:rPr lang="en-US" altLang="zh-CN" sz="2800" b="1" i="1" kern="100" dirty="0">
                <a:latin typeface="Times New Roman" panose="02020603050405020304" pitchFamily="18" charset="0"/>
                <a:ea typeface="华文细黑" panose="02010600040101010101" pitchFamily="2" charset="-122"/>
              </a:rPr>
              <a:t>My</a:t>
            </a:r>
            <a:r>
              <a:rPr lang="en-US" altLang="zh-CN" sz="2800" b="1" kern="100" dirty="0">
                <a:latin typeface="Times New Roman" panose="02020603050405020304" pitchFamily="18" charset="0"/>
                <a:ea typeface="华文细黑" panose="02010600040101010101" pitchFamily="2" charset="-122"/>
              </a:rPr>
              <a:t> </a:t>
            </a:r>
            <a:r>
              <a:rPr lang="en-US" altLang="zh-CN" sz="2800" b="1" i="1" kern="100" dirty="0">
                <a:latin typeface="Times New Roman" panose="02020603050405020304" pitchFamily="18" charset="0"/>
                <a:ea typeface="华文细黑" panose="02010600040101010101" pitchFamily="2" charset="-122"/>
              </a:rPr>
              <a:t>Fair</a:t>
            </a:r>
            <a:r>
              <a:rPr lang="en-US" altLang="zh-CN" sz="2800" b="1" kern="100" dirty="0">
                <a:latin typeface="Times New Roman" panose="02020603050405020304" pitchFamily="18" charset="0"/>
                <a:ea typeface="华文细黑" panose="02010600040101010101" pitchFamily="2" charset="-122"/>
              </a:rPr>
              <a:t> </a:t>
            </a:r>
            <a:r>
              <a:rPr lang="en-US" altLang="zh-CN" sz="2800" b="1" i="1" kern="100" dirty="0">
                <a:latin typeface="Times New Roman" panose="02020603050405020304" pitchFamily="18" charset="0"/>
                <a:ea typeface="华文细黑" panose="02010600040101010101" pitchFamily="2" charset="-122"/>
              </a:rPr>
              <a:t>Lady</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窈窕淑女</a:t>
            </a:r>
            <a:r>
              <a:rPr lang="en-US" altLang="zh-CN" sz="2800" b="1" kern="100" dirty="0">
                <a:latin typeface="Times New Roman" panose="02020603050405020304" pitchFamily="18" charset="0"/>
                <a:ea typeface="华文细黑" panose="02010600040101010101" pitchFamily="2" charset="-122"/>
              </a:rPr>
              <a:t>) is an 1</a:t>
            </a:r>
            <a:r>
              <a:rPr lang="en-US" altLang="zh-CN" sz="2800" b="1" kern="100" dirty="0" smtClean="0">
                <a:latin typeface="Times New Roman" panose="02020603050405020304" pitchFamily="18" charset="0"/>
                <a:ea typeface="华文细黑" panose="02010600040101010101" pitchFamily="2" charset="-122"/>
              </a:rPr>
              <a:t>.</a:t>
            </a:r>
            <a:r>
              <a:rPr lang="en-US" altLang="zh-CN" sz="2800" kern="100" dirty="0" smtClean="0">
                <a:latin typeface="Times New Roman" panose="02020603050405020304" pitchFamily="18" charset="0"/>
                <a:ea typeface="华文细黑" panose="02010600040101010101" pitchFamily="2" charset="-122"/>
              </a:rPr>
              <a:t>_________</a:t>
            </a:r>
            <a:r>
              <a:rPr lang="en-US" altLang="zh-CN" sz="2800" b="1" kern="100" dirty="0" smtClean="0">
                <a:latin typeface="Times New Roman" panose="02020603050405020304" pitchFamily="18" charset="0"/>
                <a:ea typeface="华文细黑" panose="02010600040101010101" pitchFamily="2" charset="-122"/>
              </a:rPr>
              <a:t> </a:t>
            </a:r>
            <a:r>
              <a:rPr lang="en-US" altLang="zh-CN" sz="2800" b="1" kern="100" dirty="0">
                <a:latin typeface="Times New Roman" panose="02020603050405020304" pitchFamily="18" charset="0"/>
                <a:ea typeface="华文细黑" panose="02010600040101010101" pitchFamily="2" charset="-122"/>
              </a:rPr>
              <a:t>from George Bernard Shaw</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s </a:t>
            </a:r>
            <a:r>
              <a:rPr lang="en-US" altLang="zh-CN" sz="2800" b="1" kern="100" dirty="0">
                <a:solidFill>
                  <a:srgbClr val="0000FF"/>
                </a:solidFill>
                <a:latin typeface="Times New Roman" panose="02020603050405020304" pitchFamily="18" charset="0"/>
                <a:ea typeface="华文细黑" panose="02010600040101010101" pitchFamily="2" charset="-122"/>
              </a:rPr>
              <a:t>classic</a:t>
            </a:r>
            <a:r>
              <a:rPr lang="en-US" altLang="zh-CN" sz="2800" b="1" kern="100" dirty="0">
                <a:latin typeface="Times New Roman" panose="02020603050405020304" pitchFamily="18" charset="0"/>
                <a:ea typeface="华文细黑" panose="02010600040101010101" pitchFamily="2" charset="-122"/>
              </a:rPr>
              <a:t> </a:t>
            </a:r>
            <a:r>
              <a:rPr lang="en-US" altLang="zh-CN" sz="2800" b="1" i="1" kern="100" dirty="0">
                <a:solidFill>
                  <a:srgbClr val="0000FF"/>
                </a:solidFill>
                <a:latin typeface="Times New Roman" panose="02020603050405020304" pitchFamily="18" charset="0"/>
                <a:ea typeface="华文细黑" panose="02010600040101010101" pitchFamily="2" charset="-122"/>
              </a:rPr>
              <a:t>Pygmalion</a:t>
            </a:r>
            <a:r>
              <a:rPr lang="en-US" altLang="zh-CN" sz="2800" b="1" kern="100" dirty="0">
                <a:latin typeface="Times New Roman" panose="02020603050405020304" pitchFamily="18" charset="0"/>
                <a:ea typeface="华文细黑" panose="02010600040101010101" pitchFamily="2" charset="-122"/>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皮格马利翁</a:t>
            </a:r>
            <a:r>
              <a:rPr lang="en-US" altLang="zh-CN" sz="2800" b="1" kern="100" dirty="0">
                <a:latin typeface="Times New Roman" panose="02020603050405020304" pitchFamily="18" charset="0"/>
                <a:ea typeface="华文细黑" panose="02010600040101010101" pitchFamily="2" charset="-122"/>
              </a:rPr>
              <a:t>).The </a:t>
            </a:r>
            <a:r>
              <a:rPr lang="en-US" altLang="zh-CN" sz="2800" b="1" kern="100" dirty="0">
                <a:solidFill>
                  <a:srgbClr val="0000FF"/>
                </a:solidFill>
                <a:latin typeface="Times New Roman" panose="02020603050405020304" pitchFamily="18" charset="0"/>
                <a:ea typeface="华文细黑" panose="02010600040101010101" pitchFamily="2" charset="-122"/>
              </a:rPr>
              <a:t>plot</a:t>
            </a:r>
            <a:r>
              <a:rPr lang="en-US" altLang="zh-CN" sz="2800" b="1" kern="100" dirty="0">
                <a:latin typeface="Times New Roman" panose="02020603050405020304" pitchFamily="18" charset="0"/>
                <a:ea typeface="华文细黑" panose="02010600040101010101" pitchFamily="2" charset="-122"/>
              </a:rPr>
              <a:t> of the story is about a </a:t>
            </a:r>
            <a:r>
              <a:rPr lang="en-US" altLang="zh-CN" sz="2800" b="1" kern="100" dirty="0">
                <a:solidFill>
                  <a:srgbClr val="0000FF"/>
                </a:solidFill>
                <a:latin typeface="Times New Roman" panose="02020603050405020304" pitchFamily="18" charset="0"/>
                <a:ea typeface="华文细黑" panose="02010600040101010101" pitchFamily="2" charset="-122"/>
              </a:rPr>
              <a:t>brilliant professor</a:t>
            </a:r>
            <a:r>
              <a:rPr lang="en-US" altLang="zh-CN" sz="2800" b="1" kern="100" dirty="0">
                <a:latin typeface="Times New Roman" panose="02020603050405020304" pitchFamily="18" charset="0"/>
                <a:ea typeface="华文细黑" panose="02010600040101010101" pitchFamily="2" charset="-122"/>
              </a:rPr>
              <a:t> called Higgins and a flower girl in </a:t>
            </a:r>
            <a:r>
              <a:rPr lang="en-US" altLang="zh-CN" sz="2800" b="1" kern="100" dirty="0">
                <a:solidFill>
                  <a:srgbClr val="0000FF"/>
                </a:solidFill>
                <a:latin typeface="Times New Roman" panose="02020603050405020304" pitchFamily="18" charset="0"/>
                <a:ea typeface="华文细黑" panose="02010600040101010101" pitchFamily="2" charset="-122"/>
              </a:rPr>
              <a:t>shabby</a:t>
            </a:r>
            <a:r>
              <a:rPr lang="en-US" altLang="zh-CN" sz="2800" b="1" kern="100" dirty="0">
                <a:latin typeface="Times New Roman" panose="02020603050405020304" pitchFamily="18" charset="0"/>
                <a:ea typeface="华文细黑" panose="02010600040101010101" pitchFamily="2" charset="-122"/>
              </a:rPr>
              <a:t> clothes</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Eliza Doolittle. The professor </a:t>
            </a:r>
            <a:r>
              <a:rPr lang="en-US" altLang="zh-CN" sz="2800" b="1" kern="100" dirty="0">
                <a:solidFill>
                  <a:srgbClr val="0000FF"/>
                </a:solidFill>
                <a:latin typeface="Times New Roman" panose="02020603050405020304" pitchFamily="18" charset="0"/>
                <a:ea typeface="华文细黑" panose="02010600040101010101" pitchFamily="2" charset="-122"/>
              </a:rPr>
              <a:t>passed</a:t>
            </a:r>
            <a:r>
              <a:rPr lang="en-US" altLang="zh-CN" sz="2800" b="1" kern="100" dirty="0">
                <a:latin typeface="Times New Roman" panose="02020603050405020304" pitchFamily="18" charset="0"/>
                <a:ea typeface="华文细黑" panose="02010600040101010101" pitchFamily="2" charset="-122"/>
              </a:rPr>
              <a:t> Eliza </a:t>
            </a:r>
            <a:r>
              <a:rPr lang="en-US" altLang="zh-CN" sz="2800" b="1" kern="100" dirty="0">
                <a:solidFill>
                  <a:srgbClr val="0000FF"/>
                </a:solidFill>
                <a:latin typeface="Times New Roman" panose="02020603050405020304" pitchFamily="18" charset="0"/>
                <a:ea typeface="华文细黑" panose="02010600040101010101" pitchFamily="2" charset="-122"/>
              </a:rPr>
              <a:t>off as</a:t>
            </a:r>
            <a:r>
              <a:rPr lang="en-US" altLang="zh-CN" sz="2800" b="1" kern="100" dirty="0">
                <a:latin typeface="Times New Roman" panose="02020603050405020304" pitchFamily="18" charset="0"/>
                <a:ea typeface="华文细黑" panose="02010600040101010101" pitchFamily="2" charset="-122"/>
              </a:rPr>
              <a:t> a </a:t>
            </a:r>
            <a:r>
              <a:rPr lang="en-US" altLang="zh-CN" sz="2800" b="1" kern="100" dirty="0">
                <a:solidFill>
                  <a:srgbClr val="0000FF"/>
                </a:solidFill>
                <a:latin typeface="Times New Roman" panose="02020603050405020304" pitchFamily="18" charset="0"/>
                <a:ea typeface="华文细黑" panose="02010600040101010101" pitchFamily="2" charset="-122"/>
              </a:rPr>
              <a:t>duchess</a:t>
            </a:r>
            <a:r>
              <a:rPr lang="en-US" altLang="zh-CN" sz="2800" b="1" kern="100" dirty="0">
                <a:latin typeface="Times New Roman" panose="02020603050405020304" pitchFamily="18" charset="0"/>
                <a:ea typeface="华文细黑" panose="02010600040101010101" pitchFamily="2" charset="-122"/>
              </a:rPr>
              <a:t> in </a:t>
            </a:r>
            <a:r>
              <a:rPr lang="en-US" altLang="zh-CN" sz="2800" b="1" kern="100" spc="100" dirty="0">
                <a:latin typeface="Times New Roman" panose="02020603050405020304" pitchFamily="18" charset="0"/>
                <a:ea typeface="华文细黑" panose="02010600040101010101" pitchFamily="2" charset="-122"/>
              </a:rPr>
              <a:t>elegant </a:t>
            </a:r>
            <a:r>
              <a:rPr lang="en-US" altLang="zh-CN" sz="2800" b="1" kern="100" spc="100" dirty="0">
                <a:solidFill>
                  <a:srgbClr val="0000FF"/>
                </a:solidFill>
                <a:latin typeface="Times New Roman" panose="02020603050405020304" pitchFamily="18" charset="0"/>
                <a:ea typeface="华文细黑" panose="02010600040101010101" pitchFamily="2" charset="-122"/>
              </a:rPr>
              <a:t>garment</a:t>
            </a:r>
            <a:r>
              <a:rPr lang="en-US" altLang="zh-CN" sz="2800" b="1" kern="100" spc="100" dirty="0">
                <a:latin typeface="Times New Roman" panose="02020603050405020304" pitchFamily="18" charset="0"/>
                <a:ea typeface="华文细黑" panose="02010600040101010101" pitchFamily="2" charset="-122"/>
              </a:rPr>
              <a:t> and trained her to behave in an </a:t>
            </a:r>
            <a:r>
              <a:rPr lang="en-US" altLang="zh-CN" sz="2800" b="1" kern="100" spc="100" dirty="0">
                <a:solidFill>
                  <a:srgbClr val="0000FF"/>
                </a:solidFill>
                <a:latin typeface="Times New Roman" panose="02020603050405020304" pitchFamily="18" charset="0"/>
                <a:ea typeface="华文细黑" panose="02010600040101010101" pitchFamily="2" charset="-122"/>
              </a:rPr>
              <a:t>upper</a:t>
            </a:r>
            <a:r>
              <a:rPr lang="en-US" altLang="zh-CN" sz="2800" b="1" kern="100" spc="100" dirty="0">
                <a:latin typeface="Times New Roman" panose="02020603050405020304" pitchFamily="18" charset="0"/>
                <a:ea typeface="华文细黑" panose="02010600040101010101" pitchFamily="2" charset="-122"/>
              </a:rPr>
              <a:t> class way.</a:t>
            </a:r>
            <a:endParaRPr lang="en-US" altLang="zh-CN" sz="2800" b="1" kern="100" spc="100" dirty="0" smtClean="0">
              <a:latin typeface="Times New Roman" panose="02020603050405020304" pitchFamily="18" charset="0"/>
              <a:ea typeface="华文细黑" panose="02010600040101010101" pitchFamily="2" charset="-122"/>
              <a:cs typeface="Courier New" panose="02070309020205020404" pitchFamily="49" charset="0"/>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 t="-1" r="50242" b="-52048"/>
          <a:stretch>
            <a:fillRect/>
          </a:stretch>
        </p:blipFill>
        <p:spPr>
          <a:xfrm>
            <a:off x="368532" y="5362861"/>
            <a:ext cx="11470810" cy="260805"/>
          </a:xfrm>
          <a:prstGeom prst="rect">
            <a:avLst/>
          </a:prstGeom>
        </p:spPr>
      </p:pic>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1" r="83284" b="10486"/>
          <a:stretch>
            <a:fillRect/>
          </a:stretch>
        </p:blipFill>
        <p:spPr>
          <a:xfrm>
            <a:off x="368533" y="6011763"/>
            <a:ext cx="3853671" cy="153542"/>
          </a:xfrm>
          <a:prstGeom prst="rect">
            <a:avLst/>
          </a:prstGeom>
        </p:spPr>
      </p:pic>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1" t="-1" r="84134" b="-803"/>
          <a:stretch>
            <a:fillRect/>
          </a:stretch>
        </p:blipFill>
        <p:spPr>
          <a:xfrm>
            <a:off x="8125494" y="4696258"/>
            <a:ext cx="3657550" cy="172902"/>
          </a:xfrm>
          <a:prstGeom prst="rect">
            <a:avLst/>
          </a:prstGeom>
        </p:spPr>
      </p:pic>
      <p:sp>
        <p:nvSpPr>
          <p:cNvPr id="4" name="矩形 3"/>
          <p:cNvSpPr/>
          <p:nvPr/>
        </p:nvSpPr>
        <p:spPr>
          <a:xfrm>
            <a:off x="8057678" y="3576052"/>
            <a:ext cx="1544012"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adaption</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135803"/>
            <a:ext cx="11412000" cy="658639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15.authentic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真实的；真正的；可信的；可靠的</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16.antique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古时的；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因古老、稀少而</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珍贵的</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文物；古董；古玩</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17.stocking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长袜</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18.believer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信徒；教徒</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19.Buddhism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佛教</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20.vowel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元音；元音字母</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21.cookie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饼干</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22.teapot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茶壶</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23.cream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奶油；面</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霜</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88412" y="1844824"/>
            <a:ext cx="11412000" cy="391925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Under the strict guidance of the professor</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Eliza soon became an 2</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lady who can behave quite 3</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in the upper class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party.In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the party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she 4</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with a young gentleman who fell in love with her at first </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sight.In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the story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Eliza refused the young man because she actually fell in love with her so-called </a:t>
            </a:r>
            <a:r>
              <a:rPr lang="en-US" altLang="zh-CN" sz="2800" b="1" kern="100" dirty="0">
                <a:solidFill>
                  <a:srgbClr val="0000FF"/>
                </a:solidFill>
                <a:latin typeface="Times New Roman" panose="02020603050405020304" pitchFamily="18" charset="0"/>
                <a:ea typeface="华文细黑" panose="02010600040101010101" pitchFamily="2" charset="-122"/>
                <a:cs typeface="Courier New" panose="02070309020205020404" pitchFamily="49" charset="0"/>
              </a:rPr>
              <a:t>disgusting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professor who also realized he was 5</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her company.</a:t>
            </a:r>
            <a:endParaRPr lang="zh-CN" altLang="zh-CN" sz="1050" kern="100" dirty="0">
              <a:latin typeface="宋体" panose="02010600030101010101" pitchFamily="2" charset="-122"/>
              <a:cs typeface="Courier New" panose="02070309020205020404" pitchFamily="49" charset="0"/>
            </a:endParaRPr>
          </a:p>
        </p:txBody>
      </p:sp>
      <p:sp>
        <p:nvSpPr>
          <p:cNvPr id="10" name="矩形 9"/>
          <p:cNvSpPr/>
          <p:nvPr/>
        </p:nvSpPr>
        <p:spPr>
          <a:xfrm>
            <a:off x="525411" y="455375"/>
            <a:ext cx="11124000" cy="1303177"/>
          </a:xfrm>
          <a:prstGeom prst="rect">
            <a:avLst/>
          </a:prstGeom>
          <a:ln>
            <a:solidFill>
              <a:schemeClr val="tx1"/>
            </a:solidFill>
          </a:ln>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rPr>
              <a:t>properly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extraordinary</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in need of</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make one</a:t>
            </a: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s acquaintance</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adaptation</a:t>
            </a:r>
            <a:endParaRPr lang="zh-CN" altLang="zh-CN" sz="2800" kern="100" dirty="0">
              <a:latin typeface="宋体" panose="02010600030101010101" pitchFamily="2" charset="-122"/>
              <a:cs typeface="Courier New" panose="02070309020205020404" pitchFamily="49" charset="0"/>
            </a:endParaRPr>
          </a:p>
        </p:txBody>
      </p:sp>
      <p:sp>
        <p:nvSpPr>
          <p:cNvPr id="4" name="矩形 3"/>
          <p:cNvSpPr/>
          <p:nvPr/>
        </p:nvSpPr>
        <p:spPr>
          <a:xfrm>
            <a:off x="693812" y="2598812"/>
            <a:ext cx="2337499"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extraordinary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7" name="矩形 6"/>
          <p:cNvSpPr/>
          <p:nvPr/>
        </p:nvSpPr>
        <p:spPr>
          <a:xfrm>
            <a:off x="7957095" y="2589287"/>
            <a:ext cx="1513491"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properly</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11" name="矩形 10"/>
          <p:cNvSpPr/>
          <p:nvPr/>
        </p:nvSpPr>
        <p:spPr>
          <a:xfrm>
            <a:off x="5604141" y="3234809"/>
            <a:ext cx="3749681"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made her acquaintance</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12" name="矩形 11"/>
          <p:cNvSpPr/>
          <p:nvPr/>
        </p:nvSpPr>
        <p:spPr>
          <a:xfrm>
            <a:off x="7670735" y="5218117"/>
            <a:ext cx="1681871" cy="523220"/>
          </a:xfrm>
          <a:prstGeom prst="rect">
            <a:avLst/>
          </a:prstGeom>
        </p:spPr>
        <p:txBody>
          <a:bodyPr wrap="none">
            <a:spAutoFit/>
          </a:bodyPr>
          <a:lstStyle/>
          <a:p>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in need of</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28828" y="0"/>
            <a:ext cx="1539156" cy="752385"/>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B9BD5">
                  <a:lumMod val="20000"/>
                  <a:lumOff val="80000"/>
                </a:srgbClr>
              </a:solidFill>
              <a:effectLst/>
              <a:uLnTx/>
              <a:uFillTx/>
              <a:latin typeface="Calibri" panose="020F0502020204030204"/>
              <a:ea typeface="宋体" panose="02010600030101010101" pitchFamily="2" charset="-122"/>
            </a:endParaRPr>
          </a:p>
        </p:txBody>
      </p:sp>
      <p:sp>
        <p:nvSpPr>
          <p:cNvPr id="19" name="矩形 18"/>
          <p:cNvSpPr/>
          <p:nvPr/>
        </p:nvSpPr>
        <p:spPr>
          <a:xfrm>
            <a:off x="1864946" y="0"/>
            <a:ext cx="9812468" cy="752385"/>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0" name="TextBox 51"/>
          <p:cNvSpPr txBox="1"/>
          <p:nvPr/>
        </p:nvSpPr>
        <p:spPr>
          <a:xfrm>
            <a:off x="2086447" y="210502"/>
            <a:ext cx="3353912" cy="523220"/>
          </a:xfrm>
          <a:prstGeom prst="rect">
            <a:avLst/>
          </a:prstGeom>
          <a:noFill/>
        </p:spPr>
        <p:txBody>
          <a:bodyPr wrap="square" rtlCol="0">
            <a:spAutoFit/>
          </a:bodyPr>
          <a:lstStyle/>
          <a:p>
            <a:r>
              <a:rPr lang="zh-CN" altLang="en-US" sz="2800" b="1" dirty="0">
                <a:solidFill>
                  <a:prstClr val="black"/>
                </a:solidFill>
                <a:latin typeface="黑体" panose="02010609060101010101" pitchFamily="49" charset="-122"/>
                <a:ea typeface="黑体" panose="02010609060101010101" pitchFamily="49" charset="-122"/>
              </a:rPr>
              <a:t>微型写作</a:t>
            </a:r>
            <a:r>
              <a:rPr lang="en-US" altLang="zh-CN" sz="2800" dirty="0">
                <a:solidFill>
                  <a:prstClr val="black">
                    <a:lumMod val="50000"/>
                    <a:lumOff val="50000"/>
                  </a:prstClr>
                </a:solidFill>
                <a:latin typeface="黑体" panose="02010609060101010101" pitchFamily="49" charset="-122"/>
                <a:ea typeface="黑体" panose="02010609060101010101" pitchFamily="49" charset="-122"/>
              </a:rPr>
              <a:t>·</a:t>
            </a:r>
            <a:r>
              <a:rPr lang="zh-CN" altLang="en-US" sz="2800" b="1" dirty="0">
                <a:solidFill>
                  <a:prstClr val="black"/>
                </a:solidFill>
                <a:latin typeface="黑体" panose="02010609060101010101" pitchFamily="49" charset="-122"/>
                <a:ea typeface="黑体" panose="02010609060101010101" pitchFamily="49" charset="-122"/>
              </a:rPr>
              <a:t>链接</a:t>
            </a:r>
            <a:endParaRPr lang="en-US" altLang="zh-CN" sz="2800" b="1" dirty="0">
              <a:solidFill>
                <a:prstClr val="black"/>
              </a:solidFill>
              <a:latin typeface="黑体" panose="02010609060101010101" pitchFamily="49" charset="-122"/>
              <a:ea typeface="黑体" panose="02010609060101010101" pitchFamily="49" charset="-122"/>
            </a:endParaRPr>
          </a:p>
        </p:txBody>
      </p:sp>
      <p:sp>
        <p:nvSpPr>
          <p:cNvPr id="21" name="文本框 32"/>
          <p:cNvSpPr txBox="1"/>
          <p:nvPr/>
        </p:nvSpPr>
        <p:spPr>
          <a:xfrm>
            <a:off x="319508" y="241280"/>
            <a:ext cx="1587527" cy="46166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r"/>
            <a:r>
              <a:rPr lang="zh-CN" altLang="en-US" sz="2400" b="1" dirty="0">
                <a:latin typeface="微软雅黑" panose="020B0503020204020204" pitchFamily="34" charset="-122"/>
                <a:ea typeface="微软雅黑" panose="020B0503020204020204" pitchFamily="34" charset="-122"/>
                <a:sym typeface="+mn-ea"/>
              </a:rPr>
              <a:t>单元语法</a:t>
            </a:r>
            <a:endParaRPr lang="zh-CN" altLang="en-US" sz="2400" b="1" dirty="0">
              <a:latin typeface="微软雅黑" panose="020B0503020204020204" pitchFamily="34" charset="-122"/>
              <a:ea typeface="微软雅黑" panose="020B0503020204020204" pitchFamily="34" charset="-122"/>
              <a:sym typeface="+mn-ea"/>
            </a:endParaRPr>
          </a:p>
        </p:txBody>
      </p:sp>
      <p:cxnSp>
        <p:nvCxnSpPr>
          <p:cNvPr id="22" name="直接连接符 21"/>
          <p:cNvCxnSpPr/>
          <p:nvPr/>
        </p:nvCxnSpPr>
        <p:spPr>
          <a:xfrm>
            <a:off x="531274" y="792334"/>
            <a:ext cx="11162828" cy="0"/>
          </a:xfrm>
          <a:prstGeom prst="line">
            <a:avLst/>
          </a:prstGeom>
          <a:ln w="12700">
            <a:solidFill>
              <a:srgbClr val="00B050"/>
            </a:solidFill>
          </a:ln>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422034" y="0"/>
            <a:ext cx="0" cy="81534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88412" y="1046548"/>
            <a:ext cx="11412000"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a:lnSpc>
                <a:spcPct val="150000"/>
              </a:lnSpc>
            </a:pPr>
            <a:r>
              <a:rPr lang="zh-CN" altLang="en-US" sz="2800" b="1" kern="100" dirty="0" smtClean="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练基础</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根据句意用过去分词结构改写句子</a:t>
            </a:r>
            <a:endPar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矩形 10"/>
          <p:cNvSpPr/>
          <p:nvPr/>
        </p:nvSpPr>
        <p:spPr>
          <a:xfrm>
            <a:off x="388412" y="1732185"/>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1.When it is seen from the top</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the National Stadium looks like a bird nest.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 _____ ___ ___</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the National Stadium looks like a bird nest.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2.Because she was offered a chance to present a lesson</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the girl felt happy.</a:t>
            </a:r>
            <a:endParaRPr lang="zh-CN" altLang="zh-CN" sz="1050" kern="100" dirty="0">
              <a:latin typeface="宋体" panose="02010600030101010101" pitchFamily="2" charset="-122"/>
              <a:cs typeface="Courier New" panose="02070309020205020404" pitchFamily="49" charset="0"/>
            </a:endParaRPr>
          </a:p>
          <a:p>
            <a:pPr>
              <a:lnSpc>
                <a:spcPct val="150000"/>
              </a:lnSpc>
            </a:pPr>
            <a:r>
              <a:rPr lang="en-US" altLang="zh-CN" sz="2800" b="1" kern="100" dirty="0" smtClean="0">
                <a:latin typeface="宋体" panose="02010600030101010101" pitchFamily="2" charset="-122"/>
                <a:ea typeface="华文细黑" panose="02010600040101010101" pitchFamily="2" charset="-122"/>
                <a:cs typeface="Times New Roman" panose="02020603050405020304" pitchFamily="18" charset="0"/>
              </a:rPr>
              <a:t>→</a:t>
            </a:r>
            <a:r>
              <a:rPr lang="en-US" altLang="zh-CN" sz="2800" kern="100" dirty="0" smtClean="0">
                <a:latin typeface="Times New Roman" panose="02020603050405020304" pitchFamily="18" charset="0"/>
                <a:ea typeface="华文细黑" panose="02010600040101010101" pitchFamily="2" charset="-122"/>
              </a:rPr>
              <a:t>_______ __ ______ __ _______</a:t>
            </a:r>
            <a:r>
              <a:rPr lang="en-US" altLang="zh-CN" sz="2800" b="1" kern="100" dirty="0" smtClean="0">
                <a:latin typeface="Times New Roman" panose="02020603050405020304" pitchFamily="18" charset="0"/>
                <a:ea typeface="华文细黑" panose="02010600040101010101" pitchFamily="2" charset="-122"/>
              </a:rPr>
              <a:t> </a:t>
            </a:r>
            <a:r>
              <a:rPr lang="en-US" altLang="zh-CN" sz="2800" b="1" kern="100" dirty="0">
                <a:latin typeface="Times New Roman" panose="02020603050405020304" pitchFamily="18" charset="0"/>
                <a:ea typeface="华文细黑" panose="02010600040101010101" pitchFamily="2" charset="-122"/>
              </a:rPr>
              <a:t>a lesson</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b="1" kern="100" dirty="0">
                <a:latin typeface="Times New Roman" panose="02020603050405020304" pitchFamily="18" charset="0"/>
                <a:ea typeface="华文细黑" panose="02010600040101010101" pitchFamily="2" charset="-122"/>
              </a:rPr>
              <a:t>the girl felt happy.</a:t>
            </a:r>
            <a:endParaRPr lang="zh-CN" altLang="zh-CN" sz="2800" kern="100" dirty="0">
              <a:latin typeface="宋体" panose="02010600030101010101" pitchFamily="2" charset="-122"/>
              <a:cs typeface="Courier New" panose="02070309020205020404" pitchFamily="49" charset="0"/>
            </a:endParaRPr>
          </a:p>
        </p:txBody>
      </p:sp>
      <p:sp>
        <p:nvSpPr>
          <p:cNvPr id="2" name="矩形 1"/>
          <p:cNvSpPr/>
          <p:nvPr/>
        </p:nvSpPr>
        <p:spPr>
          <a:xfrm>
            <a:off x="860108" y="3107776"/>
            <a:ext cx="3262368" cy="523220"/>
          </a:xfrm>
          <a:prstGeom prst="rect">
            <a:avLst/>
          </a:prstGeom>
        </p:spPr>
        <p:txBody>
          <a:bodyPr wrap="none">
            <a:spAutoFit/>
          </a:bodyPr>
          <a:lstStyle/>
          <a:p>
            <a:r>
              <a:rPr lang="en-US" altLang="zh-CN" sz="2800" b="1" kern="100" dirty="0" smtClean="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Seen  from   the  top</a:t>
            </a:r>
            <a:endParaRPr lang="zh-CN" altLang="en-US"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endParaRPr>
          </a:p>
        </p:txBody>
      </p:sp>
      <p:sp>
        <p:nvSpPr>
          <p:cNvPr id="4" name="矩形 3"/>
          <p:cNvSpPr/>
          <p:nvPr/>
        </p:nvSpPr>
        <p:spPr>
          <a:xfrm>
            <a:off x="806331" y="5042097"/>
            <a:ext cx="4757906" cy="523220"/>
          </a:xfrm>
          <a:prstGeom prst="rect">
            <a:avLst/>
          </a:prstGeom>
        </p:spPr>
        <p:txBody>
          <a:bodyPr wrap="none">
            <a:spAutoFit/>
          </a:bodyPr>
          <a:lstStyle/>
          <a:p>
            <a:r>
              <a:rPr lang="en-US" altLang="zh-CN" sz="2800" b="1" kern="100" dirty="0" smtClean="0">
                <a:solidFill>
                  <a:srgbClr val="C00000"/>
                </a:solidFill>
                <a:latin typeface="Times New Roman" panose="02020603050405020304" pitchFamily="18" charset="0"/>
                <a:ea typeface="华文细黑" panose="02010600040101010101" pitchFamily="2" charset="-122"/>
              </a:rPr>
              <a:t>Offered  </a:t>
            </a:r>
            <a:r>
              <a:rPr lang="en-US" altLang="zh-CN" sz="2800" b="1" kern="100" dirty="0">
                <a:solidFill>
                  <a:srgbClr val="C00000"/>
                </a:solidFill>
                <a:latin typeface="Times New Roman" panose="02020603050405020304" pitchFamily="18" charset="0"/>
                <a:ea typeface="华文细黑" panose="02010600040101010101" pitchFamily="2" charset="-122"/>
              </a:rPr>
              <a:t>a </a:t>
            </a:r>
            <a:r>
              <a:rPr lang="en-US" altLang="zh-CN" sz="2800" b="1" kern="100" dirty="0" smtClean="0">
                <a:solidFill>
                  <a:srgbClr val="C00000"/>
                </a:solidFill>
                <a:latin typeface="Times New Roman" panose="02020603050405020304" pitchFamily="18" charset="0"/>
                <a:ea typeface="华文细黑" panose="02010600040101010101" pitchFamily="2" charset="-122"/>
              </a:rPr>
              <a:t> chance  to  present</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93812" y="1603718"/>
            <a:ext cx="10801200" cy="2662219"/>
          </a:xfrm>
          <a:prstGeom prst="rect">
            <a:avLst/>
          </a:prstGeom>
          <a:noFill/>
          <a:ln w="6350" cap="flat" cmpd="sng" algn="ctr">
            <a:solidFill>
              <a:schemeClr val="tx1"/>
            </a:solidFill>
            <a:prstDash val="dash"/>
            <a:miter lim="800000"/>
          </a:ln>
          <a:effectLst/>
        </p:spPr>
        <p:txBody>
          <a:bodyPr rtlCol="0" anchor="ctr"/>
          <a:lstStyle/>
          <a:p>
            <a:pPr algn="ctr"/>
            <a:endParaRPr lang="zh-CN" altLang="en-US">
              <a:solidFill>
                <a:prstClr val="black"/>
              </a:solidFill>
            </a:endParaRPr>
          </a:p>
        </p:txBody>
      </p:sp>
      <p:grpSp>
        <p:nvGrpSpPr>
          <p:cNvPr id="10" name="组合 9"/>
          <p:cNvGrpSpPr/>
          <p:nvPr/>
        </p:nvGrpSpPr>
        <p:grpSpPr>
          <a:xfrm>
            <a:off x="963738" y="1340768"/>
            <a:ext cx="2088232" cy="529597"/>
            <a:chOff x="1413892" y="1196752"/>
            <a:chExt cx="1778864" cy="529597"/>
          </a:xfrm>
        </p:grpSpPr>
        <p:sp>
          <p:nvSpPr>
            <p:cNvPr id="11" name="直角三角形 10"/>
            <p:cNvSpPr/>
            <p:nvPr/>
          </p:nvSpPr>
          <p:spPr>
            <a:xfrm rot="18873927">
              <a:off x="2113762" y="1466287"/>
              <a:ext cx="190945" cy="329179"/>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413892" y="1196752"/>
              <a:ext cx="1778864" cy="5186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kern="100" dirty="0" smtClean="0">
                  <a:solidFill>
                    <a:schemeClr val="bg1"/>
                  </a:solidFill>
                  <a:latin typeface="Times New Roman" panose="02020603050405020304" pitchFamily="18" charset="0"/>
                  <a:ea typeface="华文细黑" panose="02010600040101010101" pitchFamily="2" charset="-122"/>
                  <a:cs typeface="Times New Roman" panose="02020603050405020304" pitchFamily="18" charset="0"/>
                </a:rPr>
                <a:t>技巧一点通</a:t>
              </a:r>
              <a:endParaRPr lang="zh-CN" altLang="en-US" sz="2800" b="1" kern="100" dirty="0">
                <a:solidFill>
                  <a:schemeClr val="bg1"/>
                </a:solidFill>
                <a:latin typeface="Times New Roman" panose="02020603050405020304" pitchFamily="18" charset="0"/>
                <a:ea typeface="华文细黑" panose="02010600040101010101" pitchFamily="2" charset="-122"/>
                <a:cs typeface="Times New Roman" panose="02020603050405020304" pitchFamily="18" charset="0"/>
              </a:endParaRPr>
            </a:p>
          </p:txBody>
        </p:sp>
      </p:grpSp>
      <p:sp>
        <p:nvSpPr>
          <p:cNvPr id="7" name="矩形 6"/>
          <p:cNvSpPr/>
          <p:nvPr/>
        </p:nvSpPr>
        <p:spPr>
          <a:xfrm>
            <a:off x="964412" y="2289010"/>
            <a:ext cx="10260000" cy="1284006"/>
          </a:xfrm>
          <a:prstGeom prst="rect">
            <a:avLst/>
          </a:prstGeom>
        </p:spPr>
        <p:txBody>
          <a:bodyPr wrap="square">
            <a:spAutoFit/>
          </a:bodyPr>
          <a:lstStyle/>
          <a:p>
            <a:pPr>
              <a:lnSpc>
                <a:spcPct val="150000"/>
              </a:lnSpc>
            </a:pPr>
            <a:r>
              <a:rPr lang="zh-CN" altLang="zh-CN" sz="2800" b="1" kern="100" dirty="0" smtClean="0">
                <a:latin typeface="Times New Roman" panose="02020603050405020304" pitchFamily="18" charset="0"/>
                <a:ea typeface="楷体" panose="02010609060101010101" pitchFamily="49" charset="-122"/>
                <a:cs typeface="Times New Roman" panose="02020603050405020304" pitchFamily="18" charset="0"/>
              </a:rPr>
              <a:t>过去</a:t>
            </a:r>
            <a:r>
              <a:rPr lang="zh-CN" altLang="zh-CN" sz="2800" b="1" kern="100" dirty="0">
                <a:latin typeface="Times New Roman" panose="02020603050405020304" pitchFamily="18" charset="0"/>
                <a:ea typeface="楷体" panose="02010609060101010101" pitchFamily="49" charset="-122"/>
                <a:cs typeface="Times New Roman" panose="02020603050405020304" pitchFamily="18" charset="0"/>
              </a:rPr>
              <a:t>分词在句中还可作状语，可表示时间、原因、伴随、条件或让步等。</a:t>
            </a:r>
            <a:endParaRPr lang="zh-CN" altLang="zh-CN" sz="2800" kern="100" spc="-100" dirty="0">
              <a:latin typeface="宋体" panose="02010600030101010101" pitchFamily="2" charset="-122"/>
              <a:ea typeface="楷体" panose="02010609060101010101" pitchFamily="49"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8412" y="882049"/>
            <a:ext cx="11412000" cy="69176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a:lnSpc>
                <a:spcPct val="150000"/>
              </a:lnSpc>
            </a:pPr>
            <a:r>
              <a:rPr lang="zh-CN" altLang="en-US" sz="2800" b="1" kern="100" dirty="0" smtClean="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提</a:t>
            </a:r>
            <a:r>
              <a:rPr lang="zh-CN" altLang="en-US" sz="2800" b="1" kern="100" dirty="0">
                <a:solidFill>
                  <a:srgbClr val="0070C0"/>
                </a:solidFill>
                <a:latin typeface="Times New Roman" panose="02020603050405020304" pitchFamily="18" charset="0"/>
                <a:ea typeface="华文细黑" panose="02010600040101010101" pitchFamily="2" charset="-122"/>
                <a:cs typeface="Times New Roman" panose="02020603050405020304" pitchFamily="18" charset="0"/>
              </a:rPr>
              <a:t>能力</a:t>
            </a:r>
            <a:r>
              <a:rPr lang="en-US" altLang="zh-CN" sz="2800" b="1" kern="100" dirty="0" smtClean="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微写作</a:t>
            </a:r>
            <a:endParaRPr lang="zh-CN" altLang="zh-CN" sz="28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矩形 10"/>
          <p:cNvSpPr/>
          <p:nvPr/>
        </p:nvSpPr>
        <p:spPr>
          <a:xfrm>
            <a:off x="388412" y="1588169"/>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根据汉语提示并运用以上语法用英语写一段话</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被一大群粉丝围绕着，这位电影明星离开了机场。他静静地坐在车里，陷入了沉思。因为长途的劳累，他一回到家就熟睡了。</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华文细黑" panose="02010600040101010101" pitchFamily="2" charset="-122"/>
                <a:cs typeface="Courier New" panose="02070309020205020404" pitchFamily="49" charset="0"/>
              </a:rPr>
              <a:t>__________________________________________________________________________________________________________________________________________________________________________________________</a:t>
            </a:r>
            <a:endParaRPr lang="zh-CN" altLang="zh-CN" sz="1050" kern="100" dirty="0">
              <a:latin typeface="宋体" panose="02010600030101010101" pitchFamily="2" charset="-122"/>
              <a:cs typeface="Courier New" panose="02070309020205020404" pitchFamily="49" charset="0"/>
            </a:endParaRPr>
          </a:p>
        </p:txBody>
      </p:sp>
      <p:sp>
        <p:nvSpPr>
          <p:cNvPr id="17" name="返回">
            <a:hlinkClick r:id="rId1" action="ppaction://hlinksldjump"/>
          </p:cNvPr>
          <p:cNvSpPr/>
          <p:nvPr/>
        </p:nvSpPr>
        <p:spPr bwMode="auto">
          <a:xfrm>
            <a:off x="11211213" y="6398788"/>
            <a:ext cx="979200" cy="460800"/>
          </a:xfrm>
          <a:prstGeom prst="rect">
            <a:avLst/>
          </a:prstGeom>
          <a:solidFill>
            <a:schemeClr val="accent3">
              <a:alpha val="60000"/>
            </a:schemeClr>
          </a:solidFill>
          <a:ln w="12700" cap="flat" cmpd="sng" algn="ctr">
            <a:noFill/>
            <a:prstDash val="solid"/>
            <a:miter lim="800000"/>
          </a:ln>
          <a:effectLst/>
        </p:spPr>
        <p:txBody>
          <a:bodyPr anchor="ctr"/>
          <a:lstStyle/>
          <a:p>
            <a:pPr algn="ctr" defTabSz="914400">
              <a:spcBef>
                <a:spcPct val="50000"/>
              </a:spcBef>
            </a:pPr>
            <a:r>
              <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rPr>
              <a:t>返 回</a:t>
            </a:r>
            <a:endPar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endParaRPr>
          </a:p>
        </p:txBody>
      </p:sp>
      <p:sp>
        <p:nvSpPr>
          <p:cNvPr id="3" name="矩形 2"/>
          <p:cNvSpPr/>
          <p:nvPr/>
        </p:nvSpPr>
        <p:spPr>
          <a:xfrm>
            <a:off x="458738" y="3474641"/>
            <a:ext cx="11160000" cy="1949508"/>
          </a:xfrm>
          <a:prstGeom prst="rect">
            <a:avLst/>
          </a:prstGeom>
        </p:spPr>
        <p:txBody>
          <a:bodyPr>
            <a:spAutoFit/>
          </a:bodyPr>
          <a:lstStyle/>
          <a:p>
            <a:pPr lvl="0" algn="just">
              <a:lnSpc>
                <a:spcPct val="150000"/>
              </a:lnSpc>
            </a:pP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Surrounded by a host of fans</a:t>
            </a:r>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the film star left the </a:t>
            </a:r>
            <a:r>
              <a:rPr lang="en-US" altLang="zh-CN" sz="2800" b="1" kern="100" dirty="0" err="1">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airport.Lost</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 in thought</a:t>
            </a:r>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he sat in the car </a:t>
            </a:r>
            <a:r>
              <a:rPr lang="en-US" altLang="zh-CN" sz="2800" b="1" kern="100" dirty="0" err="1">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quietly.Tired</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 from the long journey</a:t>
            </a:r>
            <a:r>
              <a:rPr lang="zh-CN"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kern="100" dirty="0">
                <a:solidFill>
                  <a:srgbClr val="C00000"/>
                </a:solidFill>
                <a:latin typeface="Times New Roman" panose="02020603050405020304" pitchFamily="18" charset="0"/>
                <a:ea typeface="华文细黑" panose="02010600040101010101" pitchFamily="2" charset="-122"/>
                <a:cs typeface="Courier New" panose="02070309020205020404" pitchFamily="49" charset="0"/>
              </a:rPr>
              <a:t>he fell asleep the instant he went home.</a:t>
            </a:r>
            <a:endParaRPr lang="zh-CN" altLang="zh-CN" sz="2800" kern="100" dirty="0">
              <a:solidFill>
                <a:srgbClr val="C00000"/>
              </a:solidFill>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135803"/>
            <a:ext cx="11412000" cy="658639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24.nail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指甲；钉子</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25.wax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蜡；蜜蜡</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		</a:t>
            </a:r>
            <a:r>
              <a:rPr lang="en-US" altLang="zh-CN" sz="2800" b="1" i="1" kern="100" dirty="0" err="1"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err="1" smtClean="0">
                <a:latin typeface="Times New Roman" panose="02020603050405020304" pitchFamily="18" charset="0"/>
                <a:ea typeface="华文细黑" panose="02010600040101010101" pitchFamily="2" charset="-122"/>
                <a:cs typeface="Courier New" panose="02070309020205020404" pitchFamily="49" charset="0"/>
              </a:rPr>
              <a:t>t</a:t>
            </a:r>
            <a:r>
              <a:rPr lang="en-US" altLang="zh-CN" sz="2800" b="1" kern="100" dirty="0" err="1">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上蜡</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26.disk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磁盘</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27.shabby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破旧的；寒酸的</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28.curtsy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en-US" altLang="zh-CN" sz="2800" b="1" i="1" kern="100" dirty="0">
                <a:latin typeface="Times New Roman" panose="02020603050405020304" pitchFamily="18" charset="0"/>
                <a:ea typeface="华文细黑" panose="02010600040101010101" pitchFamily="2" charset="-122"/>
                <a:cs typeface="Courier New" panose="02070309020205020404" pitchFamily="49" charset="0"/>
              </a:rPr>
              <a:t>also</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 curtsey) </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行屈膝礼</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女子</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行的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屈膝礼</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29.shilling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先令</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(1971</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年以前的英国货币单位，旧币的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12</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便士</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30.referee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裁判员；仲裁者</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31.horrible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可怕的；恐怖</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的</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412" y="782134"/>
            <a:ext cx="11412000" cy="529373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tabLst>
                <a:tab pos="2070735" algn="l"/>
              </a:tabLs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32.laundry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洗衣店；洗衣房；</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待洗的或洗好的</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衣服</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33.bathtub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浴缸；澡盆</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34.sob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啜泣；抽噎</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啜泣</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声</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；抽噎</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声</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35.waist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腰；腰部；腰围</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36.vest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背心；内衣</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37.heartily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尽情地；热心地；痛快地</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38.alphabet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字母表</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8412" y="860830"/>
            <a:ext cx="11412000" cy="529373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1.classic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adj</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经典的；第一流的</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经典著作</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2.plot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情节；阴谋</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3.whistle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Book Antiqua" panose="02040602050305030304" pitchFamily="18" charset="0"/>
                <a:ea typeface="华文细黑" panose="02010600040101010101" pitchFamily="2" charset="-122"/>
                <a:cs typeface="Times New Roman" panose="02020603050405020304" pitchFamily="18" charset="0"/>
              </a:rPr>
              <a:t>v</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i</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吹口哨；发出汽笛声</a:t>
            </a:r>
            <a:r>
              <a:rPr lang="zh-CN" altLang="zh-CN" sz="2800" b="1"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800" b="1"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en-US" altLang="zh-CN" sz="2800" b="1"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口哨声；汽笛声</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4.outcome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结果；</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效果</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5.thief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小偷；贼</a:t>
            </a:r>
            <a:endParaRPr lang="zh-CN" altLang="zh-CN" sz="1050" kern="100" dirty="0">
              <a:latin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6.handkerchief </a:t>
            </a:r>
            <a:r>
              <a:rPr lang="en-US" altLang="zh-CN" sz="2800" b="1" kern="100" dirty="0" smtClean="0">
                <a:latin typeface="Times New Roman" panose="02020603050405020304" pitchFamily="18" charset="0"/>
                <a:ea typeface="华文细黑" panose="02010600040101010101" pitchFamily="2" charset="-122"/>
                <a:cs typeface="Courier New" panose="02070309020205020404" pitchFamily="49" charset="0"/>
              </a:rPr>
              <a:t>		</a:t>
            </a:r>
            <a:r>
              <a:rPr lang="en-US" altLang="zh-CN" sz="2800" b="1" i="1" kern="100" dirty="0" smtClean="0">
                <a:latin typeface="Times New Roman" panose="02020603050405020304" pitchFamily="18" charset="0"/>
                <a:ea typeface="华文细黑" panose="02010600040101010101" pitchFamily="2" charset="-122"/>
                <a:cs typeface="Courier New" panose="02070309020205020404" pitchFamily="49" charset="0"/>
              </a:rPr>
              <a:t>n</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手帕；手绢；</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纸巾</a:t>
            </a:r>
            <a:endParaRPr lang="zh-CN" altLang="zh-CN" sz="1050" kern="100" dirty="0">
              <a:latin typeface="宋体" panose="02010600030101010101" pitchFamily="2" charset="-122"/>
              <a:cs typeface="Courier New" panose="02070309020205020404" pitchFamily="49" charset="0"/>
            </a:endParaRPr>
          </a:p>
        </p:txBody>
      </p:sp>
      <p:sp>
        <p:nvSpPr>
          <p:cNvPr id="3" name="矩形 2"/>
          <p:cNvSpPr/>
          <p:nvPr/>
        </p:nvSpPr>
        <p:spPr>
          <a:xfrm>
            <a:off x="388412" y="188640"/>
            <a:ext cx="11412000" cy="687600"/>
          </a:xfrm>
          <a:prstGeom prst="rect">
            <a:avLst/>
          </a:prstGeom>
        </p:spPr>
        <p:txBody>
          <a:bodyPr wrap="square" lIns="54000"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宋体" panose="02010600030101010101" pitchFamily="2" charset="-122"/>
                <a:ea typeface="华文细黑" panose="02010600040101010101" pitchFamily="2" charset="-122"/>
                <a:cs typeface="Times New Roman" panose="02020603050405020304" pitchFamily="18" charset="0"/>
              </a:rPr>
              <a:t>Ⅱ</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重点单词</a:t>
            </a:r>
            <a:r>
              <a:rPr lang="en-US" altLang="zh-CN" sz="2800" b="1" kern="100" dirty="0">
                <a:latin typeface="Times New Roman" panose="02020603050405020304" pitchFamily="18" charset="0"/>
                <a:ea typeface="华文细黑" panose="02010600040101010101" pitchFamily="2" charset="-122"/>
                <a:cs typeface="Courier New" panose="02070309020205020404" pitchFamily="49" charset="0"/>
              </a:rPr>
              <a:t>——</a:t>
            </a:r>
            <a:r>
              <a:rPr lang="zh-CN" altLang="zh-CN" sz="2800" b="1" kern="100" dirty="0">
                <a:latin typeface="Times New Roman" panose="02020603050405020304" pitchFamily="18" charset="0"/>
                <a:ea typeface="华文细黑" panose="02010600040101010101" pitchFamily="2" charset="-122"/>
                <a:cs typeface="Times New Roman" panose="02020603050405020304" pitchFamily="18" charset="0"/>
              </a:rPr>
              <a:t>我会</a:t>
            </a:r>
            <a:r>
              <a:rPr lang="zh-CN" altLang="zh-CN" sz="2800" b="1" kern="100" dirty="0" smtClean="0">
                <a:latin typeface="Times New Roman" panose="02020603050405020304" pitchFamily="18" charset="0"/>
                <a:ea typeface="华文细黑" panose="02010600040101010101" pitchFamily="2" charset="-122"/>
                <a:cs typeface="Times New Roman" panose="02020603050405020304" pitchFamily="18" charset="0"/>
              </a:rPr>
              <a:t>写</a:t>
            </a:r>
            <a:endParaRPr lang="zh-CN" altLang="zh-CN" sz="1050" kern="100" dirty="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17888</Words>
  <Application>WPS 演示</Application>
  <PresentationFormat>自定义</PresentationFormat>
  <Paragraphs>819</Paragraphs>
  <Slides>63</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63</vt:i4>
      </vt:variant>
    </vt:vector>
  </HeadingPairs>
  <TitlesOfParts>
    <vt:vector size="83" baseType="lpstr">
      <vt:lpstr>Arial</vt:lpstr>
      <vt:lpstr>宋体</vt:lpstr>
      <vt:lpstr>Wingdings</vt:lpstr>
      <vt:lpstr>微软雅黑</vt:lpstr>
      <vt:lpstr>Times New Roman</vt:lpstr>
      <vt:lpstr>Calibri</vt:lpstr>
      <vt:lpstr>Arial</vt:lpstr>
      <vt:lpstr>明兰_UI_TC</vt:lpstr>
      <vt:lpstr>黑体</vt:lpstr>
      <vt:lpstr>Courier New</vt:lpstr>
      <vt:lpstr>Calibri</vt:lpstr>
      <vt:lpstr>时尚中黑简体</vt:lpstr>
      <vt:lpstr>华文细黑</vt:lpstr>
      <vt:lpstr>Book Antiqua</vt:lpstr>
      <vt:lpstr>Arial Unicode MS</vt:lpstr>
      <vt:lpstr>IPAPANNEW</vt:lpstr>
      <vt:lpstr>Times New Roman</vt:lpstr>
      <vt:lpstr>楷体</vt:lpstr>
      <vt:lpstr>NumberOnly</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第一PPT</dc:creator>
  <cp:keywords>www.1ppt.com</cp:keywords>
  <cp:lastModifiedBy>Hannah</cp:lastModifiedBy>
  <cp:revision>1401</cp:revision>
  <dcterms:created xsi:type="dcterms:W3CDTF">2016-12-28T11:43:00Z</dcterms:created>
  <dcterms:modified xsi:type="dcterms:W3CDTF">2021-08-15T10:30:59Z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508894B1B84B43E79FD27FB787FEE691</vt:lpwstr>
  </property>
  <property fmtid="{D5CDD505-2E9C-101B-9397-08002B2CF9AE}" pid="3" name="KSOProductBuildVer">
    <vt:lpwstr>2052-11.1.0.10700</vt:lpwstr>
  </property>
</Properties>
</file>