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vml" ContentType="application/vnd.openxmlformats-officedocument.vmlDrawing"/>
  <Default Extension="bin" ContentType="application/vnd.openxmlformats-officedocument.oleObject"/>
  <Default Extension="png" ContentType="image/png"/>
  <Default Extension="wmf" ContentType="image/x-wmf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Java 20.1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3648" r:id="rId1"/>
  </p:sldMasterIdLst>
  <p:notesMasterIdLst>
    <p:notesMasterId r:id="rId2"/>
  </p:notesMasterIdLst>
  <p:sldIdLst>
    <p:sldId id="278" r:id="rId3"/>
    <p:sldId id="256" r:id="rId4"/>
    <p:sldId id="258" r:id="rId5"/>
    <p:sldId id="260" r:id="rId6"/>
    <p:sldId id="262" r:id="rId7"/>
    <p:sldId id="263" r:id="rId8"/>
    <p:sldId id="265" r:id="rId9"/>
    <p:sldId id="322" r:id="rId10"/>
    <p:sldId id="323" r:id="rId11"/>
    <p:sldId id="324" r:id="rId12"/>
    <p:sldId id="325" r:id="rId13"/>
    <p:sldId id="326" r:id="rId14"/>
    <p:sldId id="270" r:id="rId15"/>
    <p:sldId id="279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custDataLst>
    <p:tags r:id="rId23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59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8.xml" /><Relationship Id="rId11" Type="http://schemas.openxmlformats.org/officeDocument/2006/relationships/slide" Target="slides/slide9.xml" /><Relationship Id="rId12" Type="http://schemas.openxmlformats.org/officeDocument/2006/relationships/slide" Target="slides/slide10.xml" /><Relationship Id="rId13" Type="http://schemas.openxmlformats.org/officeDocument/2006/relationships/slide" Target="slides/slide11.xml" /><Relationship Id="rId14" Type="http://schemas.openxmlformats.org/officeDocument/2006/relationships/slide" Target="slides/slide12.xml" /><Relationship Id="rId15" Type="http://schemas.openxmlformats.org/officeDocument/2006/relationships/slide" Target="slides/slide13.xml" /><Relationship Id="rId16" Type="http://schemas.openxmlformats.org/officeDocument/2006/relationships/slide" Target="slides/slide14.xml" /><Relationship Id="rId17" Type="http://schemas.openxmlformats.org/officeDocument/2006/relationships/slide" Target="slides/slide15.xml" /><Relationship Id="rId18" Type="http://schemas.openxmlformats.org/officeDocument/2006/relationships/slide" Target="slides/slide16.xml" /><Relationship Id="rId19" Type="http://schemas.openxmlformats.org/officeDocument/2006/relationships/slide" Target="slides/slide17.xml" /><Relationship Id="rId2" Type="http://schemas.openxmlformats.org/officeDocument/2006/relationships/notesMaster" Target="notesMasters/notesMaster1.xml" /><Relationship Id="rId20" Type="http://schemas.openxmlformats.org/officeDocument/2006/relationships/slide" Target="slides/slide18.xml" /><Relationship Id="rId21" Type="http://schemas.openxmlformats.org/officeDocument/2006/relationships/slide" Target="slides/slide19.xml" /><Relationship Id="rId22" Type="http://schemas.openxmlformats.org/officeDocument/2006/relationships/slide" Target="slides/slide20.xml" /><Relationship Id="rId23" Type="http://schemas.openxmlformats.org/officeDocument/2006/relationships/tags" Target="tags/tag1.xml" /><Relationship Id="rId24" Type="http://schemas.openxmlformats.org/officeDocument/2006/relationships/presProps" Target="presProps.xml" /><Relationship Id="rId25" Type="http://schemas.openxmlformats.org/officeDocument/2006/relationships/viewProps" Target="viewProps.xml" /><Relationship Id="rId26" Type="http://schemas.openxmlformats.org/officeDocument/2006/relationships/theme" Target="theme/theme1.xml" /><Relationship Id="rId27" Type="http://schemas.openxmlformats.org/officeDocument/2006/relationships/tableStyles" Target="tableStyles.xml" /><Relationship Id="rId3" Type="http://schemas.openxmlformats.org/officeDocument/2006/relationships/slide" Target="slides/slide1.xml" /><Relationship Id="rId4" Type="http://schemas.openxmlformats.org/officeDocument/2006/relationships/slide" Target="slides/slide2.xml" /><Relationship Id="rId5" Type="http://schemas.openxmlformats.org/officeDocument/2006/relationships/slide" Target="slides/slide3.xml" /><Relationship Id="rId6" Type="http://schemas.openxmlformats.org/officeDocument/2006/relationships/slide" Target="slides/slide4.xml" /><Relationship Id="rId7" Type="http://schemas.openxmlformats.org/officeDocument/2006/relationships/slide" Target="slides/slide5.xml" /><Relationship Id="rId8" Type="http://schemas.openxmlformats.org/officeDocument/2006/relationships/slide" Target="slides/slide6.xml" /><Relationship Id="rId9" Type="http://schemas.openxmlformats.org/officeDocument/2006/relationships/slide" Target="slides/slide7.xml" /></Relationships>
</file>

<file path=ppt/drawings/_rels/vmlDrawing1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9.wmf" /></Relationships>
</file>

<file path=ppt/drawings/_rels/vmlDrawing2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9.wmf" /></Relationships>
</file>

<file path=ppt/drawings/_rels/vmlDrawing3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9.wmf" /></Relationships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200"/>
            </a:lvl1pPr>
          </a:lstStyle>
          <a:p>
            <a:endParaRPr lang="en-US" altLang="zh-CN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/>
            </a:lvl1pPr>
          </a:lstStyle>
          <a:p>
            <a:endParaRPr lang="en-US" altLang="zh-CN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>
              <a:defRPr sz="1200"/>
            </a:lvl1pPr>
          </a:lstStyle>
          <a:p>
            <a:endParaRPr lang="en-US" altLang="zh-CN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/>
            </a:lvl1pPr>
          </a:lstStyle>
          <a:p>
            <a:fld id="{6D8815B0-FC4F-438B-838D-C5631308FF5D}" type="slidenum">
              <a:rPr lang="en-US" altLang="zh-CN"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615774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3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5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6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5B3F5070-71DF-4A1E-A235-0854883F9122}" type="slidenum">
              <a:rPr lang="en-US" altLang="zh-CN"/>
              <a:t>13</a:t>
            </a:fld>
            <a:endParaRPr lang="en-US" altLang="zh-CN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1247647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BD07FCF1-722A-407F-AB88-D30498116350}" type="slidenum">
              <a:rPr lang="en-US" altLang="zh-CN"/>
              <a:t>15</a:t>
            </a:fld>
            <a:endParaRPr lang="en-US" altLang="zh-CN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17626964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1A9FCEF1-ABAC-43D6-8012-C7C074953D2E}" type="slidenum">
              <a:rPr lang="en-US" altLang="zh-CN"/>
              <a:t>16</a:t>
            </a:fld>
            <a:endParaRPr lang="en-US" altLang="zh-CN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3139798509"/>
      </p:ext>
    </p:extLst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3794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CN" altLang="en-US" noProof="0" smtClean="0"/>
              <a:t>单击此处编辑母版标题样式</a:t>
            </a:r>
          </a:p>
        </p:txBody>
      </p:sp>
      <p:sp>
        <p:nvSpPr>
          <p:cNvPr id="33795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 2" panose="05020102010507070707" pitchFamily="18" charset="2"/>
              <a:buNone/>
              <a:defRPr/>
            </a:lvl1pPr>
          </a:lstStyle>
          <a:p>
            <a:pPr lvl="0"/>
            <a:r>
              <a:rPr lang="zh-CN" altLang="en-US" noProof="0" smtClean="0"/>
              <a:t>单击此处编辑母版副标题样式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3FC70A9-28AA-4AED-B673-E1034CB2A210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6A4732-8B72-4583-931E-55B27AEB7A27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2FF84A-B6DF-4DAE-905F-37A1801D2D1C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301625" y="228600"/>
            <a:ext cx="8540750" cy="587057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301625" y="6245225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fld id="{D7CEE06F-A643-4B3A-B8C0-CD623DEBA306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xAndClipArt" preserve="1">
  <p:cSld name="标题，文本与剪贴画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4075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301625" y="1600200"/>
            <a:ext cx="4194175" cy="449897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剪贴画占位符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194175" cy="449897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301625" y="6245225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fld id="{788EC071-1F72-4C08-91F1-4EB84A84A98B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4075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301625" y="1600200"/>
            <a:ext cx="4194175" cy="449897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4175" cy="449897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301625" y="6245225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fld id="{F8C61641-3769-42D8-A907-E15DA3B57695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DA13BD-BEEE-4D5A-BA9B-9B40635E3135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BE5592-CAAB-4572-9D22-07C09C6B080B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01625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3CC258-62F0-4921-B6D7-89B0B2B6E247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A93393-A818-41BE-917C-278FB07D5E90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2E3D4-0045-42BA-B4DF-C26BA6649A69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C2A06D-DF18-4690-A3C0-02F780591891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14F441-0182-4A4D-BC97-266C30F48C1B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84CC81-49F6-4E7D-AA8F-47F39CB1BA3B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slideLayout" Target="../slideLayouts/slideLayout12.xml" /><Relationship Id="rId13" Type="http://schemas.openxmlformats.org/officeDocument/2006/relationships/slideLayout" Target="../slideLayouts/slideLayout13.xml" /><Relationship Id="rId14" Type="http://schemas.openxmlformats.org/officeDocument/2006/relationships/slideLayout" Target="../slideLayouts/slideLayout14.xml" /><Relationship Id="rId15" Type="http://schemas.openxmlformats.org/officeDocument/2006/relationships/image" Target="../media/image1.jpeg" /><Relationship Id="rId16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blipFill dpi="0" rotWithShape="0">
          <a:blip r:embed="rId15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2770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407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32771" name="Rectangle 3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00200"/>
            <a:ext cx="8540750" cy="449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endParaRPr lang="en-US" altLang="zh-CN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en-US" altLang="zh-CN"/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2C7154AB-2F11-41CE-9926-9B23B48A9248}" type="slidenum">
              <a:rPr lang="en-US" altLang="zh-CN"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ransition/>
  <p:timing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5000"/>
        <a:buFont typeface="Wingdings 2" panose="05020102010507070707" pitchFamily="18" charset="2"/>
        <a:buChar char="¡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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 2" panose="05020102010507070707" pitchFamily="18" charset="2"/>
        <a:buChar char="¡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anose="05000000000000000000" pitchFamily="2" charset="2"/>
        <a:buChar char="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 2" panose="05020102010507070707" pitchFamily="18" charset="2"/>
        <a:buChar char="¡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 2" panose="05020102010507070707" pitchFamily="18" charset="2"/>
        <a:buChar char="¡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 2" panose="05020102010507070707" pitchFamily="18" charset="2"/>
        <a:buChar char="¡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 2" panose="05020102010507070707" pitchFamily="18" charset="2"/>
        <a:buChar char="¡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 2" panose="05020102010507070707" pitchFamily="18" charset="2"/>
        <a:buChar char="¡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2.jpeg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 /><Relationship Id="rId2" Type="http://schemas.openxmlformats.org/officeDocument/2006/relationships/image" Target="../media/image6.png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7.png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7.png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8.png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 /><Relationship Id="rId2" Type="http://schemas.openxmlformats.org/officeDocument/2006/relationships/oleObject" Target="../embeddings/oleObject1.bin" TargetMode="Internal" /><Relationship Id="rId3" Type="http://schemas.openxmlformats.org/officeDocument/2006/relationships/image" Target="../media/image9.wmf" /><Relationship Id="rId4" Type="http://schemas.openxmlformats.org/officeDocument/2006/relationships/vmlDrawing" Target="../drawings/vmlDrawing1.vml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 /><Relationship Id="rId2" Type="http://schemas.openxmlformats.org/officeDocument/2006/relationships/notesSlide" Target="../notesSlides/notesSlide2.xml" /><Relationship Id="rId3" Type="http://schemas.openxmlformats.org/officeDocument/2006/relationships/hyperlink" Target="&#31616;&#35856;&#25391;&#21160;.swf" TargetMode="External" /><Relationship Id="rId4" Type="http://schemas.openxmlformats.org/officeDocument/2006/relationships/oleObject" Target="../embeddings/oleObject2.bin" TargetMode="Internal" /><Relationship Id="rId5" Type="http://schemas.openxmlformats.org/officeDocument/2006/relationships/image" Target="../media/image9.wmf" /><Relationship Id="rId6" Type="http://schemas.openxmlformats.org/officeDocument/2006/relationships/vmlDrawing" Target="../drawings/vmlDrawing2.vml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3.xml" /><Relationship Id="rId3" Type="http://schemas.openxmlformats.org/officeDocument/2006/relationships/image" Target="../media/image10.png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oleObject" Target="../embeddings/oleObject3.bin" TargetMode="Internal" /><Relationship Id="rId3" Type="http://schemas.openxmlformats.org/officeDocument/2006/relationships/image" Target="../media/image9.wmf" /><Relationship Id="rId4" Type="http://schemas.openxmlformats.org/officeDocument/2006/relationships/vmlDrawing" Target="../drawings/vmlDrawing3.vml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11.png" /></Relationships>
</file>

<file path=ppt/slides/_rels/slide1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12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3.jpeg" /></Relationships>
</file>

<file path=ppt/slides/_rels/slide2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13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4.png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 /><Relationship Id="rId2" Type="http://schemas.openxmlformats.org/officeDocument/2006/relationships/image" Target="../media/image5.png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blipFill dpi="0"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1877207" y="4924425"/>
            <a:ext cx="5669280" cy="9220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CN" altLang="en-US" sz="5400" smtClean="0">
                <a:latin typeface="隶书" panose="02010509060101010101" pitchFamily="49" charset="-122"/>
                <a:ea typeface="隶书" panose="02010509060101010101" pitchFamily="49" charset="-122"/>
              </a:rPr>
              <a:t>第</a:t>
            </a:r>
            <a:r>
              <a:rPr lang="en-US" altLang="zh-CN" sz="5400" smtClean="0">
                <a:latin typeface="隶书" panose="02010509060101010101" pitchFamily="49" charset="-122"/>
                <a:ea typeface="隶书" panose="02010509060101010101" pitchFamily="49" charset="-122"/>
              </a:rPr>
              <a:t>2</a:t>
            </a:r>
            <a:r>
              <a:rPr lang="zh-CN" altLang="en-US" sz="5400">
                <a:latin typeface="隶书" panose="02010509060101010101" pitchFamily="49" charset="-122"/>
                <a:ea typeface="隶书" panose="02010509060101010101" pitchFamily="49" charset="-122"/>
              </a:rPr>
              <a:t>节 </a:t>
            </a:r>
            <a:r>
              <a:rPr lang="zh-CN" altLang="en-US" sz="5400" smtClean="0">
                <a:latin typeface="隶书" panose="02010509060101010101" pitchFamily="49" charset="-122"/>
                <a:ea typeface="隶书" panose="02010509060101010101" pitchFamily="49" charset="-122"/>
              </a:rPr>
              <a:t>振动</a:t>
            </a:r>
            <a:r>
              <a:rPr lang="zh-CN" altLang="en-US" sz="5400">
                <a:latin typeface="隶书" panose="02010509060101010101" pitchFamily="49" charset="-122"/>
                <a:ea typeface="隶书" panose="02010509060101010101" pitchFamily="49" charset="-122"/>
              </a:rPr>
              <a:t>的描述</a:t>
            </a:r>
          </a:p>
        </p:txBody>
      </p:sp>
    </p:spTree>
  </p:cSld>
  <p:clrMapOvr>
    <a:masterClrMapping/>
  </p:clrMapOvr>
  <p:transition/>
  <p:timing/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8436" name="矩形 18435"/>
          <p:cNvSpPr/>
          <p:nvPr/>
        </p:nvSpPr>
        <p:spPr>
          <a:xfrm>
            <a:off x="827088" y="476568"/>
            <a:ext cx="6408737" cy="366712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zh-CN" altLang="en-US" sz="3200" b="1">
                <a:solidFill>
                  <a:srgbClr val="FF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验证方法一：特殊值代入法</a:t>
            </a:r>
          </a:p>
        </p:txBody>
      </p:sp>
      <p:pic>
        <p:nvPicPr>
          <p:cNvPr id="18437" name="图片 1843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178" y="1556385"/>
            <a:ext cx="5329237" cy="18827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8439" name="矩形 18438"/>
          <p:cNvSpPr/>
          <p:nvPr/>
        </p:nvSpPr>
        <p:spPr>
          <a:xfrm>
            <a:off x="1116013" y="4221163"/>
            <a:ext cx="5487987" cy="4826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zh-CN" altLang="en-US" sz="3200" b="1">
                <a:solidFill>
                  <a:srgbClr val="FF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验证方法二：计算机曲线拟合</a:t>
            </a:r>
          </a:p>
        </p:txBody>
      </p:sp>
      <p:sp>
        <p:nvSpPr>
          <p:cNvPr id="18440" name="矩形 18439"/>
          <p:cNvSpPr/>
          <p:nvPr/>
        </p:nvSpPr>
        <p:spPr>
          <a:xfrm>
            <a:off x="1116013" y="4868863"/>
            <a:ext cx="7200900" cy="136842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rtl="0" eaLnBrk="1" fontAlgn="base" latinLnBrk="1" hangingPunct="1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Char char="•"/>
              <a:defRPr sz="2200" u="none" kern="1200" baseline="0">
                <a:solidFill>
                  <a:schemeClr val="tx1"/>
                </a:solidFill>
                <a:latin typeface="-윤명조240" pitchFamily="18" charset="-127"/>
                <a:ea typeface="宋体" panose="02010600030101010101" pitchFamily="2" charset="-122"/>
              </a:defRPr>
            </a:lvl1pPr>
            <a:lvl2pPr marL="742950" lvl="1" indent="-285750" algn="l" defTabSz="914400" rtl="0" eaLnBrk="1" fontAlgn="base" latinLnBrk="1" hangingPunct="1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Char char="•"/>
              <a:defRPr sz="2000" b="0" i="0" u="none" kern="1200" baseline="0">
                <a:solidFill>
                  <a:schemeClr val="tx1"/>
                </a:solidFill>
                <a:latin typeface="-윤명조240" pitchFamily="18" charset="-127"/>
                <a:ea typeface="宋体" panose="02010600030101010101" pitchFamily="2" charset="-122"/>
              </a:defRPr>
            </a:lvl2pPr>
            <a:lvl3pPr marL="1143000" lvl="2" indent="-228600" algn="l" defTabSz="914400" rtl="0" eaLnBrk="1" fontAlgn="base" latinLnBrk="1" hangingPunct="1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Char char="•"/>
              <a:defRPr sz="1800" b="0" i="0" u="none" kern="1200" baseline="0">
                <a:solidFill>
                  <a:schemeClr val="tx1"/>
                </a:solidFill>
                <a:latin typeface="-윤명조240" pitchFamily="18" charset="-127"/>
                <a:ea typeface="宋体" panose="02010600030101010101" pitchFamily="2" charset="-122"/>
              </a:defRPr>
            </a:lvl3pPr>
            <a:lvl4pPr marL="1600200" lvl="3" indent="-228600" algn="l" defTabSz="914400" rtl="0" eaLnBrk="1" fontAlgn="base" latinLnBrk="1" hangingPunct="1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Char char="•"/>
              <a:defRPr sz="1600" b="0" i="0" u="none" kern="1200" baseline="0">
                <a:solidFill>
                  <a:schemeClr val="tx1"/>
                </a:solidFill>
                <a:latin typeface="-윤명조240" pitchFamily="18" charset="-127"/>
                <a:ea typeface="宋体" panose="02010600030101010101" pitchFamily="2" charset="-122"/>
              </a:defRPr>
            </a:lvl4pPr>
            <a:lvl5pPr marL="2057400" lvl="4" indent="-228600" algn="l" defTabSz="914400" rtl="0" eaLnBrk="1" fontAlgn="base" latinLnBrk="1" hangingPunct="1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Char char="•"/>
              <a:defRPr sz="1400" b="0" i="0" u="none" kern="1200" baseline="0">
                <a:solidFill>
                  <a:schemeClr val="tx1"/>
                </a:solidFill>
                <a:latin typeface="-윤명조240" pitchFamily="18" charset="-127"/>
                <a:ea typeface="宋体" panose="02010600030101010101" pitchFamily="2" charset="-122"/>
              </a:defRPr>
            </a:lvl5pPr>
          </a:lstStyle>
          <a:p>
            <a:pPr lvl="0">
              <a:lnSpc>
                <a:spcPct val="150000"/>
              </a:lnSpc>
              <a:spcBef>
                <a:spcPct val="0"/>
              </a:spcBef>
            </a:pPr>
            <a:r>
              <a:rPr lang="zh-CN" altLang="en-US" sz="2800" b="1">
                <a:ea typeface="华文新魏" panose="02010800040101010101" pitchFamily="2" charset="-122"/>
              </a:rPr>
              <a:t>简谐运动：</a:t>
            </a:r>
            <a:r>
              <a:rPr lang="en-US" altLang="zh-CN" sz="2800" b="1" err="1">
                <a:ea typeface="华文新魏" panose="02010800040101010101" pitchFamily="2" charset="-122"/>
              </a:rPr>
              <a:t>x-t</a:t>
            </a:r>
            <a:r>
              <a:rPr lang="zh-CN" altLang="en-US" sz="2800" b="1">
                <a:ea typeface="华文新魏" panose="02010800040101010101" pitchFamily="2" charset="-122"/>
              </a:rPr>
              <a:t>变化规律遵从正弦（余弦）函数的规律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0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5602" name="图片 25601" descr="振动图像0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5825" y="2205038"/>
            <a:ext cx="4448175" cy="298608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5603" name="文本占位符 25602"/>
          <p:cNvSpPr>
            <a:spLocks noGrp="1"/>
          </p:cNvSpPr>
          <p:nvPr>
            <p:ph type="body" idx="1"/>
          </p:nvPr>
        </p:nvSpPr>
        <p:spPr>
          <a:xfrm>
            <a:off x="251460" y="1340485"/>
            <a:ext cx="4248150" cy="4824413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lang="en-US" altLang="zh-CN" sz="2800" b="1">
                <a:solidFill>
                  <a:srgbClr val="FF00FF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1</a:t>
            </a:r>
            <a:r>
              <a:rPr lang="zh-CN" altLang="en-US" sz="2800" b="1">
                <a:solidFill>
                  <a:srgbClr val="FF00FF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、直接描述量：</a:t>
            </a:r>
          </a:p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lang="en-US" altLang="zh-CN" sz="2800" b="1">
                <a:latin typeface="华文新魏" panose="02010800040101010101" pitchFamily="2" charset="-122"/>
                <a:ea typeface="华文新魏" panose="02010800040101010101" pitchFamily="2" charset="-122"/>
              </a:rPr>
              <a:t>①</a:t>
            </a:r>
            <a:r>
              <a:rPr lang="zh-CN" altLang="en-US" sz="2800" b="1">
                <a:latin typeface="华文新魏" panose="02010800040101010101" pitchFamily="2" charset="-122"/>
                <a:ea typeface="华文新魏" panose="02010800040101010101" pitchFamily="2" charset="-122"/>
              </a:rPr>
              <a:t>周期</a:t>
            </a:r>
            <a:r>
              <a:rPr lang="en-US" altLang="zh-CN" sz="2800" b="1">
                <a:latin typeface="华文新魏" panose="02010800040101010101" pitchFamily="2" charset="-122"/>
                <a:ea typeface="华文新魏" panose="02010800040101010101" pitchFamily="2" charset="-122"/>
              </a:rPr>
              <a:t>T</a:t>
            </a:r>
            <a:r>
              <a:rPr lang="zh-CN" altLang="en-US" sz="2800" b="1">
                <a:latin typeface="华文新魏" panose="02010800040101010101" pitchFamily="2" charset="-122"/>
                <a:ea typeface="华文新魏" panose="02010800040101010101" pitchFamily="2" charset="-122"/>
              </a:rPr>
              <a:t>；相邻两个位移为正的最大值或负的最大值之间的时间间隔， </a:t>
            </a:r>
            <a:endParaRPr lang="zh-CN" altLang="en-US" sz="2800" b="1"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lang="en-US" altLang="zh-CN" sz="2800" b="1">
                <a:latin typeface="华文新魏" panose="02010800040101010101" pitchFamily="2" charset="-122"/>
                <a:ea typeface="华文新魏" panose="02010800040101010101" pitchFamily="2" charset="-122"/>
              </a:rPr>
              <a:t>②</a:t>
            </a:r>
            <a:r>
              <a:rPr lang="zh-CN" altLang="en-US" sz="2800" b="1">
                <a:latin typeface="华文新魏" panose="02010800040101010101" pitchFamily="2" charset="-122"/>
                <a:ea typeface="华文新魏" panose="02010800040101010101" pitchFamily="2" charset="-122"/>
              </a:rPr>
              <a:t>任意时刻的位移</a:t>
            </a:r>
            <a:r>
              <a:rPr lang="en-US" altLang="zh-CN" sz="2800" b="1">
                <a:latin typeface="华文新魏" panose="02010800040101010101" pitchFamily="2" charset="-122"/>
                <a:ea typeface="华文新魏" panose="02010800040101010101" pitchFamily="2" charset="-122"/>
              </a:rPr>
              <a:t>x</a:t>
            </a:r>
            <a:r>
              <a:rPr lang="zh-CN" altLang="en-US" sz="2800" b="1">
                <a:latin typeface="华文新魏" panose="02010800040101010101" pitchFamily="2" charset="-122"/>
                <a:ea typeface="华文新魏" panose="02010800040101010101" pitchFamily="2" charset="-122"/>
              </a:rPr>
              <a:t>。</a:t>
            </a:r>
            <a:endParaRPr lang="zh-CN" altLang="en-US" sz="2800"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25604" name="文本框 25603"/>
          <p:cNvSpPr txBox="1"/>
          <p:nvPr/>
        </p:nvSpPr>
        <p:spPr>
          <a:xfrm>
            <a:off x="468313" y="260350"/>
            <a:ext cx="8153400" cy="62992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lnSpc>
                <a:spcPct val="125000"/>
              </a:lnSpc>
              <a:spcBef>
                <a:spcPct val="50000"/>
              </a:spcBef>
            </a:pPr>
            <a:r>
              <a:rPr lang="zh-CN" altLang="en-US" sz="2800" b="1">
                <a:solidFill>
                  <a:srgbClr val="000066"/>
                </a:solidFill>
                <a:latin typeface="Arial" panose="020b0604020202020204" pitchFamily="34" charset="0"/>
                <a:ea typeface="华文中宋" panose="02010600040101010101" pitchFamily="2" charset="-122"/>
              </a:rPr>
              <a:t>从简谐运动的图象了解振动物体的运动情况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6626" name="图片 26625" descr="振动图像0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2363" y="1052513"/>
            <a:ext cx="4211637" cy="303053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6627" name="文本占位符 26626"/>
          <p:cNvSpPr>
            <a:spLocks noGrp="1"/>
          </p:cNvSpPr>
          <p:nvPr>
            <p:ph type="body" idx="1"/>
          </p:nvPr>
        </p:nvSpPr>
        <p:spPr>
          <a:xfrm>
            <a:off x="971550" y="1268413"/>
            <a:ext cx="3960813" cy="4895850"/>
          </a:xfrm>
        </p:spPr>
        <p:txBody>
          <a:bodyPr/>
          <a:lstStyle/>
          <a:p>
            <a:pPr>
              <a:buNone/>
            </a:pPr>
            <a:r>
              <a:rPr lang="en-US" altLang="zh-CN" sz="2800" b="1">
                <a:solidFill>
                  <a:srgbClr val="FF00FF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2</a:t>
            </a:r>
            <a:r>
              <a:rPr lang="zh-CN" altLang="en-US" sz="2800" b="1">
                <a:solidFill>
                  <a:srgbClr val="FF00FF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、间接描述量</a:t>
            </a:r>
          </a:p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lang="en-US" altLang="zh-CN" sz="2800" b="1">
                <a:latin typeface="华文新魏" panose="02010800040101010101" pitchFamily="2" charset="-122"/>
                <a:ea typeface="华文新魏" panose="02010800040101010101" pitchFamily="2" charset="-122"/>
              </a:rPr>
              <a:t>①</a:t>
            </a:r>
            <a:r>
              <a:rPr lang="zh-CN" altLang="en-US" sz="2800" b="1">
                <a:latin typeface="华文新魏" panose="02010800040101010101" pitchFamily="2" charset="-122"/>
                <a:ea typeface="华文新魏" panose="02010800040101010101" pitchFamily="2" charset="-122"/>
              </a:rPr>
              <a:t>频率</a:t>
            </a:r>
            <a:r>
              <a:rPr lang="en-US" altLang="zh-CN" sz="2800" b="1" i="1">
                <a:latin typeface="华文新魏" panose="02010800040101010101" pitchFamily="2" charset="-122"/>
                <a:ea typeface="华文新魏" panose="02010800040101010101" pitchFamily="2" charset="-122"/>
              </a:rPr>
              <a:t>f</a:t>
            </a:r>
            <a:r>
              <a:rPr lang="en-US" altLang="zh-CN" sz="2800" b="1">
                <a:latin typeface="华文新魏" panose="02010800040101010101" pitchFamily="2" charset="-122"/>
                <a:ea typeface="华文新魏" panose="02010800040101010101" pitchFamily="2" charset="-122"/>
              </a:rPr>
              <a:t>=1/T</a:t>
            </a:r>
          </a:p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lang="en-US" altLang="zh-CN" sz="2800" b="1">
                <a:latin typeface="华文新魏" panose="02010800040101010101" pitchFamily="2" charset="-122"/>
                <a:ea typeface="华文新魏" panose="02010800040101010101" pitchFamily="2" charset="-122"/>
              </a:rPr>
              <a:t>②</a:t>
            </a:r>
            <a:r>
              <a:rPr lang="zh-CN" altLang="en-US" sz="2800" b="1">
                <a:latin typeface="华文新魏" panose="02010800040101010101" pitchFamily="2" charset="-122"/>
                <a:ea typeface="华文新魏" panose="02010800040101010101" pitchFamily="2" charset="-122"/>
              </a:rPr>
              <a:t>任一时刻</a:t>
            </a:r>
            <a:r>
              <a:rPr lang="en-US" altLang="zh-CN" sz="2800" b="1" i="1">
                <a:latin typeface="华文新魏" panose="02010800040101010101" pitchFamily="2" charset="-122"/>
                <a:ea typeface="华文新魏" panose="02010800040101010101" pitchFamily="2" charset="-122"/>
              </a:rPr>
              <a:t>t</a:t>
            </a:r>
            <a:r>
              <a:rPr lang="zh-CN" altLang="en-US" sz="2800" b="1">
                <a:latin typeface="华文新魏" panose="02010800040101010101" pitchFamily="2" charset="-122"/>
                <a:ea typeface="华文新魏" panose="02010800040101010101" pitchFamily="2" charset="-122"/>
              </a:rPr>
              <a:t>的振动方向</a:t>
            </a:r>
          </a:p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lang="en-US" altLang="zh-CN" sz="2800" b="1">
                <a:latin typeface="华文新魏" panose="02010800040101010101" pitchFamily="2" charset="-122"/>
                <a:ea typeface="华文新魏" panose="02010800040101010101" pitchFamily="2" charset="-122"/>
              </a:rPr>
              <a:t>③x-t</a:t>
            </a:r>
            <a:r>
              <a:rPr lang="zh-CN" altLang="en-US" sz="2800" b="1">
                <a:latin typeface="华文新魏" panose="02010800040101010101" pitchFamily="2" charset="-122"/>
                <a:ea typeface="华文新魏" panose="02010800040101010101" pitchFamily="2" charset="-122"/>
              </a:rPr>
              <a:t>图线上任一点的切线的斜率等于</a:t>
            </a:r>
            <a:r>
              <a:rPr lang="en-US" altLang="zh-CN" sz="2800" b="1" i="1">
                <a:latin typeface="华文新魏" panose="02010800040101010101" pitchFamily="2" charset="-122"/>
                <a:ea typeface="华文新魏" panose="02010800040101010101" pitchFamily="2" charset="-122"/>
              </a:rPr>
              <a:t>v</a:t>
            </a:r>
            <a:r>
              <a:rPr lang="zh-CN" altLang="en-US" sz="2800" b="1">
                <a:latin typeface="华文新魏" panose="02010800040101010101" pitchFamily="2" charset="-122"/>
                <a:ea typeface="华文新魏" panose="02010800040101010101" pitchFamily="2" charset="-122"/>
              </a:rPr>
              <a:t>。 </a:t>
            </a:r>
            <a:endParaRPr lang="zh-CN" altLang="en-US" sz="2800" b="1"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lang="en-US" altLang="zh-CN" sz="2800" b="1">
                <a:latin typeface="华文新魏" panose="02010800040101010101" pitchFamily="2" charset="-122"/>
                <a:ea typeface="华文新魏" panose="02010800040101010101" pitchFamily="2" charset="-122"/>
              </a:rPr>
              <a:t>④</a:t>
            </a:r>
            <a:r>
              <a:rPr lang="zh-CN" altLang="en-US" sz="2800" b="1">
                <a:latin typeface="华文新魏" panose="02010800040101010101" pitchFamily="2" charset="-122"/>
                <a:ea typeface="华文新魏" panose="02010800040101010101" pitchFamily="2" charset="-122"/>
              </a:rPr>
              <a:t>任一时刻</a:t>
            </a:r>
            <a:r>
              <a:rPr lang="en-US" altLang="zh-CN" sz="2800" b="1" i="1">
                <a:latin typeface="华文新魏" panose="02010800040101010101" pitchFamily="2" charset="-122"/>
                <a:ea typeface="华文新魏" panose="02010800040101010101" pitchFamily="2" charset="-122"/>
              </a:rPr>
              <a:t>t</a:t>
            </a:r>
            <a:r>
              <a:rPr lang="zh-CN" altLang="en-US" sz="2800" b="1">
                <a:latin typeface="华文新魏" panose="02010800040101010101" pitchFamily="2" charset="-122"/>
                <a:ea typeface="华文新魏" panose="02010800040101010101" pitchFamily="2" charset="-122"/>
              </a:rPr>
              <a:t>的加速度</a:t>
            </a:r>
            <a:r>
              <a:rPr lang="en-US" altLang="zh-CN" sz="2800" b="1" i="1">
                <a:latin typeface="华文新魏" panose="02010800040101010101" pitchFamily="2" charset="-122"/>
                <a:ea typeface="华文新魏" panose="02010800040101010101" pitchFamily="2" charset="-122"/>
              </a:rPr>
              <a:t>a</a:t>
            </a:r>
            <a:r>
              <a:rPr lang="zh-CN" altLang="en-US" sz="2800" b="1">
                <a:latin typeface="华文新魏" panose="02010800040101010101" pitchFamily="2" charset="-122"/>
                <a:ea typeface="华文新魏" panose="02010800040101010101" pitchFamily="2" charset="-122"/>
              </a:rPr>
              <a:t>的方向</a:t>
            </a:r>
            <a:endParaRPr lang="zh-CN" altLang="en-US" sz="2800" b="1"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5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7" dur="5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2" dur="5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7" dur="5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8434" name="Picture 2" descr="相位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43940" y="1916430"/>
            <a:ext cx="5616575" cy="3167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435" name="Rectangle 3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323850" y="548640"/>
            <a:ext cx="8604250" cy="1181100"/>
          </a:xfrm>
        </p:spPr>
        <p:txBody>
          <a:bodyPr/>
          <a:lstStyle/>
          <a:p>
            <a:pPr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altLang="zh-CN" b="1">
                <a:solidFill>
                  <a:schemeClr val="tx2"/>
                </a:solidFill>
                <a:latin typeface="宋体" panose="02010600030101010101" pitchFamily="2" charset="-122"/>
              </a:rPr>
              <a:t>  </a:t>
            </a:r>
            <a:r>
              <a:rPr lang="zh-CN" altLang="en-US" b="1">
                <a:solidFill>
                  <a:schemeClr val="tx2"/>
                </a:solidFill>
                <a:latin typeface="Times New Roman" panose="02020603050405020304" pitchFamily="18" charset="0"/>
                <a:ea typeface="楷体_GB2312" pitchFamily="49" charset="-122"/>
              </a:rPr>
              <a:t>简谐运动的</a:t>
            </a:r>
            <a:r>
              <a:rPr lang="zh-CN" altLang="en-US" b="1">
                <a:solidFill>
                  <a:srgbClr val="0000FF"/>
                </a:solidFill>
                <a:latin typeface="Times New Roman" panose="02020603050405020304" pitchFamily="18" charset="0"/>
                <a:ea typeface="楷体_GB2312" pitchFamily="49" charset="-122"/>
              </a:rPr>
              <a:t>位移</a:t>
            </a:r>
            <a:r>
              <a:rPr lang="en-US" altLang="zh-CN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-</a:t>
            </a:r>
            <a:r>
              <a:rPr lang="zh-CN" altLang="en-US" b="1">
                <a:solidFill>
                  <a:srgbClr val="0000FF"/>
                </a:solidFill>
                <a:latin typeface="Times New Roman" panose="02020603050405020304" pitchFamily="18" charset="0"/>
                <a:ea typeface="楷体_GB2312" pitchFamily="49" charset="-122"/>
              </a:rPr>
              <a:t>时间关系</a:t>
            </a:r>
          </a:p>
          <a:p>
            <a:pPr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zh-CN" altLang="en-US" b="1">
                <a:solidFill>
                  <a:srgbClr val="0000FF"/>
                </a:solidFill>
                <a:latin typeface="Times New Roman" panose="02020603050405020304" pitchFamily="18" charset="0"/>
                <a:ea typeface="楷体_GB2312" pitchFamily="49" charset="-122"/>
              </a:rPr>
              <a:t>   振动</a:t>
            </a:r>
            <a:r>
              <a:rPr lang="zh-CN" altLang="en-US" b="1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49" charset="-122"/>
              </a:rPr>
              <a:t>图象：</a:t>
            </a:r>
            <a:r>
              <a:rPr lang="zh-CN" altLang="en-US" b="1">
                <a:solidFill>
                  <a:schemeClr val="tx2"/>
                </a:solidFill>
                <a:latin typeface="Times New Roman" panose="02020603050405020304" pitchFamily="18" charset="0"/>
                <a:ea typeface="楷体_GB2312" pitchFamily="49" charset="-122"/>
              </a:rPr>
              <a:t>正弦曲线</a:t>
            </a:r>
            <a:endParaRPr lang="zh-CN" altLang="en-US" b="1">
              <a:solidFill>
                <a:srgbClr val="0000FF"/>
              </a:solidFill>
              <a:latin typeface="Times New Roman" panose="02020603050405020304" pitchFamily="18" charset="0"/>
              <a:ea typeface="楷体_GB2312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  <p:cond evt="onBegin" delay="0">
                          <p:tn val="8"/>
                        </p:cond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8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smtClean="0">
                <a:solidFill>
                  <a:srgbClr val="FF0000"/>
                </a:solidFill>
                <a:ea typeface="楷体_GB2312" pitchFamily="49" charset="-122"/>
              </a:rPr>
              <a:t>三、简谐运动的公式表达</a:t>
            </a:r>
            <a:endParaRPr lang="zh-CN" altLang="en-US"/>
          </a:p>
        </p:txBody>
      </p:sp>
      <p:graphicFrame>
        <p:nvGraphicFramePr>
          <p:cNvPr id="44034" name="Object 2"/>
          <p:cNvGraphicFramePr>
            <a:graphicFrameLocks noChangeAspect="1"/>
          </p:cNvGraphicFramePr>
          <p:nvPr/>
        </p:nvGraphicFramePr>
        <p:xfrm>
          <a:off x="2786050" y="2071678"/>
          <a:ext cx="5537200" cy="107950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38" name="Microsoft 公式 3.0" r:id="rId2" imgW="25298400" imgH="4876800" progId="Equation.3">
                  <p:embed/>
                </p:oleObj>
              </mc:Choice>
              <mc:Fallback>
                <p:oleObj name="Microsoft 公式 3.0" r:id="rId2" imgW="25298400" imgH="48768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786050" y="2071678"/>
                        <a:ext cx="5537200" cy="1079500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9525" cap="flat" cmpd="sng">
                        <a:solidFill>
                          <a:srgbClr val="FF0000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矩形 5"/>
          <p:cNvSpPr/>
          <p:nvPr/>
        </p:nvSpPr>
        <p:spPr>
          <a:xfrm>
            <a:off x="285720" y="2071678"/>
            <a:ext cx="250100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b="1" smtClean="0">
                <a:solidFill>
                  <a:srgbClr val="0000FF"/>
                </a:solidFill>
                <a:latin typeface="Times New Roman" panose="02020603050405020304" pitchFamily="18" charset="0"/>
                <a:ea typeface="楷体_GB2312" pitchFamily="49" charset="-122"/>
              </a:rPr>
              <a:t>振动</a:t>
            </a:r>
            <a:r>
              <a:rPr lang="zh-CN" alt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49" charset="-122"/>
              </a:rPr>
              <a:t>方程：</a:t>
            </a:r>
            <a:endParaRPr lang="zh-CN" altLang="en-US" sz="36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4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1506" name="Rectangle 2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144463" y="2016125"/>
            <a:ext cx="8820150" cy="4581525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66FF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altLang="zh-CN" sz="4000" b="1">
                <a:latin typeface="Times New Roman" panose="02020603050405020304" pitchFamily="18" charset="0"/>
                <a:ea typeface="楷体_GB2312" pitchFamily="49" charset="-122"/>
              </a:rPr>
              <a:t>1</a:t>
            </a:r>
            <a:r>
              <a:rPr lang="zh-CN" altLang="en-US" sz="4000" b="1">
                <a:latin typeface="Times New Roman" panose="02020603050405020304" pitchFamily="18" charset="0"/>
                <a:ea typeface="楷体_GB2312" pitchFamily="49" charset="-122"/>
              </a:rPr>
              <a:t>、 </a:t>
            </a:r>
            <a:r>
              <a:rPr lang="en-US" altLang="zh-CN" sz="4000" b="1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49" charset="-122"/>
              </a:rPr>
              <a:t>A</a:t>
            </a:r>
            <a:r>
              <a:rPr lang="zh-CN" altLang="en-US" sz="4000" b="1">
                <a:latin typeface="Times New Roman" panose="02020603050405020304" pitchFamily="18" charset="0"/>
                <a:ea typeface="楷体_GB2312" pitchFamily="49" charset="-122"/>
              </a:rPr>
              <a:t>叫</a:t>
            </a:r>
            <a:r>
              <a:rPr lang="zh-CN" altLang="en-US" sz="4000" b="1">
                <a:solidFill>
                  <a:srgbClr val="0000FF"/>
                </a:solidFill>
                <a:latin typeface="Times New Roman" panose="02020603050405020304" pitchFamily="18" charset="0"/>
                <a:ea typeface="楷体_GB2312" pitchFamily="49" charset="-122"/>
                <a:sym typeface="Symbol" panose="05050102010706020507" pitchFamily="18" charset="2"/>
              </a:rPr>
              <a:t>简谐运动</a:t>
            </a:r>
            <a:r>
              <a:rPr lang="zh-CN" altLang="en-US" sz="4000" b="1">
                <a:solidFill>
                  <a:srgbClr val="0000FF"/>
                </a:solidFill>
                <a:latin typeface="Times New Roman" panose="02020603050405020304" pitchFamily="18" charset="0"/>
                <a:ea typeface="楷体_GB2312" pitchFamily="49" charset="-122"/>
              </a:rPr>
              <a:t>的</a:t>
            </a:r>
            <a:r>
              <a:rPr lang="zh-CN" altLang="en-US" sz="4000" b="1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49" charset="-122"/>
              </a:rPr>
              <a:t>振幅：</a:t>
            </a:r>
            <a:r>
              <a:rPr lang="zh-CN" altLang="en-US" sz="4000" b="1">
                <a:latin typeface="Times New Roman" panose="02020603050405020304" pitchFamily="18" charset="0"/>
                <a:ea typeface="楷体_GB2312" pitchFamily="49" charset="-122"/>
                <a:sym typeface="Symbol" panose="05050102010706020507" pitchFamily="18" charset="2"/>
              </a:rPr>
              <a:t>表示</a:t>
            </a:r>
            <a:r>
              <a:rPr lang="zh-CN" altLang="en-US" sz="4000" b="1">
                <a:solidFill>
                  <a:srgbClr val="0000FF"/>
                </a:solidFill>
                <a:latin typeface="Times New Roman" panose="02020603050405020304" pitchFamily="18" charset="0"/>
                <a:ea typeface="楷体_GB2312" pitchFamily="49" charset="-122"/>
                <a:sym typeface="Symbol" panose="05050102010706020507" pitchFamily="18" charset="2"/>
              </a:rPr>
              <a:t>简谐运动的</a:t>
            </a:r>
            <a:r>
              <a:rPr lang="zh-CN" altLang="en-US" sz="4000" b="1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49" charset="-122"/>
                <a:sym typeface="Symbol" panose="05050102010706020507" pitchFamily="18" charset="2"/>
              </a:rPr>
              <a:t>强弱</a:t>
            </a:r>
            <a:r>
              <a:rPr lang="en-US" altLang="zh-CN" sz="4000" b="1">
                <a:latin typeface="Times New Roman" panose="02020603050405020304" pitchFamily="18" charset="0"/>
                <a:ea typeface="楷体_GB2312" pitchFamily="49" charset="-122"/>
                <a:sym typeface="Symbol" panose="05050102010706020507" pitchFamily="18" charset="2"/>
              </a:rPr>
              <a:t>.</a:t>
            </a:r>
            <a:endParaRPr lang="en-US" altLang="zh-CN" sz="4000" b="1">
              <a:latin typeface="Times New Roman" panose="02020603050405020304" pitchFamily="18" charset="0"/>
              <a:ea typeface="楷体_GB2312" pitchFamily="49" charset="-122"/>
            </a:endParaRPr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altLang="zh-CN" sz="4000" b="1">
                <a:latin typeface="Times New Roman" panose="02020603050405020304" pitchFamily="18" charset="0"/>
                <a:ea typeface="楷体_GB2312" pitchFamily="49" charset="-122"/>
              </a:rPr>
              <a:t>2</a:t>
            </a:r>
            <a:r>
              <a:rPr lang="zh-CN" altLang="en-US" sz="4000" b="1">
                <a:latin typeface="Times New Roman" panose="02020603050405020304" pitchFamily="18" charset="0"/>
                <a:ea typeface="楷体_GB2312" pitchFamily="49" charset="-122"/>
              </a:rPr>
              <a:t>、 </a:t>
            </a:r>
            <a:r>
              <a:rPr lang="zh-CN" altLang="en-US" sz="4000" b="1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49" charset="-122"/>
                <a:sym typeface="Symbol" panose="05050102010706020507" pitchFamily="18" charset="2"/>
              </a:rPr>
              <a:t> </a:t>
            </a:r>
            <a:r>
              <a:rPr lang="zh-CN" altLang="en-US" sz="4000" b="1">
                <a:latin typeface="Times New Roman" panose="02020603050405020304" pitchFamily="18" charset="0"/>
                <a:ea typeface="楷体_GB2312" pitchFamily="49" charset="-122"/>
                <a:sym typeface="Symbol" panose="05050102010706020507" pitchFamily="18" charset="2"/>
              </a:rPr>
              <a:t>叫</a:t>
            </a:r>
            <a:r>
              <a:rPr lang="zh-CN" altLang="en-US" sz="4000" b="1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49" charset="-122"/>
                <a:sym typeface="Symbol" panose="05050102010706020507" pitchFamily="18" charset="2"/>
              </a:rPr>
              <a:t>圆频率：</a:t>
            </a:r>
            <a:r>
              <a:rPr lang="zh-CN" altLang="en-US" sz="4000" b="1">
                <a:latin typeface="Times New Roman" panose="02020603050405020304" pitchFamily="18" charset="0"/>
                <a:ea typeface="楷体_GB2312" pitchFamily="49" charset="-122"/>
                <a:sym typeface="Symbol" panose="05050102010706020507" pitchFamily="18" charset="2"/>
              </a:rPr>
              <a:t>表示</a:t>
            </a:r>
            <a:r>
              <a:rPr lang="zh-CN" altLang="en-US" sz="4000" b="1">
                <a:solidFill>
                  <a:srgbClr val="0000FF"/>
                </a:solidFill>
                <a:latin typeface="Times New Roman" panose="02020603050405020304" pitchFamily="18" charset="0"/>
                <a:ea typeface="楷体_GB2312" pitchFamily="49" charset="-122"/>
                <a:sym typeface="Symbol" panose="05050102010706020507" pitchFamily="18" charset="2"/>
              </a:rPr>
              <a:t>简谐运动的</a:t>
            </a:r>
            <a:r>
              <a:rPr lang="zh-CN" altLang="en-US" sz="4000" b="1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49" charset="-122"/>
                <a:sym typeface="Symbol" panose="05050102010706020507" pitchFamily="18" charset="2"/>
              </a:rPr>
              <a:t>快慢</a:t>
            </a:r>
            <a:r>
              <a:rPr lang="en-US" altLang="zh-CN" sz="4000" b="1">
                <a:latin typeface="Times New Roman" panose="02020603050405020304" pitchFamily="18" charset="0"/>
                <a:ea typeface="楷体_GB2312" pitchFamily="49" charset="-122"/>
                <a:sym typeface="Symbol" panose="05050102010706020507" pitchFamily="18" charset="2"/>
              </a:rPr>
              <a:t>.         </a:t>
            </a:r>
            <a:r>
              <a:rPr lang="zh-CN" altLang="en-US" sz="4000" b="1">
                <a:latin typeface="Times New Roman" panose="02020603050405020304" pitchFamily="18" charset="0"/>
                <a:ea typeface="楷体_GB2312" pitchFamily="49" charset="-122"/>
                <a:sym typeface="Symbol" panose="05050102010706020507" pitchFamily="18" charset="2"/>
              </a:rPr>
              <a:t>它与频率的关系：</a:t>
            </a:r>
            <a:r>
              <a:rPr lang="zh-CN" altLang="en-US" sz="4000" b="1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49" charset="-122"/>
                <a:sym typeface="Symbol" panose="05050102010706020507" pitchFamily="18" charset="2"/>
              </a:rPr>
              <a:t> </a:t>
            </a:r>
            <a:r>
              <a:rPr lang="en-US" altLang="zh-CN" sz="4000" b="1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49" charset="-122"/>
                <a:sym typeface="Symbol" panose="05050102010706020507" pitchFamily="18" charset="2"/>
              </a:rPr>
              <a:t>=2</a:t>
            </a:r>
            <a:r>
              <a:rPr lang="en-US" altLang="zh-CN" sz="4000" b="1" i="1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49" charset="-122"/>
                <a:sym typeface="Symbol" panose="05050102010706020507" pitchFamily="18" charset="2"/>
              </a:rPr>
              <a:t>f</a:t>
            </a:r>
            <a:r>
              <a:rPr lang="en-US" altLang="zh-CN" sz="4000" b="1" i="1">
                <a:latin typeface="Times New Roman" panose="02020603050405020304" pitchFamily="18" charset="0"/>
                <a:ea typeface="楷体_GB2312" pitchFamily="49" charset="-122"/>
                <a:sym typeface="Symbol" panose="05050102010706020507" pitchFamily="18" charset="2"/>
              </a:rPr>
              <a:t> </a:t>
            </a:r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altLang="zh-CN" sz="4000" b="1">
                <a:latin typeface="Times New Roman" panose="02020603050405020304" pitchFamily="18" charset="0"/>
                <a:ea typeface="楷体_GB2312" pitchFamily="49" charset="-122"/>
              </a:rPr>
              <a:t>3</a:t>
            </a:r>
            <a:r>
              <a:rPr lang="zh-CN" altLang="en-US" sz="4000" b="1">
                <a:latin typeface="Times New Roman" panose="02020603050405020304" pitchFamily="18" charset="0"/>
                <a:ea typeface="楷体_GB2312" pitchFamily="49" charset="-122"/>
              </a:rPr>
              <a:t>、</a:t>
            </a:r>
            <a:r>
              <a:rPr lang="zh-CN" altLang="en-US" sz="4000" b="1">
                <a:latin typeface="Times New Roman" panose="02020603050405020304" pitchFamily="18" charset="0"/>
                <a:ea typeface="楷体_GB2312" pitchFamily="49" charset="-122"/>
                <a:sym typeface="Symbol" panose="05050102010706020507" pitchFamily="18" charset="2"/>
              </a:rPr>
              <a:t>“ </a:t>
            </a:r>
            <a:r>
              <a:rPr lang="zh-CN" altLang="en-US" sz="4000" b="1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49" charset="-122"/>
                <a:sym typeface="Symbol" panose="05050102010706020507" pitchFamily="18" charset="2"/>
              </a:rPr>
              <a:t></a:t>
            </a:r>
            <a:r>
              <a:rPr lang="en-US" altLang="zh-CN" sz="4000" b="1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49" charset="-122"/>
                <a:sym typeface="Symbol" panose="05050102010706020507" pitchFamily="18" charset="2"/>
              </a:rPr>
              <a:t>t+</a:t>
            </a:r>
            <a:r>
              <a:rPr lang="en-US" altLang="zh-CN" sz="4000" b="1">
                <a:latin typeface="Times New Roman" panose="02020603050405020304" pitchFamily="18" charset="0"/>
                <a:ea typeface="楷体_GB2312" pitchFamily="49" charset="-122"/>
                <a:sym typeface="Symbol" panose="05050102010706020507" pitchFamily="18" charset="2"/>
              </a:rPr>
              <a:t>” </a:t>
            </a:r>
            <a:r>
              <a:rPr lang="zh-CN" altLang="en-US" sz="4000" b="1">
                <a:latin typeface="Times New Roman" panose="02020603050405020304" pitchFamily="18" charset="0"/>
                <a:ea typeface="楷体_GB2312" pitchFamily="49" charset="-122"/>
                <a:sym typeface="Symbol" panose="05050102010706020507" pitchFamily="18" charset="2"/>
              </a:rPr>
              <a:t>叫</a:t>
            </a:r>
            <a:r>
              <a:rPr lang="zh-CN" altLang="en-US" sz="4000" b="1">
                <a:solidFill>
                  <a:srgbClr val="0000FF"/>
                </a:solidFill>
                <a:latin typeface="Times New Roman" panose="02020603050405020304" pitchFamily="18" charset="0"/>
                <a:ea typeface="楷体_GB2312" pitchFamily="49" charset="-122"/>
                <a:sym typeface="Symbol" panose="05050102010706020507" pitchFamily="18" charset="2"/>
              </a:rPr>
              <a:t>简谐运动的</a:t>
            </a:r>
            <a:r>
              <a:rPr lang="zh-CN" altLang="en-US" sz="4000" b="1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49" charset="-122"/>
                <a:sym typeface="Symbol" panose="05050102010706020507" pitchFamily="18" charset="2"/>
              </a:rPr>
              <a:t>相位：</a:t>
            </a:r>
            <a:r>
              <a:rPr lang="zh-CN" altLang="en-US" sz="4000" b="1">
                <a:latin typeface="Times New Roman" panose="02020603050405020304" pitchFamily="18" charset="0"/>
                <a:ea typeface="楷体_GB2312" pitchFamily="49" charset="-122"/>
                <a:sym typeface="Symbol" panose="05050102010706020507" pitchFamily="18" charset="2"/>
              </a:rPr>
              <a:t>表示</a:t>
            </a:r>
            <a:r>
              <a:rPr lang="zh-CN" altLang="en-US" sz="4000" b="1">
                <a:solidFill>
                  <a:srgbClr val="0000FF"/>
                </a:solidFill>
                <a:latin typeface="Times New Roman" panose="02020603050405020304" pitchFamily="18" charset="0"/>
                <a:ea typeface="楷体_GB2312" pitchFamily="49" charset="-122"/>
                <a:sym typeface="Symbol" panose="05050102010706020507" pitchFamily="18" charset="2"/>
              </a:rPr>
              <a:t>简谐运动</a:t>
            </a:r>
            <a:r>
              <a:rPr lang="zh-CN" altLang="en-US" sz="4000" b="1">
                <a:latin typeface="Times New Roman" panose="02020603050405020304" pitchFamily="18" charset="0"/>
                <a:ea typeface="楷体_GB2312" pitchFamily="49" charset="-122"/>
                <a:sym typeface="Symbol" panose="05050102010706020507" pitchFamily="18" charset="2"/>
              </a:rPr>
              <a:t>所处的</a:t>
            </a:r>
            <a:r>
              <a:rPr lang="zh-CN" altLang="en-US" sz="4000" b="1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49" charset="-122"/>
                <a:sym typeface="Symbol" panose="05050102010706020507" pitchFamily="18" charset="2"/>
              </a:rPr>
              <a:t>状态</a:t>
            </a:r>
            <a:r>
              <a:rPr lang="en-US" altLang="zh-CN" sz="4000" b="1">
                <a:latin typeface="Times New Roman" panose="02020603050405020304" pitchFamily="18" charset="0"/>
                <a:ea typeface="楷体_GB2312" pitchFamily="49" charset="-122"/>
                <a:sym typeface="Symbol" panose="05050102010706020507" pitchFamily="18" charset="2"/>
              </a:rPr>
              <a:t>. </a:t>
            </a:r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kumimoji="1" lang="en-US" altLang="zh-CN" sz="4000" b="1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49" charset="-122"/>
                <a:sym typeface="Symbol" panose="05050102010706020507" pitchFamily="18" charset="2"/>
              </a:rPr>
              <a:t>        </a:t>
            </a:r>
            <a:r>
              <a:rPr kumimoji="1" lang="zh-CN" altLang="en-US" sz="4000" b="1">
                <a:latin typeface="Times New Roman" panose="02020603050405020304" pitchFamily="18" charset="0"/>
                <a:ea typeface="楷体_GB2312" pitchFamily="49" charset="-122"/>
                <a:sym typeface="Symbol" panose="05050102010706020507" pitchFamily="18" charset="2"/>
              </a:rPr>
              <a:t>叫</a:t>
            </a:r>
            <a:r>
              <a:rPr kumimoji="1" lang="zh-CN" altLang="en-US" sz="4000" b="1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49" charset="-122"/>
                <a:sym typeface="Symbol" panose="05050102010706020507" pitchFamily="18" charset="2"/>
              </a:rPr>
              <a:t>初相</a:t>
            </a:r>
            <a:r>
              <a:rPr kumimoji="1" lang="en-US" altLang="zh-CN" sz="4000" b="1">
                <a:latin typeface="Times New Roman" panose="02020603050405020304" pitchFamily="18" charset="0"/>
                <a:ea typeface="楷体_GB2312" pitchFamily="49" charset="-122"/>
                <a:sym typeface="Symbol" panose="05050102010706020507" pitchFamily="18" charset="2"/>
              </a:rPr>
              <a:t>,</a:t>
            </a:r>
            <a:r>
              <a:rPr kumimoji="1" lang="zh-CN" altLang="en-US" sz="4000" b="1">
                <a:latin typeface="Times New Roman" panose="02020603050405020304" pitchFamily="18" charset="0"/>
                <a:ea typeface="楷体_GB2312" pitchFamily="49" charset="-122"/>
                <a:sym typeface="Symbol" panose="05050102010706020507" pitchFamily="18" charset="2"/>
              </a:rPr>
              <a:t>即</a:t>
            </a:r>
            <a:r>
              <a:rPr kumimoji="1" lang="en-US" altLang="zh-CN" sz="4000" b="1">
                <a:latin typeface="Times New Roman" panose="02020603050405020304" pitchFamily="18" charset="0"/>
                <a:ea typeface="楷体_GB2312" pitchFamily="49" charset="-122"/>
                <a:sym typeface="Symbol" panose="05050102010706020507" pitchFamily="18" charset="2"/>
                <a:hlinkClick r:id="rId3" action="ppaction://hlinkfile"/>
              </a:rPr>
              <a:t>t=0</a:t>
            </a:r>
            <a:r>
              <a:rPr kumimoji="1" lang="zh-CN" altLang="en-US" sz="4000" b="1">
                <a:latin typeface="Times New Roman" panose="02020603050405020304" pitchFamily="18" charset="0"/>
                <a:ea typeface="楷体_GB2312" pitchFamily="49" charset="-122"/>
                <a:sym typeface="Symbol" panose="05050102010706020507" pitchFamily="18" charset="2"/>
                <a:hlinkClick r:id="rId3" action="ppaction://hlinkfile"/>
              </a:rPr>
              <a:t>时的相位</a:t>
            </a:r>
            <a:r>
              <a:rPr kumimoji="1" lang="en-US" altLang="zh-CN" sz="4000" b="1">
                <a:latin typeface="Times New Roman" panose="02020603050405020304" pitchFamily="18" charset="0"/>
                <a:ea typeface="楷体_GB2312" pitchFamily="49" charset="-122"/>
                <a:sym typeface="Symbol" panose="05050102010706020507" pitchFamily="18" charset="2"/>
              </a:rPr>
              <a:t>.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106363" y="188913"/>
            <a:ext cx="3322637" cy="1341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85000"/>
              <a:buFont typeface="Wingdings 2" panose="05020102010507070707" pitchFamily="18" charset="2"/>
              <a:buNone/>
            </a:pPr>
            <a:r>
              <a:rPr lang="zh-CN" altLang="en-US" sz="4800" b="1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49" charset="-122"/>
              </a:rPr>
              <a:t>振动方程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85000"/>
              <a:buFont typeface="Wingdings 2" panose="05020102010507070707" pitchFamily="18" charset="2"/>
              <a:buNone/>
            </a:pPr>
            <a:r>
              <a:rPr lang="zh-CN" altLang="en-US" sz="4000" b="1">
                <a:solidFill>
                  <a:srgbClr val="0000FF"/>
                </a:solidFill>
                <a:ea typeface="楷体_GB2312" pitchFamily="49" charset="-122"/>
              </a:rPr>
              <a:t>中各量含义：</a:t>
            </a:r>
          </a:p>
        </p:txBody>
      </p:sp>
      <p:graphicFrame>
        <p:nvGraphicFramePr>
          <p:cNvPr id="21508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3276600" y="433388"/>
          <a:ext cx="5111750" cy="90805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39" name="Microsoft 公式 3.0" r:id="rId4" imgW="25298400" imgH="4876800" progId="Equation.3">
                  <p:embed/>
                </p:oleObj>
              </mc:Choice>
              <mc:Fallback>
                <p:oleObj name="Microsoft 公式 3.0" r:id="rId4" imgW="25298400" imgH="48768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276600" y="433388"/>
                        <a:ext cx="5111750" cy="908050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9525" cap="flat" cmpd="sng">
                        <a:solidFill>
                          <a:srgbClr val="FF0000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3554" name="Rectangle 2"/>
          <p:cNvSpPr>
            <a:spLocks noGrp="1" noRot="1" noChangeArrowheads="1"/>
          </p:cNvSpPr>
          <p:nvPr>
            <p:ph type="body" idx="1"/>
          </p:nvPr>
        </p:nvSpPr>
        <p:spPr>
          <a:xfrm>
            <a:off x="609600" y="2276475"/>
            <a:ext cx="3200400" cy="4175125"/>
          </a:xfrm>
          <a:noFill/>
          <a:ln>
            <a:solidFill>
              <a:srgbClr val="FF0000"/>
            </a:solidFill>
            <a:miter lim="800000"/>
          </a:ln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(1)</a:t>
            </a:r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同相：</a:t>
            </a:r>
            <a:r>
              <a:rPr lang="zh-CN" altLang="en-US" sz="2800" b="1">
                <a:latin typeface="Times New Roman" panose="02020603050405020304" pitchFamily="18" charset="0"/>
                <a:sym typeface="Symbol" panose="05050102010706020507" pitchFamily="18" charset="2"/>
              </a:rPr>
              <a:t>相位差为零，一般地为</a:t>
            </a:r>
            <a:r>
              <a:rPr lang="en-US" altLang="zh-CN" sz="2800" b="1">
                <a:latin typeface="Times New Roman" panose="02020603050405020304" pitchFamily="18" charset="0"/>
                <a:sym typeface="Symbol" panose="05050102010706020507" pitchFamily="18" charset="2"/>
              </a:rPr>
              <a:t>=2n (n=0,1,2,……)</a:t>
            </a:r>
          </a:p>
          <a:p>
            <a:pPr>
              <a:buFont typeface="Wingdings 2" panose="05020102010507070707" pitchFamily="18" charset="2"/>
              <a:buNone/>
            </a:pPr>
            <a:endParaRPr lang="en-US" altLang="zh-CN" sz="2800" b="1"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>
              <a:buFont typeface="Wingdings 2" panose="05020102010507070707" pitchFamily="18" charset="2"/>
              <a:buNone/>
            </a:pP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(2)</a:t>
            </a:r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反相：</a:t>
            </a:r>
            <a:r>
              <a:rPr lang="zh-CN" altLang="en-US" sz="2800" b="1">
                <a:latin typeface="Times New Roman" panose="02020603050405020304" pitchFamily="18" charset="0"/>
                <a:sym typeface="Symbol" panose="05050102010706020507" pitchFamily="18" charset="2"/>
              </a:rPr>
              <a:t>相位差为 ，一般地为</a:t>
            </a:r>
            <a:r>
              <a:rPr lang="en-US" altLang="zh-CN" sz="2800" b="1">
                <a:latin typeface="Times New Roman" panose="02020603050405020304" pitchFamily="18" charset="0"/>
                <a:sym typeface="Symbol" panose="05050102010706020507" pitchFamily="18" charset="2"/>
              </a:rPr>
              <a:t>=(2n+1) (n=0,1,2,……)</a:t>
            </a:r>
          </a:p>
        </p:txBody>
      </p:sp>
      <p:pic>
        <p:nvPicPr>
          <p:cNvPr id="23555" name="Picture 3" descr="相位差0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24300" y="1916113"/>
            <a:ext cx="5219700" cy="4941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395288" y="188913"/>
            <a:ext cx="828040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>
                <a:latin typeface="Times New Roman" panose="02020603050405020304" pitchFamily="18" charset="0"/>
                <a:ea typeface="楷体_GB2312" pitchFamily="49" charset="-122"/>
                <a:sym typeface="Symbol" panose="05050102010706020507" pitchFamily="18" charset="2"/>
              </a:rPr>
              <a:t>4</a:t>
            </a:r>
            <a:r>
              <a:rPr lang="zh-CN" altLang="en-US" sz="3600" b="1">
                <a:latin typeface="Times New Roman" panose="02020603050405020304" pitchFamily="18" charset="0"/>
                <a:ea typeface="楷体_GB2312" pitchFamily="49" charset="-122"/>
                <a:sym typeface="Symbol" panose="05050102010706020507" pitchFamily="18" charset="2"/>
              </a:rPr>
              <a:t>、</a:t>
            </a:r>
            <a:r>
              <a:rPr lang="zh-CN" altLang="en-US" sz="3600" b="1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49" charset="-122"/>
                <a:sym typeface="Symbol" panose="05050102010706020507" pitchFamily="18" charset="2"/>
              </a:rPr>
              <a:t> </a:t>
            </a:r>
            <a:r>
              <a:rPr kumimoji="1" lang="en-US" altLang="zh-CN" sz="3600" b="1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49" charset="-122"/>
              </a:rPr>
              <a:t>(</a:t>
            </a:r>
            <a:r>
              <a:rPr kumimoji="1" lang="en-US" altLang="zh-CN" sz="3600" b="1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49" charset="-122"/>
                <a:sym typeface="Symbol" panose="05050102010706020507" pitchFamily="18" charset="2"/>
              </a:rPr>
              <a:t></a:t>
            </a:r>
            <a:r>
              <a:rPr kumimoji="1" lang="en-US" altLang="zh-CN" sz="3600" b="1" baseline="-10000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49" charset="-122"/>
                <a:sym typeface="Symbol" panose="05050102010706020507" pitchFamily="18" charset="2"/>
              </a:rPr>
              <a:t>2</a:t>
            </a:r>
            <a:r>
              <a:rPr kumimoji="1" lang="en-US" altLang="zh-CN" sz="36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  <a:sym typeface="Symbol" panose="05050102010706020507" pitchFamily="18" charset="2"/>
              </a:rPr>
              <a:t>-</a:t>
            </a:r>
            <a:r>
              <a:rPr kumimoji="1" lang="en-US" altLang="zh-CN" sz="3600" b="1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49" charset="-122"/>
                <a:sym typeface="Symbol" panose="05050102010706020507" pitchFamily="18" charset="2"/>
              </a:rPr>
              <a:t> </a:t>
            </a:r>
            <a:r>
              <a:rPr kumimoji="1" lang="en-US" altLang="zh-CN" sz="3600" b="1" baseline="-10000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49" charset="-122"/>
                <a:sym typeface="Symbol" panose="05050102010706020507" pitchFamily="18" charset="2"/>
              </a:rPr>
              <a:t>1</a:t>
            </a:r>
            <a:r>
              <a:rPr kumimoji="1" lang="en-US" altLang="zh-CN" sz="3600" b="1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49" charset="-122"/>
                <a:sym typeface="Symbol" panose="05050102010706020507" pitchFamily="18" charset="2"/>
              </a:rPr>
              <a:t>)</a:t>
            </a:r>
            <a:r>
              <a:rPr kumimoji="1" lang="zh-CN" altLang="en-US" sz="3600" b="1">
                <a:latin typeface="Times New Roman" panose="02020603050405020304" pitchFamily="18" charset="0"/>
                <a:ea typeface="楷体_GB2312" pitchFamily="49" charset="-122"/>
                <a:sym typeface="Symbol" panose="05050102010706020507" pitchFamily="18" charset="2"/>
              </a:rPr>
              <a:t>叫</a:t>
            </a:r>
            <a:r>
              <a:rPr kumimoji="1" lang="zh-CN" altLang="en-US" sz="3600" b="1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49" charset="-122"/>
              </a:rPr>
              <a:t>相位差</a:t>
            </a:r>
            <a:r>
              <a:rPr kumimoji="1" lang="en-US" altLang="zh-CN" sz="3600" b="1">
                <a:solidFill>
                  <a:srgbClr val="0000FF"/>
                </a:solidFill>
                <a:latin typeface="Times New Roman" panose="02020603050405020304" pitchFamily="18" charset="0"/>
                <a:ea typeface="楷体_GB2312" pitchFamily="49" charset="-122"/>
              </a:rPr>
              <a:t>(</a:t>
            </a:r>
            <a:r>
              <a:rPr kumimoji="1" lang="zh-CN" altLang="en-US" sz="3600" b="1">
                <a:solidFill>
                  <a:srgbClr val="0000FF"/>
                </a:solidFill>
                <a:latin typeface="Times New Roman" panose="02020603050405020304" pitchFamily="18" charset="0"/>
                <a:ea typeface="楷体_GB2312" pitchFamily="49" charset="-122"/>
              </a:rPr>
              <a:t>两个具有相同频率的简谐运动的</a:t>
            </a:r>
            <a:r>
              <a:rPr kumimoji="1" lang="zh-CN" altLang="en-US" sz="3600" b="1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49" charset="-122"/>
              </a:rPr>
              <a:t>初相之差</a:t>
            </a:r>
            <a:r>
              <a:rPr kumimoji="1" lang="en-US" altLang="zh-CN" sz="3600" b="1">
                <a:solidFill>
                  <a:srgbClr val="0000FF"/>
                </a:solidFill>
                <a:latin typeface="Times New Roman" panose="02020603050405020304" pitchFamily="18" charset="0"/>
                <a:ea typeface="楷体_GB2312" pitchFamily="49" charset="-122"/>
              </a:rPr>
              <a:t>)</a:t>
            </a:r>
            <a:r>
              <a:rPr kumimoji="1" lang="en-US" altLang="zh-CN" sz="3600" b="1">
                <a:solidFill>
                  <a:srgbClr val="0000FF"/>
                </a:solidFill>
                <a:latin typeface="Times New Roman" panose="02020603050405020304" pitchFamily="18" charset="0"/>
                <a:ea typeface="楷体_GB2312" pitchFamily="49" charset="-122"/>
                <a:sym typeface="Symbol" panose="05050102010706020507" pitchFamily="18" charset="2"/>
              </a:rPr>
              <a:t>.</a:t>
            </a:r>
            <a:r>
              <a:rPr kumimoji="1" lang="zh-CN" altLang="en-US" sz="3600" b="1">
                <a:latin typeface="Times New Roman" panose="02020603050405020304" pitchFamily="18" charset="0"/>
                <a:ea typeface="楷体_GB2312" pitchFamily="49" charset="-122"/>
                <a:sym typeface="Symbol" panose="05050102010706020507" pitchFamily="18" charset="2"/>
              </a:rPr>
              <a:t>对频率相同的两个简谐运动有确定的相位差．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323850" y="1341438"/>
            <a:ext cx="8569325" cy="374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000" b="1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49" charset="-122"/>
              </a:rPr>
              <a:t>一、描述简谐运动的物理量</a:t>
            </a:r>
            <a:r>
              <a:rPr lang="en-US" altLang="zh-CN" sz="4000" b="1">
                <a:latin typeface="Times New Roman" panose="02020603050405020304" pitchFamily="18" charset="0"/>
                <a:ea typeface="楷体_GB2312" pitchFamily="49" charset="-122"/>
              </a:rPr>
              <a:t>——</a:t>
            </a:r>
            <a:r>
              <a:rPr lang="zh-CN" altLang="en-US" sz="4000" b="1">
                <a:solidFill>
                  <a:srgbClr val="0000FF"/>
                </a:solidFill>
                <a:latin typeface="Times New Roman" panose="02020603050405020304" pitchFamily="18" charset="0"/>
                <a:ea typeface="楷体_GB2312" pitchFamily="49" charset="-122"/>
              </a:rPr>
              <a:t>振幅、周期、频率和相位</a:t>
            </a:r>
            <a:endParaRPr lang="zh-CN" altLang="en-US" sz="4000" b="1">
              <a:latin typeface="Times New Roman" panose="02020603050405020304" pitchFamily="18" charset="0"/>
              <a:ea typeface="楷体_GB2312" pitchFamily="49" charset="-122"/>
            </a:endParaRPr>
          </a:p>
          <a:p>
            <a:r>
              <a:rPr lang="zh-CN" altLang="en-US" sz="4000" b="1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49" charset="-122"/>
              </a:rPr>
              <a:t>振幅</a:t>
            </a:r>
            <a:r>
              <a:rPr lang="zh-CN" altLang="en-US" sz="4000" b="1">
                <a:latin typeface="Times New Roman" panose="02020603050405020304" pitchFamily="18" charset="0"/>
                <a:ea typeface="楷体_GB2312" pitchFamily="49" charset="-122"/>
              </a:rPr>
              <a:t>：描述振动</a:t>
            </a:r>
            <a:r>
              <a:rPr lang="zh-CN" altLang="en-US" sz="4000" b="1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49" charset="-122"/>
              </a:rPr>
              <a:t>强弱</a:t>
            </a:r>
            <a:r>
              <a:rPr lang="zh-CN" altLang="en-US" sz="4000" b="1">
                <a:latin typeface="Times New Roman" panose="02020603050405020304" pitchFamily="18" charset="0"/>
                <a:ea typeface="楷体_GB2312" pitchFamily="49" charset="-122"/>
              </a:rPr>
              <a:t>；</a:t>
            </a:r>
          </a:p>
          <a:p>
            <a:r>
              <a:rPr lang="zh-CN" altLang="en-US" sz="4000" b="1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49" charset="-122"/>
              </a:rPr>
              <a:t>周期</a:t>
            </a:r>
            <a:r>
              <a:rPr lang="zh-CN" altLang="en-US" sz="4000" b="1">
                <a:latin typeface="Times New Roman" panose="02020603050405020304" pitchFamily="18" charset="0"/>
                <a:ea typeface="楷体_GB2312" pitchFamily="49" charset="-122"/>
              </a:rPr>
              <a:t>和</a:t>
            </a:r>
            <a:r>
              <a:rPr lang="zh-CN" altLang="en-US" sz="4000" b="1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49" charset="-122"/>
              </a:rPr>
              <a:t>频率</a:t>
            </a:r>
            <a:r>
              <a:rPr lang="zh-CN" altLang="en-US" sz="4000" b="1">
                <a:latin typeface="Times New Roman" panose="02020603050405020304" pitchFamily="18" charset="0"/>
                <a:ea typeface="楷体_GB2312" pitchFamily="49" charset="-122"/>
              </a:rPr>
              <a:t>：描述振动</a:t>
            </a:r>
            <a:r>
              <a:rPr lang="zh-CN" altLang="en-US" sz="4000" b="1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49" charset="-122"/>
              </a:rPr>
              <a:t>快慢</a:t>
            </a:r>
            <a:r>
              <a:rPr lang="en-US" altLang="zh-CN" sz="4000" b="1">
                <a:latin typeface="Times New Roman" panose="02020603050405020304" pitchFamily="18" charset="0"/>
                <a:ea typeface="楷体_GB2312" pitchFamily="49" charset="-122"/>
              </a:rPr>
              <a:t>;</a:t>
            </a:r>
          </a:p>
          <a:p>
            <a:r>
              <a:rPr lang="zh-CN" altLang="en-US" sz="4000" b="1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49" charset="-122"/>
              </a:rPr>
              <a:t>相位</a:t>
            </a:r>
            <a:r>
              <a:rPr lang="zh-CN" altLang="en-US" sz="4000" b="1">
                <a:latin typeface="Times New Roman" panose="02020603050405020304" pitchFamily="18" charset="0"/>
                <a:ea typeface="楷体_GB2312" pitchFamily="49" charset="-122"/>
              </a:rPr>
              <a:t>：描述振动</a:t>
            </a:r>
            <a:r>
              <a:rPr lang="zh-CN" altLang="en-US" sz="4000" b="1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49" charset="-122"/>
              </a:rPr>
              <a:t>步调</a:t>
            </a:r>
            <a:r>
              <a:rPr lang="en-US" altLang="zh-CN" sz="4000" b="1">
                <a:latin typeface="Times New Roman" panose="02020603050405020304" pitchFamily="18" charset="0"/>
                <a:ea typeface="楷体_GB2312" pitchFamily="49" charset="-122"/>
              </a:rPr>
              <a:t>. </a:t>
            </a:r>
          </a:p>
          <a:p>
            <a:r>
              <a:rPr lang="zh-CN" altLang="en-US" sz="4000" b="1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49" charset="-122"/>
              </a:rPr>
              <a:t>二、简谐运动的表达式：</a:t>
            </a:r>
          </a:p>
        </p:txBody>
      </p:sp>
      <p:graphicFrame>
        <p:nvGraphicFramePr>
          <p:cNvPr id="25603" name="Object 3"/>
          <p:cNvGraphicFramePr>
            <a:graphicFrameLocks noChangeAspect="1"/>
          </p:cNvGraphicFramePr>
          <p:nvPr/>
        </p:nvGraphicFramePr>
        <p:xfrm>
          <a:off x="1851025" y="5302250"/>
          <a:ext cx="5616575" cy="107950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0" name="Microsoft 公式 3.0" r:id="rId2" imgW="25298400" imgH="4876800" progId="Equation.3">
                  <p:embed/>
                </p:oleObj>
              </mc:Choice>
              <mc:Fallback>
                <p:oleObj name="Microsoft 公式 3.0" r:id="rId2" imgW="25298400" imgH="48768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851025" y="5302250"/>
                        <a:ext cx="5616575" cy="1079500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9525" cap="flat" cmpd="sng">
                        <a:solidFill>
                          <a:srgbClr val="FF0000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5" name="Rectangle 5"/>
          <p:cNvSpPr>
            <a:spLocks noRot="1" noChangeArrowheads="1"/>
          </p:cNvSpPr>
          <p:nvPr/>
        </p:nvSpPr>
        <p:spPr bwMode="auto">
          <a:xfrm>
            <a:off x="381000" y="304800"/>
            <a:ext cx="8316913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zh-CN" altLang="en-US" sz="4000" b="1">
                <a:solidFill>
                  <a:srgbClr val="FF0000"/>
                </a:solidFill>
                <a:ea typeface="楷体_GB2312" pitchFamily="49" charset="-122"/>
              </a:rPr>
              <a:t>简谐运动描述</a:t>
            </a:r>
          </a:p>
        </p:txBody>
      </p:sp>
    </p:spTree>
  </p:cSld>
  <p:clrMapOvr>
    <a:masterClrMapping/>
  </p:clrMapOvr>
  <p:transition/>
  <p:timing/>
</p:sld>
</file>

<file path=ppt/slides/slide1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216535" y="304800"/>
            <a:ext cx="8867140" cy="304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eaLnBrk="1" latinLnBrk="0" hangingPunct="1">
              <a:lnSpc>
                <a:spcPct val="130000"/>
              </a:lnSpc>
            </a:pPr>
            <a:r>
              <a:rPr lang="en-US" altLang="zh-CN" sz="3600" b="1"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 </a:t>
            </a:r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  <a:sym typeface="+mn-ea"/>
              </a:rPr>
              <a:t>例题</a:t>
            </a:r>
            <a:r>
              <a:rPr lang="en-US" altLang="zh-CN" sz="2800" b="1">
                <a:solidFill>
                  <a:srgbClr val="0000FF"/>
                </a:solidFill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  <a:sym typeface="+mn-ea"/>
              </a:rPr>
              <a:t>1</a:t>
            </a:r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  <a:sym typeface="+mn-ea"/>
              </a:rPr>
              <a:t>：</a:t>
            </a:r>
            <a:r>
              <a:rPr lang="zh-CN" altLang="en-US" sz="2800" b="1"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一个质点作简谐运动的振动图像如图．从图中可以看出，该质点的振幅</a:t>
            </a:r>
            <a:r>
              <a:rPr lang="en-US" altLang="zh-CN" sz="2800" b="1"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A=  __  m</a:t>
            </a:r>
            <a:r>
              <a:rPr lang="zh-CN" altLang="en-US" sz="2800" b="1"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，周期Ｔ</a:t>
            </a:r>
            <a:r>
              <a:rPr lang="en-US" altLang="zh-CN" sz="2800" b="1"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=__</a:t>
            </a:r>
            <a:r>
              <a:rPr lang="en-US" altLang="zh-CN" sz="2800"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   </a:t>
            </a:r>
            <a:r>
              <a:rPr lang="en-US" altLang="zh-CN" sz="2800" b="1"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s</a:t>
            </a:r>
            <a:r>
              <a:rPr lang="zh-CN" altLang="en-US" sz="2800" b="1"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，频率</a:t>
            </a:r>
            <a:r>
              <a:rPr lang="en-US" altLang="zh-CN" sz="2800" b="1"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f= __ Hz,</a:t>
            </a:r>
            <a:r>
              <a:rPr lang="zh-CN" altLang="en-US" sz="2800" b="1"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从</a:t>
            </a:r>
            <a:r>
              <a:rPr lang="en-US" altLang="zh-CN" sz="2800" b="1"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t=0</a:t>
            </a:r>
            <a:r>
              <a:rPr lang="zh-CN" altLang="en-US" sz="2800" b="1"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开始在△</a:t>
            </a:r>
            <a:r>
              <a:rPr lang="en-US" altLang="zh-CN" sz="2800" b="1"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t=</a:t>
            </a:r>
            <a:r>
              <a:rPr lang="zh-CN" altLang="en-US" sz="2800" b="1"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０</a:t>
            </a:r>
            <a:r>
              <a:rPr lang="en-US" altLang="zh-CN" sz="2800" b="1"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.5s</a:t>
            </a:r>
            <a:r>
              <a:rPr lang="zh-CN" altLang="en-US" sz="2800" b="1"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内质点的位移  </a:t>
            </a:r>
            <a:r>
              <a:rPr lang="en-US" altLang="zh-CN" sz="2800" b="1"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__ ,</a:t>
            </a:r>
            <a:r>
              <a:rPr lang="zh-CN" altLang="en-US" sz="2800" b="1"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路程</a:t>
            </a:r>
            <a:r>
              <a:rPr lang="en-US" altLang="zh-CN" sz="2800" b="1"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=  ___  </a:t>
            </a:r>
            <a:r>
              <a:rPr lang="zh-CN" altLang="en-US" sz="2800" b="1"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．</a:t>
            </a:r>
            <a:endParaRPr lang="zh-CN" altLang="en-US" sz="3600" b="1">
              <a:latin typeface="Times New Roman" panose="02020603050405020304" pitchFamily="18" charset="0"/>
              <a:ea typeface="楷体_GB2312" pitchFamily="49" charset="-122"/>
              <a:cs typeface="Times New Roman" panose="02020603050405020304" pitchFamily="18" charset="0"/>
            </a:endParaRPr>
          </a:p>
          <a:p>
            <a:pPr eaLnBrk="0" hangingPunct="0"/>
            <a:endParaRPr lang="en-US" altLang="zh-CN" sz="3600" b="1">
              <a:latin typeface="Times New Roman" panose="02020603050405020304" pitchFamily="18" charset="0"/>
              <a:ea typeface="楷体_GB2312" pitchFamily="49" charset="-122"/>
              <a:cs typeface="Times New Roman" panose="02020603050405020304" pitchFamily="18" charset="0"/>
            </a:endParaRP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4499610" y="1124585"/>
            <a:ext cx="10429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0.1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7019925" y="1052830"/>
            <a:ext cx="10810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  <a:ea typeface="华文行楷" panose="02010800040101010101" pitchFamily="2" charset="-122"/>
              </a:rPr>
              <a:t>0.4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898843" y="1694180"/>
            <a:ext cx="9366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2.5  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7379970" y="1694180"/>
            <a:ext cx="122396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0.1m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539115" y="2270125"/>
            <a:ext cx="13684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0.5m   </a:t>
            </a:r>
          </a:p>
        </p:txBody>
      </p:sp>
      <p:pic>
        <p:nvPicPr>
          <p:cNvPr id="26632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42988" y="3429000"/>
            <a:ext cx="7273925" cy="338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/>
      <p:bldP spid="26628" grpId="0"/>
      <p:bldP spid="26629" grpId="0"/>
      <p:bldP spid="26630" grpId="0"/>
      <p:bldP spid="2663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00113" y="1701800"/>
            <a:ext cx="7056437" cy="331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0" y="28035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7740650" y="3721100"/>
            <a:ext cx="3619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3600" b="1">
                <a:latin typeface="Times New Roman" panose="02020603050405020304" pitchFamily="18" charset="0"/>
              </a:rPr>
              <a:t>s</a:t>
            </a: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4500563" y="3768725"/>
            <a:ext cx="3619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3600" b="1">
                <a:latin typeface="Times New Roman" panose="02020603050405020304" pitchFamily="18" charset="0"/>
              </a:rPr>
              <a:t>s</a:t>
            </a:r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2339975" y="404813"/>
            <a:ext cx="34972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sz="4000" b="1">
                <a:latin typeface="楷体_GB2312" pitchFamily="49" charset="-122"/>
                <a:ea typeface="楷体_GB2312" pitchFamily="49" charset="-122"/>
              </a:rPr>
              <a:t>写出振动方程</a:t>
            </a:r>
            <a:r>
              <a:rPr lang="en-US" altLang="zh-CN" sz="4000" b="1">
                <a:latin typeface="楷体_GB2312" pitchFamily="49" charset="-122"/>
                <a:ea typeface="楷体_GB2312" pitchFamily="49" charset="-122"/>
              </a:rPr>
              <a:t>.</a:t>
            </a:r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323850" y="441325"/>
            <a:ext cx="19621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zh-CN" altLang="en-US" sz="4000" b="1">
                <a:solidFill>
                  <a:srgbClr val="0000FF"/>
                </a:solidFill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例题</a:t>
            </a:r>
            <a:r>
              <a:rPr lang="en-US" altLang="zh-CN" sz="4000" b="1">
                <a:solidFill>
                  <a:srgbClr val="0000FF"/>
                </a:solidFill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2</a:t>
            </a:r>
            <a:r>
              <a:rPr lang="zh-CN" altLang="en-US" sz="4000" b="1">
                <a:solidFill>
                  <a:srgbClr val="0000FF"/>
                </a:solidFill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：</a:t>
            </a:r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755650" y="5373688"/>
            <a:ext cx="43195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y=10sin(2π t)   cm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098" name="Picture 2" descr="03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-26988"/>
            <a:ext cx="9178925" cy="6884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/>
</p:sld>
</file>

<file path=ppt/slides/slide2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323850" y="826135"/>
            <a:ext cx="8820150" cy="40913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indent="733425" eaLnBrk="1" latinLnBrk="0" hangingPunct="1">
              <a:lnSpc>
                <a:spcPct val="130000"/>
              </a:lnSpc>
            </a:pPr>
            <a:r>
              <a:rPr lang="en-US" altLang="zh-CN" sz="4000" b="1">
                <a:latin typeface="Times New Roman" panose="02020603050405020304" pitchFamily="18" charset="0"/>
                <a:ea typeface="楷体_GB2312" pitchFamily="49" charset="-122"/>
              </a:rPr>
              <a:t>     </a:t>
            </a:r>
            <a:r>
              <a:rPr lang="zh-CN" altLang="en-US" sz="3200" b="1">
                <a:latin typeface="Times New Roman" panose="02020603050405020304" pitchFamily="18" charset="0"/>
                <a:ea typeface="楷体_GB2312" pitchFamily="49" charset="-122"/>
              </a:rPr>
              <a:t>一个质点在平衡位置</a:t>
            </a:r>
            <a:r>
              <a:rPr lang="en-US" altLang="zh-CN" sz="3200" b="1">
                <a:latin typeface="Times New Roman" panose="02020603050405020304" pitchFamily="18" charset="0"/>
                <a:ea typeface="楷体_GB2312" pitchFamily="49" charset="-122"/>
              </a:rPr>
              <a:t>0</a:t>
            </a:r>
            <a:r>
              <a:rPr lang="zh-CN" altLang="en-US" sz="3200" b="1">
                <a:latin typeface="Times New Roman" panose="02020603050405020304" pitchFamily="18" charset="0"/>
                <a:ea typeface="楷体_GB2312" pitchFamily="49" charset="-122"/>
              </a:rPr>
              <a:t>点附近做简谐运动</a:t>
            </a:r>
            <a:r>
              <a:rPr lang="en-US" altLang="zh-CN" sz="3200" b="1">
                <a:latin typeface="Times New Roman" panose="02020603050405020304" pitchFamily="18" charset="0"/>
                <a:ea typeface="楷体_GB2312" pitchFamily="49" charset="-122"/>
              </a:rPr>
              <a:t>,</a:t>
            </a:r>
            <a:r>
              <a:rPr lang="zh-CN" altLang="en-US" sz="3200" b="1">
                <a:latin typeface="Times New Roman" panose="02020603050405020304" pitchFamily="18" charset="0"/>
                <a:ea typeface="楷体_GB2312" pitchFamily="49" charset="-122"/>
              </a:rPr>
              <a:t>若从</a:t>
            </a:r>
            <a:r>
              <a:rPr lang="en-US" altLang="zh-CN" sz="3200" b="1">
                <a:latin typeface="Times New Roman" panose="02020603050405020304" pitchFamily="18" charset="0"/>
                <a:ea typeface="楷体_GB2312" pitchFamily="49" charset="-122"/>
              </a:rPr>
              <a:t>0</a:t>
            </a:r>
            <a:r>
              <a:rPr lang="zh-CN" altLang="en-US" sz="3200" b="1">
                <a:latin typeface="Times New Roman" panose="02020603050405020304" pitchFamily="18" charset="0"/>
                <a:ea typeface="楷体_GB2312" pitchFamily="49" charset="-122"/>
              </a:rPr>
              <a:t>点开始计时</a:t>
            </a:r>
            <a:r>
              <a:rPr lang="en-US" altLang="zh-CN" sz="3200" b="1">
                <a:latin typeface="Times New Roman" panose="02020603050405020304" pitchFamily="18" charset="0"/>
                <a:ea typeface="楷体_GB2312" pitchFamily="49" charset="-122"/>
              </a:rPr>
              <a:t>,</a:t>
            </a:r>
            <a:r>
              <a:rPr lang="zh-CN" altLang="en-US" sz="3200" b="1">
                <a:latin typeface="Times New Roman" panose="02020603050405020304" pitchFamily="18" charset="0"/>
                <a:ea typeface="楷体_GB2312" pitchFamily="49" charset="-122"/>
              </a:rPr>
              <a:t>经过</a:t>
            </a:r>
            <a:r>
              <a:rPr lang="en-US" altLang="zh-CN" sz="3200" b="1">
                <a:latin typeface="Times New Roman" panose="02020603050405020304" pitchFamily="18" charset="0"/>
                <a:ea typeface="楷体_GB2312" pitchFamily="49" charset="-122"/>
              </a:rPr>
              <a:t>3s</a:t>
            </a:r>
            <a:r>
              <a:rPr lang="zh-CN" altLang="en-US" sz="3200" b="1">
                <a:latin typeface="Times New Roman" panose="02020603050405020304" pitchFamily="18" charset="0"/>
                <a:ea typeface="楷体_GB2312" pitchFamily="49" charset="-122"/>
              </a:rPr>
              <a:t>质点第一次经过</a:t>
            </a:r>
            <a:r>
              <a:rPr lang="en-US" altLang="zh-CN" sz="3200" b="1">
                <a:latin typeface="Times New Roman" panose="02020603050405020304" pitchFamily="18" charset="0"/>
                <a:ea typeface="楷体_GB2312" pitchFamily="49" charset="-122"/>
              </a:rPr>
              <a:t>M</a:t>
            </a:r>
            <a:r>
              <a:rPr lang="zh-CN" altLang="en-US" sz="3200" b="1">
                <a:latin typeface="Times New Roman" panose="02020603050405020304" pitchFamily="18" charset="0"/>
                <a:ea typeface="楷体_GB2312" pitchFamily="49" charset="-122"/>
              </a:rPr>
              <a:t>点</a:t>
            </a:r>
            <a:r>
              <a:rPr lang="en-US" altLang="zh-CN" sz="3200" b="1">
                <a:latin typeface="Times New Roman" panose="02020603050405020304" pitchFamily="18" charset="0"/>
                <a:ea typeface="楷体_GB2312" pitchFamily="49" charset="-122"/>
              </a:rPr>
              <a:t>;</a:t>
            </a:r>
            <a:r>
              <a:rPr lang="zh-CN" altLang="en-US" sz="3200" b="1">
                <a:latin typeface="Times New Roman" panose="02020603050405020304" pitchFamily="18" charset="0"/>
                <a:ea typeface="楷体_GB2312" pitchFamily="49" charset="-122"/>
              </a:rPr>
              <a:t>若再继续运动</a:t>
            </a:r>
            <a:r>
              <a:rPr lang="en-US" altLang="zh-CN" sz="3200" b="1">
                <a:latin typeface="Times New Roman" panose="02020603050405020304" pitchFamily="18" charset="0"/>
                <a:ea typeface="楷体_GB2312" pitchFamily="49" charset="-122"/>
              </a:rPr>
              <a:t>,</a:t>
            </a:r>
            <a:r>
              <a:rPr lang="zh-CN" altLang="en-US" sz="3200" b="1">
                <a:latin typeface="Times New Roman" panose="02020603050405020304" pitchFamily="18" charset="0"/>
                <a:ea typeface="楷体_GB2312" pitchFamily="49" charset="-122"/>
              </a:rPr>
              <a:t>又经过</a:t>
            </a:r>
            <a:r>
              <a:rPr lang="en-US" altLang="zh-CN" sz="3200" b="1">
                <a:latin typeface="Times New Roman" panose="02020603050405020304" pitchFamily="18" charset="0"/>
                <a:ea typeface="楷体_GB2312" pitchFamily="49" charset="-122"/>
              </a:rPr>
              <a:t>2s</a:t>
            </a:r>
            <a:r>
              <a:rPr lang="zh-CN" altLang="en-US" sz="3200" b="1">
                <a:latin typeface="Times New Roman" panose="02020603050405020304" pitchFamily="18" charset="0"/>
                <a:ea typeface="楷体_GB2312" pitchFamily="49" charset="-122"/>
              </a:rPr>
              <a:t>它第二次经过</a:t>
            </a:r>
            <a:r>
              <a:rPr lang="en-US" altLang="zh-CN" sz="3200" b="1">
                <a:latin typeface="Times New Roman" panose="02020603050405020304" pitchFamily="18" charset="0"/>
                <a:ea typeface="楷体_GB2312" pitchFamily="49" charset="-122"/>
              </a:rPr>
              <a:t>M</a:t>
            </a:r>
            <a:r>
              <a:rPr lang="zh-CN" altLang="en-US" sz="3200" b="1">
                <a:latin typeface="Times New Roman" panose="02020603050405020304" pitchFamily="18" charset="0"/>
                <a:ea typeface="楷体_GB2312" pitchFamily="49" charset="-122"/>
              </a:rPr>
              <a:t>点</a:t>
            </a:r>
            <a:r>
              <a:rPr lang="en-US" altLang="zh-CN" sz="3200" b="1">
                <a:latin typeface="Times New Roman" panose="02020603050405020304" pitchFamily="18" charset="0"/>
                <a:ea typeface="楷体_GB2312" pitchFamily="49" charset="-122"/>
              </a:rPr>
              <a:t>;</a:t>
            </a:r>
            <a:r>
              <a:rPr lang="zh-CN" altLang="en-US" sz="3200" b="1">
                <a:latin typeface="Times New Roman" panose="02020603050405020304" pitchFamily="18" charset="0"/>
                <a:ea typeface="楷体_GB2312" pitchFamily="49" charset="-122"/>
              </a:rPr>
              <a:t>则质点第三次经过</a:t>
            </a:r>
            <a:r>
              <a:rPr lang="en-US" altLang="zh-CN" sz="3200" b="1">
                <a:latin typeface="Times New Roman" panose="02020603050405020304" pitchFamily="18" charset="0"/>
                <a:ea typeface="楷体_GB2312" pitchFamily="49" charset="-122"/>
              </a:rPr>
              <a:t>M</a:t>
            </a:r>
            <a:r>
              <a:rPr lang="zh-CN" altLang="en-US" sz="3200" b="1">
                <a:latin typeface="Times New Roman" panose="02020603050405020304" pitchFamily="18" charset="0"/>
                <a:ea typeface="楷体_GB2312" pitchFamily="49" charset="-122"/>
              </a:rPr>
              <a:t>点所需要的时间是：</a:t>
            </a:r>
          </a:p>
          <a:p>
            <a:pPr indent="733425" eaLnBrk="1" latinLnBrk="0" hangingPunct="1">
              <a:lnSpc>
                <a:spcPct val="130000"/>
              </a:lnSpc>
            </a:pPr>
            <a:r>
              <a:rPr lang="en-US" altLang="zh-CN" sz="3200" b="1">
                <a:latin typeface="Times New Roman" panose="02020603050405020304" pitchFamily="18" charset="0"/>
                <a:ea typeface="楷体_GB2312" pitchFamily="49" charset="-122"/>
              </a:rPr>
              <a:t>A</a:t>
            </a:r>
            <a:r>
              <a:rPr lang="zh-CN" altLang="en-US" sz="3200" b="1">
                <a:latin typeface="Times New Roman" panose="02020603050405020304" pitchFamily="18" charset="0"/>
                <a:ea typeface="楷体_GB2312" pitchFamily="49" charset="-122"/>
              </a:rPr>
              <a:t>、</a:t>
            </a:r>
            <a:r>
              <a:rPr lang="en-US" altLang="zh-CN" sz="3200" b="1">
                <a:latin typeface="Times New Roman" panose="02020603050405020304" pitchFamily="18" charset="0"/>
                <a:ea typeface="楷体_GB2312" pitchFamily="49" charset="-122"/>
              </a:rPr>
              <a:t>8s               B</a:t>
            </a:r>
            <a:r>
              <a:rPr lang="zh-CN" altLang="en-US" sz="3200" b="1">
                <a:latin typeface="Times New Roman" panose="02020603050405020304" pitchFamily="18" charset="0"/>
                <a:ea typeface="楷体_GB2312" pitchFamily="49" charset="-122"/>
              </a:rPr>
              <a:t>、</a:t>
            </a:r>
            <a:r>
              <a:rPr lang="en-US" altLang="zh-CN" sz="3200" b="1">
                <a:latin typeface="Times New Roman" panose="02020603050405020304" pitchFamily="18" charset="0"/>
                <a:ea typeface="楷体_GB2312" pitchFamily="49" charset="-122"/>
              </a:rPr>
              <a:t>4s        </a:t>
            </a:r>
          </a:p>
          <a:p>
            <a:pPr indent="733425" eaLnBrk="1" latinLnBrk="0" hangingPunct="1">
              <a:lnSpc>
                <a:spcPct val="130000"/>
              </a:lnSpc>
            </a:pPr>
            <a:r>
              <a:rPr lang="en-US" altLang="zh-CN" sz="3200" b="1">
                <a:latin typeface="Times New Roman" panose="02020603050405020304" pitchFamily="18" charset="0"/>
                <a:ea typeface="楷体_GB2312" pitchFamily="49" charset="-122"/>
              </a:rPr>
              <a:t>C</a:t>
            </a:r>
            <a:r>
              <a:rPr lang="zh-CN" altLang="en-US" sz="3200" b="1">
                <a:latin typeface="Times New Roman" panose="02020603050405020304" pitchFamily="18" charset="0"/>
                <a:ea typeface="楷体_GB2312" pitchFamily="49" charset="-122"/>
              </a:rPr>
              <a:t>、</a:t>
            </a:r>
            <a:r>
              <a:rPr lang="en-US" altLang="zh-CN" sz="3200" b="1">
                <a:latin typeface="Times New Roman" panose="02020603050405020304" pitchFamily="18" charset="0"/>
                <a:ea typeface="楷体_GB2312" pitchFamily="49" charset="-122"/>
              </a:rPr>
              <a:t>14s             D</a:t>
            </a:r>
            <a:r>
              <a:rPr lang="zh-CN" altLang="en-US" sz="3200" b="1">
                <a:latin typeface="Times New Roman" panose="02020603050405020304" pitchFamily="18" charset="0"/>
                <a:ea typeface="楷体_GB2312" pitchFamily="49" charset="-122"/>
              </a:rPr>
              <a:t>、</a:t>
            </a:r>
            <a:r>
              <a:rPr lang="en-US" altLang="zh-CN" sz="3200" b="1">
                <a:latin typeface="Times New Roman" panose="02020603050405020304" pitchFamily="18" charset="0"/>
                <a:ea typeface="楷体_GB2312" pitchFamily="49" charset="-122"/>
              </a:rPr>
              <a:t>(10/3)s</a:t>
            </a: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7667943" y="2996565"/>
            <a:ext cx="1368425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CN" sz="4800" b="1">
                <a:solidFill>
                  <a:srgbClr val="FF0000"/>
                </a:solidFill>
                <a:latin typeface="Times New Roman" panose="02020603050405020304" pitchFamily="18" charset="0"/>
              </a:rPr>
              <a:t>CD</a:t>
            </a: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249238" y="593725"/>
            <a:ext cx="19621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zh-CN" altLang="en-US" sz="4000" b="1">
                <a:solidFill>
                  <a:srgbClr val="0000FF"/>
                </a:solidFill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例题</a:t>
            </a:r>
            <a:r>
              <a:rPr lang="en-US" altLang="zh-CN" sz="4000" b="1">
                <a:solidFill>
                  <a:srgbClr val="0000FF"/>
                </a:solidFill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3</a:t>
            </a:r>
            <a:r>
              <a:rPr lang="zh-CN" altLang="en-US" sz="4000" b="1">
                <a:solidFill>
                  <a:srgbClr val="0000FF"/>
                </a:solidFill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：</a:t>
            </a:r>
          </a:p>
        </p:txBody>
      </p:sp>
      <p:pic>
        <p:nvPicPr>
          <p:cNvPr id="28677" name="New 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11226800" y="11036300"/>
            <a:ext cx="355600" cy="266700"/>
          </a:xfrm>
          <a:prstGeom prst="cube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323850" y="908050"/>
            <a:ext cx="37909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000" b="1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49" charset="-122"/>
              </a:rPr>
              <a:t>1</a:t>
            </a:r>
            <a:r>
              <a:rPr lang="zh-CN" altLang="en-US" sz="4000" b="1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49" charset="-122"/>
              </a:rPr>
              <a:t>、振幅</a:t>
            </a:r>
            <a:r>
              <a:rPr lang="en-US" altLang="zh-CN" sz="4000" b="1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49" charset="-122"/>
              </a:rPr>
              <a:t>A</a:t>
            </a:r>
            <a:r>
              <a:rPr lang="zh-CN" altLang="en-US" sz="4000" b="1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49" charset="-122"/>
              </a:rPr>
              <a:t>：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250825" y="3375025"/>
            <a:ext cx="86423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000" b="1">
                <a:solidFill>
                  <a:srgbClr val="0000FF"/>
                </a:solidFill>
                <a:latin typeface="Times New Roman" panose="02020603050405020304" pitchFamily="18" charset="0"/>
              </a:rPr>
              <a:t>(2)</a:t>
            </a:r>
            <a:r>
              <a:rPr lang="zh-CN" altLang="en-US" sz="4000" b="1">
                <a:solidFill>
                  <a:srgbClr val="0000FF"/>
                </a:solidFill>
                <a:latin typeface="Times New Roman" panose="02020603050405020304" pitchFamily="18" charset="0"/>
              </a:rPr>
              <a:t>意义</a:t>
            </a:r>
            <a:r>
              <a:rPr lang="en-US" altLang="zh-CN" sz="4000" b="1">
                <a:solidFill>
                  <a:srgbClr val="0000FF"/>
                </a:solidFill>
                <a:latin typeface="Times New Roman" panose="02020603050405020304" pitchFamily="18" charset="0"/>
              </a:rPr>
              <a:t>:</a:t>
            </a:r>
            <a:r>
              <a:rPr lang="zh-CN" altLang="en-US" sz="4000" b="1">
                <a:latin typeface="Times New Roman" panose="02020603050405020304" pitchFamily="18" charset="0"/>
              </a:rPr>
              <a:t>描述振动的强弱</a:t>
            </a:r>
            <a:r>
              <a:rPr lang="en-US" altLang="zh-CN" sz="4000" b="1"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250825" y="1830388"/>
            <a:ext cx="8713788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000" b="1">
                <a:solidFill>
                  <a:srgbClr val="0000FF"/>
                </a:solidFill>
                <a:latin typeface="Times New Roman" panose="02020603050405020304" pitchFamily="18" charset="0"/>
              </a:rPr>
              <a:t>(1)</a:t>
            </a:r>
            <a:r>
              <a:rPr lang="zh-CN" altLang="en-US" sz="4000" b="1">
                <a:solidFill>
                  <a:srgbClr val="0000FF"/>
                </a:solidFill>
                <a:latin typeface="Times New Roman" panose="02020603050405020304" pitchFamily="18" charset="0"/>
              </a:rPr>
              <a:t>定义</a:t>
            </a:r>
            <a:r>
              <a:rPr lang="en-US" altLang="zh-CN" sz="4000" b="1">
                <a:solidFill>
                  <a:srgbClr val="0000FF"/>
                </a:solidFill>
                <a:latin typeface="Times New Roman" panose="02020603050405020304" pitchFamily="18" charset="0"/>
              </a:rPr>
              <a:t>:</a:t>
            </a:r>
            <a:r>
              <a:rPr lang="zh-CN" altLang="en-US" sz="4000" b="1">
                <a:latin typeface="Times New Roman" panose="02020603050405020304" pitchFamily="18" charset="0"/>
              </a:rPr>
              <a:t>振动物体离开平衡位置的最大距离</a:t>
            </a:r>
            <a:r>
              <a:rPr lang="en-US" altLang="zh-CN" sz="4000" b="1"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323850" y="5300663"/>
            <a:ext cx="849788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000" b="1">
                <a:solidFill>
                  <a:srgbClr val="0000FF"/>
                </a:solidFill>
                <a:latin typeface="Times New Roman" panose="02020603050405020304" pitchFamily="18" charset="0"/>
              </a:rPr>
              <a:t>(3)</a:t>
            </a:r>
            <a:r>
              <a:rPr lang="zh-CN" altLang="en-US" sz="4000" b="1">
                <a:solidFill>
                  <a:srgbClr val="0000FF"/>
                </a:solidFill>
                <a:latin typeface="Times New Roman" panose="02020603050405020304" pitchFamily="18" charset="0"/>
              </a:rPr>
              <a:t>单位</a:t>
            </a:r>
            <a:r>
              <a:rPr lang="en-US" altLang="zh-CN" sz="4000" b="1">
                <a:solidFill>
                  <a:srgbClr val="0000FF"/>
                </a:solidFill>
                <a:latin typeface="Times New Roman" panose="02020603050405020304" pitchFamily="18" charset="0"/>
              </a:rPr>
              <a:t>:</a:t>
            </a:r>
            <a:r>
              <a:rPr lang="zh-CN" altLang="en-US" sz="4000" b="1">
                <a:latin typeface="Times New Roman" panose="02020603050405020304" pitchFamily="18" charset="0"/>
              </a:rPr>
              <a:t>米</a:t>
            </a:r>
            <a:r>
              <a:rPr lang="en-US" altLang="zh-CN" sz="4000" b="1">
                <a:latin typeface="Times New Roman" panose="02020603050405020304" pitchFamily="18" charset="0"/>
              </a:rPr>
              <a:t>(m)</a:t>
            </a: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228600" y="230188"/>
            <a:ext cx="8458200" cy="684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kumimoji="1" lang="zh-CN" altLang="en-US" sz="4000" b="1">
                <a:solidFill>
                  <a:srgbClr val="FF0000"/>
                </a:solidFill>
                <a:ea typeface="楷体_GB2312" pitchFamily="49" charset="-122"/>
              </a:rPr>
              <a:t>一</a:t>
            </a:r>
            <a:r>
              <a:rPr kumimoji="1" lang="zh-CN" altLang="en-US" sz="4000" b="1" smtClean="0">
                <a:solidFill>
                  <a:srgbClr val="FF0000"/>
                </a:solidFill>
                <a:ea typeface="楷体_GB2312" pitchFamily="49" charset="-122"/>
              </a:rPr>
              <a:t>、</a:t>
            </a:r>
            <a:r>
              <a:rPr lang="zh-CN" altLang="en-US" sz="4000" b="1" smtClean="0">
                <a:solidFill>
                  <a:srgbClr val="FF0000"/>
                </a:solidFill>
                <a:latin typeface="+mn-ea"/>
                <a:ea typeface="+mn-ea"/>
              </a:rPr>
              <a:t>振动</a:t>
            </a:r>
            <a:r>
              <a:rPr kumimoji="1" lang="zh-CN" altLang="en-US" sz="4000" b="1" smtClean="0">
                <a:solidFill>
                  <a:srgbClr val="FF0000"/>
                </a:solidFill>
                <a:latin typeface="+mn-ea"/>
                <a:ea typeface="+mn-ea"/>
              </a:rPr>
              <a:t>特征的描述</a:t>
            </a:r>
            <a:endParaRPr kumimoji="1" lang="zh-CN" altLang="en-US" sz="4000" b="1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468313" y="4365625"/>
            <a:ext cx="8424862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85000"/>
              <a:buFont typeface="Wingdings 2" panose="05020102010507070707" pitchFamily="18" charset="2"/>
              <a:buNone/>
            </a:pPr>
            <a:r>
              <a:rPr kumimoji="1" lang="zh-CN" altLang="en-US" sz="3600" b="1">
                <a:latin typeface="Times New Roman" panose="02020603050405020304" pitchFamily="18" charset="0"/>
              </a:rPr>
              <a:t>振幅的</a:t>
            </a:r>
            <a:r>
              <a:rPr kumimoji="1" lang="en-US" altLang="zh-CN" sz="3600" b="1">
                <a:latin typeface="Times New Roman" panose="02020603050405020304" pitchFamily="18" charset="0"/>
              </a:rPr>
              <a:t>2</a:t>
            </a:r>
            <a:r>
              <a:rPr kumimoji="1" lang="zh-CN" altLang="en-US" sz="3600" b="1">
                <a:latin typeface="Times New Roman" panose="02020603050405020304" pitchFamily="18" charset="0"/>
              </a:rPr>
              <a:t>倍表示振动物体运动范围的大小</a:t>
            </a:r>
            <a:r>
              <a:rPr kumimoji="1" lang="en-US" altLang="zh-CN" sz="3600" b="1">
                <a:latin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/>
      <p:bldP spid="6148" grpId="0"/>
      <p:bldP spid="6149" grpId="0"/>
      <p:bldP spid="615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194" name="Rectangle 2"/>
          <p:cNvSpPr>
            <a:spLocks noGrp="1" noRot="1" noChangeArrowheads="1"/>
          </p:cNvSpPr>
          <p:nvPr>
            <p:ph type="body" idx="1"/>
          </p:nvPr>
        </p:nvSpPr>
        <p:spPr>
          <a:xfrm>
            <a:off x="312738" y="1914525"/>
            <a:ext cx="8518525" cy="4008438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en-US" altLang="zh-CN" sz="4000" b="1">
                <a:latin typeface="Times New Roman" panose="02020603050405020304" pitchFamily="18" charset="0"/>
              </a:rPr>
              <a:t>(1)</a:t>
            </a:r>
            <a:r>
              <a:rPr lang="zh-CN" altLang="en-US" sz="4000" b="1">
                <a:latin typeface="Times New Roman" panose="02020603050405020304" pitchFamily="18" charset="0"/>
              </a:rPr>
              <a:t>振幅等于最大位移的数值</a:t>
            </a:r>
            <a:r>
              <a:rPr lang="en-US" altLang="zh-CN" sz="4000" b="1">
                <a:latin typeface="Times New Roman" panose="02020603050405020304" pitchFamily="18" charset="0"/>
              </a:rPr>
              <a:t>.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CN" sz="4000" b="1">
                <a:latin typeface="Times New Roman" panose="02020603050405020304" pitchFamily="18" charset="0"/>
              </a:rPr>
              <a:t>(2)</a:t>
            </a:r>
            <a:r>
              <a:rPr lang="zh-CN" altLang="en-US" sz="4000" b="1">
                <a:latin typeface="Times New Roman" panose="02020603050405020304" pitchFamily="18" charset="0"/>
              </a:rPr>
              <a:t>对于一个给定的振动，振子的</a:t>
            </a:r>
            <a:r>
              <a:rPr lang="zh-CN" altLang="en-US" sz="4000" b="1">
                <a:solidFill>
                  <a:srgbClr val="0000FF"/>
                </a:solidFill>
                <a:latin typeface="Times New Roman" panose="02020603050405020304" pitchFamily="18" charset="0"/>
              </a:rPr>
              <a:t>位移</a:t>
            </a:r>
            <a:r>
              <a:rPr lang="zh-CN" altLang="en-US" sz="4000" b="1">
                <a:latin typeface="Times New Roman" panose="02020603050405020304" pitchFamily="18" charset="0"/>
              </a:rPr>
              <a:t>是</a:t>
            </a:r>
            <a:r>
              <a:rPr lang="zh-CN" altLang="en-US" sz="4000" b="1">
                <a:solidFill>
                  <a:srgbClr val="0000FF"/>
                </a:solidFill>
                <a:latin typeface="Times New Roman" panose="02020603050405020304" pitchFamily="18" charset="0"/>
              </a:rPr>
              <a:t>时刻变化</a:t>
            </a:r>
            <a:r>
              <a:rPr lang="zh-CN" altLang="en-US" sz="4000" b="1">
                <a:latin typeface="Times New Roman" panose="02020603050405020304" pitchFamily="18" charset="0"/>
              </a:rPr>
              <a:t>的，但</a:t>
            </a:r>
            <a:r>
              <a:rPr lang="zh-CN" altLang="en-US" sz="4000" b="1">
                <a:solidFill>
                  <a:srgbClr val="0000FF"/>
                </a:solidFill>
                <a:latin typeface="Times New Roman" panose="02020603050405020304" pitchFamily="18" charset="0"/>
              </a:rPr>
              <a:t>振幅</a:t>
            </a:r>
            <a:r>
              <a:rPr lang="zh-CN" altLang="en-US" sz="4000" b="1">
                <a:latin typeface="Times New Roman" panose="02020603050405020304" pitchFamily="18" charset="0"/>
              </a:rPr>
              <a:t>是</a:t>
            </a:r>
            <a:r>
              <a:rPr lang="zh-CN" altLang="en-US" sz="4000" b="1">
                <a:solidFill>
                  <a:srgbClr val="0000FF"/>
                </a:solidFill>
                <a:latin typeface="Times New Roman" panose="02020603050405020304" pitchFamily="18" charset="0"/>
              </a:rPr>
              <a:t>不变</a:t>
            </a:r>
            <a:r>
              <a:rPr lang="zh-CN" altLang="en-US" sz="4000" b="1">
                <a:latin typeface="Times New Roman" panose="02020603050405020304" pitchFamily="18" charset="0"/>
              </a:rPr>
              <a:t>的</a:t>
            </a:r>
            <a:r>
              <a:rPr lang="en-US" altLang="zh-CN" sz="4000" b="1">
                <a:latin typeface="Times New Roman" panose="02020603050405020304" pitchFamily="18" charset="0"/>
              </a:rPr>
              <a:t>.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CN" sz="4000" b="1">
                <a:latin typeface="Times New Roman" panose="02020603050405020304" pitchFamily="18" charset="0"/>
              </a:rPr>
              <a:t>(3)</a:t>
            </a:r>
            <a:r>
              <a:rPr lang="zh-CN" altLang="en-US" sz="4000" b="1">
                <a:latin typeface="Times New Roman" panose="02020603050405020304" pitchFamily="18" charset="0"/>
              </a:rPr>
              <a:t>位移是矢量，振幅是标量</a:t>
            </a:r>
            <a:r>
              <a:rPr lang="en-US" altLang="zh-CN" sz="4000" b="1"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title"/>
          </p:nvPr>
        </p:nvSpPr>
        <p:spPr>
          <a:xfrm>
            <a:off x="1403350" y="333375"/>
            <a:ext cx="7402513" cy="1143000"/>
          </a:xfrm>
          <a:noFill/>
        </p:spPr>
        <p:txBody>
          <a:bodyPr/>
          <a:lstStyle/>
          <a:p>
            <a:r>
              <a:rPr lang="zh-CN" altLang="en-US" sz="4000" b="1">
                <a:solidFill>
                  <a:srgbClr val="0000FF"/>
                </a:solidFill>
                <a:latin typeface="Times New Roman" panose="02020603050405020304" pitchFamily="18" charset="0"/>
              </a:rPr>
              <a:t>振幅和位移的区别</a:t>
            </a:r>
            <a:r>
              <a:rPr lang="en-US" altLang="zh-CN" sz="4000" b="1">
                <a:solidFill>
                  <a:srgbClr val="FF0000"/>
                </a:solidFill>
                <a:latin typeface="Times New Roman" panose="02020603050405020304" pitchFamily="18" charset="0"/>
              </a:rPr>
              <a:t>?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304800" y="517525"/>
            <a:ext cx="1828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000" b="1">
                <a:solidFill>
                  <a:srgbClr val="FF0000"/>
                </a:solidFill>
              </a:rPr>
              <a:t>讨论：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1000"/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533400" y="3141663"/>
            <a:ext cx="8135938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000" b="1">
                <a:latin typeface="Times New Roman" panose="02020603050405020304" pitchFamily="18" charset="0"/>
              </a:rPr>
              <a:t>振子的运动过程就是</a:t>
            </a:r>
          </a:p>
          <a:p>
            <a:pPr>
              <a:spcBef>
                <a:spcPct val="50000"/>
              </a:spcBef>
            </a:pPr>
            <a:r>
              <a:rPr lang="zh-CN" altLang="en-US" sz="4000" b="1">
                <a:latin typeface="Times New Roman" panose="02020603050405020304" pitchFamily="18" charset="0"/>
              </a:rPr>
              <a:t>这一次全振动的不断重复</a:t>
            </a:r>
            <a:r>
              <a:rPr lang="en-US" altLang="zh-CN" sz="4000" b="1"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539750" y="1268413"/>
            <a:ext cx="78486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4000" b="1">
                <a:solidFill>
                  <a:schemeClr val="tx2"/>
                </a:solidFill>
              </a:rPr>
              <a:t>一次</a:t>
            </a:r>
            <a:r>
              <a:rPr kumimoji="1" lang="zh-CN" altLang="en-US" sz="4800" b="1">
                <a:solidFill>
                  <a:srgbClr val="FF0000"/>
                </a:solidFill>
              </a:rPr>
              <a:t>全振动</a:t>
            </a:r>
            <a:r>
              <a:rPr kumimoji="1" lang="en-US" altLang="zh-CN" sz="4800" b="1">
                <a:solidFill>
                  <a:srgbClr val="FF0000"/>
                </a:solidFill>
              </a:rPr>
              <a:t>:</a:t>
            </a:r>
            <a:r>
              <a:rPr kumimoji="1" lang="zh-CN" altLang="en-US" sz="4000" b="1">
                <a:solidFill>
                  <a:schemeClr val="tx2"/>
                </a:solidFill>
              </a:rPr>
              <a:t>一个</a:t>
            </a:r>
            <a:r>
              <a:rPr kumimoji="1" lang="zh-CN" altLang="en-US" sz="4000" b="1">
                <a:solidFill>
                  <a:srgbClr val="0000FF"/>
                </a:solidFill>
              </a:rPr>
              <a:t>完整</a:t>
            </a:r>
            <a:r>
              <a:rPr kumimoji="1" lang="zh-CN" altLang="en-US" sz="4000" b="1">
                <a:solidFill>
                  <a:schemeClr val="tx2"/>
                </a:solidFill>
              </a:rPr>
              <a:t>的振动过程</a:t>
            </a:r>
          </a:p>
        </p:txBody>
      </p:sp>
      <p:sp>
        <p:nvSpPr>
          <p:cNvPr id="10244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152400" y="76200"/>
            <a:ext cx="8686800" cy="1143000"/>
          </a:xfrm>
          <a:noFill/>
        </p:spPr>
        <p:txBody>
          <a:bodyPr/>
          <a:lstStyle/>
          <a:p>
            <a:pPr algn="l"/>
            <a:r>
              <a:rPr kumimoji="1" lang="zh-CN" altLang="en-US" sz="40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描述简谐运动的物理量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0" y="0"/>
            <a:ext cx="8893175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br>
              <a:rPr lang="en-US" altLang="zh-CN">
                <a:solidFill>
                  <a:srgbClr val="FF0000"/>
                </a:solidFill>
              </a:rPr>
            </a:br>
            <a:endParaRPr lang="en-US" altLang="zh-CN" sz="3600" b="1"/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35560" y="332740"/>
            <a:ext cx="8964613" cy="1198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FF0000"/>
                </a:solidFill>
              </a:rPr>
              <a:t>　　　     </a:t>
            </a:r>
            <a:r>
              <a:rPr lang="zh-CN" altLang="en-US" sz="3200" b="1">
                <a:latin typeface="Times New Roman" panose="02020603050405020304" pitchFamily="18" charset="0"/>
              </a:rPr>
              <a:t>若从振子向右经过某点</a:t>
            </a:r>
            <a:r>
              <a:rPr lang="en-US" altLang="zh-CN" sz="3200" b="1">
                <a:latin typeface="Times New Roman" panose="02020603050405020304" pitchFamily="18" charset="0"/>
              </a:rPr>
              <a:t>p</a:t>
            </a:r>
            <a:r>
              <a:rPr lang="zh-CN" altLang="en-US" sz="3200" b="1">
                <a:latin typeface="Times New Roman" panose="02020603050405020304" pitchFamily="18" charset="0"/>
              </a:rPr>
              <a:t>起，经过怎样的运动才叫完成一次全振动</a:t>
            </a:r>
            <a:r>
              <a:rPr lang="en-US" altLang="zh-CN" sz="4000" b="1">
                <a:solidFill>
                  <a:srgbClr val="FF0000"/>
                </a:solidFill>
                <a:latin typeface="Times New Roman" panose="02020603050405020304" pitchFamily="18" charset="0"/>
              </a:rPr>
              <a:t>?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467678" y="1772603"/>
            <a:ext cx="7848600" cy="583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3200" b="1">
                <a:solidFill>
                  <a:schemeClr val="tx2"/>
                </a:solidFill>
              </a:rPr>
              <a:t>一次</a:t>
            </a:r>
            <a:r>
              <a:rPr kumimoji="1" lang="zh-CN" altLang="en-US" sz="3200" b="1">
                <a:solidFill>
                  <a:srgbClr val="FF0000"/>
                </a:solidFill>
              </a:rPr>
              <a:t>全振动</a:t>
            </a:r>
            <a:r>
              <a:rPr kumimoji="1" lang="en-US" altLang="zh-CN" sz="3200" b="1">
                <a:solidFill>
                  <a:srgbClr val="FF0000"/>
                </a:solidFill>
              </a:rPr>
              <a:t>:</a:t>
            </a:r>
            <a:r>
              <a:rPr kumimoji="1" lang="zh-CN" altLang="en-US" sz="3200" b="1">
                <a:solidFill>
                  <a:schemeClr val="tx2"/>
                </a:solidFill>
              </a:rPr>
              <a:t>一个</a:t>
            </a:r>
            <a:r>
              <a:rPr kumimoji="1" lang="zh-CN" altLang="en-US" sz="3200" b="1">
                <a:solidFill>
                  <a:srgbClr val="0000FF"/>
                </a:solidFill>
              </a:rPr>
              <a:t>完整</a:t>
            </a:r>
            <a:r>
              <a:rPr kumimoji="1" lang="zh-CN" altLang="en-US" sz="3200" b="1">
                <a:solidFill>
                  <a:schemeClr val="tx2"/>
                </a:solidFill>
              </a:rPr>
              <a:t>的振动过程</a:t>
            </a: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252095" y="2356485"/>
            <a:ext cx="8207375" cy="107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zh-CN" altLang="en-US" sz="3200" b="1">
                <a:solidFill>
                  <a:srgbClr val="0000FF"/>
                </a:solidFill>
                <a:ea typeface="楷体_GB2312" pitchFamily="49" charset="-122"/>
              </a:rPr>
              <a:t>振动物体</a:t>
            </a:r>
            <a:r>
              <a:rPr kumimoji="1" lang="zh-CN" altLang="en-US" sz="3200" b="1">
                <a:solidFill>
                  <a:srgbClr val="FF0000"/>
                </a:solidFill>
                <a:ea typeface="楷体_GB2312" pitchFamily="49" charset="-122"/>
              </a:rPr>
              <a:t>连续两次</a:t>
            </a:r>
            <a:r>
              <a:rPr kumimoji="1" lang="zh-CN" altLang="en-US" sz="3200" b="1">
                <a:solidFill>
                  <a:srgbClr val="0000FF"/>
                </a:solidFill>
                <a:ea typeface="楷体_GB2312" pitchFamily="49" charset="-122"/>
              </a:rPr>
              <a:t>以</a:t>
            </a:r>
            <a:r>
              <a:rPr kumimoji="1" lang="zh-CN" altLang="en-US" sz="3200" b="1">
                <a:solidFill>
                  <a:srgbClr val="FF0000"/>
                </a:solidFill>
                <a:ea typeface="楷体_GB2312" pitchFamily="49" charset="-122"/>
              </a:rPr>
              <a:t>相同速度</a:t>
            </a:r>
            <a:r>
              <a:rPr kumimoji="1" lang="zh-CN" altLang="en-US" sz="3200" b="1">
                <a:solidFill>
                  <a:srgbClr val="0000FF"/>
                </a:solidFill>
                <a:ea typeface="楷体_GB2312" pitchFamily="49" charset="-122"/>
              </a:rPr>
              <a:t>通过</a:t>
            </a:r>
            <a:r>
              <a:rPr kumimoji="1" lang="zh-CN" altLang="en-US" sz="3200" b="1">
                <a:solidFill>
                  <a:srgbClr val="FF0000"/>
                </a:solidFill>
                <a:ea typeface="楷体_GB2312" pitchFamily="49" charset="-122"/>
              </a:rPr>
              <a:t>同一点</a:t>
            </a:r>
            <a:r>
              <a:rPr kumimoji="1" lang="zh-CN" altLang="en-US" sz="3200" b="1">
                <a:solidFill>
                  <a:srgbClr val="0000FF"/>
                </a:solidFill>
                <a:ea typeface="楷体_GB2312" pitchFamily="49" charset="-122"/>
              </a:rPr>
              <a:t>所经历的过程</a:t>
            </a:r>
            <a:r>
              <a:rPr kumimoji="1" lang="en-US" altLang="zh-CN" sz="3200" b="1">
                <a:solidFill>
                  <a:srgbClr val="0000FF"/>
                </a:solidFill>
                <a:ea typeface="楷体_GB2312" pitchFamily="49" charset="-122"/>
              </a:rPr>
              <a:t>.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152400" y="288925"/>
            <a:ext cx="2590800" cy="706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000" b="1">
                <a:solidFill>
                  <a:srgbClr val="FF0000"/>
                </a:solidFill>
              </a:rPr>
              <a:t>想一想：</a:t>
            </a:r>
            <a:endParaRPr lang="zh-CN" altLang="en-US" sz="4000" b="1" u="sng">
              <a:solidFill>
                <a:srgbClr val="FF0000"/>
              </a:solidFill>
            </a:endParaRP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52065" y="3789027"/>
            <a:ext cx="8713788" cy="107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FF0000"/>
                </a:solidFill>
                <a:sym typeface="+mn-ea"/>
              </a:rPr>
              <a:t>想一想：</a:t>
            </a:r>
            <a:r>
              <a:rPr lang="zh-CN" altLang="en-US" sz="3200" b="1">
                <a:solidFill>
                  <a:srgbClr val="FF0000"/>
                </a:solidFill>
              </a:rPr>
              <a:t> </a:t>
            </a:r>
            <a:r>
              <a:rPr lang="zh-CN" altLang="en-US" sz="3200" b="1"/>
              <a:t>弹簧振子完成一次全振动的路程与振幅之间存在怎样的关系</a:t>
            </a: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0" grpId="0"/>
      <p:bldP spid="11271" grpId="0"/>
      <p:bldP spid="1229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3314" name="Rectangle 2"/>
          <p:cNvSpPr>
            <a:spLocks noGrp="1" noRot="1" noChangeArrowheads="1"/>
          </p:cNvSpPr>
          <p:nvPr>
            <p:ph type="body" idx="1"/>
          </p:nvPr>
        </p:nvSpPr>
        <p:spPr>
          <a:xfrm>
            <a:off x="179388" y="3141663"/>
            <a:ext cx="8640762" cy="3671887"/>
          </a:xfrm>
        </p:spPr>
        <p:txBody>
          <a:bodyPr/>
          <a:lstStyle/>
          <a:p>
            <a:pPr eaLnBrk="1" latinLnBrk="0" hangingPunct="1">
              <a:lnSpc>
                <a:spcPct val="130000"/>
              </a:lnSpc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altLang="zh-CN" b="1">
                <a:solidFill>
                  <a:srgbClr val="FF0000"/>
                </a:solidFill>
                <a:latin typeface="Times New Roman" panose="02020603050405020304" pitchFamily="18" charset="0"/>
              </a:rPr>
              <a:t>(1)</a:t>
            </a:r>
            <a:r>
              <a:rPr lang="zh-CN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周期</a:t>
            </a:r>
            <a:r>
              <a:rPr lang="en-US" altLang="zh-CN" b="1">
                <a:solidFill>
                  <a:srgbClr val="FF0000"/>
                </a:solidFill>
                <a:latin typeface="Times New Roman" panose="02020603050405020304" pitchFamily="18" charset="0"/>
              </a:rPr>
              <a:t>T:</a:t>
            </a:r>
            <a:r>
              <a:rPr lang="zh-CN" altLang="en-US" b="1">
                <a:latin typeface="Times New Roman" panose="02020603050405020304" pitchFamily="18" charset="0"/>
              </a:rPr>
              <a:t>做简谐运动的物体</a:t>
            </a:r>
            <a:r>
              <a:rPr lang="zh-CN" altLang="en-US" b="1">
                <a:solidFill>
                  <a:srgbClr val="0000FF"/>
                </a:solidFill>
                <a:latin typeface="Times New Roman" panose="02020603050405020304" pitchFamily="18" charset="0"/>
              </a:rPr>
              <a:t>完成一次</a:t>
            </a:r>
            <a:r>
              <a:rPr lang="zh-CN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全振动</a:t>
            </a:r>
            <a:r>
              <a:rPr lang="zh-CN" altLang="en-US" b="1">
                <a:solidFill>
                  <a:srgbClr val="0000FF"/>
                </a:solidFill>
                <a:latin typeface="Times New Roman" panose="02020603050405020304" pitchFamily="18" charset="0"/>
              </a:rPr>
              <a:t>所需要的时间</a:t>
            </a:r>
            <a:r>
              <a:rPr lang="en-US" altLang="zh-CN" b="1">
                <a:latin typeface="Times New Roman" panose="02020603050405020304" pitchFamily="18" charset="0"/>
              </a:rPr>
              <a:t>.         </a:t>
            </a:r>
            <a:r>
              <a:rPr lang="zh-CN" altLang="en-US" b="1">
                <a:latin typeface="Times New Roman" panose="02020603050405020304" pitchFamily="18" charset="0"/>
              </a:rPr>
              <a:t>单位</a:t>
            </a:r>
            <a:r>
              <a:rPr lang="en-US" altLang="zh-CN" b="1">
                <a:latin typeface="Times New Roman" panose="02020603050405020304" pitchFamily="18" charset="0"/>
              </a:rPr>
              <a:t>:s.</a:t>
            </a:r>
          </a:p>
          <a:p>
            <a:pPr eaLnBrk="1" latinLnBrk="0" hangingPunct="1">
              <a:lnSpc>
                <a:spcPct val="130000"/>
              </a:lnSpc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altLang="zh-CN" b="1">
                <a:solidFill>
                  <a:srgbClr val="FF0000"/>
                </a:solidFill>
                <a:latin typeface="Times New Roman" panose="02020603050405020304" pitchFamily="18" charset="0"/>
              </a:rPr>
              <a:t>(2)</a:t>
            </a:r>
            <a:r>
              <a:rPr lang="zh-CN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频率 </a:t>
            </a:r>
            <a:r>
              <a:rPr lang="en-US" altLang="zh-CN" b="1" i="1">
                <a:solidFill>
                  <a:srgbClr val="FF0000"/>
                </a:solidFill>
                <a:latin typeface="Times New Roman" panose="02020603050405020304" pitchFamily="18" charset="0"/>
              </a:rPr>
              <a:t>f:</a:t>
            </a:r>
            <a:r>
              <a:rPr lang="zh-CN" altLang="en-US" b="1">
                <a:latin typeface="Times New Roman" panose="02020603050405020304" pitchFamily="18" charset="0"/>
              </a:rPr>
              <a:t>做简谐运动的物体</a:t>
            </a:r>
            <a:r>
              <a:rPr lang="zh-CN" altLang="en-US" b="1">
                <a:solidFill>
                  <a:srgbClr val="0000FF"/>
                </a:solidFill>
                <a:latin typeface="Times New Roman" panose="02020603050405020304" pitchFamily="18" charset="0"/>
              </a:rPr>
              <a:t>单位时间内完成</a:t>
            </a:r>
            <a:r>
              <a:rPr lang="zh-CN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全振动</a:t>
            </a:r>
            <a:r>
              <a:rPr lang="zh-CN" altLang="en-US" b="1">
                <a:solidFill>
                  <a:srgbClr val="0000FF"/>
                </a:solidFill>
                <a:latin typeface="Times New Roman" panose="02020603050405020304" pitchFamily="18" charset="0"/>
              </a:rPr>
              <a:t>的次数</a:t>
            </a:r>
            <a:r>
              <a:rPr lang="en-US" altLang="zh-CN" b="1">
                <a:latin typeface="Times New Roman" panose="02020603050405020304" pitchFamily="18" charset="0"/>
              </a:rPr>
              <a:t>.        </a:t>
            </a:r>
            <a:r>
              <a:rPr lang="zh-CN" altLang="en-US" b="1">
                <a:latin typeface="Times New Roman" panose="02020603050405020304" pitchFamily="18" charset="0"/>
              </a:rPr>
              <a:t>单位</a:t>
            </a:r>
            <a:r>
              <a:rPr lang="en-US" altLang="zh-CN" b="1">
                <a:latin typeface="Times New Roman" panose="02020603050405020304" pitchFamily="18" charset="0"/>
              </a:rPr>
              <a:t>:Hz.</a:t>
            </a:r>
          </a:p>
          <a:p>
            <a:pPr eaLnBrk="1" latinLnBrk="0" hangingPunct="1">
              <a:lnSpc>
                <a:spcPct val="130000"/>
              </a:lnSpc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altLang="zh-CN" b="1">
                <a:solidFill>
                  <a:srgbClr val="FF0000"/>
                </a:solidFill>
                <a:latin typeface="Times New Roman" panose="02020603050405020304" pitchFamily="18" charset="0"/>
              </a:rPr>
              <a:t>(3) </a:t>
            </a:r>
            <a:r>
              <a:rPr lang="zh-CN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关系：</a:t>
            </a:r>
            <a:r>
              <a:rPr lang="en-US" altLang="zh-CN" b="1">
                <a:solidFill>
                  <a:srgbClr val="FF0000"/>
                </a:solidFill>
                <a:latin typeface="Times New Roman" panose="02020603050405020304" pitchFamily="18" charset="0"/>
              </a:rPr>
              <a:t>T</a:t>
            </a:r>
            <a:r>
              <a:rPr lang="zh-CN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＝</a:t>
            </a:r>
            <a:r>
              <a:rPr lang="en-US" altLang="zh-CN" b="1">
                <a:solidFill>
                  <a:srgbClr val="FF0000"/>
                </a:solidFill>
                <a:latin typeface="Times New Roman" panose="02020603050405020304" pitchFamily="18" charset="0"/>
              </a:rPr>
              <a:t>1 </a:t>
            </a:r>
            <a:r>
              <a:rPr lang="en-US" altLang="zh-CN" b="1" i="1">
                <a:solidFill>
                  <a:srgbClr val="FF0000"/>
                </a:solidFill>
                <a:latin typeface="Times New Roman" panose="02020603050405020304" pitchFamily="18" charset="0"/>
              </a:rPr>
              <a:t>/ f</a:t>
            </a:r>
            <a:r>
              <a:rPr lang="en-US" altLang="zh-CN" b="1"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395605" y="332423"/>
            <a:ext cx="489743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000" b="1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49" charset="-122"/>
              </a:rPr>
              <a:t>2</a:t>
            </a:r>
            <a:r>
              <a:rPr lang="zh-CN" altLang="en-US" sz="4000" b="1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49" charset="-122"/>
              </a:rPr>
              <a:t>、周期</a:t>
            </a:r>
            <a:r>
              <a:rPr lang="en-US" altLang="zh-CN" sz="4000" b="1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49" charset="-122"/>
              </a:rPr>
              <a:t>T</a:t>
            </a:r>
            <a:r>
              <a:rPr lang="zh-CN" altLang="en-US" sz="4000" b="1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49" charset="-122"/>
              </a:rPr>
              <a:t>和频率</a:t>
            </a:r>
            <a:r>
              <a:rPr lang="en-US" altLang="zh-CN" sz="4000" b="1" i="1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49" charset="-122"/>
              </a:rPr>
              <a:t>f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107950" y="1733550"/>
            <a:ext cx="8964613" cy="107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zh-CN" altLang="en-US" sz="3200" b="1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49" charset="-122"/>
              </a:rPr>
              <a:t>全振动</a:t>
            </a:r>
            <a:r>
              <a:rPr kumimoji="1" lang="en-US" altLang="zh-CN" sz="3200" b="1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49" charset="-122"/>
              </a:rPr>
              <a:t>:</a:t>
            </a:r>
            <a:r>
              <a:rPr kumimoji="1" lang="zh-CN" altLang="en-US" sz="3200" b="1">
                <a:solidFill>
                  <a:schemeClr val="tx2"/>
                </a:solidFill>
                <a:latin typeface="Times New Roman" panose="02020603050405020304" pitchFamily="18" charset="0"/>
                <a:ea typeface="楷体_GB2312" pitchFamily="49" charset="-122"/>
              </a:rPr>
              <a:t>一个完整的振动过程</a:t>
            </a:r>
            <a:r>
              <a:rPr kumimoji="1" lang="zh-CN" altLang="en-US" sz="3200" b="1">
                <a:solidFill>
                  <a:srgbClr val="0000FF"/>
                </a:solidFill>
                <a:latin typeface="Times New Roman" panose="02020603050405020304" pitchFamily="18" charset="0"/>
                <a:ea typeface="楷体_GB2312" pitchFamily="49" charset="-122"/>
              </a:rPr>
              <a:t> </a:t>
            </a:r>
            <a:r>
              <a:rPr kumimoji="1" lang="en-US" altLang="zh-CN" sz="3200" b="1">
                <a:solidFill>
                  <a:srgbClr val="0000FF"/>
                </a:solidFill>
                <a:latin typeface="Times New Roman" panose="02020603050405020304" pitchFamily="18" charset="0"/>
                <a:ea typeface="楷体_GB2312" pitchFamily="49" charset="-122"/>
              </a:rPr>
              <a:t>(</a:t>
            </a:r>
            <a:r>
              <a:rPr kumimoji="1" lang="zh-CN" altLang="en-US" sz="3200" b="1">
                <a:solidFill>
                  <a:srgbClr val="0000FF"/>
                </a:solidFill>
                <a:latin typeface="Times New Roman" panose="02020603050405020304" pitchFamily="18" charset="0"/>
                <a:ea typeface="楷体_GB2312" pitchFamily="49" charset="-122"/>
              </a:rPr>
              <a:t>振动物体连续两次以</a:t>
            </a:r>
            <a:r>
              <a:rPr kumimoji="1" lang="zh-CN" altLang="en-US" sz="3200" b="1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49" charset="-122"/>
              </a:rPr>
              <a:t>相同速度</a:t>
            </a:r>
            <a:r>
              <a:rPr kumimoji="1" lang="zh-CN" altLang="en-US" sz="3200" b="1">
                <a:solidFill>
                  <a:srgbClr val="0000FF"/>
                </a:solidFill>
                <a:latin typeface="Times New Roman" panose="02020603050405020304" pitchFamily="18" charset="0"/>
                <a:ea typeface="楷体_GB2312" pitchFamily="49" charset="-122"/>
              </a:rPr>
              <a:t>通过</a:t>
            </a:r>
            <a:r>
              <a:rPr kumimoji="1" lang="zh-CN" altLang="en-US" sz="3200" b="1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49" charset="-122"/>
              </a:rPr>
              <a:t>同一点</a:t>
            </a:r>
            <a:r>
              <a:rPr kumimoji="1" lang="zh-CN" altLang="en-US" sz="3200" b="1">
                <a:solidFill>
                  <a:srgbClr val="0000FF"/>
                </a:solidFill>
                <a:latin typeface="Times New Roman" panose="02020603050405020304" pitchFamily="18" charset="0"/>
                <a:ea typeface="楷体_GB2312" pitchFamily="49" charset="-122"/>
              </a:rPr>
              <a:t>所经历的过程</a:t>
            </a:r>
            <a:r>
              <a:rPr kumimoji="1" lang="en-US" altLang="zh-CN" sz="3200" b="1">
                <a:solidFill>
                  <a:srgbClr val="0000FF"/>
                </a:solidFill>
                <a:latin typeface="Times New Roman" panose="02020603050405020304" pitchFamily="18" charset="0"/>
                <a:ea typeface="楷体_GB2312" pitchFamily="49" charset="-122"/>
              </a:rPr>
              <a:t>) 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194" name="标题 8193"/>
          <p:cNvSpPr>
            <a:spLocks noGrp="1"/>
          </p:cNvSpPr>
          <p:nvPr>
            <p:ph type="title"/>
          </p:nvPr>
        </p:nvSpPr>
        <p:spPr>
          <a:xfrm>
            <a:off x="791210" y="5733098"/>
            <a:ext cx="7561263" cy="857250"/>
          </a:xfrm>
        </p:spPr>
        <p:txBody>
          <a:bodyPr anchor="ctr" anchorCtr="0"/>
          <a:lstStyle/>
          <a:p>
            <a:r>
              <a:rPr lang="zh-CN" altLang="en-US">
                <a:latin typeface="华文行楷" panose="02010800040101010101" pitchFamily="2" charset="-122"/>
                <a:ea typeface="华文行楷" panose="02010800040101010101" pitchFamily="2" charset="-122"/>
              </a:rPr>
              <a:t>探究实验：简谐运动的</a:t>
            </a:r>
            <a:r>
              <a:rPr lang="en-US" altLang="zh-CN" err="1">
                <a:latin typeface="华文行楷" panose="02010800040101010101" pitchFamily="2" charset="-122"/>
                <a:ea typeface="华文行楷" panose="02010800040101010101" pitchFamily="2" charset="-122"/>
              </a:rPr>
              <a:t>x-t</a:t>
            </a:r>
            <a:endParaRPr lang="en-US" altLang="zh-CN"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8195" name="文本占位符 8194"/>
          <p:cNvSpPr>
            <a:spLocks noGrp="1"/>
          </p:cNvSpPr>
          <p:nvPr>
            <p:ph type="body" idx="1"/>
          </p:nvPr>
        </p:nvSpPr>
        <p:spPr>
          <a:xfrm>
            <a:off x="971550" y="1341438"/>
            <a:ext cx="4105275" cy="576262"/>
          </a:xfrm>
        </p:spPr>
        <p:txBody>
          <a:bodyPr/>
          <a:lstStyle/>
          <a:p>
            <a:r>
              <a:rPr lang="zh-CN" altLang="en-US" sz="2800"/>
              <a:t>频闪照相</a:t>
            </a:r>
            <a:r>
              <a:rPr lang="en-US" altLang="zh-CN" sz="2800"/>
              <a:t>-</a:t>
            </a:r>
            <a:r>
              <a:rPr lang="zh-CN" altLang="en-US" sz="2800"/>
              <a:t>直接记录法</a:t>
            </a:r>
          </a:p>
        </p:txBody>
      </p:sp>
      <p:sp>
        <p:nvSpPr>
          <p:cNvPr id="8197" name="矩形 8196"/>
          <p:cNvSpPr/>
          <p:nvPr/>
        </p:nvSpPr>
        <p:spPr>
          <a:xfrm>
            <a:off x="971550" y="1341438"/>
            <a:ext cx="4105275" cy="576262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rtl="0" eaLnBrk="1" fontAlgn="base" latinLnBrk="1" hangingPunct="1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Char char="•"/>
              <a:defRPr sz="2200" u="none" kern="1200" baseline="0">
                <a:solidFill>
                  <a:schemeClr val="tx1"/>
                </a:solidFill>
                <a:latin typeface="-윤명조240" pitchFamily="18" charset="-127"/>
                <a:ea typeface="宋体" panose="02010600030101010101" pitchFamily="2" charset="-122"/>
              </a:defRPr>
            </a:lvl1pPr>
            <a:lvl2pPr marL="742950" lvl="1" indent="-285750" algn="l" defTabSz="914400" rtl="0" eaLnBrk="1" fontAlgn="base" latinLnBrk="1" hangingPunct="1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Char char="•"/>
              <a:defRPr sz="2000" b="0" i="0" u="none" kern="1200" baseline="0">
                <a:solidFill>
                  <a:schemeClr val="tx1"/>
                </a:solidFill>
                <a:latin typeface="-윤명조240" pitchFamily="18" charset="-127"/>
                <a:ea typeface="宋体" panose="02010600030101010101" pitchFamily="2" charset="-122"/>
              </a:defRPr>
            </a:lvl2pPr>
            <a:lvl3pPr marL="1143000" lvl="2" indent="-228600" algn="l" defTabSz="914400" rtl="0" eaLnBrk="1" fontAlgn="base" latinLnBrk="1" hangingPunct="1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Char char="•"/>
              <a:defRPr sz="1800" b="0" i="0" u="none" kern="1200" baseline="0">
                <a:solidFill>
                  <a:schemeClr val="tx1"/>
                </a:solidFill>
                <a:latin typeface="-윤명조240" pitchFamily="18" charset="-127"/>
                <a:ea typeface="宋体" panose="02010600030101010101" pitchFamily="2" charset="-122"/>
              </a:defRPr>
            </a:lvl3pPr>
            <a:lvl4pPr marL="1600200" lvl="3" indent="-228600" algn="l" defTabSz="914400" rtl="0" eaLnBrk="1" fontAlgn="base" latinLnBrk="1" hangingPunct="1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Char char="•"/>
              <a:defRPr sz="1600" b="0" i="0" u="none" kern="1200" baseline="0">
                <a:solidFill>
                  <a:schemeClr val="tx1"/>
                </a:solidFill>
                <a:latin typeface="-윤명조240" pitchFamily="18" charset="-127"/>
                <a:ea typeface="宋体" panose="02010600030101010101" pitchFamily="2" charset="-122"/>
              </a:defRPr>
            </a:lvl4pPr>
            <a:lvl5pPr marL="2057400" lvl="4" indent="-228600" algn="l" defTabSz="914400" rtl="0" eaLnBrk="1" fontAlgn="base" latinLnBrk="1" hangingPunct="1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Char char="•"/>
              <a:defRPr sz="1400" b="0" i="0" u="none" kern="1200" baseline="0">
                <a:solidFill>
                  <a:schemeClr val="tx1"/>
                </a:solidFill>
                <a:latin typeface="-윤명조240" pitchFamily="18" charset="-127"/>
                <a:ea typeface="宋体" panose="02010600030101010101" pitchFamily="2" charset="-122"/>
              </a:defRPr>
            </a:lvl5pPr>
          </a:lstStyle>
          <a:p>
            <a:pPr lvl="0"/>
            <a:r>
              <a:rPr lang="zh-CN" altLang="en-US" sz="2800"/>
              <a:t>频闪照相</a:t>
            </a:r>
            <a:r>
              <a:rPr lang="en-US" altLang="zh-CN" sz="2800"/>
              <a:t>-</a:t>
            </a:r>
            <a:r>
              <a:rPr lang="zh-CN" altLang="en-US" sz="2800"/>
              <a:t>直接记录法</a:t>
            </a:r>
          </a:p>
        </p:txBody>
      </p:sp>
      <p:sp>
        <p:nvSpPr>
          <p:cNvPr id="8199" name="矩形 8198"/>
          <p:cNvSpPr/>
          <p:nvPr/>
        </p:nvSpPr>
        <p:spPr>
          <a:xfrm>
            <a:off x="971550" y="1341438"/>
            <a:ext cx="4105275" cy="576262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rtl="0" eaLnBrk="1" fontAlgn="base" latinLnBrk="1" hangingPunct="1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Char char="•"/>
              <a:defRPr sz="2200" u="none" kern="1200" baseline="0">
                <a:solidFill>
                  <a:schemeClr val="tx1"/>
                </a:solidFill>
                <a:latin typeface="-윤명조240" pitchFamily="18" charset="-127"/>
                <a:ea typeface="宋体" panose="02010600030101010101" pitchFamily="2" charset="-122"/>
              </a:defRPr>
            </a:lvl1pPr>
            <a:lvl2pPr marL="742950" lvl="1" indent="-285750" algn="l" defTabSz="914400" rtl="0" eaLnBrk="1" fontAlgn="base" latinLnBrk="1" hangingPunct="1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Char char="•"/>
              <a:defRPr sz="2000" b="0" i="0" u="none" kern="1200" baseline="0">
                <a:solidFill>
                  <a:schemeClr val="tx1"/>
                </a:solidFill>
                <a:latin typeface="-윤명조240" pitchFamily="18" charset="-127"/>
                <a:ea typeface="宋体" panose="02010600030101010101" pitchFamily="2" charset="-122"/>
              </a:defRPr>
            </a:lvl2pPr>
            <a:lvl3pPr marL="1143000" lvl="2" indent="-228600" algn="l" defTabSz="914400" rtl="0" eaLnBrk="1" fontAlgn="base" latinLnBrk="1" hangingPunct="1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Char char="•"/>
              <a:defRPr sz="1800" b="0" i="0" u="none" kern="1200" baseline="0">
                <a:solidFill>
                  <a:schemeClr val="tx1"/>
                </a:solidFill>
                <a:latin typeface="-윤명조240" pitchFamily="18" charset="-127"/>
                <a:ea typeface="宋体" panose="02010600030101010101" pitchFamily="2" charset="-122"/>
              </a:defRPr>
            </a:lvl3pPr>
            <a:lvl4pPr marL="1600200" lvl="3" indent="-228600" algn="l" defTabSz="914400" rtl="0" eaLnBrk="1" fontAlgn="base" latinLnBrk="1" hangingPunct="1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Char char="•"/>
              <a:defRPr sz="1600" b="0" i="0" u="none" kern="1200" baseline="0">
                <a:solidFill>
                  <a:schemeClr val="tx1"/>
                </a:solidFill>
                <a:latin typeface="-윤명조240" pitchFamily="18" charset="-127"/>
                <a:ea typeface="宋体" panose="02010600030101010101" pitchFamily="2" charset="-122"/>
              </a:defRPr>
            </a:lvl4pPr>
            <a:lvl5pPr marL="2057400" lvl="4" indent="-228600" algn="l" defTabSz="914400" rtl="0" eaLnBrk="1" fontAlgn="base" latinLnBrk="1" hangingPunct="1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Char char="•"/>
              <a:defRPr sz="1400" b="0" i="0" u="none" kern="1200" baseline="0">
                <a:solidFill>
                  <a:schemeClr val="tx1"/>
                </a:solidFill>
                <a:latin typeface="-윤명조240" pitchFamily="18" charset="-127"/>
                <a:ea typeface="宋体" panose="02010600030101010101" pitchFamily="2" charset="-122"/>
              </a:defRPr>
            </a:lvl5pPr>
          </a:lstStyle>
          <a:p>
            <a:pPr lvl="0"/>
            <a:r>
              <a:rPr lang="zh-CN" altLang="en-US" sz="2800"/>
              <a:t>频闪照相</a:t>
            </a:r>
            <a:r>
              <a:rPr lang="en-US" altLang="zh-CN" sz="2800"/>
              <a:t>-</a:t>
            </a:r>
            <a:r>
              <a:rPr lang="zh-CN" altLang="en-US" sz="2800"/>
              <a:t>直接记录法</a:t>
            </a:r>
          </a:p>
        </p:txBody>
      </p:sp>
      <p:pic>
        <p:nvPicPr>
          <p:cNvPr id="1025" name="FOfficeDoc1" descr="clipboard/media/image9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250" y="1916113"/>
            <a:ext cx="6192838" cy="36131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6" name="FOfficeDoc1" descr="clipboard/media/image9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250" y="1916113"/>
            <a:ext cx="6192838" cy="36131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7" name="FOfficeDoc1" descr="clipboard/media/image9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250" y="1916113"/>
            <a:ext cx="6192838" cy="36131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8436" name="Rectangle 4"/>
          <p:cNvSpPr>
            <a:spLocks noGrp="1" noRot="1" noChangeArrowheads="1"/>
          </p:cNvSpPr>
          <p:nvPr/>
        </p:nvSpPr>
        <p:spPr>
          <a:xfrm>
            <a:off x="323850" y="188595"/>
            <a:ext cx="8316913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4000" b="1">
                <a:solidFill>
                  <a:srgbClr val="FF0000"/>
                </a:solidFill>
                <a:ea typeface="楷体_GB2312" pitchFamily="49" charset="-122"/>
              </a:rPr>
              <a:t>二、简谐运动</a:t>
            </a:r>
            <a:r>
              <a:rPr lang="zh-CN" altLang="en-US" sz="4000" b="1" smtClean="0">
                <a:solidFill>
                  <a:srgbClr val="FF0000"/>
                </a:solidFill>
                <a:ea typeface="楷体_GB2312" pitchFamily="49" charset="-122"/>
              </a:rPr>
              <a:t>的图象描述</a:t>
            </a:r>
            <a:endParaRPr lang="zh-CN" altLang="en-US" sz="4000" b="1">
              <a:solidFill>
                <a:srgbClr val="FF0000"/>
              </a:solidFill>
              <a:ea typeface="楷体_GB2312" pitchFamily="49" charset="-122"/>
            </a:endParaRPr>
          </a:p>
        </p:txBody>
      </p:sp>
    </p:spTree>
  </p:cSld>
  <p:clrMapOvr>
    <a:masterClrMapping/>
  </p:clrMapOvr>
  <p:transition/>
  <p:timing/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7410" name="标题 17409"/>
          <p:cNvSpPr>
            <a:spLocks noGrp="1"/>
          </p:cNvSpPr>
          <p:nvPr>
            <p:ph type="title"/>
          </p:nvPr>
        </p:nvSpPr>
        <p:spPr>
          <a:xfrm>
            <a:off x="827088" y="188913"/>
            <a:ext cx="7561262" cy="857250"/>
          </a:xfrm>
        </p:spPr>
        <p:txBody>
          <a:bodyPr anchor="ctr" anchorCtr="0"/>
          <a:lstStyle/>
          <a:p>
            <a:r>
              <a:rPr lang="zh-CN" altLang="en-US">
                <a:ea typeface="华文行楷" panose="02010800040101010101" pitchFamily="2" charset="-122"/>
              </a:rPr>
              <a:t>探究实验：猜想和验证</a:t>
            </a:r>
          </a:p>
        </p:txBody>
      </p:sp>
      <p:sp>
        <p:nvSpPr>
          <p:cNvPr id="17411" name="文本占位符 17410"/>
          <p:cNvSpPr>
            <a:spLocks noGrp="1"/>
          </p:cNvSpPr>
          <p:nvPr>
            <p:ph type="body" sz="half" idx="1"/>
          </p:nvPr>
        </p:nvSpPr>
        <p:spPr>
          <a:xfrm>
            <a:off x="608965" y="4508500"/>
            <a:ext cx="7125335" cy="1300480"/>
          </a:xfrm>
        </p:spPr>
        <p:txBody>
          <a:bodyPr/>
          <a:lstStyle/>
          <a:p>
            <a:pPr>
              <a:lnSpc>
                <a:spcPct val="80000"/>
              </a:lnSpc>
              <a:buClrTx/>
              <a:buSzTx/>
              <a:buFontTx/>
            </a:pPr>
            <a:r>
              <a:rPr lang="zh-CN" altLang="en-US" b="1">
                <a:latin typeface="华文新魏" panose="02010800040101010101" pitchFamily="2" charset="-122"/>
                <a:ea typeface="华文新魏" panose="02010800040101010101" pitchFamily="2" charset="-122"/>
              </a:rPr>
              <a:t>猜一猜：我们所得到的</a:t>
            </a:r>
            <a:r>
              <a:rPr lang="en-US" altLang="zh-CN" b="1" err="1">
                <a:latin typeface="华文新魏" panose="02010800040101010101" pitchFamily="2" charset="-122"/>
                <a:ea typeface="华文新魏" panose="02010800040101010101" pitchFamily="2" charset="-122"/>
              </a:rPr>
              <a:t>x-t</a:t>
            </a:r>
            <a:r>
              <a:rPr lang="zh-CN" altLang="en-US" b="1">
                <a:latin typeface="华文新魏" panose="02010800040101010101" pitchFamily="2" charset="-122"/>
                <a:ea typeface="华文新魏" panose="02010800040101010101" pitchFamily="2" charset="-122"/>
              </a:rPr>
              <a:t>图可能是什么规律的曲线？</a:t>
            </a:r>
          </a:p>
          <a:p>
            <a:pPr>
              <a:lnSpc>
                <a:spcPct val="80000"/>
              </a:lnSpc>
              <a:buClrTx/>
              <a:buSzTx/>
              <a:buFontTx/>
            </a:pPr>
            <a:r>
              <a:rPr lang="zh-CN" altLang="en-US" b="1">
                <a:latin typeface="华文新魏" panose="02010800040101010101" pitchFamily="2" charset="-122"/>
                <a:ea typeface="华文新魏" panose="02010800040101010101" pitchFamily="2" charset="-122"/>
              </a:rPr>
              <a:t>如何验证你的猜想吗？</a:t>
            </a:r>
          </a:p>
        </p:txBody>
      </p:sp>
      <p:pic>
        <p:nvPicPr>
          <p:cNvPr id="17414" name="内容占位符 17413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2339975" y="1341438"/>
            <a:ext cx="4032250" cy="2757487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uiExpand="1" build="p"/>
    </p:bldLst>
  </p:timing>
</p:sld>
</file>

<file path=ppt/tags/tag1.xml><?xml version="1.0" encoding="utf-8"?>
<p:tagLst xmlns:p="http://schemas.openxmlformats.org/presentationml/2006/main">
  <p:tag name="AS_OS" val="Unix 3.10 unknown"/>
  <p:tag name="AS_RELEASE_DATE" val="2020.11.30"/>
  <p:tag name="AS_TITLE" val="Aspose.Slides for Java"/>
  <p:tag name="AS_VERSION" val="20.11"/>
</p:tagLst>
</file>

<file path=ppt/theme/theme1.xml><?xml version="1.0" encoding="utf-8"?>
<a:theme xmlns:r="http://schemas.openxmlformats.org/officeDocument/2006/relationships" xmlns:a="http://schemas.openxmlformats.org/drawingml/2006/main" name="砖雕艺术">
  <a:themeElements>
    <a:clrScheme name="砖雕艺术 1">
      <a:dk1>
        <a:srgbClr val="080808"/>
      </a:dk1>
      <a:lt1>
        <a:srgbClr val="FFFFFF"/>
      </a:lt1>
      <a:dk2>
        <a:srgbClr val="0039AC"/>
      </a:dk2>
      <a:lt2>
        <a:srgbClr val="C0C0C0"/>
      </a:lt2>
      <a:accent1>
        <a:srgbClr val="FFFF99"/>
      </a:accent1>
      <a:accent2>
        <a:srgbClr val="FFCC66"/>
      </a:accent2>
      <a:accent3>
        <a:srgbClr val="FFFFFF"/>
      </a:accent3>
      <a:accent4>
        <a:srgbClr val="060606"/>
      </a:accent4>
      <a:accent5>
        <a:srgbClr val="FFFFCA"/>
      </a:accent5>
      <a:accent6>
        <a:srgbClr val="E7B95C"/>
      </a:accent6>
      <a:hlink>
        <a:srgbClr val="0066FF"/>
      </a:hlink>
      <a:folHlink>
        <a:srgbClr val="CC3300"/>
      </a:folHlink>
    </a:clrScheme>
    <a:fontScheme name="砖雕艺术">
      <a:majorFont>
        <a:latin typeface="Arial"/>
        <a:ea typeface="宋体"/>
        <a:cs typeface="Arial"/>
      </a:majorFont>
      <a:minorFont>
        <a:latin typeface="Arial"/>
        <a:ea typeface="宋体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砖雕艺术 1">
        <a:dk1>
          <a:srgbClr val="080808"/>
        </a:dk1>
        <a:lt1>
          <a:srgbClr val="FFFFFF"/>
        </a:lt1>
        <a:dk2>
          <a:srgbClr val="0039AC"/>
        </a:dk2>
        <a:lt2>
          <a:srgbClr val="C0C0C0"/>
        </a:lt2>
        <a:accent1>
          <a:srgbClr val="FFFF99"/>
        </a:accent1>
        <a:accent2>
          <a:srgbClr val="FFCC66"/>
        </a:accent2>
        <a:accent3>
          <a:srgbClr val="FFFFFF"/>
        </a:accent3>
        <a:accent4>
          <a:srgbClr val="060606"/>
        </a:accent4>
        <a:accent5>
          <a:srgbClr val="FFFFCA"/>
        </a:accent5>
        <a:accent6>
          <a:srgbClr val="E7B95C"/>
        </a:accent6>
        <a:hlink>
          <a:srgbClr val="0066FF"/>
        </a:hlink>
        <a:folHlink>
          <a:srgbClr val="CC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砖雕艺术 2">
        <a:dk1>
          <a:srgbClr val="333399"/>
        </a:dk1>
        <a:lt1>
          <a:srgbClr val="ADD3AF"/>
        </a:lt1>
        <a:dk2>
          <a:srgbClr val="D65700"/>
        </a:dk2>
        <a:lt2>
          <a:srgbClr val="B2B2B2"/>
        </a:lt2>
        <a:accent1>
          <a:srgbClr val="B8E9EE"/>
        </a:accent1>
        <a:accent2>
          <a:srgbClr val="FFCC00"/>
        </a:accent2>
        <a:accent3>
          <a:srgbClr val="D3E6D4"/>
        </a:accent3>
        <a:accent4>
          <a:srgbClr val="2A2A82"/>
        </a:accent4>
        <a:accent5>
          <a:srgbClr val="D8F2F5"/>
        </a:accent5>
        <a:accent6>
          <a:srgbClr val="E7B900"/>
        </a:accent6>
        <a:hlink>
          <a:srgbClr val="008080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砖雕艺术 3">
        <a:dk1>
          <a:srgbClr val="003BB2"/>
        </a:dk1>
        <a:lt1>
          <a:srgbClr val="CCFFCC"/>
        </a:lt1>
        <a:dk2>
          <a:srgbClr val="003366"/>
        </a:dk2>
        <a:lt2>
          <a:srgbClr val="C0C0C0"/>
        </a:lt2>
        <a:accent1>
          <a:srgbClr val="FFFFFF"/>
        </a:accent1>
        <a:accent2>
          <a:srgbClr val="009900"/>
        </a:accent2>
        <a:accent3>
          <a:srgbClr val="E2FFE2"/>
        </a:accent3>
        <a:accent4>
          <a:srgbClr val="003197"/>
        </a:accent4>
        <a:accent5>
          <a:srgbClr val="FFFFFF"/>
        </a:accent5>
        <a:accent6>
          <a:srgbClr val="008A00"/>
        </a:accent6>
        <a:hlink>
          <a:srgbClr val="333399"/>
        </a:hlink>
        <a:folHlink>
          <a:srgbClr val="E45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砖雕艺术 4">
        <a:dk1>
          <a:srgbClr val="0000CC"/>
        </a:dk1>
        <a:lt1>
          <a:srgbClr val="CCECFF"/>
        </a:lt1>
        <a:dk2>
          <a:srgbClr val="006666"/>
        </a:dk2>
        <a:lt2>
          <a:srgbClr val="C0C0C0"/>
        </a:lt2>
        <a:accent1>
          <a:srgbClr val="FFFF99"/>
        </a:accent1>
        <a:accent2>
          <a:srgbClr val="FFCCFF"/>
        </a:accent2>
        <a:accent3>
          <a:srgbClr val="E2F4FF"/>
        </a:accent3>
        <a:accent4>
          <a:srgbClr val="0000AE"/>
        </a:accent4>
        <a:accent5>
          <a:srgbClr val="FFFFCA"/>
        </a:accent5>
        <a:accent6>
          <a:srgbClr val="E7B9E7"/>
        </a:accent6>
        <a:hlink>
          <a:srgbClr val="CC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砖雕艺术 5">
        <a:dk1>
          <a:srgbClr val="000000"/>
        </a:dk1>
        <a:lt1>
          <a:srgbClr val="FFFFCC"/>
        </a:lt1>
        <a:dk2>
          <a:srgbClr val="5A5A86"/>
        </a:dk2>
        <a:lt2>
          <a:srgbClr val="C0C0C0"/>
        </a:lt2>
        <a:accent1>
          <a:srgbClr val="D5E9F7"/>
        </a:accent1>
        <a:accent2>
          <a:srgbClr val="FFCC00"/>
        </a:accent2>
        <a:accent3>
          <a:srgbClr val="FFFFE2"/>
        </a:accent3>
        <a:accent4>
          <a:srgbClr val="000000"/>
        </a:accent4>
        <a:accent5>
          <a:srgbClr val="E7F2FA"/>
        </a:accent5>
        <a:accent6>
          <a:srgbClr val="E7B900"/>
        </a:accent6>
        <a:hlink>
          <a:srgbClr val="CC3300"/>
        </a:hlink>
        <a:folHlink>
          <a:srgbClr val="007D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砖雕艺术 6">
        <a:dk1>
          <a:srgbClr val="006666"/>
        </a:dk1>
        <a:lt1>
          <a:srgbClr val="FFECD9"/>
        </a:lt1>
        <a:dk2>
          <a:srgbClr val="000099"/>
        </a:dk2>
        <a:lt2>
          <a:srgbClr val="B2B2B2"/>
        </a:lt2>
        <a:accent1>
          <a:srgbClr val="EAEAEA"/>
        </a:accent1>
        <a:accent2>
          <a:srgbClr val="FF6600"/>
        </a:accent2>
        <a:accent3>
          <a:srgbClr val="FFF4E9"/>
        </a:accent3>
        <a:accent4>
          <a:srgbClr val="005656"/>
        </a:accent4>
        <a:accent5>
          <a:srgbClr val="F3F3F3"/>
        </a:accent5>
        <a:accent6>
          <a:srgbClr val="E75C00"/>
        </a:accent6>
        <a:hlink>
          <a:srgbClr val="0066FF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砖雕艺术 7">
        <a:dk1>
          <a:srgbClr val="585884"/>
        </a:dk1>
        <a:lt1>
          <a:srgbClr val="DDDDDD"/>
        </a:lt1>
        <a:dk2>
          <a:srgbClr val="000000"/>
        </a:dk2>
        <a:lt2>
          <a:srgbClr val="969696"/>
        </a:lt2>
        <a:accent1>
          <a:srgbClr val="FFFFCC"/>
        </a:accent1>
        <a:accent2>
          <a:srgbClr val="99CC00"/>
        </a:accent2>
        <a:accent3>
          <a:srgbClr val="EBEBEB"/>
        </a:accent3>
        <a:accent4>
          <a:srgbClr val="4A4A70"/>
        </a:accent4>
        <a:accent5>
          <a:srgbClr val="FFFFE2"/>
        </a:accent5>
        <a:accent6>
          <a:srgbClr val="8AB900"/>
        </a:accent6>
        <a:hlink>
          <a:srgbClr val="FF3300"/>
        </a:hlink>
        <a:folHlink>
          <a:srgbClr val="6E3B8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砖雕艺术 8">
        <a:dk1>
          <a:srgbClr val="333399"/>
        </a:dk1>
        <a:lt1>
          <a:srgbClr val="FFD9D9"/>
        </a:lt1>
        <a:dk2>
          <a:srgbClr val="00716E"/>
        </a:dk2>
        <a:lt2>
          <a:srgbClr val="C0C0C0"/>
        </a:lt2>
        <a:accent1>
          <a:srgbClr val="AED2BA"/>
        </a:accent1>
        <a:accent2>
          <a:srgbClr val="FF9933"/>
        </a:accent2>
        <a:accent3>
          <a:srgbClr val="FFE9E9"/>
        </a:accent3>
        <a:accent4>
          <a:srgbClr val="2A2A82"/>
        </a:accent4>
        <a:accent5>
          <a:srgbClr val="D3E5D9"/>
        </a:accent5>
        <a:accent6>
          <a:srgbClr val="E78A2D"/>
        </a:accent6>
        <a:hlink>
          <a:srgbClr val="CC330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>学科网</Company>
  <PresentationFormat>On-screen Show (4:3)</PresentationFormat>
  <Paragraphs>82</Paragraphs>
  <Slides>20</Slides>
  <Notes>3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15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baseType="lpstr" size="36">
      <vt:lpstr>Arial</vt:lpstr>
      <vt:lpstr>宋体</vt:lpstr>
      <vt:lpstr>Wingdings 2</vt:lpstr>
      <vt:lpstr>Wingdings</vt:lpstr>
      <vt:lpstr>Calibri</vt:lpstr>
      <vt:lpstr>隶书</vt:lpstr>
      <vt:lpstr>Times New Roman</vt:lpstr>
      <vt:lpstr>楷体_GB2312</vt:lpstr>
      <vt:lpstr>楷体</vt:lpstr>
      <vt:lpstr>华文行楷</vt:lpstr>
      <vt:lpstr>-윤명조240</vt:lpstr>
      <vt:lpstr>华文新魏</vt:lpstr>
      <vt:lpstr>黑体</vt:lpstr>
      <vt:lpstr>华文中宋</vt:lpstr>
      <vt:lpstr>Symbol</vt:lpstr>
      <vt:lpstr>砖雕艺术</vt:lpstr>
      <vt:lpstr>PowerPoint Presentation</vt:lpstr>
      <vt:lpstr>PowerPoint Presentation</vt:lpstr>
      <vt:lpstr>PowerPoint Presentation</vt:lpstr>
      <vt:lpstr>振幅和位移的区别?</vt:lpstr>
      <vt:lpstr>描述简谐运动的物理量</vt:lpstr>
      <vt:lpstr>PowerPoint Presentation</vt:lpstr>
      <vt:lpstr>PowerPoint Presentation</vt:lpstr>
      <vt:lpstr>探究实验：简谐运动的x-t</vt:lpstr>
      <vt:lpstr>探究实验：猜想和验证</vt:lpstr>
      <vt:lpstr>PowerPoint Presentation</vt:lpstr>
      <vt:lpstr>PowerPoint Presentation</vt:lpstr>
      <vt:lpstr>PowerPoint Presentation</vt:lpstr>
      <vt:lpstr>PowerPoint Presentation</vt:lpstr>
      <vt:lpstr>三、简谐运动的公式表达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Java</Application>
  <AppVersion>20.1100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rbm.xkw.com</dc:creator>
  <cp:revision>1</cp:revision>
  <cp:lastPrinted>2021-05-08T14:43:19.862</cp:lastPrinted>
  <dcterms:created xsi:type="dcterms:W3CDTF">2021-05-08T14:43:19Z</dcterms:created>
  <dcterms:modified xsi:type="dcterms:W3CDTF">2021-05-08T06:43:21Z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