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wav" ContentType="audio/x-wav"/>
  <Default Extension="png" ContentType="image/png"/>
  <Default Extension="wmf" ContentType="image/x-wmf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268" r:id="rId3"/>
    <p:sldId id="312" r:id="rId4"/>
    <p:sldId id="313" r:id="rId5"/>
    <p:sldId id="315" r:id="rId6"/>
    <p:sldId id="274" r:id="rId7"/>
    <p:sldId id="340" r:id="rId8"/>
    <p:sldId id="267" r:id="rId9"/>
    <p:sldId id="286" r:id="rId10"/>
    <p:sldId id="328" r:id="rId11"/>
    <p:sldId id="329" r:id="rId12"/>
    <p:sldId id="287" r:id="rId13"/>
    <p:sldId id="288" r:id="rId14"/>
    <p:sldId id="301" r:id="rId15"/>
    <p:sldId id="331" r:id="rId16"/>
    <p:sldId id="304" r:id="rId17"/>
    <p:sldId id="350" r:id="rId18"/>
    <p:sldId id="303" r:id="rId19"/>
    <p:sldId id="351" r:id="rId20"/>
  </p:sldIdLst>
  <p:sldSz cx="9144000" cy="6858000" type="screen4x3"/>
  <p:notesSz cx="6858000" cy="9144000"/>
  <p:custDataLst>
    <p:tags r:id="rId2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FF99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FF99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FF99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FF99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FF99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FF99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FF99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FF99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FF99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6" d="100"/>
          <a:sy n="76" d="100"/>
        </p:scale>
        <p:origin x="-684" y="-84"/>
      </p:cViewPr>
      <p:guideLst>
        <p:guide orient="horz" pos="221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tags" Target="tags/tag2.xml" /><Relationship Id="rId22" Type="http://schemas.openxmlformats.org/officeDocument/2006/relationships/presProps" Target="presProps.xml" /><Relationship Id="rId23" Type="http://schemas.openxmlformats.org/officeDocument/2006/relationships/viewProps" Target="viewProps.xml" /><Relationship Id="rId24" Type="http://schemas.openxmlformats.org/officeDocument/2006/relationships/theme" Target="theme/theme1.xml" /><Relationship Id="rId25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activeX/_rels/activeX1.xml.rels>&#65279;<?xml version="1.0" encoding="utf-8" standalone="yes"?><Relationships xmlns="http://schemas.openxmlformats.org/package/2006/relationships"><Relationship Id="rId1" Type="http://schemas.microsoft.com/office/2006/relationships/activeXControlBinary" Target="activeX1.bin" /></Relationships>
</file>

<file path=ppt/activeX/activeX1.xml><?xml version="1.0" encoding="utf-8"?>
<ax:ocx xmlns:r="http://schemas.openxmlformats.org/officeDocument/2006/relationships" xmlns:ax="http://schemas.microsoft.com/office/2006/activeX" ax:classid="{1dc3219a-5aa7-4cf2-91b3-3a5dad74f6f2}" r:id="rId1" ax:persistence="persistStorage"/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wmf" /></Relationships>
</file>

<file path=ppt/drawings/_rels/vmlDrawing2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1.wmf" /></Relationships>
</file>

<file path=ppt/drawings/_rels/vmlDrawing3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4.wmf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6322" name="页眉占位符 5632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sz="1200" b="0" strike="noStrike" noProof="1"/>
          </a:p>
        </p:txBody>
      </p:sp>
      <p:sp>
        <p:nvSpPr>
          <p:cNvPr id="56323" name="日期占位符 5632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endParaRPr lang="zh-CN" altLang="en-US" sz="1200" b="0" strike="noStrike" noProof="1"/>
          </a:p>
        </p:txBody>
      </p:sp>
      <p:sp>
        <p:nvSpPr>
          <p:cNvPr id="2052" name="幻灯片图像占位符 56323"/>
          <p:cNvSpPr>
            <a:spLocks noRot="1" noTextEdit="1"/>
          </p:cNvSpPr>
          <p:nvPr>
            <p:ph type="sldImg" idx="6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53" name="文本占位符 56324"/>
          <p:cNvSpPr>
            <a:spLocks noGrp="1"/>
          </p:cNvSpPr>
          <p:nvPr>
            <p:ph type="body" sz="quarter" idx="7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6326" name="页脚占位符 5632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zh-CN" sz="1200" b="0" strike="noStrike" noProof="1"/>
          </a:p>
        </p:txBody>
      </p:sp>
      <p:sp>
        <p:nvSpPr>
          <p:cNvPr id="56327" name="灯片编号占位符 5632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sz="1200" b="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z="1200" b="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slideLayout" Target="../slideLayouts/slideLayout13.xml" /><Relationship Id="rId14" Type="http://schemas.openxmlformats.org/officeDocument/2006/relationships/slideLayout" Target="../slideLayouts/slideLayout14.xml" /><Relationship Id="rId15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0">
          <a:gsLst>
            <a:gs pos="0">
              <a:srgbClr val="66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b="0"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b="0"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b="0"/>
            </a:lvl1pPr>
          </a:lstStyle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/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iming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rgbClr val="FFFF99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rgbClr val="FFFF99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rgbClr val="FFFF99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rgbClr val="FFFF99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rgbClr val="FFFF99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rgbClr val="FFFF99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rgbClr val="FFFF99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rgbClr val="FFFF99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png" /><Relationship Id="rId3" Type="http://schemas.openxmlformats.org/officeDocument/2006/relationships/image" Target="../media/image8.png" /><Relationship Id="rId4" Type="http://schemas.openxmlformats.org/officeDocument/2006/relationships/image" Target="../media/image9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oleObject" Target="../embeddings/oleObject1.bin" TargetMode="Internal" /><Relationship Id="rId3" Type="http://schemas.openxmlformats.org/officeDocument/2006/relationships/image" Target="../media/image11.wmf" /><Relationship Id="rId4" Type="http://schemas.openxmlformats.org/officeDocument/2006/relationships/vmlDrawing" Target="../drawings/vmlDrawing2.v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png" /><Relationship Id="rId3" Type="http://schemas.openxmlformats.org/officeDocument/2006/relationships/image" Target="../media/image13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oleObject" Target="../embeddings/oleObject2.bin" TargetMode="Internal" /><Relationship Id="rId3" Type="http://schemas.openxmlformats.org/officeDocument/2006/relationships/image" Target="../media/image14.wmf" /><Relationship Id="rId4" Type="http://schemas.openxmlformats.org/officeDocument/2006/relationships/image" Target="../media/image15.png" /><Relationship Id="rId5" Type="http://schemas.openxmlformats.org/officeDocument/2006/relationships/vmlDrawing" Target="../drawings/vmlDrawing3.v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Relationship Id="rId3" Type="http://schemas.openxmlformats.org/officeDocument/2006/relationships/image" Target="../media/image3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2" Type="http://schemas.openxmlformats.org/officeDocument/2006/relationships/image" Target="../media/image4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1.xml" /><Relationship Id="rId3" Type="http://schemas.openxmlformats.org/officeDocument/2006/relationships/control" Target="../activeX/activeX1.xml" /><Relationship Id="rId4" Type="http://schemas.openxmlformats.org/officeDocument/2006/relationships/image" Target="../media/image5.wmf" /><Relationship Id="rId5" Type="http://schemas.openxmlformats.org/officeDocument/2006/relationships/vmlDrawing" Target="../drawings/vmlDrawing1.v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audio" Target="../media/audio11.wav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bg>
      <p:bgPr shadeToTitle="1">
        <a:gradFill rotWithShape="0">
          <a:gsLst>
            <a:gs pos="0">
              <a:schemeClr val="bg1"/>
            </a:gs>
            <a:gs pos="100000">
              <a:srgbClr val="66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矩形 21507"/>
          <p:cNvSpPr/>
          <p:nvPr/>
        </p:nvSpPr>
        <p:spPr>
          <a:xfrm>
            <a:off x="1403350" y="2708275"/>
            <a:ext cx="626745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 b="1"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</a:gradFill>
                <a:effectLst>
                  <a:prstShdw prst="shdw17" dist="17961" dir="2699999">
                    <a:srgbClr val="59008E"/>
                  </a:prstShdw>
                </a:effectLst>
                <a:latin typeface="楷体_GB2312" charset="0"/>
                <a:ea typeface="楷体_GB2312" charset="0"/>
              </a:rPr>
              <a:t>动量守恒定律</a:t>
            </a:r>
            <a:endParaRPr lang="zh-CN" altLang="en-US" sz="3600" b="1"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</a:gradFill>
              <a:effectLst>
                <a:prstShdw prst="shdw17" dist="17961" dir="2699999">
                  <a:srgbClr val="59008E"/>
                </a:prstShdw>
              </a:effectLst>
              <a:latin typeface="楷体_GB2312" charset="0"/>
              <a:ea typeface="楷体_GB2312" charset="0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289" name="Text Box 3"/>
          <p:cNvSpPr txBox="1"/>
          <p:nvPr/>
        </p:nvSpPr>
        <p:spPr>
          <a:xfrm>
            <a:off x="74613" y="165100"/>
            <a:ext cx="8994775" cy="61880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a.m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+m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=m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v′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+m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v′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(</a:t>
            </a:r>
            <a:r>
              <a:rPr lang="zh-CN" altLang="en-US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适用于作用前后都运动的两个物体组成的系统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).</a:t>
            </a:r>
            <a:endParaRPr lang="en-US" altLang="zh-CN" sz="40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b.0= m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 m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（适用于原来静止的两个物体组成的系统，比如爆炸、反冲等，两者速率及位移大小与各自质量成反比）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en-US" altLang="zh-CN" sz="40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c. m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 m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=(m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+m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)v</a:t>
            </a:r>
            <a:r>
              <a:rPr lang="zh-CN" altLang="en-US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（适用于两物体作用后结合在一起或具有共同速度的情况）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en-US" altLang="zh-CN" sz="40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 dir="vert"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9154" name="标题 49153"/>
          <p:cNvSpPr>
            <a:spLocks noGrp="1"/>
          </p:cNvSpPr>
          <p:nvPr>
            <p:ph type="title"/>
          </p:nvPr>
        </p:nvSpPr>
        <p:spPr>
          <a:xfrm>
            <a:off x="482600" y="576263"/>
            <a:ext cx="8229600" cy="1143000"/>
          </a:xfrm>
        </p:spPr>
        <p:txBody>
          <a:bodyPr anchor="ctr"/>
          <a:lstStyle/>
          <a:p>
            <a:pPr algn="l"/>
            <a:r>
              <a:rPr lang="zh-CN" altLang="en-US" sz="3600" b="1">
                <a:solidFill>
                  <a:srgbClr val="000099"/>
                </a:solidFill>
                <a:ea typeface="楷体_GB2312" pitchFamily="49" charset="-122"/>
              </a:rPr>
              <a:t>说明：</a:t>
            </a:r>
            <a:endParaRPr lang="zh-CN" altLang="en-US" sz="3600" b="1">
              <a:solidFill>
                <a:srgbClr val="000099"/>
              </a:solidFill>
              <a:ea typeface="楷体_GB2312" pitchFamily="49" charset="-122"/>
            </a:endParaRPr>
          </a:p>
        </p:txBody>
      </p:sp>
      <p:sp>
        <p:nvSpPr>
          <p:cNvPr id="49155" name="内容占位符 49154"/>
          <p:cNvSpPr>
            <a:spLocks noGrp="1"/>
          </p:cNvSpPr>
          <p:nvPr>
            <p:ph idx="1"/>
          </p:nvPr>
        </p:nvSpPr>
        <p:spPr>
          <a:xfrm>
            <a:off x="457200" y="1735138"/>
            <a:ext cx="6229350" cy="703262"/>
          </a:xfrm>
        </p:spPr>
        <p:txBody>
          <a:bodyPr anchor="t"/>
          <a:lstStyle/>
          <a:p>
            <a:pPr>
              <a:buNone/>
            </a:pPr>
            <a:r>
              <a:rPr lang="en-US" altLang="zh-CN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、动量守恒定律是</a:t>
            </a:r>
            <a:r>
              <a:rPr lang="zh-CN" altLang="en-US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矢量表达式。</a:t>
            </a:r>
            <a:endParaRPr lang="zh-CN" altLang="en-US" b="1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9156" name="矩形 49155"/>
          <p:cNvSpPr/>
          <p:nvPr/>
        </p:nvSpPr>
        <p:spPr>
          <a:xfrm>
            <a:off x="476250" y="2798763"/>
            <a:ext cx="8370888" cy="116998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、在</a:t>
            </a:r>
            <a:r>
              <a:rPr lang="zh-CN" altLang="en-US" sz="320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总动量一定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的情况下，</a:t>
            </a:r>
            <a:r>
              <a:rPr lang="zh-CN" altLang="en-US" sz="32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每个物体的动量</a:t>
            </a:r>
            <a:endParaRPr lang="zh-CN" altLang="en-US" sz="32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可以发生很大的变化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320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9157" name="矩形 49156"/>
          <p:cNvSpPr/>
          <p:nvPr/>
        </p:nvSpPr>
        <p:spPr>
          <a:xfrm>
            <a:off x="431800" y="4238625"/>
            <a:ext cx="8370888" cy="116998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、必须正确区分内力和外力。</a:t>
            </a:r>
            <a:endParaRPr lang="zh-CN" altLang="en-US" sz="320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0178" name="标题 50177"/>
          <p:cNvSpPr>
            <a:spLocks noGrp="1"/>
          </p:cNvSpPr>
          <p:nvPr>
            <p:ph type="title"/>
          </p:nvPr>
        </p:nvSpPr>
        <p:spPr>
          <a:xfrm>
            <a:off x="179388" y="260350"/>
            <a:ext cx="7219950" cy="949325"/>
          </a:xfrm>
        </p:spPr>
        <p:txBody>
          <a:bodyPr anchor="ctr"/>
          <a:lstStyle/>
          <a:p>
            <a:pPr algn="l"/>
            <a:r>
              <a:rPr lang="zh-CN" altLang="en-US" sz="3600" b="1">
                <a:solidFill>
                  <a:srgbClr val="000099"/>
                </a:solidFill>
                <a:ea typeface="楷体_GB2312" pitchFamily="49" charset="-122"/>
              </a:rPr>
              <a:t>满足动量守恒的三种情况：</a:t>
            </a:r>
            <a:endParaRPr lang="zh-CN" altLang="en-US" sz="3600" b="1">
              <a:solidFill>
                <a:srgbClr val="000099"/>
              </a:solidFill>
              <a:ea typeface="楷体_GB2312" pitchFamily="49" charset="-122"/>
            </a:endParaRPr>
          </a:p>
        </p:txBody>
      </p:sp>
      <p:sp>
        <p:nvSpPr>
          <p:cNvPr id="50179" name="内容占位符 50178"/>
          <p:cNvSpPr>
            <a:spLocks noGrp="1"/>
          </p:cNvSpPr>
          <p:nvPr>
            <p:ph idx="1"/>
          </p:nvPr>
        </p:nvSpPr>
        <p:spPr>
          <a:xfrm>
            <a:off x="395288" y="1268413"/>
            <a:ext cx="8301037" cy="749300"/>
          </a:xfrm>
        </p:spPr>
        <p:txBody>
          <a:bodyPr anchor="t"/>
          <a:lstStyle/>
          <a:p>
            <a:pPr>
              <a:buNone/>
            </a:pPr>
            <a:r>
              <a:rPr lang="en-US" altLang="zh-CN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、系统不受外力或者所受外力的矢量和为零。</a:t>
            </a:r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0180" name="矩形 50179"/>
          <p:cNvSpPr/>
          <p:nvPr/>
        </p:nvSpPr>
        <p:spPr>
          <a:xfrm>
            <a:off x="395288" y="2205038"/>
            <a:ext cx="8235950" cy="990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、系统</a:t>
            </a:r>
            <a:r>
              <a:rPr lang="zh-CN" altLang="en-US" sz="32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内物体之间的内力远远大于外力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（例</a:t>
            </a:r>
            <a:endParaRPr lang="zh-CN" altLang="en-US" sz="320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如手榴弹爆炸）。</a:t>
            </a:r>
            <a:endParaRPr lang="zh-CN" altLang="en-US" sz="320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0181" name="矩形 50180"/>
          <p:cNvSpPr/>
          <p:nvPr/>
        </p:nvSpPr>
        <p:spPr>
          <a:xfrm>
            <a:off x="468313" y="4868863"/>
            <a:ext cx="8326437" cy="148431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、系统所受合外力不为零，但</a:t>
            </a:r>
            <a:r>
              <a:rPr lang="zh-CN" altLang="en-US" sz="32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在某一方向上</a:t>
            </a:r>
            <a:endParaRPr lang="zh-CN" altLang="en-US" sz="32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受力为零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，则在</a:t>
            </a:r>
            <a:r>
              <a:rPr lang="zh-CN" altLang="en-US" sz="32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系统这一方向上动量守恒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320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5366" name="图片 153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25" y="2997200"/>
            <a:ext cx="1727200" cy="1060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7" name="图片 153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300" y="2997200"/>
            <a:ext cx="1628775" cy="1000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8" name="直接连接符 15367"/>
          <p:cNvSpPr/>
          <p:nvPr/>
        </p:nvSpPr>
        <p:spPr>
          <a:xfrm>
            <a:off x="7092950" y="3644900"/>
            <a:ext cx="1588" cy="884238"/>
          </a:xfrm>
          <a:prstGeom prst="line">
            <a:avLst/>
          </a:prstGeom>
          <a:ln w="57150" cap="flat" cmpd="sng">
            <a:solidFill>
              <a:srgbClr val="FF33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15369" name="文本框 15368"/>
          <p:cNvSpPr txBox="1"/>
          <p:nvPr/>
        </p:nvSpPr>
        <p:spPr>
          <a:xfrm>
            <a:off x="7308850" y="4149725"/>
            <a:ext cx="5746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G</a:t>
            </a:r>
            <a:endParaRPr lang="en-US" altLang="zh-CN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0" name="直接连接符 15369"/>
          <p:cNvSpPr/>
          <p:nvPr/>
        </p:nvSpPr>
        <p:spPr>
          <a:xfrm>
            <a:off x="4932363" y="3644900"/>
            <a:ext cx="1587" cy="884238"/>
          </a:xfrm>
          <a:prstGeom prst="line">
            <a:avLst/>
          </a:prstGeom>
          <a:ln w="57150" cap="flat" cmpd="sng">
            <a:solidFill>
              <a:srgbClr val="FF33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15371" name="文本框 15370"/>
          <p:cNvSpPr txBox="1"/>
          <p:nvPr/>
        </p:nvSpPr>
        <p:spPr>
          <a:xfrm>
            <a:off x="5003800" y="4149725"/>
            <a:ext cx="5746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G</a:t>
            </a:r>
            <a:endParaRPr lang="en-US" altLang="zh-CN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372" name="图片 1537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0" y="3429000"/>
            <a:ext cx="2735263" cy="1501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  <p:cond evt="onBegin" delay="0">
                          <p:tn val="28"/>
                        </p:cond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  <p:cond evt="onBegin" delay="0">
                          <p:tn val="33"/>
                        </p:cond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  <p:cond evt="onBegin" delay="0">
                          <p:tn val="38"/>
                        </p:cond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  <p:cond evt="onBegin" delay="0">
                          <p:tn val="52"/>
                        </p:cond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  <p:cond evt="onBegin" delay="0">
                          <p:tn val="64"/>
                        </p:cond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15369" grpId="0"/>
      <p:bldP spid="153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1" name="文本框 26625"/>
          <p:cNvSpPr txBox="1"/>
          <p:nvPr/>
        </p:nvSpPr>
        <p:spPr>
          <a:xfrm>
            <a:off x="125413" y="-11112"/>
            <a:ext cx="8932862" cy="69199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关于动量守恒的条件，正确是</a:t>
            </a:r>
            <a:r>
              <a:rPr lang="en-US" altLang="zh-CN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)</a:t>
            </a:r>
            <a:endParaRPr lang="en-US" altLang="zh-CN" sz="4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A.</a:t>
            </a:r>
            <a:r>
              <a:rPr lang="zh-CN" altLang="en-US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只要系统内存在摩擦力，动量不可能守恒</a:t>
            </a:r>
            <a:endParaRPr lang="zh-CN" altLang="en-US" sz="4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B.</a:t>
            </a:r>
            <a:r>
              <a:rPr lang="zh-CN" altLang="en-US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只要系统内某个物体做加速运动，动量就不守恒</a:t>
            </a:r>
            <a:endParaRPr lang="zh-CN" altLang="en-US" sz="4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C.</a:t>
            </a:r>
            <a:r>
              <a:rPr lang="zh-CN" altLang="en-US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只要系统所受合外力恒定，动量守恒</a:t>
            </a:r>
            <a:endParaRPr lang="zh-CN" altLang="en-US" sz="4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D.</a:t>
            </a:r>
            <a:r>
              <a:rPr lang="zh-CN" altLang="en-US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只要系统所受外力的合力为零，动量守恒</a:t>
            </a:r>
            <a:endParaRPr lang="zh-CN" altLang="en-US" sz="4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27" name="文本框 26626"/>
          <p:cNvSpPr txBox="1"/>
          <p:nvPr/>
        </p:nvSpPr>
        <p:spPr>
          <a:xfrm>
            <a:off x="8034338" y="207963"/>
            <a:ext cx="6477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D</a:t>
            </a:r>
            <a:r>
              <a:rPr lang="en-US" altLang="zh-CN" sz="3600" b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en-US" altLang="zh-CN" sz="3600" b="0">
              <a:solidFill>
                <a:srgbClr val="FF33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5363" name="文本框 26627"/>
          <p:cNvSpPr txBox="1"/>
          <p:nvPr/>
        </p:nvSpPr>
        <p:spPr>
          <a:xfrm>
            <a:off x="47625" y="269875"/>
            <a:ext cx="1081088" cy="579438"/>
          </a:xfrm>
          <a:prstGeom prst="rect">
            <a:avLst/>
          </a:prstGeom>
          <a:solidFill>
            <a:srgbClr val="003399"/>
          </a:solidFill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例 </a:t>
            </a:r>
            <a:r>
              <a:rPr lang="en-US" altLang="zh-CN" sz="320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endParaRPr lang="en-US" altLang="zh-CN" sz="320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385" name="Text Box 3"/>
          <p:cNvSpPr txBox="1"/>
          <p:nvPr/>
        </p:nvSpPr>
        <p:spPr>
          <a:xfrm>
            <a:off x="61913" y="104775"/>
            <a:ext cx="9050337" cy="60007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练习</a:t>
            </a:r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把一支枪水平固定在小车上，小车放在光滑的水平地面上，枪沿水平方向发射一颗子弹，关于枪、弹、车，下列说法正确的是</a:t>
            </a:r>
            <a:r>
              <a:rPr lang="en-US" altLang="zh-CN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  )</a:t>
            </a:r>
            <a:endParaRPr lang="en-US" altLang="zh-CN" sz="3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A.</a:t>
            </a:r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枪和弹组成的系统动量守恒</a:t>
            </a:r>
            <a:endParaRPr lang="zh-CN" altLang="en-US" sz="3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B.</a:t>
            </a:r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枪和车组成的系统动量守恒</a:t>
            </a:r>
            <a:endParaRPr lang="zh-CN" altLang="en-US" sz="3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C.</a:t>
            </a:r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枪、弹、车三者组成的系统，因为枪弹和枪筒之间的摩擦力很小，使系统的动量变化很小，可以忽略不计，系统动量近似守恒</a:t>
            </a:r>
            <a:r>
              <a:rPr lang="en-US" altLang="zh-CN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en-US" altLang="zh-CN" sz="3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D.</a:t>
            </a:r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三者组成的系统动量守恒，因为系统只受重力和地面的支持力这两个力作用，这两个力的和为</a:t>
            </a:r>
            <a:r>
              <a:rPr lang="en-US" altLang="zh-CN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0.</a:t>
            </a:r>
            <a:endParaRPr lang="en-US" altLang="zh-CN" sz="3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627" name="文本框 26626"/>
          <p:cNvSpPr txBox="1"/>
          <p:nvPr/>
        </p:nvSpPr>
        <p:spPr>
          <a:xfrm>
            <a:off x="6523038" y="1027113"/>
            <a:ext cx="6477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D</a:t>
            </a:r>
            <a:r>
              <a:rPr lang="en-US" altLang="zh-CN" sz="3600" b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en-US" altLang="zh-CN" sz="3600" b="0">
              <a:solidFill>
                <a:srgbClr val="FF33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09" name="图片 2969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513" y="4554538"/>
            <a:ext cx="5905500" cy="1824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文本框 29698"/>
          <p:cNvSpPr txBox="1"/>
          <p:nvPr/>
        </p:nvSpPr>
        <p:spPr>
          <a:xfrm>
            <a:off x="304800" y="260350"/>
            <a:ext cx="8726488" cy="3749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质量为</a:t>
            </a:r>
            <a:r>
              <a:rPr lang="en-US" altLang="zh-CN" sz="4000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sz="4000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的货车在平直轨道上以</a:t>
            </a: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zh-CN" altLang="en-US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的速度运动，碰上质量为</a:t>
            </a:r>
            <a:r>
              <a:rPr lang="en-US" altLang="zh-CN" sz="4000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sz="4000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的一辆静止货车，它们碰撞后结合在一起继续运动，判断货车在碰撞过程中系统动量是否守恒。</a:t>
            </a:r>
            <a:endParaRPr lang="zh-CN" altLang="en-US" sz="4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1" name="文本框 29699"/>
          <p:cNvSpPr txBox="1"/>
          <p:nvPr/>
        </p:nvSpPr>
        <p:spPr>
          <a:xfrm>
            <a:off x="225425" y="407988"/>
            <a:ext cx="1081088" cy="584200"/>
          </a:xfrm>
          <a:prstGeom prst="rect">
            <a:avLst/>
          </a:prstGeom>
          <a:solidFill>
            <a:srgbClr val="003399"/>
          </a:solidFill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例</a:t>
            </a:r>
            <a:r>
              <a:rPr lang="en-US" altLang="zh-CN" sz="32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32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412" name="文本框 29700"/>
          <p:cNvSpPr txBox="1"/>
          <p:nvPr/>
        </p:nvSpPr>
        <p:spPr>
          <a:xfrm>
            <a:off x="1979613" y="4768850"/>
            <a:ext cx="1154112" cy="5778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m </a:t>
            </a:r>
            <a:r>
              <a:rPr lang="en-US" altLang="zh-CN" sz="3200" baseline="-2500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1</a:t>
            </a:r>
            <a:endParaRPr lang="en-US" altLang="zh-CN" sz="3200" baseline="-2500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7413" name="文本框 29701"/>
          <p:cNvSpPr txBox="1"/>
          <p:nvPr/>
        </p:nvSpPr>
        <p:spPr>
          <a:xfrm>
            <a:off x="5480050" y="4767263"/>
            <a:ext cx="792163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m </a:t>
            </a:r>
            <a:r>
              <a:rPr lang="en-US" altLang="zh-CN" sz="3200" baseline="-2500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2</a:t>
            </a:r>
            <a:endParaRPr lang="en-US" altLang="zh-CN" sz="3200" baseline="-2500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9703" name="矩形 29702"/>
          <p:cNvSpPr/>
          <p:nvPr/>
        </p:nvSpPr>
        <p:spPr>
          <a:xfrm>
            <a:off x="3798888" y="3260725"/>
            <a:ext cx="4876800" cy="641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求撞后一起运动的速度</a:t>
            </a:r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?</a:t>
            </a:r>
            <a:endParaRPr lang="en-US" altLang="zh-CN" sz="36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958850" y="433388"/>
            <a:ext cx="8016875" cy="18145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解：沿碰撞前货车运动方向建立坐标轴，有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v</a:t>
            </a:r>
            <a:r>
              <a:rPr lang="en-US" altLang="zh-CN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=2m/s.</a:t>
            </a: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设两车结合后的速度为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v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。两车碰撞之前的总动量为：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p=m</a:t>
            </a:r>
            <a:r>
              <a:rPr lang="en-US" altLang="zh-CN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v</a:t>
            </a:r>
            <a:r>
              <a:rPr lang="en-US" altLang="zh-CN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en-US" altLang="zh-CN" baseline="-25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000" b="0" baseline="-250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</a:rPr>
              <a:t>碰后的总动量为</a:t>
            </a:r>
            <a:r>
              <a:rPr lang="en-US" altLang="zh-CN" sz="4000" baseline="-250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</a:rPr>
              <a:t>p´=</a:t>
            </a:r>
            <a:r>
              <a:rPr lang="zh-CN" altLang="en-US" sz="4000" baseline="-250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</a:rPr>
              <a:t>（</a:t>
            </a:r>
            <a:r>
              <a:rPr lang="en-US" altLang="zh-CN" sz="40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</a:rPr>
              <a:t>m</a:t>
            </a:r>
            <a:r>
              <a:rPr lang="en-US" altLang="zh-CN" sz="4000" baseline="-250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</a:rPr>
              <a:t>1+</a:t>
            </a:r>
            <a:r>
              <a:rPr lang="en-US" altLang="zh-CN" sz="40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</a:rPr>
              <a:t>m</a:t>
            </a:r>
            <a:r>
              <a:rPr lang="en-US" altLang="zh-CN" sz="4000" baseline="-250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</a:rPr>
              <a:t>2</a:t>
            </a:r>
            <a:r>
              <a:rPr lang="zh-CN" altLang="en-US" sz="4000" baseline="-250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</a:rPr>
              <a:t>）</a:t>
            </a:r>
            <a:r>
              <a:rPr lang="en-US" altLang="zh-CN" sz="4000" baseline="-250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</a:rPr>
              <a:t>v</a:t>
            </a:r>
            <a:endParaRPr lang="en-US" altLang="zh-CN" sz="4000" baseline="-25000">
              <a:solidFill>
                <a:schemeClr val="tx1"/>
              </a:solidFill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8850" y="2247900"/>
            <a:ext cx="7705725" cy="1200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由动量守恒得：</a:t>
            </a:r>
            <a:r>
              <a:rPr lang="en-US" altLang="zh-CN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p=p´</a:t>
            </a:r>
            <a:endParaRPr lang="en-US" altLang="zh-CN" sz="3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32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即：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</a:t>
            </a:r>
            <a:r>
              <a:rPr lang="zh-CN" altLang="en-US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1+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</a:t>
            </a:r>
            <a:r>
              <a:rPr lang="en-US" altLang="zh-CN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4000" baseline="-25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4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</a:t>
            </a:r>
            <a:endParaRPr lang="en-US" altLang="zh-CN" sz="40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9975" y="3544888"/>
            <a:ext cx="68135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所以：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v=</a:t>
            </a:r>
            <a:endParaRPr lang="en-US" altLang="zh-CN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2457450" y="3344863"/>
          <a:ext cx="1854200" cy="1063625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9" r:id="rId2" imgW="1263650" imgH="829310" progId="Equation.KSEE3">
                  <p:embed/>
                </p:oleObj>
              </mc:Choice>
              <mc:Fallback>
                <p:oleObj r:id="rId2" imgW="1263650" imgH="82931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57450" y="3344863"/>
                        <a:ext cx="1854200" cy="1063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1069975" y="4362450"/>
            <a:ext cx="41941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v=0.9m/s</a:t>
            </a:r>
            <a:endParaRPr lang="en-US" altLang="zh-CN" b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73125" y="4945063"/>
            <a:ext cx="8393113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师生求解碰撞前后的动能。</a:t>
            </a:r>
            <a:endParaRPr lang="zh-CN" altLang="zh-CN" sz="320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zh-CN" sz="320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提问：损失的动能转换为什么能量了？</a:t>
            </a:r>
            <a:endParaRPr lang="zh-CN" altLang="zh-CN" sz="320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457" name="图片 286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13" y="3694113"/>
            <a:ext cx="4824412" cy="3055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8" name="图片 286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750" y="260350"/>
            <a:ext cx="7743825" cy="2901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文本框 28675"/>
          <p:cNvSpPr txBox="1"/>
          <p:nvPr/>
        </p:nvSpPr>
        <p:spPr>
          <a:xfrm>
            <a:off x="179388" y="260350"/>
            <a:ext cx="1055687" cy="584200"/>
          </a:xfrm>
          <a:prstGeom prst="rect">
            <a:avLst/>
          </a:prstGeom>
          <a:solidFill>
            <a:srgbClr val="003399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例</a:t>
            </a:r>
            <a:r>
              <a:rPr lang="en-US" altLang="zh-CN" sz="32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endParaRPr lang="en-US" altLang="zh-CN" sz="32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677" name="矩形 28676"/>
          <p:cNvSpPr/>
          <p:nvPr/>
        </p:nvSpPr>
        <p:spPr>
          <a:xfrm>
            <a:off x="41275" y="3771900"/>
            <a:ext cx="3462338" cy="1189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fontAlgn="base"/>
            <a:r>
              <a:rPr lang="zh-CN" altLang="en-US" sz="3600" strike="noStrike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求炸裂后另一 </a:t>
            </a:r>
            <a:endParaRPr lang="zh-CN" altLang="en-US" sz="3600" strike="noStrike" noProof="1">
              <a:solidFill>
                <a:schemeClr val="tx1"/>
              </a:solidFill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 fontAlgn="base"/>
            <a:r>
              <a:rPr lang="zh-CN" altLang="en-US" sz="3600" strike="noStrike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 块的速度</a:t>
            </a:r>
            <a:r>
              <a:rPr lang="en-US" altLang="zh-CN" sz="3600" strike="noStrike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V</a:t>
            </a:r>
            <a:r>
              <a:rPr lang="en-US" altLang="zh-CN" sz="3600" strike="noStrike" baseline="-2500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</a:t>
            </a:r>
            <a:r>
              <a:rPr lang="en-US" altLang="zh-CN" sz="3600" strike="noStrike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 ?</a:t>
            </a:r>
            <a:endParaRPr lang="en-US" altLang="zh-CN" sz="3600" strike="noStrike" noProof="1">
              <a:solidFill>
                <a:schemeClr val="tx1"/>
              </a:solidFill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481" name="文本框 4"/>
          <p:cNvSpPr txBox="1"/>
          <p:nvPr/>
        </p:nvSpPr>
        <p:spPr>
          <a:xfrm>
            <a:off x="1028700" y="828675"/>
            <a:ext cx="8296275" cy="9540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火箭炸裂前总动量：</a:t>
            </a: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p=mv</a:t>
            </a:r>
            <a:endParaRPr lang="en-US" altLang="zh-CN" sz="2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zh-CN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炸裂后的总动量：</a:t>
            </a: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r>
              <a:rPr lang="en-US" altLang="zh-CN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´</a:t>
            </a: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=m</a:t>
            </a:r>
            <a:r>
              <a:rPr lang="en-US" altLang="zh-CN" sz="28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v</a:t>
            </a:r>
            <a:r>
              <a:rPr lang="en-US" altLang="zh-CN" sz="28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+(m-m</a:t>
            </a:r>
            <a:r>
              <a:rPr lang="en-US" altLang="zh-CN" sz="28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)v</a:t>
            </a:r>
            <a:r>
              <a:rPr lang="en-US" altLang="zh-CN" sz="28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2800" baseline="-25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2" name="文本框 5"/>
          <p:cNvSpPr txBox="1"/>
          <p:nvPr/>
        </p:nvSpPr>
        <p:spPr>
          <a:xfrm>
            <a:off x="1028700" y="1782763"/>
            <a:ext cx="5805488" cy="952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2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由动量守恒得：</a:t>
            </a:r>
            <a:r>
              <a:rPr lang="en-US" altLang="zh-CN" sz="2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p=p´</a:t>
            </a:r>
            <a:endParaRPr lang="zh-CN" altLang="zh-CN" sz="2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2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可得：</a:t>
            </a: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mv=m</a:t>
            </a:r>
            <a:r>
              <a:rPr lang="en-US" altLang="zh-CN" sz="28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v</a:t>
            </a:r>
            <a:r>
              <a:rPr lang="en-US" altLang="zh-CN" sz="28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+(m-m</a:t>
            </a:r>
            <a:r>
              <a:rPr lang="en-US" altLang="zh-CN" sz="28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)v</a:t>
            </a:r>
            <a:r>
              <a:rPr lang="en-US" altLang="zh-CN" sz="28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zh-CN" altLang="zh-CN" sz="2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483" name="文本框 6"/>
          <p:cNvSpPr txBox="1"/>
          <p:nvPr/>
        </p:nvSpPr>
        <p:spPr>
          <a:xfrm>
            <a:off x="1028700" y="2843213"/>
            <a:ext cx="517207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解出：</a:t>
            </a:r>
            <a:endParaRPr lang="zh-CN" altLang="en-US" sz="2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2" name="对象 1">
            <a:hlinkClick action="ppaction://ole?verb="/>
          </p:cNvPr>
          <p:cNvGraphicFramePr>
            <a:graphicFrameLocks noChangeAspect="1"/>
          </p:cNvGraphicFramePr>
          <p:nvPr/>
        </p:nvGraphicFramePr>
        <p:xfrm>
          <a:off x="2211388" y="2781300"/>
          <a:ext cx="2014537" cy="760413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0" r:id="rId2" imgW="647700" imgH="431800" progId="Equation.KSEE3">
                  <p:embed/>
                </p:oleObj>
              </mc:Choice>
              <mc:Fallback>
                <p:oleObj r:id="rId2" imgW="647700" imgH="4318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11388" y="2781300"/>
                        <a:ext cx="2014537" cy="7604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855663" y="3754438"/>
            <a:ext cx="811530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提问：如果题目中</a:t>
            </a:r>
            <a:r>
              <a:rPr lang="en-US" altLang="zh-CN" sz="320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zh-CN" sz="320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沿着相反的方向</a:t>
            </a:r>
            <a:r>
              <a:rPr lang="en-US" altLang="zh-CN" sz="320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320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改为沿着相同的方向，结论如何？</a:t>
            </a:r>
            <a:endParaRPr lang="zh-CN" altLang="en-US" sz="320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484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0490200" y="114554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20482" grpId="0"/>
      <p:bldP spid="20483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7" name="图片 38913"/>
          <p:cNvPicPr>
            <a:picLocks noChangeAspect="1"/>
          </p:cNvPicPr>
          <p:nvPr/>
        </p:nvPicPr>
        <p:blipFill>
          <a:blip r:embed="rId2"/>
          <a:srcRect r="13797" b="49030"/>
          <a:stretch>
            <a:fillRect/>
          </a:stretch>
        </p:blipFill>
        <p:spPr>
          <a:xfrm>
            <a:off x="1187450" y="363538"/>
            <a:ext cx="3529013" cy="1552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8" name="文本框 38914"/>
          <p:cNvSpPr txBox="1"/>
          <p:nvPr/>
        </p:nvSpPr>
        <p:spPr>
          <a:xfrm>
            <a:off x="1331913" y="1916113"/>
            <a:ext cx="6840537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地面光滑，小球以</a:t>
            </a:r>
            <a:r>
              <a:rPr lang="en-US" altLang="zh-CN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V</a:t>
            </a:r>
            <a:r>
              <a:rPr lang="zh-CN" altLang="en-US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做匀速直线运动。</a:t>
            </a:r>
            <a:endParaRPr lang="zh-CN" altLang="en-US" sz="3200">
              <a:solidFill>
                <a:srgbClr val="0066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8916" name="文本框 38915"/>
          <p:cNvSpPr txBox="1"/>
          <p:nvPr/>
        </p:nvSpPr>
        <p:spPr>
          <a:xfrm>
            <a:off x="5651500" y="765175"/>
            <a:ext cx="2665413" cy="852488"/>
          </a:xfrm>
          <a:prstGeom prst="rect">
            <a:avLst/>
          </a:prstGeom>
          <a:noFill/>
          <a:ln w="2857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>
                <a:solidFill>
                  <a:srgbClr val="3366CC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动量不变</a:t>
            </a:r>
            <a:endParaRPr lang="zh-CN" altLang="en-US" sz="4800">
              <a:solidFill>
                <a:srgbClr val="3366CC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38917" name="图片 38916"/>
          <p:cNvPicPr>
            <a:picLocks noChangeAspect="1"/>
          </p:cNvPicPr>
          <p:nvPr/>
        </p:nvPicPr>
        <p:blipFill>
          <a:blip r:embed="rId2"/>
          <a:srcRect b="55975"/>
          <a:stretch>
            <a:fillRect/>
          </a:stretch>
        </p:blipFill>
        <p:spPr>
          <a:xfrm>
            <a:off x="1187450" y="2708275"/>
            <a:ext cx="4033838" cy="1322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8" name="文本框 38917"/>
          <p:cNvSpPr txBox="1"/>
          <p:nvPr/>
        </p:nvSpPr>
        <p:spPr>
          <a:xfrm>
            <a:off x="1331913" y="4076700"/>
            <a:ext cx="6624637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发生碰撞后，小球反弹。</a:t>
            </a:r>
            <a:endParaRPr lang="zh-CN" altLang="en-US" sz="3200">
              <a:solidFill>
                <a:srgbClr val="0066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8919" name="文本框 38918"/>
          <p:cNvSpPr txBox="1"/>
          <p:nvPr/>
        </p:nvSpPr>
        <p:spPr>
          <a:xfrm>
            <a:off x="5651500" y="2852738"/>
            <a:ext cx="2665413" cy="852487"/>
          </a:xfrm>
          <a:prstGeom prst="rect">
            <a:avLst/>
          </a:prstGeom>
          <a:noFill/>
          <a:ln w="2857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>
                <a:solidFill>
                  <a:srgbClr val="3366CC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动量变化</a:t>
            </a:r>
            <a:endParaRPr lang="zh-CN" altLang="en-US" sz="4800">
              <a:solidFill>
                <a:srgbClr val="3366CC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8920" name="文本框 38919"/>
          <p:cNvSpPr txBox="1"/>
          <p:nvPr/>
        </p:nvSpPr>
        <p:spPr>
          <a:xfrm>
            <a:off x="323850" y="4797425"/>
            <a:ext cx="8135938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引起小球动量变化的原因是什么？</a:t>
            </a:r>
            <a:endParaRPr lang="zh-CN" altLang="en-US" sz="4000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8921" name="文本框 38920"/>
          <p:cNvSpPr txBox="1"/>
          <p:nvPr/>
        </p:nvSpPr>
        <p:spPr>
          <a:xfrm>
            <a:off x="395288" y="5876925"/>
            <a:ext cx="2376487" cy="730250"/>
          </a:xfrm>
          <a:prstGeom prst="rect">
            <a:avLst/>
          </a:prstGeom>
          <a:noFill/>
          <a:ln w="28575" cap="flat" cmpd="sng">
            <a:solidFill>
              <a:srgbClr val="3366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rgbClr val="66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发生碰撞</a:t>
            </a:r>
            <a:endParaRPr lang="zh-CN" altLang="en-US" sz="4000">
              <a:solidFill>
                <a:srgbClr val="6633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8922" name="燕尾形箭头 38921"/>
          <p:cNvSpPr/>
          <p:nvPr/>
        </p:nvSpPr>
        <p:spPr>
          <a:xfrm>
            <a:off x="3059113" y="6092825"/>
            <a:ext cx="720725" cy="360363"/>
          </a:xfrm>
          <a:prstGeom prst="notchedRightArrow">
            <a:avLst>
              <a:gd name="adj1" fmla="val 50000"/>
              <a:gd name="adj2" fmla="val 4983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3" name="文本框 38922"/>
          <p:cNvSpPr txBox="1"/>
          <p:nvPr/>
        </p:nvSpPr>
        <p:spPr>
          <a:xfrm>
            <a:off x="4067175" y="5876925"/>
            <a:ext cx="5035550" cy="701675"/>
          </a:xfrm>
          <a:prstGeom prst="rect">
            <a:avLst/>
          </a:prstGeom>
          <a:noFill/>
          <a:ln w="28575" cap="flat" cmpd="sng">
            <a:solidFill>
              <a:srgbClr val="3366CC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rgbClr val="66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小球受到合力的作用</a:t>
            </a:r>
            <a:endParaRPr lang="zh-CN" altLang="en-US" sz="4000">
              <a:solidFill>
                <a:srgbClr val="6633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4107" name="文本框 38923"/>
          <p:cNvSpPr txBox="1"/>
          <p:nvPr/>
        </p:nvSpPr>
        <p:spPr>
          <a:xfrm>
            <a:off x="179388" y="1125538"/>
            <a:ext cx="854075" cy="2519362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单个物体</a:t>
            </a:r>
            <a:endParaRPr lang="zh-CN" altLang="en-US" sz="440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18" grpId="0"/>
      <p:bldP spid="38919" grpId="0"/>
      <p:bldP spid="38920" grpId="0"/>
      <p:bldP spid="38921" grpId="0"/>
      <p:bldP spid="389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1" name="标题 39937"/>
          <p:cNvSpPr>
            <a:spLocks noGrp="1"/>
          </p:cNvSpPr>
          <p:nvPr>
            <p:ph type="title"/>
          </p:nvPr>
        </p:nvSpPr>
        <p:spPr>
          <a:xfrm>
            <a:off x="250825" y="620713"/>
            <a:ext cx="8208963" cy="1371600"/>
          </a:xfrm>
        </p:spPr>
        <p:txBody>
          <a:bodyPr anchor="ctr"/>
          <a:lstStyle/>
          <a:p>
            <a:r>
              <a:rPr lang="zh-CN" altLang="en-US" sz="4000" b="1">
                <a:solidFill>
                  <a:srgbClr val="006600"/>
                </a:solidFill>
                <a:ea typeface="华文中宋" pitchFamily="2" charset="-122"/>
              </a:rPr>
              <a:t>对于单个物体，动量不变的条件是：</a:t>
            </a:r>
            <a:endParaRPr lang="zh-CN" altLang="en-US" sz="4000" b="1">
              <a:solidFill>
                <a:srgbClr val="006600"/>
              </a:solidFill>
              <a:ea typeface="华文中宋" pitchFamily="2" charset="-122"/>
            </a:endParaRPr>
          </a:p>
        </p:txBody>
      </p:sp>
      <p:sp>
        <p:nvSpPr>
          <p:cNvPr id="39939" name="文本框 39938"/>
          <p:cNvSpPr txBox="1"/>
          <p:nvPr/>
        </p:nvSpPr>
        <p:spPr>
          <a:xfrm>
            <a:off x="250825" y="2133600"/>
            <a:ext cx="8567738" cy="1828800"/>
          </a:xfrm>
          <a:prstGeom prst="rect">
            <a:avLst/>
          </a:prstGeom>
          <a:noFill/>
          <a:ln w="2857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noProof="1">
                <a:solidFill>
                  <a:schemeClr val="tx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华文中宋" pitchFamily="2" charset="-122"/>
                <a:cs typeface="+mn-ea"/>
              </a:rPr>
              <a:t>   </a:t>
            </a:r>
            <a:r>
              <a:rPr lang="zh-CN" altLang="en-US" sz="5400" noProof="1">
                <a:solidFill>
                  <a:schemeClr val="tx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华文中宋" pitchFamily="2" charset="-122"/>
                <a:cs typeface="+mn-ea"/>
              </a:rPr>
              <a:t>物体不受到合外力的作用，保持原来状态不变。</a:t>
            </a:r>
            <a:endParaRPr lang="zh-CN" altLang="en-US" sz="5400" noProof="1">
              <a:solidFill>
                <a:schemeClr val="tx1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华文中宋" pitchFamily="2" charset="-122"/>
            </a:endParaRPr>
          </a:p>
        </p:txBody>
      </p:sp>
      <p:sp>
        <p:nvSpPr>
          <p:cNvPr id="39940" name="圆角矩形标注 39939"/>
          <p:cNvSpPr/>
          <p:nvPr/>
        </p:nvSpPr>
        <p:spPr>
          <a:xfrm rot="10800000">
            <a:off x="506413" y="4645025"/>
            <a:ext cx="2193925" cy="1304925"/>
          </a:xfrm>
          <a:prstGeom prst="wedgeRoundRectCallout">
            <a:avLst>
              <a:gd name="adj1" fmla="val -167269"/>
              <a:gd name="adj2" fmla="val 171542"/>
              <a:gd name="adj3" fmla="val 16667"/>
            </a:avLst>
          </a:prstGeom>
          <a:solidFill>
            <a:srgbClr val="3366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anchor="t"/>
          <a:lstStyle/>
          <a:p>
            <a:pPr algn="ctr"/>
            <a:endParaRPr lang="zh-CN" altLang="en-US" sz="1800" b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4" name="文本框 39940"/>
          <p:cNvSpPr txBox="1"/>
          <p:nvPr/>
        </p:nvSpPr>
        <p:spPr>
          <a:xfrm>
            <a:off x="382588" y="4741863"/>
            <a:ext cx="2967037" cy="9747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合外力</a:t>
            </a:r>
            <a:endParaRPr lang="zh-CN" altLang="en-US" sz="58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9942" name="燕尾形 39941"/>
          <p:cNvSpPr/>
          <p:nvPr/>
        </p:nvSpPr>
        <p:spPr>
          <a:xfrm>
            <a:off x="3348038" y="5013325"/>
            <a:ext cx="719137" cy="431800"/>
          </a:xfrm>
          <a:prstGeom prst="chevron">
            <a:avLst>
              <a:gd name="adj" fmla="val 4149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3" name="矩形 39942"/>
          <p:cNvSpPr/>
          <p:nvPr/>
        </p:nvSpPr>
        <p:spPr>
          <a:xfrm>
            <a:off x="4859338" y="4365625"/>
            <a:ext cx="3671887" cy="1944688"/>
          </a:xfrm>
          <a:prstGeom prst="rect">
            <a:avLst/>
          </a:prstGeom>
          <a:solidFill>
            <a:srgbClr val="3366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4" name="文本框 39943"/>
          <p:cNvSpPr txBox="1"/>
          <p:nvPr/>
        </p:nvSpPr>
        <p:spPr>
          <a:xfrm>
            <a:off x="5003800" y="4365625"/>
            <a:ext cx="3529013" cy="1920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外界对物体施加的合力，简称合外力</a:t>
            </a:r>
            <a:endParaRPr lang="zh-CN" altLang="en-US" sz="400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  <p:bldP spid="39940" grpId="0"/>
      <p:bldP spid="399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1986" name="文本框 41985"/>
          <p:cNvSpPr txBox="1"/>
          <p:nvPr/>
        </p:nvSpPr>
        <p:spPr>
          <a:xfrm>
            <a:off x="323850" y="3716338"/>
            <a:ext cx="8459788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    碰撞后，</a:t>
            </a:r>
            <a:r>
              <a:rPr lang="en-US" altLang="zh-CN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A</a:t>
            </a:r>
            <a:r>
              <a:rPr lang="zh-CN" altLang="en-US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、</a:t>
            </a:r>
            <a:r>
              <a:rPr lang="en-US" altLang="zh-CN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B</a:t>
            </a:r>
            <a:r>
              <a:rPr lang="zh-CN" altLang="en-US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小球各自动量有没有变化？</a:t>
            </a:r>
            <a:endParaRPr lang="zh-CN" altLang="en-US" sz="3200">
              <a:solidFill>
                <a:srgbClr val="0066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41987" name="文本框 41986"/>
          <p:cNvSpPr txBox="1"/>
          <p:nvPr/>
        </p:nvSpPr>
        <p:spPr>
          <a:xfrm>
            <a:off x="250825" y="4868863"/>
            <a:ext cx="9145588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    碰撞后，</a:t>
            </a:r>
            <a:r>
              <a:rPr lang="en-US" altLang="zh-CN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A</a:t>
            </a:r>
            <a:r>
              <a:rPr lang="zh-CN" altLang="en-US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、</a:t>
            </a:r>
            <a:r>
              <a:rPr lang="en-US" altLang="zh-CN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B</a:t>
            </a:r>
            <a:r>
              <a:rPr lang="zh-CN" altLang="en-US" sz="3200">
                <a:solidFill>
                  <a:srgbClr val="006600"/>
                </a:solidFill>
                <a:latin typeface="华文中宋" pitchFamily="2" charset="-122"/>
                <a:ea typeface="华文中宋" pitchFamily="2" charset="-122"/>
              </a:rPr>
              <a:t>小球的总动量是否发生变化？</a:t>
            </a:r>
            <a:endParaRPr lang="zh-CN" altLang="en-US" sz="3200">
              <a:solidFill>
                <a:srgbClr val="0066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6147" name="文本框 41989"/>
          <p:cNvSpPr txBox="1"/>
          <p:nvPr/>
        </p:nvSpPr>
        <p:spPr>
          <a:xfrm>
            <a:off x="250825" y="692150"/>
            <a:ext cx="854075" cy="2519363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两个物体</a:t>
            </a:r>
            <a:endParaRPr lang="zh-CN" altLang="en-US" sz="440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6148" name="图片 419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888" y="836613"/>
            <a:ext cx="3727450" cy="1836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94" name="图片 4199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700" y="836613"/>
            <a:ext cx="3671888" cy="1836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69" name="图片 30722" descr="11"/>
          <p:cNvPicPr>
            <a:picLocks noChangeAspect="1"/>
          </p:cNvPicPr>
          <p:nvPr/>
        </p:nvPicPr>
        <p:blipFill>
          <a:blip r:embed="rId2"/>
          <a:srcRect t="14415" r="58664" b="13792"/>
          <a:stretch>
            <a:fillRect/>
          </a:stretch>
        </p:blipFill>
        <p:spPr>
          <a:xfrm>
            <a:off x="0" y="188913"/>
            <a:ext cx="3635375" cy="1938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8" name="图片 31746" descr="11"/>
          <p:cNvPicPr>
            <a:picLocks noChangeAspect="1"/>
          </p:cNvPicPr>
          <p:nvPr/>
        </p:nvPicPr>
        <p:blipFill>
          <a:blip r:embed="rId2"/>
          <a:srcRect l="62920" t="9164" r="-497" b="8289"/>
          <a:stretch>
            <a:fillRect/>
          </a:stretch>
        </p:blipFill>
        <p:spPr>
          <a:xfrm>
            <a:off x="6262688" y="260350"/>
            <a:ext cx="2881312" cy="19446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76" name="组合 5175"/>
          <p:cNvGrpSpPr/>
          <p:nvPr/>
        </p:nvGrpSpPr>
        <p:grpSpPr>
          <a:xfrm>
            <a:off x="5003800" y="260350"/>
            <a:ext cx="1371600" cy="2189163"/>
            <a:chOff x="3152" y="164"/>
            <a:chExt cx="864" cy="1379"/>
          </a:xfrm>
        </p:grpSpPr>
        <p:sp>
          <p:nvSpPr>
            <p:cNvPr id="7172" name="文本框 33810"/>
            <p:cNvSpPr txBox="1"/>
            <p:nvPr/>
          </p:nvSpPr>
          <p:spPr>
            <a:xfrm>
              <a:off x="3288" y="164"/>
              <a:ext cx="48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N</a:t>
              </a:r>
              <a:r>
                <a:rPr lang="en-US" altLang="zh-CN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7173" name="组合 5168"/>
            <p:cNvGrpSpPr/>
            <p:nvPr/>
          </p:nvGrpSpPr>
          <p:grpSpPr>
            <a:xfrm>
              <a:off x="3152" y="391"/>
              <a:ext cx="864" cy="1152"/>
              <a:chOff x="3163" y="296"/>
              <a:chExt cx="864" cy="1152"/>
            </a:xfrm>
          </p:grpSpPr>
          <p:sp>
            <p:nvSpPr>
              <p:cNvPr id="7174" name="椭圆 33804"/>
              <p:cNvSpPr/>
              <p:nvPr/>
            </p:nvSpPr>
            <p:spPr>
              <a:xfrm>
                <a:off x="3163" y="632"/>
                <a:ext cx="193" cy="193"/>
              </a:xfrm>
              <a:prstGeom prst="ellipse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7175" name="组合 33805"/>
              <p:cNvGrpSpPr/>
              <p:nvPr/>
            </p:nvGrpSpPr>
            <p:grpSpPr>
              <a:xfrm>
                <a:off x="3163" y="824"/>
                <a:ext cx="384" cy="624"/>
                <a:chOff x="3024" y="1872"/>
                <a:chExt cx="384" cy="624"/>
              </a:xfrm>
            </p:grpSpPr>
            <p:sp>
              <p:nvSpPr>
                <p:cNvPr id="7176" name="直接连接符 33806"/>
                <p:cNvSpPr/>
                <p:nvPr/>
              </p:nvSpPr>
              <p:spPr>
                <a:xfrm flipH="1">
                  <a:off x="3120" y="1872"/>
                  <a:ext cx="0" cy="336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  <p:txBody>
                <a:bodyPr anchor="t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7177" name="文本框 33807"/>
                <p:cNvSpPr txBox="1"/>
                <p:nvPr/>
              </p:nvSpPr>
              <p:spPr>
                <a:xfrm>
                  <a:off x="3024" y="2208"/>
                  <a:ext cx="384" cy="28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G</a:t>
                  </a:r>
                  <a:r>
                    <a:rPr lang="en-US" altLang="zh-CN" baseline="-25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2</a:t>
                  </a:r>
                  <a:endParaRPr lang="en-US" altLang="zh-CN" baseline="-25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7178" name="直接连接符 33809"/>
              <p:cNvSpPr/>
              <p:nvPr/>
            </p:nvSpPr>
            <p:spPr>
              <a:xfrm flipH="1" flipV="1">
                <a:off x="3253" y="296"/>
                <a:ext cx="0" cy="33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rot="10800000"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7179" name="组合 33811"/>
              <p:cNvGrpSpPr/>
              <p:nvPr/>
            </p:nvGrpSpPr>
            <p:grpSpPr>
              <a:xfrm>
                <a:off x="3355" y="584"/>
                <a:ext cx="672" cy="288"/>
                <a:chOff x="3216" y="1632"/>
                <a:chExt cx="672" cy="288"/>
              </a:xfrm>
            </p:grpSpPr>
            <p:sp>
              <p:nvSpPr>
                <p:cNvPr id="7180" name="直接连接符 33812"/>
                <p:cNvSpPr/>
                <p:nvPr/>
              </p:nvSpPr>
              <p:spPr>
                <a:xfrm>
                  <a:off x="3216" y="1776"/>
                  <a:ext cx="3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  <p:txBody>
                <a:bodyPr anchor="t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7181" name="文本框 33813"/>
                <p:cNvSpPr txBox="1"/>
                <p:nvPr/>
              </p:nvSpPr>
              <p:spPr>
                <a:xfrm>
                  <a:off x="3504" y="1632"/>
                  <a:ext cx="384" cy="28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F’</a:t>
                  </a:r>
                  <a:endParaRPr lang="en-US" altLang="zh-CN" baseline="-25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5160" name="文本框 32773"/>
          <p:cNvSpPr txBox="1"/>
          <p:nvPr/>
        </p:nvSpPr>
        <p:spPr>
          <a:xfrm>
            <a:off x="611188" y="2444750"/>
            <a:ext cx="1670050" cy="701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</a:t>
            </a:r>
            <a:r>
              <a:rPr lang="en-US" altLang="zh-CN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sz="40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en-US" altLang="zh-CN" sz="4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775" name="文本框 32774"/>
          <p:cNvSpPr txBox="1"/>
          <p:nvPr/>
        </p:nvSpPr>
        <p:spPr>
          <a:xfrm>
            <a:off x="2336800" y="2462213"/>
            <a:ext cx="4792663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</a:t>
            </a:r>
            <a:r>
              <a:rPr lang="en-US" altLang="zh-CN" sz="48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Ft </a:t>
            </a:r>
            <a:r>
              <a:rPr lang="en-US" altLang="zh-CN" sz="4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4800" i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′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4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 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en-US" altLang="zh-CN" sz="4800" baseline="-25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62" name="文本框 32775"/>
          <p:cNvSpPr txBox="1"/>
          <p:nvPr/>
        </p:nvSpPr>
        <p:spPr>
          <a:xfrm>
            <a:off x="544513" y="3284538"/>
            <a:ext cx="1441450" cy="701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</a:t>
            </a:r>
            <a:r>
              <a:rPr lang="en-US" altLang="zh-CN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sz="40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4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en-US" altLang="zh-CN" sz="4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777" name="文本框 32776"/>
          <p:cNvSpPr txBox="1"/>
          <p:nvPr/>
        </p:nvSpPr>
        <p:spPr>
          <a:xfrm>
            <a:off x="2281238" y="3343275"/>
            <a:ext cx="5653087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4800" i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′</a:t>
            </a:r>
            <a:r>
              <a:rPr lang="en-US" altLang="zh-CN" sz="4800" i="1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sz="4800" i="1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m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4800" i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′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4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4800" baseline="-25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5170" name="组合 5169"/>
          <p:cNvGrpSpPr/>
          <p:nvPr/>
        </p:nvGrpSpPr>
        <p:grpSpPr>
          <a:xfrm>
            <a:off x="4716463" y="1146175"/>
            <a:ext cx="593725" cy="306388"/>
            <a:chOff x="4241" y="1979"/>
            <a:chExt cx="374" cy="193"/>
          </a:xfrm>
        </p:grpSpPr>
        <p:sp>
          <p:nvSpPr>
            <p:cNvPr id="7187" name="椭圆 33794"/>
            <p:cNvSpPr/>
            <p:nvPr/>
          </p:nvSpPr>
          <p:spPr>
            <a:xfrm>
              <a:off x="4241" y="1979"/>
              <a:ext cx="193" cy="193"/>
            </a:xfrm>
            <a:prstGeom prst="ellipse">
              <a:avLst/>
            </a:pr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88" name="椭圆 33804"/>
            <p:cNvSpPr/>
            <p:nvPr/>
          </p:nvSpPr>
          <p:spPr>
            <a:xfrm>
              <a:off x="4422" y="1979"/>
              <a:ext cx="193" cy="193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178" name="组合 5177"/>
          <p:cNvGrpSpPr/>
          <p:nvPr/>
        </p:nvGrpSpPr>
        <p:grpSpPr>
          <a:xfrm>
            <a:off x="3635375" y="188913"/>
            <a:ext cx="1411288" cy="2205037"/>
            <a:chOff x="2290" y="119"/>
            <a:chExt cx="889" cy="1389"/>
          </a:xfrm>
        </p:grpSpPr>
        <p:sp>
          <p:nvSpPr>
            <p:cNvPr id="7190" name="文本框 33800"/>
            <p:cNvSpPr txBox="1"/>
            <p:nvPr/>
          </p:nvSpPr>
          <p:spPr>
            <a:xfrm>
              <a:off x="2699" y="119"/>
              <a:ext cx="48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N</a:t>
              </a:r>
              <a:r>
                <a:rPr lang="en-US" altLang="zh-CN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7191" name="组合 5176"/>
            <p:cNvGrpSpPr/>
            <p:nvPr/>
          </p:nvGrpSpPr>
          <p:grpSpPr>
            <a:xfrm>
              <a:off x="2290" y="391"/>
              <a:ext cx="883" cy="1117"/>
              <a:chOff x="2290" y="391"/>
              <a:chExt cx="883" cy="1117"/>
            </a:xfrm>
          </p:grpSpPr>
          <p:sp>
            <p:nvSpPr>
              <p:cNvPr id="7192" name="直接连接符 33796"/>
              <p:cNvSpPr/>
              <p:nvPr/>
            </p:nvSpPr>
            <p:spPr>
              <a:xfrm flipH="1">
                <a:off x="3058" y="816"/>
                <a:ext cx="0" cy="33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7193" name="组合 5167"/>
              <p:cNvGrpSpPr/>
              <p:nvPr/>
            </p:nvGrpSpPr>
            <p:grpSpPr>
              <a:xfrm>
                <a:off x="2290" y="391"/>
                <a:ext cx="883" cy="1117"/>
                <a:chOff x="2290" y="288"/>
                <a:chExt cx="883" cy="1117"/>
              </a:xfrm>
            </p:grpSpPr>
            <p:sp>
              <p:nvSpPr>
                <p:cNvPr id="7194" name="文本框 33797"/>
                <p:cNvSpPr txBox="1"/>
                <p:nvPr/>
              </p:nvSpPr>
              <p:spPr>
                <a:xfrm>
                  <a:off x="2789" y="1117"/>
                  <a:ext cx="384" cy="28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G</a:t>
                  </a:r>
                  <a:r>
                    <a:rPr lang="en-US" altLang="zh-CN" baseline="-25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1</a:t>
                  </a:r>
                  <a:endParaRPr lang="en-US" altLang="zh-CN" baseline="-25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7195" name="直接连接符 33799"/>
                <p:cNvSpPr/>
                <p:nvPr/>
              </p:nvSpPr>
              <p:spPr>
                <a:xfrm flipH="1" flipV="1">
                  <a:off x="3058" y="288"/>
                  <a:ext cx="0" cy="336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  <p:txBody>
                <a:bodyPr rot="10800000" anchor="t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grpSp>
              <p:nvGrpSpPr>
                <p:cNvPr id="7196" name="组合 33801"/>
                <p:cNvGrpSpPr/>
                <p:nvPr/>
              </p:nvGrpSpPr>
              <p:grpSpPr>
                <a:xfrm>
                  <a:off x="2290" y="576"/>
                  <a:ext cx="672" cy="288"/>
                  <a:chOff x="1536" y="1680"/>
                  <a:chExt cx="672" cy="288"/>
                </a:xfrm>
              </p:grpSpPr>
              <p:sp>
                <p:nvSpPr>
                  <p:cNvPr id="7197" name="直接连接符 33802"/>
                  <p:cNvSpPr/>
                  <p:nvPr/>
                </p:nvSpPr>
                <p:spPr>
                  <a:xfrm flipH="1">
                    <a:off x="1872" y="1824"/>
                    <a:ext cx="3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  <p:txBody>
                  <a:bodyPr anchor="t"/>
                  <a:lstStyle/>
                  <a:p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7198" name="文本框 33803"/>
                  <p:cNvSpPr txBox="1"/>
                  <p:nvPr/>
                </p:nvSpPr>
                <p:spPr>
                  <a:xfrm>
                    <a:off x="1536" y="1680"/>
                    <a:ext cx="384" cy="288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anchor="t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F</a:t>
                    </a:r>
                    <a:endParaRPr lang="en-US" altLang="zh-CN" baseline="-25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7199" name="椭圆 33794"/>
                <p:cNvSpPr/>
                <p:nvPr/>
              </p:nvSpPr>
              <p:spPr>
                <a:xfrm>
                  <a:off x="2963" y="626"/>
                  <a:ext cx="193" cy="193"/>
                </a:xfrm>
                <a:prstGeom prst="ellipse">
                  <a:avLst/>
                </a:prstGeom>
                <a:solidFill>
                  <a:schemeClr val="hlink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5171" name="文本框 32778"/>
          <p:cNvSpPr txBox="1"/>
          <p:nvPr/>
        </p:nvSpPr>
        <p:spPr>
          <a:xfrm>
            <a:off x="611188" y="4243388"/>
            <a:ext cx="181292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4800" i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′</a:t>
            </a:r>
            <a:r>
              <a:rPr lang="en-US" altLang="zh-CN" sz="4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=F</a:t>
            </a:r>
            <a:endParaRPr lang="en-US" altLang="zh-CN" sz="4800" baseline="-25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文本框 32776"/>
          <p:cNvSpPr txBox="1"/>
          <p:nvPr/>
        </p:nvSpPr>
        <p:spPr>
          <a:xfrm>
            <a:off x="2424113" y="4167188"/>
            <a:ext cx="7599362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4800" i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′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4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 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m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4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4800" i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4800" i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′</a:t>
            </a:r>
            <a:r>
              <a: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endParaRPr lang="en-US" altLang="zh-CN" sz="4800" i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175" name="组合 5174"/>
          <p:cNvGrpSpPr/>
          <p:nvPr/>
        </p:nvGrpSpPr>
        <p:grpSpPr>
          <a:xfrm>
            <a:off x="611188" y="5011738"/>
            <a:ext cx="8308975" cy="1938337"/>
            <a:chOff x="385" y="3157"/>
            <a:chExt cx="5234" cy="1221"/>
          </a:xfrm>
        </p:grpSpPr>
        <p:sp>
          <p:nvSpPr>
            <p:cNvPr id="7203" name="文本框 36873"/>
            <p:cNvSpPr txBox="1"/>
            <p:nvPr/>
          </p:nvSpPr>
          <p:spPr>
            <a:xfrm>
              <a:off x="1068" y="3157"/>
              <a:ext cx="4551" cy="12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4800" i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</a:t>
              </a:r>
              <a:r>
                <a:rPr lang="en-US" altLang="zh-CN" sz="4800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r>
                <a:rPr lang="en-US" altLang="zh-CN" sz="4800" i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v</a:t>
              </a:r>
              <a:r>
                <a:rPr lang="en-US" altLang="zh-CN" sz="4800" i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′</a:t>
              </a:r>
              <a:r>
                <a:rPr lang="en-US" altLang="zh-CN" sz="4800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r>
                <a:rPr lang="en-US" altLang="zh-CN" sz="4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 </a:t>
              </a:r>
              <a:r>
                <a:rPr lang="en-US" altLang="zh-CN" sz="4800" i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</a:t>
              </a:r>
              <a:r>
                <a:rPr lang="en-US" altLang="zh-CN" sz="4800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en-US" altLang="zh-CN" sz="4800" i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v</a:t>
              </a:r>
              <a:r>
                <a:rPr lang="en-US" altLang="zh-CN" sz="4800" i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′</a:t>
              </a:r>
              <a:r>
                <a:rPr lang="en-US" altLang="zh-CN" sz="4800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en-US" altLang="zh-CN" sz="4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= </a:t>
              </a:r>
              <a:r>
                <a:rPr lang="en-US" altLang="zh-CN" sz="4800" i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</a:t>
              </a:r>
              <a:r>
                <a:rPr lang="en-US" altLang="zh-CN" sz="4800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r>
                <a:rPr lang="en-US" altLang="zh-CN" sz="4800" i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v</a:t>
              </a:r>
              <a:r>
                <a:rPr lang="en-US" altLang="zh-CN" sz="4800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r>
                <a:rPr lang="en-US" altLang="zh-CN" sz="4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 </a:t>
              </a:r>
              <a:r>
                <a:rPr lang="en-US" altLang="zh-CN" sz="4800" i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</a:t>
              </a:r>
              <a:r>
                <a:rPr lang="en-US" altLang="zh-CN" sz="4800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en-US" altLang="zh-CN" sz="4800" i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v</a:t>
              </a:r>
              <a:r>
                <a:rPr lang="en-US" altLang="zh-CN" sz="4800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ctr">
                <a:spcBef>
                  <a:spcPct val="50000"/>
                </a:spcBef>
              </a:pPr>
              <a:r>
                <a:rPr lang="en-US" altLang="zh-CN" sz="4800" i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4800" i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′</a:t>
              </a:r>
              <a:r>
                <a:rPr lang="en-US" altLang="zh-CN" sz="4800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r>
                <a:rPr lang="en-US" altLang="zh-CN" sz="4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 </a:t>
              </a:r>
              <a:r>
                <a:rPr lang="en-US" altLang="zh-CN" sz="4800" i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4800" i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′</a:t>
              </a:r>
              <a:r>
                <a:rPr lang="en-US" altLang="zh-CN" sz="4800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en-US" altLang="zh-CN" sz="4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= </a:t>
              </a:r>
              <a:r>
                <a:rPr lang="en-US" altLang="zh-CN" sz="4800" i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4800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r>
                <a:rPr lang="en-US" altLang="zh-CN" sz="4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  <a:r>
                <a:rPr lang="en-US" altLang="zh-CN" sz="4800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4800" i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4800" baseline="-25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4800" baseline="-25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7204" name="文本框 36876"/>
            <p:cNvSpPr txBox="1"/>
            <p:nvPr/>
          </p:nvSpPr>
          <p:spPr>
            <a:xfrm>
              <a:off x="385" y="3281"/>
              <a:ext cx="72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solidFill>
                    <a:srgbClr val="FF0066"/>
                  </a:solidFill>
                  <a:latin typeface="Arial" panose="020b0604020202020204" pitchFamily="34" charset="0"/>
                  <a:ea typeface="楷体_GB2312" pitchFamily="49" charset="-122"/>
                </a:rPr>
                <a:t>结论：</a:t>
              </a:r>
              <a:endParaRPr lang="zh-CN" altLang="en-US" sz="3200">
                <a:solidFill>
                  <a:srgbClr val="FF0066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  <p:cond evt="onBegin" delay="0">
                          <p:tn val="11"/>
                        </p:cond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  <p:cond evt="onBegin" delay="0">
                          <p:tn val="28"/>
                        </p:cond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  <p:cond evt="onBegin" delay="0">
                          <p:tn val="34"/>
                        </p:cond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  <p:cond evt="onBegin" delay="0">
                          <p:tn val="39"/>
                        </p:cond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  <p:cond evt="onBegin" delay="0">
                          <p:tn val="45"/>
                        </p:cond>
                      </p:stCondLst>
                      <p:childTnLst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  <p:cond evt="onBegin" delay="0">
                          <p:tn val="51"/>
                        </p:cond>
                      </p:stCondLst>
                      <p:childTnLst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  <p:cond evt="onBegin" delay="0">
                          <p:tn val="57"/>
                        </p:cond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0" grpId="0"/>
      <p:bldP spid="32775" grpId="0"/>
      <p:bldP spid="5162" grpId="0"/>
      <p:bldP spid="32777" grpId="0"/>
      <p:bldP spid="5171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193" name="文本框 34821"/>
          <p:cNvSpPr txBox="1"/>
          <p:nvPr/>
        </p:nvSpPr>
        <p:spPr>
          <a:xfrm>
            <a:off x="1619250" y="1052513"/>
            <a:ext cx="5329238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3" name="文本框 34822"/>
          <p:cNvSpPr txBox="1"/>
          <p:nvPr/>
        </p:nvSpPr>
        <p:spPr>
          <a:xfrm>
            <a:off x="1031875" y="650875"/>
            <a:ext cx="5256213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</a:rPr>
              <a:t>动量守恒定律的验证：</a:t>
            </a:r>
            <a:endParaRPr lang="zh-CN" altLang="en-US" sz="4400">
              <a:solidFill>
                <a:schemeClr val="tx1"/>
              </a:solidFill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ontrols>
      <mc:AlternateContent>
        <mc:Choice xmlns:v="urn:schemas-microsoft-com:vml" Requires="v">
          <p:control spid="1038" name="andplayer1" r:id="rId3" imgW="88769990100" imgH="59838590000"/>
        </mc:Choice>
        <mc:Fallback>
          <p:control name="andplayer1" r:id="rId3" imgW="6989763" imgH="4711700">
            <p:pic>
              <p:nvPicPr>
                <p:cNvPr id="0" name="andplayer1"/>
                <p:cNvPicPr>
                  <a:picLocks noChangeArrowheads="1" noChangeShapeType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31875" y="1698625"/>
                  <a:ext cx="6989763" cy="4711700"/>
                </a:xfrm>
                <a:prstGeom prst="rect"/>
                <a:noFill/>
                <a:ln/>
              </p:spPr>
            </p:pic>
          </p:control>
        </mc:Fallback>
      </mc:AlternateContent>
    </p:controls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7" name="图片 20484" descr="1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012" y="-200025"/>
            <a:ext cx="9467850" cy="71294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486" name="组合 20485"/>
          <p:cNvGrpSpPr/>
          <p:nvPr/>
        </p:nvGrpSpPr>
        <p:grpSpPr>
          <a:xfrm>
            <a:off x="4241800" y="428625"/>
            <a:ext cx="528638" cy="2063750"/>
            <a:chOff x="1729" y="997"/>
            <a:chExt cx="219" cy="854"/>
          </a:xfrm>
        </p:grpSpPr>
        <p:sp>
          <p:nvSpPr>
            <p:cNvPr id="9219" name="直接连接符 20486"/>
            <p:cNvSpPr/>
            <p:nvPr/>
          </p:nvSpPr>
          <p:spPr>
            <a:xfrm rot="5400000" flipH="1" flipV="1">
              <a:off x="1362" y="1484"/>
              <a:ext cx="734" cy="0"/>
            </a:xfrm>
            <a:prstGeom prst="line">
              <a:avLst/>
            </a:prstGeom>
            <a:ln w="22225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0" name="矩形 20487"/>
            <p:cNvSpPr/>
            <p:nvPr/>
          </p:nvSpPr>
          <p:spPr>
            <a:xfrm>
              <a:off x="1738" y="997"/>
              <a:ext cx="210" cy="1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IE" altLang="zh-CN" i="1">
                  <a:solidFill>
                    <a:srgbClr val="FF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N</a:t>
              </a:r>
              <a:r>
                <a:rPr lang="en-IE" altLang="zh-CN" baseline="-25000">
                  <a:solidFill>
                    <a:srgbClr val="FF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1</a:t>
              </a:r>
              <a:endParaRPr lang="en-US" altLang="zh-CN" baseline="-2500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20489" name="组合 20488"/>
          <p:cNvGrpSpPr/>
          <p:nvPr/>
        </p:nvGrpSpPr>
        <p:grpSpPr>
          <a:xfrm>
            <a:off x="4211638" y="2551113"/>
            <a:ext cx="508000" cy="1717675"/>
            <a:chOff x="1710" y="1897"/>
            <a:chExt cx="209" cy="707"/>
          </a:xfrm>
        </p:grpSpPr>
        <p:sp>
          <p:nvSpPr>
            <p:cNvPr id="9222" name="矩形 20489"/>
            <p:cNvSpPr/>
            <p:nvPr/>
          </p:nvSpPr>
          <p:spPr>
            <a:xfrm>
              <a:off x="1710" y="2403"/>
              <a:ext cx="209" cy="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IE" altLang="zh-CN" i="1">
                  <a:solidFill>
                    <a:srgbClr val="FF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G</a:t>
              </a:r>
              <a:r>
                <a:rPr lang="en-IE" altLang="zh-CN" baseline="-25000">
                  <a:solidFill>
                    <a:srgbClr val="FF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1</a:t>
              </a:r>
              <a:endParaRPr lang="en-US" altLang="zh-CN" baseline="-2500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9223" name="直接连接符 20490"/>
            <p:cNvSpPr/>
            <p:nvPr/>
          </p:nvSpPr>
          <p:spPr>
            <a:xfrm rot="-5400000" flipH="1">
              <a:off x="1355" y="2231"/>
              <a:ext cx="707" cy="0"/>
            </a:xfrm>
            <a:prstGeom prst="line">
              <a:avLst/>
            </a:prstGeom>
            <a:ln w="22225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0493" name="椭圆 20492"/>
          <p:cNvSpPr/>
          <p:nvPr/>
        </p:nvSpPr>
        <p:spPr>
          <a:xfrm>
            <a:off x="4197350" y="2463800"/>
            <a:ext cx="101600" cy="103188"/>
          </a:xfrm>
          <a:prstGeom prst="ellipse">
            <a:avLst/>
          </a:prstGeom>
          <a:solidFill>
            <a:srgbClr val="FF6600"/>
          </a:solidFill>
          <a:ln w="9525">
            <a:noFill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0515" name="组合 20514"/>
          <p:cNvGrpSpPr/>
          <p:nvPr/>
        </p:nvGrpSpPr>
        <p:grpSpPr>
          <a:xfrm>
            <a:off x="4746625" y="830263"/>
            <a:ext cx="506413" cy="1676400"/>
            <a:chOff x="3035" y="813"/>
            <a:chExt cx="236" cy="784"/>
          </a:xfrm>
        </p:grpSpPr>
        <p:sp>
          <p:nvSpPr>
            <p:cNvPr id="9226" name="直接连接符 20497"/>
            <p:cNvSpPr/>
            <p:nvPr/>
          </p:nvSpPr>
          <p:spPr>
            <a:xfrm rot="5400000" flipH="1" flipV="1">
              <a:off x="2838" y="1292"/>
              <a:ext cx="571" cy="0"/>
            </a:xfrm>
            <a:prstGeom prst="line">
              <a:avLst/>
            </a:prstGeom>
            <a:ln w="22225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7" name="矩形 20498"/>
            <p:cNvSpPr/>
            <p:nvPr/>
          </p:nvSpPr>
          <p:spPr>
            <a:xfrm>
              <a:off x="3035" y="813"/>
              <a:ext cx="236" cy="21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IE" altLang="zh-CN" i="1">
                  <a:solidFill>
                    <a:srgbClr val="FF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N</a:t>
              </a:r>
              <a:r>
                <a:rPr lang="en-IE" altLang="zh-CN" baseline="-25000">
                  <a:solidFill>
                    <a:srgbClr val="FF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2</a:t>
              </a:r>
              <a:endParaRPr lang="en-US" altLang="zh-CN" baseline="-2500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20514" name="组合 20513"/>
          <p:cNvGrpSpPr/>
          <p:nvPr/>
        </p:nvGrpSpPr>
        <p:grpSpPr>
          <a:xfrm>
            <a:off x="4746625" y="2536825"/>
            <a:ext cx="506413" cy="1530350"/>
            <a:chOff x="3035" y="1598"/>
            <a:chExt cx="225" cy="680"/>
          </a:xfrm>
        </p:grpSpPr>
        <p:sp>
          <p:nvSpPr>
            <p:cNvPr id="9229" name="矩形 20500"/>
            <p:cNvSpPr/>
            <p:nvPr/>
          </p:nvSpPr>
          <p:spPr>
            <a:xfrm>
              <a:off x="3035" y="2075"/>
              <a:ext cx="225" cy="2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IE" altLang="zh-CN" i="1">
                  <a:solidFill>
                    <a:srgbClr val="FF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G</a:t>
              </a:r>
              <a:r>
                <a:rPr lang="en-IE" altLang="zh-CN" baseline="-25000">
                  <a:solidFill>
                    <a:srgbClr val="FF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2</a:t>
              </a:r>
              <a:endParaRPr lang="en-US" altLang="zh-CN" baseline="-2500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9230" name="直接连接符 20501"/>
            <p:cNvSpPr/>
            <p:nvPr/>
          </p:nvSpPr>
          <p:spPr>
            <a:xfrm rot="-5400000" flipH="1">
              <a:off x="2862" y="1879"/>
              <a:ext cx="562" cy="0"/>
            </a:xfrm>
            <a:prstGeom prst="line">
              <a:avLst/>
            </a:prstGeom>
            <a:ln w="22225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0503" name="椭圆 20502"/>
          <p:cNvSpPr/>
          <p:nvPr/>
        </p:nvSpPr>
        <p:spPr>
          <a:xfrm>
            <a:off x="4932363" y="2449513"/>
            <a:ext cx="101600" cy="103187"/>
          </a:xfrm>
          <a:prstGeom prst="ellipse">
            <a:avLst/>
          </a:prstGeom>
          <a:solidFill>
            <a:srgbClr val="FF6600"/>
          </a:solidFill>
          <a:ln w="9525">
            <a:noFill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6" name="椭圆 20515"/>
          <p:cNvSpPr/>
          <p:nvPr/>
        </p:nvSpPr>
        <p:spPr>
          <a:xfrm>
            <a:off x="2413000" y="1500188"/>
            <a:ext cx="4319588" cy="2016125"/>
          </a:xfrm>
          <a:prstGeom prst="ellipse">
            <a:avLst/>
          </a:prstGeom>
          <a:noFill/>
          <a:ln w="25400" cap="flat" cmpd="sng">
            <a:solidFill>
              <a:srgbClr val="FFFF9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0513" name="组合 20512"/>
          <p:cNvGrpSpPr/>
          <p:nvPr/>
        </p:nvGrpSpPr>
        <p:grpSpPr>
          <a:xfrm>
            <a:off x="2816225" y="2205038"/>
            <a:ext cx="1381125" cy="519112"/>
            <a:chOff x="1774" y="1389"/>
            <a:chExt cx="870" cy="327"/>
          </a:xfrm>
        </p:grpSpPr>
        <p:sp>
          <p:nvSpPr>
            <p:cNvPr id="9234" name="直接连接符 20504"/>
            <p:cNvSpPr/>
            <p:nvPr/>
          </p:nvSpPr>
          <p:spPr>
            <a:xfrm flipH="1">
              <a:off x="2055" y="1579"/>
              <a:ext cx="589" cy="0"/>
            </a:xfrm>
            <a:prstGeom prst="line">
              <a:avLst/>
            </a:prstGeom>
            <a:ln w="22225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5" name="矩形 20507"/>
            <p:cNvSpPr/>
            <p:nvPr/>
          </p:nvSpPr>
          <p:spPr>
            <a:xfrm>
              <a:off x="1774" y="1389"/>
              <a:ext cx="34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IE" altLang="zh-CN" sz="2800" i="1">
                  <a:solidFill>
                    <a:srgbClr val="FFFF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F</a:t>
              </a:r>
              <a:r>
                <a:rPr lang="en-IE" altLang="zh-CN" sz="2800" baseline="-25000">
                  <a:solidFill>
                    <a:srgbClr val="FFFF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1</a:t>
              </a:r>
              <a:endParaRPr lang="en-US" altLang="zh-CN" sz="2800" baseline="-25000">
                <a:solidFill>
                  <a:srgbClr val="FFFF00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20512" name="组合 20511"/>
          <p:cNvGrpSpPr/>
          <p:nvPr/>
        </p:nvGrpSpPr>
        <p:grpSpPr>
          <a:xfrm>
            <a:off x="5032375" y="2233613"/>
            <a:ext cx="1347788" cy="519112"/>
            <a:chOff x="3170" y="1407"/>
            <a:chExt cx="849" cy="327"/>
          </a:xfrm>
        </p:grpSpPr>
        <p:sp>
          <p:nvSpPr>
            <p:cNvPr id="9237" name="直接连接符 20509"/>
            <p:cNvSpPr/>
            <p:nvPr/>
          </p:nvSpPr>
          <p:spPr>
            <a:xfrm>
              <a:off x="3170" y="1579"/>
              <a:ext cx="589" cy="0"/>
            </a:xfrm>
            <a:prstGeom prst="line">
              <a:avLst/>
            </a:prstGeom>
            <a:ln w="22225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8" name="矩形 20510"/>
            <p:cNvSpPr/>
            <p:nvPr/>
          </p:nvSpPr>
          <p:spPr>
            <a:xfrm>
              <a:off x="3678" y="1407"/>
              <a:ext cx="34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IE" altLang="zh-CN" sz="2800" i="1">
                  <a:solidFill>
                    <a:srgbClr val="FFFF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F</a:t>
              </a:r>
              <a:r>
                <a:rPr lang="en-IE" altLang="zh-CN" sz="2800" baseline="-25000">
                  <a:solidFill>
                    <a:srgbClr val="FFFF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2</a:t>
              </a:r>
              <a:endParaRPr lang="en-US" altLang="zh-CN" sz="2800" baseline="-25000">
                <a:solidFill>
                  <a:srgbClr val="FFFF00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sp>
        <p:nvSpPr>
          <p:cNvPr id="20517" name="文本框 20516"/>
          <p:cNvSpPr txBox="1"/>
          <p:nvPr/>
        </p:nvSpPr>
        <p:spPr>
          <a:xfrm>
            <a:off x="6359525" y="2833688"/>
            <a:ext cx="1597025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>
                <a:latin typeface="Arial" panose="020b0604020202020204" pitchFamily="34" charset="0"/>
                <a:ea typeface="楷体_GB2312" pitchFamily="49" charset="-122"/>
              </a:rPr>
              <a:t>系统</a:t>
            </a:r>
            <a:endParaRPr lang="zh-CN" altLang="en-US" sz="32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0518" name="文本框 20517"/>
          <p:cNvSpPr txBox="1"/>
          <p:nvPr/>
        </p:nvSpPr>
        <p:spPr>
          <a:xfrm>
            <a:off x="5148263" y="1720850"/>
            <a:ext cx="1655762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内力</a:t>
            </a:r>
            <a:endParaRPr lang="zh-CN" altLang="en-US" sz="3200">
              <a:solidFill>
                <a:srgbClr val="FFFF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0519" name="文本框 20518"/>
          <p:cNvSpPr txBox="1"/>
          <p:nvPr/>
        </p:nvSpPr>
        <p:spPr>
          <a:xfrm>
            <a:off x="4645025" y="388938"/>
            <a:ext cx="2014538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外力</a:t>
            </a:r>
            <a:endParaRPr lang="zh-CN" altLang="en-US" sz="3200">
              <a:solidFill>
                <a:srgbClr val="CC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0520" name="文本框 20519"/>
          <p:cNvSpPr txBox="1"/>
          <p:nvPr/>
        </p:nvSpPr>
        <p:spPr>
          <a:xfrm>
            <a:off x="47625" y="4337050"/>
            <a:ext cx="9058275" cy="579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系统：</a:t>
            </a:r>
            <a:r>
              <a:rPr lang="zh-CN" altLang="en-IE" sz="32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有相互作用的物体构成一个的整体叫系统 </a:t>
            </a:r>
            <a:endParaRPr lang="zh-CN" altLang="en-US" sz="32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522" name="文本框 20521"/>
          <p:cNvSpPr txBox="1"/>
          <p:nvPr/>
        </p:nvSpPr>
        <p:spPr>
          <a:xfrm>
            <a:off x="76200" y="4984750"/>
            <a:ext cx="9536113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内力：</a:t>
            </a:r>
            <a:r>
              <a:rPr lang="zh-CN" altLang="en-IE" sz="320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系统中相互作用的各物体之间的相互作用力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0523" name="文本框 20522"/>
          <p:cNvSpPr txBox="1"/>
          <p:nvPr/>
        </p:nvSpPr>
        <p:spPr>
          <a:xfrm>
            <a:off x="107950" y="5670550"/>
            <a:ext cx="84963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外力：</a:t>
            </a:r>
            <a:r>
              <a:rPr lang="zh-CN" altLang="en-IE" sz="320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外部其他物体对系统内物体的作用力</a:t>
            </a:r>
            <a:r>
              <a:rPr lang="zh-CN" altLang="en-IE">
                <a:latin typeface="Arial" panose="020b0604020202020204" pitchFamily="34" charset="0"/>
                <a:ea typeface="楷体_GB2312" pitchFamily="49" charset="-122"/>
              </a:rPr>
              <a:t> </a:t>
            </a:r>
            <a:endParaRPr lang="zh-CN" altLang="en-US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1000"/>
                                        <p:tgtEl>
                                          <p:spTgt spid="205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05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0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05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05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7" grpId="0"/>
      <p:bldP spid="20518" grpId="0"/>
      <p:bldP spid="20519" grpId="0"/>
      <p:bldP spid="20520" grpId="0"/>
      <p:bldP spid="20522" grpId="0"/>
      <p:bldP spid="205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41" name="标题 48129"/>
          <p:cNvSpPr>
            <a:spLocks noGrp="1"/>
          </p:cNvSpPr>
          <p:nvPr>
            <p:ph type="title"/>
          </p:nvPr>
        </p:nvSpPr>
        <p:spPr>
          <a:xfrm>
            <a:off x="2784475" y="192088"/>
            <a:ext cx="3575050" cy="1008062"/>
          </a:xfrm>
        </p:spPr>
        <p:txBody>
          <a:bodyPr anchor="ctr"/>
          <a:lstStyle/>
          <a:p>
            <a:pPr algn="l"/>
            <a:r>
              <a:rPr lang="zh-CN" altLang="en-US" sz="4000" b="1">
                <a:solidFill>
                  <a:srgbClr val="0000FF"/>
                </a:solidFill>
              </a:rPr>
              <a:t>动量守恒定律</a:t>
            </a:r>
            <a:endParaRPr lang="zh-CN" altLang="en-US" sz="4000" b="1">
              <a:solidFill>
                <a:srgbClr val="0000FF"/>
              </a:solidFill>
            </a:endParaRPr>
          </a:p>
        </p:txBody>
      </p:sp>
      <p:sp>
        <p:nvSpPr>
          <p:cNvPr id="10242" name="文本占位符 48130"/>
          <p:cNvSpPr>
            <a:spLocks noGrp="1"/>
          </p:cNvSpPr>
          <p:nvPr>
            <p:ph type="body" sz="half" idx="1"/>
          </p:nvPr>
        </p:nvSpPr>
        <p:spPr>
          <a:xfrm>
            <a:off x="385763" y="1054100"/>
            <a:ext cx="2443162" cy="996950"/>
          </a:xfrm>
        </p:spPr>
        <p:txBody>
          <a:bodyPr anchor="t"/>
          <a:lstStyle/>
          <a:p>
            <a:pPr>
              <a:buClrTx/>
              <a:buSzTx/>
              <a:buFontTx/>
              <a:buNone/>
            </a:pPr>
            <a:r>
              <a:rPr lang="en-US" altLang="zh-CN" sz="4800" b="1">
                <a:solidFill>
                  <a:srgbClr val="000099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4800" b="1">
                <a:solidFill>
                  <a:srgbClr val="000099"/>
                </a:solidFill>
                <a:latin typeface="宋体" panose="02010600030101010101" pitchFamily="2" charset="-122"/>
              </a:rPr>
              <a:t>内容</a:t>
            </a:r>
            <a:r>
              <a:rPr lang="zh-CN" altLang="en-US" sz="4400" b="1">
                <a:solidFill>
                  <a:srgbClr val="000099"/>
                </a:solidFill>
                <a:ea typeface="楷体_GB2312" pitchFamily="49" charset="-122"/>
              </a:rPr>
              <a:t>：</a:t>
            </a:r>
            <a:endParaRPr lang="zh-CN" altLang="en-US" sz="4400" b="1">
              <a:solidFill>
                <a:srgbClr val="000099"/>
              </a:solidFill>
              <a:ea typeface="楷体_GB2312" pitchFamily="49" charset="-122"/>
            </a:endParaRPr>
          </a:p>
        </p:txBody>
      </p:sp>
      <p:sp>
        <p:nvSpPr>
          <p:cNvPr id="10243" name="矩形 48132"/>
          <p:cNvSpPr/>
          <p:nvPr/>
        </p:nvSpPr>
        <p:spPr>
          <a:xfrm>
            <a:off x="201613" y="2195513"/>
            <a:ext cx="8910637" cy="305593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lnSpc>
                <a:spcPct val="150000"/>
              </a:lnSpc>
            </a:pPr>
            <a:r>
              <a:rPr lang="en-US" altLang="zh-CN" sz="44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44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如果一个</a:t>
            </a:r>
            <a:r>
              <a:rPr lang="zh-CN" altLang="en-US" sz="44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系统不受外力</a:t>
            </a:r>
            <a:r>
              <a:rPr lang="zh-CN" altLang="en-US" sz="44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，或者</a:t>
            </a:r>
            <a:r>
              <a:rPr lang="zh-CN" altLang="en-US" sz="44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所受外力的矢量和为零</a:t>
            </a:r>
            <a:r>
              <a:rPr lang="zh-CN" altLang="en-US" sz="44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，这个系统的总动量保持不变。</a:t>
            </a:r>
            <a:endParaRPr lang="zh-CN" altLang="en-US" sz="440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265" name="Text Box 3"/>
          <p:cNvSpPr txBox="1"/>
          <p:nvPr/>
        </p:nvSpPr>
        <p:spPr>
          <a:xfrm>
            <a:off x="49213" y="184150"/>
            <a:ext cx="9039225" cy="56308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表达式</a:t>
            </a:r>
            <a:endParaRPr lang="zh-CN" altLang="en-US" sz="36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en-US" altLang="zh-CN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p=p′</a:t>
            </a:r>
            <a:r>
              <a:rPr lang="zh-CN" altLang="en-US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（系统相互作用前总动量</a:t>
            </a:r>
            <a:r>
              <a:rPr lang="en-US" altLang="zh-CN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</a:t>
            </a:r>
            <a:r>
              <a:rPr lang="zh-CN" altLang="en-US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等于相互作用后总动量</a:t>
            </a:r>
            <a:r>
              <a:rPr lang="en-US" altLang="zh-CN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p′</a:t>
            </a:r>
            <a:r>
              <a:rPr lang="zh-CN" altLang="en-US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）；</a:t>
            </a:r>
            <a:endParaRPr lang="zh-CN" altLang="en-US" sz="36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en-US" altLang="zh-CN"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ΔΡ=0(</a:t>
            </a:r>
            <a:r>
              <a:rPr lang="zh-CN" altLang="en-US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系统总动量的增量等于</a:t>
            </a:r>
            <a:r>
              <a:rPr lang="en-US" altLang="zh-CN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0)</a:t>
            </a:r>
            <a:r>
              <a:rPr lang="zh-CN" altLang="en-US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zh-CN" altLang="en-US" sz="36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③ </a:t>
            </a:r>
            <a:r>
              <a:rPr lang="en-US" altLang="zh-CN"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ΔΡ</a:t>
            </a:r>
            <a:r>
              <a:rPr lang="en-US" altLang="zh-CN" sz="3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</a:t>
            </a:r>
            <a:r>
              <a:rPr lang="en-US" altLang="zh-CN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ΔΡ</a:t>
            </a:r>
            <a:r>
              <a:rPr lang="en-US" altLang="zh-CN" sz="3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（两个物体组成的系统中，各自动量增量大小相等、方向相反），</a:t>
            </a:r>
            <a:endParaRPr lang="zh-CN" altLang="en-US" sz="36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其中①的形式最常用，具体到实际应用时又有以下常见三种形式：</a:t>
            </a:r>
            <a:endParaRPr lang="zh-CN" altLang="en-US" sz="36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zoom dir="in"/>
  </p:transition>
  <p:timing/>
</p:sld>
</file>

<file path=ppt/tags/tag1.xml><?xml version="1.0" encoding="utf-8"?>
<p:tagLst xmlns:p="http://schemas.openxmlformats.org/presentationml/2006/main">
  <p:tag name="[VIDEO]" val="[VIDEO]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r="http://schemas.openxmlformats.org/officeDocument/2006/relationships"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resentationFormat>On-screen Show (4:3)</PresentationFormat>
  <Paragraphs>103</Paragraphs>
  <Slides>18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baseType="lpstr" size="29">
      <vt:lpstr>Arial</vt:lpstr>
      <vt:lpstr>宋体</vt:lpstr>
      <vt:lpstr>Cambria</vt:lpstr>
      <vt:lpstr>Calibri</vt:lpstr>
      <vt:lpstr>楷体_GB2312</vt:lpstr>
      <vt:lpstr>华文中宋</vt:lpstr>
      <vt:lpstr>黑体</vt:lpstr>
      <vt:lpstr>Times New Roman</vt:lpstr>
      <vt:lpstr>微软雅黑</vt:lpstr>
      <vt:lpstr>新宋体</vt:lpstr>
      <vt:lpstr>默认设计模板</vt:lpstr>
      <vt:lpstr>PowerPoint Presentation</vt:lpstr>
      <vt:lpstr>PowerPoint Presentation</vt:lpstr>
      <vt:lpstr>对于单个物体，动量不变的条件是：</vt:lpstr>
      <vt:lpstr>PowerPoint Presentation</vt:lpstr>
      <vt:lpstr>PowerPoint Presentation</vt:lpstr>
      <vt:lpstr>PowerPoint Presentation</vt:lpstr>
      <vt:lpstr>PowerPoint Presentation</vt:lpstr>
      <vt:lpstr>动量守恒定律</vt:lpstr>
      <vt:lpstr>PowerPoint Presentation</vt:lpstr>
      <vt:lpstr>PowerPoint Presentation</vt:lpstr>
      <vt:lpstr>说明：</vt:lpstr>
      <vt:lpstr>满足动量守恒的三种情况：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2021-03-22T09:50:04.407</cp:lastPrinted>
  <dcterms:created xsi:type="dcterms:W3CDTF">2021-03-22T09:50:04Z</dcterms:created>
  <dcterms:modified xsi:type="dcterms:W3CDTF">2021-03-22T01:50:05Z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