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409" r:id="rId4"/>
    <p:sldId id="410" r:id="rId5"/>
    <p:sldId id="411" r:id="rId7"/>
    <p:sldId id="412" r:id="rId8"/>
    <p:sldId id="413" r:id="rId9"/>
    <p:sldId id="414" r:id="rId10"/>
    <p:sldId id="415" r:id="rId11"/>
    <p:sldId id="416" r:id="rId12"/>
    <p:sldId id="417" r:id="rId13"/>
    <p:sldId id="418" r:id="rId14"/>
    <p:sldId id="419" r:id="rId15"/>
    <p:sldId id="420" r:id="rId16"/>
    <p:sldId id="421" r:id="rId17"/>
    <p:sldId id="422" r:id="rId18"/>
    <p:sldId id="423" r:id="rId19"/>
    <p:sldId id="424" r:id="rId20"/>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66FFFF"/>
    <a:srgbClr val="ED7D31"/>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howGuides="1">
      <p:cViewPr varScale="1">
        <p:scale>
          <a:sx n="94" d="100"/>
          <a:sy n="94" d="100"/>
        </p:scale>
        <p:origin x="660" y="68"/>
      </p:cViewPr>
      <p:guideLst>
        <p:guide orient="horz" pos="2202"/>
        <p:guide pos="385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7A9D0BFE-A51A-4DB6-A802-7204D5BB9AD2}" type="datetimeFigureOut">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二级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三级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四级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fontAlgn="base">
              <a:buNone/>
            </a:pPr>
            <a:fld id="{9A0DB2DC-4C9A-4742-B13C-FB6460FD3503}" type="slidenum">
              <a:rPr lang="zh-CN" altLang="en-US" sz="1200" strike="noStrike" noProof="1" dirty="0">
                <a:latin typeface="Calibri" panose="020F050202020403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1185" name="幻灯片图像占位符 1"/>
          <p:cNvSpPr>
            <a:spLocks noGrp="1" noRot="1" noChangeAspect="1" noTextEdit="1"/>
          </p:cNvSpPr>
          <p:nvPr>
            <p:ph type="sldImg"/>
          </p:nvPr>
        </p:nvSpPr>
        <p:spPr>
          <a:ln>
            <a:solidFill>
              <a:srgbClr val="000000"/>
            </a:solidFill>
            <a:miter/>
          </a:ln>
        </p:spPr>
      </p:sp>
      <p:sp>
        <p:nvSpPr>
          <p:cNvPr id="221186"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21187"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9617" name="幻灯片图像占位符 1"/>
          <p:cNvSpPr>
            <a:spLocks noGrp="1" noRot="1" noChangeAspect="1" noTextEdit="1"/>
          </p:cNvSpPr>
          <p:nvPr>
            <p:ph type="sldImg"/>
          </p:nvPr>
        </p:nvSpPr>
        <p:spPr>
          <a:ln>
            <a:solidFill>
              <a:srgbClr val="000000"/>
            </a:solidFill>
            <a:miter/>
          </a:ln>
        </p:spPr>
      </p:sp>
      <p:sp>
        <p:nvSpPr>
          <p:cNvPr id="239618"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39619"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1665" name="幻灯片图像占位符 1"/>
          <p:cNvSpPr>
            <a:spLocks noGrp="1" noRot="1" noChangeAspect="1" noTextEdit="1"/>
          </p:cNvSpPr>
          <p:nvPr>
            <p:ph type="sldImg"/>
          </p:nvPr>
        </p:nvSpPr>
        <p:spPr>
          <a:ln>
            <a:solidFill>
              <a:srgbClr val="000000"/>
            </a:solidFill>
            <a:miter/>
          </a:ln>
        </p:spPr>
      </p:sp>
      <p:sp>
        <p:nvSpPr>
          <p:cNvPr id="241666"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41667"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3713" name="幻灯片图像占位符 1"/>
          <p:cNvSpPr>
            <a:spLocks noGrp="1" noRot="1" noChangeAspect="1" noTextEdit="1"/>
          </p:cNvSpPr>
          <p:nvPr>
            <p:ph type="sldImg"/>
          </p:nvPr>
        </p:nvSpPr>
        <p:spPr>
          <a:ln>
            <a:solidFill>
              <a:srgbClr val="000000"/>
            </a:solidFill>
            <a:miter/>
          </a:ln>
        </p:spPr>
      </p:sp>
      <p:sp>
        <p:nvSpPr>
          <p:cNvPr id="243714"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43715"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61" name="幻灯片图像占位符 1"/>
          <p:cNvSpPr>
            <a:spLocks noGrp="1" noRot="1" noChangeAspect="1" noTextEdit="1"/>
          </p:cNvSpPr>
          <p:nvPr>
            <p:ph type="sldImg"/>
          </p:nvPr>
        </p:nvSpPr>
        <p:spPr>
          <a:ln>
            <a:solidFill>
              <a:srgbClr val="000000"/>
            </a:solidFill>
            <a:miter/>
          </a:ln>
        </p:spPr>
      </p:sp>
      <p:sp>
        <p:nvSpPr>
          <p:cNvPr id="245762"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45763"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7809" name="幻灯片图像占位符 1"/>
          <p:cNvSpPr>
            <a:spLocks noGrp="1" noRot="1" noChangeAspect="1" noTextEdit="1"/>
          </p:cNvSpPr>
          <p:nvPr>
            <p:ph type="sldImg"/>
          </p:nvPr>
        </p:nvSpPr>
        <p:spPr>
          <a:ln>
            <a:solidFill>
              <a:srgbClr val="000000"/>
            </a:solidFill>
            <a:miter/>
          </a:ln>
        </p:spPr>
      </p:sp>
      <p:sp>
        <p:nvSpPr>
          <p:cNvPr id="247810"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47811"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3233" name="幻灯片图像占位符 1"/>
          <p:cNvSpPr>
            <a:spLocks noGrp="1" noRot="1" noChangeAspect="1" noTextEdit="1"/>
          </p:cNvSpPr>
          <p:nvPr>
            <p:ph type="sldImg"/>
          </p:nvPr>
        </p:nvSpPr>
        <p:spPr>
          <a:ln>
            <a:solidFill>
              <a:srgbClr val="000000"/>
            </a:solidFill>
            <a:miter/>
          </a:ln>
        </p:spPr>
      </p:sp>
      <p:sp>
        <p:nvSpPr>
          <p:cNvPr id="223234"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23235"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81" name="幻灯片图像占位符 1"/>
          <p:cNvSpPr>
            <a:spLocks noGrp="1" noRot="1" noChangeAspect="1" noTextEdit="1"/>
          </p:cNvSpPr>
          <p:nvPr>
            <p:ph type="sldImg"/>
          </p:nvPr>
        </p:nvSpPr>
        <p:spPr>
          <a:ln>
            <a:solidFill>
              <a:srgbClr val="000000"/>
            </a:solidFill>
            <a:miter/>
          </a:ln>
        </p:spPr>
      </p:sp>
      <p:sp>
        <p:nvSpPr>
          <p:cNvPr id="225282"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25283"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7329" name="幻灯片图像占位符 1"/>
          <p:cNvSpPr>
            <a:spLocks noGrp="1" noRot="1" noChangeAspect="1" noTextEdit="1"/>
          </p:cNvSpPr>
          <p:nvPr>
            <p:ph type="sldImg"/>
          </p:nvPr>
        </p:nvSpPr>
        <p:spPr>
          <a:ln>
            <a:solidFill>
              <a:srgbClr val="000000"/>
            </a:solidFill>
            <a:miter/>
          </a:ln>
        </p:spPr>
      </p:sp>
      <p:sp>
        <p:nvSpPr>
          <p:cNvPr id="227330"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27331"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9377" name="幻灯片图像占位符 1"/>
          <p:cNvSpPr>
            <a:spLocks noGrp="1" noRot="1" noChangeAspect="1" noTextEdit="1"/>
          </p:cNvSpPr>
          <p:nvPr>
            <p:ph type="sldImg"/>
          </p:nvPr>
        </p:nvSpPr>
        <p:spPr>
          <a:ln>
            <a:solidFill>
              <a:srgbClr val="000000"/>
            </a:solidFill>
            <a:miter/>
          </a:ln>
        </p:spPr>
      </p:sp>
      <p:sp>
        <p:nvSpPr>
          <p:cNvPr id="229378"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29379"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1425" name="幻灯片图像占位符 1"/>
          <p:cNvSpPr>
            <a:spLocks noGrp="1" noRot="1" noChangeAspect="1" noTextEdit="1"/>
          </p:cNvSpPr>
          <p:nvPr>
            <p:ph type="sldImg"/>
          </p:nvPr>
        </p:nvSpPr>
        <p:spPr>
          <a:ln>
            <a:solidFill>
              <a:srgbClr val="000000"/>
            </a:solidFill>
            <a:miter/>
          </a:ln>
        </p:spPr>
      </p:sp>
      <p:sp>
        <p:nvSpPr>
          <p:cNvPr id="231426"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31427"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3473" name="幻灯片图像占位符 1"/>
          <p:cNvSpPr>
            <a:spLocks noGrp="1" noRot="1" noChangeAspect="1" noTextEdit="1"/>
          </p:cNvSpPr>
          <p:nvPr>
            <p:ph type="sldImg"/>
          </p:nvPr>
        </p:nvSpPr>
        <p:spPr>
          <a:ln>
            <a:solidFill>
              <a:srgbClr val="000000"/>
            </a:solidFill>
            <a:miter/>
          </a:ln>
        </p:spPr>
      </p:sp>
      <p:sp>
        <p:nvSpPr>
          <p:cNvPr id="233474"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33475"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21" name="幻灯片图像占位符 1"/>
          <p:cNvSpPr>
            <a:spLocks noGrp="1" noRot="1" noChangeAspect="1" noTextEdit="1"/>
          </p:cNvSpPr>
          <p:nvPr>
            <p:ph type="sldImg"/>
          </p:nvPr>
        </p:nvSpPr>
        <p:spPr>
          <a:ln>
            <a:solidFill>
              <a:srgbClr val="000000"/>
            </a:solidFill>
            <a:miter/>
          </a:ln>
        </p:spPr>
      </p:sp>
      <p:sp>
        <p:nvSpPr>
          <p:cNvPr id="235522"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35523"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7569" name="幻灯片图像占位符 1"/>
          <p:cNvSpPr>
            <a:spLocks noGrp="1" noRot="1" noChangeAspect="1" noTextEdit="1"/>
          </p:cNvSpPr>
          <p:nvPr>
            <p:ph type="sldImg"/>
          </p:nvPr>
        </p:nvSpPr>
        <p:spPr>
          <a:ln>
            <a:solidFill>
              <a:srgbClr val="000000"/>
            </a:solidFill>
            <a:miter/>
          </a:ln>
        </p:spPr>
      </p:sp>
      <p:sp>
        <p:nvSpPr>
          <p:cNvPr id="237570"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37571"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a:t>单击此处编辑母版副标题样式</a:t>
            </a:r>
            <a:endParaRPr lang="zh-CN" altLang="en-US" strike="noStrike" noProof="1"/>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fontAlgn="base"/>
            <a:r>
              <a:rPr lang="zh-CN" altLang="en-US" strike="noStrike" noProof="1"/>
              <a:t>单击此处编辑母版文本样式</a:t>
            </a:r>
            <a:endParaRPr lang="zh-CN" altLang="en-US" strike="noStrike" noProof="1"/>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Tree>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a:t>单击此处编辑母版文本样式</a:t>
            </a:r>
            <a:endParaRPr lang="zh-CN" altLang="en-US" strike="noStrike" noProof="1"/>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a:t>单击此处编辑母版文本样式</a:t>
            </a:r>
            <a:endParaRPr lang="zh-CN" altLang="en-US" strike="noStrike" noProof="1"/>
          </a:p>
        </p:txBody>
      </p:sp>
    </p:spTree>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Tree>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fontAlgn="base"/>
            <a:r>
              <a:rPr lang="zh-CN" altLang="en-US" strike="noStrike" noProof="1"/>
              <a:t>单击此处编辑母版文本样式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p>
            <a:pPr lvl="0"/>
            <a:r>
              <a:rPr lang="zh-CN" altLang="zh-CN" dirty="0"/>
              <a:t>单击此处编辑母版标题样式</a:t>
            </a:r>
            <a:endParaRPr lang="zh-CN" altLang="zh-CN" dirty="0"/>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anchor="t"/>
          <a:p>
            <a:pPr lvl="0"/>
            <a:r>
              <a:rPr lang="zh-CN" altLang="zh-CN" dirty="0"/>
              <a:t>单击此处编辑母版文本样式</a:t>
            </a:r>
            <a:endParaRPr lang="zh-CN" altLang="zh-CN" dirty="0"/>
          </a:p>
          <a:p>
            <a:pPr lvl="1" indent="-228600"/>
            <a:r>
              <a:rPr lang="zh-CN" altLang="zh-CN" dirty="0"/>
              <a:t>第二级</a:t>
            </a:r>
            <a:endParaRPr lang="zh-CN" altLang="zh-CN" dirty="0"/>
          </a:p>
          <a:p>
            <a:pPr lvl="2" indent="-228600"/>
            <a:r>
              <a:rPr lang="zh-CN" altLang="zh-CN" dirty="0"/>
              <a:t>第三级</a:t>
            </a:r>
            <a:endParaRPr lang="zh-CN" altLang="zh-CN" dirty="0"/>
          </a:p>
          <a:p>
            <a:pPr lvl="3" indent="-228600"/>
            <a:r>
              <a:rPr lang="zh-CN" altLang="zh-CN" dirty="0"/>
              <a:t>第四级</a:t>
            </a:r>
            <a:endParaRPr lang="zh-CN" altLang="zh-CN" dirty="0"/>
          </a:p>
          <a:p>
            <a:pPr lvl="4" indent="-228600"/>
            <a:r>
              <a:rPr lang="zh-CN" altLang="zh-CN" dirty="0"/>
              <a:t>第五级</a:t>
            </a:r>
            <a:endParaRPr lang="zh-CN" altLang="zh-CN" dirty="0"/>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a:noFill/>
          </a:ln>
        </p:spPr>
        <p:txBody>
          <a:bodyPr vert="horz" wrap="square" lIns="91440" tIns="45720" rIns="91440" bIns="45720" numCol="1" anchor="ctr" anchorCtr="0" compatLnSpc="1"/>
          <a:lstStyle>
            <a:lvl1pPr eaLnBrk="1" hangingPunct="1">
              <a:buFont typeface="Arial" panose="020B0604020202020204" pitchFamily="34" charset="0"/>
              <a:buNone/>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F8D51A30-2974-4921-82C5-DDC38BE22561}" type="datetimeFigureOut">
              <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a:noFill/>
          </a:ln>
        </p:spPr>
        <p:txBody>
          <a:bodyPr vert="horz" wrap="square" lIns="91440" tIns="45720" rIns="91440" bIns="45720" numCol="1" anchor="ctr" anchorCtr="0" compatLnSpc="1"/>
          <a:lstStyle>
            <a:lvl1pPr algn="ctr" eaLnBrk="1" hangingPunct="1">
              <a:buFont typeface="Arial" panose="020B0604020202020204" pitchFamily="34" charset="0"/>
              <a:buNone/>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a:noFill/>
          </a:ln>
        </p:spPr>
        <p:txBody>
          <a:bodyPr vert="horz" wrap="square" lIns="91440" tIns="45720" rIns="91440" bIns="45720" numCol="1" anchor="ctr" anchorCtr="0" compatLnSpc="1"/>
          <a:lstStyle>
            <a:lvl1pPr algn="r">
              <a:buFont typeface="Arial" panose="020B0604020202020204" pitchFamily="34" charset="0"/>
              <a:defRPr sz="1200">
                <a:solidFill>
                  <a:srgbClr val="898989"/>
                </a:solidFill>
              </a:defRPr>
            </a:lvl1pPr>
          </a:lstStyle>
          <a:p>
            <a:pPr lvl="0" eaLnBrk="1" fontAlgn="base" hangingPunct="1">
              <a:buNone/>
            </a:pPr>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占位符 1"/>
          <p:cNvSpPr>
            <a:spLocks noGrp="1"/>
          </p:cNvSpPr>
          <p:nvPr>
            <p:ph type="title"/>
          </p:nvPr>
        </p:nvSpPr>
        <p:spPr>
          <a:xfrm>
            <a:off x="838200" y="365125"/>
            <a:ext cx="10515600" cy="1325563"/>
          </a:xfrm>
          <a:prstGeom prst="rect">
            <a:avLst/>
          </a:prstGeom>
          <a:noFill/>
          <a:ln w="9525">
            <a:noFill/>
          </a:ln>
        </p:spPr>
        <p:txBody>
          <a:bodyPr anchor="ctr"/>
          <a:p>
            <a:pPr lvl="0"/>
            <a:r>
              <a:rPr lang="zh-CN" altLang="zh-CN" dirty="0"/>
              <a:t>单击此处编辑母版标题样式</a:t>
            </a:r>
            <a:endParaRPr lang="zh-CN" altLang="zh-CN" dirty="0"/>
          </a:p>
        </p:txBody>
      </p:sp>
      <p:sp>
        <p:nvSpPr>
          <p:cNvPr id="2051" name="文本占位符 2"/>
          <p:cNvSpPr>
            <a:spLocks noGrp="1"/>
          </p:cNvSpPr>
          <p:nvPr>
            <p:ph type="body"/>
          </p:nvPr>
        </p:nvSpPr>
        <p:spPr>
          <a:xfrm>
            <a:off x="838200" y="1825625"/>
            <a:ext cx="10515600" cy="4351338"/>
          </a:xfrm>
          <a:prstGeom prst="rect">
            <a:avLst/>
          </a:prstGeom>
          <a:noFill/>
          <a:ln w="9525">
            <a:noFill/>
          </a:ln>
        </p:spPr>
        <p:txBody>
          <a:bodyPr anchor="t"/>
          <a:p>
            <a:pPr lvl="0"/>
            <a:r>
              <a:rPr lang="zh-CN" altLang="zh-CN" dirty="0"/>
              <a:t>单击此处编辑母版文本样式</a:t>
            </a:r>
            <a:endParaRPr lang="zh-CN" altLang="zh-CN" dirty="0"/>
          </a:p>
          <a:p>
            <a:pPr lvl="1" indent="-228600"/>
            <a:r>
              <a:rPr lang="zh-CN" altLang="zh-CN" dirty="0"/>
              <a:t>第二级</a:t>
            </a:r>
            <a:endParaRPr lang="zh-CN" altLang="zh-CN" dirty="0"/>
          </a:p>
          <a:p>
            <a:pPr lvl="2" indent="-228600"/>
            <a:r>
              <a:rPr lang="zh-CN" altLang="zh-CN" dirty="0"/>
              <a:t>第三级</a:t>
            </a:r>
            <a:endParaRPr lang="zh-CN" altLang="zh-CN" dirty="0"/>
          </a:p>
          <a:p>
            <a:pPr lvl="3" indent="-228600"/>
            <a:r>
              <a:rPr lang="zh-CN" altLang="zh-CN" dirty="0"/>
              <a:t>第四级</a:t>
            </a:r>
            <a:endParaRPr lang="zh-CN" altLang="zh-CN" dirty="0"/>
          </a:p>
          <a:p>
            <a:pPr lvl="4" indent="-228600"/>
            <a:r>
              <a:rPr lang="zh-CN" altLang="zh-CN" dirty="0"/>
              <a:t>第五级</a:t>
            </a:r>
            <a:endParaRPr lang="zh-CN" altLang="zh-CN"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9.xml"/><Relationship Id="rId5" Type="http://schemas.openxmlformats.org/officeDocument/2006/relationships/slideLayout" Target="../slideLayouts/slideLayout7.xml"/><Relationship Id="rId4" Type="http://schemas.openxmlformats.org/officeDocument/2006/relationships/image" Target="../media/image10.jpe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9.png"/></Relationships>
</file>

<file path=ppt/slides/_rels/slide11.xml.rels><?xml version="1.0" encoding="UTF-8" standalone="yes"?>
<Relationships xmlns="http://schemas.openxmlformats.org/package/2006/relationships"><Relationship Id="rId6" Type="http://schemas.openxmlformats.org/officeDocument/2006/relationships/notesSlide" Target="../notesSlides/notesSlide10.xml"/><Relationship Id="rId5" Type="http://schemas.openxmlformats.org/officeDocument/2006/relationships/slideLayout" Target="../slideLayouts/slideLayout7.xml"/><Relationship Id="rId4" Type="http://schemas.openxmlformats.org/officeDocument/2006/relationships/image" Target="../media/image12.jpeg"/><Relationship Id="rId3" Type="http://schemas.openxmlformats.org/officeDocument/2006/relationships/image" Target="../media/image11.jpeg"/><Relationship Id="rId2" Type="http://schemas.openxmlformats.org/officeDocument/2006/relationships/image" Target="../media/image3.png"/><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7.xml"/><Relationship Id="rId2" Type="http://schemas.openxmlformats.org/officeDocument/2006/relationships/image" Target="../media/image10.jpe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7.xml"/><Relationship Id="rId3" Type="http://schemas.openxmlformats.org/officeDocument/2006/relationships/image" Target="../media/image13.jpeg"/><Relationship Id="rId2" Type="http://schemas.openxmlformats.org/officeDocument/2006/relationships/image" Target="../media/image3.png"/><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15.png"/><Relationship Id="rId1" Type="http://schemas.openxmlformats.org/officeDocument/2006/relationships/image" Target="../media/image14.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7.xml"/><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7.xml"/><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7.xml"/><Relationship Id="rId2" Type="http://schemas.openxmlformats.org/officeDocument/2006/relationships/image" Target="../media/image8.jpeg"/><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grpSp>
        <p:nvGrpSpPr>
          <p:cNvPr id="219138" name="组合 2"/>
          <p:cNvGrpSpPr/>
          <p:nvPr/>
        </p:nvGrpSpPr>
        <p:grpSpPr>
          <a:xfrm>
            <a:off x="2076450" y="2336800"/>
            <a:ext cx="2460625" cy="2459038"/>
            <a:chOff x="0" y="0"/>
            <a:chExt cx="1276768" cy="1276765"/>
          </a:xfrm>
        </p:grpSpPr>
        <p:sp>
          <p:nvSpPr>
            <p:cNvPr id="219139" name="Freeform 48"/>
            <p:cNvSpPr/>
            <p:nvPr/>
          </p:nvSpPr>
          <p:spPr>
            <a:xfrm>
              <a:off x="0" y="0"/>
              <a:ext cx="1276768" cy="1276765"/>
            </a:xfrm>
            <a:custGeom>
              <a:avLst/>
              <a:gdLst/>
              <a:ahLst/>
              <a:cxnLst>
                <a:cxn ang="0">
                  <a:pos x="200653" y="45070"/>
                </a:cxn>
                <a:cxn ang="0">
                  <a:pos x="222641" y="26619"/>
                </a:cxn>
                <a:cxn ang="0">
                  <a:pos x="240208" y="41359"/>
                </a:cxn>
                <a:cxn ang="0">
                  <a:pos x="225854" y="66218"/>
                </a:cxn>
                <a:cxn ang="0">
                  <a:pos x="248660" y="105716"/>
                </a:cxn>
                <a:cxn ang="0">
                  <a:pos x="277365" y="105714"/>
                </a:cxn>
                <a:cxn ang="0">
                  <a:pos x="281346" y="128298"/>
                </a:cxn>
                <a:cxn ang="0">
                  <a:pos x="254373" y="138115"/>
                </a:cxn>
                <a:cxn ang="0">
                  <a:pos x="246453" y="183030"/>
                </a:cxn>
                <a:cxn ang="0">
                  <a:pos x="268442" y="201481"/>
                </a:cxn>
                <a:cxn ang="0">
                  <a:pos x="256976" y="221340"/>
                </a:cxn>
                <a:cxn ang="0">
                  <a:pos x="230003" y="211522"/>
                </a:cxn>
                <a:cxn ang="0">
                  <a:pos x="195064" y="240838"/>
                </a:cxn>
                <a:cxn ang="0">
                  <a:pos x="200049" y="269107"/>
                </a:cxn>
                <a:cxn ang="0">
                  <a:pos x="178500" y="276950"/>
                </a:cxn>
                <a:cxn ang="0">
                  <a:pos x="164149" y="252091"/>
                </a:cxn>
                <a:cxn ang="0">
                  <a:pos x="118538" y="252091"/>
                </a:cxn>
                <a:cxn ang="0">
                  <a:pos x="104188" y="276950"/>
                </a:cxn>
                <a:cxn ang="0">
                  <a:pos x="82638" y="269107"/>
                </a:cxn>
                <a:cxn ang="0">
                  <a:pos x="87624" y="240838"/>
                </a:cxn>
                <a:cxn ang="0">
                  <a:pos x="52684" y="211522"/>
                </a:cxn>
                <a:cxn ang="0">
                  <a:pos x="25711" y="221340"/>
                </a:cxn>
                <a:cxn ang="0">
                  <a:pos x="14245" y="201481"/>
                </a:cxn>
                <a:cxn ang="0">
                  <a:pos x="36235" y="183030"/>
                </a:cxn>
                <a:cxn ang="0">
                  <a:pos x="28315" y="138115"/>
                </a:cxn>
                <a:cxn ang="0">
                  <a:pos x="1340" y="128298"/>
                </a:cxn>
                <a:cxn ang="0">
                  <a:pos x="5323" y="105714"/>
                </a:cxn>
                <a:cxn ang="0">
                  <a:pos x="34028" y="105716"/>
                </a:cxn>
                <a:cxn ang="0">
                  <a:pos x="56832" y="66218"/>
                </a:cxn>
                <a:cxn ang="0">
                  <a:pos x="42479" y="41359"/>
                </a:cxn>
                <a:cxn ang="0">
                  <a:pos x="60046" y="26619"/>
                </a:cxn>
                <a:cxn ang="0">
                  <a:pos x="82034" y="45070"/>
                </a:cxn>
                <a:cxn ang="0">
                  <a:pos x="124894" y="29471"/>
                </a:cxn>
                <a:cxn ang="0">
                  <a:pos x="129877" y="1203"/>
                </a:cxn>
                <a:cxn ang="0">
                  <a:pos x="152809" y="1203"/>
                </a:cxn>
                <a:cxn ang="0">
                  <a:pos x="157794" y="29471"/>
                </a:cxn>
                <a:cxn ang="0">
                  <a:pos x="200653" y="45070"/>
                </a:cxn>
                <a:cxn ang="0">
                  <a:pos x="200653" y="45070"/>
                </a:cxn>
              </a:cxnLst>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bg1"/>
            </a:solidFill>
            <a:ln w="9525">
              <a:noFill/>
            </a:ln>
          </p:spPr>
          <p:txBody>
            <a:bodyPr/>
            <a:p>
              <a:endParaRPr lang="zh-CN" altLang="en-US"/>
            </a:p>
          </p:txBody>
        </p:sp>
        <p:sp>
          <p:nvSpPr>
            <p:cNvPr id="219140" name="Oval 49"/>
            <p:cNvSpPr/>
            <p:nvPr/>
          </p:nvSpPr>
          <p:spPr>
            <a:xfrm>
              <a:off x="242174" y="242330"/>
              <a:ext cx="792420" cy="792105"/>
            </a:xfrm>
            <a:prstGeom prst="ellipse">
              <a:avLst/>
            </a:prstGeom>
            <a:solidFill>
              <a:srgbClr val="ED7D31"/>
            </a:solidFill>
            <a:ln w="38100" cap="flat" cmpd="sng">
              <a:solidFill>
                <a:schemeClr val="bg1"/>
              </a:solidFill>
              <a:prstDash val="solid"/>
              <a:round/>
              <a:headEnd type="none" w="med" len="med"/>
              <a:tailEnd type="none" w="med" len="med"/>
            </a:ln>
          </p:spPr>
          <p:txBody>
            <a:bodyPr anchor="ctr"/>
            <a:p>
              <a:pPr algn="ctr" defTabSz="1373505"/>
              <a:endParaRPr lang="en-US" altLang="zh-CN" sz="4200"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219141" name="Freeform 9"/>
            <p:cNvSpPr>
              <a:spLocks noEditPoints="1"/>
            </p:cNvSpPr>
            <p:nvPr/>
          </p:nvSpPr>
          <p:spPr>
            <a:xfrm rot="2024094">
              <a:off x="523063" y="371737"/>
              <a:ext cx="230642" cy="533290"/>
            </a:xfrm>
            <a:custGeom>
              <a:avLst/>
              <a:gdLst/>
              <a:ahLst/>
              <a:cxnLst>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pathLst>
                <a:path w="168" h="392">
                  <a:moveTo>
                    <a:pt x="0" y="84"/>
                  </a:moveTo>
                  <a:cubicBezTo>
                    <a:pt x="0" y="112"/>
                    <a:pt x="23" y="134"/>
                    <a:pt x="50" y="134"/>
                  </a:cubicBezTo>
                  <a:cubicBezTo>
                    <a:pt x="54" y="134"/>
                    <a:pt x="57" y="134"/>
                    <a:pt x="61" y="133"/>
                  </a:cubicBezTo>
                  <a:cubicBezTo>
                    <a:pt x="61" y="148"/>
                    <a:pt x="61" y="148"/>
                    <a:pt x="61" y="148"/>
                  </a:cubicBezTo>
                  <a:cubicBezTo>
                    <a:pt x="73" y="154"/>
                    <a:pt x="73" y="154"/>
                    <a:pt x="73" y="154"/>
                  </a:cubicBezTo>
                  <a:cubicBezTo>
                    <a:pt x="73" y="278"/>
                    <a:pt x="73" y="278"/>
                    <a:pt x="73" y="278"/>
                  </a:cubicBezTo>
                  <a:cubicBezTo>
                    <a:pt x="61" y="284"/>
                    <a:pt x="61" y="284"/>
                    <a:pt x="61" y="284"/>
                  </a:cubicBezTo>
                  <a:cubicBezTo>
                    <a:pt x="61" y="377"/>
                    <a:pt x="61" y="377"/>
                    <a:pt x="61" y="377"/>
                  </a:cubicBezTo>
                  <a:cubicBezTo>
                    <a:pt x="61" y="385"/>
                    <a:pt x="67" y="392"/>
                    <a:pt x="75" y="392"/>
                  </a:cubicBezTo>
                  <a:cubicBezTo>
                    <a:pt x="93" y="392"/>
                    <a:pt x="93" y="392"/>
                    <a:pt x="93" y="392"/>
                  </a:cubicBezTo>
                  <a:cubicBezTo>
                    <a:pt x="101" y="392"/>
                    <a:pt x="107" y="385"/>
                    <a:pt x="107" y="377"/>
                  </a:cubicBezTo>
                  <a:cubicBezTo>
                    <a:pt x="107" y="357"/>
                    <a:pt x="107" y="357"/>
                    <a:pt x="107" y="357"/>
                  </a:cubicBezTo>
                  <a:cubicBezTo>
                    <a:pt x="143" y="357"/>
                    <a:pt x="143" y="357"/>
                    <a:pt x="143" y="357"/>
                  </a:cubicBezTo>
                  <a:cubicBezTo>
                    <a:pt x="150" y="357"/>
                    <a:pt x="157" y="350"/>
                    <a:pt x="157" y="343"/>
                  </a:cubicBezTo>
                  <a:cubicBezTo>
                    <a:pt x="157" y="335"/>
                    <a:pt x="150" y="329"/>
                    <a:pt x="143" y="329"/>
                  </a:cubicBezTo>
                  <a:cubicBezTo>
                    <a:pt x="107" y="329"/>
                    <a:pt x="107" y="329"/>
                    <a:pt x="107" y="329"/>
                  </a:cubicBezTo>
                  <a:cubicBezTo>
                    <a:pt x="107" y="321"/>
                    <a:pt x="107" y="321"/>
                    <a:pt x="107" y="321"/>
                  </a:cubicBezTo>
                  <a:cubicBezTo>
                    <a:pt x="143" y="321"/>
                    <a:pt x="143" y="321"/>
                    <a:pt x="143" y="321"/>
                  </a:cubicBezTo>
                  <a:cubicBezTo>
                    <a:pt x="150" y="321"/>
                    <a:pt x="157" y="314"/>
                    <a:pt x="157" y="307"/>
                  </a:cubicBezTo>
                  <a:cubicBezTo>
                    <a:pt x="157" y="299"/>
                    <a:pt x="150" y="293"/>
                    <a:pt x="143" y="293"/>
                  </a:cubicBezTo>
                  <a:cubicBezTo>
                    <a:pt x="107" y="293"/>
                    <a:pt x="107" y="293"/>
                    <a:pt x="107" y="293"/>
                  </a:cubicBezTo>
                  <a:cubicBezTo>
                    <a:pt x="107" y="283"/>
                    <a:pt x="107" y="283"/>
                    <a:pt x="107" y="283"/>
                  </a:cubicBezTo>
                  <a:cubicBezTo>
                    <a:pt x="95" y="277"/>
                    <a:pt x="95" y="277"/>
                    <a:pt x="95" y="277"/>
                  </a:cubicBezTo>
                  <a:cubicBezTo>
                    <a:pt x="95" y="156"/>
                    <a:pt x="95" y="156"/>
                    <a:pt x="95" y="156"/>
                  </a:cubicBezTo>
                  <a:cubicBezTo>
                    <a:pt x="107" y="150"/>
                    <a:pt x="107" y="150"/>
                    <a:pt x="107" y="150"/>
                  </a:cubicBezTo>
                  <a:cubicBezTo>
                    <a:pt x="107" y="133"/>
                    <a:pt x="107" y="133"/>
                    <a:pt x="107" y="133"/>
                  </a:cubicBezTo>
                  <a:cubicBezTo>
                    <a:pt x="110" y="134"/>
                    <a:pt x="114" y="134"/>
                    <a:pt x="117" y="134"/>
                  </a:cubicBezTo>
                  <a:cubicBezTo>
                    <a:pt x="145" y="134"/>
                    <a:pt x="168" y="112"/>
                    <a:pt x="168" y="84"/>
                  </a:cubicBezTo>
                  <a:cubicBezTo>
                    <a:pt x="168" y="61"/>
                    <a:pt x="153" y="42"/>
                    <a:pt x="132" y="36"/>
                  </a:cubicBezTo>
                  <a:cubicBezTo>
                    <a:pt x="126" y="15"/>
                    <a:pt x="107" y="0"/>
                    <a:pt x="84" y="0"/>
                  </a:cubicBezTo>
                  <a:cubicBezTo>
                    <a:pt x="61" y="0"/>
                    <a:pt x="42" y="15"/>
                    <a:pt x="36" y="36"/>
                  </a:cubicBezTo>
                  <a:cubicBezTo>
                    <a:pt x="15" y="42"/>
                    <a:pt x="0" y="61"/>
                    <a:pt x="0" y="84"/>
                  </a:cubicBezTo>
                  <a:close/>
                  <a:moveTo>
                    <a:pt x="84" y="31"/>
                  </a:moveTo>
                  <a:cubicBezTo>
                    <a:pt x="97" y="31"/>
                    <a:pt x="107" y="41"/>
                    <a:pt x="107" y="54"/>
                  </a:cubicBezTo>
                  <a:cubicBezTo>
                    <a:pt x="107" y="57"/>
                    <a:pt x="106" y="59"/>
                    <a:pt x="106" y="62"/>
                  </a:cubicBezTo>
                  <a:cubicBezTo>
                    <a:pt x="119" y="62"/>
                    <a:pt x="129" y="73"/>
                    <a:pt x="129" y="87"/>
                  </a:cubicBezTo>
                  <a:cubicBezTo>
                    <a:pt x="129" y="100"/>
                    <a:pt x="118" y="111"/>
                    <a:pt x="105" y="111"/>
                  </a:cubicBezTo>
                  <a:cubicBezTo>
                    <a:pt x="96" y="111"/>
                    <a:pt x="88" y="107"/>
                    <a:pt x="84" y="100"/>
                  </a:cubicBezTo>
                  <a:cubicBezTo>
                    <a:pt x="79" y="107"/>
                    <a:pt x="72" y="111"/>
                    <a:pt x="63" y="111"/>
                  </a:cubicBezTo>
                  <a:cubicBezTo>
                    <a:pt x="49" y="111"/>
                    <a:pt x="38" y="100"/>
                    <a:pt x="38" y="87"/>
                  </a:cubicBezTo>
                  <a:cubicBezTo>
                    <a:pt x="38" y="73"/>
                    <a:pt x="49" y="62"/>
                    <a:pt x="62" y="62"/>
                  </a:cubicBezTo>
                  <a:cubicBezTo>
                    <a:pt x="61" y="59"/>
                    <a:pt x="61" y="57"/>
                    <a:pt x="61" y="54"/>
                  </a:cubicBezTo>
                  <a:cubicBezTo>
                    <a:pt x="61" y="41"/>
                    <a:pt x="71" y="31"/>
                    <a:pt x="84" y="31"/>
                  </a:cubicBezTo>
                  <a:close/>
                  <a:moveTo>
                    <a:pt x="84" y="31"/>
                  </a:moveTo>
                  <a:cubicBezTo>
                    <a:pt x="84" y="31"/>
                    <a:pt x="84" y="31"/>
                    <a:pt x="84" y="31"/>
                  </a:cubicBezTo>
                </a:path>
              </a:pathLst>
            </a:custGeom>
            <a:solidFill>
              <a:srgbClr val="FFFFFF"/>
            </a:solidFill>
            <a:ln w="9525">
              <a:noFill/>
            </a:ln>
          </p:spPr>
          <p:txBody>
            <a:bodyPr/>
            <a:p>
              <a:endParaRPr lang="zh-CN" altLang="en-US"/>
            </a:p>
          </p:txBody>
        </p:sp>
      </p:grpSp>
      <p:sp>
        <p:nvSpPr>
          <p:cNvPr id="219142" name="TextBox 13"/>
          <p:cNvSpPr txBox="1"/>
          <p:nvPr/>
        </p:nvSpPr>
        <p:spPr>
          <a:xfrm>
            <a:off x="4772025" y="2963863"/>
            <a:ext cx="5664200" cy="677862"/>
          </a:xfrm>
          <a:prstGeom prst="rect">
            <a:avLst/>
          </a:prstGeom>
          <a:noFill/>
          <a:ln w="9525">
            <a:noFill/>
          </a:ln>
        </p:spPr>
        <p:txBody>
          <a:bodyPr lIns="0" tIns="0" rIns="0" bIns="0" anchor="t">
            <a:spAutoFit/>
          </a:bodyPr>
          <a:p>
            <a:pPr defTabSz="1216025">
              <a:spcBef>
                <a:spcPct val="20000"/>
              </a:spcBef>
            </a:pPr>
            <a:r>
              <a:rPr lang="zh-CN" altLang="en-US" sz="4400" b="1" dirty="0">
                <a:solidFill>
                  <a:schemeClr val="bg1"/>
                </a:solidFill>
                <a:latin typeface="Arial" panose="020B0604020202020204" pitchFamily="34" charset="0"/>
                <a:ea typeface="微软雅黑" panose="020B0503020204020204" pitchFamily="34" charset="-122"/>
                <a:sym typeface="Arial" panose="020B0604020202020204" pitchFamily="34" charset="0"/>
              </a:rPr>
              <a:t>控制系统的设计与实施</a:t>
            </a:r>
            <a:endParaRPr lang="en-US" altLang="zh-CN" sz="44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19143" name="文本框 13"/>
          <p:cNvSpPr txBox="1"/>
          <p:nvPr/>
        </p:nvSpPr>
        <p:spPr>
          <a:xfrm>
            <a:off x="4772025" y="3641725"/>
            <a:ext cx="5808663" cy="307975"/>
          </a:xfrm>
          <a:prstGeom prst="rect">
            <a:avLst/>
          </a:prstGeom>
          <a:noFill/>
          <a:ln w="9525">
            <a:noFill/>
          </a:ln>
        </p:spPr>
        <p:txBody>
          <a:bodyPr anchor="t">
            <a:spAutoFit/>
          </a:bodyPr>
          <a:p>
            <a:pPr algn="ctr"/>
            <a:r>
              <a:rPr lang="zh-CN" altLang="en-US" sz="1400" dirty="0">
                <a:solidFill>
                  <a:srgbClr val="FFFFFF"/>
                </a:solidFill>
                <a:latin typeface="微软雅黑" panose="020B0503020204020204" pitchFamily="34" charset="-122"/>
                <a:ea typeface="微软雅黑" panose="020B0503020204020204" pitchFamily="34" charset="-122"/>
              </a:rPr>
              <a:t>技术与设计</a:t>
            </a:r>
            <a:r>
              <a:rPr lang="en-US" altLang="zh-CN" sz="1400" dirty="0">
                <a:solidFill>
                  <a:srgbClr val="FFFFFF"/>
                </a:solidFill>
                <a:latin typeface="微软雅黑" panose="020B0503020204020204" pitchFamily="34" charset="-122"/>
                <a:ea typeface="微软雅黑" panose="020B0503020204020204" pitchFamily="34" charset="-122"/>
              </a:rPr>
              <a:t>2 </a:t>
            </a:r>
            <a:r>
              <a:rPr lang="zh-CN" altLang="en-US" sz="1400" dirty="0">
                <a:solidFill>
                  <a:srgbClr val="FFFFFF"/>
                </a:solidFill>
                <a:latin typeface="微软雅黑" panose="020B0503020204020204" pitchFamily="34" charset="-122"/>
                <a:ea typeface="微软雅黑" panose="020B0503020204020204" pitchFamily="34" charset="-122"/>
              </a:rPr>
              <a:t>第四单元 第四节</a:t>
            </a:r>
            <a:endParaRPr lang="zh-CN" altLang="en-US" sz="1400" dirty="0">
              <a:solidFill>
                <a:srgbClr val="FFFFFF"/>
              </a:solidFill>
              <a:latin typeface="微软雅黑" panose="020B0503020204020204" pitchFamily="34" charset="-122"/>
              <a:ea typeface="微软雅黑" panose="020B0503020204020204" pitchFamily="34" charset="-122"/>
            </a:endParaRP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236546" name="图片 1"/>
          <p:cNvPicPr>
            <a:picLocks noChangeAspect="1"/>
          </p:cNvPicPr>
          <p:nvPr/>
        </p:nvPicPr>
        <p:blipFill>
          <a:blip r:embed="rId1"/>
          <a:stretch>
            <a:fillRect/>
          </a:stretch>
        </p:blipFill>
        <p:spPr>
          <a:xfrm>
            <a:off x="7602538" y="2754313"/>
            <a:ext cx="4397375" cy="4397375"/>
          </a:xfrm>
          <a:prstGeom prst="rect">
            <a:avLst/>
          </a:prstGeom>
          <a:noFill/>
          <a:ln w="9525">
            <a:noFill/>
          </a:ln>
        </p:spPr>
      </p:pic>
      <p:grpSp>
        <p:nvGrpSpPr>
          <p:cNvPr id="236547" name="组合 1"/>
          <p:cNvGrpSpPr/>
          <p:nvPr/>
        </p:nvGrpSpPr>
        <p:grpSpPr>
          <a:xfrm>
            <a:off x="-9525" y="6567488"/>
            <a:ext cx="12414250" cy="290512"/>
            <a:chOff x="1" y="6568095"/>
            <a:chExt cx="12413535" cy="289913"/>
          </a:xfrm>
        </p:grpSpPr>
        <p:grpSp>
          <p:nvGrpSpPr>
            <p:cNvPr id="236548"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6557"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6566"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6575"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6584"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6593"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6602"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6611"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36616"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36617" name="图片 4"/>
          <p:cNvPicPr>
            <a:picLocks noChangeAspect="1"/>
          </p:cNvPicPr>
          <p:nvPr/>
        </p:nvPicPr>
        <p:blipFill>
          <a:blip r:embed="rId2"/>
          <a:stretch>
            <a:fillRect/>
          </a:stretch>
        </p:blipFill>
        <p:spPr>
          <a:xfrm rot="-10498270">
            <a:off x="198438" y="122238"/>
            <a:ext cx="920750" cy="887412"/>
          </a:xfrm>
          <a:prstGeom prst="rect">
            <a:avLst/>
          </a:prstGeom>
          <a:noFill/>
          <a:ln w="9525">
            <a:noFill/>
          </a:ln>
        </p:spPr>
      </p:pic>
      <p:sp>
        <p:nvSpPr>
          <p:cNvPr id="236618" name="Rectangle 2"/>
          <p:cNvSpPr>
            <a:spLocks noGrp="1"/>
          </p:cNvSpPr>
          <p:nvPr/>
        </p:nvSpPr>
        <p:spPr>
          <a:xfrm>
            <a:off x="6197600" y="11113"/>
            <a:ext cx="4321175" cy="981075"/>
          </a:xfrm>
          <a:prstGeom prst="rect">
            <a:avLst/>
          </a:prstGeom>
          <a:noFill/>
          <a:ln w="9525">
            <a:noFill/>
          </a:ln>
        </p:spPr>
        <p:txBody>
          <a:bodyPr anchor="ctr"/>
          <a:p>
            <a:r>
              <a:rPr lang="zh-CN" altLang="en-US" sz="4000" b="1" dirty="0">
                <a:latin typeface="Calibri Light" panose="020F0302020204030204" pitchFamily="34" charset="0"/>
                <a:ea typeface="宋体" panose="02010600030101010101" pitchFamily="2" charset="-122"/>
              </a:rPr>
              <a:t>案例分析</a:t>
            </a:r>
            <a:endParaRPr lang="zh-CN" altLang="en-US" sz="4000" b="1" dirty="0">
              <a:latin typeface="Calibri Light" panose="020F0302020204030204" pitchFamily="34" charset="0"/>
              <a:ea typeface="宋体" panose="02010600030101010101" pitchFamily="2" charset="-122"/>
            </a:endParaRPr>
          </a:p>
        </p:txBody>
      </p:sp>
      <p:sp>
        <p:nvSpPr>
          <p:cNvPr id="236619" name="Rectangle 3"/>
          <p:cNvSpPr>
            <a:spLocks noGrp="1"/>
          </p:cNvSpPr>
          <p:nvPr/>
        </p:nvSpPr>
        <p:spPr>
          <a:xfrm>
            <a:off x="1222375" y="1500188"/>
            <a:ext cx="10650538" cy="2305050"/>
          </a:xfrm>
          <a:prstGeom prst="rect">
            <a:avLst/>
          </a:prstGeom>
          <a:noFill/>
          <a:ln w="9525">
            <a:noFill/>
          </a:ln>
        </p:spPr>
        <p:txBody>
          <a:bodyPr anchor="t"/>
          <a:p>
            <a:pPr marL="342900" indent="-342900">
              <a:spcBef>
                <a:spcPct val="20000"/>
              </a:spcBef>
            </a:pPr>
            <a:r>
              <a:rPr lang="zh-CN" altLang="en-US" sz="2800" b="1" dirty="0">
                <a:latin typeface="Calibri" panose="020F0502020204030204" pitchFamily="34" charset="0"/>
                <a:ea typeface="宋体" panose="02010600030101010101" pitchFamily="2" charset="-122"/>
              </a:rPr>
              <a:t>设计要求：</a:t>
            </a:r>
            <a:endParaRPr lang="zh-CN" altLang="en-US" sz="2800" b="1" dirty="0">
              <a:latin typeface="Calibri" panose="020F0502020204030204" pitchFamily="34" charset="0"/>
              <a:ea typeface="宋体" panose="02010600030101010101" pitchFamily="2" charset="-122"/>
            </a:endParaRPr>
          </a:p>
          <a:p>
            <a:pPr marL="342900" indent="-342900">
              <a:spcBef>
                <a:spcPct val="20000"/>
              </a:spcBef>
              <a:buFontTx/>
              <a:buBlip>
                <a:blip r:embed="rId3"/>
              </a:buBlip>
            </a:pPr>
            <a:r>
              <a:rPr lang="zh-CN" altLang="en-US" sz="2800" b="1" dirty="0">
                <a:latin typeface="Calibri" panose="020F0502020204030204" pitchFamily="34" charset="0"/>
                <a:ea typeface="宋体" panose="02010600030101010101" pitchFamily="2" charset="-122"/>
              </a:rPr>
              <a:t>当水箱水位低于某一指定高度时，进水口立即进水。</a:t>
            </a:r>
            <a:endParaRPr lang="zh-CN" altLang="en-US" sz="2800" b="1" dirty="0">
              <a:latin typeface="Calibri" panose="020F0502020204030204" pitchFamily="34" charset="0"/>
              <a:ea typeface="宋体" panose="02010600030101010101" pitchFamily="2" charset="-122"/>
            </a:endParaRPr>
          </a:p>
          <a:p>
            <a:pPr marL="342900" indent="-342900">
              <a:spcBef>
                <a:spcPct val="20000"/>
              </a:spcBef>
              <a:buFontTx/>
              <a:buBlip>
                <a:blip r:embed="rId3"/>
              </a:buBlip>
            </a:pPr>
            <a:r>
              <a:rPr lang="zh-CN" altLang="en-US" sz="2800" b="1" dirty="0">
                <a:latin typeface="Calibri" panose="020F0502020204030204" pitchFamily="34" charset="0"/>
                <a:ea typeface="宋体" panose="02010600030101010101" pitchFamily="2" charset="-122"/>
              </a:rPr>
              <a:t>当水箱水位达到某一指定高度时，进水口停止进水。</a:t>
            </a:r>
            <a:endParaRPr lang="zh-CN" altLang="en-US" sz="2800" b="1" dirty="0">
              <a:latin typeface="Calibri" panose="020F0502020204030204" pitchFamily="34" charset="0"/>
              <a:ea typeface="宋体" panose="02010600030101010101" pitchFamily="2" charset="-122"/>
            </a:endParaRPr>
          </a:p>
          <a:p>
            <a:pPr marL="342900" indent="-342900">
              <a:spcBef>
                <a:spcPct val="20000"/>
              </a:spcBef>
              <a:buFontTx/>
              <a:buBlip>
                <a:blip r:embed="rId3"/>
              </a:buBlip>
            </a:pPr>
            <a:r>
              <a:rPr lang="zh-CN" altLang="en-US" sz="2800" b="1" dirty="0">
                <a:latin typeface="Calibri" panose="020F0502020204030204" pitchFamily="34" charset="0"/>
                <a:ea typeface="宋体" panose="02010600030101010101" pitchFamily="2" charset="-122"/>
              </a:rPr>
              <a:t>控制系统对控制精度和系统的稳定性均没有特别要求。</a:t>
            </a:r>
            <a:endParaRPr lang="zh-CN" altLang="en-US" sz="2800" b="1" dirty="0">
              <a:latin typeface="Calibri" panose="020F0502020204030204" pitchFamily="34" charset="0"/>
              <a:ea typeface="宋体" panose="02010600030101010101" pitchFamily="2" charset="-122"/>
            </a:endParaRPr>
          </a:p>
        </p:txBody>
      </p:sp>
      <p:sp>
        <p:nvSpPr>
          <p:cNvPr id="236620" name="Rectangle 4"/>
          <p:cNvSpPr/>
          <p:nvPr/>
        </p:nvSpPr>
        <p:spPr>
          <a:xfrm>
            <a:off x="1884363" y="922338"/>
            <a:ext cx="5899150" cy="519112"/>
          </a:xfrm>
          <a:prstGeom prst="rect">
            <a:avLst/>
          </a:prstGeom>
          <a:noFill/>
          <a:ln w="12700">
            <a:noFill/>
          </a:ln>
        </p:spPr>
        <p:txBody>
          <a:bodyPr wrap="none" anchor="t">
            <a:spAutoFit/>
          </a:bodyPr>
          <a:p>
            <a:r>
              <a:rPr lang="zh-CN" altLang="en-US" sz="2800" b="1" dirty="0">
                <a:solidFill>
                  <a:srgbClr val="3333FF"/>
                </a:solidFill>
                <a:latin typeface="Times New Roman" panose="02020603050405020304" pitchFamily="18" charset="0"/>
                <a:ea typeface="宋体" panose="02010600030101010101" pitchFamily="2" charset="-122"/>
              </a:rPr>
              <a:t>抽水马桶水箱的自动控制系统的设计</a:t>
            </a:r>
            <a:endParaRPr lang="zh-CN" altLang="en-US" sz="2800" b="1" dirty="0">
              <a:solidFill>
                <a:srgbClr val="3333FF"/>
              </a:solidFill>
              <a:latin typeface="Times New Roman" panose="02020603050405020304" pitchFamily="18" charset="0"/>
              <a:ea typeface="宋体" panose="02010600030101010101" pitchFamily="2" charset="-122"/>
            </a:endParaRPr>
          </a:p>
        </p:txBody>
      </p:sp>
      <p:pic>
        <p:nvPicPr>
          <p:cNvPr id="236621" name="Picture 11" descr="未标题-1 拷贝"/>
          <p:cNvPicPr>
            <a:picLocks noChangeAspect="1"/>
          </p:cNvPicPr>
          <p:nvPr/>
        </p:nvPicPr>
        <p:blipFill>
          <a:blip r:embed="rId4"/>
          <a:srcRect l="4106" t="12563" r="2748" b="10875"/>
          <a:stretch>
            <a:fillRect/>
          </a:stretch>
        </p:blipFill>
        <p:spPr>
          <a:xfrm>
            <a:off x="1455738" y="3805238"/>
            <a:ext cx="6192837" cy="2459037"/>
          </a:xfrm>
          <a:prstGeom prst="rect">
            <a:avLst/>
          </a:prstGeom>
          <a:noFill/>
          <a:ln w="9525">
            <a:noFill/>
          </a:ln>
        </p:spPr>
      </p:pic>
    </p:spTree>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38594" name="组合 1"/>
          <p:cNvGrpSpPr/>
          <p:nvPr/>
        </p:nvGrpSpPr>
        <p:grpSpPr>
          <a:xfrm>
            <a:off x="-9525" y="6567488"/>
            <a:ext cx="12414250" cy="290512"/>
            <a:chOff x="1" y="6568095"/>
            <a:chExt cx="12413535" cy="289913"/>
          </a:xfrm>
        </p:grpSpPr>
        <p:grpSp>
          <p:nvGrpSpPr>
            <p:cNvPr id="238595"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8604"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8613"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8622"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8631"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8640"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8649"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8658"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38663"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38664"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38665" name="Rectangle 5"/>
          <p:cNvSpPr/>
          <p:nvPr/>
        </p:nvSpPr>
        <p:spPr>
          <a:xfrm>
            <a:off x="760413" y="1106488"/>
            <a:ext cx="11023600" cy="2493962"/>
          </a:xfrm>
          <a:prstGeom prst="rect">
            <a:avLst/>
          </a:prstGeom>
          <a:noFill/>
          <a:ln w="9525">
            <a:noFill/>
          </a:ln>
        </p:spPr>
        <p:txBody>
          <a:bodyPr anchor="t"/>
          <a:p>
            <a:pPr>
              <a:lnSpc>
                <a:spcPct val="80000"/>
              </a:lnSpc>
              <a:spcBef>
                <a:spcPct val="20000"/>
              </a:spcBef>
            </a:pPr>
            <a:r>
              <a:rPr lang="zh-CN" altLang="en-US" sz="2800" b="1" dirty="0">
                <a:latin typeface="Tahoma" panose="020B0604030504040204" pitchFamily="34" charset="0"/>
                <a:ea typeface="宋体" panose="02010600030101010101" pitchFamily="2" charset="-122"/>
              </a:rPr>
              <a:t>设计分析：</a:t>
            </a:r>
            <a:endParaRPr lang="zh-CN" altLang="en-US" sz="2800" b="1" dirty="0">
              <a:latin typeface="Tahoma" panose="020B0604030504040204" pitchFamily="34" charset="0"/>
              <a:ea typeface="宋体" panose="02010600030101010101" pitchFamily="2" charset="-122"/>
            </a:endParaRPr>
          </a:p>
          <a:p>
            <a:pPr>
              <a:lnSpc>
                <a:spcPct val="80000"/>
              </a:lnSpc>
              <a:spcBef>
                <a:spcPct val="20000"/>
              </a:spcBef>
              <a:buFontTx/>
              <a:buBlip>
                <a:blip r:embed="rId2"/>
              </a:buBlip>
            </a:pPr>
            <a:r>
              <a:rPr lang="zh-CN" altLang="en-US" sz="2800" b="1" dirty="0">
                <a:latin typeface="Tahoma" panose="020B0604030504040204" pitchFamily="34" charset="0"/>
                <a:ea typeface="宋体" panose="02010600030101010101" pitchFamily="2" charset="-122"/>
              </a:rPr>
              <a:t>从设计要求来看，这是一种</a:t>
            </a:r>
            <a:r>
              <a:rPr lang="zh-CN" altLang="en-US" sz="2800" b="1" dirty="0">
                <a:solidFill>
                  <a:srgbClr val="3333FF"/>
                </a:solidFill>
                <a:latin typeface="Tahoma" panose="020B0604030504040204" pitchFamily="34" charset="0"/>
                <a:ea typeface="宋体" panose="02010600030101010101" pitchFamily="2" charset="-122"/>
              </a:rPr>
              <a:t>自动控制，因此选择闭环控制系统。</a:t>
            </a:r>
            <a:endParaRPr lang="zh-CN" altLang="en-US" sz="2800" b="1" dirty="0">
              <a:solidFill>
                <a:srgbClr val="3333FF"/>
              </a:solidFill>
              <a:latin typeface="Tahoma" panose="020B0604030504040204" pitchFamily="34" charset="0"/>
              <a:ea typeface="宋体" panose="02010600030101010101" pitchFamily="2" charset="-122"/>
            </a:endParaRPr>
          </a:p>
          <a:p>
            <a:pPr>
              <a:lnSpc>
                <a:spcPct val="80000"/>
              </a:lnSpc>
              <a:spcBef>
                <a:spcPct val="20000"/>
              </a:spcBef>
              <a:buFontTx/>
              <a:buBlip>
                <a:blip r:embed="rId2"/>
              </a:buBlip>
            </a:pPr>
            <a:r>
              <a:rPr lang="zh-CN" altLang="en-US" sz="2800" b="1" dirty="0">
                <a:latin typeface="Tahoma" panose="020B0604030504040204" pitchFamily="34" charset="0"/>
                <a:ea typeface="宋体" panose="02010600030101010101" pitchFamily="2" charset="-122"/>
              </a:rPr>
              <a:t>被控对象是抽水马桶的水箱，被控量是抽水马桶水箱水位的高度，控制量是进水管的水流量（进进水量），水箱水位的高度与进水量之间呈线形关系</a:t>
            </a:r>
            <a:endParaRPr lang="zh-CN" altLang="en-US" sz="2800" b="1" dirty="0">
              <a:latin typeface="Tahoma" panose="020B0604030504040204" pitchFamily="34" charset="0"/>
              <a:ea typeface="宋体" panose="02010600030101010101" pitchFamily="2" charset="-122"/>
            </a:endParaRPr>
          </a:p>
          <a:p>
            <a:pPr>
              <a:lnSpc>
                <a:spcPct val="80000"/>
              </a:lnSpc>
              <a:spcBef>
                <a:spcPct val="20000"/>
              </a:spcBef>
              <a:buFontTx/>
              <a:buBlip>
                <a:blip r:embed="rId2"/>
              </a:buBlip>
            </a:pPr>
            <a:r>
              <a:rPr lang="zh-CN" altLang="en-US" sz="2800" b="1" dirty="0">
                <a:latin typeface="Tahoma" panose="020B0604030504040204" pitchFamily="34" charset="0"/>
                <a:ea typeface="宋体" panose="02010600030101010101" pitchFamily="2" charset="-122"/>
              </a:rPr>
              <a:t>主要干扰因素是水箱的出水流量。</a:t>
            </a:r>
            <a:endParaRPr lang="zh-CN" altLang="en-US" sz="2800" b="1" dirty="0">
              <a:latin typeface="Tahoma" panose="020B0604030504040204" pitchFamily="34" charset="0"/>
              <a:ea typeface="宋体" panose="02010600030101010101" pitchFamily="2" charset="-122"/>
            </a:endParaRPr>
          </a:p>
        </p:txBody>
      </p:sp>
      <p:pic>
        <p:nvPicPr>
          <p:cNvPr id="238666" name="Picture 6" descr="1272481746_1_big"/>
          <p:cNvPicPr>
            <a:picLocks noChangeAspect="1"/>
          </p:cNvPicPr>
          <p:nvPr/>
        </p:nvPicPr>
        <p:blipFill>
          <a:blip r:embed="rId3"/>
          <a:stretch>
            <a:fillRect/>
          </a:stretch>
        </p:blipFill>
        <p:spPr>
          <a:xfrm>
            <a:off x="6575425" y="3138488"/>
            <a:ext cx="4283075" cy="3213100"/>
          </a:xfrm>
          <a:prstGeom prst="rect">
            <a:avLst/>
          </a:prstGeom>
          <a:noFill/>
          <a:ln w="9525">
            <a:noFill/>
          </a:ln>
        </p:spPr>
      </p:pic>
      <p:pic>
        <p:nvPicPr>
          <p:cNvPr id="238667" name="Picture 7" descr="抽水马桶生产全过程"/>
          <p:cNvPicPr>
            <a:picLocks noChangeAspect="1"/>
          </p:cNvPicPr>
          <p:nvPr/>
        </p:nvPicPr>
        <p:blipFill>
          <a:blip r:embed="rId4"/>
          <a:stretch>
            <a:fillRect/>
          </a:stretch>
        </p:blipFill>
        <p:spPr>
          <a:xfrm>
            <a:off x="1914525" y="3600450"/>
            <a:ext cx="3505200" cy="2628900"/>
          </a:xfrm>
          <a:prstGeom prst="rect">
            <a:avLst/>
          </a:prstGeom>
          <a:noFill/>
          <a:ln w="9525">
            <a:noFill/>
          </a:ln>
        </p:spPr>
      </p:pic>
      <p:sp>
        <p:nvSpPr>
          <p:cNvPr id="238668" name="矩形 96"/>
          <p:cNvSpPr/>
          <p:nvPr/>
        </p:nvSpPr>
        <p:spPr>
          <a:xfrm>
            <a:off x="6321425" y="6437313"/>
            <a:ext cx="3500438" cy="285750"/>
          </a:xfrm>
          <a:prstGeom prst="rect">
            <a:avLst/>
          </a:prstGeom>
          <a:solidFill>
            <a:srgbClr val="FFFFFF"/>
          </a:solidFill>
          <a:ln w="12700">
            <a:noFill/>
          </a:ln>
        </p:spPr>
        <p:txBody>
          <a:bodyPr wrap="none" anchor="t"/>
          <a:p>
            <a:endParaRPr lang="zh-CN" altLang="en-US" sz="2400" b="1" dirty="0">
              <a:solidFill>
                <a:srgbClr val="000000"/>
              </a:solidFill>
              <a:latin typeface="Times New Roman" panose="02020603050405020304" pitchFamily="18" charset="0"/>
              <a:ea typeface="宋体" panose="02010600030101010101" pitchFamily="2" charset="-122"/>
            </a:endParaRPr>
          </a:p>
        </p:txBody>
      </p:sp>
    </p:spTree>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40642" name="组合 1"/>
          <p:cNvGrpSpPr/>
          <p:nvPr/>
        </p:nvGrpSpPr>
        <p:grpSpPr>
          <a:xfrm>
            <a:off x="-9525" y="6567488"/>
            <a:ext cx="12414250" cy="290512"/>
            <a:chOff x="1" y="6568095"/>
            <a:chExt cx="12413535" cy="289913"/>
          </a:xfrm>
        </p:grpSpPr>
        <p:grpSp>
          <p:nvGrpSpPr>
            <p:cNvPr id="240643"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0652"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0661"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0670"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0679"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0688"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0697"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0706"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40711"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40712"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pic>
        <p:nvPicPr>
          <p:cNvPr id="240713" name="Picture 10" descr="未标题-1 拷贝"/>
          <p:cNvPicPr>
            <a:picLocks noChangeAspect="1"/>
          </p:cNvPicPr>
          <p:nvPr/>
        </p:nvPicPr>
        <p:blipFill>
          <a:blip r:embed="rId2"/>
          <a:srcRect l="4106" t="12563" r="52646" b="10875"/>
          <a:stretch>
            <a:fillRect/>
          </a:stretch>
        </p:blipFill>
        <p:spPr>
          <a:xfrm>
            <a:off x="6681788" y="3106738"/>
            <a:ext cx="2519362" cy="2154237"/>
          </a:xfrm>
          <a:prstGeom prst="rect">
            <a:avLst/>
          </a:prstGeom>
          <a:noFill/>
          <a:ln w="9525">
            <a:noFill/>
          </a:ln>
        </p:spPr>
      </p:pic>
      <p:sp>
        <p:nvSpPr>
          <p:cNvPr id="240714" name="Rectangle 7"/>
          <p:cNvSpPr/>
          <p:nvPr/>
        </p:nvSpPr>
        <p:spPr>
          <a:xfrm>
            <a:off x="846138" y="969963"/>
            <a:ext cx="10347325" cy="2663825"/>
          </a:xfrm>
          <a:prstGeom prst="rect">
            <a:avLst/>
          </a:prstGeom>
          <a:noFill/>
          <a:ln w="9525">
            <a:noFill/>
          </a:ln>
        </p:spPr>
        <p:txBody>
          <a:bodyPr anchor="t"/>
          <a:p>
            <a:pPr>
              <a:lnSpc>
                <a:spcPct val="80000"/>
              </a:lnSpc>
              <a:spcBef>
                <a:spcPct val="20000"/>
              </a:spcBef>
            </a:pPr>
            <a:r>
              <a:rPr lang="zh-CN" altLang="en-US" sz="2800" b="1" dirty="0">
                <a:solidFill>
                  <a:srgbClr val="3333FF"/>
                </a:solidFill>
                <a:latin typeface="Tahoma" panose="020B0604030504040204" pitchFamily="34" charset="0"/>
                <a:ea typeface="宋体" panose="02010600030101010101" pitchFamily="2" charset="-122"/>
              </a:rPr>
              <a:t>方案构思：</a:t>
            </a:r>
            <a:endParaRPr lang="zh-CN" altLang="en-US" sz="2800" b="1" dirty="0">
              <a:solidFill>
                <a:srgbClr val="3333FF"/>
              </a:solidFill>
              <a:latin typeface="Tahoma" panose="020B0604030504040204" pitchFamily="34" charset="0"/>
              <a:ea typeface="宋体" panose="02010600030101010101" pitchFamily="2" charset="-122"/>
            </a:endParaRPr>
          </a:p>
          <a:p>
            <a:pPr>
              <a:lnSpc>
                <a:spcPct val="80000"/>
              </a:lnSpc>
              <a:spcBef>
                <a:spcPct val="20000"/>
              </a:spcBef>
              <a:buFontTx/>
              <a:buBlip>
                <a:blip r:embed="rId3"/>
              </a:buBlip>
            </a:pPr>
            <a:r>
              <a:rPr lang="zh-CN" altLang="en-US" sz="2800" b="1" dirty="0">
                <a:latin typeface="Tahoma" panose="020B0604030504040204" pitchFamily="34" charset="0"/>
                <a:ea typeface="宋体" panose="02010600030101010101" pitchFamily="2" charset="-122"/>
              </a:rPr>
              <a:t>采用浮球作为水位高度的检测装置。当水箱的水位低于水箱的某个高度时，出现了水位差（给定的水位高度与实际水位高度之差），这个信号通过浮球、连杆机构传给进水阀，使进水阀打开，从而水箱进水；当水箱水位达到水箱的某个高度时，水位差为零，进水阀关闭。</a:t>
            </a:r>
            <a:endParaRPr lang="zh-CN" altLang="en-US" sz="2800" b="1" dirty="0">
              <a:latin typeface="Tahoma" panose="020B0604030504040204" pitchFamily="34" charset="0"/>
              <a:ea typeface="宋体" panose="02010600030101010101" pitchFamily="2" charset="-122"/>
            </a:endParaRPr>
          </a:p>
        </p:txBody>
      </p:sp>
      <p:sp>
        <p:nvSpPr>
          <p:cNvPr id="240715" name="Rectangle 9"/>
          <p:cNvSpPr/>
          <p:nvPr/>
        </p:nvSpPr>
        <p:spPr>
          <a:xfrm>
            <a:off x="658813" y="3716338"/>
            <a:ext cx="6048375" cy="1873250"/>
          </a:xfrm>
          <a:prstGeom prst="rect">
            <a:avLst/>
          </a:prstGeom>
          <a:noFill/>
          <a:ln w="9525">
            <a:noFill/>
          </a:ln>
        </p:spPr>
        <p:txBody>
          <a:bodyPr anchor="t"/>
          <a:p>
            <a:pPr>
              <a:lnSpc>
                <a:spcPct val="80000"/>
              </a:lnSpc>
              <a:spcBef>
                <a:spcPct val="20000"/>
              </a:spcBef>
            </a:pPr>
            <a:r>
              <a:rPr lang="zh-CN" altLang="en-US" sz="2800" b="1" dirty="0">
                <a:solidFill>
                  <a:srgbClr val="3333FF"/>
                </a:solidFill>
                <a:latin typeface="Tahoma" panose="020B0604030504040204" pitchFamily="34" charset="0"/>
                <a:ea typeface="宋体" panose="02010600030101010101" pitchFamily="2" charset="-122"/>
              </a:rPr>
              <a:t>水箱水位控制过程：</a:t>
            </a:r>
            <a:endParaRPr lang="zh-CN" altLang="en-US" sz="2800" b="1" dirty="0">
              <a:solidFill>
                <a:srgbClr val="3333FF"/>
              </a:solidFill>
              <a:latin typeface="Tahoma" panose="020B0604030504040204" pitchFamily="34" charset="0"/>
              <a:ea typeface="宋体" panose="02010600030101010101" pitchFamily="2" charset="-122"/>
            </a:endParaRPr>
          </a:p>
          <a:p>
            <a:pPr>
              <a:lnSpc>
                <a:spcPct val="80000"/>
              </a:lnSpc>
              <a:spcBef>
                <a:spcPct val="20000"/>
              </a:spcBef>
              <a:buFontTx/>
              <a:buBlip>
                <a:blip r:embed="rId3"/>
              </a:buBlip>
            </a:pPr>
            <a:r>
              <a:rPr lang="zh-CN" altLang="en-US" sz="2800" b="1" dirty="0">
                <a:latin typeface="Tahoma" panose="020B0604030504040204" pitchFamily="34" charset="0"/>
                <a:ea typeface="宋体" panose="02010600030101010101" pitchFamily="2" charset="-122"/>
              </a:rPr>
              <a:t>波动冲水旋钮，使出水阀打开，水箱冲水。与此同时，进水阀打开，水箱进水，知道指定水位时，进水阀关闭。</a:t>
            </a:r>
            <a:endParaRPr lang="zh-CN" altLang="en-US" sz="2800" b="1" dirty="0">
              <a:latin typeface="Tahoma" panose="020B0604030504040204" pitchFamily="34" charset="0"/>
              <a:ea typeface="宋体" panose="02010600030101010101" pitchFamily="2" charset="-122"/>
            </a:endParaRPr>
          </a:p>
        </p:txBody>
      </p:sp>
      <p:pic>
        <p:nvPicPr>
          <p:cNvPr id="240716" name="Picture 11" descr="未标题-1 拷贝"/>
          <p:cNvPicPr>
            <a:picLocks noChangeAspect="1"/>
          </p:cNvPicPr>
          <p:nvPr/>
        </p:nvPicPr>
        <p:blipFill>
          <a:blip r:embed="rId2"/>
          <a:srcRect l="52341" t="12563" r="2748" b="10875"/>
          <a:stretch>
            <a:fillRect/>
          </a:stretch>
        </p:blipFill>
        <p:spPr>
          <a:xfrm>
            <a:off x="8972550" y="4316413"/>
            <a:ext cx="2584450" cy="2128837"/>
          </a:xfrm>
          <a:prstGeom prst="rect">
            <a:avLst/>
          </a:prstGeom>
          <a:noFill/>
          <a:ln w="9525">
            <a:noFill/>
          </a:ln>
        </p:spPr>
      </p:pic>
    </p:spTree>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42690" name="组合 1"/>
          <p:cNvGrpSpPr/>
          <p:nvPr/>
        </p:nvGrpSpPr>
        <p:grpSpPr>
          <a:xfrm>
            <a:off x="-9525" y="6567488"/>
            <a:ext cx="12414250" cy="290512"/>
            <a:chOff x="1" y="6568095"/>
            <a:chExt cx="12413535" cy="289913"/>
          </a:xfrm>
        </p:grpSpPr>
        <p:grpSp>
          <p:nvGrpSpPr>
            <p:cNvPr id="242691"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2700"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2709"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2718"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2727"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2736"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2745"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2754"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42759"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42760"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42761" name="Rectangle 5"/>
          <p:cNvSpPr/>
          <p:nvPr/>
        </p:nvSpPr>
        <p:spPr>
          <a:xfrm>
            <a:off x="649288" y="1303338"/>
            <a:ext cx="7153275" cy="1385887"/>
          </a:xfrm>
          <a:prstGeom prst="rect">
            <a:avLst/>
          </a:prstGeom>
          <a:noFill/>
          <a:ln w="12700">
            <a:noFill/>
          </a:ln>
        </p:spPr>
        <p:txBody>
          <a:bodyPr anchor="t">
            <a:spAutoFit/>
          </a:bodyPr>
          <a:p>
            <a:r>
              <a:rPr lang="zh-CN" altLang="en-US" sz="2800" b="1" dirty="0">
                <a:latin typeface="黑体" panose="02010609060101010101" pitchFamily="49" charset="-122"/>
                <a:ea typeface="黑体" panose="02010609060101010101" pitchFamily="49" charset="-122"/>
              </a:rPr>
              <a:t>讨论</a:t>
            </a:r>
            <a:endParaRPr lang="zh-CN" altLang="en-US" sz="2800" b="1" dirty="0">
              <a:latin typeface="黑体" panose="02010609060101010101" pitchFamily="49" charset="-122"/>
              <a:ea typeface="黑体" panose="02010609060101010101" pitchFamily="49" charset="-122"/>
            </a:endParaRPr>
          </a:p>
          <a:p>
            <a:r>
              <a:rPr lang="zh-CN" altLang="en-US" sz="2800" b="1" dirty="0">
                <a:latin typeface="黑体" panose="02010609060101010101" pitchFamily="49" charset="-122"/>
                <a:ea typeface="黑体" panose="02010609060101010101" pitchFamily="49" charset="-122"/>
              </a:rPr>
              <a:t>    在上述案例中，如果要节约用水，减少水箱每次冲水的量，你能设计哪几种方案？</a:t>
            </a:r>
            <a:endParaRPr lang="zh-CN" altLang="en-US" sz="2800" b="1" dirty="0">
              <a:latin typeface="黑体" panose="02010609060101010101" pitchFamily="49" charset="-122"/>
              <a:ea typeface="黑体" panose="02010609060101010101" pitchFamily="49" charset="-122"/>
            </a:endParaRPr>
          </a:p>
        </p:txBody>
      </p:sp>
      <p:pic>
        <p:nvPicPr>
          <p:cNvPr id="242762" name="Picture 13" descr="未标题-1 拷贝"/>
          <p:cNvPicPr>
            <a:picLocks noChangeAspect="1"/>
          </p:cNvPicPr>
          <p:nvPr/>
        </p:nvPicPr>
        <p:blipFill>
          <a:blip r:embed="rId2"/>
          <a:srcRect l="4106" t="12563" r="52646" b="10875"/>
          <a:stretch>
            <a:fillRect/>
          </a:stretch>
        </p:blipFill>
        <p:spPr>
          <a:xfrm>
            <a:off x="8142288" y="815975"/>
            <a:ext cx="1944687" cy="1943100"/>
          </a:xfrm>
          <a:prstGeom prst="rect">
            <a:avLst/>
          </a:prstGeom>
          <a:noFill/>
          <a:ln w="9525" cap="flat" cmpd="sng">
            <a:solidFill>
              <a:srgbClr val="969696"/>
            </a:solidFill>
            <a:prstDash val="solid"/>
            <a:miter/>
            <a:headEnd type="none" w="med" len="med"/>
            <a:tailEnd type="none" w="med" len="med"/>
          </a:ln>
        </p:spPr>
      </p:pic>
      <p:pic>
        <p:nvPicPr>
          <p:cNvPr id="242763" name="Picture 14" descr="未标题-1 拷贝"/>
          <p:cNvPicPr>
            <a:picLocks noChangeAspect="1"/>
          </p:cNvPicPr>
          <p:nvPr/>
        </p:nvPicPr>
        <p:blipFill>
          <a:blip r:embed="rId2"/>
          <a:srcRect l="52341" t="12563" r="2748" b="10875"/>
          <a:stretch>
            <a:fillRect/>
          </a:stretch>
        </p:blipFill>
        <p:spPr>
          <a:xfrm>
            <a:off x="10101263" y="785813"/>
            <a:ext cx="1873250" cy="1944687"/>
          </a:xfrm>
          <a:prstGeom prst="rect">
            <a:avLst/>
          </a:prstGeom>
          <a:noFill/>
          <a:ln w="9525" cap="flat" cmpd="sng">
            <a:solidFill>
              <a:srgbClr val="969696"/>
            </a:solidFill>
            <a:prstDash val="solid"/>
            <a:miter/>
            <a:headEnd type="none" w="med" len="med"/>
            <a:tailEnd type="none" w="med" len="med"/>
          </a:ln>
        </p:spPr>
      </p:pic>
      <p:sp>
        <p:nvSpPr>
          <p:cNvPr id="242764" name="Text Box 15"/>
          <p:cNvSpPr txBox="1"/>
          <p:nvPr/>
        </p:nvSpPr>
        <p:spPr>
          <a:xfrm>
            <a:off x="658813" y="3027363"/>
            <a:ext cx="10937875" cy="954087"/>
          </a:xfrm>
          <a:prstGeom prst="rect">
            <a:avLst/>
          </a:prstGeom>
          <a:noFill/>
          <a:ln w="12700">
            <a:noFill/>
          </a:ln>
        </p:spPr>
        <p:txBody>
          <a:bodyPr anchor="t">
            <a:spAutoFit/>
          </a:bodyPr>
          <a:p>
            <a:r>
              <a:rPr lang="en-US" altLang="zh-CN" sz="2800" b="1" dirty="0">
                <a:latin typeface="黑体" panose="02010609060101010101" pitchFamily="49" charset="-122"/>
                <a:ea typeface="黑体" panose="02010609060101010101" pitchFamily="49" charset="-122"/>
              </a:rPr>
              <a:t>    </a:t>
            </a:r>
            <a:r>
              <a:rPr lang="zh-CN" altLang="en-US" sz="2800" b="1" dirty="0">
                <a:latin typeface="黑体" panose="02010609060101010101" pitchFamily="49" charset="-122"/>
                <a:ea typeface="黑体" panose="02010609060101010101" pitchFamily="49" charset="-122"/>
              </a:rPr>
              <a:t>水箱一次的冲水量实际上是随水箱的横截面积和水位设定高度而变化的，即：冲水量</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水箱横截面积</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设定高度。</a:t>
            </a:r>
            <a:endParaRPr lang="zh-CN" altLang="en-US" sz="2800" b="1" dirty="0">
              <a:latin typeface="黑体" panose="02010609060101010101" pitchFamily="49" charset="-122"/>
              <a:ea typeface="黑体" panose="02010609060101010101" pitchFamily="49" charset="-122"/>
            </a:endParaRPr>
          </a:p>
        </p:txBody>
      </p:sp>
      <p:sp>
        <p:nvSpPr>
          <p:cNvPr id="242765" name="Text Box 16"/>
          <p:cNvSpPr txBox="1"/>
          <p:nvPr/>
        </p:nvSpPr>
        <p:spPr>
          <a:xfrm>
            <a:off x="571500" y="4319588"/>
            <a:ext cx="11182350" cy="946150"/>
          </a:xfrm>
          <a:prstGeom prst="rect">
            <a:avLst/>
          </a:prstGeom>
          <a:noFill/>
          <a:ln w="12700">
            <a:noFill/>
          </a:ln>
        </p:spPr>
        <p:txBody>
          <a:bodyPr anchor="t">
            <a:spAutoFit/>
          </a:bodyPr>
          <a:p>
            <a:r>
              <a:rPr lang="en-US" altLang="zh-CN" sz="2800" b="1" dirty="0">
                <a:latin typeface="黑体" panose="02010609060101010101" pitchFamily="49" charset="-122"/>
                <a:ea typeface="黑体" panose="02010609060101010101" pitchFamily="49" charset="-122"/>
              </a:rPr>
              <a:t>    </a:t>
            </a:r>
            <a:r>
              <a:rPr lang="zh-CN" altLang="en-US" sz="2800" b="1" dirty="0">
                <a:latin typeface="黑体" panose="02010609060101010101" pitchFamily="49" charset="-122"/>
                <a:ea typeface="黑体" panose="02010609060101010101" pitchFamily="49" charset="-122"/>
              </a:rPr>
              <a:t>因此，要减少每次冲水量，应该从减少水箱横截面积和设定高度入手。具体方案可以有：</a:t>
            </a:r>
            <a:endParaRPr lang="zh-CN" altLang="en-US" sz="2800" b="1" dirty="0">
              <a:latin typeface="黑体" panose="02010609060101010101" pitchFamily="49" charset="-122"/>
              <a:ea typeface="黑体" panose="02010609060101010101" pitchFamily="49" charset="-122"/>
            </a:endParaRPr>
          </a:p>
        </p:txBody>
      </p:sp>
      <p:sp>
        <p:nvSpPr>
          <p:cNvPr id="242766" name="Text Box 17"/>
          <p:cNvSpPr txBox="1"/>
          <p:nvPr/>
        </p:nvSpPr>
        <p:spPr>
          <a:xfrm>
            <a:off x="658813" y="5548313"/>
            <a:ext cx="9883775" cy="523875"/>
          </a:xfrm>
          <a:prstGeom prst="rect">
            <a:avLst/>
          </a:prstGeom>
          <a:noFill/>
          <a:ln w="12700">
            <a:noFill/>
          </a:ln>
        </p:spPr>
        <p:txBody>
          <a:bodyPr anchor="t">
            <a:spAutoFit/>
          </a:bodyPr>
          <a:p>
            <a:r>
              <a:rPr lang="zh-CN" altLang="en-US" sz="2800" b="1" dirty="0">
                <a:latin typeface="黑体" panose="02010609060101010101" pitchFamily="49" charset="-122"/>
                <a:ea typeface="黑体" panose="02010609060101010101" pitchFamily="49" charset="-122"/>
              </a:rPr>
              <a:t>（</a:t>
            </a:r>
            <a:r>
              <a:rPr lang="en-US" altLang="zh-CN" sz="2800" b="1" dirty="0">
                <a:latin typeface="黑体" panose="02010609060101010101" pitchFamily="49" charset="-122"/>
                <a:ea typeface="黑体" panose="02010609060101010101" pitchFamily="49" charset="-122"/>
              </a:rPr>
              <a:t>1</a:t>
            </a:r>
            <a:r>
              <a:rPr lang="zh-CN" altLang="en-US" sz="2800" b="1" dirty="0">
                <a:latin typeface="黑体" panose="02010609060101010101" pitchFamily="49" charset="-122"/>
                <a:ea typeface="黑体" panose="02010609060101010101" pitchFamily="49" charset="-122"/>
              </a:rPr>
              <a:t>）将杠杆支点右移，使浮球在较小的高度上关闭进水阀。</a:t>
            </a:r>
            <a:endParaRPr lang="zh-CN" altLang="en-US" sz="2800" b="1" dirty="0">
              <a:latin typeface="黑体" panose="02010609060101010101" pitchFamily="49" charset="-122"/>
              <a:ea typeface="黑体" panose="02010609060101010101" pitchFamily="49" charset="-122"/>
            </a:endParaRPr>
          </a:p>
        </p:txBody>
      </p:sp>
    </p:spTree>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44738" name="组合 1"/>
          <p:cNvGrpSpPr/>
          <p:nvPr/>
        </p:nvGrpSpPr>
        <p:grpSpPr>
          <a:xfrm>
            <a:off x="-9525" y="6567488"/>
            <a:ext cx="12414250" cy="290512"/>
            <a:chOff x="1" y="6568095"/>
            <a:chExt cx="12413535" cy="289913"/>
          </a:xfrm>
        </p:grpSpPr>
        <p:grpSp>
          <p:nvGrpSpPr>
            <p:cNvPr id="244739"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4748"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4757"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4766"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4775"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4784"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4793"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4802"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44807"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44808"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44809" name="Text Box 4"/>
          <p:cNvSpPr txBox="1"/>
          <p:nvPr/>
        </p:nvSpPr>
        <p:spPr>
          <a:xfrm>
            <a:off x="738188" y="4430713"/>
            <a:ext cx="10885487" cy="522287"/>
          </a:xfrm>
          <a:prstGeom prst="rect">
            <a:avLst/>
          </a:prstGeom>
          <a:noFill/>
          <a:ln w="12700">
            <a:noFill/>
          </a:ln>
        </p:spPr>
        <p:txBody>
          <a:bodyPr anchor="t">
            <a:spAutoFit/>
          </a:bodyPr>
          <a:p>
            <a:r>
              <a:rPr lang="zh-CN" altLang="en-US" sz="2800" b="1" dirty="0">
                <a:latin typeface="黑体" panose="02010609060101010101" pitchFamily="49" charset="-122"/>
                <a:ea typeface="黑体" panose="02010609060101010101" pitchFamily="49" charset="-122"/>
              </a:rPr>
              <a:t> （</a:t>
            </a:r>
            <a:r>
              <a:rPr lang="en-US" altLang="zh-CN" sz="2800" b="1" dirty="0">
                <a:latin typeface="黑体" panose="02010609060101010101" pitchFamily="49" charset="-122"/>
                <a:ea typeface="黑体" panose="02010609060101010101" pitchFamily="49" charset="-122"/>
              </a:rPr>
              <a:t>4</a:t>
            </a:r>
            <a:r>
              <a:rPr lang="zh-CN" altLang="en-US" sz="2800" b="1" dirty="0">
                <a:latin typeface="黑体" panose="02010609060101010101" pitchFamily="49" charset="-122"/>
                <a:ea typeface="黑体" panose="02010609060101010101" pitchFamily="49" charset="-122"/>
              </a:rPr>
              <a:t>）设计两种冲水方式，一种是半箱水冲洗，一种是整箱水冲洗。</a:t>
            </a:r>
            <a:endParaRPr lang="zh-CN" altLang="en-US" sz="2800" b="1" dirty="0">
              <a:latin typeface="黑体" panose="02010609060101010101" pitchFamily="49" charset="-122"/>
              <a:ea typeface="黑体" panose="02010609060101010101" pitchFamily="49" charset="-122"/>
            </a:endParaRPr>
          </a:p>
        </p:txBody>
      </p:sp>
      <p:sp>
        <p:nvSpPr>
          <p:cNvPr id="244810" name="Text Box 5"/>
          <p:cNvSpPr txBox="1"/>
          <p:nvPr/>
        </p:nvSpPr>
        <p:spPr>
          <a:xfrm>
            <a:off x="881063" y="2990850"/>
            <a:ext cx="10534650" cy="946150"/>
          </a:xfrm>
          <a:prstGeom prst="rect">
            <a:avLst/>
          </a:prstGeom>
          <a:noFill/>
          <a:ln w="12700">
            <a:noFill/>
          </a:ln>
        </p:spPr>
        <p:txBody>
          <a:bodyPr anchor="t">
            <a:spAutoFit/>
          </a:bodyPr>
          <a:p>
            <a:r>
              <a:rPr lang="zh-CN" altLang="en-US" sz="2800" b="1" dirty="0">
                <a:latin typeface="黑体" panose="02010609060101010101" pitchFamily="49" charset="-122"/>
                <a:ea typeface="黑体" panose="02010609060101010101" pitchFamily="49" charset="-122"/>
              </a:rPr>
              <a:t>（</a:t>
            </a:r>
            <a:r>
              <a:rPr lang="en-US" altLang="zh-CN" sz="2800" b="1" dirty="0">
                <a:latin typeface="黑体" panose="02010609060101010101" pitchFamily="49" charset="-122"/>
                <a:ea typeface="黑体" panose="02010609060101010101" pitchFamily="49" charset="-122"/>
              </a:rPr>
              <a:t>3</a:t>
            </a:r>
            <a:r>
              <a:rPr lang="zh-CN" altLang="en-US" sz="2800" b="1" dirty="0">
                <a:latin typeface="黑体" panose="02010609060101010101" pitchFamily="49" charset="-122"/>
                <a:ea typeface="黑体" panose="02010609060101010101" pitchFamily="49" charset="-122"/>
              </a:rPr>
              <a:t>）控制出水阀开启的时间，使其在水未放完之前关闭出水阀。这相当于改变设定高度。</a:t>
            </a:r>
            <a:endParaRPr lang="zh-CN" altLang="en-US" sz="2800" b="1" dirty="0">
              <a:latin typeface="黑体" panose="02010609060101010101" pitchFamily="49" charset="-122"/>
              <a:ea typeface="黑体" panose="02010609060101010101" pitchFamily="49" charset="-122"/>
            </a:endParaRPr>
          </a:p>
        </p:txBody>
      </p:sp>
      <p:sp>
        <p:nvSpPr>
          <p:cNvPr id="244811" name="Text Box 6"/>
          <p:cNvSpPr txBox="1"/>
          <p:nvPr/>
        </p:nvSpPr>
        <p:spPr>
          <a:xfrm>
            <a:off x="846138" y="1550988"/>
            <a:ext cx="10580687" cy="946150"/>
          </a:xfrm>
          <a:prstGeom prst="rect">
            <a:avLst/>
          </a:prstGeom>
          <a:noFill/>
          <a:ln w="12700">
            <a:noFill/>
          </a:ln>
        </p:spPr>
        <p:txBody>
          <a:bodyPr anchor="t">
            <a:spAutoFit/>
          </a:bodyPr>
          <a:p>
            <a:r>
              <a:rPr lang="zh-CN" altLang="en-US" sz="2800" b="1" dirty="0">
                <a:latin typeface="黑体" panose="02010609060101010101" pitchFamily="49" charset="-122"/>
                <a:ea typeface="黑体" panose="02010609060101010101" pitchFamily="49" charset="-122"/>
              </a:rPr>
              <a:t>（</a:t>
            </a:r>
            <a:r>
              <a:rPr lang="en-US" altLang="zh-CN" sz="2800" b="1" dirty="0">
                <a:latin typeface="黑体" panose="02010609060101010101" pitchFamily="49" charset="-122"/>
                <a:ea typeface="黑体" panose="02010609060101010101" pitchFamily="49" charset="-122"/>
              </a:rPr>
              <a:t>2</a:t>
            </a:r>
            <a:r>
              <a:rPr lang="zh-CN" altLang="en-US" sz="2800" b="1" dirty="0">
                <a:latin typeface="黑体" panose="02010609060101010101" pitchFamily="49" charset="-122"/>
                <a:ea typeface="黑体" panose="02010609060101010101" pitchFamily="49" charset="-122"/>
              </a:rPr>
              <a:t>）在水箱中放入比水重的物体，起到减小水箱平均截面积的作用（减少水箱的实际蓄水量）</a:t>
            </a:r>
            <a:endParaRPr lang="zh-CN" altLang="en-US" sz="2800" b="1" dirty="0">
              <a:latin typeface="黑体" panose="02010609060101010101" pitchFamily="49" charset="-122"/>
              <a:ea typeface="黑体" panose="02010609060101010101" pitchFamily="49" charset="-122"/>
            </a:endParaRPr>
          </a:p>
        </p:txBody>
      </p:sp>
    </p:spTree>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46786" name="组合 1"/>
          <p:cNvGrpSpPr/>
          <p:nvPr/>
        </p:nvGrpSpPr>
        <p:grpSpPr>
          <a:xfrm>
            <a:off x="-9525" y="6567488"/>
            <a:ext cx="12414250" cy="290512"/>
            <a:chOff x="1" y="6568095"/>
            <a:chExt cx="12413535" cy="289913"/>
          </a:xfrm>
        </p:grpSpPr>
        <p:grpSp>
          <p:nvGrpSpPr>
            <p:cNvPr id="246787"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6796"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6805"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6814"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6823"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6832"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6841"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46850"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46855" name="文本框 35"/>
          <p:cNvSpPr txBox="1"/>
          <p:nvPr/>
        </p:nvSpPr>
        <p:spPr>
          <a:xfrm>
            <a:off x="846138" y="231775"/>
            <a:ext cx="5726112"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2.</a:t>
            </a:r>
            <a:r>
              <a:rPr lang="zh-CN" altLang="en-US" sz="3200" b="1" dirty="0">
                <a:solidFill>
                  <a:srgbClr val="ED7D31"/>
                </a:solidFill>
                <a:latin typeface="微软雅黑" panose="020B0503020204020204" pitchFamily="34" charset="-122"/>
                <a:ea typeface="微软雅黑" panose="020B0503020204020204" pitchFamily="34" charset="-122"/>
              </a:rPr>
              <a:t>控制系统的设计实施案例</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46856"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46857" name="Rectangle 3"/>
          <p:cNvSpPr>
            <a:spLocks noGrp="1"/>
          </p:cNvSpPr>
          <p:nvPr/>
        </p:nvSpPr>
        <p:spPr>
          <a:xfrm>
            <a:off x="1249363" y="1131888"/>
            <a:ext cx="7772400" cy="4114800"/>
          </a:xfrm>
          <a:prstGeom prst="rect">
            <a:avLst/>
          </a:prstGeom>
          <a:noFill/>
          <a:ln w="9525">
            <a:noFill/>
          </a:ln>
        </p:spPr>
        <p:txBody>
          <a:bodyPr anchor="t"/>
          <a:p>
            <a:pPr marL="342900" indent="-342900">
              <a:spcBef>
                <a:spcPct val="20000"/>
              </a:spcBef>
              <a:buFontTx/>
              <a:buBlip>
                <a:blip r:embed="rId2"/>
              </a:buBlip>
            </a:pPr>
            <a:r>
              <a:rPr lang="zh-CN" altLang="en-US" sz="3200" b="1" dirty="0">
                <a:latin typeface="Calibri" panose="020F0502020204030204" pitchFamily="34" charset="0"/>
                <a:ea typeface="宋体" panose="02010600030101010101" pitchFamily="2" charset="-122"/>
              </a:rPr>
              <a:t>升旗简易控制装置的设计</a:t>
            </a:r>
            <a:endParaRPr lang="zh-CN" altLang="en-US" sz="3200" b="1" dirty="0">
              <a:latin typeface="Calibri" panose="020F0502020204030204" pitchFamily="34" charset="0"/>
              <a:ea typeface="宋体" panose="02010600030101010101" pitchFamily="2" charset="-122"/>
            </a:endParaRPr>
          </a:p>
          <a:p>
            <a:pPr marL="342900" indent="-342900">
              <a:spcBef>
                <a:spcPct val="20000"/>
              </a:spcBef>
            </a:pPr>
            <a:endParaRPr lang="zh-CN" altLang="en-US" sz="3200" b="1" dirty="0">
              <a:solidFill>
                <a:schemeClr val="tx2"/>
              </a:solidFill>
              <a:latin typeface="Calibri" panose="020F0502020204030204" pitchFamily="34" charset="0"/>
              <a:ea typeface="宋体" panose="02010600030101010101" pitchFamily="2" charset="-122"/>
            </a:endParaRPr>
          </a:p>
          <a:p>
            <a:pPr marL="342900" indent="-342900">
              <a:spcBef>
                <a:spcPct val="20000"/>
              </a:spcBef>
            </a:pPr>
            <a:endParaRPr lang="zh-CN" altLang="en-US" sz="3200" dirty="0">
              <a:latin typeface="Calibri" panose="020F0502020204030204" pitchFamily="34" charset="0"/>
              <a:ea typeface="宋体" panose="02010600030101010101" pitchFamily="2" charset="-122"/>
            </a:endParaRPr>
          </a:p>
          <a:p>
            <a:pPr marL="342900" indent="-342900">
              <a:spcBef>
                <a:spcPct val="20000"/>
              </a:spcBef>
            </a:pPr>
            <a:endParaRPr lang="en-US" altLang="zh-CN" sz="3200" dirty="0">
              <a:latin typeface="Calibri" panose="020F0502020204030204" pitchFamily="34" charset="0"/>
              <a:ea typeface="宋体" panose="02010600030101010101" pitchFamily="2" charset="-122"/>
            </a:endParaRPr>
          </a:p>
        </p:txBody>
      </p:sp>
      <p:pic>
        <p:nvPicPr>
          <p:cNvPr id="246858" name="Picture 5" descr="图片5"/>
          <p:cNvPicPr>
            <a:picLocks noChangeAspect="1"/>
          </p:cNvPicPr>
          <p:nvPr/>
        </p:nvPicPr>
        <p:blipFill>
          <a:blip r:embed="rId3"/>
          <a:stretch>
            <a:fillRect/>
          </a:stretch>
        </p:blipFill>
        <p:spPr>
          <a:xfrm>
            <a:off x="2554288" y="1849438"/>
            <a:ext cx="6980237" cy="4602162"/>
          </a:xfrm>
          <a:prstGeom prst="rect">
            <a:avLst/>
          </a:prstGeom>
          <a:noFill/>
          <a:ln w="9525">
            <a:noFill/>
          </a:ln>
        </p:spPr>
      </p:pic>
    </p:spTree>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8833" name="图片占位符 2"/>
          <p:cNvPicPr>
            <a:picLocks noGrp="1" noChangeAspect="1"/>
          </p:cNvPicPr>
          <p:nvPr>
            <p:ph sz="quarter" idx="4294967295"/>
          </p:nvPr>
        </p:nvPicPr>
        <p:blipFill>
          <a:blip r:embed="rId1"/>
          <a:srcRect t="7759" b="7759"/>
          <a:stretch>
            <a:fillRect/>
          </a:stretch>
        </p:blipFill>
        <p:spPr>
          <a:xfrm>
            <a:off x="1588" y="0"/>
            <a:ext cx="12188825" cy="6858000"/>
          </a:xfrm>
        </p:spPr>
      </p:pic>
      <p:sp>
        <p:nvSpPr>
          <p:cNvPr id="248834" name="Rectangle 4"/>
          <p:cNvSpPr/>
          <p:nvPr/>
        </p:nvSpPr>
        <p:spPr>
          <a:xfrm rot="5400000">
            <a:off x="2667000" y="-2665412"/>
            <a:ext cx="6858000" cy="12188825"/>
          </a:xfrm>
          <a:prstGeom prst="rect">
            <a:avLst/>
          </a:prstGeom>
          <a:solidFill>
            <a:srgbClr val="ED7D31">
              <a:alpha val="72156"/>
            </a:srgbClr>
          </a:solidFill>
          <a:ln w="9525">
            <a:noFill/>
          </a:ln>
        </p:spPr>
        <p:txBody>
          <a:bodyPr lIns="121866" tIns="60932" rIns="121866" bIns="60932" anchor="ctr"/>
          <a:p>
            <a:pPr algn="ctr" defTabSz="913130"/>
            <a:endParaRPr lang="en-US" altLang="zh-CN" sz="900" dirty="0">
              <a:solidFill>
                <a:srgbClr val="FFFFFF"/>
              </a:solidFill>
              <a:latin typeface="Calibri" panose="020F0502020204030204" pitchFamily="34" charset="0"/>
              <a:ea typeface="宋体" panose="02010600030101010101" pitchFamily="2" charset="-122"/>
            </a:endParaRPr>
          </a:p>
        </p:txBody>
      </p:sp>
      <p:pic>
        <p:nvPicPr>
          <p:cNvPr id="248835" name="Group 4688"/>
          <p:cNvPicPr/>
          <p:nvPr/>
        </p:nvPicPr>
        <p:blipFill>
          <a:blip r:embed="rId2"/>
          <a:stretch>
            <a:fillRect/>
          </a:stretch>
        </p:blipFill>
        <p:spPr>
          <a:xfrm>
            <a:off x="5089525" y="920750"/>
            <a:ext cx="2043113" cy="1944688"/>
          </a:xfrm>
          <a:prstGeom prst="rect">
            <a:avLst/>
          </a:prstGeom>
          <a:noFill/>
          <a:ln w="9525">
            <a:noFill/>
          </a:ln>
        </p:spPr>
      </p:pic>
      <p:sp>
        <p:nvSpPr>
          <p:cNvPr id="248836" name="Line 4"/>
          <p:cNvSpPr/>
          <p:nvPr/>
        </p:nvSpPr>
        <p:spPr>
          <a:xfrm flipV="1">
            <a:off x="4913313" y="3995738"/>
            <a:ext cx="2033587" cy="0"/>
          </a:xfrm>
          <a:prstGeom prst="line">
            <a:avLst/>
          </a:prstGeom>
          <a:ln w="25400" cap="flat" cmpd="sng">
            <a:solidFill>
              <a:schemeClr val="bg1"/>
            </a:solidFill>
            <a:prstDash val="sysDot"/>
            <a:round/>
            <a:headEnd type="none" w="med" len="med"/>
            <a:tailEnd type="none" w="med" len="med"/>
          </a:ln>
        </p:spPr>
      </p:sp>
      <p:sp>
        <p:nvSpPr>
          <p:cNvPr id="248837" name="Title 1"/>
          <p:cNvSpPr txBox="1"/>
          <p:nvPr/>
        </p:nvSpPr>
        <p:spPr>
          <a:xfrm>
            <a:off x="5307013" y="3671888"/>
            <a:ext cx="2641600" cy="320675"/>
          </a:xfrm>
          <a:prstGeom prst="rect">
            <a:avLst/>
          </a:prstGeom>
          <a:noFill/>
          <a:ln w="9525">
            <a:noFill/>
          </a:ln>
        </p:spPr>
        <p:txBody>
          <a:bodyPr lIns="91416" tIns="45708" rIns="91416" bIns="45708" anchor="b"/>
          <a:p>
            <a:pPr>
              <a:lnSpc>
                <a:spcPct val="90000"/>
              </a:lnSpc>
            </a:pPr>
            <a:r>
              <a:rPr lang="zh-CN" altLang="en-US" sz="3600" b="1" dirty="0">
                <a:solidFill>
                  <a:srgbClr val="FFFFFF"/>
                </a:solidFill>
                <a:latin typeface="微软雅黑" panose="020B0503020204020204" pitchFamily="34" charset="-122"/>
                <a:ea typeface="微软雅黑" panose="020B0503020204020204" pitchFamily="34" charset="-122"/>
                <a:sym typeface="Gill Sans"/>
              </a:rPr>
              <a:t>谢谢！</a:t>
            </a:r>
            <a:endParaRPr lang="zh-CN" altLang="en-US" sz="3600" b="1" dirty="0">
              <a:solidFill>
                <a:srgbClr val="FFFFFF"/>
              </a:solidFill>
              <a:latin typeface="微软雅黑" panose="020B0503020204020204" pitchFamily="34" charset="-122"/>
              <a:ea typeface="微软雅黑" panose="020B0503020204020204" pitchFamily="34" charset="-122"/>
              <a:sym typeface="Gill Sans"/>
            </a:endParaRPr>
          </a:p>
        </p:txBody>
      </p:sp>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20162" name="组合 1"/>
          <p:cNvGrpSpPr/>
          <p:nvPr/>
        </p:nvGrpSpPr>
        <p:grpSpPr>
          <a:xfrm>
            <a:off x="-9525" y="6567488"/>
            <a:ext cx="12414250" cy="290512"/>
            <a:chOff x="1" y="6568095"/>
            <a:chExt cx="12413535" cy="289913"/>
          </a:xfrm>
        </p:grpSpPr>
        <p:grpSp>
          <p:nvGrpSpPr>
            <p:cNvPr id="220163"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0172"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0181"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0190"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0199"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0208"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0217"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0226"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20231"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20232"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20233" name="Text Box 2"/>
          <p:cNvSpPr txBox="1"/>
          <p:nvPr/>
        </p:nvSpPr>
        <p:spPr>
          <a:xfrm>
            <a:off x="1835150" y="1628775"/>
            <a:ext cx="4176713" cy="366713"/>
          </a:xfrm>
          <a:prstGeom prst="rect">
            <a:avLst/>
          </a:prstGeom>
          <a:noFill/>
          <a:ln w="9525">
            <a:noFill/>
          </a:ln>
        </p:spPr>
        <p:txBody>
          <a:bodyPr anchor="t">
            <a:spAutoFit/>
          </a:bodyPr>
          <a:p>
            <a:pPr eaLnBrk="0" hangingPunct="0">
              <a:spcBef>
                <a:spcPct val="50000"/>
              </a:spcBef>
            </a:pPr>
            <a:endParaRPr lang="zh-CN" altLang="zh-CN" dirty="0">
              <a:solidFill>
                <a:srgbClr val="000000"/>
              </a:solidFill>
              <a:latin typeface="Verdana" panose="020B0604030504040204" pitchFamily="34" charset="0"/>
              <a:ea typeface="宋体" panose="02010600030101010101" pitchFamily="2" charset="-122"/>
            </a:endParaRPr>
          </a:p>
        </p:txBody>
      </p:sp>
      <p:sp>
        <p:nvSpPr>
          <p:cNvPr id="220234" name="Text Box 6"/>
          <p:cNvSpPr txBox="1"/>
          <p:nvPr/>
        </p:nvSpPr>
        <p:spPr>
          <a:xfrm>
            <a:off x="8316913" y="1773238"/>
            <a:ext cx="184150" cy="366712"/>
          </a:xfrm>
          <a:prstGeom prst="rect">
            <a:avLst/>
          </a:prstGeom>
          <a:noFill/>
          <a:ln w="9525">
            <a:noFill/>
          </a:ln>
        </p:spPr>
        <p:txBody>
          <a:bodyPr wrap="none" anchor="t">
            <a:spAutoFit/>
          </a:bodyPr>
          <a:p>
            <a:pPr eaLnBrk="0" hangingPunct="0"/>
            <a:endParaRPr lang="zh-CN" altLang="zh-CN" dirty="0">
              <a:solidFill>
                <a:srgbClr val="000000"/>
              </a:solidFill>
              <a:latin typeface="Verdana" panose="020B0604030504040204" pitchFamily="34" charset="0"/>
              <a:ea typeface="宋体" panose="02010600030101010101" pitchFamily="2" charset="-122"/>
            </a:endParaRPr>
          </a:p>
        </p:txBody>
      </p:sp>
      <p:sp>
        <p:nvSpPr>
          <p:cNvPr id="220235" name="Rectangle 3"/>
          <p:cNvSpPr>
            <a:spLocks noGrp="1"/>
          </p:cNvSpPr>
          <p:nvPr/>
        </p:nvSpPr>
        <p:spPr>
          <a:xfrm>
            <a:off x="2784475" y="1087438"/>
            <a:ext cx="8066088" cy="4181475"/>
          </a:xfrm>
          <a:prstGeom prst="rect">
            <a:avLst/>
          </a:prstGeom>
          <a:noFill/>
          <a:ln w="9525">
            <a:noFill/>
          </a:ln>
        </p:spPr>
        <p:txBody>
          <a:bodyPr anchor="t"/>
          <a:p>
            <a:pPr marL="342900" indent="-342900">
              <a:lnSpc>
                <a:spcPct val="150000"/>
              </a:lnSpc>
              <a:spcBef>
                <a:spcPct val="20000"/>
              </a:spcBef>
              <a:buFontTx/>
              <a:buBlip>
                <a:blip r:embed="rId2"/>
              </a:buBlip>
            </a:pPr>
            <a:r>
              <a:rPr lang="zh-CN" altLang="en-US" sz="2800" b="1" dirty="0">
                <a:latin typeface="Calibri" panose="020F0502020204030204" pitchFamily="34" charset="0"/>
                <a:ea typeface="黑体" panose="02010609060101010101" pitchFamily="49" charset="-122"/>
              </a:rPr>
              <a:t>系统要达到的目标？</a:t>
            </a:r>
            <a:endParaRPr lang="zh-CN" altLang="en-US" sz="2800" b="1" dirty="0">
              <a:latin typeface="Calibri" panose="020F0502020204030204" pitchFamily="34" charset="0"/>
              <a:ea typeface="黑体" panose="02010609060101010101" pitchFamily="49" charset="-122"/>
            </a:endParaRPr>
          </a:p>
          <a:p>
            <a:pPr marL="342900" indent="-342900">
              <a:lnSpc>
                <a:spcPct val="150000"/>
              </a:lnSpc>
              <a:spcBef>
                <a:spcPct val="20000"/>
              </a:spcBef>
              <a:buFontTx/>
              <a:buBlip>
                <a:blip r:embed="rId2"/>
              </a:buBlip>
            </a:pPr>
            <a:r>
              <a:rPr lang="zh-CN" altLang="en-US" sz="2800" b="1" dirty="0">
                <a:latin typeface="Calibri" panose="020F0502020204030204" pitchFamily="34" charset="0"/>
                <a:ea typeface="黑体" panose="02010609060101010101" pitchFamily="49" charset="-122"/>
              </a:rPr>
              <a:t>控制的对象？</a:t>
            </a:r>
            <a:endParaRPr lang="zh-CN" altLang="en-US" sz="2800" b="1" dirty="0">
              <a:latin typeface="Calibri" panose="020F0502020204030204" pitchFamily="34" charset="0"/>
              <a:ea typeface="黑体" panose="02010609060101010101" pitchFamily="49" charset="-122"/>
            </a:endParaRPr>
          </a:p>
          <a:p>
            <a:pPr marL="342900" indent="-342900">
              <a:lnSpc>
                <a:spcPct val="150000"/>
              </a:lnSpc>
              <a:spcBef>
                <a:spcPct val="20000"/>
              </a:spcBef>
              <a:buFontTx/>
              <a:buBlip>
                <a:blip r:embed="rId2"/>
              </a:buBlip>
            </a:pPr>
            <a:r>
              <a:rPr lang="zh-CN" altLang="en-US" sz="2800" b="1" dirty="0">
                <a:latin typeface="Calibri" panose="020F0502020204030204" pitchFamily="34" charset="0"/>
                <a:ea typeface="黑体" panose="02010609060101010101" pitchFamily="49" charset="-122"/>
              </a:rPr>
              <a:t>被控对象的特性？</a:t>
            </a:r>
            <a:endParaRPr lang="zh-CN" altLang="en-US" sz="2800" b="1" dirty="0">
              <a:latin typeface="Calibri" panose="020F0502020204030204" pitchFamily="34" charset="0"/>
              <a:ea typeface="黑体" panose="02010609060101010101" pitchFamily="49" charset="-122"/>
            </a:endParaRPr>
          </a:p>
          <a:p>
            <a:pPr marL="342900" indent="-342900">
              <a:lnSpc>
                <a:spcPct val="150000"/>
              </a:lnSpc>
              <a:spcBef>
                <a:spcPct val="20000"/>
              </a:spcBef>
              <a:buFontTx/>
              <a:buBlip>
                <a:blip r:embed="rId2"/>
              </a:buBlip>
            </a:pPr>
            <a:r>
              <a:rPr lang="zh-CN" altLang="en-US" sz="2800" b="1" dirty="0">
                <a:latin typeface="Calibri" panose="020F0502020204030204" pitchFamily="34" charset="0"/>
                <a:ea typeface="黑体" panose="02010609060101010101" pitchFamily="49" charset="-122"/>
              </a:rPr>
              <a:t>被控量和控制量？</a:t>
            </a:r>
            <a:endParaRPr lang="zh-CN" altLang="en-US" sz="2800" b="1" dirty="0">
              <a:latin typeface="Calibri" panose="020F0502020204030204" pitchFamily="34" charset="0"/>
              <a:ea typeface="黑体" panose="02010609060101010101" pitchFamily="49" charset="-122"/>
            </a:endParaRPr>
          </a:p>
          <a:p>
            <a:pPr marL="342900" indent="-342900">
              <a:lnSpc>
                <a:spcPct val="150000"/>
              </a:lnSpc>
              <a:spcBef>
                <a:spcPct val="20000"/>
              </a:spcBef>
              <a:buFontTx/>
              <a:buBlip>
                <a:blip r:embed="rId2"/>
              </a:buBlip>
            </a:pPr>
            <a:r>
              <a:rPr lang="zh-CN" altLang="en-US" sz="2800" b="1" dirty="0">
                <a:latin typeface="Calibri" panose="020F0502020204030204" pitchFamily="34" charset="0"/>
                <a:ea typeface="黑体" panose="02010609060101010101" pitchFamily="49" charset="-122"/>
              </a:rPr>
              <a:t>外界的主要干扰因素？</a:t>
            </a:r>
            <a:endParaRPr lang="zh-CN" altLang="en-US" sz="2800" b="1" dirty="0">
              <a:latin typeface="Calibri" panose="020F0502020204030204" pitchFamily="34" charset="0"/>
              <a:ea typeface="黑体" panose="02010609060101010101" pitchFamily="49" charset="-122"/>
            </a:endParaRPr>
          </a:p>
          <a:p>
            <a:pPr marL="342900" indent="-342900">
              <a:lnSpc>
                <a:spcPct val="150000"/>
              </a:lnSpc>
              <a:spcBef>
                <a:spcPct val="20000"/>
              </a:spcBef>
              <a:buFontTx/>
              <a:buBlip>
                <a:blip r:embed="rId2"/>
              </a:buBlip>
            </a:pPr>
            <a:r>
              <a:rPr lang="zh-CN" altLang="en-US" sz="2800" b="1" dirty="0">
                <a:latin typeface="Calibri" panose="020F0502020204030204" pitchFamily="34" charset="0"/>
                <a:ea typeface="黑体" panose="02010609060101010101" pitchFamily="49" charset="-122"/>
              </a:rPr>
              <a:t>怎样的方案既达到目的、又经济、易于实现？</a:t>
            </a:r>
            <a:endParaRPr lang="zh-CN" altLang="en-US" sz="2800" b="1" dirty="0">
              <a:latin typeface="Calibri" panose="020F0502020204030204" pitchFamily="34" charset="0"/>
              <a:ea typeface="黑体" panose="02010609060101010101" pitchFamily="49" charset="-122"/>
            </a:endParaRPr>
          </a:p>
          <a:p>
            <a:pPr marL="342900" indent="-342900">
              <a:lnSpc>
                <a:spcPct val="150000"/>
              </a:lnSpc>
              <a:spcBef>
                <a:spcPct val="20000"/>
              </a:spcBef>
              <a:buFontTx/>
              <a:buBlip>
                <a:blip r:embed="rId2"/>
              </a:buBlip>
            </a:pPr>
            <a:r>
              <a:rPr lang="zh-CN" altLang="en-US" sz="2800" b="1" dirty="0">
                <a:latin typeface="Calibri" panose="020F0502020204030204" pitchFamily="34" charset="0"/>
                <a:ea typeface="黑体" panose="02010609060101010101" pitchFamily="49" charset="-122"/>
              </a:rPr>
              <a:t>如何选择设备和元件？</a:t>
            </a:r>
            <a:endParaRPr lang="zh-CN" altLang="en-US" sz="2800" b="1" dirty="0">
              <a:latin typeface="Calibri" panose="020F0502020204030204" pitchFamily="34" charset="0"/>
              <a:ea typeface="黑体" panose="02010609060101010101" pitchFamily="49" charset="-122"/>
            </a:endParaRPr>
          </a:p>
        </p:txBody>
      </p: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22210" name="Line 19"/>
          <p:cNvSpPr/>
          <p:nvPr/>
        </p:nvSpPr>
        <p:spPr>
          <a:xfrm>
            <a:off x="3895725" y="1609725"/>
            <a:ext cx="1906588" cy="1538288"/>
          </a:xfrm>
          <a:prstGeom prst="line">
            <a:avLst/>
          </a:prstGeom>
          <a:ln w="57150" cap="flat" cmpd="sng">
            <a:solidFill>
              <a:srgbClr val="00B050"/>
            </a:solidFill>
            <a:prstDash val="solid"/>
            <a:round/>
            <a:headEnd type="none" w="sm" len="sm"/>
            <a:tailEnd type="none" w="sm" len="sm"/>
          </a:ln>
        </p:spPr>
      </p:sp>
      <p:sp>
        <p:nvSpPr>
          <p:cNvPr id="222211" name="Line 14"/>
          <p:cNvSpPr/>
          <p:nvPr/>
        </p:nvSpPr>
        <p:spPr>
          <a:xfrm flipH="1">
            <a:off x="6102350" y="4003675"/>
            <a:ext cx="34925" cy="1292225"/>
          </a:xfrm>
          <a:prstGeom prst="line">
            <a:avLst/>
          </a:prstGeom>
          <a:ln w="57150" cap="flat" cmpd="sng">
            <a:solidFill>
              <a:srgbClr val="00B050"/>
            </a:solidFill>
            <a:prstDash val="solid"/>
            <a:round/>
            <a:headEnd type="none" w="sm" len="sm"/>
            <a:tailEnd type="none" w="sm" len="sm"/>
          </a:ln>
        </p:spPr>
      </p:sp>
      <p:sp>
        <p:nvSpPr>
          <p:cNvPr id="222212" name="Line 15"/>
          <p:cNvSpPr/>
          <p:nvPr/>
        </p:nvSpPr>
        <p:spPr>
          <a:xfrm>
            <a:off x="6634163" y="3935413"/>
            <a:ext cx="1306512" cy="1149350"/>
          </a:xfrm>
          <a:prstGeom prst="line">
            <a:avLst/>
          </a:prstGeom>
          <a:ln w="57150" cap="flat" cmpd="sng">
            <a:solidFill>
              <a:srgbClr val="00B050"/>
            </a:solidFill>
            <a:prstDash val="solid"/>
            <a:round/>
            <a:headEnd type="none" w="sm" len="sm"/>
            <a:tailEnd type="none" w="sm" len="sm"/>
          </a:ln>
        </p:spPr>
      </p:sp>
      <p:sp>
        <p:nvSpPr>
          <p:cNvPr id="222213" name="Line 16"/>
          <p:cNvSpPr/>
          <p:nvPr/>
        </p:nvSpPr>
        <p:spPr>
          <a:xfrm>
            <a:off x="6773863" y="3606800"/>
            <a:ext cx="1727200" cy="1588"/>
          </a:xfrm>
          <a:prstGeom prst="line">
            <a:avLst/>
          </a:prstGeom>
          <a:ln w="57150" cap="flat" cmpd="sng">
            <a:solidFill>
              <a:srgbClr val="00B050"/>
            </a:solidFill>
            <a:prstDash val="solid"/>
            <a:round/>
            <a:headEnd type="none" w="sm" len="sm"/>
            <a:tailEnd type="none" w="sm" len="sm"/>
          </a:ln>
        </p:spPr>
      </p:sp>
      <p:sp>
        <p:nvSpPr>
          <p:cNvPr id="222214" name="Line 17"/>
          <p:cNvSpPr/>
          <p:nvPr/>
        </p:nvSpPr>
        <p:spPr>
          <a:xfrm flipH="1" flipV="1">
            <a:off x="6096000" y="1562100"/>
            <a:ext cx="6350" cy="1501775"/>
          </a:xfrm>
          <a:prstGeom prst="line">
            <a:avLst/>
          </a:prstGeom>
          <a:ln w="57150" cap="flat" cmpd="sng">
            <a:solidFill>
              <a:srgbClr val="00B050"/>
            </a:solidFill>
            <a:prstDash val="solid"/>
            <a:round/>
            <a:headEnd type="none" w="sm" len="sm"/>
            <a:tailEnd type="none" w="sm" len="sm"/>
          </a:ln>
        </p:spPr>
      </p:sp>
      <p:sp>
        <p:nvSpPr>
          <p:cNvPr id="222215" name="Line 18"/>
          <p:cNvSpPr/>
          <p:nvPr/>
        </p:nvSpPr>
        <p:spPr>
          <a:xfrm flipV="1">
            <a:off x="6508750" y="2005013"/>
            <a:ext cx="1917700" cy="1139825"/>
          </a:xfrm>
          <a:prstGeom prst="line">
            <a:avLst/>
          </a:prstGeom>
          <a:ln w="57150" cap="flat" cmpd="sng">
            <a:solidFill>
              <a:srgbClr val="00B050"/>
            </a:solidFill>
            <a:prstDash val="solid"/>
            <a:round/>
            <a:headEnd type="none" w="sm" len="sm"/>
            <a:tailEnd type="none" w="sm" len="sm"/>
          </a:ln>
        </p:spPr>
      </p:sp>
      <p:sp>
        <p:nvSpPr>
          <p:cNvPr id="222216" name="Line 20"/>
          <p:cNvSpPr/>
          <p:nvPr/>
        </p:nvSpPr>
        <p:spPr>
          <a:xfrm>
            <a:off x="3940175" y="2892425"/>
            <a:ext cx="1520825" cy="523875"/>
          </a:xfrm>
          <a:prstGeom prst="line">
            <a:avLst/>
          </a:prstGeom>
          <a:ln w="57150" cap="flat" cmpd="sng">
            <a:solidFill>
              <a:srgbClr val="00B050"/>
            </a:solidFill>
            <a:prstDash val="solid"/>
            <a:round/>
            <a:headEnd type="none" w="sm" len="sm"/>
            <a:tailEnd type="none" w="sm" len="sm"/>
          </a:ln>
        </p:spPr>
      </p:sp>
      <p:sp>
        <p:nvSpPr>
          <p:cNvPr id="222217" name="Line 21"/>
          <p:cNvSpPr/>
          <p:nvPr/>
        </p:nvSpPr>
        <p:spPr>
          <a:xfrm flipV="1">
            <a:off x="3895725" y="3706813"/>
            <a:ext cx="1706563" cy="604837"/>
          </a:xfrm>
          <a:prstGeom prst="line">
            <a:avLst/>
          </a:prstGeom>
          <a:ln w="57150" cap="flat" cmpd="sng">
            <a:solidFill>
              <a:srgbClr val="00B050"/>
            </a:solidFill>
            <a:prstDash val="solid"/>
            <a:round/>
            <a:headEnd type="none" w="sm" len="sm"/>
            <a:tailEnd type="none" w="sm" len="sm"/>
          </a:ln>
        </p:spPr>
      </p:sp>
      <p:sp>
        <p:nvSpPr>
          <p:cNvPr id="222218" name="Line 22"/>
          <p:cNvSpPr/>
          <p:nvPr/>
        </p:nvSpPr>
        <p:spPr>
          <a:xfrm flipV="1">
            <a:off x="4117975" y="4003675"/>
            <a:ext cx="1370013" cy="1509713"/>
          </a:xfrm>
          <a:prstGeom prst="line">
            <a:avLst/>
          </a:prstGeom>
          <a:ln w="57150" cap="flat" cmpd="sng">
            <a:solidFill>
              <a:srgbClr val="00B050"/>
            </a:solidFill>
            <a:prstDash val="solid"/>
            <a:round/>
            <a:headEnd type="none" w="sm" len="sm"/>
            <a:tailEnd type="none" w="sm" len="sm"/>
          </a:ln>
        </p:spPr>
      </p:sp>
      <p:grpSp>
        <p:nvGrpSpPr>
          <p:cNvPr id="222219" name="组合 1"/>
          <p:cNvGrpSpPr/>
          <p:nvPr/>
        </p:nvGrpSpPr>
        <p:grpSpPr>
          <a:xfrm>
            <a:off x="-9525" y="6567488"/>
            <a:ext cx="12414250" cy="290512"/>
            <a:chOff x="1" y="6568095"/>
            <a:chExt cx="12413535" cy="289913"/>
          </a:xfrm>
        </p:grpSpPr>
        <p:grpSp>
          <p:nvGrpSpPr>
            <p:cNvPr id="222220"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2229"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2238"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2247"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2256"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2265"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2274"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2283"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22288"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22289"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22290" name="Text Box 2"/>
          <p:cNvSpPr txBox="1"/>
          <p:nvPr/>
        </p:nvSpPr>
        <p:spPr>
          <a:xfrm>
            <a:off x="1835150" y="1628775"/>
            <a:ext cx="4176713" cy="366713"/>
          </a:xfrm>
          <a:prstGeom prst="rect">
            <a:avLst/>
          </a:prstGeom>
          <a:noFill/>
          <a:ln w="9525">
            <a:noFill/>
          </a:ln>
          <a:effectLst>
            <a:outerShdw dist="35921" dir="2699999" algn="ctr" rotWithShape="0">
              <a:schemeClr val="bg2"/>
            </a:outerShdw>
          </a:effectLst>
        </p:spPr>
        <p:txBody>
          <a:bodyPr anchor="t">
            <a:spAutoFit/>
          </a:bodyPr>
          <a:p>
            <a:pPr eaLnBrk="0" hangingPunct="0">
              <a:spcBef>
                <a:spcPct val="50000"/>
              </a:spcBef>
            </a:pPr>
            <a:endParaRPr lang="zh-CN" altLang="zh-CN" dirty="0">
              <a:solidFill>
                <a:srgbClr val="000000"/>
              </a:solidFill>
              <a:latin typeface="Verdana" panose="020B0604030504040204" pitchFamily="34" charset="0"/>
              <a:ea typeface="宋体" panose="02010600030101010101" pitchFamily="2" charset="-122"/>
            </a:endParaRPr>
          </a:p>
        </p:txBody>
      </p:sp>
      <p:sp>
        <p:nvSpPr>
          <p:cNvPr id="222291" name="Text Box 6"/>
          <p:cNvSpPr txBox="1"/>
          <p:nvPr/>
        </p:nvSpPr>
        <p:spPr>
          <a:xfrm>
            <a:off x="8316913" y="1773238"/>
            <a:ext cx="184150" cy="366712"/>
          </a:xfrm>
          <a:prstGeom prst="rect">
            <a:avLst/>
          </a:prstGeom>
          <a:noFill/>
          <a:ln w="9525">
            <a:noFill/>
          </a:ln>
          <a:effectLst>
            <a:outerShdw dist="35921" dir="2699999" algn="ctr" rotWithShape="0">
              <a:schemeClr val="bg2"/>
            </a:outerShdw>
          </a:effectLst>
        </p:spPr>
        <p:txBody>
          <a:bodyPr wrap="none" anchor="t">
            <a:spAutoFit/>
          </a:bodyPr>
          <a:p>
            <a:pPr eaLnBrk="0" hangingPunct="0"/>
            <a:endParaRPr lang="zh-CN" altLang="zh-CN" dirty="0">
              <a:solidFill>
                <a:srgbClr val="000000"/>
              </a:solidFill>
              <a:latin typeface="Verdana" panose="020B0604030504040204" pitchFamily="34" charset="0"/>
              <a:ea typeface="宋体" panose="02010600030101010101" pitchFamily="2" charset="-122"/>
            </a:endParaRPr>
          </a:p>
        </p:txBody>
      </p:sp>
      <p:sp>
        <p:nvSpPr>
          <p:cNvPr id="94" name="Text Box 4"/>
          <p:cNvSpPr txBox="1">
            <a:spLocks noChangeArrowheads="1"/>
          </p:cNvSpPr>
          <p:nvPr/>
        </p:nvSpPr>
        <p:spPr bwMode="auto">
          <a:xfrm>
            <a:off x="5272374" y="3066761"/>
            <a:ext cx="1727200" cy="946149"/>
          </a:xfrm>
          <a:prstGeom prst="rect">
            <a:avLst/>
          </a:prstGeom>
          <a:solidFill>
            <a:srgbClr val="92D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zh-CN" altLang="en-US" sz="2800" b="1" i="0" u="none" strike="noStrike" kern="1200" cap="none" spc="0" normalizeH="0" baseline="0" noProof="0">
                <a:ln>
                  <a:noFill/>
                </a:ln>
                <a:solidFill>
                  <a:srgbClr val="FF0000"/>
                </a:solidFill>
                <a:effectLst/>
                <a:uLnTx/>
                <a:uFillTx/>
                <a:latin typeface="黑体" panose="02010609060101010101" pitchFamily="49" charset="-122"/>
                <a:ea typeface="黑体" panose="02010609060101010101" pitchFamily="49" charset="-122"/>
                <a:cs typeface="+mn-cs"/>
              </a:rPr>
              <a:t>控制系统的设计</a:t>
            </a:r>
            <a:endParaRPr kumimoji="1" lang="zh-CN" altLang="en-US" sz="2800" b="1" i="0" u="none" strike="noStrike" kern="1200" cap="none" spc="0" normalizeH="0" baseline="0" noProof="0">
              <a:ln>
                <a:noFill/>
              </a:ln>
              <a:solidFill>
                <a:srgbClr val="FF0000"/>
              </a:solidFill>
              <a:effectLst/>
              <a:uLnTx/>
              <a:uFillTx/>
              <a:latin typeface="黑体" panose="02010609060101010101" pitchFamily="49" charset="-122"/>
              <a:ea typeface="黑体" panose="02010609060101010101" pitchFamily="49" charset="-122"/>
              <a:cs typeface="+mn-cs"/>
            </a:endParaRPr>
          </a:p>
        </p:txBody>
      </p:sp>
      <p:sp>
        <p:nvSpPr>
          <p:cNvPr id="96" name="Text Box 5"/>
          <p:cNvSpPr txBox="1">
            <a:spLocks noChangeArrowheads="1"/>
          </p:cNvSpPr>
          <p:nvPr/>
        </p:nvSpPr>
        <p:spPr bwMode="auto">
          <a:xfrm>
            <a:off x="4553238" y="5298786"/>
            <a:ext cx="3132136" cy="946150"/>
          </a:xfrm>
          <a:prstGeom prst="rect">
            <a:avLst/>
          </a:prstGeom>
          <a:solidFill>
            <a:srgbClr val="00B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zh-CN" altLang="en-US" sz="2800" b="1" i="0" u="none" strike="noStrike" kern="1200" cap="none" spc="0" normalizeH="0" baseline="0" noProof="0">
                <a:ln>
                  <a:noFill/>
                </a:ln>
                <a:solidFill>
                  <a:srgbClr val="FFFFFF"/>
                </a:solidFill>
                <a:effectLst/>
                <a:uLnTx/>
                <a:uFillTx/>
                <a:latin typeface="楷体_GB2312" pitchFamily="49" charset="-122"/>
                <a:ea typeface="楷体_GB2312" pitchFamily="49" charset="-122"/>
                <a:cs typeface="+mn-cs"/>
              </a:rPr>
              <a:t>实施控制系统所需的设备、元件等</a:t>
            </a:r>
            <a:endParaRPr kumimoji="1" lang="zh-CN" altLang="en-US" sz="2800" b="1" i="0" u="none" strike="noStrike" kern="1200" cap="none" spc="0" normalizeH="0" baseline="0" noProof="0">
              <a:ln>
                <a:noFill/>
              </a:ln>
              <a:solidFill>
                <a:srgbClr val="FFFFFF"/>
              </a:solidFill>
              <a:effectLst/>
              <a:uLnTx/>
              <a:uFillTx/>
              <a:latin typeface="楷体_GB2312" pitchFamily="49" charset="-122"/>
              <a:ea typeface="楷体_GB2312" pitchFamily="49" charset="-122"/>
              <a:cs typeface="+mn-cs"/>
            </a:endParaRPr>
          </a:p>
        </p:txBody>
      </p:sp>
      <p:sp>
        <p:nvSpPr>
          <p:cNvPr id="97" name="Text Box 6"/>
          <p:cNvSpPr txBox="1">
            <a:spLocks noChangeArrowheads="1"/>
          </p:cNvSpPr>
          <p:nvPr/>
        </p:nvSpPr>
        <p:spPr bwMode="auto">
          <a:xfrm>
            <a:off x="1306365" y="5300203"/>
            <a:ext cx="2818300" cy="523220"/>
          </a:xfrm>
          <a:prstGeom prst="rect">
            <a:avLst/>
          </a:prstGeom>
          <a:solidFill>
            <a:srgbClr val="00B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rPr>
              <a:t>系统的成本分析</a:t>
            </a:r>
            <a:endPar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endParaRPr>
          </a:p>
        </p:txBody>
      </p:sp>
      <p:sp>
        <p:nvSpPr>
          <p:cNvPr id="98" name="Text Box 7"/>
          <p:cNvSpPr txBox="1">
            <a:spLocks noChangeArrowheads="1"/>
          </p:cNvSpPr>
          <p:nvPr/>
        </p:nvSpPr>
        <p:spPr bwMode="auto">
          <a:xfrm>
            <a:off x="1306367" y="3852572"/>
            <a:ext cx="2614527" cy="946151"/>
          </a:xfrm>
          <a:prstGeom prst="rect">
            <a:avLst/>
          </a:prstGeom>
          <a:solidFill>
            <a:srgbClr val="00B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rPr>
              <a:t>控制系统调试、运行和评价</a:t>
            </a:r>
            <a:endPar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endParaRPr>
          </a:p>
        </p:txBody>
      </p:sp>
      <p:sp>
        <p:nvSpPr>
          <p:cNvPr id="99" name="Text Box 8"/>
          <p:cNvSpPr txBox="1">
            <a:spLocks noChangeArrowheads="1"/>
          </p:cNvSpPr>
          <p:nvPr/>
        </p:nvSpPr>
        <p:spPr bwMode="auto">
          <a:xfrm>
            <a:off x="1327523" y="2487322"/>
            <a:ext cx="2614527" cy="946151"/>
          </a:xfrm>
          <a:prstGeom prst="rect">
            <a:avLst/>
          </a:prstGeom>
          <a:solidFill>
            <a:srgbClr val="00B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rPr>
              <a:t>控制系统的方案选择</a:t>
            </a:r>
            <a:endPar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endParaRPr>
          </a:p>
        </p:txBody>
      </p:sp>
      <p:sp>
        <p:nvSpPr>
          <p:cNvPr id="100" name="Text Box 9"/>
          <p:cNvSpPr txBox="1">
            <a:spLocks noChangeArrowheads="1"/>
          </p:cNvSpPr>
          <p:nvPr/>
        </p:nvSpPr>
        <p:spPr bwMode="auto">
          <a:xfrm>
            <a:off x="1325934" y="1122072"/>
            <a:ext cx="2614527" cy="946151"/>
          </a:xfrm>
          <a:prstGeom prst="rect">
            <a:avLst/>
          </a:prstGeom>
          <a:solidFill>
            <a:srgbClr val="00B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rPr>
              <a:t>分析被控对象的主要特征</a:t>
            </a:r>
            <a:endPar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endParaRPr>
          </a:p>
        </p:txBody>
      </p:sp>
      <p:sp>
        <p:nvSpPr>
          <p:cNvPr id="101" name="Text Box 10"/>
          <p:cNvSpPr txBox="1">
            <a:spLocks noChangeArrowheads="1"/>
          </p:cNvSpPr>
          <p:nvPr/>
        </p:nvSpPr>
        <p:spPr bwMode="auto">
          <a:xfrm>
            <a:off x="4661982" y="1046662"/>
            <a:ext cx="2881312" cy="519113"/>
          </a:xfrm>
          <a:prstGeom prst="rect">
            <a:avLst/>
          </a:prstGeom>
          <a:solidFill>
            <a:srgbClr val="00B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zh-CN" altLang="en-US" sz="2800" b="1" i="0" u="none" strike="noStrike" kern="1200" cap="none" spc="0" normalizeH="0" baseline="0" noProof="0">
                <a:ln>
                  <a:noFill/>
                </a:ln>
                <a:solidFill>
                  <a:srgbClr val="FFFFFF"/>
                </a:solidFill>
                <a:effectLst/>
                <a:uLnTx/>
                <a:uFillTx/>
                <a:latin typeface="楷体_GB2312" pitchFamily="49" charset="-122"/>
                <a:ea typeface="楷体_GB2312" pitchFamily="49" charset="-122"/>
                <a:cs typeface="+mn-cs"/>
              </a:rPr>
              <a:t>明确控制的目的</a:t>
            </a:r>
            <a:endParaRPr kumimoji="1" lang="zh-CN" altLang="en-US" sz="2800" b="1" i="0" u="none" strike="noStrike" kern="1200" cap="none" spc="0" normalizeH="0" baseline="0" noProof="0">
              <a:ln>
                <a:noFill/>
              </a:ln>
              <a:solidFill>
                <a:srgbClr val="FFFFFF"/>
              </a:solidFill>
              <a:effectLst/>
              <a:uLnTx/>
              <a:uFillTx/>
              <a:latin typeface="楷体_GB2312" pitchFamily="49" charset="-122"/>
              <a:ea typeface="楷体_GB2312" pitchFamily="49" charset="-122"/>
              <a:cs typeface="+mn-cs"/>
            </a:endParaRPr>
          </a:p>
        </p:txBody>
      </p:sp>
      <p:sp>
        <p:nvSpPr>
          <p:cNvPr id="102" name="Text Box 11"/>
          <p:cNvSpPr txBox="1">
            <a:spLocks noChangeArrowheads="1"/>
          </p:cNvSpPr>
          <p:nvPr/>
        </p:nvSpPr>
        <p:spPr bwMode="auto">
          <a:xfrm>
            <a:off x="8296563" y="1410998"/>
            <a:ext cx="2195510" cy="946150"/>
          </a:xfrm>
          <a:prstGeom prst="rect">
            <a:avLst/>
          </a:prstGeom>
          <a:solidFill>
            <a:srgbClr val="00B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rPr>
              <a:t>确定被控量、控制量</a:t>
            </a:r>
            <a:endPar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endParaRPr>
          </a:p>
        </p:txBody>
      </p:sp>
      <p:sp>
        <p:nvSpPr>
          <p:cNvPr id="103" name="Text Box 12"/>
          <p:cNvSpPr txBox="1">
            <a:spLocks noChangeArrowheads="1"/>
          </p:cNvSpPr>
          <p:nvPr/>
        </p:nvSpPr>
        <p:spPr bwMode="auto">
          <a:xfrm>
            <a:off x="8441025" y="3144836"/>
            <a:ext cx="2220334" cy="946150"/>
          </a:xfrm>
          <a:prstGeom prst="rect">
            <a:avLst/>
          </a:prstGeom>
          <a:solidFill>
            <a:srgbClr val="00B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rPr>
              <a:t>分析主要的干扰因素</a:t>
            </a:r>
            <a:endPar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endParaRPr>
          </a:p>
        </p:txBody>
      </p:sp>
      <p:sp>
        <p:nvSpPr>
          <p:cNvPr id="104" name="Text Box 13"/>
          <p:cNvSpPr txBox="1">
            <a:spLocks noChangeArrowheads="1"/>
          </p:cNvSpPr>
          <p:nvPr/>
        </p:nvSpPr>
        <p:spPr bwMode="auto">
          <a:xfrm>
            <a:off x="7937971" y="4829634"/>
            <a:ext cx="2736850" cy="519112"/>
          </a:xfrm>
          <a:prstGeom prst="rect">
            <a:avLst/>
          </a:prstGeom>
          <a:solidFill>
            <a:srgbClr val="00B050"/>
          </a:solidFill>
          <a:ln>
            <a:noFill/>
          </a:ln>
          <a:effectLst>
            <a:innerShdw blurRad="63500" dist="50800" dir="2700000">
              <a:prstClr val="black">
                <a:alpha val="50000"/>
              </a:prstClr>
            </a:innerShdw>
          </a:effectLst>
        </p:spPr>
        <p:txBody>
          <a:bodyPr>
            <a:spAutoFit/>
          </a:bodyPr>
          <a:lstStyle>
            <a:defPPr>
              <a:defRPr lang="zh-CN"/>
            </a:defPPr>
            <a:lvl1pPr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b="1" kern="1200">
                <a:solidFill>
                  <a:schemeClr val="tx1"/>
                </a:solidFill>
                <a:latin typeface="Times New Roman" panose="02020603050405020304" pitchFamily="18" charset="0"/>
                <a:ea typeface="宋体" panose="02010600030101010101" pitchFamily="2" charset="-122"/>
                <a:cs typeface="+mn-cs"/>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en-US" altLang="zh-CN"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rPr>
              <a:t>……</a:t>
            </a:r>
            <a:endParaRPr kumimoji="1" lang="zh-CN" altLang="en-US" sz="2800" b="1" i="0" u="none" strike="noStrike" kern="1200" cap="none" spc="0" normalizeH="0" baseline="0" noProof="0" dirty="0">
              <a:ln>
                <a:noFill/>
              </a:ln>
              <a:solidFill>
                <a:srgbClr val="FFFFFF"/>
              </a:solidFill>
              <a:effectLst/>
              <a:uLnTx/>
              <a:uFillTx/>
              <a:latin typeface="楷体_GB2312" pitchFamily="49" charset="-122"/>
              <a:ea typeface="楷体_GB2312" pitchFamily="49" charset="-122"/>
              <a:cs typeface="+mn-cs"/>
            </a:endParaRPr>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24258" name="组合 1"/>
          <p:cNvGrpSpPr/>
          <p:nvPr/>
        </p:nvGrpSpPr>
        <p:grpSpPr>
          <a:xfrm>
            <a:off x="-9525" y="6567488"/>
            <a:ext cx="12414250" cy="290512"/>
            <a:chOff x="1" y="6568095"/>
            <a:chExt cx="12413535" cy="289913"/>
          </a:xfrm>
        </p:grpSpPr>
        <p:grpSp>
          <p:nvGrpSpPr>
            <p:cNvPr id="224259"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4268"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4277"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4286"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4295"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4304"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4313"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4322"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24327"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24328"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24329" name="Text Box 2"/>
          <p:cNvSpPr txBox="1"/>
          <p:nvPr/>
        </p:nvSpPr>
        <p:spPr>
          <a:xfrm>
            <a:off x="1835150" y="1628775"/>
            <a:ext cx="4176713" cy="366713"/>
          </a:xfrm>
          <a:prstGeom prst="rect">
            <a:avLst/>
          </a:prstGeom>
          <a:noFill/>
          <a:ln w="9525">
            <a:noFill/>
          </a:ln>
        </p:spPr>
        <p:txBody>
          <a:bodyPr anchor="t">
            <a:spAutoFit/>
          </a:bodyPr>
          <a:p>
            <a:pPr eaLnBrk="0" hangingPunct="0">
              <a:spcBef>
                <a:spcPct val="50000"/>
              </a:spcBef>
            </a:pPr>
            <a:endParaRPr lang="zh-CN" altLang="zh-CN" dirty="0">
              <a:solidFill>
                <a:srgbClr val="000000"/>
              </a:solidFill>
              <a:latin typeface="Verdana" panose="020B0604030504040204" pitchFamily="34" charset="0"/>
              <a:ea typeface="宋体" panose="02010600030101010101" pitchFamily="2" charset="-122"/>
            </a:endParaRPr>
          </a:p>
        </p:txBody>
      </p:sp>
      <p:sp>
        <p:nvSpPr>
          <p:cNvPr id="224330" name="Text Box 6"/>
          <p:cNvSpPr txBox="1"/>
          <p:nvPr/>
        </p:nvSpPr>
        <p:spPr>
          <a:xfrm>
            <a:off x="8316913" y="1773238"/>
            <a:ext cx="184150" cy="366712"/>
          </a:xfrm>
          <a:prstGeom prst="rect">
            <a:avLst/>
          </a:prstGeom>
          <a:noFill/>
          <a:ln w="9525">
            <a:noFill/>
          </a:ln>
        </p:spPr>
        <p:txBody>
          <a:bodyPr wrap="none" anchor="t">
            <a:spAutoFit/>
          </a:bodyPr>
          <a:p>
            <a:pPr eaLnBrk="0" hangingPunct="0"/>
            <a:endParaRPr lang="zh-CN" altLang="zh-CN" dirty="0">
              <a:solidFill>
                <a:srgbClr val="000000"/>
              </a:solidFill>
              <a:latin typeface="Verdana" panose="020B0604030504040204" pitchFamily="34" charset="0"/>
              <a:ea typeface="宋体" panose="02010600030101010101" pitchFamily="2" charset="-122"/>
            </a:endParaRPr>
          </a:p>
        </p:txBody>
      </p:sp>
      <p:sp>
        <p:nvSpPr>
          <p:cNvPr id="224331" name="Rectangle 2"/>
          <p:cNvSpPr/>
          <p:nvPr/>
        </p:nvSpPr>
        <p:spPr>
          <a:xfrm>
            <a:off x="1090613" y="1125538"/>
            <a:ext cx="10506075" cy="954087"/>
          </a:xfrm>
          <a:prstGeom prst="rect">
            <a:avLst/>
          </a:prstGeom>
          <a:noFill/>
          <a:ln w="12700">
            <a:noFill/>
          </a:ln>
        </p:spPr>
        <p:txBody>
          <a:bodyPr anchor="ctr">
            <a:spAutoFit/>
          </a:bodyPr>
          <a:p>
            <a:r>
              <a:rPr lang="en-US" altLang="zh-CN" sz="2800" dirty="0">
                <a:latin typeface="黑体" panose="02010609060101010101" pitchFamily="49" charset="-122"/>
                <a:ea typeface="黑体" panose="02010609060101010101" pitchFamily="49" charset="-122"/>
              </a:rPr>
              <a:t>1</a:t>
            </a:r>
            <a:r>
              <a:rPr lang="zh-CN" altLang="en-US" sz="2800" dirty="0">
                <a:latin typeface="黑体" panose="02010609060101010101" pitchFamily="49" charset="-122"/>
                <a:ea typeface="黑体" panose="02010609060101010101" pitchFamily="49" charset="-122"/>
              </a:rPr>
              <a:t>、设计一个控制系统，是选择</a:t>
            </a:r>
            <a:r>
              <a:rPr lang="zh-CN" altLang="en-US" sz="2800" dirty="0">
                <a:solidFill>
                  <a:srgbClr val="3333FF"/>
                </a:solidFill>
                <a:latin typeface="黑体" panose="02010609060101010101" pitchFamily="49" charset="-122"/>
                <a:ea typeface="黑体" panose="02010609060101010101" pitchFamily="49" charset="-122"/>
              </a:rPr>
              <a:t>开环控制还是闭环控</a:t>
            </a:r>
            <a:r>
              <a:rPr lang="zh-CN" altLang="en-US" sz="2800" dirty="0">
                <a:latin typeface="黑体" panose="02010609060101010101" pitchFamily="49" charset="-122"/>
                <a:ea typeface="黑体" panose="02010609060101010101" pitchFamily="49" charset="-122"/>
              </a:rPr>
              <a:t>制，应根据对控制精度的要求以及条件的可行性而定。</a:t>
            </a:r>
            <a:endParaRPr lang="zh-CN" altLang="en-US" sz="2800" dirty="0">
              <a:latin typeface="黑体" panose="02010609060101010101" pitchFamily="49" charset="-122"/>
              <a:ea typeface="黑体" panose="02010609060101010101" pitchFamily="49" charset="-122"/>
            </a:endParaRPr>
          </a:p>
        </p:txBody>
      </p:sp>
      <p:pic>
        <p:nvPicPr>
          <p:cNvPr id="224332" name="Picture 5" descr="图片1"/>
          <p:cNvPicPr>
            <a:picLocks noChangeAspect="1"/>
          </p:cNvPicPr>
          <p:nvPr/>
        </p:nvPicPr>
        <p:blipFill>
          <a:blip r:embed="rId2"/>
          <a:stretch>
            <a:fillRect/>
          </a:stretch>
        </p:blipFill>
        <p:spPr>
          <a:xfrm>
            <a:off x="4102100" y="2332038"/>
            <a:ext cx="3833813" cy="3833812"/>
          </a:xfrm>
          <a:prstGeom prst="rect">
            <a:avLst/>
          </a:prstGeom>
          <a:noFill/>
          <a:ln w="9525">
            <a:noFill/>
          </a:ln>
        </p:spPr>
      </p:pic>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26306" name="组合 1"/>
          <p:cNvGrpSpPr/>
          <p:nvPr/>
        </p:nvGrpSpPr>
        <p:grpSpPr>
          <a:xfrm>
            <a:off x="-9525" y="6567488"/>
            <a:ext cx="12414250" cy="290512"/>
            <a:chOff x="1" y="6568095"/>
            <a:chExt cx="12413535" cy="289913"/>
          </a:xfrm>
        </p:grpSpPr>
        <p:grpSp>
          <p:nvGrpSpPr>
            <p:cNvPr id="226307"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6316"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6325"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6334"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6343"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6352"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6361"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6370"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26375"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26376"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26377" name="Rectangle 3"/>
          <p:cNvSpPr>
            <a:spLocks noGrp="1"/>
          </p:cNvSpPr>
          <p:nvPr/>
        </p:nvSpPr>
        <p:spPr>
          <a:xfrm>
            <a:off x="1284288" y="1598613"/>
            <a:ext cx="10258425" cy="1655762"/>
          </a:xfrm>
          <a:prstGeom prst="rect">
            <a:avLst/>
          </a:prstGeom>
          <a:noFill/>
          <a:ln w="9525">
            <a:noFill/>
          </a:ln>
        </p:spPr>
        <p:txBody>
          <a:bodyPr anchor="t"/>
          <a:p>
            <a:pPr marL="342900" indent="-342900">
              <a:spcBef>
                <a:spcPct val="20000"/>
              </a:spcBef>
              <a:buFontTx/>
              <a:buBlip>
                <a:blip r:embed="rId2"/>
              </a:buBlip>
            </a:pPr>
            <a:r>
              <a:rPr lang="zh-CN" altLang="en-US" sz="2800" b="1" dirty="0">
                <a:latin typeface="Calibri" panose="020F0502020204030204" pitchFamily="34" charset="0"/>
                <a:ea typeface="楷体_GB2312" pitchFamily="49" charset="-122"/>
              </a:rPr>
              <a:t>开环控制系统的</a:t>
            </a:r>
            <a:r>
              <a:rPr lang="zh-CN" altLang="en-US" sz="2800" b="1" dirty="0">
                <a:solidFill>
                  <a:srgbClr val="3333FF"/>
                </a:solidFill>
                <a:latin typeface="Calibri" panose="020F0502020204030204" pitchFamily="34" charset="0"/>
                <a:ea typeface="楷体_GB2312" pitchFamily="49" charset="-122"/>
              </a:rPr>
              <a:t>设计相对比较简单</a:t>
            </a:r>
            <a:r>
              <a:rPr lang="zh-CN" altLang="en-US" sz="2800" b="1" dirty="0">
                <a:latin typeface="Calibri" panose="020F0502020204030204" pitchFamily="34" charset="0"/>
                <a:ea typeface="楷体_GB2312" pitchFamily="49" charset="-122"/>
              </a:rPr>
              <a:t>，在明确设计要求，明确被控对象、被控量和控制量后，即可考虑具体控制系统的方案。</a:t>
            </a:r>
            <a:endParaRPr lang="zh-CN" altLang="en-US" sz="2800" b="1" dirty="0">
              <a:latin typeface="Calibri" panose="020F0502020204030204" pitchFamily="34" charset="0"/>
              <a:ea typeface="楷体_GB2312" pitchFamily="49" charset="-122"/>
            </a:endParaRPr>
          </a:p>
        </p:txBody>
      </p:sp>
      <p:sp>
        <p:nvSpPr>
          <p:cNvPr id="226378" name="Rectangle 5"/>
          <p:cNvSpPr/>
          <p:nvPr/>
        </p:nvSpPr>
        <p:spPr>
          <a:xfrm>
            <a:off x="1336675" y="903288"/>
            <a:ext cx="5903913" cy="579437"/>
          </a:xfrm>
          <a:prstGeom prst="rect">
            <a:avLst/>
          </a:prstGeom>
          <a:noFill/>
          <a:ln w="12700">
            <a:noFill/>
          </a:ln>
        </p:spPr>
        <p:txBody>
          <a:bodyPr anchor="t">
            <a:spAutoFit/>
          </a:bodyPr>
          <a:p>
            <a:r>
              <a:rPr lang="en-US" altLang="zh-CN" sz="3200" b="1" dirty="0">
                <a:solidFill>
                  <a:srgbClr val="FF0000"/>
                </a:solidFill>
                <a:latin typeface="Times New Roman" panose="02020603050405020304" pitchFamily="18" charset="0"/>
                <a:ea typeface="方正姚体" pitchFamily="2" charset="-122"/>
              </a:rPr>
              <a:t>(1)</a:t>
            </a:r>
            <a:r>
              <a:rPr lang="zh-CN" altLang="en-US" sz="3200" b="1" dirty="0">
                <a:solidFill>
                  <a:srgbClr val="FF0000"/>
                </a:solidFill>
                <a:latin typeface="Times New Roman" panose="02020603050405020304" pitchFamily="18" charset="0"/>
                <a:ea typeface="方正姚体" pitchFamily="2" charset="-122"/>
              </a:rPr>
              <a:t>开环控制系统的设计</a:t>
            </a:r>
            <a:endParaRPr lang="zh-CN" altLang="en-US" sz="3200" b="1" dirty="0">
              <a:solidFill>
                <a:srgbClr val="FF0000"/>
              </a:solidFill>
              <a:latin typeface="Times New Roman" panose="02020603050405020304" pitchFamily="18" charset="0"/>
              <a:ea typeface="方正姚体" pitchFamily="2" charset="-122"/>
            </a:endParaRPr>
          </a:p>
        </p:txBody>
      </p:sp>
      <p:sp>
        <p:nvSpPr>
          <p:cNvPr id="98" name="Rectangle 15"/>
          <p:cNvSpPr/>
          <p:nvPr/>
        </p:nvSpPr>
        <p:spPr>
          <a:xfrm>
            <a:off x="1211263" y="3338513"/>
            <a:ext cx="6153150" cy="2379662"/>
          </a:xfrm>
          <a:prstGeom prst="rect">
            <a:avLst/>
          </a:prstGeom>
          <a:noFill/>
          <a:ln w="12700">
            <a:noFill/>
          </a:ln>
        </p:spPr>
        <p:txBody>
          <a:bodyPr anchor="t">
            <a:spAutoFit/>
          </a:bodyPr>
          <a:p>
            <a:r>
              <a:rPr lang="zh-CN" altLang="en-US" sz="2800" b="1" dirty="0">
                <a:latin typeface="黑体" panose="02010609060101010101" pitchFamily="49" charset="-122"/>
                <a:ea typeface="黑体" panose="02010609060101010101" pitchFamily="49" charset="-122"/>
              </a:rPr>
              <a:t>例：普通电风扇控制系统的设计</a:t>
            </a:r>
            <a:endParaRPr lang="zh-CN" altLang="en-US" sz="2800" b="1" dirty="0">
              <a:latin typeface="黑体" panose="02010609060101010101" pitchFamily="49" charset="-122"/>
              <a:ea typeface="黑体" panose="02010609060101010101" pitchFamily="49" charset="-122"/>
            </a:endParaRPr>
          </a:p>
          <a:p>
            <a:pPr>
              <a:lnSpc>
                <a:spcPct val="150000"/>
              </a:lnSpc>
            </a:pPr>
            <a:r>
              <a:rPr lang="zh-CN" altLang="en-US" sz="2800" b="1" dirty="0">
                <a:latin typeface="黑体" panose="02010609060101010101" pitchFamily="49" charset="-122"/>
                <a:ea typeface="黑体" panose="02010609060101010101" pitchFamily="49" charset="-122"/>
              </a:rPr>
              <a:t>被控对象</a:t>
            </a:r>
            <a:r>
              <a:rPr lang="en-US" altLang="zh-CN" sz="2800" b="1" dirty="0">
                <a:latin typeface="Times New Roman" panose="02020603050405020304" pitchFamily="18" charset="0"/>
                <a:ea typeface="黑体" panose="02010609060101010101" pitchFamily="49" charset="-122"/>
              </a:rPr>
              <a:t>——</a:t>
            </a:r>
            <a:endParaRPr lang="en-US" altLang="zh-CN" sz="2800" b="1" dirty="0">
              <a:latin typeface="黑体" panose="02010609060101010101" pitchFamily="49" charset="-122"/>
              <a:ea typeface="黑体" panose="02010609060101010101" pitchFamily="49" charset="-122"/>
            </a:endParaRPr>
          </a:p>
          <a:p>
            <a:pPr>
              <a:lnSpc>
                <a:spcPct val="150000"/>
              </a:lnSpc>
            </a:pPr>
            <a:r>
              <a:rPr lang="zh-CN" altLang="en-US" sz="2800" b="1" dirty="0">
                <a:latin typeface="黑体" panose="02010609060101010101" pitchFamily="49" charset="-122"/>
                <a:ea typeface="黑体" panose="02010609060101010101" pitchFamily="49" charset="-122"/>
              </a:rPr>
              <a:t>被控量</a:t>
            </a:r>
            <a:r>
              <a:rPr lang="en-US" altLang="zh-CN" sz="2800" b="1" dirty="0">
                <a:latin typeface="Times New Roman" panose="02020603050405020304" pitchFamily="18" charset="0"/>
                <a:ea typeface="黑体" panose="02010609060101010101" pitchFamily="49" charset="-122"/>
              </a:rPr>
              <a:t>——</a:t>
            </a:r>
            <a:endParaRPr lang="en-US" altLang="zh-CN" sz="2800" b="1" dirty="0">
              <a:latin typeface="黑体" panose="02010609060101010101" pitchFamily="49" charset="-122"/>
              <a:ea typeface="黑体" panose="02010609060101010101" pitchFamily="49" charset="-122"/>
            </a:endParaRPr>
          </a:p>
          <a:p>
            <a:pPr>
              <a:lnSpc>
                <a:spcPct val="150000"/>
              </a:lnSpc>
            </a:pPr>
            <a:r>
              <a:rPr lang="zh-CN" altLang="en-US" sz="2800" b="1" dirty="0">
                <a:latin typeface="黑体" panose="02010609060101010101" pitchFamily="49" charset="-122"/>
                <a:ea typeface="黑体" panose="02010609060101010101" pitchFamily="49" charset="-122"/>
              </a:rPr>
              <a:t>控制量</a:t>
            </a:r>
            <a:r>
              <a:rPr lang="en-US" altLang="zh-CN" sz="2800" b="1" dirty="0">
                <a:latin typeface="Times New Roman" panose="02020603050405020304" pitchFamily="18" charset="0"/>
                <a:ea typeface="黑体" panose="02010609060101010101" pitchFamily="49" charset="-122"/>
              </a:rPr>
              <a:t>——</a:t>
            </a:r>
            <a:r>
              <a:rPr lang="en-US" altLang="zh-CN" sz="2800" b="1" dirty="0">
                <a:latin typeface="黑体" panose="02010609060101010101" pitchFamily="49" charset="-122"/>
                <a:ea typeface="黑体" panose="02010609060101010101" pitchFamily="49" charset="-122"/>
              </a:rPr>
              <a:t> </a:t>
            </a:r>
            <a:endParaRPr lang="en-US" altLang="zh-CN" sz="2800" b="1" dirty="0">
              <a:latin typeface="黑体" panose="02010609060101010101" pitchFamily="49" charset="-122"/>
              <a:ea typeface="黑体" panose="02010609060101010101" pitchFamily="49" charset="-122"/>
            </a:endParaRPr>
          </a:p>
        </p:txBody>
      </p:sp>
      <p:sp>
        <p:nvSpPr>
          <p:cNvPr id="99" name="Rectangle 16"/>
          <p:cNvSpPr/>
          <p:nvPr/>
        </p:nvSpPr>
        <p:spPr>
          <a:xfrm>
            <a:off x="3616325" y="3927475"/>
            <a:ext cx="1255713" cy="519113"/>
          </a:xfrm>
          <a:prstGeom prst="rect">
            <a:avLst/>
          </a:prstGeom>
          <a:noFill/>
          <a:ln w="12700">
            <a:noFill/>
          </a:ln>
        </p:spPr>
        <p:txBody>
          <a:bodyPr wrap="none" anchor="t">
            <a:spAutoFit/>
          </a:bodyPr>
          <a:p>
            <a:r>
              <a:rPr lang="zh-CN" altLang="en-US" sz="2800" b="1" dirty="0">
                <a:solidFill>
                  <a:srgbClr val="0033CC"/>
                </a:solidFill>
                <a:latin typeface="黑体" panose="02010609060101010101" pitchFamily="49" charset="-122"/>
                <a:ea typeface="黑体" panose="02010609060101010101" pitchFamily="49" charset="-122"/>
              </a:rPr>
              <a:t>电风扇</a:t>
            </a:r>
            <a:endParaRPr lang="zh-CN" altLang="en-US" sz="2800" b="1" dirty="0">
              <a:solidFill>
                <a:srgbClr val="0033CC"/>
              </a:solidFill>
              <a:latin typeface="黑体" panose="02010609060101010101" pitchFamily="49" charset="-122"/>
              <a:ea typeface="黑体" panose="02010609060101010101" pitchFamily="49" charset="-122"/>
            </a:endParaRPr>
          </a:p>
        </p:txBody>
      </p:sp>
      <p:sp>
        <p:nvSpPr>
          <p:cNvPr id="100" name="Rectangle 17"/>
          <p:cNvSpPr/>
          <p:nvPr/>
        </p:nvSpPr>
        <p:spPr>
          <a:xfrm>
            <a:off x="3089275" y="4537075"/>
            <a:ext cx="3041650" cy="519113"/>
          </a:xfrm>
          <a:prstGeom prst="rect">
            <a:avLst/>
          </a:prstGeom>
          <a:noFill/>
          <a:ln w="12700">
            <a:noFill/>
          </a:ln>
        </p:spPr>
        <p:txBody>
          <a:bodyPr wrap="none" anchor="t">
            <a:spAutoFit/>
          </a:bodyPr>
          <a:p>
            <a:r>
              <a:rPr lang="zh-CN" altLang="en-US" sz="2800" b="1" dirty="0">
                <a:solidFill>
                  <a:srgbClr val="0033CC"/>
                </a:solidFill>
                <a:latin typeface="黑体" panose="02010609060101010101" pitchFamily="49" charset="-122"/>
                <a:ea typeface="黑体" panose="02010609060101010101" pitchFamily="49" charset="-122"/>
              </a:rPr>
              <a:t>电风扇输出的风速</a:t>
            </a:r>
            <a:endParaRPr lang="zh-CN" altLang="en-US" sz="2800" b="1" dirty="0">
              <a:solidFill>
                <a:srgbClr val="0033CC"/>
              </a:solidFill>
              <a:latin typeface="黑体" panose="02010609060101010101" pitchFamily="49" charset="-122"/>
              <a:ea typeface="黑体" panose="02010609060101010101" pitchFamily="49" charset="-122"/>
            </a:endParaRPr>
          </a:p>
        </p:txBody>
      </p:sp>
      <p:sp>
        <p:nvSpPr>
          <p:cNvPr id="101" name="Rectangle 18"/>
          <p:cNvSpPr/>
          <p:nvPr/>
        </p:nvSpPr>
        <p:spPr>
          <a:xfrm>
            <a:off x="3216275" y="5181600"/>
            <a:ext cx="1970088" cy="519113"/>
          </a:xfrm>
          <a:prstGeom prst="rect">
            <a:avLst/>
          </a:prstGeom>
          <a:noFill/>
          <a:ln w="12700">
            <a:noFill/>
          </a:ln>
        </p:spPr>
        <p:txBody>
          <a:bodyPr wrap="none" anchor="t">
            <a:spAutoFit/>
          </a:bodyPr>
          <a:p>
            <a:r>
              <a:rPr lang="zh-CN" altLang="en-US" sz="2800" b="1" dirty="0">
                <a:solidFill>
                  <a:srgbClr val="0033CC"/>
                </a:solidFill>
                <a:latin typeface="黑体" panose="02010609060101010101" pitchFamily="49" charset="-122"/>
                <a:ea typeface="黑体" panose="02010609060101010101" pitchFamily="49" charset="-122"/>
              </a:rPr>
              <a:t>电机的转速</a:t>
            </a:r>
            <a:endParaRPr lang="zh-CN" altLang="en-US" sz="2800" b="1" dirty="0">
              <a:solidFill>
                <a:srgbClr val="0033CC"/>
              </a:solidFill>
              <a:latin typeface="黑体" panose="02010609060101010101" pitchFamily="49" charset="-122"/>
              <a:ea typeface="黑体" panose="02010609060101010101" pitchFamily="49" charset="-122"/>
            </a:endParaRPr>
          </a:p>
        </p:txBody>
      </p:sp>
      <p:pic>
        <p:nvPicPr>
          <p:cNvPr id="226383" name="Picture 19" descr="1082082001"/>
          <p:cNvPicPr>
            <a:picLocks noChangeAspect="1"/>
          </p:cNvPicPr>
          <p:nvPr/>
        </p:nvPicPr>
        <p:blipFill>
          <a:blip r:embed="rId3"/>
          <a:stretch>
            <a:fillRect/>
          </a:stretch>
        </p:blipFill>
        <p:spPr>
          <a:xfrm>
            <a:off x="8094663" y="3541713"/>
            <a:ext cx="2305050" cy="2997200"/>
          </a:xfrm>
          <a:prstGeom prst="rect">
            <a:avLst/>
          </a:prstGeom>
          <a:noFill/>
          <a:ln w="9525">
            <a:noFill/>
          </a:ln>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fade">
                                      <p:cBhvr>
                                        <p:cTn id="7" dur="500"/>
                                        <p:tgtEl>
                                          <p:spTgt spid="9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9"/>
                                        </p:tgtEl>
                                        <p:attrNameLst>
                                          <p:attrName>style.visibility</p:attrName>
                                        </p:attrNameLst>
                                      </p:cBhvr>
                                      <p:to>
                                        <p:strVal val="visible"/>
                                      </p:to>
                                    </p:set>
                                    <p:animEffect transition="in" filter="fade">
                                      <p:cBhvr>
                                        <p:cTn id="12" dur="500"/>
                                        <p:tgtEl>
                                          <p:spTgt spid="9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0"/>
                                        </p:tgtEl>
                                        <p:attrNameLst>
                                          <p:attrName>style.visibility</p:attrName>
                                        </p:attrNameLst>
                                      </p:cBhvr>
                                      <p:to>
                                        <p:strVal val="visible"/>
                                      </p:to>
                                    </p:set>
                                    <p:animEffect transition="in" filter="fade">
                                      <p:cBhvr>
                                        <p:cTn id="15" dur="500"/>
                                        <p:tgtEl>
                                          <p:spTgt spid="10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1"/>
                                        </p:tgtEl>
                                        <p:attrNameLst>
                                          <p:attrName>style.visibility</p:attrName>
                                        </p:attrNameLst>
                                      </p:cBhvr>
                                      <p:to>
                                        <p:strVal val="visible"/>
                                      </p:to>
                                    </p:set>
                                    <p:animEffect transition="in" filter="fade">
                                      <p:cBhvr>
                                        <p:cTn id="18"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99" grpId="0"/>
      <p:bldP spid="100" grpId="0"/>
      <p:bldP spid="10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28354" name="组合 1"/>
          <p:cNvGrpSpPr/>
          <p:nvPr/>
        </p:nvGrpSpPr>
        <p:grpSpPr>
          <a:xfrm>
            <a:off x="-9525" y="6567488"/>
            <a:ext cx="12414250" cy="290512"/>
            <a:chOff x="1" y="6568095"/>
            <a:chExt cx="12413535" cy="289913"/>
          </a:xfrm>
        </p:grpSpPr>
        <p:grpSp>
          <p:nvGrpSpPr>
            <p:cNvPr id="228355"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8364"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8373"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8382"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8391"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8400"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8409"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28418"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28423"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28424"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28425" name="Rectangle 5"/>
          <p:cNvSpPr/>
          <p:nvPr/>
        </p:nvSpPr>
        <p:spPr>
          <a:xfrm>
            <a:off x="3633788" y="828675"/>
            <a:ext cx="7065962" cy="641350"/>
          </a:xfrm>
          <a:prstGeom prst="rect">
            <a:avLst/>
          </a:prstGeom>
          <a:noFill/>
          <a:ln w="12700">
            <a:noFill/>
          </a:ln>
        </p:spPr>
        <p:txBody>
          <a:bodyPr wrap="none" anchor="t">
            <a:spAutoFit/>
          </a:bodyPr>
          <a:p>
            <a:r>
              <a:rPr lang="zh-CN" altLang="en-US" sz="3600" b="1" dirty="0">
                <a:solidFill>
                  <a:srgbClr val="000000"/>
                </a:solidFill>
                <a:latin typeface="Times New Roman" panose="02020603050405020304" pitchFamily="18" charset="0"/>
                <a:ea typeface="宋体" panose="02010600030101010101" pitchFamily="2" charset="-122"/>
              </a:rPr>
              <a:t>案例分析：电吹风控制系统的设计</a:t>
            </a:r>
            <a:endParaRPr lang="zh-CN" altLang="en-US" sz="3600" b="1" dirty="0">
              <a:solidFill>
                <a:srgbClr val="000000"/>
              </a:solidFill>
              <a:latin typeface="Times New Roman" panose="02020603050405020304" pitchFamily="18" charset="0"/>
              <a:ea typeface="宋体" panose="02010600030101010101" pitchFamily="2" charset="-122"/>
            </a:endParaRPr>
          </a:p>
        </p:txBody>
      </p:sp>
      <p:sp>
        <p:nvSpPr>
          <p:cNvPr id="228426" name="Rectangle 6"/>
          <p:cNvSpPr/>
          <p:nvPr/>
        </p:nvSpPr>
        <p:spPr>
          <a:xfrm>
            <a:off x="376238" y="1228725"/>
            <a:ext cx="11528425" cy="954088"/>
          </a:xfrm>
          <a:prstGeom prst="rect">
            <a:avLst/>
          </a:prstGeom>
          <a:noFill/>
          <a:ln w="12700">
            <a:noFill/>
          </a:ln>
        </p:spPr>
        <p:txBody>
          <a:bodyPr anchor="t">
            <a:spAutoFit/>
          </a:bodyPr>
          <a:p>
            <a:r>
              <a:rPr lang="zh-CN" altLang="en-US" sz="2800" b="1" dirty="0">
                <a:solidFill>
                  <a:srgbClr val="FF0000"/>
                </a:solidFill>
                <a:latin typeface="Times New Roman" panose="02020603050405020304" pitchFamily="18" charset="0"/>
                <a:ea typeface="方正姚体" pitchFamily="2" charset="-122"/>
              </a:rPr>
              <a:t>设计要求：</a:t>
            </a:r>
            <a:endParaRPr lang="zh-CN" altLang="en-US" sz="2800" b="1" dirty="0">
              <a:solidFill>
                <a:srgbClr val="FF0000"/>
              </a:solidFill>
              <a:latin typeface="Times New Roman" panose="02020603050405020304" pitchFamily="18" charset="0"/>
              <a:ea typeface="方正姚体" pitchFamily="2" charset="-122"/>
            </a:endParaRPr>
          </a:p>
          <a:p>
            <a:r>
              <a:rPr lang="zh-CN" altLang="en-US" sz="2800" b="1" dirty="0">
                <a:solidFill>
                  <a:srgbClr val="000000"/>
                </a:solidFill>
                <a:latin typeface="Times New Roman" panose="02020603050405020304" pitchFamily="18" charset="0"/>
                <a:ea typeface="宋体" panose="02010600030101010101" pitchFamily="2" charset="-122"/>
              </a:rPr>
              <a:t>        电吹风能根据不同的档位（如冷风档、热风档）输出不同种类的风。</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228427" name="Rectangle 7"/>
          <p:cNvSpPr/>
          <p:nvPr/>
        </p:nvSpPr>
        <p:spPr>
          <a:xfrm>
            <a:off x="919163" y="2282825"/>
            <a:ext cx="7920037" cy="2227263"/>
          </a:xfrm>
          <a:prstGeom prst="rect">
            <a:avLst/>
          </a:prstGeom>
          <a:noFill/>
          <a:ln w="12700">
            <a:noFill/>
          </a:ln>
        </p:spPr>
        <p:txBody>
          <a:bodyPr anchor="t">
            <a:spAutoFit/>
          </a:bodyPr>
          <a:p>
            <a:r>
              <a:rPr lang="zh-CN" altLang="en-US" sz="2800" b="1" dirty="0">
                <a:solidFill>
                  <a:srgbClr val="FF0000"/>
                </a:solidFill>
                <a:latin typeface="Times New Roman" panose="02020603050405020304" pitchFamily="18" charset="0"/>
                <a:ea typeface="方正姚体" pitchFamily="2" charset="-122"/>
              </a:rPr>
              <a:t>设计分析：</a:t>
            </a:r>
            <a:endParaRPr lang="zh-CN" altLang="en-US" sz="2800" b="1" dirty="0">
              <a:solidFill>
                <a:srgbClr val="FF0000"/>
              </a:solidFill>
              <a:latin typeface="Times New Roman" panose="02020603050405020304" pitchFamily="18" charset="0"/>
              <a:ea typeface="方正姚体" pitchFamily="2" charset="-122"/>
            </a:endParaRPr>
          </a:p>
          <a:p>
            <a:r>
              <a:rPr lang="zh-CN" altLang="en-US" sz="2800" b="1" dirty="0">
                <a:solidFill>
                  <a:srgbClr val="3333FF"/>
                </a:solidFill>
                <a:latin typeface="Times New Roman" panose="02020603050405020304" pitchFamily="18" charset="0"/>
                <a:ea typeface="宋体" panose="02010600030101010101" pitchFamily="2" charset="-122"/>
              </a:rPr>
              <a:t>被控对象：</a:t>
            </a:r>
            <a:endParaRPr lang="zh-CN" altLang="en-US" sz="2800" b="1" dirty="0">
              <a:solidFill>
                <a:srgbClr val="3333FF"/>
              </a:solidFill>
              <a:latin typeface="Times New Roman" panose="02020603050405020304" pitchFamily="18" charset="0"/>
              <a:ea typeface="宋体" panose="02010600030101010101" pitchFamily="2" charset="-122"/>
            </a:endParaRPr>
          </a:p>
          <a:p>
            <a:r>
              <a:rPr lang="zh-CN" altLang="en-US" sz="2800" b="1" dirty="0">
                <a:solidFill>
                  <a:srgbClr val="3333FF"/>
                </a:solidFill>
                <a:latin typeface="Times New Roman" panose="02020603050405020304" pitchFamily="18" charset="0"/>
                <a:ea typeface="宋体" panose="02010600030101010101" pitchFamily="2" charset="-122"/>
              </a:rPr>
              <a:t>被控量：</a:t>
            </a:r>
            <a:endParaRPr lang="zh-CN" altLang="en-US" sz="2800" b="1" dirty="0">
              <a:solidFill>
                <a:srgbClr val="3333FF"/>
              </a:solidFill>
              <a:latin typeface="Times New Roman" panose="02020603050405020304" pitchFamily="18" charset="0"/>
              <a:ea typeface="宋体" panose="02010600030101010101" pitchFamily="2" charset="-122"/>
            </a:endParaRPr>
          </a:p>
          <a:p>
            <a:r>
              <a:rPr lang="zh-CN" altLang="en-US" sz="2800" b="1" dirty="0">
                <a:solidFill>
                  <a:srgbClr val="3333FF"/>
                </a:solidFill>
                <a:latin typeface="Times New Roman" panose="02020603050405020304" pitchFamily="18" charset="0"/>
                <a:ea typeface="宋体" panose="02010600030101010101" pitchFamily="2" charset="-122"/>
              </a:rPr>
              <a:t>控制量：</a:t>
            </a:r>
            <a:endParaRPr lang="zh-CN" altLang="en-US" sz="2800" b="1" dirty="0">
              <a:solidFill>
                <a:srgbClr val="3333FF"/>
              </a:solidFill>
              <a:latin typeface="Times New Roman" panose="02020603050405020304" pitchFamily="18" charset="0"/>
              <a:ea typeface="宋体" panose="02010600030101010101" pitchFamily="2" charset="-122"/>
            </a:endParaRPr>
          </a:p>
          <a:p>
            <a:r>
              <a:rPr lang="zh-CN" altLang="en-US" sz="2800" b="1" dirty="0">
                <a:solidFill>
                  <a:srgbClr val="3333FF"/>
                </a:solidFill>
                <a:latin typeface="Times New Roman" panose="02020603050405020304" pitchFamily="18" charset="0"/>
                <a:ea typeface="宋体" panose="02010600030101010101" pitchFamily="2" charset="-122"/>
              </a:rPr>
              <a:t>干扰因素：</a:t>
            </a:r>
            <a:endParaRPr lang="zh-CN" altLang="en-US" sz="2800" b="1" dirty="0">
              <a:solidFill>
                <a:srgbClr val="000000"/>
              </a:solidFill>
              <a:latin typeface="Times New Roman" panose="02020603050405020304" pitchFamily="18" charset="0"/>
              <a:ea typeface="宋体" panose="02010600030101010101" pitchFamily="2" charset="-122"/>
            </a:endParaRPr>
          </a:p>
        </p:txBody>
      </p:sp>
      <p:pic>
        <p:nvPicPr>
          <p:cNvPr id="228428" name="Picture 9" descr="1007352357_1_big"/>
          <p:cNvPicPr>
            <a:picLocks noChangeAspect="1"/>
          </p:cNvPicPr>
          <p:nvPr/>
        </p:nvPicPr>
        <p:blipFill>
          <a:blip r:embed="rId2"/>
          <a:stretch>
            <a:fillRect/>
          </a:stretch>
        </p:blipFill>
        <p:spPr>
          <a:xfrm>
            <a:off x="8210550" y="2466975"/>
            <a:ext cx="3176588" cy="2836863"/>
          </a:xfrm>
          <a:prstGeom prst="rect">
            <a:avLst/>
          </a:prstGeom>
          <a:noFill/>
          <a:ln w="9525">
            <a:noFill/>
          </a:ln>
        </p:spPr>
      </p:pic>
      <p:pic>
        <p:nvPicPr>
          <p:cNvPr id="228429" name="Picture 10" descr="1268031250_1_big"/>
          <p:cNvPicPr>
            <a:picLocks noChangeAspect="1"/>
          </p:cNvPicPr>
          <p:nvPr/>
        </p:nvPicPr>
        <p:blipFill>
          <a:blip r:embed="rId3"/>
          <a:stretch>
            <a:fillRect/>
          </a:stretch>
        </p:blipFill>
        <p:spPr>
          <a:xfrm>
            <a:off x="3859213" y="4565650"/>
            <a:ext cx="2524125" cy="1882775"/>
          </a:xfrm>
          <a:prstGeom prst="rect">
            <a:avLst/>
          </a:prstGeom>
          <a:noFill/>
          <a:ln w="9525">
            <a:noFill/>
          </a:ln>
        </p:spPr>
      </p:pic>
      <p:sp>
        <p:nvSpPr>
          <p:cNvPr id="228430" name="Rectangle 11"/>
          <p:cNvSpPr/>
          <p:nvPr/>
        </p:nvSpPr>
        <p:spPr>
          <a:xfrm>
            <a:off x="2727325" y="2700338"/>
            <a:ext cx="2684463" cy="519112"/>
          </a:xfrm>
          <a:prstGeom prst="rect">
            <a:avLst/>
          </a:prstGeom>
          <a:noFill/>
          <a:ln w="12700">
            <a:noFill/>
          </a:ln>
        </p:spPr>
        <p:txBody>
          <a:bodyPr wrap="none" anchor="t">
            <a:spAutoFit/>
          </a:bodyPr>
          <a:p>
            <a:r>
              <a:rPr lang="zh-CN" altLang="en-US" sz="2800" b="1" dirty="0">
                <a:solidFill>
                  <a:srgbClr val="000000"/>
                </a:solidFill>
                <a:latin typeface="Times New Roman" panose="02020603050405020304" pitchFamily="18" charset="0"/>
                <a:ea typeface="宋体" panose="02010600030101010101" pitchFamily="2" charset="-122"/>
              </a:rPr>
              <a:t>是电吹风装置，</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228431" name="Rectangle 12"/>
          <p:cNvSpPr/>
          <p:nvPr/>
        </p:nvSpPr>
        <p:spPr>
          <a:xfrm>
            <a:off x="2390775" y="3587750"/>
            <a:ext cx="3398838" cy="519113"/>
          </a:xfrm>
          <a:prstGeom prst="rect">
            <a:avLst/>
          </a:prstGeom>
          <a:noFill/>
          <a:ln w="12700">
            <a:noFill/>
          </a:ln>
        </p:spPr>
        <p:txBody>
          <a:bodyPr wrap="none" anchor="t">
            <a:spAutoFit/>
          </a:bodyPr>
          <a:p>
            <a:r>
              <a:rPr lang="zh-CN" altLang="en-US" sz="2800" b="1" dirty="0">
                <a:solidFill>
                  <a:srgbClr val="000000"/>
                </a:solidFill>
                <a:latin typeface="Times New Roman" panose="02020603050405020304" pitchFamily="18" charset="0"/>
                <a:ea typeface="宋体" panose="02010600030101010101" pitchFamily="2" charset="-122"/>
              </a:rPr>
              <a:t>是风的速度和温度，</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228432" name="Rectangle 13"/>
          <p:cNvSpPr/>
          <p:nvPr/>
        </p:nvSpPr>
        <p:spPr>
          <a:xfrm>
            <a:off x="2590800" y="3124200"/>
            <a:ext cx="2684463" cy="519113"/>
          </a:xfrm>
          <a:prstGeom prst="rect">
            <a:avLst/>
          </a:prstGeom>
          <a:noFill/>
          <a:ln w="12700">
            <a:noFill/>
          </a:ln>
        </p:spPr>
        <p:txBody>
          <a:bodyPr wrap="none" anchor="t">
            <a:spAutoFit/>
          </a:bodyPr>
          <a:p>
            <a:r>
              <a:rPr lang="zh-CN" altLang="en-US" sz="2800" b="1" dirty="0">
                <a:solidFill>
                  <a:srgbClr val="000000"/>
                </a:solidFill>
                <a:latin typeface="Times New Roman" panose="02020603050405020304" pitchFamily="18" charset="0"/>
                <a:ea typeface="宋体" panose="02010600030101010101" pitchFamily="2" charset="-122"/>
              </a:rPr>
              <a:t>是电机的电压，</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228433" name="Rectangle 14"/>
          <p:cNvSpPr/>
          <p:nvPr/>
        </p:nvSpPr>
        <p:spPr>
          <a:xfrm>
            <a:off x="2592388" y="4076700"/>
            <a:ext cx="5541962" cy="519113"/>
          </a:xfrm>
          <a:prstGeom prst="rect">
            <a:avLst/>
          </a:prstGeom>
          <a:noFill/>
          <a:ln w="12700">
            <a:noFill/>
          </a:ln>
        </p:spPr>
        <p:txBody>
          <a:bodyPr wrap="none" anchor="t">
            <a:spAutoFit/>
          </a:bodyPr>
          <a:p>
            <a:r>
              <a:rPr lang="zh-CN" altLang="en-US" sz="2800" b="1" dirty="0">
                <a:solidFill>
                  <a:srgbClr val="000000"/>
                </a:solidFill>
                <a:latin typeface="Times New Roman" panose="02020603050405020304" pitchFamily="18" charset="0"/>
                <a:ea typeface="宋体" panose="02010600030101010101" pitchFamily="2" charset="-122"/>
              </a:rPr>
              <a:t>是房间温度、电源电压的波动等。</a:t>
            </a:r>
            <a:endParaRPr lang="zh-CN" altLang="en-US" sz="2800" b="1" dirty="0">
              <a:solidFill>
                <a:srgbClr val="000000"/>
              </a:solidFill>
              <a:latin typeface="Times New Roman" panose="02020603050405020304" pitchFamily="18" charset="0"/>
              <a:ea typeface="宋体" panose="02010600030101010101" pitchFamily="2" charset="-122"/>
            </a:endParaRPr>
          </a:p>
        </p:txBody>
      </p:sp>
      <p:sp>
        <p:nvSpPr>
          <p:cNvPr id="228434" name="椭圆 104"/>
          <p:cNvSpPr/>
          <p:nvPr/>
        </p:nvSpPr>
        <p:spPr>
          <a:xfrm>
            <a:off x="8810625" y="5621338"/>
            <a:ext cx="428625" cy="357187"/>
          </a:xfrm>
          <a:prstGeom prst="ellipse">
            <a:avLst/>
          </a:prstGeom>
          <a:solidFill>
            <a:srgbClr val="FFFFFF"/>
          </a:solidFill>
          <a:ln w="12700">
            <a:noFill/>
          </a:ln>
        </p:spPr>
        <p:txBody>
          <a:bodyPr wrap="none" anchor="t"/>
          <a:p>
            <a:endParaRPr lang="zh-CN" altLang="en-US" sz="2400" b="1" dirty="0">
              <a:solidFill>
                <a:srgbClr val="000000"/>
              </a:solidFill>
              <a:latin typeface="Times New Roman" panose="02020603050405020304" pitchFamily="18" charset="0"/>
              <a:ea typeface="宋体" panose="02010600030101010101" pitchFamily="2" charset="-122"/>
            </a:endParaRPr>
          </a:p>
        </p:txBody>
      </p:sp>
    </p:spTree>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30402" name="组合 1"/>
          <p:cNvGrpSpPr/>
          <p:nvPr/>
        </p:nvGrpSpPr>
        <p:grpSpPr>
          <a:xfrm>
            <a:off x="-9525" y="6567488"/>
            <a:ext cx="12414250" cy="290512"/>
            <a:chOff x="1" y="6568095"/>
            <a:chExt cx="12413535" cy="289913"/>
          </a:xfrm>
        </p:grpSpPr>
        <p:grpSp>
          <p:nvGrpSpPr>
            <p:cNvPr id="230403"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0412"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0421"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0430"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0439"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0448"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0457"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0466"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30471"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30472"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30473" name="Rectangle 4"/>
          <p:cNvSpPr/>
          <p:nvPr/>
        </p:nvSpPr>
        <p:spPr>
          <a:xfrm>
            <a:off x="601663" y="2787650"/>
            <a:ext cx="10907712" cy="3108325"/>
          </a:xfrm>
          <a:prstGeom prst="rect">
            <a:avLst/>
          </a:prstGeom>
          <a:noFill/>
          <a:ln w="12700">
            <a:noFill/>
          </a:ln>
        </p:spPr>
        <p:txBody>
          <a:bodyPr anchor="t">
            <a:spAutoFit/>
          </a:bodyPr>
          <a:p>
            <a:r>
              <a:rPr lang="zh-CN" altLang="en-US" sz="2800" b="1" dirty="0">
                <a:solidFill>
                  <a:srgbClr val="FF0000"/>
                </a:solidFill>
                <a:latin typeface="Times New Roman" panose="02020603050405020304" pitchFamily="18" charset="0"/>
                <a:ea typeface="方正姚体" pitchFamily="2" charset="-122"/>
              </a:rPr>
              <a:t>方案构思：</a:t>
            </a:r>
            <a:endParaRPr lang="zh-CN" altLang="en-US" sz="2800" b="1" dirty="0">
              <a:solidFill>
                <a:srgbClr val="FF0000"/>
              </a:solidFill>
              <a:latin typeface="Times New Roman" panose="02020603050405020304" pitchFamily="18" charset="0"/>
              <a:ea typeface="方正姚体" pitchFamily="2" charset="-122"/>
            </a:endParaRPr>
          </a:p>
          <a:p>
            <a:r>
              <a:rPr lang="zh-CN" altLang="en-US" sz="2800" b="1" dirty="0">
                <a:solidFill>
                  <a:srgbClr val="000000"/>
                </a:solidFill>
                <a:latin typeface="Times New Roman" panose="02020603050405020304" pitchFamily="18" charset="0"/>
                <a:ea typeface="宋体" panose="02010600030101010101" pitchFamily="2" charset="-122"/>
              </a:rPr>
              <a:t>        </a:t>
            </a:r>
            <a:r>
              <a:rPr lang="zh-CN" altLang="en-US" sz="2800" b="1" dirty="0">
                <a:solidFill>
                  <a:srgbClr val="000000"/>
                </a:solidFill>
                <a:latin typeface="楷体_GB2312" pitchFamily="49" charset="-122"/>
                <a:ea typeface="楷体_GB2312" pitchFamily="49" charset="-122"/>
              </a:rPr>
              <a:t>选择</a:t>
            </a:r>
            <a:r>
              <a:rPr lang="zh-CN" altLang="en-US" sz="2800" b="1" dirty="0">
                <a:solidFill>
                  <a:srgbClr val="3333FF"/>
                </a:solidFill>
                <a:latin typeface="楷体_GB2312" pitchFamily="49" charset="-122"/>
                <a:ea typeface="楷体_GB2312" pitchFamily="49" charset="-122"/>
              </a:rPr>
              <a:t>开环控制系统</a:t>
            </a:r>
            <a:r>
              <a:rPr lang="zh-CN" altLang="en-US" sz="2800" b="1" dirty="0">
                <a:solidFill>
                  <a:srgbClr val="000000"/>
                </a:solidFill>
                <a:latin typeface="楷体_GB2312" pitchFamily="49" charset="-122"/>
                <a:ea typeface="楷体_GB2312" pitchFamily="49" charset="-122"/>
              </a:rPr>
              <a:t>实现电吹风的控制要求。</a:t>
            </a:r>
            <a:endParaRPr lang="zh-CN" altLang="en-US" sz="2800" b="1" dirty="0">
              <a:solidFill>
                <a:srgbClr val="000000"/>
              </a:solidFill>
              <a:latin typeface="楷体_GB2312" pitchFamily="49" charset="-122"/>
              <a:ea typeface="楷体_GB2312" pitchFamily="49" charset="-122"/>
            </a:endParaRPr>
          </a:p>
          <a:p>
            <a:r>
              <a:rPr lang="zh-CN" altLang="en-US" sz="2800" b="1" dirty="0">
                <a:solidFill>
                  <a:srgbClr val="000000"/>
                </a:solidFill>
                <a:latin typeface="楷体_GB2312" pitchFamily="49" charset="-122"/>
                <a:ea typeface="楷体_GB2312" pitchFamily="49" charset="-122"/>
              </a:rPr>
              <a:t>      设定风的档位就设定了电机的电压和电热丝的阻值，接通电源后，电机带动一个小风扇转动，产生的风通过电吹风的电热丝，输出的就是与设定的风种相对应的风。</a:t>
            </a:r>
            <a:endParaRPr lang="zh-CN" altLang="en-US" sz="2800" b="1" dirty="0">
              <a:solidFill>
                <a:srgbClr val="000000"/>
              </a:solidFill>
              <a:latin typeface="楷体_GB2312" pitchFamily="49" charset="-122"/>
              <a:ea typeface="楷体_GB2312" pitchFamily="49" charset="-122"/>
            </a:endParaRPr>
          </a:p>
          <a:p>
            <a:r>
              <a:rPr lang="zh-CN" altLang="en-US" sz="2800" b="1" dirty="0">
                <a:solidFill>
                  <a:srgbClr val="000000"/>
                </a:solidFill>
                <a:latin typeface="楷体_GB2312" pitchFamily="49" charset="-122"/>
                <a:ea typeface="楷体_GB2312" pitchFamily="49" charset="-122"/>
              </a:rPr>
              <a:t>       确定了电吹风控制系统的设计方案后，画出必要的电器线路图，选择适当型号的元件和配件，进行组装、调试。 </a:t>
            </a:r>
            <a:endParaRPr lang="zh-CN" altLang="en-US" sz="2800" b="1" dirty="0">
              <a:solidFill>
                <a:srgbClr val="000000"/>
              </a:solidFill>
              <a:latin typeface="楷体_GB2312" pitchFamily="49" charset="-122"/>
              <a:ea typeface="楷体_GB2312" pitchFamily="49" charset="-122"/>
            </a:endParaRPr>
          </a:p>
        </p:txBody>
      </p:sp>
      <p:sp>
        <p:nvSpPr>
          <p:cNvPr id="230474" name="Rectangle 5"/>
          <p:cNvSpPr/>
          <p:nvPr/>
        </p:nvSpPr>
        <p:spPr>
          <a:xfrm>
            <a:off x="631825" y="1198563"/>
            <a:ext cx="10774363" cy="1092200"/>
          </a:xfrm>
          <a:prstGeom prst="rect">
            <a:avLst/>
          </a:prstGeom>
          <a:noFill/>
          <a:ln w="12700">
            <a:noFill/>
          </a:ln>
        </p:spPr>
        <p:txBody>
          <a:bodyPr anchor="t">
            <a:spAutoFit/>
          </a:bodyPr>
          <a:p>
            <a:r>
              <a:rPr lang="zh-CN" altLang="en-US" sz="2800" b="1" dirty="0">
                <a:solidFill>
                  <a:srgbClr val="FF0000"/>
                </a:solidFill>
                <a:latin typeface="Times New Roman" panose="02020603050405020304" pitchFamily="18" charset="0"/>
                <a:ea typeface="方正姚体" pitchFamily="2" charset="-122"/>
              </a:rPr>
              <a:t>电吹风的控制工作过程：</a:t>
            </a:r>
            <a:endParaRPr lang="zh-CN" altLang="en-US" sz="2800" b="1" dirty="0">
              <a:solidFill>
                <a:srgbClr val="FF0000"/>
              </a:solidFill>
              <a:latin typeface="Times New Roman" panose="02020603050405020304" pitchFamily="18" charset="0"/>
              <a:ea typeface="方正姚体" pitchFamily="2" charset="-122"/>
            </a:endParaRPr>
          </a:p>
          <a:p>
            <a:pPr>
              <a:lnSpc>
                <a:spcPct val="150000"/>
              </a:lnSpc>
            </a:pPr>
            <a:r>
              <a:rPr lang="zh-CN" altLang="en-US" sz="2800" b="1" dirty="0">
                <a:solidFill>
                  <a:srgbClr val="000000"/>
                </a:solidFill>
                <a:latin typeface="Times New Roman" panose="02020603050405020304" pitchFamily="18" charset="0"/>
                <a:ea typeface="宋体" panose="02010600030101010101" pitchFamily="2" charset="-122"/>
              </a:rPr>
              <a:t>        </a:t>
            </a:r>
            <a:r>
              <a:rPr lang="zh-CN" altLang="en-US" sz="2800" b="1" dirty="0">
                <a:solidFill>
                  <a:srgbClr val="000000"/>
                </a:solidFill>
                <a:latin typeface="Times New Roman" panose="02020603050405020304" pitchFamily="18" charset="0"/>
                <a:ea typeface="楷体_GB2312" pitchFamily="49" charset="-122"/>
              </a:rPr>
              <a:t>电吹风是要将其内部</a:t>
            </a:r>
            <a:r>
              <a:rPr lang="zh-CN" altLang="en-US" sz="2800" b="1" dirty="0">
                <a:solidFill>
                  <a:srgbClr val="3333CC"/>
                </a:solidFill>
                <a:latin typeface="Times New Roman" panose="02020603050405020304" pitchFamily="18" charset="0"/>
                <a:ea typeface="楷体_GB2312" pitchFamily="49" charset="-122"/>
              </a:rPr>
              <a:t>电热丝</a:t>
            </a:r>
            <a:r>
              <a:rPr lang="zh-CN" altLang="en-US" sz="2800" b="1" dirty="0">
                <a:solidFill>
                  <a:srgbClr val="000000"/>
                </a:solidFill>
                <a:latin typeface="Times New Roman" panose="02020603050405020304" pitchFamily="18" charset="0"/>
                <a:ea typeface="楷体_GB2312" pitchFamily="49" charset="-122"/>
              </a:rPr>
              <a:t>的热量通过一个小电风扇扩散出去。</a:t>
            </a:r>
            <a:endParaRPr lang="zh-CN" altLang="en-US" sz="2800" b="1" dirty="0">
              <a:solidFill>
                <a:srgbClr val="000000"/>
              </a:solidFill>
              <a:latin typeface="Times New Roman" panose="02020603050405020304" pitchFamily="18" charset="0"/>
              <a:ea typeface="楷体_GB2312" pitchFamily="49" charset="-122"/>
            </a:endParaRPr>
          </a:p>
        </p:txBody>
      </p:sp>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32450" name="组合 1"/>
          <p:cNvGrpSpPr/>
          <p:nvPr/>
        </p:nvGrpSpPr>
        <p:grpSpPr>
          <a:xfrm>
            <a:off x="-9525" y="6567488"/>
            <a:ext cx="12414250" cy="290512"/>
            <a:chOff x="1" y="6568095"/>
            <a:chExt cx="12413535" cy="289913"/>
          </a:xfrm>
        </p:grpSpPr>
        <p:grpSp>
          <p:nvGrpSpPr>
            <p:cNvPr id="232451"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2460"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2469"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2478"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2487"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2496"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2505"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2514"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32519"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32520"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32521" name="Text Box 5"/>
          <p:cNvSpPr txBox="1"/>
          <p:nvPr/>
        </p:nvSpPr>
        <p:spPr>
          <a:xfrm>
            <a:off x="1141413" y="2773363"/>
            <a:ext cx="4133850" cy="954087"/>
          </a:xfrm>
          <a:prstGeom prst="rect">
            <a:avLst/>
          </a:prstGeom>
          <a:noFill/>
          <a:ln w="12700">
            <a:noFill/>
          </a:ln>
        </p:spPr>
        <p:txBody>
          <a:bodyPr wrap="none" anchor="t">
            <a:spAutoFit/>
          </a:bodyPr>
          <a:p>
            <a:r>
              <a:rPr lang="zh-CN" altLang="en-US" sz="2800" b="1" dirty="0">
                <a:latin typeface="楷体_GB2312" pitchFamily="49" charset="-122"/>
                <a:ea typeface="楷体_GB2312" pitchFamily="49" charset="-122"/>
              </a:rPr>
              <a:t>世界</a:t>
            </a:r>
            <a:r>
              <a:rPr lang="en-US" altLang="zh-CN" sz="2800" b="1" dirty="0">
                <a:latin typeface="楷体_GB2312" pitchFamily="49" charset="-122"/>
                <a:ea typeface="楷体_GB2312" pitchFamily="49" charset="-122"/>
              </a:rPr>
              <a:t>100</a:t>
            </a:r>
            <a:r>
              <a:rPr lang="zh-CN" altLang="en-US" sz="2800" b="1" dirty="0">
                <a:latin typeface="楷体_GB2312" pitchFamily="49" charset="-122"/>
                <a:ea typeface="楷体_GB2312" pitchFamily="49" charset="-122"/>
              </a:rPr>
              <a:t>大发明之一，</a:t>
            </a:r>
            <a:endParaRPr lang="en-US" altLang="zh-CN" sz="2800" b="1" dirty="0">
              <a:latin typeface="楷体_GB2312" pitchFamily="49" charset="-122"/>
              <a:ea typeface="楷体_GB2312" pitchFamily="49" charset="-122"/>
            </a:endParaRPr>
          </a:p>
          <a:p>
            <a:r>
              <a:rPr lang="zh-CN" altLang="en-US" sz="2800" b="1" dirty="0">
                <a:latin typeface="楷体_GB2312" pitchFamily="49" charset="-122"/>
                <a:ea typeface="楷体_GB2312" pitchFamily="49" charset="-122"/>
              </a:rPr>
              <a:t>生活必备，每天都要使用</a:t>
            </a:r>
            <a:endParaRPr lang="zh-CN" altLang="en-US" sz="2800" b="1" dirty="0">
              <a:latin typeface="楷体_GB2312" pitchFamily="49" charset="-122"/>
              <a:ea typeface="楷体_GB2312" pitchFamily="49" charset="-122"/>
            </a:endParaRPr>
          </a:p>
        </p:txBody>
      </p:sp>
      <p:pic>
        <p:nvPicPr>
          <p:cNvPr id="232522" name="图片 2"/>
          <p:cNvPicPr>
            <a:picLocks noChangeAspect="1"/>
          </p:cNvPicPr>
          <p:nvPr/>
        </p:nvPicPr>
        <p:blipFill>
          <a:blip r:embed="rId2"/>
          <a:stretch>
            <a:fillRect/>
          </a:stretch>
        </p:blipFill>
        <p:spPr>
          <a:xfrm>
            <a:off x="5970588" y="523875"/>
            <a:ext cx="4864100" cy="5983288"/>
          </a:xfrm>
          <a:prstGeom prst="rect">
            <a:avLst/>
          </a:prstGeom>
          <a:noFill/>
          <a:ln w="9525">
            <a:noFill/>
          </a:ln>
        </p:spPr>
      </p:pic>
      <p:sp>
        <p:nvSpPr>
          <p:cNvPr id="232523" name="Rectangle 5"/>
          <p:cNvSpPr/>
          <p:nvPr/>
        </p:nvSpPr>
        <p:spPr>
          <a:xfrm>
            <a:off x="1336675" y="903288"/>
            <a:ext cx="5903913" cy="579437"/>
          </a:xfrm>
          <a:prstGeom prst="rect">
            <a:avLst/>
          </a:prstGeom>
          <a:noFill/>
          <a:ln w="12700">
            <a:noFill/>
          </a:ln>
        </p:spPr>
        <p:txBody>
          <a:bodyPr anchor="t">
            <a:spAutoFit/>
          </a:bodyPr>
          <a:p>
            <a:r>
              <a:rPr lang="en-US" altLang="zh-CN" sz="3200" b="1" dirty="0">
                <a:solidFill>
                  <a:srgbClr val="FF0000"/>
                </a:solidFill>
                <a:latin typeface="Times New Roman" panose="02020603050405020304" pitchFamily="18" charset="0"/>
                <a:ea typeface="方正姚体" pitchFamily="2" charset="-122"/>
              </a:rPr>
              <a:t>(2)</a:t>
            </a:r>
            <a:r>
              <a:rPr lang="zh-CN" altLang="en-US" sz="3200" b="1" dirty="0">
                <a:solidFill>
                  <a:srgbClr val="FF0000"/>
                </a:solidFill>
                <a:latin typeface="Times New Roman" panose="02020603050405020304" pitchFamily="18" charset="0"/>
                <a:ea typeface="方正姚体" pitchFamily="2" charset="-122"/>
              </a:rPr>
              <a:t>闭环控制系统的设计</a:t>
            </a:r>
            <a:endParaRPr lang="zh-CN" altLang="en-US" sz="3200" b="1" dirty="0">
              <a:solidFill>
                <a:srgbClr val="FF0000"/>
              </a:solidFill>
              <a:latin typeface="Times New Roman" panose="02020603050405020304" pitchFamily="18" charset="0"/>
              <a:ea typeface="方正姚体" pitchFamily="2" charset="-122"/>
            </a:endParaRPr>
          </a:p>
        </p:txBody>
      </p:sp>
    </p:spTree>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34498" name="组合 1"/>
          <p:cNvGrpSpPr/>
          <p:nvPr/>
        </p:nvGrpSpPr>
        <p:grpSpPr>
          <a:xfrm>
            <a:off x="-9525" y="6567488"/>
            <a:ext cx="12414250" cy="290512"/>
            <a:chOff x="1" y="6568095"/>
            <a:chExt cx="12413535" cy="289913"/>
          </a:xfrm>
        </p:grpSpPr>
        <p:grpSp>
          <p:nvGrpSpPr>
            <p:cNvPr id="234499" name="Group 14"/>
            <p:cNvGrpSpPr/>
            <p:nvPr/>
          </p:nvGrpSpPr>
          <p:grpSpPr>
            <a:xfrm rot="5400000">
              <a:off x="719012" y="5854925"/>
              <a:ext cx="284068" cy="1722093"/>
              <a:chOff x="8033404" y="-601875"/>
              <a:chExt cx="500996" cy="1722093"/>
            </a:xfrm>
          </p:grpSpPr>
          <p:sp>
            <p:nvSpPr>
              <p:cNvPr id="1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4508" name="Group 14"/>
            <p:cNvGrpSpPr/>
            <p:nvPr/>
          </p:nvGrpSpPr>
          <p:grpSpPr>
            <a:xfrm rot="5400000">
              <a:off x="2349849" y="5854918"/>
              <a:ext cx="284068" cy="1722093"/>
              <a:chOff x="8033404" y="-601875"/>
              <a:chExt cx="500996" cy="1722093"/>
            </a:xfrm>
          </p:grpSpPr>
          <p:sp>
            <p:nvSpPr>
              <p:cNvPr id="36"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0"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4517" name="Group 14"/>
            <p:cNvGrpSpPr/>
            <p:nvPr/>
          </p:nvGrpSpPr>
          <p:grpSpPr>
            <a:xfrm rot="5400000">
              <a:off x="3980686" y="5849084"/>
              <a:ext cx="284068" cy="1722093"/>
              <a:chOff x="8033404" y="-601875"/>
              <a:chExt cx="500996" cy="1722093"/>
            </a:xfrm>
          </p:grpSpPr>
          <p:sp>
            <p:nvSpPr>
              <p:cNvPr id="45"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4526" name="Group 14"/>
            <p:cNvGrpSpPr/>
            <p:nvPr/>
          </p:nvGrpSpPr>
          <p:grpSpPr>
            <a:xfrm rot="5400000">
              <a:off x="5640369" y="5853703"/>
              <a:ext cx="284068" cy="1722093"/>
              <a:chOff x="8033404" y="-601875"/>
              <a:chExt cx="500996" cy="1722093"/>
            </a:xfrm>
          </p:grpSpPr>
          <p:sp>
            <p:nvSpPr>
              <p:cNvPr id="54"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6"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8"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4535" name="Group 14"/>
            <p:cNvGrpSpPr/>
            <p:nvPr/>
          </p:nvGrpSpPr>
          <p:grpSpPr>
            <a:xfrm rot="5400000">
              <a:off x="7300359" y="5854918"/>
              <a:ext cx="284068" cy="1722093"/>
              <a:chOff x="8033404" y="-601875"/>
              <a:chExt cx="500996" cy="1722093"/>
            </a:xfrm>
          </p:grpSpPr>
          <p:sp>
            <p:nvSpPr>
              <p:cNvPr id="63"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4"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7"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9"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4544" name="Group 14"/>
            <p:cNvGrpSpPr/>
            <p:nvPr/>
          </p:nvGrpSpPr>
          <p:grpSpPr>
            <a:xfrm rot="5400000">
              <a:off x="8950910" y="5849080"/>
              <a:ext cx="284068" cy="1722093"/>
              <a:chOff x="8033404" y="-601875"/>
              <a:chExt cx="500996" cy="1722093"/>
            </a:xfrm>
          </p:grpSpPr>
          <p:sp>
            <p:nvSpPr>
              <p:cNvPr id="72"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5"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7"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9"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4553" name="Group 14"/>
            <p:cNvGrpSpPr/>
            <p:nvPr/>
          </p:nvGrpSpPr>
          <p:grpSpPr>
            <a:xfrm rot="5400000">
              <a:off x="10602145" y="5849080"/>
              <a:ext cx="284068" cy="1722093"/>
              <a:chOff x="8033404" y="-601875"/>
              <a:chExt cx="500996" cy="1722093"/>
            </a:xfrm>
          </p:grpSpPr>
          <p:sp>
            <p:nvSpPr>
              <p:cNvPr id="81"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Rectangle 17"/>
              <p:cNvSpPr/>
              <p:nvPr/>
            </p:nvSpPr>
            <p:spPr>
              <a:xfrm>
                <a:off x="8289294" y="87985"/>
                <a:ext cx="245098"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5" name="Rectangle 15"/>
              <p:cNvSpPr/>
              <p:nvPr/>
            </p:nvSpPr>
            <p:spPr>
              <a:xfrm>
                <a:off x="8229600" y="-347998"/>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6"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7" name="Rectangle 16"/>
              <p:cNvSpPr/>
              <p:nvPr/>
            </p:nvSpPr>
            <p:spPr>
              <a:xfrm>
                <a:off x="8033415" y="-13867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ectangle 16"/>
              <p:cNvSpPr/>
              <p:nvPr/>
            </p:nvSpPr>
            <p:spPr>
              <a:xfrm>
                <a:off x="8033404" y="-601875"/>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234562" name="Group 14"/>
            <p:cNvGrpSpPr/>
            <p:nvPr/>
          </p:nvGrpSpPr>
          <p:grpSpPr>
            <a:xfrm rot="5400000">
              <a:off x="11824566" y="6263191"/>
              <a:ext cx="281852" cy="896088"/>
              <a:chOff x="8037312" y="224130"/>
              <a:chExt cx="497088" cy="896088"/>
            </a:xfrm>
          </p:grpSpPr>
          <p:sp>
            <p:nvSpPr>
              <p:cNvPr id="90" name="Rectangle 15"/>
              <p:cNvSpPr/>
              <p:nvPr/>
            </p:nvSpPr>
            <p:spPr>
              <a:xfrm>
                <a:off x="8229600" y="451701"/>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1" name="Rectangle 16"/>
              <p:cNvSpPr/>
              <p:nvPr/>
            </p:nvSpPr>
            <p:spPr>
              <a:xfrm>
                <a:off x="8077200" y="692870"/>
                <a:ext cx="304800"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ectangle 17"/>
              <p:cNvSpPr/>
              <p:nvPr/>
            </p:nvSpPr>
            <p:spPr>
              <a:xfrm>
                <a:off x="8289303" y="875121"/>
                <a:ext cx="245097" cy="245097"/>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5" name="Rectangle 16"/>
              <p:cNvSpPr/>
              <p:nvPr/>
            </p:nvSpPr>
            <p:spPr>
              <a:xfrm>
                <a:off x="8037312" y="224130"/>
                <a:ext cx="304799" cy="304800"/>
              </a:xfrm>
              <a:prstGeom prst="rect">
                <a:avLst/>
              </a:prstGeom>
              <a:noFill/>
              <a:ln w="6350" cap="flat" cmpd="sng" algn="ctr">
                <a:solidFill>
                  <a:srgbClr val="ED7D31"/>
                </a:solid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sp>
        <p:nvSpPr>
          <p:cNvPr id="234567" name="文本框 35"/>
          <p:cNvSpPr txBox="1"/>
          <p:nvPr/>
        </p:nvSpPr>
        <p:spPr>
          <a:xfrm>
            <a:off x="846138" y="231775"/>
            <a:ext cx="5099050" cy="584200"/>
          </a:xfrm>
          <a:prstGeom prst="rect">
            <a:avLst/>
          </a:prstGeom>
          <a:noFill/>
          <a:ln w="9525">
            <a:noFill/>
          </a:ln>
        </p:spPr>
        <p:txBody>
          <a:bodyPr anchor="t">
            <a:spAutoFit/>
          </a:bodyPr>
          <a:p>
            <a:pPr algn="dist"/>
            <a:r>
              <a:rPr lang="en-US" altLang="zh-CN" sz="3200" b="1" dirty="0">
                <a:solidFill>
                  <a:srgbClr val="ED7D31"/>
                </a:solidFill>
                <a:latin typeface="微软雅黑" panose="020B0503020204020204" pitchFamily="34" charset="-122"/>
                <a:ea typeface="微软雅黑" panose="020B0503020204020204" pitchFamily="34" charset="-122"/>
              </a:rPr>
              <a:t>1.</a:t>
            </a:r>
            <a:r>
              <a:rPr lang="zh-CN" altLang="en-US" sz="3200" b="1" dirty="0">
                <a:solidFill>
                  <a:srgbClr val="ED7D31"/>
                </a:solidFill>
                <a:latin typeface="微软雅黑" panose="020B0503020204020204" pitchFamily="34" charset="-122"/>
                <a:ea typeface="微软雅黑" panose="020B0503020204020204" pitchFamily="34" charset="-122"/>
              </a:rPr>
              <a:t>控制系统设计的一般思路</a:t>
            </a:r>
            <a:endParaRPr lang="zh-CN" altLang="zh-CN" sz="3200" b="1" dirty="0">
              <a:solidFill>
                <a:srgbClr val="ED7D31"/>
              </a:solidFill>
              <a:latin typeface="微软雅黑" panose="020B0503020204020204" pitchFamily="34" charset="-122"/>
              <a:ea typeface="微软雅黑" panose="020B0503020204020204" pitchFamily="34" charset="-122"/>
            </a:endParaRPr>
          </a:p>
        </p:txBody>
      </p:sp>
      <p:pic>
        <p:nvPicPr>
          <p:cNvPr id="234568" name="图片 4"/>
          <p:cNvPicPr>
            <a:picLocks noChangeAspect="1"/>
          </p:cNvPicPr>
          <p:nvPr/>
        </p:nvPicPr>
        <p:blipFill>
          <a:blip r:embed="rId1"/>
          <a:stretch>
            <a:fillRect/>
          </a:stretch>
        </p:blipFill>
        <p:spPr>
          <a:xfrm rot="-10498270">
            <a:off x="198438" y="122238"/>
            <a:ext cx="920750" cy="887412"/>
          </a:xfrm>
          <a:prstGeom prst="rect">
            <a:avLst/>
          </a:prstGeom>
          <a:noFill/>
          <a:ln w="9525">
            <a:noFill/>
          </a:ln>
        </p:spPr>
      </p:pic>
      <p:sp>
        <p:nvSpPr>
          <p:cNvPr id="234569" name="Rectangle 3"/>
          <p:cNvSpPr/>
          <p:nvPr/>
        </p:nvSpPr>
        <p:spPr>
          <a:xfrm>
            <a:off x="1154113" y="854075"/>
            <a:ext cx="10223500" cy="885825"/>
          </a:xfrm>
          <a:prstGeom prst="rect">
            <a:avLst/>
          </a:prstGeom>
          <a:noFill/>
          <a:ln w="12700">
            <a:noFill/>
          </a:ln>
        </p:spPr>
        <p:txBody>
          <a:bodyPr anchor="t">
            <a:spAutoFit/>
          </a:bodyPr>
          <a:p>
            <a:r>
              <a:rPr lang="zh-CN" altLang="en-US" sz="2600" b="1" dirty="0">
                <a:solidFill>
                  <a:srgbClr val="FF0000"/>
                </a:solidFill>
                <a:latin typeface="Times New Roman" panose="02020603050405020304" pitchFamily="18" charset="0"/>
                <a:ea typeface="黑体" panose="02010609060101010101" pitchFamily="49" charset="-122"/>
              </a:rPr>
              <a:t>不同的闭环控制系统用于实现不同的控制目的，要求往往也不一样。对于简单的闭环控制系统，有以下基本要求：</a:t>
            </a:r>
            <a:endParaRPr lang="zh-CN" altLang="en-US" sz="2600" b="1" dirty="0">
              <a:solidFill>
                <a:srgbClr val="FF0000"/>
              </a:solidFill>
              <a:latin typeface="Times New Roman" panose="02020603050405020304" pitchFamily="18" charset="0"/>
              <a:ea typeface="黑体" panose="02010609060101010101" pitchFamily="49" charset="-122"/>
            </a:endParaRPr>
          </a:p>
        </p:txBody>
      </p:sp>
      <p:sp>
        <p:nvSpPr>
          <p:cNvPr id="234570" name="Rectangle 4"/>
          <p:cNvSpPr/>
          <p:nvPr/>
        </p:nvSpPr>
        <p:spPr>
          <a:xfrm>
            <a:off x="744538" y="1987550"/>
            <a:ext cx="10683875" cy="4000500"/>
          </a:xfrm>
          <a:prstGeom prst="rect">
            <a:avLst/>
          </a:prstGeom>
          <a:noFill/>
          <a:ln w="12700">
            <a:noFill/>
          </a:ln>
        </p:spPr>
        <p:txBody>
          <a:bodyPr anchor="t">
            <a:spAutoFit/>
          </a:bodyPr>
          <a:p>
            <a:r>
              <a:rPr lang="en-US" altLang="zh-CN" sz="2600" b="1" dirty="0">
                <a:solidFill>
                  <a:srgbClr val="3333FF"/>
                </a:solidFill>
                <a:latin typeface="宋体" panose="02010600030101010101" pitchFamily="2" charset="-122"/>
                <a:ea typeface="宋体" panose="02010600030101010101" pitchFamily="2" charset="-122"/>
              </a:rPr>
              <a:t>1</a:t>
            </a:r>
            <a:r>
              <a:rPr lang="zh-CN" altLang="en-US" sz="2600" b="1" dirty="0">
                <a:solidFill>
                  <a:srgbClr val="3333FF"/>
                </a:solidFill>
                <a:latin typeface="宋体" panose="02010600030101010101" pitchFamily="2" charset="-122"/>
                <a:ea typeface="宋体" panose="02010600030101010101" pitchFamily="2" charset="-122"/>
              </a:rPr>
              <a:t>、一个闭环控制系统要正常工作，首先必须是稳定的。</a:t>
            </a:r>
            <a:endParaRPr lang="zh-CN" altLang="en-US" sz="2600" b="1" dirty="0">
              <a:solidFill>
                <a:srgbClr val="3333FF"/>
              </a:solidFill>
              <a:latin typeface="宋体" panose="02010600030101010101" pitchFamily="2" charset="-122"/>
              <a:ea typeface="宋体" panose="02010600030101010101" pitchFamily="2" charset="-122"/>
            </a:endParaRPr>
          </a:p>
          <a:p>
            <a:r>
              <a:rPr lang="zh-CN" altLang="en-US" sz="2600" b="1" dirty="0">
                <a:solidFill>
                  <a:srgbClr val="000000"/>
                </a:solidFill>
                <a:latin typeface="Times New Roman" panose="02020603050405020304" pitchFamily="18" charset="0"/>
                <a:ea typeface="宋体" panose="02010600030101010101" pitchFamily="2" charset="-122"/>
              </a:rPr>
              <a:t>     </a:t>
            </a:r>
            <a:r>
              <a:rPr lang="zh-CN" altLang="en-US" sz="2600" b="1" dirty="0">
                <a:solidFill>
                  <a:srgbClr val="000000"/>
                </a:solidFill>
                <a:latin typeface="Times New Roman" panose="02020603050405020304" pitchFamily="18" charset="0"/>
                <a:ea typeface="楷体_GB2312" pitchFamily="49" charset="-122"/>
              </a:rPr>
              <a:t>当干扰因素出现时，输出量发生偏离，系统通过动态调整使被控量回到平衡状态，系统的这种调整过程有可能使系统产生振荡，若振荡呈逐渐衰减趋势，能很快稳定下来，还属于稳定系统，否则就是不稳定系统。</a:t>
            </a:r>
            <a:endParaRPr lang="en-US" altLang="zh-CN" sz="2600" b="1" dirty="0">
              <a:solidFill>
                <a:srgbClr val="000000"/>
              </a:solidFill>
              <a:latin typeface="Times New Roman" panose="02020603050405020304" pitchFamily="18" charset="0"/>
              <a:ea typeface="楷体_GB2312" pitchFamily="49" charset="-122"/>
            </a:endParaRPr>
          </a:p>
          <a:p>
            <a:pPr>
              <a:spcBef>
                <a:spcPts val="1200"/>
              </a:spcBef>
            </a:pPr>
            <a:r>
              <a:rPr lang="en-US" altLang="zh-CN" sz="2600" b="1" dirty="0">
                <a:solidFill>
                  <a:srgbClr val="3333FF"/>
                </a:solidFill>
                <a:latin typeface="Times New Roman" panose="02020603050405020304" pitchFamily="18" charset="0"/>
                <a:ea typeface="宋体" panose="02010600030101010101" pitchFamily="2" charset="-122"/>
              </a:rPr>
              <a:t>2</a:t>
            </a:r>
            <a:r>
              <a:rPr lang="zh-CN" altLang="en-US" sz="2600" b="1" dirty="0">
                <a:solidFill>
                  <a:srgbClr val="3333FF"/>
                </a:solidFill>
                <a:latin typeface="Times New Roman" panose="02020603050405020304" pitchFamily="18" charset="0"/>
                <a:ea typeface="宋体" panose="02010600030101010101" pitchFamily="2" charset="-122"/>
              </a:rPr>
              <a:t>、控制系统的控制精度必须符合要求，即系统的输出量与给定值之差应控制在允许的范围之内。</a:t>
            </a:r>
            <a:endParaRPr lang="zh-CN" altLang="en-US" sz="2600" b="1" dirty="0">
              <a:solidFill>
                <a:srgbClr val="3333FF"/>
              </a:solidFill>
              <a:latin typeface="Times New Roman" panose="02020603050405020304" pitchFamily="18" charset="0"/>
              <a:ea typeface="宋体" panose="02010600030101010101" pitchFamily="2" charset="-122"/>
            </a:endParaRPr>
          </a:p>
          <a:p>
            <a:pPr>
              <a:spcBef>
                <a:spcPts val="1200"/>
              </a:spcBef>
            </a:pPr>
            <a:r>
              <a:rPr lang="en-US" altLang="zh-CN" sz="2600" b="1" dirty="0">
                <a:solidFill>
                  <a:srgbClr val="3333FF"/>
                </a:solidFill>
                <a:latin typeface="Times New Roman" panose="02020603050405020304" pitchFamily="18" charset="0"/>
                <a:ea typeface="宋体" panose="02010600030101010101" pitchFamily="2" charset="-122"/>
              </a:rPr>
              <a:t>3</a:t>
            </a:r>
            <a:r>
              <a:rPr lang="zh-CN" altLang="en-US" sz="2600" b="1" dirty="0">
                <a:solidFill>
                  <a:srgbClr val="3333FF"/>
                </a:solidFill>
                <a:latin typeface="Times New Roman" panose="02020603050405020304" pitchFamily="18" charset="0"/>
                <a:ea typeface="宋体" panose="02010600030101010101" pitchFamily="2" charset="-122"/>
              </a:rPr>
              <a:t>、闭环控制系统应有较好的抗干扰性能。</a:t>
            </a:r>
            <a:endParaRPr lang="zh-CN" altLang="en-US" sz="2600" b="1" dirty="0">
              <a:solidFill>
                <a:srgbClr val="3333FF"/>
              </a:solidFill>
              <a:latin typeface="Times New Roman" panose="02020603050405020304" pitchFamily="18" charset="0"/>
              <a:ea typeface="宋体" panose="02010600030101010101" pitchFamily="2" charset="-122"/>
            </a:endParaRPr>
          </a:p>
          <a:p>
            <a:r>
              <a:rPr lang="zh-CN" altLang="en-US" sz="2600" b="1" dirty="0">
                <a:solidFill>
                  <a:srgbClr val="000000"/>
                </a:solidFill>
                <a:latin typeface="Times New Roman" panose="02020603050405020304" pitchFamily="18" charset="0"/>
                <a:ea typeface="楷体_GB2312" pitchFamily="49" charset="-122"/>
              </a:rPr>
              <a:t>        在进行闭环控制系统的设计时，几项控制要求之间往往会产生矛盾，需要结合具体问题全面解决或有所侧重地解决。</a:t>
            </a:r>
            <a:endParaRPr lang="zh-CN" altLang="en-US" sz="2600" b="1" dirty="0">
              <a:solidFill>
                <a:srgbClr val="000000"/>
              </a:solidFill>
              <a:latin typeface="Times New Roman" panose="02020603050405020304" pitchFamily="18" charset="0"/>
              <a:ea typeface="楷体_GB2312" pitchFamily="49" charset="-122"/>
            </a:endParaRPr>
          </a:p>
        </p:txBody>
      </p:sp>
    </p:spTree>
  </p:cSld>
  <p:clrMapOvr>
    <a:masterClrMapping/>
  </p:clrMapOvr>
  <p:transition spd="slow">
    <p:wipe/>
  </p:transition>
</p:sld>
</file>

<file path=ppt/theme/theme1.xml><?xml version="1.0" encoding="utf-8"?>
<a:theme xmlns:a="http://schemas.openxmlformats.org/drawingml/2006/main" name="3_Office 主题">
  <a:themeElements>
    <a:clrScheme name="自定义 5">
      <a:dk1>
        <a:srgbClr val="000000"/>
      </a:dk1>
      <a:lt1>
        <a:srgbClr val="FFFFFF"/>
      </a:lt1>
      <a:dk2>
        <a:srgbClr val="44546A"/>
      </a:dk2>
      <a:lt2>
        <a:srgbClr val="E7E6E6"/>
      </a:lt2>
      <a:accent1>
        <a:srgbClr val="5B9BD5"/>
      </a:accent1>
      <a:accent2>
        <a:srgbClr val="ED7D31"/>
      </a:accent2>
      <a:accent3>
        <a:srgbClr val="ED7D31"/>
      </a:accent3>
      <a:accent4>
        <a:srgbClr val="000000"/>
      </a:accent4>
      <a:accent5>
        <a:srgbClr val="ED7D31"/>
      </a:accent5>
      <a:accent6>
        <a:srgbClr val="ED7D31"/>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1_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1_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lnDef>
  </a:objectDefaults>
  <a:extraClrSchemeLst>
    <a:extraClrScheme>
      <a:clrScheme name="1_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1870</Words>
  <Application>WPS 演示</Application>
  <PresentationFormat/>
  <Paragraphs>159</Paragraphs>
  <Slides>16</Slides>
  <Notes>114</Notes>
  <HiddenSlides>0</HiddenSlides>
  <MMClips>2</MMClips>
  <ScaleCrop>false</ScaleCrop>
  <HeadingPairs>
    <vt:vector size="6" baseType="variant">
      <vt:variant>
        <vt:lpstr>已用的字体</vt:lpstr>
      </vt:variant>
      <vt:variant>
        <vt:i4>37</vt:i4>
      </vt:variant>
      <vt:variant>
        <vt:lpstr>主题</vt:lpstr>
      </vt:variant>
      <vt:variant>
        <vt:i4>2</vt:i4>
      </vt:variant>
      <vt:variant>
        <vt:lpstr>幻灯片标题</vt:lpstr>
      </vt:variant>
      <vt:variant>
        <vt:i4>16</vt:i4>
      </vt:variant>
    </vt:vector>
  </HeadingPairs>
  <TitlesOfParts>
    <vt:vector size="55" baseType="lpstr">
      <vt:lpstr>Arial</vt:lpstr>
      <vt:lpstr>宋体</vt:lpstr>
      <vt:lpstr>Wingdings</vt:lpstr>
      <vt:lpstr>Calibri</vt:lpstr>
      <vt:lpstr>Calibri Light</vt:lpstr>
      <vt:lpstr>等线</vt:lpstr>
      <vt:lpstr>微软雅黑</vt:lpstr>
      <vt:lpstr>Times New Roman</vt:lpstr>
      <vt:lpstr>Gill Sans</vt:lpstr>
      <vt:lpstr>Segoe Print</vt:lpstr>
      <vt:lpstr>新宋体</vt:lpstr>
      <vt:lpstr>隶书</vt:lpstr>
      <vt:lpstr>굴림</vt:lpstr>
      <vt:lpstr>Malgun Gothic</vt:lpstr>
      <vt:lpstr>黑体</vt:lpstr>
      <vt:lpstr>华文楷体</vt:lpstr>
      <vt:lpstr>华文行楷</vt:lpstr>
      <vt:lpstr>Garamond</vt:lpstr>
      <vt:lpstr>Verdana</vt:lpstr>
      <vt:lpstr>Arial Black</vt:lpstr>
      <vt:lpstr>楷体</vt:lpstr>
      <vt:lpstr>Comic Sans MS</vt:lpstr>
      <vt:lpstr>楷体_GB2312</vt:lpstr>
      <vt:lpstr>OldDreadfulNo7 BT</vt:lpstr>
      <vt:lpstr>方正姚体</vt:lpstr>
      <vt:lpstr>Tahoma</vt:lpstr>
      <vt:lpstr>Calibri</vt:lpstr>
      <vt:lpstr>Arial Unicode MS</vt:lpstr>
      <vt:lpstr>Arial Black</vt:lpstr>
      <vt:lpstr>Symbol</vt:lpstr>
      <vt:lpstr>汉仪太极体简</vt:lpstr>
      <vt:lpstr>方正粗黑宋简体</vt:lpstr>
      <vt:lpstr>汉仪雪峰体简</vt:lpstr>
      <vt:lpstr>汉仪雪峰体繁</vt:lpstr>
      <vt:lpstr>汉仪神工体简</vt:lpstr>
      <vt:lpstr>汉仪萝卜体简</vt:lpstr>
      <vt:lpstr>方正兰亭超细黑简体</vt:lpstr>
      <vt:lpstr>3_Office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HQ</dc:creator>
  <cp:keywords>第四章 控制与设计</cp:keywords>
  <dc:description>BY HQ</dc:description>
  <dc:subject>BY HQ</dc:subject>
  <cp:lastModifiedBy>空谷幽兰</cp:lastModifiedBy>
  <cp:revision>66</cp:revision>
  <dcterms:created xsi:type="dcterms:W3CDTF">2015-07-28T10:18:51Z</dcterms:created>
  <dcterms:modified xsi:type="dcterms:W3CDTF">2021-03-21T23:24:40Z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y fmtid="{D5CDD505-2E9C-101B-9397-08002B2CF9AE}" pid="3" name="KSOSaveFontToCloudKey">
    <vt:lpwstr>372795714_btnclosed</vt:lpwstr>
  </property>
</Properties>
</file>