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321" r:id="rId3"/>
    <p:sldId id="322" r:id="rId4"/>
    <p:sldId id="302" r:id="rId5"/>
    <p:sldId id="303" r:id="rId6"/>
    <p:sldId id="304" r:id="rId7"/>
    <p:sldId id="305" r:id="rId8"/>
    <p:sldId id="308" r:id="rId9"/>
    <p:sldId id="347" r:id="rId10"/>
    <p:sldId id="310" r:id="rId11"/>
    <p:sldId id="311" r:id="rId12"/>
    <p:sldId id="314" r:id="rId13"/>
    <p:sldId id="342" r:id="rId14"/>
    <p:sldId id="313" r:id="rId15"/>
    <p:sldId id="345" r:id="rId16"/>
    <p:sldId id="312" r:id="rId17"/>
    <p:sldId id="362" r:id="rId18"/>
    <p:sldId id="363" r:id="rId19"/>
    <p:sldId id="346" r:id="rId20"/>
    <p:sldId id="315" r:id="rId21"/>
    <p:sldId id="316" r:id="rId22"/>
    <p:sldId id="317" r:id="rId23"/>
    <p:sldId id="318" r:id="rId24"/>
    <p:sldId id="319" r:id="rId25"/>
    <p:sldId id="320" r:id="rId26"/>
    <p:sldId id="371" r:id="rId27"/>
    <p:sldId id="372" r:id="rId28"/>
    <p:sldId id="373" r:id="rId29"/>
    <p:sldId id="374" r:id="rId30"/>
    <p:sldId id="375" r:id="rId31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隶书" panose="02010509060101010101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隶书" panose="02010509060101010101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隶书" panose="02010509060101010101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隶书" panose="02010509060101010101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隶书" panose="02010509060101010101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隶书" panose="02010509060101010101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隶书" panose="02010509060101010101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隶书" panose="02010509060101010101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隶书" panose="02010509060101010101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3300"/>
    <a:srgbClr val="FFFF00"/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66" d="100"/>
          <a:sy n="66" d="100"/>
        </p:scale>
        <p:origin x="-1488" y="-102"/>
      </p:cViewPr>
      <p:guideLst>
        <p:guide orient="horz" pos="2115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4" Type="http://schemas.openxmlformats.org/officeDocument/2006/relationships/tableStyles" Target="tableStyles.xml"/><Relationship Id="rId33" Type="http://schemas.openxmlformats.org/officeDocument/2006/relationships/viewProps" Target="viewProps.xml"/><Relationship Id="rId32" Type="http://schemas.openxmlformats.org/officeDocument/2006/relationships/presProps" Target="presProps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" name="Rectangle 163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20574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/>
              <a:t>单击此处编辑母版标题样式</a:t>
            </a:r>
            <a:endParaRPr lang="zh-CN"/>
          </a:p>
        </p:txBody>
      </p:sp>
      <p:sp>
        <p:nvSpPr>
          <p:cNvPr id="2215" name="Rectangle 167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r>
              <a:rPr lang="zh-CN"/>
              <a:t>单击此处编辑母版副标题样式</a:t>
            </a:r>
            <a:endParaRPr lang="zh-CN"/>
          </a:p>
        </p:txBody>
      </p:sp>
      <p:sp>
        <p:nvSpPr>
          <p:cNvPr id="428" name="Rectangle 16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8400"/>
            <a:ext cx="2289175" cy="47625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29" name="Rectangle 16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30" name="Rectangle 16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289175" cy="47625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/>
            <a:fld id="{9A0DB2DC-4C9A-4742-B13C-FB6460FD3503}" type="slidenum">
              <a:rPr lang="zh-CN" altLang="zh-CN" dirty="0">
                <a:ea typeface="宋体" panose="02010600030101010101" pitchFamily="2" charset="-122"/>
              </a:rPr>
            </a:fld>
            <a:endParaRPr lang="zh-CN" altLang="zh-CN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04013" y="228600"/>
            <a:ext cx="2135187" cy="587057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298450" y="228600"/>
            <a:ext cx="6253163" cy="587057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4000500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4000500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anose="05000000000000000000" pitchFamily="2" charset="2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10" name="Rectangle 248"/>
          <p:cNvSpPr>
            <a:spLocks noGrp="1" noRot="1"/>
          </p:cNvSpPr>
          <p:nvPr>
            <p:ph type="title"/>
          </p:nvPr>
        </p:nvSpPr>
        <p:spPr>
          <a:xfrm>
            <a:off x="298450" y="228600"/>
            <a:ext cx="854075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1" name="Rectangle 249"/>
          <p:cNvSpPr>
            <a:spLocks noGrp="1" noRot="1"/>
          </p:cNvSpPr>
          <p:nvPr>
            <p:ph type="body" idx="1"/>
          </p:nvPr>
        </p:nvSpPr>
        <p:spPr>
          <a:xfrm>
            <a:off x="304800" y="1371600"/>
            <a:ext cx="8153400" cy="449897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274" name="Rectangle 25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98450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 b="0">
                <a:ea typeface="+mn-ea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275" name="Rectangle 25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1025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 b="0">
                <a:ea typeface="+mn-ea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276" name="Rectangle 25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0025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b="0">
                <a:ea typeface="宋体" panose="02010600030101010101" pitchFamily="2" charset="-122"/>
              </a:defRPr>
            </a:lvl1pPr>
          </a:lstStyle>
          <a:p>
            <a:pPr lvl="0" eaLnBrk="1" hangingPunct="1"/>
            <a:fld id="{9A0DB2DC-4C9A-4742-B13C-FB6460FD3503}" type="slidenum">
              <a:rPr lang="zh-CN" altLang="zh-CN" dirty="0">
                <a:latin typeface="Arial" panose="020B0604020202020204" pitchFamily="34" charset="0"/>
              </a:rPr>
            </a:fld>
            <a:endParaRPr lang="zh-CN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85000"/>
        <a:buFont typeface="Wingdings" panose="05000000000000000000" pitchFamily="2" charset="2"/>
        <a:buChar char="Ø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anose="05000000000000000000" pitchFamily="2" charset="2"/>
        <a:buChar char="¡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90000"/>
        <a:buFont typeface="Wingdings" panose="05000000000000000000" pitchFamily="2" charset="2"/>
        <a:buChar char="Ø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 2" panose="05020102010507070707" pitchFamily="18" charset="2"/>
        <a:buChar char="¡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 2" panose="05020102010507070707" pitchFamily="18" charset="2"/>
        <a:buChar char="¡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 2" panose="05020102010507070707" pitchFamily="18" charset="2"/>
        <a:buChar char="¡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 2" panose="05020102010507070707" pitchFamily="18" charset="2"/>
        <a:buChar char="¡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 2" panose="05020102010507070707" pitchFamily="18" charset="2"/>
        <a:buChar char="¡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slide" Target="slide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slide" Target="slide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755650" y="622300"/>
            <a:ext cx="7705725" cy="5160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R="0" defTabSz="914400">
              <a:lnSpc>
                <a:spcPct val="130000"/>
              </a:lnSpc>
              <a:buClrTx/>
              <a:buSzTx/>
              <a:defRPr/>
            </a:pPr>
            <a:r>
              <a:rPr kumimoji="0" lang="zh-CN" altLang="en-US" sz="3200" b="0" kern="1200" cap="none" spc="0" normalizeH="0" baseline="0" noProof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新宋体" panose="02010609030101010101" pitchFamily="49" charset="-122"/>
                <a:ea typeface="新宋体" panose="02010609030101010101" pitchFamily="49" charset="-122"/>
                <a:cs typeface="+mn-cs"/>
              </a:rPr>
              <a:t>1914年德国发动了第一次世界大战，当时人们错误的估计，战争顶多打半年，原因是德国的硝酸不足，火药生产受到了限制，但是战争却打了四个多年头。原来德国人早就对合成硝酸进行了研究。1908年德国化学家哈伯首先在实验室用氢气和氮气在600</a:t>
            </a:r>
            <a:r>
              <a:rPr kumimoji="0" lang="zh-CN" altLang="en-US" sz="3200" b="0" kern="1200" cap="none" spc="0" normalizeH="0" baseline="0" noProof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新宋体" panose="02010609030101010101" pitchFamily="49" charset="-122"/>
                <a:ea typeface="新宋体" panose="02010609030101010101" pitchFamily="49" charset="-122"/>
                <a:cs typeface="+mn-cs"/>
                <a:sym typeface="宋体" panose="02010600030101010101" pitchFamily="2" charset="-122"/>
              </a:rPr>
              <a:t>℃,200大气压下合成了氨气，产率虽只有2%，这也是一项重大的突破。</a:t>
            </a:r>
            <a:endParaRPr kumimoji="0" lang="zh-CN" altLang="en-US" sz="3200" b="0" kern="1200" cap="none" spc="0" normalizeH="0" baseline="0" noProof="0" smtClean="0">
              <a:effectLst>
                <a:outerShdw blurRad="38100" dist="38100" dir="2700000" algn="tl">
                  <a:srgbClr val="C0C0C0"/>
                </a:outerShdw>
              </a:effectLst>
              <a:latin typeface="新宋体" panose="02010609030101010101" pitchFamily="49" charset="-122"/>
              <a:ea typeface="新宋体" panose="02010609030101010101" pitchFamily="49" charset="-122"/>
              <a:cs typeface="+mn-cs"/>
              <a:sym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3314" name="Group 2"/>
          <p:cNvGraphicFramePr>
            <a:graphicFrameLocks noGrp="1"/>
          </p:cNvGraphicFramePr>
          <p:nvPr/>
        </p:nvGraphicFramePr>
        <p:xfrm>
          <a:off x="611188" y="1400175"/>
          <a:ext cx="7620000" cy="4645026"/>
        </p:xfrm>
        <a:graphic>
          <a:graphicData uri="http://schemas.openxmlformats.org/drawingml/2006/table">
            <a:tbl>
              <a:tblPr/>
              <a:tblGrid>
                <a:gridCol w="946150"/>
                <a:gridCol w="1255712"/>
                <a:gridCol w="2033588"/>
                <a:gridCol w="1860550"/>
                <a:gridCol w="1524000"/>
              </a:tblGrid>
              <a:tr h="755650"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外界条件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多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快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选择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563">
                <a:tc vMerge="1" gridSpan="2">
                  <a:tcPr/>
                </a:tc>
                <a:tc vMerge="1" h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平衡移动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反应速率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/>
                </a:tc>
              </a:tr>
              <a:tr h="59213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浓度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</a:t>
                      </a:r>
                      <a:r>
                        <a:rPr kumimoji="0" lang="en-US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:H</a:t>
                      </a:r>
                      <a:r>
                        <a:rPr kumimoji="0" lang="en-US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endParaRPr kumimoji="0" lang="en-US" sz="28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1:3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&lt;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1:3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650"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NH</a:t>
                      </a:r>
                      <a:r>
                        <a:rPr kumimoji="0" lang="en-US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</a:t>
                      </a:r>
                      <a:endParaRPr kumimoji="0" lang="en-US" sz="28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及时转移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及时转移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温度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低温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高温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78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压强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高压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高压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催化剂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无影响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正催化剂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58" name="Rectangle 46"/>
          <p:cNvSpPr/>
          <p:nvPr/>
        </p:nvSpPr>
        <p:spPr>
          <a:xfrm>
            <a:off x="6659563" y="3733800"/>
            <a:ext cx="1604962" cy="5175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800" b="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及时转移</a:t>
            </a:r>
            <a:endParaRPr lang="zh-CN" altLang="en-US" sz="2800" b="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13359" name="Rectangle 47"/>
          <p:cNvSpPr/>
          <p:nvPr/>
        </p:nvSpPr>
        <p:spPr>
          <a:xfrm>
            <a:off x="7019925" y="4886325"/>
            <a:ext cx="893763" cy="5175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spcBef>
                <a:spcPct val="20000"/>
              </a:spcBef>
            </a:pPr>
            <a:r>
              <a:rPr lang="zh-CN" altLang="en-US" sz="2800" b="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高压</a:t>
            </a:r>
            <a:endParaRPr lang="zh-CN" altLang="en-US" sz="2800" b="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13360" name="Rectangle 48"/>
          <p:cNvSpPr/>
          <p:nvPr/>
        </p:nvSpPr>
        <p:spPr>
          <a:xfrm>
            <a:off x="6732588" y="5462588"/>
            <a:ext cx="1604962" cy="5175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800" b="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正催化剂</a:t>
            </a:r>
            <a:endParaRPr lang="zh-CN" altLang="en-US" sz="2800" b="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13361" name="Rectangle 49"/>
          <p:cNvSpPr/>
          <p:nvPr/>
        </p:nvSpPr>
        <p:spPr>
          <a:xfrm>
            <a:off x="7092950" y="3100388"/>
            <a:ext cx="538163" cy="5175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800" b="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？</a:t>
            </a:r>
            <a:endParaRPr lang="zh-CN" altLang="en-US" sz="2800" b="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13362" name="Rectangle 50"/>
          <p:cNvSpPr/>
          <p:nvPr/>
        </p:nvSpPr>
        <p:spPr>
          <a:xfrm>
            <a:off x="7092950" y="4324350"/>
            <a:ext cx="538163" cy="5175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800" b="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？</a:t>
            </a:r>
            <a:endParaRPr lang="zh-CN" altLang="en-US" sz="2800" b="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12337" name="Rectangle 51"/>
          <p:cNvSpPr/>
          <p:nvPr/>
        </p:nvSpPr>
        <p:spPr>
          <a:xfrm>
            <a:off x="179388" y="263525"/>
            <a:ext cx="1808162" cy="5778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【</a:t>
            </a:r>
            <a:r>
              <a:rPr lang="zh-CN" altLang="en-US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小结</a:t>
            </a:r>
            <a:r>
              <a:rPr lang="en-US" altLang="zh-CN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】</a:t>
            </a:r>
            <a:endParaRPr lang="en-US" altLang="zh-CN" sz="3200" dirty="0">
              <a:solidFill>
                <a:srgbClr val="0099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3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3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3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3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58" grpId="0"/>
      <p:bldP spid="13359" grpId="0"/>
      <p:bldP spid="13360" grpId="0"/>
      <p:bldP spid="13361" grpId="0"/>
      <p:bldP spid="1336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Text Box 2"/>
          <p:cNvSpPr txBox="1"/>
          <p:nvPr/>
        </p:nvSpPr>
        <p:spPr>
          <a:xfrm>
            <a:off x="1979613" y="1511300"/>
            <a:ext cx="5588000" cy="6604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N</a:t>
            </a:r>
            <a:r>
              <a:rPr lang="en-US" altLang="zh-CN" sz="3200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:</a:t>
            </a:r>
            <a:r>
              <a:rPr lang="zh-CN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</a:t>
            </a:r>
            <a:r>
              <a:rPr lang="en-US" altLang="zh-CN" sz="3200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</a:t>
            </a:r>
            <a:r>
              <a:rPr lang="zh-CN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？ （物质的量之比）</a:t>
            </a:r>
            <a:endParaRPr lang="zh-CN" altLang="en-US" sz="3200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3315" name="Text Box 3"/>
          <p:cNvSpPr txBox="1"/>
          <p:nvPr/>
        </p:nvSpPr>
        <p:spPr>
          <a:xfrm>
            <a:off x="561975" y="2851150"/>
            <a:ext cx="843915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defTabSz="914400">
              <a:spcBef>
                <a:spcPct val="50000"/>
              </a:spcBef>
              <a:tabLst>
                <a:tab pos="6188075" algn="l"/>
              </a:tabLst>
            </a:pPr>
            <a:r>
              <a:rPr lang="zh-CN" altLang="en-US" sz="3200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理论采用：  </a:t>
            </a:r>
            <a:r>
              <a:rPr lang="zh-CN" altLang="en-US" sz="32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高转化率和高速率所用条件矛盾</a:t>
            </a:r>
            <a:endParaRPr lang="zh-CN" altLang="en-US" sz="32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4340" name="Text Box 3"/>
          <p:cNvSpPr txBox="1"/>
          <p:nvPr/>
        </p:nvSpPr>
        <p:spPr>
          <a:xfrm>
            <a:off x="561975" y="3717925"/>
            <a:ext cx="2282825" cy="5778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defTabSz="914400">
              <a:spcBef>
                <a:spcPct val="50000"/>
              </a:spcBef>
              <a:tabLst>
                <a:tab pos="6188075" algn="l"/>
              </a:tabLst>
            </a:pPr>
            <a:r>
              <a:rPr lang="zh-CN" altLang="en-US" sz="3200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实际采用：</a:t>
            </a:r>
            <a:endParaRPr lang="en-US" altLang="zh-CN" sz="3200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4341" name="Rectangle 5"/>
          <p:cNvSpPr/>
          <p:nvPr/>
        </p:nvSpPr>
        <p:spPr>
          <a:xfrm>
            <a:off x="3276600" y="3717925"/>
            <a:ext cx="2878138" cy="6604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spcBef>
                <a:spcPct val="50000"/>
              </a:spcBef>
            </a:pPr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N</a:t>
            </a:r>
            <a:r>
              <a:rPr lang="en-US" altLang="zh-CN" sz="3200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:</a:t>
            </a:r>
            <a:r>
              <a:rPr lang="zh-CN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</a:t>
            </a:r>
            <a:r>
              <a:rPr lang="en-US" altLang="zh-CN" sz="3200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</a:t>
            </a:r>
            <a:r>
              <a:rPr lang="zh-CN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:</a:t>
            </a:r>
            <a:r>
              <a:rPr lang="zh-CN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2.8</a:t>
            </a:r>
            <a:endParaRPr lang="en-US" altLang="zh-CN" sz="3200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3318" name="Rectangle 6"/>
          <p:cNvSpPr/>
          <p:nvPr/>
        </p:nvSpPr>
        <p:spPr>
          <a:xfrm>
            <a:off x="179388" y="263525"/>
            <a:ext cx="1808162" cy="5778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【</a:t>
            </a:r>
            <a:r>
              <a:rPr lang="zh-CN" altLang="en-US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思考</a:t>
            </a:r>
            <a:r>
              <a:rPr lang="en-US" altLang="zh-CN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】</a:t>
            </a:r>
            <a:endParaRPr lang="en-US" altLang="zh-CN" sz="3200" dirty="0">
              <a:solidFill>
                <a:srgbClr val="0099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4343" name="Text Box 7"/>
          <p:cNvSpPr txBox="1"/>
          <p:nvPr/>
        </p:nvSpPr>
        <p:spPr>
          <a:xfrm>
            <a:off x="396875" y="4652963"/>
            <a:ext cx="8424863" cy="1311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000" dirty="0">
                <a:latin typeface="宋体" panose="02010600030101010101" pitchFamily="2" charset="-122"/>
                <a:ea typeface="宋体" panose="02010600030101010101" pitchFamily="2" charset="-122"/>
              </a:rPr>
              <a:t>氢气价格贵,氮气相对便宜,氮气稍过量可以增加氢气的利用率,降低成本。</a:t>
            </a:r>
            <a:endParaRPr lang="zh-CN" altLang="en-US" sz="40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  <p:bldP spid="14341" grpId="0"/>
      <p:bldP spid="14343" grpId="0" bldLvl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5362" name="Group 2"/>
          <p:cNvGraphicFramePr>
            <a:graphicFrameLocks noGrp="1"/>
          </p:cNvGraphicFramePr>
          <p:nvPr/>
        </p:nvGraphicFramePr>
        <p:xfrm>
          <a:off x="611188" y="1400175"/>
          <a:ext cx="7620000" cy="4645026"/>
        </p:xfrm>
        <a:graphic>
          <a:graphicData uri="http://schemas.openxmlformats.org/drawingml/2006/table">
            <a:tbl>
              <a:tblPr/>
              <a:tblGrid>
                <a:gridCol w="946150"/>
                <a:gridCol w="1255712"/>
                <a:gridCol w="2033588"/>
                <a:gridCol w="1860550"/>
                <a:gridCol w="1524000"/>
              </a:tblGrid>
              <a:tr h="755650"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外界条件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多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快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选择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563">
                <a:tc vMerge="1" gridSpan="2">
                  <a:tcPr/>
                </a:tc>
                <a:tc vMerge="1" h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平衡移动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反应速率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/>
                </a:tc>
              </a:tr>
              <a:tr h="59213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浓度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</a:t>
                      </a:r>
                      <a:r>
                        <a:rPr kumimoji="0" lang="en-US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:H</a:t>
                      </a:r>
                      <a:r>
                        <a:rPr kumimoji="0" lang="en-US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endParaRPr kumimoji="0" lang="en-US" sz="28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1:3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&lt;1:3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650"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NH</a:t>
                      </a:r>
                      <a:r>
                        <a:rPr kumimoji="0" lang="en-US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</a:t>
                      </a:r>
                      <a:endParaRPr kumimoji="0" lang="en-US" sz="28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及时转移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及时转移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温度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低温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高温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78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压强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高压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高压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催化剂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无影响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正催化剂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80" name="Rectangle 46"/>
          <p:cNvSpPr/>
          <p:nvPr/>
        </p:nvSpPr>
        <p:spPr>
          <a:xfrm>
            <a:off x="6659563" y="3733800"/>
            <a:ext cx="1604962" cy="5175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800" b="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及时转移</a:t>
            </a:r>
            <a:endParaRPr lang="zh-CN" altLang="en-US" sz="2800" b="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14381" name="Rectangle 47"/>
          <p:cNvSpPr/>
          <p:nvPr/>
        </p:nvSpPr>
        <p:spPr>
          <a:xfrm>
            <a:off x="7019925" y="4886325"/>
            <a:ext cx="893763" cy="5175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spcBef>
                <a:spcPct val="20000"/>
              </a:spcBef>
            </a:pPr>
            <a:r>
              <a:rPr lang="zh-CN" altLang="en-US" sz="2800" b="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高压</a:t>
            </a:r>
            <a:endParaRPr lang="zh-CN" altLang="en-US" sz="2800" b="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14382" name="Rectangle 48"/>
          <p:cNvSpPr/>
          <p:nvPr/>
        </p:nvSpPr>
        <p:spPr>
          <a:xfrm>
            <a:off x="6732588" y="5462588"/>
            <a:ext cx="1604962" cy="5175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800" b="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正催化剂</a:t>
            </a:r>
            <a:endParaRPr lang="zh-CN" altLang="en-US" sz="2800" b="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15409" name="Rectangle 49"/>
          <p:cNvSpPr/>
          <p:nvPr/>
        </p:nvSpPr>
        <p:spPr>
          <a:xfrm>
            <a:off x="6805613" y="3100388"/>
            <a:ext cx="1231900" cy="5175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800" b="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1：2.8</a:t>
            </a:r>
            <a:endParaRPr lang="zh-CN" altLang="en-US" sz="2800" b="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14384" name="Rectangle 50"/>
          <p:cNvSpPr/>
          <p:nvPr/>
        </p:nvSpPr>
        <p:spPr>
          <a:xfrm>
            <a:off x="7092950" y="4324350"/>
            <a:ext cx="538163" cy="5175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800" b="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？</a:t>
            </a:r>
            <a:endParaRPr lang="zh-CN" altLang="en-US" sz="2800" b="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14385" name="Rectangle 51"/>
          <p:cNvSpPr/>
          <p:nvPr/>
        </p:nvSpPr>
        <p:spPr>
          <a:xfrm>
            <a:off x="179388" y="263525"/>
            <a:ext cx="1808162" cy="5778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【</a:t>
            </a:r>
            <a:r>
              <a:rPr lang="zh-CN" altLang="en-US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小结</a:t>
            </a:r>
            <a:r>
              <a:rPr lang="en-US" altLang="zh-CN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】</a:t>
            </a:r>
            <a:endParaRPr lang="en-US" altLang="zh-CN" sz="3200" dirty="0">
              <a:solidFill>
                <a:srgbClr val="0099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5412" name="Rectangle 52"/>
          <p:cNvSpPr/>
          <p:nvPr/>
        </p:nvSpPr>
        <p:spPr>
          <a:xfrm>
            <a:off x="7092950" y="3100388"/>
            <a:ext cx="538163" cy="5175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800" b="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？</a:t>
            </a:r>
            <a:endParaRPr lang="zh-CN" altLang="en-US" sz="2800" b="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54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54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4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09" grpId="0"/>
      <p:bldP spid="154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Text Box 2"/>
          <p:cNvSpPr txBox="1"/>
          <p:nvPr/>
        </p:nvSpPr>
        <p:spPr>
          <a:xfrm>
            <a:off x="903288" y="1484313"/>
            <a:ext cx="3040062" cy="5794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温度怎么选择？</a:t>
            </a:r>
            <a:endParaRPr lang="zh-CN" altLang="en-US" sz="3200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5363" name="Text Box 3"/>
          <p:cNvSpPr txBox="1"/>
          <p:nvPr/>
        </p:nvSpPr>
        <p:spPr>
          <a:xfrm>
            <a:off x="704850" y="2708275"/>
            <a:ext cx="843915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defTabSz="914400">
              <a:spcBef>
                <a:spcPct val="50000"/>
              </a:spcBef>
              <a:tabLst>
                <a:tab pos="6188075" algn="l"/>
              </a:tabLst>
            </a:pPr>
            <a:r>
              <a:rPr lang="zh-CN" altLang="en-US" sz="3200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理论采用：  </a:t>
            </a:r>
            <a:r>
              <a:rPr lang="zh-CN" altLang="en-US" sz="32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高转化率和高速率所用条件矛盾</a:t>
            </a:r>
            <a:endParaRPr lang="zh-CN" altLang="en-US" sz="32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6388" name="Text Box 3"/>
          <p:cNvSpPr txBox="1"/>
          <p:nvPr/>
        </p:nvSpPr>
        <p:spPr>
          <a:xfrm>
            <a:off x="704850" y="3573463"/>
            <a:ext cx="843915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defTabSz="914400">
              <a:spcBef>
                <a:spcPct val="50000"/>
              </a:spcBef>
              <a:tabLst>
                <a:tab pos="6188075" algn="l"/>
              </a:tabLst>
            </a:pPr>
            <a:r>
              <a:rPr lang="zh-CN" altLang="en-US" sz="3200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实际采用：    </a:t>
            </a:r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700K</a:t>
            </a:r>
            <a:endParaRPr lang="en-US" altLang="zh-CN" sz="3200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6389" name="Text Box 3"/>
          <p:cNvSpPr txBox="1"/>
          <p:nvPr/>
        </p:nvSpPr>
        <p:spPr>
          <a:xfrm>
            <a:off x="1042988" y="4508500"/>
            <a:ext cx="6624637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defTabSz="914400">
              <a:spcBef>
                <a:spcPct val="50000"/>
              </a:spcBef>
              <a:tabLst>
                <a:tab pos="6188075" algn="l"/>
              </a:tabLst>
            </a:pPr>
            <a:r>
              <a:rPr lang="zh-CN" altLang="en-US" sz="3200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在</a:t>
            </a:r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700K</a:t>
            </a:r>
            <a:r>
              <a:rPr lang="zh-CN" altLang="en-US" sz="3200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条件下，催化剂活性最高；转化率也适当。</a:t>
            </a:r>
            <a:endParaRPr lang="zh-CN" altLang="en-US" sz="32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6390" name="AutoShape 6"/>
          <p:cNvSpPr/>
          <p:nvPr/>
        </p:nvSpPr>
        <p:spPr>
          <a:xfrm>
            <a:off x="3851275" y="333375"/>
            <a:ext cx="5113338" cy="2447925"/>
          </a:xfrm>
          <a:prstGeom prst="callout2">
            <a:avLst>
              <a:gd name="adj1" fmla="val 4671"/>
              <a:gd name="adj2" fmla="val -1491"/>
              <a:gd name="adj3" fmla="val 4671"/>
              <a:gd name="adj4" fmla="val -15259"/>
              <a:gd name="adj5" fmla="val 127704"/>
              <a:gd name="adj6" fmla="val -29519"/>
            </a:avLst>
          </a:prstGeom>
          <a:solidFill>
            <a:srgbClr val="FFFF99"/>
          </a:solidFill>
          <a:ln w="28575" cap="flat" cmpd="sng">
            <a:solidFill>
              <a:srgbClr val="0000FF"/>
            </a:solidFill>
            <a:prstDash val="solid"/>
            <a:miter/>
            <a:headEnd type="triangle" w="med" len="med"/>
            <a:tailEnd type="none" w="med" len="med"/>
          </a:ln>
        </p:spPr>
        <p:txBody>
          <a:bodyPr lIns="90170" tIns="46990" rIns="90170" bIns="46990"/>
          <a:p>
            <a:r>
              <a:rPr lang="zh-CN" altLang="en-US" sz="2800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选择合成氨的条件时，既不能片面地追求高转化率，也不能只追求高反应速率，而应该寻找以较高的反应速率获得适当转化率的反应条件。</a:t>
            </a:r>
            <a:endParaRPr lang="zh-CN" altLang="en-US" sz="2800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5367" name="Rectangle 7"/>
          <p:cNvSpPr/>
          <p:nvPr/>
        </p:nvSpPr>
        <p:spPr>
          <a:xfrm>
            <a:off x="179388" y="263525"/>
            <a:ext cx="1808162" cy="5778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【</a:t>
            </a:r>
            <a:r>
              <a:rPr lang="zh-CN" altLang="en-US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思考</a:t>
            </a:r>
            <a:r>
              <a:rPr lang="en-US" altLang="zh-CN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】</a:t>
            </a:r>
            <a:endParaRPr lang="en-US" altLang="zh-CN" sz="3200" dirty="0">
              <a:solidFill>
                <a:srgbClr val="0099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/>
      <p:bldP spid="16389" grpId="0"/>
      <p:bldP spid="16390" grpId="0" bldLvl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7410" name="Group 2"/>
          <p:cNvGraphicFramePr>
            <a:graphicFrameLocks noGrp="1"/>
          </p:cNvGraphicFramePr>
          <p:nvPr/>
        </p:nvGraphicFramePr>
        <p:xfrm>
          <a:off x="611188" y="1400175"/>
          <a:ext cx="7620000" cy="4645026"/>
        </p:xfrm>
        <a:graphic>
          <a:graphicData uri="http://schemas.openxmlformats.org/drawingml/2006/table">
            <a:tbl>
              <a:tblPr/>
              <a:tblGrid>
                <a:gridCol w="946150"/>
                <a:gridCol w="1255712"/>
                <a:gridCol w="2033588"/>
                <a:gridCol w="1860550"/>
                <a:gridCol w="1524000"/>
              </a:tblGrid>
              <a:tr h="755650"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外界条件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多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快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选择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563">
                <a:tc vMerge="1" gridSpan="2">
                  <a:tcPr/>
                </a:tc>
                <a:tc vMerge="1" h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平衡移动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反应速率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/>
                </a:tc>
              </a:tr>
              <a:tr h="59213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浓度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</a:t>
                      </a:r>
                      <a:r>
                        <a:rPr kumimoji="0" lang="en-US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:H</a:t>
                      </a:r>
                      <a:r>
                        <a:rPr kumimoji="0" lang="en-US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endParaRPr kumimoji="0" lang="en-US" sz="28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1:3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&lt;1:3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650"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NH</a:t>
                      </a:r>
                      <a:r>
                        <a:rPr kumimoji="0" lang="en-US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</a:t>
                      </a:r>
                      <a:endParaRPr kumimoji="0" lang="en-US" sz="28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及时转移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及时转移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温度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低温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高温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78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压强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高压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高压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催化剂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无影响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正催化剂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28" name="Rectangle 46"/>
          <p:cNvSpPr/>
          <p:nvPr/>
        </p:nvSpPr>
        <p:spPr>
          <a:xfrm>
            <a:off x="6659563" y="3733800"/>
            <a:ext cx="1604962" cy="5175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800" b="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及时转移</a:t>
            </a:r>
            <a:endParaRPr lang="zh-CN" altLang="en-US" sz="2800" b="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16429" name="Rectangle 47"/>
          <p:cNvSpPr/>
          <p:nvPr/>
        </p:nvSpPr>
        <p:spPr>
          <a:xfrm>
            <a:off x="7019925" y="4886325"/>
            <a:ext cx="893763" cy="5175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spcBef>
                <a:spcPct val="20000"/>
              </a:spcBef>
            </a:pPr>
            <a:r>
              <a:rPr lang="zh-CN" altLang="en-US" sz="2800" b="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高压</a:t>
            </a:r>
            <a:endParaRPr lang="zh-CN" altLang="en-US" sz="2800" b="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16430" name="Rectangle 48"/>
          <p:cNvSpPr/>
          <p:nvPr/>
        </p:nvSpPr>
        <p:spPr>
          <a:xfrm>
            <a:off x="6732588" y="5462588"/>
            <a:ext cx="1604962" cy="5175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800" b="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正催化剂</a:t>
            </a:r>
            <a:endParaRPr lang="zh-CN" altLang="en-US" sz="2800" b="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16431" name="Rectangle 49"/>
          <p:cNvSpPr/>
          <p:nvPr/>
        </p:nvSpPr>
        <p:spPr>
          <a:xfrm>
            <a:off x="6805613" y="3100388"/>
            <a:ext cx="1231900" cy="5175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800" b="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1：2.8</a:t>
            </a:r>
            <a:endParaRPr lang="zh-CN" altLang="en-US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7458" name="Rectangle 50"/>
          <p:cNvSpPr/>
          <p:nvPr/>
        </p:nvSpPr>
        <p:spPr>
          <a:xfrm>
            <a:off x="7021513" y="4324350"/>
            <a:ext cx="1014412" cy="5175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800" b="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700K</a:t>
            </a:r>
            <a:endParaRPr lang="zh-CN" altLang="en-US" sz="2800" b="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16433" name="Rectangle 51"/>
          <p:cNvSpPr/>
          <p:nvPr/>
        </p:nvSpPr>
        <p:spPr>
          <a:xfrm>
            <a:off x="179388" y="263525"/>
            <a:ext cx="1808162" cy="5778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【</a:t>
            </a:r>
            <a:r>
              <a:rPr lang="zh-CN" altLang="en-US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小结</a:t>
            </a:r>
            <a:r>
              <a:rPr lang="en-US" altLang="zh-CN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】</a:t>
            </a:r>
            <a:endParaRPr lang="en-US" altLang="zh-CN" sz="3200" dirty="0">
              <a:solidFill>
                <a:srgbClr val="0099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7460" name="Rectangle 52"/>
          <p:cNvSpPr/>
          <p:nvPr/>
        </p:nvSpPr>
        <p:spPr>
          <a:xfrm>
            <a:off x="7092950" y="4319588"/>
            <a:ext cx="538163" cy="519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800" b="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？</a:t>
            </a:r>
            <a:endParaRPr lang="zh-CN" altLang="en-US" sz="2800" b="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74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7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58" grpId="0"/>
      <p:bldP spid="1746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Text Box 2"/>
          <p:cNvSpPr txBox="1"/>
          <p:nvPr/>
        </p:nvSpPr>
        <p:spPr>
          <a:xfrm>
            <a:off x="1116013" y="1557338"/>
            <a:ext cx="5895975" cy="5794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工业合成氨是否压强越高越好？</a:t>
            </a:r>
            <a:endParaRPr lang="zh-CN" altLang="en-US" sz="3200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7411" name="Text Box 3"/>
          <p:cNvSpPr txBox="1"/>
          <p:nvPr/>
        </p:nvSpPr>
        <p:spPr>
          <a:xfrm>
            <a:off x="704850" y="2708275"/>
            <a:ext cx="843915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defTabSz="914400">
              <a:spcBef>
                <a:spcPct val="50000"/>
              </a:spcBef>
              <a:tabLst>
                <a:tab pos="6188075" algn="l"/>
              </a:tabLst>
            </a:pPr>
            <a:r>
              <a:rPr lang="zh-CN" altLang="en-US" sz="3200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理论采用：    </a:t>
            </a:r>
            <a:r>
              <a:rPr lang="zh-CN" altLang="en-US" sz="32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压强越大越好</a:t>
            </a:r>
            <a:endParaRPr lang="zh-CN" altLang="en-US" sz="32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7412" name="Rectangle 4"/>
          <p:cNvSpPr/>
          <p:nvPr/>
        </p:nvSpPr>
        <p:spPr>
          <a:xfrm>
            <a:off x="179388" y="263525"/>
            <a:ext cx="1808162" cy="5778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【</a:t>
            </a:r>
            <a:r>
              <a:rPr lang="zh-CN" altLang="en-US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思考</a:t>
            </a:r>
            <a:r>
              <a:rPr lang="en-US" altLang="zh-CN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】</a:t>
            </a:r>
            <a:endParaRPr lang="en-US" altLang="zh-CN" sz="3200" dirty="0">
              <a:solidFill>
                <a:srgbClr val="0099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9458" name="Group 2"/>
          <p:cNvGraphicFramePr>
            <a:graphicFrameLocks noGrp="1"/>
          </p:cNvGraphicFramePr>
          <p:nvPr/>
        </p:nvGraphicFramePr>
        <p:xfrm>
          <a:off x="133350" y="188913"/>
          <a:ext cx="8686800" cy="6553201"/>
        </p:xfrm>
        <a:graphic>
          <a:graphicData uri="http://schemas.openxmlformats.org/drawingml/2006/table">
            <a:tbl>
              <a:tblPr/>
              <a:tblGrid>
                <a:gridCol w="2971800"/>
                <a:gridCol w="914400"/>
                <a:gridCol w="990600"/>
                <a:gridCol w="990600"/>
                <a:gridCol w="914400"/>
                <a:gridCol w="914400"/>
                <a:gridCol w="990600"/>
              </a:tblGrid>
              <a:tr h="29146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               压强 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NH</a:t>
                      </a:r>
                      <a:r>
                        <a:rPr kumimoji="0" lang="en-US" sz="28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       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/Mpa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 </a:t>
                      </a: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含量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/%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 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  </a:t>
                      </a: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温度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/</a:t>
                      </a:r>
                      <a:r>
                        <a:rPr kumimoji="0" lang="en-US" sz="2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0.1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60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100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4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200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15.3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81.5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86.4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89.9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95.4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98.8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300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2.2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52.0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64.2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71.0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84.2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92.6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400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0.4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25.1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38.2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47.0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65.2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79.8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500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0.1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10.6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19.1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26.4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42.2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57.5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6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600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0.05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4.5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9.1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13.8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23.1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31.4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bevel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92" name="Line 60"/>
          <p:cNvSpPr/>
          <p:nvPr/>
        </p:nvSpPr>
        <p:spPr>
          <a:xfrm>
            <a:off x="1200150" y="188913"/>
            <a:ext cx="1905000" cy="2590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8493" name="Line 61"/>
          <p:cNvSpPr/>
          <p:nvPr/>
        </p:nvSpPr>
        <p:spPr>
          <a:xfrm>
            <a:off x="133350" y="1789113"/>
            <a:ext cx="2895600" cy="990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8494" name="Text Box 62"/>
          <p:cNvSpPr txBox="1"/>
          <p:nvPr/>
        </p:nvSpPr>
        <p:spPr>
          <a:xfrm>
            <a:off x="3203575" y="622300"/>
            <a:ext cx="720725" cy="660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dirty="0">
                <a:latin typeface="Arial" panose="020B0604020202020204" pitchFamily="34" charset="0"/>
              </a:rPr>
              <a:t>P</a:t>
            </a:r>
            <a:r>
              <a:rPr lang="zh-CN" altLang="en-US" sz="3200" baseline="-25000" dirty="0">
                <a:latin typeface="Arial" panose="020B0604020202020204" pitchFamily="34" charset="0"/>
              </a:rPr>
              <a:t>1</a:t>
            </a:r>
            <a:endParaRPr lang="zh-CN" altLang="en-US" sz="3200" baseline="-25000" dirty="0">
              <a:latin typeface="Arial" panose="020B0604020202020204" pitchFamily="34" charset="0"/>
            </a:endParaRPr>
          </a:p>
        </p:txBody>
      </p:sp>
      <p:sp>
        <p:nvSpPr>
          <p:cNvPr id="18495" name="Text Box 63"/>
          <p:cNvSpPr txBox="1"/>
          <p:nvPr/>
        </p:nvSpPr>
        <p:spPr>
          <a:xfrm>
            <a:off x="4192588" y="677863"/>
            <a:ext cx="719137" cy="660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dirty="0">
                <a:latin typeface="Arial" panose="020B0604020202020204" pitchFamily="34" charset="0"/>
              </a:rPr>
              <a:t>P</a:t>
            </a:r>
            <a:r>
              <a:rPr lang="zh-CN" altLang="en-US" sz="3200" baseline="-25000" dirty="0">
                <a:latin typeface="Arial" panose="020B0604020202020204" pitchFamily="34" charset="0"/>
              </a:rPr>
              <a:t>2</a:t>
            </a:r>
            <a:endParaRPr lang="zh-CN" altLang="en-US" sz="3200" baseline="-25000" dirty="0">
              <a:latin typeface="Arial" panose="020B0604020202020204" pitchFamily="34" charset="0"/>
            </a:endParaRPr>
          </a:p>
        </p:txBody>
      </p:sp>
      <p:sp>
        <p:nvSpPr>
          <p:cNvPr id="18496" name="Text Box 64"/>
          <p:cNvSpPr txBox="1"/>
          <p:nvPr/>
        </p:nvSpPr>
        <p:spPr>
          <a:xfrm>
            <a:off x="5197475" y="636588"/>
            <a:ext cx="719138" cy="660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dirty="0">
                <a:latin typeface="Arial" panose="020B0604020202020204" pitchFamily="34" charset="0"/>
              </a:rPr>
              <a:t>P</a:t>
            </a:r>
            <a:r>
              <a:rPr lang="zh-CN" altLang="en-US" sz="3200" baseline="-25000" dirty="0">
                <a:latin typeface="Arial" panose="020B0604020202020204" pitchFamily="34" charset="0"/>
              </a:rPr>
              <a:t>3</a:t>
            </a:r>
            <a:endParaRPr lang="zh-CN" altLang="en-US" sz="3200" baseline="-25000" dirty="0">
              <a:latin typeface="Arial" panose="020B0604020202020204" pitchFamily="34" charset="0"/>
            </a:endParaRPr>
          </a:p>
        </p:txBody>
      </p:sp>
      <p:sp>
        <p:nvSpPr>
          <p:cNvPr id="18497" name="Text Box 65"/>
          <p:cNvSpPr txBox="1"/>
          <p:nvPr/>
        </p:nvSpPr>
        <p:spPr>
          <a:xfrm>
            <a:off x="6108700" y="615950"/>
            <a:ext cx="720725" cy="660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dirty="0">
                <a:latin typeface="Arial" panose="020B0604020202020204" pitchFamily="34" charset="0"/>
              </a:rPr>
              <a:t>P</a:t>
            </a:r>
            <a:r>
              <a:rPr lang="zh-CN" altLang="en-US" sz="3200" baseline="-25000" dirty="0">
                <a:latin typeface="Arial" panose="020B0604020202020204" pitchFamily="34" charset="0"/>
              </a:rPr>
              <a:t>4</a:t>
            </a:r>
            <a:endParaRPr lang="zh-CN" altLang="en-US" sz="3200" baseline="-25000" dirty="0">
              <a:latin typeface="Arial" panose="020B0604020202020204" pitchFamily="34" charset="0"/>
            </a:endParaRPr>
          </a:p>
        </p:txBody>
      </p:sp>
      <p:sp>
        <p:nvSpPr>
          <p:cNvPr id="18498" name="Text Box 66"/>
          <p:cNvSpPr txBox="1"/>
          <p:nvPr/>
        </p:nvSpPr>
        <p:spPr>
          <a:xfrm>
            <a:off x="7010400" y="615950"/>
            <a:ext cx="720725" cy="660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dirty="0">
                <a:latin typeface="Arial" panose="020B0604020202020204" pitchFamily="34" charset="0"/>
              </a:rPr>
              <a:t>P</a:t>
            </a:r>
            <a:r>
              <a:rPr lang="zh-CN" altLang="en-US" sz="3200" baseline="-25000" dirty="0">
                <a:latin typeface="Arial" panose="020B0604020202020204" pitchFamily="34" charset="0"/>
              </a:rPr>
              <a:t>5</a:t>
            </a:r>
            <a:endParaRPr lang="zh-CN" altLang="en-US" sz="3200" baseline="-25000" dirty="0">
              <a:latin typeface="Arial" panose="020B0604020202020204" pitchFamily="34" charset="0"/>
            </a:endParaRPr>
          </a:p>
        </p:txBody>
      </p:sp>
      <p:sp>
        <p:nvSpPr>
          <p:cNvPr id="18499" name="Text Box 67"/>
          <p:cNvSpPr txBox="1"/>
          <p:nvPr/>
        </p:nvSpPr>
        <p:spPr>
          <a:xfrm>
            <a:off x="7934325" y="615950"/>
            <a:ext cx="719138" cy="660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dirty="0">
                <a:latin typeface="Arial" panose="020B0604020202020204" pitchFamily="34" charset="0"/>
              </a:rPr>
              <a:t>P</a:t>
            </a:r>
            <a:r>
              <a:rPr lang="zh-CN" altLang="en-US" sz="3200" baseline="-25000" dirty="0">
                <a:latin typeface="Arial" panose="020B0604020202020204" pitchFamily="34" charset="0"/>
              </a:rPr>
              <a:t>6</a:t>
            </a:r>
            <a:endParaRPr lang="zh-CN" altLang="en-US" sz="3200" baseline="-25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Text Box 2"/>
          <p:cNvSpPr txBox="1"/>
          <p:nvPr/>
        </p:nvSpPr>
        <p:spPr>
          <a:xfrm>
            <a:off x="1116013" y="1557338"/>
            <a:ext cx="5895975" cy="5794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工业合成氨是否压强越高越好？</a:t>
            </a:r>
            <a:endParaRPr lang="zh-CN" altLang="en-US" sz="3200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9459" name="Text Box 3"/>
          <p:cNvSpPr txBox="1"/>
          <p:nvPr/>
        </p:nvSpPr>
        <p:spPr>
          <a:xfrm>
            <a:off x="704850" y="2708275"/>
            <a:ext cx="843915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defTabSz="914400">
              <a:spcBef>
                <a:spcPct val="50000"/>
              </a:spcBef>
              <a:tabLst>
                <a:tab pos="6188075" algn="l"/>
              </a:tabLst>
            </a:pPr>
            <a:r>
              <a:rPr lang="zh-CN" altLang="en-US" sz="3200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理论采用：    </a:t>
            </a:r>
            <a:r>
              <a:rPr lang="zh-CN" altLang="en-US" sz="32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压强越大越好</a:t>
            </a:r>
            <a:endParaRPr lang="zh-CN" altLang="en-US" sz="32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9460" name="Rectangle 4"/>
          <p:cNvSpPr/>
          <p:nvPr/>
        </p:nvSpPr>
        <p:spPr>
          <a:xfrm>
            <a:off x="3708400" y="369888"/>
            <a:ext cx="5184775" cy="1192212"/>
          </a:xfrm>
          <a:prstGeom prst="rect">
            <a:avLst/>
          </a:prstGeom>
          <a:solidFill>
            <a:srgbClr val="FFFF99"/>
          </a:solidFill>
          <a:ln w="9525">
            <a:noFill/>
          </a:ln>
        </p:spPr>
        <p:txBody>
          <a:bodyPr lIns="90170" tIns="46990" rIns="90170" bIns="46990">
            <a:spAutoFit/>
          </a:bodyPr>
          <a:p>
            <a:r>
              <a:rPr lang="zh-CN" altLang="en-US" sz="2400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压强越大，对设备的要求高、压缩</a:t>
            </a:r>
            <a:r>
              <a:rPr lang="en-US" altLang="zh-CN" sz="24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</a:t>
            </a:r>
            <a:r>
              <a:rPr lang="en-US" altLang="zh-CN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en-US" sz="2400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和</a:t>
            </a:r>
            <a:r>
              <a:rPr lang="en-US" altLang="zh-CN" sz="24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N</a:t>
            </a:r>
            <a:r>
              <a:rPr lang="en-US" altLang="zh-CN" sz="2400" baseline="-250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en-US" sz="2400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所需要的动力大，成本高，因此选择压强应符合实际科学技术。</a:t>
            </a:r>
            <a:endParaRPr lang="zh-CN" altLang="en-US" sz="2400" dirty="0">
              <a:solidFill>
                <a:srgbClr val="0000FF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0485" name="Text Box 3"/>
          <p:cNvSpPr txBox="1"/>
          <p:nvPr/>
        </p:nvSpPr>
        <p:spPr>
          <a:xfrm>
            <a:off x="704850" y="3573463"/>
            <a:ext cx="8439150" cy="2043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defTabSz="914400">
              <a:spcBef>
                <a:spcPct val="50000"/>
              </a:spcBef>
              <a:tabLst>
                <a:tab pos="6188075" algn="l"/>
              </a:tabLst>
            </a:pPr>
            <a:r>
              <a:rPr lang="zh-CN" altLang="en-US" sz="3200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实际采用：    </a:t>
            </a:r>
            <a:r>
              <a:rPr lang="zh-CN" altLang="en-US" sz="32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低压（</a:t>
            </a:r>
            <a:r>
              <a:rPr lang="en-US" altLang="zh-CN" sz="32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1×10</a:t>
            </a:r>
            <a:r>
              <a:rPr lang="en-US" altLang="zh-CN" sz="3200" baseline="300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7</a:t>
            </a:r>
            <a:r>
              <a:rPr lang="en-US" altLang="zh-CN" sz="32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Pa</a:t>
            </a:r>
            <a:r>
              <a:rPr lang="zh-CN" altLang="en-US" sz="32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endParaRPr lang="zh-CN" altLang="en-US" sz="32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defTabSz="914400">
              <a:spcBef>
                <a:spcPct val="50000"/>
              </a:spcBef>
              <a:tabLst>
                <a:tab pos="6188075" algn="l"/>
              </a:tabLst>
            </a:pPr>
            <a:r>
              <a:rPr lang="zh-CN" altLang="en-US" sz="32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          中压（</a:t>
            </a:r>
            <a:r>
              <a:rPr lang="en-US" altLang="zh-CN" sz="32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2×10</a:t>
            </a:r>
            <a:r>
              <a:rPr lang="en-US" altLang="zh-CN" sz="3200" baseline="300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7</a:t>
            </a:r>
            <a:r>
              <a:rPr lang="en-US" altLang="zh-CN" sz="32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—3×10</a:t>
            </a:r>
            <a:r>
              <a:rPr lang="en-US" altLang="zh-CN" sz="3200" baseline="300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7</a:t>
            </a:r>
            <a:r>
              <a:rPr lang="en-US" altLang="zh-CN" sz="32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Pa</a:t>
            </a:r>
            <a:r>
              <a:rPr lang="zh-CN" altLang="en-US" sz="32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endParaRPr lang="zh-CN" altLang="en-US" sz="32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defTabSz="914400">
              <a:spcBef>
                <a:spcPct val="50000"/>
              </a:spcBef>
              <a:tabLst>
                <a:tab pos="6188075" algn="l"/>
              </a:tabLst>
            </a:pPr>
            <a:r>
              <a:rPr lang="zh-CN" altLang="en-US" sz="32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             高压（</a:t>
            </a:r>
            <a:r>
              <a:rPr lang="en-US" altLang="zh-CN" sz="32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8.5×10</a:t>
            </a:r>
            <a:r>
              <a:rPr lang="en-US" altLang="zh-CN" sz="3200" baseline="300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7</a:t>
            </a:r>
            <a:r>
              <a:rPr lang="en-US" altLang="zh-CN" sz="32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Pa—1×10</a:t>
            </a:r>
            <a:r>
              <a:rPr lang="en-US" altLang="zh-CN" sz="3200" baseline="300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8</a:t>
            </a:r>
            <a:r>
              <a:rPr lang="en-US" altLang="zh-CN" sz="32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Pa</a:t>
            </a:r>
            <a:r>
              <a:rPr lang="zh-CN" altLang="en-US" sz="32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endParaRPr lang="zh-CN" altLang="en-US" sz="32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9462" name="AutoShape 6"/>
          <p:cNvSpPr/>
          <p:nvPr/>
        </p:nvSpPr>
        <p:spPr>
          <a:xfrm>
            <a:off x="3784600" y="650875"/>
            <a:ext cx="914400" cy="609600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39759"/>
              <a:gd name="adj5" fmla="val 349481"/>
              <a:gd name="adj6" fmla="val -276218"/>
            </a:avLst>
          </a:prstGeom>
          <a:noFill/>
          <a:ln w="28575" cap="flat" cmpd="sng">
            <a:solidFill>
              <a:srgbClr val="0000FF"/>
            </a:solidFill>
            <a:prstDash val="solid"/>
            <a:miter/>
            <a:headEnd type="triangle" w="med" len="med"/>
            <a:tailEnd type="none" w="med" len="med"/>
          </a:ln>
        </p:spPr>
        <p:txBody>
          <a:bodyPr/>
          <a:p>
            <a:pPr algn="ctr"/>
            <a:endParaRPr lang="zh-CN" altLang="en-US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9463" name="Rectangle 7"/>
          <p:cNvSpPr/>
          <p:nvPr/>
        </p:nvSpPr>
        <p:spPr>
          <a:xfrm>
            <a:off x="179388" y="263525"/>
            <a:ext cx="1808162" cy="5778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【</a:t>
            </a:r>
            <a:r>
              <a:rPr lang="zh-CN" altLang="en-US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思考</a:t>
            </a:r>
            <a:r>
              <a:rPr lang="en-US" altLang="zh-CN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】</a:t>
            </a:r>
            <a:endParaRPr lang="en-US" altLang="zh-CN" sz="3200" dirty="0">
              <a:solidFill>
                <a:srgbClr val="0099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1506" name="Group 2"/>
          <p:cNvGraphicFramePr>
            <a:graphicFrameLocks noGrp="1"/>
          </p:cNvGraphicFramePr>
          <p:nvPr/>
        </p:nvGraphicFramePr>
        <p:xfrm>
          <a:off x="611188" y="1400175"/>
          <a:ext cx="7620000" cy="4645026"/>
        </p:xfrm>
        <a:graphic>
          <a:graphicData uri="http://schemas.openxmlformats.org/drawingml/2006/table">
            <a:tbl>
              <a:tblPr/>
              <a:tblGrid>
                <a:gridCol w="946150"/>
                <a:gridCol w="1255712"/>
                <a:gridCol w="2033588"/>
                <a:gridCol w="1860550"/>
                <a:gridCol w="1524000"/>
              </a:tblGrid>
              <a:tr h="755650"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外界条件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多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快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选择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563">
                <a:tc vMerge="1" gridSpan="2">
                  <a:tcPr/>
                </a:tc>
                <a:tc vMerge="1" h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平衡移动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反应速率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/>
                </a:tc>
              </a:tr>
              <a:tr h="59213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浓度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</a:t>
                      </a:r>
                      <a:r>
                        <a:rPr kumimoji="0" lang="en-US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:H</a:t>
                      </a:r>
                      <a:r>
                        <a:rPr kumimoji="0" lang="en-US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endParaRPr kumimoji="0" lang="en-US" sz="28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1:3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&lt;1:3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650"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NH</a:t>
                      </a:r>
                      <a:r>
                        <a:rPr kumimoji="0" lang="en-US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</a:t>
                      </a:r>
                      <a:endParaRPr kumimoji="0" lang="en-US" sz="28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及时转移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及时转移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温度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低温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高温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78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压强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高压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高压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催化剂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无影响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正催化剂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24" name="Rectangle 46"/>
          <p:cNvSpPr/>
          <p:nvPr/>
        </p:nvSpPr>
        <p:spPr>
          <a:xfrm>
            <a:off x="6659563" y="3733800"/>
            <a:ext cx="1604962" cy="5175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800" b="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及时转移</a:t>
            </a:r>
            <a:endParaRPr lang="zh-CN" altLang="en-US" sz="2800" b="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21551" name="Rectangle 47"/>
          <p:cNvSpPr/>
          <p:nvPr/>
        </p:nvSpPr>
        <p:spPr>
          <a:xfrm>
            <a:off x="6662738" y="4886325"/>
            <a:ext cx="1727200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20000"/>
              </a:spcBef>
            </a:pPr>
            <a:r>
              <a:rPr lang="zh-CN" altLang="en-US" sz="2800" b="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适当压强</a:t>
            </a:r>
            <a:endParaRPr lang="zh-CN" altLang="en-US" sz="2800" b="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20526" name="Rectangle 48"/>
          <p:cNvSpPr/>
          <p:nvPr/>
        </p:nvSpPr>
        <p:spPr>
          <a:xfrm>
            <a:off x="6732588" y="5462588"/>
            <a:ext cx="1604962" cy="5175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800" b="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正催化剂</a:t>
            </a:r>
            <a:endParaRPr lang="zh-CN" altLang="en-US" sz="2800" b="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20527" name="Rectangle 49"/>
          <p:cNvSpPr/>
          <p:nvPr/>
        </p:nvSpPr>
        <p:spPr>
          <a:xfrm>
            <a:off x="6805613" y="3100388"/>
            <a:ext cx="1231900" cy="5175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800" b="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1：2.8</a:t>
            </a:r>
            <a:endParaRPr lang="zh-CN" altLang="en-US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0528" name="Rectangle 50"/>
          <p:cNvSpPr/>
          <p:nvPr/>
        </p:nvSpPr>
        <p:spPr>
          <a:xfrm>
            <a:off x="7021513" y="4324350"/>
            <a:ext cx="1014412" cy="5175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800" b="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700K</a:t>
            </a:r>
            <a:endParaRPr lang="zh-CN" altLang="en-US" b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0529" name="Rectangle 51"/>
          <p:cNvSpPr/>
          <p:nvPr/>
        </p:nvSpPr>
        <p:spPr>
          <a:xfrm>
            <a:off x="179388" y="263525"/>
            <a:ext cx="1808162" cy="5778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【</a:t>
            </a:r>
            <a:r>
              <a:rPr lang="zh-CN" altLang="en-US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小结</a:t>
            </a:r>
            <a:r>
              <a:rPr lang="en-US" altLang="zh-CN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】</a:t>
            </a:r>
            <a:endParaRPr lang="en-US" altLang="zh-CN" sz="3200" dirty="0">
              <a:solidFill>
                <a:srgbClr val="0099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1556" name="Rectangle 52"/>
          <p:cNvSpPr/>
          <p:nvPr/>
        </p:nvSpPr>
        <p:spPr>
          <a:xfrm>
            <a:off x="7019925" y="4886325"/>
            <a:ext cx="893763" cy="5175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spcBef>
                <a:spcPct val="20000"/>
              </a:spcBef>
            </a:pPr>
            <a:r>
              <a:rPr lang="zh-CN" altLang="en-US" sz="2800" b="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高压</a:t>
            </a:r>
            <a:endParaRPr lang="zh-CN" altLang="en-US" sz="2800" b="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15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15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5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51" grpId="0"/>
      <p:bldP spid="21556" grpId="0" bldLvl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" name="Group 2"/>
          <p:cNvGrpSpPr/>
          <p:nvPr/>
        </p:nvGrpSpPr>
        <p:grpSpPr>
          <a:xfrm>
            <a:off x="1185863" y="620713"/>
            <a:ext cx="6992937" cy="5103812"/>
            <a:chOff x="0" y="0"/>
            <a:chExt cx="11012" cy="8036"/>
          </a:xfrm>
        </p:grpSpPr>
        <p:sp>
          <p:nvSpPr>
            <p:cNvPr id="21509" name="Text Box 3"/>
            <p:cNvSpPr txBox="1"/>
            <p:nvPr/>
          </p:nvSpPr>
          <p:spPr>
            <a:xfrm>
              <a:off x="1818" y="0"/>
              <a:ext cx="5430" cy="91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zh-CN" altLang="en-US" sz="32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合成氨的适宜条件</a:t>
              </a:r>
              <a:endParaRPr lang="zh-CN" altLang="en-US" sz="32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1510" name="Text Box 4"/>
            <p:cNvSpPr txBox="1"/>
            <p:nvPr/>
          </p:nvSpPr>
          <p:spPr>
            <a:xfrm>
              <a:off x="0" y="1444"/>
              <a:ext cx="11013" cy="659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pPr>
                <a:lnSpc>
                  <a:spcPct val="120000"/>
                </a:lnSpc>
                <a:buClr>
                  <a:schemeClr val="accent2"/>
                </a:buClr>
                <a:buFont typeface="Wingdings" panose="05000000000000000000" pitchFamily="2" charset="2"/>
                <a:buChar char="Ø"/>
              </a:pPr>
              <a:r>
                <a:rPr lang="en-US" altLang="zh-CN" sz="2800" dirty="0">
                  <a:solidFill>
                    <a:srgbClr val="0000CC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N</a:t>
              </a:r>
              <a:r>
                <a:rPr lang="en-US" altLang="zh-CN" sz="2800" baseline="-25000" dirty="0">
                  <a:solidFill>
                    <a:srgbClr val="0000CC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zh-CN" altLang="en-US" sz="2800" dirty="0">
                  <a:solidFill>
                    <a:srgbClr val="0000CC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r>
                <a:rPr lang="en-US" altLang="zh-CN" sz="2800" dirty="0">
                  <a:solidFill>
                    <a:srgbClr val="0000CC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:</a:t>
              </a:r>
              <a:r>
                <a:rPr lang="zh-CN" altLang="en-US" sz="2800" dirty="0">
                  <a:solidFill>
                    <a:srgbClr val="0000CC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r>
                <a:rPr lang="en-US" altLang="zh-CN" sz="2800" dirty="0">
                  <a:solidFill>
                    <a:srgbClr val="0000CC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H</a:t>
              </a:r>
              <a:r>
                <a:rPr lang="en-US" altLang="zh-CN" sz="2800" baseline="-25000" dirty="0">
                  <a:solidFill>
                    <a:srgbClr val="0000CC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zh-CN" altLang="en-US" sz="2800" dirty="0">
                  <a:solidFill>
                    <a:srgbClr val="0000CC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r>
                <a:rPr lang="en-US" altLang="zh-CN" sz="2800" dirty="0">
                  <a:solidFill>
                    <a:srgbClr val="0000CC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=</a:t>
              </a:r>
              <a:r>
                <a:rPr lang="zh-CN" altLang="en-US" sz="2800" dirty="0">
                  <a:solidFill>
                    <a:srgbClr val="0000CC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r>
                <a:rPr lang="en-US" altLang="zh-CN" sz="2800" dirty="0">
                  <a:solidFill>
                    <a:srgbClr val="0000CC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1</a:t>
              </a:r>
              <a:r>
                <a:rPr lang="zh-CN" altLang="en-US" sz="2800" dirty="0">
                  <a:solidFill>
                    <a:srgbClr val="0000CC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r>
                <a:rPr lang="en-US" altLang="zh-CN" sz="2800" dirty="0">
                  <a:solidFill>
                    <a:srgbClr val="0000CC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:</a:t>
              </a:r>
              <a:r>
                <a:rPr lang="zh-CN" altLang="en-US" sz="2800" dirty="0">
                  <a:solidFill>
                    <a:srgbClr val="0000CC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r>
                <a:rPr lang="en-US" altLang="zh-CN" sz="2800" dirty="0">
                  <a:solidFill>
                    <a:srgbClr val="0000CC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2.8</a:t>
              </a:r>
              <a:r>
                <a:rPr lang="zh-CN" altLang="en-US" sz="2800" dirty="0">
                  <a:solidFill>
                    <a:srgbClr val="0000CC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；</a:t>
              </a:r>
              <a:endParaRPr lang="zh-CN" altLang="en-US" sz="2800" dirty="0">
                <a:solidFill>
                  <a:srgbClr val="0000CC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>
                <a:lnSpc>
                  <a:spcPct val="120000"/>
                </a:lnSpc>
                <a:buClr>
                  <a:schemeClr val="accent2"/>
                </a:buClr>
                <a:buFont typeface="Wingdings" panose="05000000000000000000" pitchFamily="2" charset="2"/>
                <a:buChar char="Ø"/>
              </a:pPr>
              <a:r>
                <a:rPr lang="en-US" altLang="zh-CN" sz="2800" dirty="0">
                  <a:solidFill>
                    <a:srgbClr val="0000CC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N</a:t>
              </a:r>
              <a:r>
                <a:rPr lang="en-US" altLang="zh-CN" sz="2800" baseline="-25000" dirty="0">
                  <a:solidFill>
                    <a:srgbClr val="0000CC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zh-CN" altLang="en-US" sz="2800" dirty="0">
                  <a:solidFill>
                    <a:srgbClr val="0000CC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、</a:t>
              </a:r>
              <a:r>
                <a:rPr lang="en-US" altLang="zh-CN" sz="2800" dirty="0">
                  <a:solidFill>
                    <a:srgbClr val="0000CC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H</a:t>
              </a:r>
              <a:r>
                <a:rPr lang="en-US" altLang="zh-CN" sz="2800" baseline="-25000" dirty="0">
                  <a:solidFill>
                    <a:srgbClr val="0000CC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zh-CN" altLang="en-US" sz="2800" dirty="0">
                  <a:solidFill>
                    <a:srgbClr val="0000CC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循环使用；</a:t>
              </a:r>
              <a:endParaRPr lang="zh-CN" altLang="en-US" sz="2800" dirty="0">
                <a:solidFill>
                  <a:srgbClr val="0000CC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>
                <a:lnSpc>
                  <a:spcPct val="120000"/>
                </a:lnSpc>
                <a:buClr>
                  <a:schemeClr val="accent2"/>
                </a:buClr>
                <a:buFont typeface="Wingdings" panose="05000000000000000000" pitchFamily="2" charset="2"/>
                <a:buChar char="Ø"/>
              </a:pPr>
              <a:r>
                <a:rPr lang="zh-CN" altLang="en-US" sz="2800" dirty="0">
                  <a:solidFill>
                    <a:srgbClr val="0000CC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及时把</a:t>
              </a:r>
              <a:r>
                <a:rPr lang="en-US" altLang="zh-CN" sz="2800" dirty="0">
                  <a:solidFill>
                    <a:srgbClr val="0000CC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NH</a:t>
              </a:r>
              <a:r>
                <a:rPr lang="en-US" altLang="zh-CN" sz="2800" baseline="-25000" dirty="0">
                  <a:solidFill>
                    <a:srgbClr val="0000CC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r>
                <a:rPr lang="zh-CN" altLang="en-US" sz="2800" dirty="0">
                  <a:solidFill>
                    <a:srgbClr val="0000CC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分离出来；</a:t>
              </a:r>
              <a:endParaRPr lang="zh-CN" altLang="en-US" sz="2800" dirty="0">
                <a:solidFill>
                  <a:srgbClr val="0000CC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>
                <a:lnSpc>
                  <a:spcPct val="120000"/>
                </a:lnSpc>
                <a:buClr>
                  <a:schemeClr val="accent2"/>
                </a:buClr>
                <a:buFont typeface="Wingdings" panose="05000000000000000000" pitchFamily="2" charset="2"/>
                <a:buChar char="Ø"/>
              </a:pPr>
              <a:r>
                <a:rPr lang="en-US" altLang="zh-CN" sz="2800" dirty="0">
                  <a:solidFill>
                    <a:srgbClr val="0000CC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T=700K</a:t>
              </a:r>
              <a:r>
                <a:rPr lang="zh-CN" altLang="en-US" sz="2800" dirty="0">
                  <a:solidFill>
                    <a:srgbClr val="0000CC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，</a:t>
              </a:r>
              <a:r>
                <a:rPr lang="zh-CN" altLang="en-US" sz="2800" dirty="0">
                  <a:solidFill>
                    <a:srgbClr val="0000CC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催化剂活性最高</a:t>
              </a:r>
              <a:r>
                <a:rPr lang="zh-CN" altLang="en-US" sz="2800" dirty="0">
                  <a:solidFill>
                    <a:srgbClr val="0000CC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；</a:t>
              </a:r>
              <a:endParaRPr lang="zh-CN" altLang="en-US" sz="2800" dirty="0">
                <a:solidFill>
                  <a:srgbClr val="0000CC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>
                <a:lnSpc>
                  <a:spcPct val="120000"/>
                </a:lnSpc>
                <a:buClr>
                  <a:schemeClr val="accent2"/>
                </a:buClr>
                <a:buFont typeface="Wingdings" panose="05000000000000000000" pitchFamily="2" charset="2"/>
                <a:buChar char="Ø"/>
              </a:pPr>
              <a:r>
                <a:rPr lang="zh-CN" altLang="en-US" sz="2800" dirty="0">
                  <a:solidFill>
                    <a:srgbClr val="0000CC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压强采用：</a:t>
              </a:r>
              <a:r>
                <a:rPr lang="zh-CN" altLang="en-US" sz="2800" dirty="0">
                  <a:solidFill>
                    <a:srgbClr val="0000CC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低压（</a:t>
              </a:r>
              <a:r>
                <a:rPr lang="en-US" altLang="zh-CN" sz="2800" dirty="0">
                  <a:solidFill>
                    <a:srgbClr val="0000CC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1×10</a:t>
              </a:r>
              <a:r>
                <a:rPr lang="en-US" altLang="zh-CN" sz="2800" baseline="30000" dirty="0">
                  <a:solidFill>
                    <a:srgbClr val="0000CC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7</a:t>
              </a:r>
              <a:r>
                <a:rPr lang="en-US" altLang="zh-CN" sz="2800" dirty="0">
                  <a:solidFill>
                    <a:srgbClr val="0000CC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Pa</a:t>
              </a:r>
              <a:r>
                <a:rPr lang="zh-CN" altLang="en-US" sz="2800" dirty="0">
                  <a:solidFill>
                    <a:srgbClr val="0000CC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）</a:t>
              </a:r>
              <a:endParaRPr lang="zh-CN" altLang="en-US" sz="2800" dirty="0">
                <a:solidFill>
                  <a:srgbClr val="0000CC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  <a:p>
              <a:pPr>
                <a:lnSpc>
                  <a:spcPct val="120000"/>
                </a:lnSpc>
                <a:buClr>
                  <a:schemeClr val="accent2"/>
                </a:buClr>
                <a:buFont typeface="Wingdings" panose="05000000000000000000" pitchFamily="2" charset="2"/>
              </a:pPr>
              <a:r>
                <a:rPr lang="zh-CN" altLang="en-US" sz="2800" dirty="0">
                  <a:solidFill>
                    <a:srgbClr val="0000CC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           中压（</a:t>
              </a:r>
              <a:r>
                <a:rPr lang="en-US" altLang="zh-CN" sz="2800" dirty="0">
                  <a:solidFill>
                    <a:srgbClr val="0000CC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2×10</a:t>
              </a:r>
              <a:r>
                <a:rPr lang="en-US" altLang="zh-CN" sz="2800" baseline="30000" dirty="0">
                  <a:solidFill>
                    <a:srgbClr val="0000CC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7</a:t>
              </a:r>
              <a:r>
                <a:rPr lang="en-US" altLang="zh-CN" sz="2800" dirty="0">
                  <a:solidFill>
                    <a:srgbClr val="0000CC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—3×10</a:t>
              </a:r>
              <a:r>
                <a:rPr lang="en-US" altLang="zh-CN" sz="2800" baseline="30000" dirty="0">
                  <a:solidFill>
                    <a:srgbClr val="0000CC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7</a:t>
              </a:r>
              <a:r>
                <a:rPr lang="en-US" altLang="zh-CN" sz="2800" dirty="0">
                  <a:solidFill>
                    <a:srgbClr val="0000CC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Pa</a:t>
              </a:r>
              <a:r>
                <a:rPr lang="zh-CN" altLang="en-US" sz="2800" dirty="0">
                  <a:solidFill>
                    <a:srgbClr val="0000CC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）</a:t>
              </a:r>
              <a:endParaRPr lang="zh-CN" altLang="en-US" sz="2800" dirty="0">
                <a:solidFill>
                  <a:srgbClr val="0000CC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  <a:p>
              <a:pPr>
                <a:lnSpc>
                  <a:spcPct val="120000"/>
                </a:lnSpc>
                <a:buClr>
                  <a:schemeClr val="accent2"/>
                </a:buClr>
                <a:buFont typeface="Wingdings" panose="05000000000000000000" pitchFamily="2" charset="2"/>
              </a:pPr>
              <a:r>
                <a:rPr lang="zh-CN" altLang="en-US" sz="2800" dirty="0">
                  <a:solidFill>
                    <a:srgbClr val="0000CC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           高压（</a:t>
              </a:r>
              <a:r>
                <a:rPr lang="en-US" altLang="zh-CN" sz="2800" dirty="0">
                  <a:solidFill>
                    <a:srgbClr val="0000CC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8.5×10</a:t>
              </a:r>
              <a:r>
                <a:rPr lang="en-US" altLang="zh-CN" sz="2800" baseline="30000" dirty="0">
                  <a:solidFill>
                    <a:srgbClr val="0000CC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7</a:t>
              </a:r>
              <a:r>
                <a:rPr lang="en-US" altLang="zh-CN" sz="2800" dirty="0">
                  <a:solidFill>
                    <a:srgbClr val="0000CC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Pa—1×10</a:t>
              </a:r>
              <a:r>
                <a:rPr lang="en-US" altLang="zh-CN" sz="2800" baseline="30000" dirty="0">
                  <a:solidFill>
                    <a:srgbClr val="0000CC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8</a:t>
              </a:r>
              <a:r>
                <a:rPr lang="en-US" altLang="zh-CN" sz="2800" dirty="0">
                  <a:solidFill>
                    <a:srgbClr val="0000CC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Pa</a:t>
              </a:r>
              <a:r>
                <a:rPr lang="zh-CN" altLang="en-US" sz="2800" dirty="0">
                  <a:solidFill>
                    <a:srgbClr val="0000CC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）</a:t>
              </a:r>
              <a:endParaRPr lang="zh-CN" altLang="en-US" sz="2800" dirty="0">
                <a:solidFill>
                  <a:srgbClr val="0000CC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  <a:p>
              <a:pPr>
                <a:lnSpc>
                  <a:spcPct val="120000"/>
                </a:lnSpc>
                <a:buClr>
                  <a:schemeClr val="accent2"/>
                </a:buClr>
                <a:buFont typeface="Wingdings" panose="05000000000000000000" pitchFamily="2" charset="2"/>
                <a:buChar char="Ø"/>
              </a:pPr>
              <a:r>
                <a:rPr lang="zh-CN" altLang="en-US" sz="2800" dirty="0">
                  <a:solidFill>
                    <a:srgbClr val="0000CC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铁做催化剂</a:t>
              </a:r>
              <a:endParaRPr lang="zh-CN" altLang="en-US" sz="2800" dirty="0">
                <a:solidFill>
                  <a:srgbClr val="0000CC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1511" name="AutoShape 5"/>
            <p:cNvSpPr/>
            <p:nvPr/>
          </p:nvSpPr>
          <p:spPr>
            <a:xfrm>
              <a:off x="5898" y="1589"/>
              <a:ext cx="342" cy="2268"/>
            </a:xfrm>
            <a:prstGeom prst="rightBrace">
              <a:avLst>
                <a:gd name="adj1" fmla="val 55263"/>
                <a:gd name="adj2" fmla="val 50000"/>
              </a:avLst>
            </a:prstGeom>
            <a:noFill/>
            <a:ln w="28575" cap="flat" cmpd="sng">
              <a:solidFill>
                <a:srgbClr val="0000FF"/>
              </a:solidFill>
              <a:prstDash val="solid"/>
              <a:headEnd type="none" w="med" len="med"/>
              <a:tailEnd type="triangle" w="med" len="med"/>
            </a:ln>
          </p:spPr>
          <p:txBody>
            <a:bodyPr wrap="none" anchor="ctr"/>
            <a:p>
              <a:endParaRPr lang="zh-CN" altLang="en-US" dirty="0">
                <a:latin typeface="Arial" panose="020B0604020202020204" pitchFamily="34" charset="0"/>
              </a:endParaRPr>
            </a:p>
          </p:txBody>
        </p:sp>
        <p:sp>
          <p:nvSpPr>
            <p:cNvPr id="21512" name="Text Box 6"/>
            <p:cNvSpPr txBox="1"/>
            <p:nvPr/>
          </p:nvSpPr>
          <p:spPr>
            <a:xfrm>
              <a:off x="6350" y="2157"/>
              <a:ext cx="1058" cy="1405"/>
            </a:xfrm>
            <a:prstGeom prst="rect">
              <a:avLst/>
            </a:prstGeom>
            <a:noFill/>
            <a:ln w="9525">
              <a:noFill/>
            </a:ln>
          </p:spPr>
          <p:txBody>
            <a:bodyPr vert="eaVert" wrap="none">
              <a:spAutoFit/>
            </a:bodyPr>
            <a:p>
              <a:r>
                <a:rPr lang="zh-CN" altLang="en-US" sz="3200" dirty="0">
                  <a:latin typeface="Arial" panose="020B0604020202020204" pitchFamily="34" charset="0"/>
                  <a:ea typeface="宋体" panose="02010600030101010101" pitchFamily="2" charset="-122"/>
                </a:rPr>
                <a:t>浓度</a:t>
              </a:r>
              <a:endParaRPr lang="zh-CN" altLang="en-US" sz="320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21507" name="Rectangle 7"/>
          <p:cNvSpPr/>
          <p:nvPr/>
        </p:nvSpPr>
        <p:spPr>
          <a:xfrm>
            <a:off x="179388" y="263525"/>
            <a:ext cx="1808162" cy="5778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【</a:t>
            </a:r>
            <a:r>
              <a:rPr lang="zh-CN" altLang="en-US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小结</a:t>
            </a:r>
            <a:r>
              <a:rPr lang="en-US" altLang="zh-CN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】</a:t>
            </a:r>
            <a:endParaRPr lang="en-US" altLang="zh-CN" sz="3200" dirty="0">
              <a:solidFill>
                <a:srgbClr val="0099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2536" name="Text Box 3"/>
          <p:cNvSpPr txBox="1"/>
          <p:nvPr/>
        </p:nvSpPr>
        <p:spPr>
          <a:xfrm>
            <a:off x="1260475" y="1412875"/>
            <a:ext cx="6624638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defTabSz="914400">
              <a:spcBef>
                <a:spcPct val="50000"/>
              </a:spcBef>
              <a:tabLst>
                <a:tab pos="6188075" algn="l"/>
              </a:tabLst>
            </a:pPr>
            <a:r>
              <a:rPr lang="zh-CN" altLang="en-US" sz="3200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阅读课本</a:t>
            </a:r>
            <a:r>
              <a:rPr lang="en-US" altLang="zh-CN" sz="3200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68—69</a:t>
            </a:r>
            <a:r>
              <a:rPr lang="zh-CN" altLang="en-US" sz="3200" dirty="0">
                <a:solidFill>
                  <a:srgbClr val="0000FF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面“合成氨的铁催化剂”和“合成氨的催化历程”</a:t>
            </a:r>
            <a:endParaRPr lang="zh-CN" altLang="en-US" sz="32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6" grpId="0" bldLvl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Text Box 3"/>
          <p:cNvSpPr txBox="1"/>
          <p:nvPr/>
        </p:nvSpPr>
        <p:spPr>
          <a:xfrm>
            <a:off x="36513" y="1270000"/>
            <a:ext cx="9109075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000" dirty="0">
                <a:solidFill>
                  <a:srgbClr val="FF3300"/>
                </a:solidFill>
                <a:latin typeface="新宋体" panose="02010609030101010101" pitchFamily="49" charset="-122"/>
                <a:ea typeface="楷体" panose="02010609060101010101" pitchFamily="49" charset="-122"/>
              </a:rPr>
              <a:t>第二章　化学反应的方向、限度与速率</a:t>
            </a:r>
            <a:endParaRPr lang="zh-CN" altLang="en-US" sz="4000" dirty="0">
              <a:solidFill>
                <a:srgbClr val="FF3300"/>
              </a:solidFill>
              <a:latin typeface="新宋体" panose="0201060903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099" name="Text Box 4"/>
          <p:cNvSpPr txBox="1"/>
          <p:nvPr/>
        </p:nvSpPr>
        <p:spPr>
          <a:xfrm>
            <a:off x="755650" y="2781300"/>
            <a:ext cx="7921625" cy="11988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600" dirty="0">
                <a:latin typeface="楷体" panose="02010609060101010101" pitchFamily="49" charset="-122"/>
                <a:ea typeface="楷体" panose="02010609060101010101" pitchFamily="49" charset="-122"/>
              </a:rPr>
              <a:t>              </a:t>
            </a:r>
            <a:r>
              <a:rPr lang="zh-CN" altLang="en-US" sz="3600" dirty="0">
                <a:latin typeface="楷体" panose="02010609060101010101" pitchFamily="49" charset="-122"/>
                <a:ea typeface="楷体" panose="02010609060101010101" pitchFamily="49" charset="-122"/>
              </a:rPr>
              <a:t>第4节　</a:t>
            </a:r>
            <a:br>
              <a:rPr lang="zh-CN" altLang="en-US" sz="3600" dirty="0">
                <a:latin typeface="楷体" panose="02010609060101010101" pitchFamily="49" charset="-122"/>
                <a:ea typeface="楷体" panose="02010609060101010101" pitchFamily="49" charset="-122"/>
              </a:rPr>
            </a:br>
            <a:r>
              <a:rPr lang="zh-CN" altLang="en-US" sz="3600" dirty="0">
                <a:latin typeface="楷体" panose="02010609060101010101" pitchFamily="49" charset="-122"/>
                <a:ea typeface="楷体" panose="02010609060101010101" pitchFamily="49" charset="-122"/>
              </a:rPr>
              <a:t>化学反应条件的优化——工业合成氨</a:t>
            </a:r>
            <a:endParaRPr lang="zh-CN" altLang="en-US" sz="36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4" name="Text Box 2"/>
          <p:cNvSpPr txBox="1"/>
          <p:nvPr/>
        </p:nvSpPr>
        <p:spPr>
          <a:xfrm>
            <a:off x="468313" y="2205038"/>
            <a:ext cx="7956550" cy="3797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defTabSz="914400">
              <a:spcBef>
                <a:spcPct val="30000"/>
              </a:spcBef>
              <a:buClr>
                <a:srgbClr val="6600FF"/>
              </a:buClr>
              <a:buFont typeface="Wingdings" panose="05000000000000000000" pitchFamily="2" charset="2"/>
              <a:buChar char="u"/>
              <a:tabLst>
                <a:tab pos="4489450" algn="l"/>
              </a:tabLst>
            </a:pPr>
            <a:r>
              <a:rPr lang="zh-CN" altLang="en-US" sz="3200" dirty="0">
                <a:latin typeface="隶书" panose="02010509060101010101" charset="-122"/>
                <a:ea typeface="宋体" panose="02010600030101010101" pitchFamily="2" charset="-122"/>
              </a:rPr>
              <a:t>一般要</a:t>
            </a:r>
            <a:r>
              <a:rPr lang="zh-CN" altLang="en-US" sz="3200" dirty="0">
                <a:solidFill>
                  <a:srgbClr val="FF3300"/>
                </a:solidFill>
                <a:latin typeface="隶书" panose="02010509060101010101" charset="-122"/>
                <a:ea typeface="宋体" panose="02010600030101010101" pitchFamily="2" charset="-122"/>
              </a:rPr>
              <a:t>使用催化剂</a:t>
            </a:r>
            <a:r>
              <a:rPr lang="zh-CN" altLang="en-US" sz="3200" dirty="0">
                <a:latin typeface="隶书" panose="02010509060101010101" charset="-122"/>
                <a:ea typeface="宋体" panose="02010600030101010101" pitchFamily="2" charset="-122"/>
              </a:rPr>
              <a:t>：这样可以大大加快化学反应速率，提高生产效率，也提高了经济效益；</a:t>
            </a:r>
            <a:endParaRPr lang="zh-CN" altLang="en-US" sz="3200" dirty="0">
              <a:latin typeface="隶书" panose="02010509060101010101" charset="-122"/>
              <a:ea typeface="宋体" panose="02010600030101010101" pitchFamily="2" charset="-122"/>
            </a:endParaRPr>
          </a:p>
          <a:p>
            <a:pPr defTabSz="914400">
              <a:spcBef>
                <a:spcPct val="30000"/>
              </a:spcBef>
              <a:buClr>
                <a:srgbClr val="6600FF"/>
              </a:buClr>
              <a:buFont typeface="Wingdings" panose="05000000000000000000" pitchFamily="2" charset="2"/>
              <a:buChar char="u"/>
              <a:tabLst>
                <a:tab pos="4489450" algn="l"/>
              </a:tabLst>
            </a:pPr>
            <a:r>
              <a:rPr lang="zh-CN" altLang="en-US" sz="3200" dirty="0">
                <a:latin typeface="隶书" panose="02010509060101010101" charset="-122"/>
                <a:ea typeface="宋体" panose="02010600030101010101" pitchFamily="2" charset="-122"/>
              </a:rPr>
              <a:t>选择</a:t>
            </a:r>
            <a:r>
              <a:rPr lang="zh-CN" altLang="en-US" sz="3200" dirty="0">
                <a:solidFill>
                  <a:srgbClr val="FF3300"/>
                </a:solidFill>
                <a:latin typeface="隶书" panose="02010509060101010101" charset="-122"/>
                <a:ea typeface="宋体" panose="02010600030101010101" pitchFamily="2" charset="-122"/>
              </a:rPr>
              <a:t>合适的温度</a:t>
            </a:r>
            <a:r>
              <a:rPr lang="zh-CN" altLang="en-US" sz="3200" dirty="0">
                <a:latin typeface="隶书" panose="02010509060101010101" charset="-122"/>
                <a:ea typeface="宋体" panose="02010600030101010101" pitchFamily="2" charset="-122"/>
              </a:rPr>
              <a:t>：该温度是催化剂活性最大的温度；</a:t>
            </a:r>
            <a:endParaRPr lang="zh-CN" altLang="en-US" sz="3200" dirty="0">
              <a:latin typeface="隶书" panose="02010509060101010101" charset="-122"/>
              <a:ea typeface="宋体" panose="02010600030101010101" pitchFamily="2" charset="-122"/>
            </a:endParaRPr>
          </a:p>
          <a:p>
            <a:pPr defTabSz="914400">
              <a:spcBef>
                <a:spcPct val="30000"/>
              </a:spcBef>
              <a:buClr>
                <a:srgbClr val="6600FF"/>
              </a:buClr>
              <a:buFont typeface="Wingdings" panose="05000000000000000000" pitchFamily="2" charset="2"/>
              <a:buChar char="u"/>
              <a:tabLst>
                <a:tab pos="4489450" algn="l"/>
              </a:tabLst>
            </a:pPr>
            <a:r>
              <a:rPr lang="zh-CN" altLang="en-US" sz="3200" dirty="0">
                <a:latin typeface="隶书" panose="02010509060101010101" charset="-122"/>
                <a:ea typeface="宋体" panose="02010600030101010101" pitchFamily="2" charset="-122"/>
              </a:rPr>
              <a:t>选择</a:t>
            </a:r>
            <a:r>
              <a:rPr lang="zh-CN" altLang="en-US" sz="3200" dirty="0">
                <a:solidFill>
                  <a:srgbClr val="FF3300"/>
                </a:solidFill>
                <a:latin typeface="隶书" panose="02010509060101010101" charset="-122"/>
                <a:ea typeface="宋体" panose="02010600030101010101" pitchFamily="2" charset="-122"/>
              </a:rPr>
              <a:t>合适的压强</a:t>
            </a:r>
            <a:r>
              <a:rPr lang="zh-CN" altLang="en-US" sz="3200" dirty="0">
                <a:latin typeface="隶书" panose="02010509060101010101" charset="-122"/>
                <a:ea typeface="宋体" panose="02010600030101010101" pitchFamily="2" charset="-122"/>
              </a:rPr>
              <a:t>：既要考虑化学反应速率和化学平衡，还要考虑动力、材料、设备等。</a:t>
            </a:r>
            <a:endParaRPr lang="zh-CN" altLang="en-US" sz="3200" dirty="0">
              <a:latin typeface="隶书" panose="02010509060101010101" charset="-122"/>
              <a:ea typeface="宋体" panose="02010600030101010101" pitchFamily="2" charset="-122"/>
            </a:endParaRPr>
          </a:p>
        </p:txBody>
      </p:sp>
      <p:sp>
        <p:nvSpPr>
          <p:cNvPr id="22531" name="Text Box 3"/>
          <p:cNvSpPr txBox="1"/>
          <p:nvPr/>
        </p:nvSpPr>
        <p:spPr>
          <a:xfrm>
            <a:off x="827088" y="1052513"/>
            <a:ext cx="76327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工业上利用某可逆反应生产产品条件选择：</a:t>
            </a:r>
            <a:endParaRPr lang="zh-CN" altLang="en-US" sz="32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2532" name="Rectangle 4"/>
          <p:cNvSpPr/>
          <p:nvPr/>
        </p:nvSpPr>
        <p:spPr>
          <a:xfrm>
            <a:off x="179388" y="263525"/>
            <a:ext cx="1808162" cy="5778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【</a:t>
            </a:r>
            <a:r>
              <a:rPr lang="zh-CN" altLang="en-US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总结</a:t>
            </a:r>
            <a:r>
              <a:rPr lang="en-US" altLang="zh-CN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】</a:t>
            </a:r>
            <a:endParaRPr lang="en-US" altLang="zh-CN" sz="3200" dirty="0">
              <a:solidFill>
                <a:srgbClr val="0099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4" name="Rectangle 2"/>
          <p:cNvSpPr/>
          <p:nvPr/>
        </p:nvSpPr>
        <p:spPr>
          <a:xfrm>
            <a:off x="755650" y="2135188"/>
            <a:ext cx="7559675" cy="2041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dirty="0">
                <a:solidFill>
                  <a:srgbClr val="0000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选择条件时，既不能片面地追求高转化率，也不能只追求高反应速率，而应该寻找以</a:t>
            </a:r>
            <a:r>
              <a:rPr lang="zh-CN" altLang="en-US" sz="3200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较高的反应速率获得适当转化率</a:t>
            </a:r>
            <a:r>
              <a:rPr lang="zh-CN" altLang="en-US" sz="3200" dirty="0">
                <a:solidFill>
                  <a:srgbClr val="0000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的反应条件。</a:t>
            </a:r>
            <a:endParaRPr lang="zh-CN" altLang="en-US" sz="3200" dirty="0">
              <a:solidFill>
                <a:srgbClr val="0000CC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3555" name="Rectangle 3"/>
          <p:cNvSpPr/>
          <p:nvPr/>
        </p:nvSpPr>
        <p:spPr>
          <a:xfrm>
            <a:off x="179388" y="263525"/>
            <a:ext cx="1808162" cy="5778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【</a:t>
            </a:r>
            <a:r>
              <a:rPr lang="zh-CN" altLang="en-US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注意</a:t>
            </a:r>
            <a:r>
              <a:rPr lang="en-US" altLang="zh-CN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】</a:t>
            </a:r>
            <a:endParaRPr lang="en-US" altLang="zh-CN" sz="3200" dirty="0">
              <a:solidFill>
                <a:srgbClr val="0099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4578" name="Group 2"/>
          <p:cNvGrpSpPr/>
          <p:nvPr/>
        </p:nvGrpSpPr>
        <p:grpSpPr>
          <a:xfrm>
            <a:off x="1668463" y="679450"/>
            <a:ext cx="7162800" cy="1160463"/>
            <a:chOff x="0" y="0"/>
            <a:chExt cx="4512" cy="731"/>
          </a:xfrm>
        </p:grpSpPr>
        <p:sp>
          <p:nvSpPr>
            <p:cNvPr id="24587" name="Text Box 3"/>
            <p:cNvSpPr txBox="1"/>
            <p:nvPr/>
          </p:nvSpPr>
          <p:spPr>
            <a:xfrm>
              <a:off x="0" y="0"/>
              <a:ext cx="4512" cy="7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dirty="0">
                  <a:latin typeface="黑体" panose="02010609060101010101" pitchFamily="2" charset="-122"/>
                  <a:ea typeface="黑体" panose="02010609060101010101" pitchFamily="2" charset="-122"/>
                </a:rPr>
                <a:t>已知</a:t>
              </a:r>
              <a:r>
                <a:rPr lang="zh-CN" altLang="en-US" sz="2800" dirty="0">
                  <a:latin typeface="Times New Roman" panose="02020603050405020304" pitchFamily="18" charset="0"/>
                  <a:ea typeface="黑体" panose="02010609060101010101" pitchFamily="2" charset="-122"/>
                </a:rPr>
                <a:t>2SO</a:t>
              </a:r>
              <a:r>
                <a:rPr lang="zh-CN" altLang="en-US" sz="2800" baseline="-25000" dirty="0">
                  <a:latin typeface="Times New Roman" panose="02020603050405020304" pitchFamily="18" charset="0"/>
                  <a:ea typeface="黑体" panose="02010609060101010101" pitchFamily="2" charset="-122"/>
                </a:rPr>
                <a:t>2</a:t>
              </a:r>
              <a:r>
                <a:rPr lang="zh-CN" altLang="en-US" sz="2800" dirty="0">
                  <a:latin typeface="Times New Roman" panose="02020603050405020304" pitchFamily="18" charset="0"/>
                  <a:ea typeface="黑体" panose="02010609060101010101" pitchFamily="2" charset="-122"/>
                </a:rPr>
                <a:t>(g)+O</a:t>
              </a:r>
              <a:r>
                <a:rPr lang="zh-CN" altLang="en-US" sz="2800" baseline="-25000" dirty="0">
                  <a:latin typeface="Times New Roman" panose="02020603050405020304" pitchFamily="18" charset="0"/>
                  <a:ea typeface="黑体" panose="02010609060101010101" pitchFamily="2" charset="-122"/>
                </a:rPr>
                <a:t>2</a:t>
              </a:r>
              <a:r>
                <a:rPr lang="zh-CN" altLang="en-US" sz="2800" dirty="0">
                  <a:latin typeface="Times New Roman" panose="02020603050405020304" pitchFamily="18" charset="0"/>
                  <a:ea typeface="黑体" panose="02010609060101010101" pitchFamily="2" charset="-122"/>
                </a:rPr>
                <a:t>(g)</a:t>
              </a:r>
              <a:r>
                <a:rPr lang="zh-CN" altLang="en-US" sz="2800" baseline="-25000" dirty="0">
                  <a:latin typeface="Times New Roman" panose="02020603050405020304" pitchFamily="18" charset="0"/>
                  <a:ea typeface="黑体" panose="02010609060101010101" pitchFamily="2" charset="-122"/>
                </a:rPr>
                <a:t>          </a:t>
              </a:r>
              <a:r>
                <a:rPr lang="en-US" altLang="zh-CN" sz="2800" baseline="-25000" dirty="0">
                  <a:latin typeface="Times New Roman" panose="02020603050405020304" pitchFamily="18" charset="0"/>
                  <a:ea typeface="黑体" panose="02010609060101010101" pitchFamily="2" charset="-122"/>
                </a:rPr>
                <a:t>     </a:t>
              </a:r>
              <a:r>
                <a:rPr lang="zh-CN" altLang="en-US" sz="2800" dirty="0">
                  <a:latin typeface="Times New Roman" panose="02020603050405020304" pitchFamily="18" charset="0"/>
                  <a:ea typeface="黑体" panose="02010609060101010101" pitchFamily="2" charset="-122"/>
                </a:rPr>
                <a:t>2SO</a:t>
              </a:r>
              <a:r>
                <a:rPr lang="zh-CN" altLang="en-US" sz="2800" baseline="-25000" dirty="0">
                  <a:latin typeface="Times New Roman" panose="02020603050405020304" pitchFamily="18" charset="0"/>
                  <a:ea typeface="黑体" panose="02010609060101010101" pitchFamily="2" charset="-122"/>
                </a:rPr>
                <a:t>3 </a:t>
              </a:r>
              <a:r>
                <a:rPr lang="zh-CN" altLang="en-US" sz="2800" dirty="0">
                  <a:latin typeface="Times New Roman" panose="02020603050405020304" pitchFamily="18" charset="0"/>
                  <a:ea typeface="黑体" panose="02010609060101010101" pitchFamily="2" charset="-122"/>
                </a:rPr>
                <a:t>(g)</a:t>
              </a:r>
              <a:r>
                <a:rPr lang="zh-CN" altLang="en-US" sz="2800" dirty="0">
                  <a:latin typeface="黑体" panose="02010609060101010101" pitchFamily="2" charset="-122"/>
                  <a:ea typeface="黑体" panose="02010609060101010101" pitchFamily="2" charset="-122"/>
                </a:rPr>
                <a:t> </a:t>
              </a:r>
              <a:endParaRPr lang="en-US" altLang="zh-CN" sz="2800" dirty="0">
                <a:latin typeface="黑体" panose="02010609060101010101" pitchFamily="2" charset="-122"/>
                <a:ea typeface="黑体" panose="02010609060101010101" pitchFamily="2" charset="-122"/>
              </a:endParaRPr>
            </a:p>
            <a:p>
              <a:pPr>
                <a:spcBef>
                  <a:spcPct val="50000"/>
                </a:spcBef>
              </a:pPr>
              <a:r>
                <a:rPr lang="en-US" altLang="zh-CN" sz="2800" dirty="0">
                  <a:latin typeface="黑体" panose="02010609060101010101" pitchFamily="2" charset="-122"/>
                  <a:ea typeface="黑体" panose="02010609060101010101" pitchFamily="2" charset="-122"/>
                </a:rPr>
                <a:t>(</a:t>
              </a:r>
              <a:r>
                <a:rPr lang="zh-CN" altLang="en-US" sz="2800" dirty="0">
                  <a:latin typeface="黑体" panose="02010609060101010101" pitchFamily="2" charset="-122"/>
                  <a:ea typeface="黑体" panose="02010609060101010101" pitchFamily="2" charset="-122"/>
                </a:rPr>
                <a:t>正反应为吸热反应）</a:t>
              </a:r>
              <a:r>
                <a:rPr lang="en-US" altLang="zh-CN" sz="2800" dirty="0">
                  <a:latin typeface="黑体" panose="02010609060101010101" pitchFamily="2" charset="-122"/>
                  <a:ea typeface="黑体" panose="02010609060101010101" pitchFamily="2" charset="-122"/>
                </a:rPr>
                <a:t>其实验数据见表</a:t>
              </a:r>
              <a:endParaRPr lang="zh-CN" altLang="en-US" sz="2800" dirty="0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grpSp>
          <p:nvGrpSpPr>
            <p:cNvPr id="24588" name="Group 4"/>
            <p:cNvGrpSpPr/>
            <p:nvPr/>
          </p:nvGrpSpPr>
          <p:grpSpPr>
            <a:xfrm>
              <a:off x="1920" y="115"/>
              <a:ext cx="528" cy="135"/>
              <a:chOff x="0" y="0"/>
              <a:chExt cx="531" cy="183"/>
            </a:xfrm>
          </p:grpSpPr>
          <p:sp>
            <p:nvSpPr>
              <p:cNvPr id="24589" name="Line 5"/>
              <p:cNvSpPr/>
              <p:nvPr/>
            </p:nvSpPr>
            <p:spPr>
              <a:xfrm>
                <a:off x="3" y="48"/>
                <a:ext cx="528" cy="0"/>
              </a:xfrm>
              <a:prstGeom prst="line">
                <a:avLst/>
              </a:prstGeom>
              <a:ln w="28575" cap="flat" cmpd="sng">
                <a:solidFill>
                  <a:schemeClr val="tx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4590" name="Line 6"/>
              <p:cNvSpPr/>
              <p:nvPr/>
            </p:nvSpPr>
            <p:spPr>
              <a:xfrm>
                <a:off x="480" y="0"/>
                <a:ext cx="48" cy="48"/>
              </a:xfrm>
              <a:prstGeom prst="line">
                <a:avLst/>
              </a:prstGeom>
              <a:ln w="28575" cap="flat" cmpd="sng">
                <a:solidFill>
                  <a:schemeClr val="tx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4591" name="Line 7"/>
              <p:cNvSpPr/>
              <p:nvPr/>
            </p:nvSpPr>
            <p:spPr>
              <a:xfrm>
                <a:off x="0" y="135"/>
                <a:ext cx="528" cy="0"/>
              </a:xfrm>
              <a:prstGeom prst="line">
                <a:avLst/>
              </a:prstGeom>
              <a:ln w="28575" cap="flat" cmpd="sng">
                <a:solidFill>
                  <a:schemeClr val="tx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4592" name="Line 8"/>
              <p:cNvSpPr/>
              <p:nvPr/>
            </p:nvSpPr>
            <p:spPr>
              <a:xfrm>
                <a:off x="3" y="135"/>
                <a:ext cx="48" cy="48"/>
              </a:xfrm>
              <a:prstGeom prst="line">
                <a:avLst/>
              </a:prstGeom>
              <a:ln w="28575" cap="flat" cmpd="sng">
                <a:solidFill>
                  <a:schemeClr val="tx2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</p:grpSp>
      <p:pic>
        <p:nvPicPr>
          <p:cNvPr id="24579" name="Picture 9">
            <a:hlinkClick r:id="rId1" action="ppaction://hlinksldjump"/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820863" y="1822450"/>
            <a:ext cx="5715000" cy="27844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5610" name="Text Box 10"/>
          <p:cNvSpPr txBox="1"/>
          <p:nvPr/>
        </p:nvSpPr>
        <p:spPr>
          <a:xfrm>
            <a:off x="396875" y="4748213"/>
            <a:ext cx="8610600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457200" indent="-457200">
              <a:buAutoNum type="arabicParenBoth" startAt="2"/>
            </a:pPr>
            <a:r>
              <a:rPr lang="zh-CN" altLang="en-US" sz="2800" dirty="0">
                <a:latin typeface="黑体" panose="02010609060101010101" pitchFamily="2" charset="-122"/>
                <a:ea typeface="黑体" panose="02010609060101010101" pitchFamily="2" charset="-122"/>
              </a:rPr>
              <a:t>应采用的压强是______，</a:t>
            </a:r>
            <a:endParaRPr lang="en-US" altLang="zh-CN" sz="28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marL="457200" indent="-457200"/>
            <a:r>
              <a:rPr lang="en-US" altLang="zh-CN" sz="2800" dirty="0">
                <a:latin typeface="黑体" panose="02010609060101010101" pitchFamily="2" charset="-122"/>
                <a:ea typeface="黑体" panose="02010609060101010101" pitchFamily="2" charset="-122"/>
              </a:rPr>
              <a:t>   </a:t>
            </a:r>
            <a:r>
              <a:rPr lang="zh-CN" altLang="en-US" sz="2800" dirty="0">
                <a:latin typeface="黑体" panose="02010609060101010101" pitchFamily="2" charset="-122"/>
                <a:ea typeface="黑体" panose="02010609060101010101" pitchFamily="2" charset="-122"/>
              </a:rPr>
              <a:t>理由是</a:t>
            </a:r>
            <a:r>
              <a:rPr lang="en-US" altLang="zh-CN" sz="2800" dirty="0">
                <a:latin typeface="黑体" panose="02010609060101010101" pitchFamily="2" charset="-122"/>
                <a:ea typeface="黑体" panose="02010609060101010101" pitchFamily="2" charset="-122"/>
              </a:rPr>
              <a:t>：</a:t>
            </a:r>
            <a:endParaRPr lang="en-US" altLang="zh-CN" sz="28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5611" name="Text Box 11"/>
          <p:cNvSpPr txBox="1"/>
          <p:nvPr/>
        </p:nvSpPr>
        <p:spPr>
          <a:xfrm>
            <a:off x="611188" y="4843463"/>
            <a:ext cx="4021137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400" dirty="0">
                <a:latin typeface="黑体" panose="02010609060101010101" pitchFamily="2" charset="-122"/>
                <a:ea typeface="黑体" panose="02010609060101010101" pitchFamily="2" charset="-122"/>
              </a:rPr>
              <a:t>(1)应选用的温度是______。</a:t>
            </a:r>
            <a:endParaRPr lang="zh-CN" altLang="en-US" sz="24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5612" name="Text Box 12"/>
          <p:cNvSpPr txBox="1"/>
          <p:nvPr/>
        </p:nvSpPr>
        <p:spPr>
          <a:xfrm>
            <a:off x="3419475" y="4843463"/>
            <a:ext cx="947738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450℃</a:t>
            </a:r>
            <a:endParaRPr lang="en-US" altLang="zh-CN" sz="240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25613" name="Text Box 13"/>
          <p:cNvSpPr txBox="1"/>
          <p:nvPr/>
        </p:nvSpPr>
        <p:spPr>
          <a:xfrm>
            <a:off x="3563938" y="4724400"/>
            <a:ext cx="898525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常压</a:t>
            </a:r>
            <a:endParaRPr lang="zh-CN" altLang="en-US" sz="28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5614" name="Text Box 14"/>
          <p:cNvSpPr txBox="1"/>
          <p:nvPr/>
        </p:nvSpPr>
        <p:spPr>
          <a:xfrm>
            <a:off x="2347913" y="5260975"/>
            <a:ext cx="5472112" cy="15525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因为常压下</a:t>
            </a:r>
            <a:r>
              <a:rPr lang="zh-CN" alt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SO</a:t>
            </a:r>
            <a:r>
              <a:rPr lang="zh-CN" altLang="en-US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2</a:t>
            </a:r>
            <a:r>
              <a:rPr lang="zh-CN" altLang="en-US" sz="24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的转化率已经很高，若采用较大压强，</a:t>
            </a:r>
            <a:r>
              <a:rPr lang="zh-CN" alt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SO</a:t>
            </a:r>
            <a:r>
              <a:rPr lang="zh-CN" altLang="en-US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2</a:t>
            </a:r>
            <a:r>
              <a:rPr lang="zh-CN" altLang="en-US" sz="24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的转化率提高很少，但需要的动力更大，对设备的要求更高。</a:t>
            </a:r>
            <a:endParaRPr lang="zh-CN" altLang="en-US" sz="24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5615" name="Text Box 15"/>
          <p:cNvSpPr txBox="1"/>
          <p:nvPr/>
        </p:nvSpPr>
        <p:spPr>
          <a:xfrm>
            <a:off x="250825" y="4868863"/>
            <a:ext cx="8610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dirty="0">
                <a:latin typeface="黑体" panose="02010609060101010101" pitchFamily="2" charset="-122"/>
                <a:ea typeface="黑体" panose="02010609060101010101" pitchFamily="2" charset="-122"/>
              </a:rPr>
              <a:t>（</a:t>
            </a:r>
            <a:r>
              <a:rPr lang="en-US" altLang="zh-CN" sz="2400" dirty="0">
                <a:latin typeface="黑体" panose="02010609060101010101" pitchFamily="2" charset="-122"/>
                <a:ea typeface="黑体" panose="02010609060101010101" pitchFamily="2" charset="-122"/>
              </a:rPr>
              <a:t>3</a:t>
            </a:r>
            <a:r>
              <a:rPr lang="zh-CN" altLang="en-US" sz="2400" dirty="0">
                <a:latin typeface="黑体" panose="02010609060101010101" pitchFamily="2" charset="-122"/>
                <a:ea typeface="黑体" panose="02010609060101010101" pitchFamily="2" charset="-122"/>
              </a:rPr>
              <a:t>）在生产中常用过量空气的原因是什么？</a:t>
            </a:r>
            <a:endParaRPr lang="zh-CN" altLang="en-US" sz="24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4586" name="Rectangle 16"/>
          <p:cNvSpPr/>
          <p:nvPr/>
        </p:nvSpPr>
        <p:spPr>
          <a:xfrm>
            <a:off x="179388" y="263525"/>
            <a:ext cx="2620962" cy="5778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【</a:t>
            </a:r>
            <a:r>
              <a:rPr lang="zh-CN" altLang="en-US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学以致用</a:t>
            </a:r>
            <a:r>
              <a:rPr lang="en-US" altLang="zh-CN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】</a:t>
            </a:r>
            <a:endParaRPr lang="en-US" altLang="zh-CN" sz="3200" dirty="0">
              <a:solidFill>
                <a:srgbClr val="0099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25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25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56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56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0" grpId="0"/>
      <p:bldP spid="25610" grpId="1"/>
      <p:bldP spid="25611" grpId="0"/>
      <p:bldP spid="25612" grpId="0"/>
      <p:bldP spid="25612" grpId="1"/>
      <p:bldP spid="25613" grpId="0"/>
      <p:bldP spid="25613" grpId="1"/>
      <p:bldP spid="25614" grpId="0"/>
      <p:bldP spid="25614" grpId="1"/>
      <p:bldP spid="2561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2" name="Text Box 2"/>
          <p:cNvSpPr txBox="1"/>
          <p:nvPr/>
        </p:nvSpPr>
        <p:spPr>
          <a:xfrm>
            <a:off x="2411413" y="692150"/>
            <a:ext cx="4105275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合成氨的生产流程</a:t>
            </a:r>
            <a:endParaRPr lang="zh-CN" altLang="en-US" sz="32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5603" name="Text Box 3"/>
          <p:cNvSpPr txBox="1"/>
          <p:nvPr/>
        </p:nvSpPr>
        <p:spPr>
          <a:xfrm>
            <a:off x="755650" y="1557338"/>
            <a:ext cx="691197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dirty="0">
                <a:latin typeface="黑体" panose="02010609060101010101" pitchFamily="2" charset="-122"/>
                <a:ea typeface="黑体" panose="02010609060101010101" pitchFamily="2" charset="-122"/>
              </a:rPr>
              <a:t>阅读课本</a:t>
            </a:r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69</a:t>
            </a:r>
            <a:r>
              <a:rPr lang="zh-CN" altLang="en-US" sz="3200" dirty="0">
                <a:latin typeface="黑体" panose="02010609060101010101" pitchFamily="2" charset="-122"/>
                <a:ea typeface="黑体" panose="02010609060101010101" pitchFamily="2" charset="-122"/>
              </a:rPr>
              <a:t>面资料，并回答以下问题：</a:t>
            </a:r>
            <a:endParaRPr lang="zh-CN" altLang="en-US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5604" name="Text Box 4"/>
          <p:cNvSpPr txBox="1"/>
          <p:nvPr/>
        </p:nvSpPr>
        <p:spPr>
          <a:xfrm>
            <a:off x="611188" y="2420938"/>
            <a:ext cx="7777162" cy="35067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1</a:t>
            </a:r>
            <a:r>
              <a:rPr lang="zh-CN" altLang="en-US" sz="3200" dirty="0">
                <a:latin typeface="黑体" panose="02010609060101010101" pitchFamily="2" charset="-122"/>
                <a:ea typeface="黑体" panose="02010609060101010101" pitchFamily="2" charset="-122"/>
              </a:rPr>
              <a:t>、工业合成氨生产包括哪三大部分？</a:t>
            </a:r>
            <a:endParaRPr lang="zh-CN" altLang="en-US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endParaRPr lang="zh-CN" altLang="en-US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2</a:t>
            </a:r>
            <a:r>
              <a:rPr lang="zh-CN" altLang="en-US" sz="3200" dirty="0">
                <a:latin typeface="黑体" panose="02010609060101010101" pitchFamily="2" charset="-122"/>
                <a:ea typeface="黑体" panose="02010609060101010101" pitchFamily="2" charset="-122"/>
              </a:rPr>
              <a:t>、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</a:rPr>
              <a:t>H</a:t>
            </a:r>
            <a:r>
              <a:rPr lang="en-US" altLang="zh-CN" sz="3200" baseline="-25000" dirty="0">
                <a:latin typeface="Times New Roman" panose="02020603050405020304" pitchFamily="18" charset="0"/>
                <a:ea typeface="黑体" panose="02010609060101010101" pitchFamily="2" charset="-122"/>
              </a:rPr>
              <a:t>2</a:t>
            </a:r>
            <a:r>
              <a:rPr lang="zh-CN" altLang="en-US" sz="3200" dirty="0">
                <a:latin typeface="Times New Roman" panose="02020603050405020304" pitchFamily="18" charset="0"/>
                <a:ea typeface="黑体" panose="02010609060101010101" pitchFamily="2" charset="-122"/>
              </a:rPr>
              <a:t>、</a:t>
            </a:r>
            <a:r>
              <a:rPr lang="en-US" altLang="zh-CN" sz="3200" dirty="0">
                <a:latin typeface="Times New Roman" panose="02020603050405020304" pitchFamily="18" charset="0"/>
                <a:ea typeface="黑体" panose="02010609060101010101" pitchFamily="2" charset="-122"/>
              </a:rPr>
              <a:t>N</a:t>
            </a:r>
            <a:r>
              <a:rPr lang="en-US" altLang="zh-CN" sz="3200" baseline="-25000" dirty="0">
                <a:latin typeface="Times New Roman" panose="02020603050405020304" pitchFamily="18" charset="0"/>
                <a:ea typeface="黑体" panose="02010609060101010101" pitchFamily="2" charset="-122"/>
              </a:rPr>
              <a:t>2</a:t>
            </a:r>
            <a:r>
              <a:rPr lang="zh-CN" altLang="en-US" sz="3200" dirty="0">
                <a:latin typeface="黑体" panose="02010609060101010101" pitchFamily="2" charset="-122"/>
                <a:ea typeface="黑体" panose="02010609060101010101" pitchFamily="2" charset="-122"/>
              </a:rPr>
              <a:t>的来源？</a:t>
            </a:r>
            <a:endParaRPr lang="zh-CN" altLang="en-US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endParaRPr lang="zh-CN" altLang="en-US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3</a:t>
            </a:r>
            <a:r>
              <a:rPr lang="zh-CN" altLang="en-US" sz="3200" dirty="0">
                <a:latin typeface="黑体" panose="02010609060101010101" pitchFamily="2" charset="-122"/>
                <a:ea typeface="黑体" panose="02010609060101010101" pitchFamily="2" charset="-122"/>
              </a:rPr>
              <a:t>、为什么要净化？</a:t>
            </a:r>
            <a:endParaRPr lang="zh-CN" altLang="en-US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6629" name="Text Box 5"/>
          <p:cNvSpPr txBox="1"/>
          <p:nvPr/>
        </p:nvSpPr>
        <p:spPr>
          <a:xfrm>
            <a:off x="1187450" y="3068638"/>
            <a:ext cx="115252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造气</a:t>
            </a:r>
            <a:endParaRPr lang="zh-CN" altLang="en-US" sz="32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6630" name="AutoShape 6"/>
          <p:cNvSpPr/>
          <p:nvPr/>
        </p:nvSpPr>
        <p:spPr>
          <a:xfrm>
            <a:off x="2195513" y="3355975"/>
            <a:ext cx="863600" cy="144463"/>
          </a:xfrm>
          <a:prstGeom prst="rightArrow">
            <a:avLst>
              <a:gd name="adj1" fmla="val 50000"/>
              <a:gd name="adj2" fmla="val 149450"/>
            </a:avLst>
          </a:prstGeom>
          <a:solidFill>
            <a:srgbClr val="99CC00"/>
          </a:solidFill>
          <a:ln w="28575" cap="flat" cmpd="sng">
            <a:solidFill>
              <a:srgbClr val="99CC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6631" name="Text Box 7"/>
          <p:cNvSpPr txBox="1"/>
          <p:nvPr/>
        </p:nvSpPr>
        <p:spPr>
          <a:xfrm>
            <a:off x="3132138" y="3070225"/>
            <a:ext cx="1152525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净化</a:t>
            </a:r>
            <a:endParaRPr lang="zh-CN" altLang="en-US" sz="32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6632" name="AutoShape 8"/>
          <p:cNvSpPr/>
          <p:nvPr/>
        </p:nvSpPr>
        <p:spPr>
          <a:xfrm>
            <a:off x="4140200" y="3357563"/>
            <a:ext cx="863600" cy="144462"/>
          </a:xfrm>
          <a:prstGeom prst="rightArrow">
            <a:avLst>
              <a:gd name="adj1" fmla="val 50000"/>
              <a:gd name="adj2" fmla="val 149451"/>
            </a:avLst>
          </a:prstGeom>
          <a:solidFill>
            <a:srgbClr val="99CC00"/>
          </a:solidFill>
          <a:ln w="28575" cap="flat" cmpd="sng">
            <a:solidFill>
              <a:srgbClr val="99CC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6633" name="Text Box 9"/>
          <p:cNvSpPr txBox="1"/>
          <p:nvPr/>
        </p:nvSpPr>
        <p:spPr>
          <a:xfrm>
            <a:off x="5076825" y="3068638"/>
            <a:ext cx="1582738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合成氨</a:t>
            </a:r>
            <a:endParaRPr lang="zh-CN" altLang="en-US" sz="32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6634" name="Text Box 10"/>
          <p:cNvSpPr txBox="1"/>
          <p:nvPr/>
        </p:nvSpPr>
        <p:spPr>
          <a:xfrm>
            <a:off x="971550" y="4437063"/>
            <a:ext cx="7272338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氮气来源于空气，</a:t>
            </a:r>
            <a:endParaRPr lang="zh-CN" altLang="en-US" sz="28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氢气来源于含氢的天然气、煤和炼油产品</a:t>
            </a:r>
            <a:endParaRPr lang="zh-CN" altLang="en-US" sz="28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6635" name="Text Box 11"/>
          <p:cNvSpPr txBox="1"/>
          <p:nvPr/>
        </p:nvSpPr>
        <p:spPr>
          <a:xfrm>
            <a:off x="971550" y="5911850"/>
            <a:ext cx="7272338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防止催化剂中毒</a:t>
            </a:r>
            <a:endParaRPr lang="zh-CN" altLang="en-US" sz="2800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19"/>
                            </p:stCondLst>
                            <p:childTnLst>
                              <p:par>
                                <p:cTn id="1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619"/>
                            </p:stCondLst>
                            <p:childTnLst>
                              <p:par>
                                <p:cTn id="1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40"/>
                            </p:stCondLst>
                            <p:childTnLst>
                              <p:par>
                                <p:cTn id="2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240"/>
                            </p:stCondLst>
                            <p:childTnLst>
                              <p:par>
                                <p:cTn id="2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/>
      <p:bldP spid="26630" grpId="0" animBg="1"/>
      <p:bldP spid="26631" grpId="0"/>
      <p:bldP spid="26632" grpId="0" animBg="1"/>
      <p:bldP spid="26633" grpId="0"/>
      <p:bldP spid="26634" grpId="0"/>
      <p:bldP spid="2663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50" name="Line 2"/>
          <p:cNvSpPr/>
          <p:nvPr/>
        </p:nvSpPr>
        <p:spPr>
          <a:xfrm>
            <a:off x="5724525" y="4762500"/>
            <a:ext cx="228600" cy="0"/>
          </a:xfrm>
          <a:prstGeom prst="line">
            <a:avLst/>
          </a:prstGeom>
          <a:ln w="28575" cap="flat" cmpd="sng">
            <a:solidFill>
              <a:srgbClr val="F04DA6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651" name="AutoShape 3"/>
          <p:cNvSpPr>
            <a:spLocks noChangeArrowheads="1"/>
          </p:cNvSpPr>
          <p:nvPr/>
        </p:nvSpPr>
        <p:spPr bwMode="auto">
          <a:xfrm rot="16200000">
            <a:off x="3429000" y="4419600"/>
            <a:ext cx="381000" cy="381000"/>
          </a:xfrm>
          <a:custGeom>
            <a:avLst/>
            <a:gdLst>
              <a:gd name="G0" fmla="+- 7204 0 0"/>
              <a:gd name="G1" fmla="+- 10944864 0 0"/>
              <a:gd name="G2" fmla="+- 0 0 10944864"/>
              <a:gd name="T0" fmla="*/ 0 256 1"/>
              <a:gd name="T1" fmla="*/ 180 256 1"/>
              <a:gd name="G3" fmla="+- 10944864 T0 T1"/>
              <a:gd name="T2" fmla="*/ 0 256 1"/>
              <a:gd name="T3" fmla="*/ 90 256 1"/>
              <a:gd name="G4" fmla="+- 10944864 T2 T3"/>
              <a:gd name="G5" fmla="*/ G4 2 1"/>
              <a:gd name="T4" fmla="*/ 90 256 1"/>
              <a:gd name="T5" fmla="*/ 0 256 1"/>
              <a:gd name="G6" fmla="+- 10944864 T4 T5"/>
              <a:gd name="G7" fmla="*/ G6 2 1"/>
              <a:gd name="G8" fmla="abs 10944864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7204"/>
              <a:gd name="G18" fmla="*/ 7204 1 2"/>
              <a:gd name="G19" fmla="+- G18 5400 0"/>
              <a:gd name="G20" fmla="cos G19 10944864"/>
              <a:gd name="G21" fmla="sin G19 10944864"/>
              <a:gd name="G22" fmla="+- G20 10800 0"/>
              <a:gd name="G23" fmla="+- G21 10800 0"/>
              <a:gd name="G24" fmla="+- 10800 0 G20"/>
              <a:gd name="G25" fmla="+- 7204 10800 0"/>
              <a:gd name="G26" fmla="?: G9 G17 G25"/>
              <a:gd name="G27" fmla="?: G9 0 21600"/>
              <a:gd name="G28" fmla="cos 10800 10944864"/>
              <a:gd name="G29" fmla="sin 10800 10944864"/>
              <a:gd name="G30" fmla="sin 7204 10944864"/>
              <a:gd name="G31" fmla="+- G28 10800 0"/>
              <a:gd name="G32" fmla="+- G29 10800 0"/>
              <a:gd name="G33" fmla="+- G30 10800 0"/>
              <a:gd name="G34" fmla="?: G4 0 G31"/>
              <a:gd name="G35" fmla="?: 10944864 G34 0"/>
              <a:gd name="G36" fmla="?: G6 G35 G31"/>
              <a:gd name="G37" fmla="+- 21600 0 G36"/>
              <a:gd name="G38" fmla="?: G4 0 G33"/>
              <a:gd name="G39" fmla="?: 10944864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028 w 21600"/>
              <a:gd name="T15" fmla="*/ 12824 h 21600"/>
              <a:gd name="T16" fmla="*/ 10800 w 21600"/>
              <a:gd name="T17" fmla="*/ 3596 h 21600"/>
              <a:gd name="T18" fmla="*/ 19572 w 21600"/>
              <a:gd name="T19" fmla="*/ 12824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780" y="12419"/>
                </a:moveTo>
                <a:cubicBezTo>
                  <a:pt x="3657" y="11888"/>
                  <a:pt x="3596" y="11345"/>
                  <a:pt x="3596" y="10800"/>
                </a:cubicBezTo>
                <a:cubicBezTo>
                  <a:pt x="3596" y="6821"/>
                  <a:pt x="6821" y="3596"/>
                  <a:pt x="10800" y="3596"/>
                </a:cubicBezTo>
                <a:cubicBezTo>
                  <a:pt x="14778" y="3596"/>
                  <a:pt x="18004" y="6821"/>
                  <a:pt x="18004" y="10800"/>
                </a:cubicBezTo>
                <a:cubicBezTo>
                  <a:pt x="18004" y="11345"/>
                  <a:pt x="17942" y="11888"/>
                  <a:pt x="17819" y="12419"/>
                </a:cubicBezTo>
                <a:lnTo>
                  <a:pt x="21323" y="13228"/>
                </a:lnTo>
                <a:cubicBezTo>
                  <a:pt x="21507" y="12432"/>
                  <a:pt x="21600" y="11617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-1" y="11617"/>
                  <a:pt x="92" y="12432"/>
                  <a:pt x="276" y="13228"/>
                </a:cubicBezTo>
                <a:close/>
              </a:path>
            </a:pathLst>
          </a:custGeom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 cmpd="sng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隶书" panose="02010509060101010101" charset="-122"/>
              <a:cs typeface="+mn-cs"/>
            </a:endParaRPr>
          </a:p>
        </p:txBody>
      </p:sp>
      <p:sp>
        <p:nvSpPr>
          <p:cNvPr id="27652" name="AutoShape 4"/>
          <p:cNvSpPr>
            <a:spLocks noChangeArrowheads="1"/>
          </p:cNvSpPr>
          <p:nvPr/>
        </p:nvSpPr>
        <p:spPr bwMode="auto">
          <a:xfrm rot="16200000">
            <a:off x="3429000" y="3810000"/>
            <a:ext cx="381000" cy="381000"/>
          </a:xfrm>
          <a:custGeom>
            <a:avLst/>
            <a:gdLst>
              <a:gd name="G0" fmla="+- 7204 0 0"/>
              <a:gd name="G1" fmla="+- 10944864 0 0"/>
              <a:gd name="G2" fmla="+- 0 0 10944864"/>
              <a:gd name="T0" fmla="*/ 0 256 1"/>
              <a:gd name="T1" fmla="*/ 180 256 1"/>
              <a:gd name="G3" fmla="+- 10944864 T0 T1"/>
              <a:gd name="T2" fmla="*/ 0 256 1"/>
              <a:gd name="T3" fmla="*/ 90 256 1"/>
              <a:gd name="G4" fmla="+- 10944864 T2 T3"/>
              <a:gd name="G5" fmla="*/ G4 2 1"/>
              <a:gd name="T4" fmla="*/ 90 256 1"/>
              <a:gd name="T5" fmla="*/ 0 256 1"/>
              <a:gd name="G6" fmla="+- 10944864 T4 T5"/>
              <a:gd name="G7" fmla="*/ G6 2 1"/>
              <a:gd name="G8" fmla="abs 10944864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7204"/>
              <a:gd name="G18" fmla="*/ 7204 1 2"/>
              <a:gd name="G19" fmla="+- G18 5400 0"/>
              <a:gd name="G20" fmla="cos G19 10944864"/>
              <a:gd name="G21" fmla="sin G19 10944864"/>
              <a:gd name="G22" fmla="+- G20 10800 0"/>
              <a:gd name="G23" fmla="+- G21 10800 0"/>
              <a:gd name="G24" fmla="+- 10800 0 G20"/>
              <a:gd name="G25" fmla="+- 7204 10800 0"/>
              <a:gd name="G26" fmla="?: G9 G17 G25"/>
              <a:gd name="G27" fmla="?: G9 0 21600"/>
              <a:gd name="G28" fmla="cos 10800 10944864"/>
              <a:gd name="G29" fmla="sin 10800 10944864"/>
              <a:gd name="G30" fmla="sin 7204 10944864"/>
              <a:gd name="G31" fmla="+- G28 10800 0"/>
              <a:gd name="G32" fmla="+- G29 10800 0"/>
              <a:gd name="G33" fmla="+- G30 10800 0"/>
              <a:gd name="G34" fmla="?: G4 0 G31"/>
              <a:gd name="G35" fmla="?: 10944864 G34 0"/>
              <a:gd name="G36" fmla="?: G6 G35 G31"/>
              <a:gd name="G37" fmla="+- 21600 0 G36"/>
              <a:gd name="G38" fmla="?: G4 0 G33"/>
              <a:gd name="G39" fmla="?: 10944864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028 w 21600"/>
              <a:gd name="T15" fmla="*/ 12824 h 21600"/>
              <a:gd name="T16" fmla="*/ 10800 w 21600"/>
              <a:gd name="T17" fmla="*/ 3596 h 21600"/>
              <a:gd name="T18" fmla="*/ 19572 w 21600"/>
              <a:gd name="T19" fmla="*/ 12824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780" y="12419"/>
                </a:moveTo>
                <a:cubicBezTo>
                  <a:pt x="3657" y="11888"/>
                  <a:pt x="3596" y="11345"/>
                  <a:pt x="3596" y="10800"/>
                </a:cubicBezTo>
                <a:cubicBezTo>
                  <a:pt x="3596" y="6821"/>
                  <a:pt x="6821" y="3596"/>
                  <a:pt x="10800" y="3596"/>
                </a:cubicBezTo>
                <a:cubicBezTo>
                  <a:pt x="14778" y="3596"/>
                  <a:pt x="18004" y="6821"/>
                  <a:pt x="18004" y="10800"/>
                </a:cubicBezTo>
                <a:cubicBezTo>
                  <a:pt x="18004" y="11345"/>
                  <a:pt x="17942" y="11888"/>
                  <a:pt x="17819" y="12419"/>
                </a:cubicBezTo>
                <a:lnTo>
                  <a:pt x="21323" y="13228"/>
                </a:lnTo>
                <a:cubicBezTo>
                  <a:pt x="21507" y="12432"/>
                  <a:pt x="21600" y="11617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-1" y="11617"/>
                  <a:pt x="92" y="12432"/>
                  <a:pt x="276" y="13228"/>
                </a:cubicBezTo>
                <a:close/>
              </a:path>
            </a:pathLst>
          </a:custGeom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 cmpd="sng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隶书" panose="02010509060101010101" charset="-122"/>
              <a:cs typeface="+mn-cs"/>
            </a:endParaRPr>
          </a:p>
        </p:txBody>
      </p:sp>
      <p:sp>
        <p:nvSpPr>
          <p:cNvPr id="27653" name="AutoShape 5"/>
          <p:cNvSpPr>
            <a:spLocks noChangeArrowheads="1"/>
          </p:cNvSpPr>
          <p:nvPr/>
        </p:nvSpPr>
        <p:spPr bwMode="auto">
          <a:xfrm rot="16200000">
            <a:off x="3429000" y="3200400"/>
            <a:ext cx="381000" cy="381000"/>
          </a:xfrm>
          <a:custGeom>
            <a:avLst/>
            <a:gdLst>
              <a:gd name="G0" fmla="+- 7204 0 0"/>
              <a:gd name="G1" fmla="+- 10944864 0 0"/>
              <a:gd name="G2" fmla="+- 0 0 10944864"/>
              <a:gd name="T0" fmla="*/ 0 256 1"/>
              <a:gd name="T1" fmla="*/ 180 256 1"/>
              <a:gd name="G3" fmla="+- 10944864 T0 T1"/>
              <a:gd name="T2" fmla="*/ 0 256 1"/>
              <a:gd name="T3" fmla="*/ 90 256 1"/>
              <a:gd name="G4" fmla="+- 10944864 T2 T3"/>
              <a:gd name="G5" fmla="*/ G4 2 1"/>
              <a:gd name="T4" fmla="*/ 90 256 1"/>
              <a:gd name="T5" fmla="*/ 0 256 1"/>
              <a:gd name="G6" fmla="+- 10944864 T4 T5"/>
              <a:gd name="G7" fmla="*/ G6 2 1"/>
              <a:gd name="G8" fmla="abs 10944864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7204"/>
              <a:gd name="G18" fmla="*/ 7204 1 2"/>
              <a:gd name="G19" fmla="+- G18 5400 0"/>
              <a:gd name="G20" fmla="cos G19 10944864"/>
              <a:gd name="G21" fmla="sin G19 10944864"/>
              <a:gd name="G22" fmla="+- G20 10800 0"/>
              <a:gd name="G23" fmla="+- G21 10800 0"/>
              <a:gd name="G24" fmla="+- 10800 0 G20"/>
              <a:gd name="G25" fmla="+- 7204 10800 0"/>
              <a:gd name="G26" fmla="?: G9 G17 G25"/>
              <a:gd name="G27" fmla="?: G9 0 21600"/>
              <a:gd name="G28" fmla="cos 10800 10944864"/>
              <a:gd name="G29" fmla="sin 10800 10944864"/>
              <a:gd name="G30" fmla="sin 7204 10944864"/>
              <a:gd name="G31" fmla="+- G28 10800 0"/>
              <a:gd name="G32" fmla="+- G29 10800 0"/>
              <a:gd name="G33" fmla="+- G30 10800 0"/>
              <a:gd name="G34" fmla="?: G4 0 G31"/>
              <a:gd name="G35" fmla="?: 10944864 G34 0"/>
              <a:gd name="G36" fmla="?: G6 G35 G31"/>
              <a:gd name="G37" fmla="+- 21600 0 G36"/>
              <a:gd name="G38" fmla="?: G4 0 G33"/>
              <a:gd name="G39" fmla="?: 10944864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028 w 21600"/>
              <a:gd name="T15" fmla="*/ 12824 h 21600"/>
              <a:gd name="T16" fmla="*/ 10800 w 21600"/>
              <a:gd name="T17" fmla="*/ 3596 h 21600"/>
              <a:gd name="T18" fmla="*/ 19572 w 21600"/>
              <a:gd name="T19" fmla="*/ 12824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780" y="12419"/>
                </a:moveTo>
                <a:cubicBezTo>
                  <a:pt x="3657" y="11888"/>
                  <a:pt x="3596" y="11345"/>
                  <a:pt x="3596" y="10800"/>
                </a:cubicBezTo>
                <a:cubicBezTo>
                  <a:pt x="3596" y="6821"/>
                  <a:pt x="6821" y="3596"/>
                  <a:pt x="10800" y="3596"/>
                </a:cubicBezTo>
                <a:cubicBezTo>
                  <a:pt x="14778" y="3596"/>
                  <a:pt x="18004" y="6821"/>
                  <a:pt x="18004" y="10800"/>
                </a:cubicBezTo>
                <a:cubicBezTo>
                  <a:pt x="18004" y="11345"/>
                  <a:pt x="17942" y="11888"/>
                  <a:pt x="17819" y="12419"/>
                </a:cubicBezTo>
                <a:lnTo>
                  <a:pt x="21323" y="13228"/>
                </a:lnTo>
                <a:cubicBezTo>
                  <a:pt x="21507" y="12432"/>
                  <a:pt x="21600" y="11617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-1" y="11617"/>
                  <a:pt x="92" y="12432"/>
                  <a:pt x="276" y="13228"/>
                </a:cubicBezTo>
                <a:close/>
              </a:path>
            </a:pathLst>
          </a:custGeom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 cmpd="sng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隶书" panose="02010509060101010101" charset="-122"/>
              <a:cs typeface="+mn-cs"/>
            </a:endParaRPr>
          </a:p>
        </p:txBody>
      </p:sp>
      <p:sp>
        <p:nvSpPr>
          <p:cNvPr id="27654" name="AutoShape 6"/>
          <p:cNvSpPr>
            <a:spLocks noChangeArrowheads="1"/>
          </p:cNvSpPr>
          <p:nvPr/>
        </p:nvSpPr>
        <p:spPr bwMode="auto">
          <a:xfrm rot="16200000" flipH="1" flipV="1">
            <a:off x="5029200" y="4114800"/>
            <a:ext cx="381000" cy="381000"/>
          </a:xfrm>
          <a:custGeom>
            <a:avLst/>
            <a:gdLst>
              <a:gd name="G0" fmla="+- 7204 0 0"/>
              <a:gd name="G1" fmla="+- 10944864 0 0"/>
              <a:gd name="G2" fmla="+- 0 0 10944864"/>
              <a:gd name="T0" fmla="*/ 0 256 1"/>
              <a:gd name="T1" fmla="*/ 180 256 1"/>
              <a:gd name="G3" fmla="+- 10944864 T0 T1"/>
              <a:gd name="T2" fmla="*/ 0 256 1"/>
              <a:gd name="T3" fmla="*/ 90 256 1"/>
              <a:gd name="G4" fmla="+- 10944864 T2 T3"/>
              <a:gd name="G5" fmla="*/ G4 2 1"/>
              <a:gd name="T4" fmla="*/ 90 256 1"/>
              <a:gd name="T5" fmla="*/ 0 256 1"/>
              <a:gd name="G6" fmla="+- 10944864 T4 T5"/>
              <a:gd name="G7" fmla="*/ G6 2 1"/>
              <a:gd name="G8" fmla="abs 10944864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7204"/>
              <a:gd name="G18" fmla="*/ 7204 1 2"/>
              <a:gd name="G19" fmla="+- G18 5400 0"/>
              <a:gd name="G20" fmla="cos G19 10944864"/>
              <a:gd name="G21" fmla="sin G19 10944864"/>
              <a:gd name="G22" fmla="+- G20 10800 0"/>
              <a:gd name="G23" fmla="+- G21 10800 0"/>
              <a:gd name="G24" fmla="+- 10800 0 G20"/>
              <a:gd name="G25" fmla="+- 7204 10800 0"/>
              <a:gd name="G26" fmla="?: G9 G17 G25"/>
              <a:gd name="G27" fmla="?: G9 0 21600"/>
              <a:gd name="G28" fmla="cos 10800 10944864"/>
              <a:gd name="G29" fmla="sin 10800 10944864"/>
              <a:gd name="G30" fmla="sin 7204 10944864"/>
              <a:gd name="G31" fmla="+- G28 10800 0"/>
              <a:gd name="G32" fmla="+- G29 10800 0"/>
              <a:gd name="G33" fmla="+- G30 10800 0"/>
              <a:gd name="G34" fmla="?: G4 0 G31"/>
              <a:gd name="G35" fmla="?: 10944864 G34 0"/>
              <a:gd name="G36" fmla="?: G6 G35 G31"/>
              <a:gd name="G37" fmla="+- 21600 0 G36"/>
              <a:gd name="G38" fmla="?: G4 0 G33"/>
              <a:gd name="G39" fmla="?: 10944864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028 w 21600"/>
              <a:gd name="T15" fmla="*/ 12824 h 21600"/>
              <a:gd name="T16" fmla="*/ 10800 w 21600"/>
              <a:gd name="T17" fmla="*/ 3596 h 21600"/>
              <a:gd name="T18" fmla="*/ 19572 w 21600"/>
              <a:gd name="T19" fmla="*/ 12824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780" y="12419"/>
                </a:moveTo>
                <a:cubicBezTo>
                  <a:pt x="3657" y="11888"/>
                  <a:pt x="3596" y="11345"/>
                  <a:pt x="3596" y="10800"/>
                </a:cubicBezTo>
                <a:cubicBezTo>
                  <a:pt x="3596" y="6821"/>
                  <a:pt x="6821" y="3596"/>
                  <a:pt x="10800" y="3596"/>
                </a:cubicBezTo>
                <a:cubicBezTo>
                  <a:pt x="14778" y="3596"/>
                  <a:pt x="18004" y="6821"/>
                  <a:pt x="18004" y="10800"/>
                </a:cubicBezTo>
                <a:cubicBezTo>
                  <a:pt x="18004" y="11345"/>
                  <a:pt x="17942" y="11888"/>
                  <a:pt x="17819" y="12419"/>
                </a:cubicBezTo>
                <a:lnTo>
                  <a:pt x="21323" y="13228"/>
                </a:lnTo>
                <a:cubicBezTo>
                  <a:pt x="21507" y="12432"/>
                  <a:pt x="21600" y="11617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-1" y="11617"/>
                  <a:pt x="92" y="12432"/>
                  <a:pt x="276" y="13228"/>
                </a:cubicBez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 w="9525" cmpd="sng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隶书" panose="02010509060101010101" charset="-122"/>
              <a:cs typeface="+mn-cs"/>
            </a:endParaRPr>
          </a:p>
        </p:txBody>
      </p:sp>
      <p:sp>
        <p:nvSpPr>
          <p:cNvPr id="27655" name="AutoShape 7"/>
          <p:cNvSpPr>
            <a:spLocks noChangeArrowheads="1"/>
          </p:cNvSpPr>
          <p:nvPr/>
        </p:nvSpPr>
        <p:spPr bwMode="auto">
          <a:xfrm rot="16200000" flipH="1" flipV="1">
            <a:off x="5029200" y="3505200"/>
            <a:ext cx="381000" cy="381000"/>
          </a:xfrm>
          <a:custGeom>
            <a:avLst/>
            <a:gdLst>
              <a:gd name="G0" fmla="+- 7204 0 0"/>
              <a:gd name="G1" fmla="+- 10944864 0 0"/>
              <a:gd name="G2" fmla="+- 0 0 10944864"/>
              <a:gd name="T0" fmla="*/ 0 256 1"/>
              <a:gd name="T1" fmla="*/ 180 256 1"/>
              <a:gd name="G3" fmla="+- 10944864 T0 T1"/>
              <a:gd name="T2" fmla="*/ 0 256 1"/>
              <a:gd name="T3" fmla="*/ 90 256 1"/>
              <a:gd name="G4" fmla="+- 10944864 T2 T3"/>
              <a:gd name="G5" fmla="*/ G4 2 1"/>
              <a:gd name="T4" fmla="*/ 90 256 1"/>
              <a:gd name="T5" fmla="*/ 0 256 1"/>
              <a:gd name="G6" fmla="+- 10944864 T4 T5"/>
              <a:gd name="G7" fmla="*/ G6 2 1"/>
              <a:gd name="G8" fmla="abs 10944864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7204"/>
              <a:gd name="G18" fmla="*/ 7204 1 2"/>
              <a:gd name="G19" fmla="+- G18 5400 0"/>
              <a:gd name="G20" fmla="cos G19 10944864"/>
              <a:gd name="G21" fmla="sin G19 10944864"/>
              <a:gd name="G22" fmla="+- G20 10800 0"/>
              <a:gd name="G23" fmla="+- G21 10800 0"/>
              <a:gd name="G24" fmla="+- 10800 0 G20"/>
              <a:gd name="G25" fmla="+- 7204 10800 0"/>
              <a:gd name="G26" fmla="?: G9 G17 G25"/>
              <a:gd name="G27" fmla="?: G9 0 21600"/>
              <a:gd name="G28" fmla="cos 10800 10944864"/>
              <a:gd name="G29" fmla="sin 10800 10944864"/>
              <a:gd name="G30" fmla="sin 7204 10944864"/>
              <a:gd name="G31" fmla="+- G28 10800 0"/>
              <a:gd name="G32" fmla="+- G29 10800 0"/>
              <a:gd name="G33" fmla="+- G30 10800 0"/>
              <a:gd name="G34" fmla="?: G4 0 G31"/>
              <a:gd name="G35" fmla="?: 10944864 G34 0"/>
              <a:gd name="G36" fmla="?: G6 G35 G31"/>
              <a:gd name="G37" fmla="+- 21600 0 G36"/>
              <a:gd name="G38" fmla="?: G4 0 G33"/>
              <a:gd name="G39" fmla="?: 10944864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028 w 21600"/>
              <a:gd name="T15" fmla="*/ 12824 h 21600"/>
              <a:gd name="T16" fmla="*/ 10800 w 21600"/>
              <a:gd name="T17" fmla="*/ 3596 h 21600"/>
              <a:gd name="T18" fmla="*/ 19572 w 21600"/>
              <a:gd name="T19" fmla="*/ 12824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780" y="12419"/>
                </a:moveTo>
                <a:cubicBezTo>
                  <a:pt x="3657" y="11888"/>
                  <a:pt x="3596" y="11345"/>
                  <a:pt x="3596" y="10800"/>
                </a:cubicBezTo>
                <a:cubicBezTo>
                  <a:pt x="3596" y="6821"/>
                  <a:pt x="6821" y="3596"/>
                  <a:pt x="10800" y="3596"/>
                </a:cubicBezTo>
                <a:cubicBezTo>
                  <a:pt x="14778" y="3596"/>
                  <a:pt x="18004" y="6821"/>
                  <a:pt x="18004" y="10800"/>
                </a:cubicBezTo>
                <a:cubicBezTo>
                  <a:pt x="18004" y="11345"/>
                  <a:pt x="17942" y="11888"/>
                  <a:pt x="17819" y="12419"/>
                </a:cubicBezTo>
                <a:lnTo>
                  <a:pt x="21323" y="13228"/>
                </a:lnTo>
                <a:cubicBezTo>
                  <a:pt x="21507" y="12432"/>
                  <a:pt x="21600" y="11617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-1" y="11617"/>
                  <a:pt x="92" y="12432"/>
                  <a:pt x="276" y="13228"/>
                </a:cubicBez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 w="9525" cmpd="sng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隶书" panose="02010509060101010101" charset="-122"/>
              <a:cs typeface="+mn-cs"/>
            </a:endParaRPr>
          </a:p>
        </p:txBody>
      </p:sp>
      <p:sp>
        <p:nvSpPr>
          <p:cNvPr id="27656" name="AutoShape 8"/>
          <p:cNvSpPr>
            <a:spLocks noChangeArrowheads="1"/>
          </p:cNvSpPr>
          <p:nvPr/>
        </p:nvSpPr>
        <p:spPr bwMode="auto">
          <a:xfrm rot="16200000" flipH="1" flipV="1">
            <a:off x="5029200" y="2895600"/>
            <a:ext cx="381000" cy="381000"/>
          </a:xfrm>
          <a:custGeom>
            <a:avLst/>
            <a:gdLst>
              <a:gd name="G0" fmla="+- 7204 0 0"/>
              <a:gd name="G1" fmla="+- 10944864 0 0"/>
              <a:gd name="G2" fmla="+- 0 0 10944864"/>
              <a:gd name="T0" fmla="*/ 0 256 1"/>
              <a:gd name="T1" fmla="*/ 180 256 1"/>
              <a:gd name="G3" fmla="+- 10944864 T0 T1"/>
              <a:gd name="T2" fmla="*/ 0 256 1"/>
              <a:gd name="T3" fmla="*/ 90 256 1"/>
              <a:gd name="G4" fmla="+- 10944864 T2 T3"/>
              <a:gd name="G5" fmla="*/ G4 2 1"/>
              <a:gd name="T4" fmla="*/ 90 256 1"/>
              <a:gd name="T5" fmla="*/ 0 256 1"/>
              <a:gd name="G6" fmla="+- 10944864 T4 T5"/>
              <a:gd name="G7" fmla="*/ G6 2 1"/>
              <a:gd name="G8" fmla="abs 10944864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7204"/>
              <a:gd name="G18" fmla="*/ 7204 1 2"/>
              <a:gd name="G19" fmla="+- G18 5400 0"/>
              <a:gd name="G20" fmla="cos G19 10944864"/>
              <a:gd name="G21" fmla="sin G19 10944864"/>
              <a:gd name="G22" fmla="+- G20 10800 0"/>
              <a:gd name="G23" fmla="+- G21 10800 0"/>
              <a:gd name="G24" fmla="+- 10800 0 G20"/>
              <a:gd name="G25" fmla="+- 7204 10800 0"/>
              <a:gd name="G26" fmla="?: G9 G17 G25"/>
              <a:gd name="G27" fmla="?: G9 0 21600"/>
              <a:gd name="G28" fmla="cos 10800 10944864"/>
              <a:gd name="G29" fmla="sin 10800 10944864"/>
              <a:gd name="G30" fmla="sin 7204 10944864"/>
              <a:gd name="G31" fmla="+- G28 10800 0"/>
              <a:gd name="G32" fmla="+- G29 10800 0"/>
              <a:gd name="G33" fmla="+- G30 10800 0"/>
              <a:gd name="G34" fmla="?: G4 0 G31"/>
              <a:gd name="G35" fmla="?: 10944864 G34 0"/>
              <a:gd name="G36" fmla="?: G6 G35 G31"/>
              <a:gd name="G37" fmla="+- 21600 0 G36"/>
              <a:gd name="G38" fmla="?: G4 0 G33"/>
              <a:gd name="G39" fmla="?: 10944864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028 w 21600"/>
              <a:gd name="T15" fmla="*/ 12824 h 21600"/>
              <a:gd name="T16" fmla="*/ 10800 w 21600"/>
              <a:gd name="T17" fmla="*/ 3596 h 21600"/>
              <a:gd name="T18" fmla="*/ 19572 w 21600"/>
              <a:gd name="T19" fmla="*/ 12824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780" y="12419"/>
                </a:moveTo>
                <a:cubicBezTo>
                  <a:pt x="3657" y="11888"/>
                  <a:pt x="3596" y="11345"/>
                  <a:pt x="3596" y="10800"/>
                </a:cubicBezTo>
                <a:cubicBezTo>
                  <a:pt x="3596" y="6821"/>
                  <a:pt x="6821" y="3596"/>
                  <a:pt x="10800" y="3596"/>
                </a:cubicBezTo>
                <a:cubicBezTo>
                  <a:pt x="14778" y="3596"/>
                  <a:pt x="18004" y="6821"/>
                  <a:pt x="18004" y="10800"/>
                </a:cubicBezTo>
                <a:cubicBezTo>
                  <a:pt x="18004" y="11345"/>
                  <a:pt x="17942" y="11888"/>
                  <a:pt x="17819" y="12419"/>
                </a:cubicBezTo>
                <a:lnTo>
                  <a:pt x="21323" y="13228"/>
                </a:lnTo>
                <a:cubicBezTo>
                  <a:pt x="21507" y="12432"/>
                  <a:pt x="21600" y="11617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-1" y="11617"/>
                  <a:pt x="92" y="12432"/>
                  <a:pt x="276" y="13228"/>
                </a:cubicBez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 w="9525" cmpd="sng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隶书" panose="02010509060101010101" charset="-122"/>
              <a:cs typeface="+mn-cs"/>
            </a:endParaRPr>
          </a:p>
        </p:txBody>
      </p:sp>
      <p:grpSp>
        <p:nvGrpSpPr>
          <p:cNvPr id="26633" name="Group 9"/>
          <p:cNvGrpSpPr/>
          <p:nvPr/>
        </p:nvGrpSpPr>
        <p:grpSpPr>
          <a:xfrm>
            <a:off x="1828800" y="1981200"/>
            <a:ext cx="838200" cy="3314700"/>
            <a:chOff x="0" y="0"/>
            <a:chExt cx="1392" cy="4152"/>
          </a:xfrm>
        </p:grpSpPr>
        <p:sp>
          <p:nvSpPr>
            <p:cNvPr id="27658" name="Rectangle 10"/>
            <p:cNvSpPr>
              <a:spLocks noChangeArrowheads="1"/>
            </p:cNvSpPr>
            <p:nvPr/>
          </p:nvSpPr>
          <p:spPr bwMode="auto">
            <a:xfrm>
              <a:off x="614" y="0"/>
              <a:ext cx="144" cy="2208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 cmpd="sng">
              <a:solidFill>
                <a:schemeClr val="tx1"/>
              </a:solidFill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隶书" panose="02010509060101010101" charset="-122"/>
                <a:cs typeface="+mn-cs"/>
              </a:endParaRPr>
            </a:p>
          </p:txBody>
        </p:sp>
        <p:sp>
          <p:nvSpPr>
            <p:cNvPr id="27659" name="Rectangle 11"/>
            <p:cNvSpPr>
              <a:spLocks noChangeArrowheads="1"/>
            </p:cNvSpPr>
            <p:nvPr/>
          </p:nvSpPr>
          <p:spPr bwMode="auto">
            <a:xfrm>
              <a:off x="1188" y="3792"/>
              <a:ext cx="191" cy="96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 cmpd="sng">
              <a:solidFill>
                <a:schemeClr val="tx1"/>
              </a:solidFill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隶书" panose="02010509060101010101" charset="-122"/>
                <a:cs typeface="+mn-cs"/>
              </a:endParaRPr>
            </a:p>
          </p:txBody>
        </p:sp>
        <p:sp>
          <p:nvSpPr>
            <p:cNvPr id="27660" name="Rectangle 12"/>
            <p:cNvSpPr>
              <a:spLocks noChangeArrowheads="1"/>
            </p:cNvSpPr>
            <p:nvPr/>
          </p:nvSpPr>
          <p:spPr bwMode="auto">
            <a:xfrm>
              <a:off x="0" y="432"/>
              <a:ext cx="192" cy="96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 cmpd="sng">
              <a:solidFill>
                <a:schemeClr val="tx1"/>
              </a:solidFill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隶书" panose="02010509060101010101" charset="-122"/>
                <a:cs typeface="+mn-cs"/>
              </a:endParaRPr>
            </a:p>
          </p:txBody>
        </p:sp>
        <p:sp>
          <p:nvSpPr>
            <p:cNvPr id="27661" name="Rectangle 13"/>
            <p:cNvSpPr>
              <a:spLocks noChangeArrowheads="1"/>
            </p:cNvSpPr>
            <p:nvPr/>
          </p:nvSpPr>
          <p:spPr bwMode="auto">
            <a:xfrm flipV="1">
              <a:off x="271" y="4094"/>
              <a:ext cx="180" cy="58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 cmpd="sng">
              <a:solidFill>
                <a:schemeClr val="tx1"/>
              </a:solidFill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隶书" panose="02010509060101010101" charset="-122"/>
                <a:cs typeface="+mn-cs"/>
              </a:endParaRPr>
            </a:p>
          </p:txBody>
        </p:sp>
        <p:sp>
          <p:nvSpPr>
            <p:cNvPr id="27662" name="Rectangle 14"/>
            <p:cNvSpPr>
              <a:spLocks noChangeArrowheads="1"/>
            </p:cNvSpPr>
            <p:nvPr/>
          </p:nvSpPr>
          <p:spPr bwMode="auto">
            <a:xfrm flipV="1">
              <a:off x="945" y="4094"/>
              <a:ext cx="180" cy="58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 cmpd="sng">
              <a:solidFill>
                <a:schemeClr val="tx1"/>
              </a:solidFill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隶书" panose="02010509060101010101" charset="-122"/>
                <a:cs typeface="+mn-cs"/>
              </a:endParaRPr>
            </a:p>
          </p:txBody>
        </p:sp>
        <p:sp>
          <p:nvSpPr>
            <p:cNvPr id="27663" name="AutoShape 15"/>
            <p:cNvSpPr>
              <a:spLocks noChangeArrowheads="1"/>
            </p:cNvSpPr>
            <p:nvPr/>
          </p:nvSpPr>
          <p:spPr bwMode="auto">
            <a:xfrm>
              <a:off x="164" y="710"/>
              <a:ext cx="1062" cy="298"/>
            </a:xfrm>
            <a:custGeom>
              <a:avLst/>
              <a:gdLst>
                <a:gd name="G0" fmla="+- 2180 0 0"/>
                <a:gd name="G1" fmla="+- 21600 0 2180"/>
                <a:gd name="G2" fmla="*/ 2180 1 2"/>
                <a:gd name="G3" fmla="+- 21600 0 G2"/>
                <a:gd name="G4" fmla="+/ 2180 21600 2"/>
                <a:gd name="G5" fmla="+/ G1 0 2"/>
                <a:gd name="G6" fmla="*/ 21600 21600 2180"/>
                <a:gd name="G7" fmla="*/ G6 1 2"/>
                <a:gd name="G8" fmla="+- 21600 0 G7"/>
                <a:gd name="G9" fmla="*/ 21600 1 2"/>
                <a:gd name="G10" fmla="+- 2180 0 G9"/>
                <a:gd name="G11" fmla="?: G10 G8 0"/>
                <a:gd name="G12" fmla="?: G10 G7 21600"/>
                <a:gd name="T0" fmla="*/ 20510 w 21600"/>
                <a:gd name="T1" fmla="*/ 10800 h 21600"/>
                <a:gd name="T2" fmla="*/ 10800 w 21600"/>
                <a:gd name="T3" fmla="*/ 21600 h 21600"/>
                <a:gd name="T4" fmla="*/ 1090 w 21600"/>
                <a:gd name="T5" fmla="*/ 10800 h 21600"/>
                <a:gd name="T6" fmla="*/ 10800 w 21600"/>
                <a:gd name="T7" fmla="*/ 0 h 21600"/>
                <a:gd name="T8" fmla="*/ 2890 w 21600"/>
                <a:gd name="T9" fmla="*/ 2890 h 21600"/>
                <a:gd name="T10" fmla="*/ 18710 w 21600"/>
                <a:gd name="T11" fmla="*/ 1871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2180" y="21600"/>
                  </a:lnTo>
                  <a:lnTo>
                    <a:pt x="1942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 cmpd="sng">
              <a:solidFill>
                <a:schemeClr val="tx1"/>
              </a:solidFill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隶书" panose="02010509060101010101" charset="-122"/>
                <a:cs typeface="+mn-cs"/>
              </a:endParaRPr>
            </a:p>
          </p:txBody>
        </p:sp>
        <p:sp>
          <p:nvSpPr>
            <p:cNvPr id="27664" name="Rectangle 16"/>
            <p:cNvSpPr>
              <a:spLocks noChangeArrowheads="1"/>
            </p:cNvSpPr>
            <p:nvPr/>
          </p:nvSpPr>
          <p:spPr bwMode="auto">
            <a:xfrm>
              <a:off x="153" y="184"/>
              <a:ext cx="1073" cy="526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 cmpd="sng">
              <a:solidFill>
                <a:schemeClr val="tx1"/>
              </a:solidFill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隶书" panose="02010509060101010101" charset="-122"/>
                <a:cs typeface="+mn-cs"/>
              </a:endParaRPr>
            </a:p>
          </p:txBody>
        </p:sp>
        <p:sp>
          <p:nvSpPr>
            <p:cNvPr id="27665" name="Rectangle 17"/>
            <p:cNvSpPr>
              <a:spLocks noChangeArrowheads="1"/>
            </p:cNvSpPr>
            <p:nvPr/>
          </p:nvSpPr>
          <p:spPr bwMode="auto">
            <a:xfrm>
              <a:off x="283" y="142"/>
              <a:ext cx="179" cy="4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 cmpd="sng">
              <a:solidFill>
                <a:schemeClr val="tx1"/>
              </a:solidFill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隶书" panose="02010509060101010101" charset="-122"/>
                <a:cs typeface="+mn-cs"/>
              </a:endParaRPr>
            </a:p>
          </p:txBody>
        </p:sp>
        <p:sp>
          <p:nvSpPr>
            <p:cNvPr id="27666" name="Rectangle 18"/>
            <p:cNvSpPr>
              <a:spLocks noChangeArrowheads="1"/>
            </p:cNvSpPr>
            <p:nvPr/>
          </p:nvSpPr>
          <p:spPr bwMode="auto">
            <a:xfrm>
              <a:off x="956" y="144"/>
              <a:ext cx="180" cy="4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 cmpd="sng">
              <a:solidFill>
                <a:schemeClr val="tx1"/>
              </a:solidFill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隶书" panose="02010509060101010101" charset="-122"/>
                <a:cs typeface="+mn-cs"/>
              </a:endParaRPr>
            </a:p>
          </p:txBody>
        </p:sp>
        <p:sp>
          <p:nvSpPr>
            <p:cNvPr id="27667" name="AutoShape 19"/>
            <p:cNvSpPr>
              <a:spLocks noChangeArrowheads="1"/>
            </p:cNvSpPr>
            <p:nvPr/>
          </p:nvSpPr>
          <p:spPr bwMode="auto">
            <a:xfrm flipV="1">
              <a:off x="160" y="3168"/>
              <a:ext cx="1061" cy="336"/>
            </a:xfrm>
            <a:custGeom>
              <a:avLst/>
              <a:gdLst>
                <a:gd name="G0" fmla="+- 2180 0 0"/>
                <a:gd name="G1" fmla="+- 21600 0 2180"/>
                <a:gd name="G2" fmla="*/ 2180 1 2"/>
                <a:gd name="G3" fmla="+- 21600 0 G2"/>
                <a:gd name="G4" fmla="+/ 2180 21600 2"/>
                <a:gd name="G5" fmla="+/ G1 0 2"/>
                <a:gd name="G6" fmla="*/ 21600 21600 2180"/>
                <a:gd name="G7" fmla="*/ G6 1 2"/>
                <a:gd name="G8" fmla="+- 21600 0 G7"/>
                <a:gd name="G9" fmla="*/ 21600 1 2"/>
                <a:gd name="G10" fmla="+- 2180 0 G9"/>
                <a:gd name="G11" fmla="?: G10 G8 0"/>
                <a:gd name="G12" fmla="?: G10 G7 21600"/>
                <a:gd name="T0" fmla="*/ 20510 w 21600"/>
                <a:gd name="T1" fmla="*/ 10800 h 21600"/>
                <a:gd name="T2" fmla="*/ 10800 w 21600"/>
                <a:gd name="T3" fmla="*/ 21600 h 21600"/>
                <a:gd name="T4" fmla="*/ 1090 w 21600"/>
                <a:gd name="T5" fmla="*/ 10800 h 21600"/>
                <a:gd name="T6" fmla="*/ 10800 w 21600"/>
                <a:gd name="T7" fmla="*/ 0 h 21600"/>
                <a:gd name="T8" fmla="*/ 2890 w 21600"/>
                <a:gd name="T9" fmla="*/ 2890 h 21600"/>
                <a:gd name="T10" fmla="*/ 18710 w 21600"/>
                <a:gd name="T11" fmla="*/ 1871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2180" y="21600"/>
                  </a:lnTo>
                  <a:lnTo>
                    <a:pt x="1942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 cmpd="sng">
              <a:solidFill>
                <a:schemeClr val="tx1"/>
              </a:solidFill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隶书" panose="02010509060101010101" charset="-122"/>
                <a:cs typeface="+mn-cs"/>
              </a:endParaRPr>
            </a:p>
          </p:txBody>
        </p:sp>
        <p:sp>
          <p:nvSpPr>
            <p:cNvPr id="27668" name="Rectangle 20"/>
            <p:cNvSpPr>
              <a:spLocks noChangeArrowheads="1"/>
            </p:cNvSpPr>
            <p:nvPr/>
          </p:nvSpPr>
          <p:spPr bwMode="auto">
            <a:xfrm flipV="1">
              <a:off x="166" y="3505"/>
              <a:ext cx="1050" cy="605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 cmpd="sng">
              <a:solidFill>
                <a:schemeClr val="tx1"/>
              </a:solidFill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隶书" panose="02010509060101010101" charset="-122"/>
                <a:cs typeface="+mn-cs"/>
              </a:endParaRPr>
            </a:p>
          </p:txBody>
        </p:sp>
        <p:sp>
          <p:nvSpPr>
            <p:cNvPr id="27669" name="Rectangle 21"/>
            <p:cNvSpPr>
              <a:spLocks noChangeArrowheads="1"/>
            </p:cNvSpPr>
            <p:nvPr/>
          </p:nvSpPr>
          <p:spPr bwMode="auto">
            <a:xfrm>
              <a:off x="275" y="1008"/>
              <a:ext cx="836" cy="216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 cmpd="sng">
              <a:solidFill>
                <a:schemeClr val="tx1"/>
              </a:solidFill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隶书" panose="02010509060101010101" charset="-122"/>
                <a:cs typeface="+mn-cs"/>
              </a:endParaRPr>
            </a:p>
          </p:txBody>
        </p:sp>
        <p:sp>
          <p:nvSpPr>
            <p:cNvPr id="26719" name="Line 22"/>
            <p:cNvSpPr/>
            <p:nvPr/>
          </p:nvSpPr>
          <p:spPr>
            <a:xfrm>
              <a:off x="0" y="408"/>
              <a:ext cx="0" cy="144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6720" name="Line 23"/>
            <p:cNvSpPr/>
            <p:nvPr/>
          </p:nvSpPr>
          <p:spPr>
            <a:xfrm>
              <a:off x="1392" y="3776"/>
              <a:ext cx="0" cy="144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7672" name="Rectangle 24"/>
            <p:cNvSpPr>
              <a:spLocks noChangeArrowheads="1"/>
            </p:cNvSpPr>
            <p:nvPr/>
          </p:nvSpPr>
          <p:spPr bwMode="auto">
            <a:xfrm>
              <a:off x="530" y="96"/>
              <a:ext cx="336" cy="96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 cmpd="sng">
              <a:solidFill>
                <a:schemeClr val="tx1"/>
              </a:solidFill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隶书" panose="02010509060101010101" charset="-122"/>
                <a:cs typeface="+mn-cs"/>
              </a:endParaRPr>
            </a:p>
          </p:txBody>
        </p:sp>
      </p:grpSp>
      <p:sp>
        <p:nvSpPr>
          <p:cNvPr id="27673" name="Rectangle 25"/>
          <p:cNvSpPr>
            <a:spLocks noChangeArrowheads="1"/>
          </p:cNvSpPr>
          <p:nvPr/>
        </p:nvSpPr>
        <p:spPr bwMode="auto">
          <a:xfrm>
            <a:off x="3581400" y="3200400"/>
            <a:ext cx="1676400" cy="762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 cmpd="sng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隶书" panose="02010509060101010101" charset="-122"/>
              <a:cs typeface="+mn-cs"/>
            </a:endParaRPr>
          </a:p>
        </p:txBody>
      </p:sp>
      <p:sp>
        <p:nvSpPr>
          <p:cNvPr id="27674" name="Rectangle 26"/>
          <p:cNvSpPr>
            <a:spLocks noChangeArrowheads="1"/>
          </p:cNvSpPr>
          <p:nvPr/>
        </p:nvSpPr>
        <p:spPr bwMode="auto">
          <a:xfrm>
            <a:off x="3581400" y="3810000"/>
            <a:ext cx="1676400" cy="762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 cmpd="sng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隶书" panose="02010509060101010101" charset="-122"/>
              <a:cs typeface="+mn-cs"/>
            </a:endParaRPr>
          </a:p>
        </p:txBody>
      </p:sp>
      <p:sp>
        <p:nvSpPr>
          <p:cNvPr id="27675" name="Rectangle 27"/>
          <p:cNvSpPr>
            <a:spLocks noChangeArrowheads="1"/>
          </p:cNvSpPr>
          <p:nvPr/>
        </p:nvSpPr>
        <p:spPr bwMode="auto">
          <a:xfrm>
            <a:off x="3581400" y="4114800"/>
            <a:ext cx="1676400" cy="762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 cmpd="sng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隶书" panose="02010509060101010101" charset="-122"/>
              <a:cs typeface="+mn-cs"/>
            </a:endParaRPr>
          </a:p>
        </p:txBody>
      </p:sp>
      <p:sp>
        <p:nvSpPr>
          <p:cNvPr id="27676" name="Rectangle 28"/>
          <p:cNvSpPr>
            <a:spLocks noChangeArrowheads="1"/>
          </p:cNvSpPr>
          <p:nvPr/>
        </p:nvSpPr>
        <p:spPr bwMode="auto">
          <a:xfrm>
            <a:off x="3581400" y="4419600"/>
            <a:ext cx="1676400" cy="762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 cmpd="sng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隶书" panose="02010509060101010101" charset="-122"/>
              <a:cs typeface="+mn-cs"/>
            </a:endParaRPr>
          </a:p>
        </p:txBody>
      </p:sp>
      <p:sp>
        <p:nvSpPr>
          <p:cNvPr id="27677" name="Rectangle 29"/>
          <p:cNvSpPr>
            <a:spLocks noChangeArrowheads="1"/>
          </p:cNvSpPr>
          <p:nvPr/>
        </p:nvSpPr>
        <p:spPr bwMode="auto">
          <a:xfrm>
            <a:off x="3581400" y="4724400"/>
            <a:ext cx="2133600" cy="762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 cmpd="sng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隶书" panose="02010509060101010101" charset="-122"/>
              <a:cs typeface="+mn-cs"/>
            </a:endParaRPr>
          </a:p>
        </p:txBody>
      </p:sp>
      <p:sp>
        <p:nvSpPr>
          <p:cNvPr id="27678" name="Rectangle 30"/>
          <p:cNvSpPr>
            <a:spLocks noChangeArrowheads="1"/>
          </p:cNvSpPr>
          <p:nvPr/>
        </p:nvSpPr>
        <p:spPr bwMode="auto">
          <a:xfrm>
            <a:off x="3581400" y="3505200"/>
            <a:ext cx="1676400" cy="762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 cmpd="sng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隶书" panose="02010509060101010101" charset="-122"/>
              <a:cs typeface="+mn-cs"/>
            </a:endParaRPr>
          </a:p>
        </p:txBody>
      </p:sp>
      <p:sp>
        <p:nvSpPr>
          <p:cNvPr id="27679" name="Rectangle 31"/>
          <p:cNvSpPr>
            <a:spLocks noChangeArrowheads="1"/>
          </p:cNvSpPr>
          <p:nvPr/>
        </p:nvSpPr>
        <p:spPr bwMode="auto">
          <a:xfrm>
            <a:off x="3200400" y="2895600"/>
            <a:ext cx="2057400" cy="762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 cmpd="sng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隶书" panose="02010509060101010101" charset="-122"/>
              <a:cs typeface="+mn-cs"/>
            </a:endParaRPr>
          </a:p>
        </p:txBody>
      </p:sp>
      <p:sp>
        <p:nvSpPr>
          <p:cNvPr id="26641" name="Rectangle 32">
            <a:hlinkClick r:id="rId1" action="ppaction://hlinksldjump"/>
          </p:cNvPr>
          <p:cNvSpPr/>
          <p:nvPr/>
        </p:nvSpPr>
        <p:spPr>
          <a:xfrm>
            <a:off x="3352800" y="2514600"/>
            <a:ext cx="2209800" cy="228600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chemeClr val="accent2"/>
              </a:gs>
            </a:gsLst>
            <a:lin ang="5400000" scaled="1"/>
            <a:tileRect/>
          </a:gradFill>
          <a:ln w="38100" cap="flat" cmpd="sng">
            <a:solidFill>
              <a:schemeClr val="tx1"/>
            </a:solidFill>
            <a:prstDash val="sysDot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6642" name="Line 33"/>
          <p:cNvSpPr/>
          <p:nvPr/>
        </p:nvSpPr>
        <p:spPr>
          <a:xfrm>
            <a:off x="5715000" y="4692650"/>
            <a:ext cx="0" cy="1524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643" name="Line 34"/>
          <p:cNvSpPr/>
          <p:nvPr/>
        </p:nvSpPr>
        <p:spPr>
          <a:xfrm>
            <a:off x="3200400" y="2863850"/>
            <a:ext cx="0" cy="15240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grpSp>
        <p:nvGrpSpPr>
          <p:cNvPr id="26644" name="Group 35"/>
          <p:cNvGrpSpPr/>
          <p:nvPr/>
        </p:nvGrpSpPr>
        <p:grpSpPr>
          <a:xfrm>
            <a:off x="6248400" y="2667000"/>
            <a:ext cx="457200" cy="2362200"/>
            <a:chOff x="0" y="0"/>
            <a:chExt cx="339" cy="1632"/>
          </a:xfrm>
        </p:grpSpPr>
        <p:sp>
          <p:nvSpPr>
            <p:cNvPr id="27684" name="Rectangle 36"/>
            <p:cNvSpPr>
              <a:spLocks noChangeArrowheads="1"/>
            </p:cNvSpPr>
            <p:nvPr/>
          </p:nvSpPr>
          <p:spPr bwMode="auto">
            <a:xfrm>
              <a:off x="0" y="0"/>
              <a:ext cx="336" cy="192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 cmpd="sng">
              <a:solidFill>
                <a:schemeClr val="tx1"/>
              </a:solidFill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隶书" panose="02010509060101010101" charset="-122"/>
                <a:cs typeface="+mn-cs"/>
              </a:endParaRPr>
            </a:p>
          </p:txBody>
        </p:sp>
        <p:sp>
          <p:nvSpPr>
            <p:cNvPr id="27685" name="Rectangle 37"/>
            <p:cNvSpPr>
              <a:spLocks noChangeArrowheads="1"/>
            </p:cNvSpPr>
            <p:nvPr/>
          </p:nvSpPr>
          <p:spPr bwMode="auto">
            <a:xfrm>
              <a:off x="3" y="1440"/>
              <a:ext cx="336" cy="192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 cmpd="sng">
              <a:solidFill>
                <a:schemeClr val="tx1"/>
              </a:solidFill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隶书" panose="02010509060101010101" charset="-122"/>
                <a:cs typeface="+mn-cs"/>
              </a:endParaRPr>
            </a:p>
          </p:txBody>
        </p:sp>
        <p:sp>
          <p:nvSpPr>
            <p:cNvPr id="27686" name="AutoShape 38"/>
            <p:cNvSpPr>
              <a:spLocks noChangeArrowheads="1"/>
            </p:cNvSpPr>
            <p:nvPr/>
          </p:nvSpPr>
          <p:spPr bwMode="auto">
            <a:xfrm>
              <a:off x="0" y="192"/>
              <a:ext cx="336" cy="96"/>
            </a:xfrm>
            <a:custGeom>
              <a:avLst/>
              <a:gdLst>
                <a:gd name="G0" fmla="+- 1864 0 0"/>
                <a:gd name="G1" fmla="+- 21600 0 1864"/>
                <a:gd name="G2" fmla="*/ 1864 1 2"/>
                <a:gd name="G3" fmla="+- 21600 0 G2"/>
                <a:gd name="G4" fmla="+/ 1864 21600 2"/>
                <a:gd name="G5" fmla="+/ G1 0 2"/>
                <a:gd name="G6" fmla="*/ 21600 21600 1864"/>
                <a:gd name="G7" fmla="*/ G6 1 2"/>
                <a:gd name="G8" fmla="+- 21600 0 G7"/>
                <a:gd name="G9" fmla="*/ 21600 1 2"/>
                <a:gd name="G10" fmla="+- 1864 0 G9"/>
                <a:gd name="G11" fmla="?: G10 G8 0"/>
                <a:gd name="G12" fmla="?: G10 G7 21600"/>
                <a:gd name="T0" fmla="*/ 20668 w 21600"/>
                <a:gd name="T1" fmla="*/ 10800 h 21600"/>
                <a:gd name="T2" fmla="*/ 10800 w 21600"/>
                <a:gd name="T3" fmla="*/ 21600 h 21600"/>
                <a:gd name="T4" fmla="*/ 932 w 21600"/>
                <a:gd name="T5" fmla="*/ 10800 h 21600"/>
                <a:gd name="T6" fmla="*/ 10800 w 21600"/>
                <a:gd name="T7" fmla="*/ 0 h 21600"/>
                <a:gd name="T8" fmla="*/ 2732 w 21600"/>
                <a:gd name="T9" fmla="*/ 2732 h 21600"/>
                <a:gd name="T10" fmla="*/ 18868 w 21600"/>
                <a:gd name="T11" fmla="*/ 18868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1864" y="21600"/>
                  </a:lnTo>
                  <a:lnTo>
                    <a:pt x="19736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 cmpd="sng">
              <a:solidFill>
                <a:schemeClr val="tx1"/>
              </a:solidFill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隶书" panose="02010509060101010101" charset="-122"/>
                <a:cs typeface="+mn-cs"/>
              </a:endParaRPr>
            </a:p>
          </p:txBody>
        </p:sp>
        <p:sp>
          <p:nvSpPr>
            <p:cNvPr id="27687" name="AutoShape 39"/>
            <p:cNvSpPr>
              <a:spLocks noChangeArrowheads="1"/>
            </p:cNvSpPr>
            <p:nvPr/>
          </p:nvSpPr>
          <p:spPr bwMode="auto">
            <a:xfrm flipV="1">
              <a:off x="0" y="1344"/>
              <a:ext cx="336" cy="96"/>
            </a:xfrm>
            <a:custGeom>
              <a:avLst/>
              <a:gdLst>
                <a:gd name="G0" fmla="+- 1864 0 0"/>
                <a:gd name="G1" fmla="+- 21600 0 1864"/>
                <a:gd name="G2" fmla="*/ 1864 1 2"/>
                <a:gd name="G3" fmla="+- 21600 0 G2"/>
                <a:gd name="G4" fmla="+/ 1864 21600 2"/>
                <a:gd name="G5" fmla="+/ G1 0 2"/>
                <a:gd name="G6" fmla="*/ 21600 21600 1864"/>
                <a:gd name="G7" fmla="*/ G6 1 2"/>
                <a:gd name="G8" fmla="+- 21600 0 G7"/>
                <a:gd name="G9" fmla="*/ 21600 1 2"/>
                <a:gd name="G10" fmla="+- 1864 0 G9"/>
                <a:gd name="G11" fmla="?: G10 G8 0"/>
                <a:gd name="G12" fmla="?: G10 G7 21600"/>
                <a:gd name="T0" fmla="*/ 20668 w 21600"/>
                <a:gd name="T1" fmla="*/ 10800 h 21600"/>
                <a:gd name="T2" fmla="*/ 10800 w 21600"/>
                <a:gd name="T3" fmla="*/ 21600 h 21600"/>
                <a:gd name="T4" fmla="*/ 932 w 21600"/>
                <a:gd name="T5" fmla="*/ 10800 h 21600"/>
                <a:gd name="T6" fmla="*/ 10800 w 21600"/>
                <a:gd name="T7" fmla="*/ 0 h 21600"/>
                <a:gd name="T8" fmla="*/ 2732 w 21600"/>
                <a:gd name="T9" fmla="*/ 2732 h 21600"/>
                <a:gd name="T10" fmla="*/ 18868 w 21600"/>
                <a:gd name="T11" fmla="*/ 18868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1864" y="21600"/>
                  </a:lnTo>
                  <a:lnTo>
                    <a:pt x="19736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 cmpd="sng">
              <a:solidFill>
                <a:schemeClr val="tx1"/>
              </a:solidFill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隶书" panose="02010509060101010101" charset="-122"/>
                <a:cs typeface="+mn-cs"/>
              </a:endParaRPr>
            </a:p>
          </p:txBody>
        </p:sp>
        <p:sp>
          <p:nvSpPr>
            <p:cNvPr id="27688" name="Rectangle 40"/>
            <p:cNvSpPr>
              <a:spLocks noChangeArrowheads="1"/>
            </p:cNvSpPr>
            <p:nvPr/>
          </p:nvSpPr>
          <p:spPr bwMode="auto">
            <a:xfrm>
              <a:off x="39" y="288"/>
              <a:ext cx="267" cy="1056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 cmpd="sng">
              <a:solidFill>
                <a:schemeClr val="tx1"/>
              </a:solidFill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隶书" panose="02010509060101010101" charset="-122"/>
                <a:cs typeface="+mn-cs"/>
              </a:endParaRPr>
            </a:p>
          </p:txBody>
        </p:sp>
      </p:grpSp>
      <p:sp>
        <p:nvSpPr>
          <p:cNvPr id="26645" name="Oval 41"/>
          <p:cNvSpPr/>
          <p:nvPr/>
        </p:nvSpPr>
        <p:spPr>
          <a:xfrm>
            <a:off x="228600" y="4495800"/>
            <a:ext cx="609600" cy="609600"/>
          </a:xfrm>
          <a:prstGeom prst="ellipse">
            <a:avLst/>
          </a:pr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7690" name="Rectangle 42"/>
          <p:cNvSpPr>
            <a:spLocks noChangeArrowheads="1"/>
          </p:cNvSpPr>
          <p:nvPr/>
        </p:nvSpPr>
        <p:spPr bwMode="auto">
          <a:xfrm>
            <a:off x="228600" y="5029200"/>
            <a:ext cx="762000" cy="152400"/>
          </a:xfrm>
          <a:prstGeom prst="rect">
            <a:avLst/>
          </a:prstGeom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9525" cmpd="sng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隶书" panose="02010509060101010101" charset="-122"/>
              <a:cs typeface="+mn-cs"/>
            </a:endParaRPr>
          </a:p>
        </p:txBody>
      </p:sp>
      <p:sp>
        <p:nvSpPr>
          <p:cNvPr id="27691" name="Rectangle 43"/>
          <p:cNvSpPr>
            <a:spLocks noChangeArrowheads="1"/>
          </p:cNvSpPr>
          <p:nvPr/>
        </p:nvSpPr>
        <p:spPr bwMode="auto">
          <a:xfrm>
            <a:off x="762000" y="4724400"/>
            <a:ext cx="304800" cy="1524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 cmpd="sng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隶书" panose="02010509060101010101" charset="-122"/>
              <a:cs typeface="+mn-cs"/>
            </a:endParaRPr>
          </a:p>
        </p:txBody>
      </p:sp>
      <p:sp>
        <p:nvSpPr>
          <p:cNvPr id="27692" name="Rectangle 44"/>
          <p:cNvSpPr>
            <a:spLocks noChangeArrowheads="1"/>
          </p:cNvSpPr>
          <p:nvPr/>
        </p:nvSpPr>
        <p:spPr bwMode="auto">
          <a:xfrm>
            <a:off x="1066800" y="4752975"/>
            <a:ext cx="228600" cy="762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 cmpd="sng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隶书" panose="02010509060101010101" charset="-122"/>
              <a:cs typeface="+mn-cs"/>
            </a:endParaRPr>
          </a:p>
        </p:txBody>
      </p:sp>
      <p:sp>
        <p:nvSpPr>
          <p:cNvPr id="26649" name="AutoShape 45"/>
          <p:cNvSpPr/>
          <p:nvPr/>
        </p:nvSpPr>
        <p:spPr>
          <a:xfrm>
            <a:off x="333375" y="4597400"/>
            <a:ext cx="381000" cy="381000"/>
          </a:xfrm>
          <a:custGeom>
            <a:avLst/>
            <a:gdLst>
              <a:gd name="txL" fmla="*/ 3163 w 21600"/>
              <a:gd name="txT" fmla="*/ 3163 h 21600"/>
              <a:gd name="txR" fmla="*/ 18437 w 21600"/>
              <a:gd name="txB" fmla="*/ 18437 h 21600"/>
            </a:gdLst>
            <a:ahLst/>
            <a:cxnLst>
              <a:cxn ang="0">
                <a:pos x="190500" y="0"/>
              </a:cxn>
              <a:cxn ang="0">
                <a:pos x="55792" y="55792"/>
              </a:cxn>
              <a:cxn ang="0">
                <a:pos x="0" y="190500"/>
              </a:cxn>
              <a:cxn ang="0">
                <a:pos x="55792" y="325208"/>
              </a:cxn>
              <a:cxn ang="0">
                <a:pos x="190500" y="381000"/>
              </a:cxn>
              <a:cxn ang="0">
                <a:pos x="325208" y="325208"/>
              </a:cxn>
              <a:cxn ang="0">
                <a:pos x="381000" y="190500"/>
              </a:cxn>
              <a:cxn ang="0">
                <a:pos x="325208" y="55792"/>
              </a:cxn>
            </a:cxnLst>
            <a:rect l="txL" t="txT" r="txR" b="txB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4590" y="10800"/>
                </a:moveTo>
                <a:cubicBezTo>
                  <a:pt x="4590" y="14230"/>
                  <a:pt x="7370" y="17010"/>
                  <a:pt x="10800" y="17010"/>
                </a:cubicBezTo>
                <a:cubicBezTo>
                  <a:pt x="14230" y="17010"/>
                  <a:pt x="17010" y="14230"/>
                  <a:pt x="17010" y="10800"/>
                </a:cubicBezTo>
                <a:cubicBezTo>
                  <a:pt x="17010" y="7370"/>
                  <a:pt x="14230" y="4590"/>
                  <a:pt x="10800" y="4590"/>
                </a:cubicBezTo>
                <a:cubicBezTo>
                  <a:pt x="7370" y="4590"/>
                  <a:pt x="4590" y="7370"/>
                  <a:pt x="4590" y="10800"/>
                </a:cubicBezTo>
                <a:close/>
              </a:path>
            </a:pathLst>
          </a:custGeom>
          <a:solidFill>
            <a:schemeClr val="bg2">
              <a:alpha val="100000"/>
            </a:schemeClr>
          </a:solidFill>
          <a:ln w="9525" cap="flat" cmpd="sng">
            <a:solidFill>
              <a:schemeClr val="tx1">
                <a:alpha val="10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7694" name="AutoShape 46"/>
          <p:cNvSpPr>
            <a:spLocks noChangeArrowheads="1"/>
          </p:cNvSpPr>
          <p:nvPr/>
        </p:nvSpPr>
        <p:spPr bwMode="auto">
          <a:xfrm flipH="1">
            <a:off x="304800" y="4648200"/>
            <a:ext cx="381000" cy="304800"/>
          </a:xfrm>
          <a:prstGeom prst="rtTriangle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 cmpd="sng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隶书" panose="02010509060101010101" charset="-122"/>
              <a:cs typeface="+mn-cs"/>
            </a:endParaRPr>
          </a:p>
        </p:txBody>
      </p:sp>
      <p:sp>
        <p:nvSpPr>
          <p:cNvPr id="27695" name="Rectangle 47"/>
          <p:cNvSpPr>
            <a:spLocks noChangeArrowheads="1"/>
          </p:cNvSpPr>
          <p:nvPr/>
        </p:nvSpPr>
        <p:spPr bwMode="auto">
          <a:xfrm>
            <a:off x="685800" y="4648200"/>
            <a:ext cx="76200" cy="3048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 cmpd="sng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隶书" panose="02010509060101010101" charset="-122"/>
              <a:cs typeface="+mn-cs"/>
            </a:endParaRPr>
          </a:p>
        </p:txBody>
      </p:sp>
      <p:sp>
        <p:nvSpPr>
          <p:cNvPr id="27696" name="Rectangle 48"/>
          <p:cNvSpPr>
            <a:spLocks noChangeArrowheads="1"/>
          </p:cNvSpPr>
          <p:nvPr/>
        </p:nvSpPr>
        <p:spPr bwMode="auto">
          <a:xfrm>
            <a:off x="228600" y="4953000"/>
            <a:ext cx="1143000" cy="762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 cmpd="sng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隶书" panose="02010509060101010101" charset="-122"/>
              <a:cs typeface="+mn-cs"/>
            </a:endParaRPr>
          </a:p>
        </p:txBody>
      </p:sp>
      <p:grpSp>
        <p:nvGrpSpPr>
          <p:cNvPr id="26653" name="Group 49"/>
          <p:cNvGrpSpPr/>
          <p:nvPr/>
        </p:nvGrpSpPr>
        <p:grpSpPr>
          <a:xfrm>
            <a:off x="7391400" y="4343400"/>
            <a:ext cx="1295400" cy="685800"/>
            <a:chOff x="0" y="0"/>
            <a:chExt cx="816" cy="432"/>
          </a:xfrm>
        </p:grpSpPr>
        <p:sp>
          <p:nvSpPr>
            <p:cNvPr id="26691" name="Oval 50"/>
            <p:cNvSpPr/>
            <p:nvPr/>
          </p:nvSpPr>
          <p:spPr>
            <a:xfrm rot="805211">
              <a:off x="384" y="0"/>
              <a:ext cx="384" cy="384"/>
            </a:xfrm>
            <a:prstGeom prst="ellipse">
              <a:avLst/>
            </a:prstGeom>
            <a:solidFill>
              <a:schemeClr val="accent1"/>
            </a:solidFill>
            <a:ln w="2857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endParaRPr lang="zh-CN" altLang="en-US" dirty="0">
                <a:latin typeface="Arial" panose="020B0604020202020204" pitchFamily="34" charset="0"/>
              </a:endParaRPr>
            </a:p>
          </p:txBody>
        </p:sp>
        <p:sp>
          <p:nvSpPr>
            <p:cNvPr id="26692" name="AutoShape 51"/>
            <p:cNvSpPr/>
            <p:nvPr/>
          </p:nvSpPr>
          <p:spPr>
            <a:xfrm rot="805211">
              <a:off x="432" y="48"/>
              <a:ext cx="288" cy="288"/>
            </a:xfrm>
            <a:custGeom>
              <a:avLst/>
              <a:gdLst>
                <a:gd name="txL" fmla="*/ 3150 w 21600"/>
                <a:gd name="txT" fmla="*/ 3150 h 21600"/>
                <a:gd name="txR" fmla="*/ 18450 w 21600"/>
                <a:gd name="txB" fmla="*/ 18450 h 21600"/>
              </a:gdLst>
              <a:ahLst/>
              <a:cxnLst>
                <a:cxn ang="0">
                  <a:pos x="144" y="0"/>
                </a:cxn>
                <a:cxn ang="0">
                  <a:pos x="42" y="42"/>
                </a:cxn>
                <a:cxn ang="0">
                  <a:pos x="0" y="144"/>
                </a:cxn>
                <a:cxn ang="0">
                  <a:pos x="42" y="246"/>
                </a:cxn>
                <a:cxn ang="0">
                  <a:pos x="144" y="288"/>
                </a:cxn>
                <a:cxn ang="0">
                  <a:pos x="246" y="246"/>
                </a:cxn>
                <a:cxn ang="0">
                  <a:pos x="288" y="144"/>
                </a:cxn>
                <a:cxn ang="0">
                  <a:pos x="246" y="42"/>
                </a:cxn>
              </a:cxnLst>
              <a:rect l="txL" t="txT" r="txR" b="txB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chemeClr val="folHlink">
                <a:alpha val="100000"/>
              </a:schemeClr>
            </a:solidFill>
            <a:ln w="9525" cap="flat" cmpd="sng">
              <a:solidFill>
                <a:schemeClr val="tx1">
                  <a:alpha val="10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6693" name="AutoShape 52"/>
            <p:cNvSpPr/>
            <p:nvPr/>
          </p:nvSpPr>
          <p:spPr>
            <a:xfrm rot="-1028148">
              <a:off x="503" y="39"/>
              <a:ext cx="96" cy="96"/>
            </a:xfrm>
            <a:custGeom>
              <a:avLst/>
              <a:gdLst>
                <a:gd name="txL" fmla="*/ 4500 w 21600"/>
                <a:gd name="txT" fmla="*/ 4500 h 21600"/>
                <a:gd name="txR" fmla="*/ 17100 w 21600"/>
                <a:gd name="txB" fmla="*/ 17100 h 21600"/>
              </a:gdLst>
              <a:ahLst/>
              <a:cxnLst>
                <a:cxn ang="0">
                  <a:pos x="84" y="48"/>
                </a:cxn>
                <a:cxn ang="0">
                  <a:pos x="48" y="96"/>
                </a:cxn>
                <a:cxn ang="0">
                  <a:pos x="12" y="48"/>
                </a:cxn>
                <a:cxn ang="0">
                  <a:pos x="48" y="0"/>
                </a:cxn>
              </a:cxnLst>
              <a:rect l="txL" t="txT" r="txR" b="txB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6694" name="AutoShape 53"/>
            <p:cNvSpPr/>
            <p:nvPr/>
          </p:nvSpPr>
          <p:spPr>
            <a:xfrm rot="3811655">
              <a:off x="629" y="84"/>
              <a:ext cx="96" cy="96"/>
            </a:xfrm>
            <a:custGeom>
              <a:avLst/>
              <a:gdLst>
                <a:gd name="txL" fmla="*/ 4500 w 21600"/>
                <a:gd name="txT" fmla="*/ 4500 h 21600"/>
                <a:gd name="txR" fmla="*/ 17100 w 21600"/>
                <a:gd name="txB" fmla="*/ 17100 h 21600"/>
              </a:gdLst>
              <a:ahLst/>
              <a:cxnLst>
                <a:cxn ang="0">
                  <a:pos x="84" y="48"/>
                </a:cxn>
                <a:cxn ang="0">
                  <a:pos x="48" y="96"/>
                </a:cxn>
                <a:cxn ang="0">
                  <a:pos x="12" y="48"/>
                </a:cxn>
                <a:cxn ang="0">
                  <a:pos x="48" y="0"/>
                </a:cxn>
              </a:cxnLst>
              <a:rect l="txL" t="txT" r="txR" b="txB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6695" name="AutoShape 54"/>
            <p:cNvSpPr/>
            <p:nvPr/>
          </p:nvSpPr>
          <p:spPr>
            <a:xfrm rot="-4744266">
              <a:off x="416" y="129"/>
              <a:ext cx="96" cy="96"/>
            </a:xfrm>
            <a:custGeom>
              <a:avLst/>
              <a:gdLst>
                <a:gd name="txL" fmla="*/ 4500 w 21600"/>
                <a:gd name="txT" fmla="*/ 4500 h 21600"/>
                <a:gd name="txR" fmla="*/ 17100 w 21600"/>
                <a:gd name="txB" fmla="*/ 17100 h 21600"/>
              </a:gdLst>
              <a:ahLst/>
              <a:cxnLst>
                <a:cxn ang="0">
                  <a:pos x="84" y="48"/>
                </a:cxn>
                <a:cxn ang="0">
                  <a:pos x="48" y="96"/>
                </a:cxn>
                <a:cxn ang="0">
                  <a:pos x="12" y="48"/>
                </a:cxn>
                <a:cxn ang="0">
                  <a:pos x="48" y="0"/>
                </a:cxn>
              </a:cxnLst>
              <a:rect l="txL" t="txT" r="txR" b="txB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6696" name="AutoShape 55"/>
            <p:cNvSpPr/>
            <p:nvPr/>
          </p:nvSpPr>
          <p:spPr>
            <a:xfrm rot="7941195">
              <a:off x="616" y="220"/>
              <a:ext cx="96" cy="96"/>
            </a:xfrm>
            <a:custGeom>
              <a:avLst/>
              <a:gdLst>
                <a:gd name="txL" fmla="*/ 4500 w 21600"/>
                <a:gd name="txT" fmla="*/ 4500 h 21600"/>
                <a:gd name="txR" fmla="*/ 17100 w 21600"/>
                <a:gd name="txB" fmla="*/ 17100 h 21600"/>
              </a:gdLst>
              <a:ahLst/>
              <a:cxnLst>
                <a:cxn ang="0">
                  <a:pos x="84" y="48"/>
                </a:cxn>
                <a:cxn ang="0">
                  <a:pos x="48" y="96"/>
                </a:cxn>
                <a:cxn ang="0">
                  <a:pos x="12" y="48"/>
                </a:cxn>
                <a:cxn ang="0">
                  <a:pos x="48" y="0"/>
                </a:cxn>
              </a:cxnLst>
              <a:rect l="txL" t="txT" r="txR" b="txB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7704" name="Rectangle 56"/>
            <p:cNvSpPr>
              <a:spLocks noChangeArrowheads="1"/>
            </p:cNvSpPr>
            <p:nvPr/>
          </p:nvSpPr>
          <p:spPr bwMode="auto">
            <a:xfrm>
              <a:off x="144" y="288"/>
              <a:ext cx="672" cy="48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 cmpd="sng">
              <a:solidFill>
                <a:schemeClr val="tx1"/>
              </a:solidFill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隶书" panose="02010509060101010101" charset="-122"/>
                <a:cs typeface="+mn-cs"/>
              </a:endParaRPr>
            </a:p>
          </p:txBody>
        </p:sp>
        <p:sp>
          <p:nvSpPr>
            <p:cNvPr id="27705" name="Rectangle 57"/>
            <p:cNvSpPr>
              <a:spLocks noChangeArrowheads="1"/>
            </p:cNvSpPr>
            <p:nvPr/>
          </p:nvSpPr>
          <p:spPr bwMode="auto">
            <a:xfrm>
              <a:off x="192" y="144"/>
              <a:ext cx="240" cy="144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 cmpd="sng">
              <a:solidFill>
                <a:schemeClr val="tx1"/>
              </a:solidFill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隶书" panose="02010509060101010101" charset="-122"/>
                <a:cs typeface="+mn-cs"/>
              </a:endParaRPr>
            </a:p>
          </p:txBody>
        </p:sp>
        <p:sp>
          <p:nvSpPr>
            <p:cNvPr id="27706" name="Rectangle 58"/>
            <p:cNvSpPr>
              <a:spLocks noChangeArrowheads="1"/>
            </p:cNvSpPr>
            <p:nvPr/>
          </p:nvSpPr>
          <p:spPr bwMode="auto">
            <a:xfrm>
              <a:off x="432" y="240"/>
              <a:ext cx="144" cy="48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 cmpd="sng">
              <a:solidFill>
                <a:schemeClr val="tx1"/>
              </a:solidFill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隶书" panose="02010509060101010101" charset="-122"/>
                <a:cs typeface="+mn-cs"/>
              </a:endParaRPr>
            </a:p>
          </p:txBody>
        </p:sp>
        <p:sp>
          <p:nvSpPr>
            <p:cNvPr id="27707" name="Rectangle 59"/>
            <p:cNvSpPr>
              <a:spLocks noChangeArrowheads="1"/>
            </p:cNvSpPr>
            <p:nvPr/>
          </p:nvSpPr>
          <p:spPr bwMode="auto">
            <a:xfrm>
              <a:off x="0" y="171"/>
              <a:ext cx="192" cy="48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 cmpd="sng">
              <a:solidFill>
                <a:schemeClr val="tx1"/>
              </a:solidFill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隶书" panose="02010509060101010101" charset="-122"/>
                <a:cs typeface="+mn-cs"/>
              </a:endParaRPr>
            </a:p>
          </p:txBody>
        </p:sp>
        <p:sp>
          <p:nvSpPr>
            <p:cNvPr id="27708" name="Rectangle 60"/>
            <p:cNvSpPr>
              <a:spLocks noChangeArrowheads="1"/>
            </p:cNvSpPr>
            <p:nvPr/>
          </p:nvSpPr>
          <p:spPr bwMode="auto">
            <a:xfrm>
              <a:off x="192" y="336"/>
              <a:ext cx="576" cy="96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 cmpd="sng">
              <a:solidFill>
                <a:schemeClr val="tx1"/>
              </a:solidFill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隶书" panose="02010509060101010101" charset="-122"/>
                <a:cs typeface="+mn-cs"/>
              </a:endParaRPr>
            </a:p>
          </p:txBody>
        </p:sp>
      </p:grpSp>
      <p:sp>
        <p:nvSpPr>
          <p:cNvPr id="26654" name="Text Box 61"/>
          <p:cNvSpPr txBox="1"/>
          <p:nvPr/>
        </p:nvSpPr>
        <p:spPr>
          <a:xfrm>
            <a:off x="1819275" y="511175"/>
            <a:ext cx="5343525" cy="8239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4800" dirty="0">
                <a:solidFill>
                  <a:srgbClr val="CC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合 成 氨 流 程 简 图</a:t>
            </a:r>
            <a:endParaRPr lang="zh-CN" altLang="en-US" sz="2400" b="0" dirty="0">
              <a:solidFill>
                <a:srgbClr val="CC33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7710" name="Line 62"/>
          <p:cNvSpPr/>
          <p:nvPr/>
        </p:nvSpPr>
        <p:spPr>
          <a:xfrm>
            <a:off x="1295400" y="4800600"/>
            <a:ext cx="304800" cy="0"/>
          </a:xfrm>
          <a:prstGeom prst="line">
            <a:avLst/>
          </a:prstGeom>
          <a:ln w="28575" cap="flat" cmpd="sng">
            <a:solidFill>
              <a:srgbClr val="F04DA6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7711" name="Line 63"/>
          <p:cNvSpPr/>
          <p:nvPr/>
        </p:nvSpPr>
        <p:spPr>
          <a:xfrm flipV="1">
            <a:off x="1600200" y="4800600"/>
            <a:ext cx="0" cy="609600"/>
          </a:xfrm>
          <a:prstGeom prst="line">
            <a:avLst/>
          </a:prstGeom>
          <a:ln w="28575" cap="flat" cmpd="sng">
            <a:solidFill>
              <a:srgbClr val="F04DA6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7712" name="Line 64"/>
          <p:cNvSpPr/>
          <p:nvPr/>
        </p:nvSpPr>
        <p:spPr>
          <a:xfrm>
            <a:off x="1600200" y="2362200"/>
            <a:ext cx="0" cy="2514600"/>
          </a:xfrm>
          <a:prstGeom prst="line">
            <a:avLst/>
          </a:prstGeom>
          <a:ln w="28575" cap="flat" cmpd="sng">
            <a:solidFill>
              <a:srgbClr val="F04DA6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713" name="Line 65"/>
          <p:cNvSpPr/>
          <p:nvPr/>
        </p:nvSpPr>
        <p:spPr>
          <a:xfrm flipV="1">
            <a:off x="1600200" y="2362200"/>
            <a:ext cx="228600" cy="19050"/>
          </a:xfrm>
          <a:prstGeom prst="line">
            <a:avLst/>
          </a:prstGeom>
          <a:ln w="28575" cap="flat" cmpd="sng">
            <a:solidFill>
              <a:srgbClr val="F04DA6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7714" name="Line 66"/>
          <p:cNvSpPr/>
          <p:nvPr/>
        </p:nvSpPr>
        <p:spPr>
          <a:xfrm>
            <a:off x="2679700" y="5070475"/>
            <a:ext cx="304800" cy="0"/>
          </a:xfrm>
          <a:prstGeom prst="line">
            <a:avLst/>
          </a:prstGeom>
          <a:ln w="28575" cap="flat" cmpd="sng">
            <a:solidFill>
              <a:srgbClr val="F04DA6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715" name="Line 67"/>
          <p:cNvSpPr/>
          <p:nvPr/>
        </p:nvSpPr>
        <p:spPr>
          <a:xfrm>
            <a:off x="2971800" y="2933700"/>
            <a:ext cx="0" cy="2143125"/>
          </a:xfrm>
          <a:prstGeom prst="line">
            <a:avLst/>
          </a:prstGeom>
          <a:ln w="28575" cap="flat" cmpd="sng">
            <a:solidFill>
              <a:srgbClr val="F04DA6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716" name="Line 68"/>
          <p:cNvSpPr/>
          <p:nvPr/>
        </p:nvSpPr>
        <p:spPr>
          <a:xfrm>
            <a:off x="5943600" y="2790825"/>
            <a:ext cx="0" cy="1981200"/>
          </a:xfrm>
          <a:prstGeom prst="line">
            <a:avLst/>
          </a:prstGeom>
          <a:ln w="28575" cap="flat" cmpd="sng">
            <a:solidFill>
              <a:srgbClr val="F04DA6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717" name="Line 69"/>
          <p:cNvSpPr/>
          <p:nvPr/>
        </p:nvSpPr>
        <p:spPr>
          <a:xfrm>
            <a:off x="5943600" y="2790825"/>
            <a:ext cx="304800" cy="0"/>
          </a:xfrm>
          <a:prstGeom prst="line">
            <a:avLst/>
          </a:prstGeom>
          <a:ln w="28575" cap="flat" cmpd="sng">
            <a:solidFill>
              <a:srgbClr val="F04DA6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7718" name="Line 70"/>
          <p:cNvSpPr/>
          <p:nvPr/>
        </p:nvSpPr>
        <p:spPr>
          <a:xfrm>
            <a:off x="6705600" y="4876800"/>
            <a:ext cx="152400" cy="0"/>
          </a:xfrm>
          <a:prstGeom prst="line">
            <a:avLst/>
          </a:prstGeom>
          <a:ln w="38100" cap="flat" cmpd="sng">
            <a:solidFill>
              <a:srgbClr val="FF99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719" name="Line 71"/>
          <p:cNvSpPr/>
          <p:nvPr/>
        </p:nvSpPr>
        <p:spPr>
          <a:xfrm>
            <a:off x="6858000" y="4876800"/>
            <a:ext cx="0" cy="381000"/>
          </a:xfrm>
          <a:prstGeom prst="line">
            <a:avLst/>
          </a:prstGeom>
          <a:ln w="38100" cap="flat" cmpd="sng">
            <a:solidFill>
              <a:srgbClr val="FF99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7720" name="Line 72"/>
          <p:cNvSpPr/>
          <p:nvPr/>
        </p:nvSpPr>
        <p:spPr>
          <a:xfrm>
            <a:off x="6705600" y="2819400"/>
            <a:ext cx="1143000" cy="0"/>
          </a:xfrm>
          <a:prstGeom prst="line">
            <a:avLst/>
          </a:prstGeom>
          <a:ln w="28575" cap="flat" cmpd="sng">
            <a:solidFill>
              <a:srgbClr val="F04DA6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721" name="Line 73"/>
          <p:cNvSpPr/>
          <p:nvPr/>
        </p:nvSpPr>
        <p:spPr>
          <a:xfrm>
            <a:off x="7848600" y="3676650"/>
            <a:ext cx="0" cy="914400"/>
          </a:xfrm>
          <a:prstGeom prst="line">
            <a:avLst/>
          </a:prstGeom>
          <a:ln w="28575" cap="flat" cmpd="sng">
            <a:solidFill>
              <a:srgbClr val="F04DA6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722" name="Line 74"/>
          <p:cNvSpPr/>
          <p:nvPr/>
        </p:nvSpPr>
        <p:spPr>
          <a:xfrm>
            <a:off x="7848600" y="2819400"/>
            <a:ext cx="0" cy="914400"/>
          </a:xfrm>
          <a:prstGeom prst="line">
            <a:avLst/>
          </a:prstGeom>
          <a:ln w="28575" cap="flat" cmpd="sng">
            <a:solidFill>
              <a:srgbClr val="F04DA6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7723" name="Line 75"/>
          <p:cNvSpPr/>
          <p:nvPr/>
        </p:nvSpPr>
        <p:spPr>
          <a:xfrm>
            <a:off x="1600200" y="5410200"/>
            <a:ext cx="2819400" cy="0"/>
          </a:xfrm>
          <a:prstGeom prst="line">
            <a:avLst/>
          </a:prstGeom>
          <a:ln w="28575" cap="flat" cmpd="sng">
            <a:solidFill>
              <a:srgbClr val="F04DA6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724" name="Line 76"/>
          <p:cNvSpPr/>
          <p:nvPr/>
        </p:nvSpPr>
        <p:spPr>
          <a:xfrm flipH="1">
            <a:off x="4419600" y="5410200"/>
            <a:ext cx="3429000" cy="0"/>
          </a:xfrm>
          <a:prstGeom prst="line">
            <a:avLst/>
          </a:prstGeom>
          <a:ln w="28575" cap="flat" cmpd="sng">
            <a:solidFill>
              <a:srgbClr val="F04DA6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7725" name="Line 77"/>
          <p:cNvSpPr/>
          <p:nvPr/>
        </p:nvSpPr>
        <p:spPr>
          <a:xfrm>
            <a:off x="7848600" y="5029200"/>
            <a:ext cx="0" cy="381000"/>
          </a:xfrm>
          <a:prstGeom prst="line">
            <a:avLst/>
          </a:prstGeom>
          <a:ln w="28575" cap="flat" cmpd="sng">
            <a:solidFill>
              <a:srgbClr val="F04DA6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726" name="Line 78"/>
          <p:cNvSpPr/>
          <p:nvPr/>
        </p:nvSpPr>
        <p:spPr>
          <a:xfrm>
            <a:off x="2971800" y="2943225"/>
            <a:ext cx="228600" cy="0"/>
          </a:xfrm>
          <a:prstGeom prst="line">
            <a:avLst/>
          </a:prstGeom>
          <a:ln w="28575" cap="flat" cmpd="sng">
            <a:solidFill>
              <a:srgbClr val="F04DA6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6672" name="Text Box 79"/>
          <p:cNvSpPr txBox="1"/>
          <p:nvPr/>
        </p:nvSpPr>
        <p:spPr>
          <a:xfrm>
            <a:off x="1981200" y="2895600"/>
            <a:ext cx="549275" cy="1387475"/>
          </a:xfrm>
          <a:prstGeom prst="rect">
            <a:avLst/>
          </a:prstGeom>
          <a:noFill/>
          <a:ln w="9525">
            <a:noFill/>
          </a:ln>
        </p:spPr>
        <p:txBody>
          <a:bodyPr vert="eaVert" wrap="none">
            <a:spAutoFit/>
          </a:bodyPr>
          <a:p>
            <a:r>
              <a:rPr lang="zh-CN" altLang="en-US" sz="2400" b="0" dirty="0">
                <a:latin typeface="Times New Roman" panose="02020603050405020304" pitchFamily="18" charset="0"/>
                <a:ea typeface="宋体" panose="02010600030101010101" pitchFamily="2" charset="-122"/>
              </a:rPr>
              <a:t>合  成   塔</a:t>
            </a:r>
            <a:endParaRPr lang="zh-CN" altLang="en-US" sz="2400" b="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6673" name="Text Box 80"/>
          <p:cNvSpPr txBox="1"/>
          <p:nvPr/>
        </p:nvSpPr>
        <p:spPr>
          <a:xfrm>
            <a:off x="6210300" y="3078163"/>
            <a:ext cx="549275" cy="1539875"/>
          </a:xfrm>
          <a:prstGeom prst="rect">
            <a:avLst/>
          </a:prstGeom>
          <a:noFill/>
          <a:ln w="9525">
            <a:noFill/>
          </a:ln>
        </p:spPr>
        <p:txBody>
          <a:bodyPr vert="eaVert" wrap="none">
            <a:spAutoFit/>
          </a:bodyPr>
          <a:p>
            <a:r>
              <a:rPr lang="zh-CN" altLang="en-US" sz="2400" b="0" dirty="0">
                <a:latin typeface="Times New Roman" panose="02020603050405020304" pitchFamily="18" charset="0"/>
                <a:ea typeface="宋体" panose="02010600030101010101" pitchFamily="2" charset="-122"/>
              </a:rPr>
              <a:t>氨 分 离 器</a:t>
            </a:r>
            <a:endParaRPr lang="zh-CN" altLang="en-US" sz="2400" b="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7729" name="Text Box 81"/>
          <p:cNvSpPr txBox="1">
            <a:spLocks noChangeArrowheads="1"/>
          </p:cNvSpPr>
          <p:nvPr/>
        </p:nvSpPr>
        <p:spPr bwMode="auto">
          <a:xfrm>
            <a:off x="6867525" y="4678363"/>
            <a:ext cx="549275" cy="701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eaVert" wrap="none">
            <a:spAutoFit/>
          </a:bodyPr>
          <a:lstStyle/>
          <a:p>
            <a:pPr marR="0" defTabSz="914400">
              <a:buClrTx/>
              <a:buSzTx/>
              <a:defRPr/>
            </a:pPr>
            <a:r>
              <a:rPr kumimoji="0" lang="zh-CN" altLang="en-US" sz="2400" b="0" kern="1200" cap="none" spc="0" normalizeH="0" baseline="0" noProof="0" smtClean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液氨</a:t>
            </a:r>
            <a:endParaRPr kumimoji="0" lang="zh-CN" altLang="en-US" sz="2400" b="0" kern="1200" cap="none" spc="0" normalizeH="0" baseline="0" noProof="0" smtClean="0"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6675" name="Text Box 82"/>
          <p:cNvSpPr txBox="1"/>
          <p:nvPr/>
        </p:nvSpPr>
        <p:spPr>
          <a:xfrm>
            <a:off x="3733800" y="4821238"/>
            <a:ext cx="1250950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400" b="0" dirty="0">
                <a:latin typeface="Times New Roman" panose="02020603050405020304" pitchFamily="18" charset="0"/>
                <a:ea typeface="宋体" panose="02010600030101010101" pitchFamily="2" charset="-122"/>
              </a:rPr>
              <a:t>水 冷 器</a:t>
            </a:r>
            <a:endParaRPr lang="zh-CN" altLang="en-US" sz="2400" b="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7731" name="Text Box 83"/>
          <p:cNvSpPr txBox="1"/>
          <p:nvPr/>
        </p:nvSpPr>
        <p:spPr>
          <a:xfrm>
            <a:off x="3946525" y="5334000"/>
            <a:ext cx="1403350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400" b="0" dirty="0">
                <a:solidFill>
                  <a:srgbClr val="E54D1D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循环气体</a:t>
            </a:r>
            <a:endParaRPr lang="zh-CN" altLang="en-US" sz="2400" b="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6677" name="Text Box 84"/>
          <p:cNvSpPr txBox="1"/>
          <p:nvPr/>
        </p:nvSpPr>
        <p:spPr>
          <a:xfrm>
            <a:off x="76200" y="4038600"/>
            <a:ext cx="1098550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400" b="0" dirty="0">
                <a:latin typeface="Times New Roman" panose="02020603050405020304" pitchFamily="18" charset="0"/>
                <a:ea typeface="宋体" panose="02010600030101010101" pitchFamily="2" charset="-122"/>
              </a:rPr>
              <a:t>压缩机</a:t>
            </a:r>
            <a:endParaRPr lang="zh-CN" altLang="en-US" sz="2400" b="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6678" name="Text Box 85"/>
          <p:cNvSpPr txBox="1"/>
          <p:nvPr/>
        </p:nvSpPr>
        <p:spPr>
          <a:xfrm>
            <a:off x="7467600" y="4953000"/>
            <a:ext cx="1708150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400" b="0" dirty="0">
                <a:latin typeface="Times New Roman" panose="02020603050405020304" pitchFamily="18" charset="0"/>
                <a:ea typeface="宋体" panose="02010600030101010101" pitchFamily="2" charset="-122"/>
              </a:rPr>
              <a:t>循环压缩机</a:t>
            </a:r>
            <a:endParaRPr lang="zh-CN" altLang="en-US" sz="2400" b="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7734" name="Text Box 86"/>
          <p:cNvSpPr txBox="1"/>
          <p:nvPr/>
        </p:nvSpPr>
        <p:spPr>
          <a:xfrm>
            <a:off x="0" y="5105400"/>
            <a:ext cx="1708150" cy="457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400" b="0" dirty="0">
                <a:solidFill>
                  <a:srgbClr val="E54D1D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氢氮混合气</a:t>
            </a:r>
            <a:endParaRPr lang="zh-CN" altLang="en-US" sz="2400" b="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6680" name="Line 87"/>
          <p:cNvSpPr/>
          <p:nvPr/>
        </p:nvSpPr>
        <p:spPr>
          <a:xfrm>
            <a:off x="3263900" y="2743200"/>
            <a:ext cx="2387600" cy="0"/>
          </a:xfrm>
          <a:prstGeom prst="line">
            <a:avLst/>
          </a:prstGeom>
          <a:ln w="571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681" name="Line 88"/>
          <p:cNvSpPr/>
          <p:nvPr/>
        </p:nvSpPr>
        <p:spPr>
          <a:xfrm>
            <a:off x="3352800" y="2527300"/>
            <a:ext cx="0" cy="22860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682" name="Line 89"/>
          <p:cNvSpPr/>
          <p:nvPr/>
        </p:nvSpPr>
        <p:spPr>
          <a:xfrm>
            <a:off x="5562600" y="2527300"/>
            <a:ext cx="0" cy="22860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grpSp>
        <p:nvGrpSpPr>
          <p:cNvPr id="26683" name="Group 90"/>
          <p:cNvGrpSpPr/>
          <p:nvPr/>
        </p:nvGrpSpPr>
        <p:grpSpPr>
          <a:xfrm>
            <a:off x="3600450" y="2514600"/>
            <a:ext cx="1657350" cy="2438400"/>
            <a:chOff x="0" y="0"/>
            <a:chExt cx="1044" cy="1536"/>
          </a:xfrm>
        </p:grpSpPr>
        <p:sp>
          <p:nvSpPr>
            <p:cNvPr id="26684" name="Line 91"/>
            <p:cNvSpPr/>
            <p:nvPr/>
          </p:nvSpPr>
          <p:spPr>
            <a:xfrm>
              <a:off x="0" y="0"/>
              <a:ext cx="0" cy="1536"/>
            </a:xfrm>
            <a:prstGeom prst="line">
              <a:avLst/>
            </a:prstGeom>
            <a:ln w="76200" cap="flat" cmpd="tri">
              <a:solidFill>
                <a:schemeClr val="accent2"/>
              </a:solidFill>
              <a:prstDash val="dashDot"/>
              <a:headEnd type="none" w="med" len="med"/>
              <a:tailEnd type="none" w="med" len="med"/>
            </a:ln>
          </p:spPr>
        </p:sp>
        <p:sp>
          <p:nvSpPr>
            <p:cNvPr id="26685" name="Line 92"/>
            <p:cNvSpPr/>
            <p:nvPr/>
          </p:nvSpPr>
          <p:spPr>
            <a:xfrm>
              <a:off x="342" y="0"/>
              <a:ext cx="0" cy="1536"/>
            </a:xfrm>
            <a:prstGeom prst="line">
              <a:avLst/>
            </a:prstGeom>
            <a:ln w="76200" cap="flat" cmpd="tri">
              <a:solidFill>
                <a:schemeClr val="accent2"/>
              </a:solidFill>
              <a:prstDash val="dashDot"/>
              <a:headEnd type="none" w="med" len="med"/>
              <a:tailEnd type="none" w="med" len="med"/>
            </a:ln>
          </p:spPr>
        </p:sp>
        <p:sp>
          <p:nvSpPr>
            <p:cNvPr id="26686" name="Line 93"/>
            <p:cNvSpPr/>
            <p:nvPr/>
          </p:nvSpPr>
          <p:spPr>
            <a:xfrm>
              <a:off x="516" y="0"/>
              <a:ext cx="0" cy="1536"/>
            </a:xfrm>
            <a:prstGeom prst="line">
              <a:avLst/>
            </a:prstGeom>
            <a:ln w="76200" cap="flat" cmpd="tri">
              <a:solidFill>
                <a:schemeClr val="accent2"/>
              </a:solidFill>
              <a:prstDash val="dashDot"/>
              <a:headEnd type="none" w="med" len="med"/>
              <a:tailEnd type="none" w="med" len="med"/>
            </a:ln>
          </p:spPr>
        </p:sp>
        <p:sp>
          <p:nvSpPr>
            <p:cNvPr id="26687" name="Line 94"/>
            <p:cNvSpPr/>
            <p:nvPr/>
          </p:nvSpPr>
          <p:spPr>
            <a:xfrm>
              <a:off x="690" y="0"/>
              <a:ext cx="0" cy="1536"/>
            </a:xfrm>
            <a:prstGeom prst="line">
              <a:avLst/>
            </a:prstGeom>
            <a:ln w="76200" cap="flat" cmpd="tri">
              <a:solidFill>
                <a:schemeClr val="accent2"/>
              </a:solidFill>
              <a:prstDash val="dashDot"/>
              <a:headEnd type="none" w="med" len="med"/>
              <a:tailEnd type="none" w="med" len="med"/>
            </a:ln>
          </p:spPr>
        </p:sp>
        <p:sp>
          <p:nvSpPr>
            <p:cNvPr id="26688" name="Line 95"/>
            <p:cNvSpPr/>
            <p:nvPr/>
          </p:nvSpPr>
          <p:spPr>
            <a:xfrm>
              <a:off x="864" y="0"/>
              <a:ext cx="0" cy="1536"/>
            </a:xfrm>
            <a:prstGeom prst="line">
              <a:avLst/>
            </a:prstGeom>
            <a:ln w="76200" cap="flat" cmpd="tri">
              <a:solidFill>
                <a:schemeClr val="accent2"/>
              </a:solidFill>
              <a:prstDash val="dashDot"/>
              <a:headEnd type="none" w="med" len="med"/>
              <a:tailEnd type="none" w="med" len="med"/>
            </a:ln>
          </p:spPr>
        </p:sp>
        <p:sp>
          <p:nvSpPr>
            <p:cNvPr id="26689" name="Line 96"/>
            <p:cNvSpPr/>
            <p:nvPr/>
          </p:nvSpPr>
          <p:spPr>
            <a:xfrm>
              <a:off x="171" y="0"/>
              <a:ext cx="0" cy="1536"/>
            </a:xfrm>
            <a:prstGeom prst="line">
              <a:avLst/>
            </a:prstGeom>
            <a:ln w="76200" cap="flat" cmpd="tri">
              <a:solidFill>
                <a:schemeClr val="accent2"/>
              </a:solidFill>
              <a:prstDash val="dashDot"/>
              <a:headEnd type="none" w="med" len="med"/>
              <a:tailEnd type="none" w="med" len="med"/>
            </a:ln>
          </p:spPr>
        </p:sp>
        <p:sp>
          <p:nvSpPr>
            <p:cNvPr id="26690" name="Line 97"/>
            <p:cNvSpPr/>
            <p:nvPr/>
          </p:nvSpPr>
          <p:spPr>
            <a:xfrm>
              <a:off x="1044" y="0"/>
              <a:ext cx="0" cy="1536"/>
            </a:xfrm>
            <a:prstGeom prst="line">
              <a:avLst/>
            </a:prstGeom>
            <a:ln w="76200" cap="flat" cmpd="tri">
              <a:solidFill>
                <a:schemeClr val="accent2"/>
              </a:solidFill>
              <a:prstDash val="dashDot"/>
              <a:headEnd type="none" w="med" len="med"/>
              <a:tailEnd type="none" w="med" len="med"/>
            </a:ln>
          </p:spPr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7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7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7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7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7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7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7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7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500"/>
                            </p:stCondLst>
                            <p:childTnLst>
                              <p:par>
                                <p:cTn id="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7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000"/>
                            </p:stCondLst>
                            <p:childTnLst>
                              <p:par>
                                <p:cTn id="54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6" dur="500"/>
                                        <p:tgtEl>
                                          <p:spTgt spid="27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5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7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7000"/>
                            </p:stCondLst>
                            <p:childTnLst>
                              <p:par>
                                <p:cTn id="6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27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7500"/>
                            </p:stCondLst>
                            <p:childTnLst>
                              <p:par>
                                <p:cTn id="6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27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8000"/>
                            </p:stCondLst>
                            <p:childTnLst>
                              <p:par>
                                <p:cTn id="7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27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8500"/>
                            </p:stCondLst>
                            <p:childTnLst>
                              <p:par>
                                <p:cTn id="7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27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9000"/>
                            </p:stCondLst>
                            <p:childTnLst>
                              <p:par>
                                <p:cTn id="7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0" dur="500"/>
                                        <p:tgtEl>
                                          <p:spTgt spid="27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9500"/>
                            </p:stCondLst>
                            <p:childTnLst>
                              <p:par>
                                <p:cTn id="8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27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0"/>
                            </p:stCondLst>
                            <p:childTnLst>
                              <p:par>
                                <p:cTn id="86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88" dur="500"/>
                                        <p:tgtEl>
                                          <p:spTgt spid="27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29" grpId="0"/>
      <p:bldP spid="27731" grpId="0"/>
      <p:bldP spid="2773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ext Box 2"/>
          <p:cNvSpPr txBox="1">
            <a:spLocks noChangeArrowheads="1"/>
          </p:cNvSpPr>
          <p:nvPr/>
        </p:nvSpPr>
        <p:spPr bwMode="auto">
          <a:xfrm>
            <a:off x="6732588" y="2801938"/>
            <a:ext cx="457200" cy="9144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5400" b="1">
                <a:solidFill>
                  <a:srgbClr val="990000"/>
                </a:solidFill>
                <a:latin typeface="宋体" panose="02010600030101010101" pitchFamily="2" charset="-122"/>
              </a:rPr>
              <a:t>C</a:t>
            </a:r>
            <a:endParaRPr lang="en-US" altLang="zh-CN" sz="5400" b="1">
              <a:solidFill>
                <a:srgbClr val="990000"/>
              </a:solidFill>
              <a:latin typeface="宋体" panose="02010600030101010101" pitchFamily="2" charset="-122"/>
            </a:endParaRPr>
          </a:p>
        </p:txBody>
      </p:sp>
      <p:grpSp>
        <p:nvGrpSpPr>
          <p:cNvPr id="94214" name="Group 6"/>
          <p:cNvGrpSpPr/>
          <p:nvPr/>
        </p:nvGrpSpPr>
        <p:grpSpPr>
          <a:xfrm>
            <a:off x="250825" y="1230313"/>
            <a:ext cx="8686800" cy="4646612"/>
            <a:chOff x="158" y="775"/>
            <a:chExt cx="5472" cy="2927"/>
          </a:xfrm>
        </p:grpSpPr>
        <p:sp>
          <p:nvSpPr>
            <p:cNvPr id="94215" name="Rectangle 7"/>
            <p:cNvSpPr>
              <a:spLocks noChangeArrowheads="1"/>
            </p:cNvSpPr>
            <p:nvPr/>
          </p:nvSpPr>
          <p:spPr bwMode="auto">
            <a:xfrm>
              <a:off x="158" y="775"/>
              <a:ext cx="5472" cy="2927"/>
            </a:xfrm>
            <a:prstGeom prst="rect">
              <a:avLst/>
            </a:prstGeom>
            <a:noFill/>
            <a:ln w="38100">
              <a:noFill/>
              <a:miter lim="800000"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None/>
              </a:pPr>
              <a:r>
                <a:rPr lang="en-US" altLang="zh-CN" sz="3600" b="1">
                  <a:latin typeface="黑体" panose="02010609060101010101" pitchFamily="2" charset="-122"/>
                  <a:ea typeface="黑体" panose="02010609060101010101" pitchFamily="2" charset="-122"/>
                </a:rPr>
                <a:t>1.</a:t>
              </a:r>
              <a:r>
                <a:rPr lang="zh-CN" altLang="en-US" sz="3600" b="1">
                  <a:latin typeface="黑体" panose="02010609060101010101" pitchFamily="2" charset="-122"/>
                  <a:ea typeface="黑体" panose="02010609060101010101" pitchFamily="2" charset="-122"/>
                </a:rPr>
                <a:t>有如下平衡体系：</a:t>
              </a:r>
              <a:endParaRPr lang="zh-CN" altLang="en-US" sz="3600" b="1">
                <a:latin typeface="黑体" panose="02010609060101010101" pitchFamily="2" charset="-122"/>
                <a:ea typeface="黑体" panose="02010609060101010101" pitchFamily="2" charset="-122"/>
              </a:endParaRPr>
            </a:p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None/>
              </a:pPr>
              <a:r>
                <a:rPr lang="zh-CN" altLang="en-US" sz="3600" b="1">
                  <a:latin typeface="黑体" panose="02010609060101010101" pitchFamily="2" charset="-122"/>
                  <a:ea typeface="黑体" panose="02010609060101010101" pitchFamily="2" charset="-122"/>
                </a:rPr>
                <a:t>   </a:t>
              </a:r>
              <a:r>
                <a:rPr lang="en-US" altLang="zh-CN" sz="3600" b="1">
                  <a:ea typeface="黑体" panose="02010609060101010101" pitchFamily="2" charset="-122"/>
                </a:rPr>
                <a:t>CO</a:t>
              </a:r>
              <a:r>
                <a:rPr lang="zh-CN" altLang="en-US" sz="3600" b="1">
                  <a:ea typeface="黑体" panose="02010609060101010101" pitchFamily="2" charset="-122"/>
                </a:rPr>
                <a:t>（</a:t>
              </a:r>
              <a:r>
                <a:rPr lang="en-US" altLang="zh-CN" sz="3600" b="1">
                  <a:ea typeface="黑体" panose="02010609060101010101" pitchFamily="2" charset="-122"/>
                </a:rPr>
                <a:t>g</a:t>
              </a:r>
              <a:r>
                <a:rPr lang="zh-CN" altLang="en-US" sz="3600" b="1">
                  <a:ea typeface="黑体" panose="02010609060101010101" pitchFamily="2" charset="-122"/>
                </a:rPr>
                <a:t>）</a:t>
              </a:r>
              <a:r>
                <a:rPr lang="en-US" altLang="zh-CN" sz="3600" b="1">
                  <a:ea typeface="黑体" panose="02010609060101010101" pitchFamily="2" charset="-122"/>
                </a:rPr>
                <a:t>+2H</a:t>
              </a:r>
              <a:r>
                <a:rPr lang="en-US" altLang="zh-CN" sz="3600" b="1" baseline="-25000">
                  <a:ea typeface="黑体" panose="02010609060101010101" pitchFamily="2" charset="-122"/>
                </a:rPr>
                <a:t>2</a:t>
              </a:r>
              <a:r>
                <a:rPr lang="zh-CN" altLang="en-US" sz="3600" b="1">
                  <a:ea typeface="黑体" panose="02010609060101010101" pitchFamily="2" charset="-122"/>
                </a:rPr>
                <a:t>（</a:t>
              </a:r>
              <a:r>
                <a:rPr lang="en-US" altLang="zh-CN" sz="3600" b="1">
                  <a:ea typeface="黑体" panose="02010609060101010101" pitchFamily="2" charset="-122"/>
                </a:rPr>
                <a:t>g</a:t>
              </a:r>
              <a:r>
                <a:rPr lang="zh-CN" altLang="en-US" sz="3600" b="1">
                  <a:ea typeface="黑体" panose="02010609060101010101" pitchFamily="2" charset="-122"/>
                </a:rPr>
                <a:t>）       </a:t>
              </a:r>
              <a:r>
                <a:rPr lang="zh-CN" altLang="en-US" sz="3600" b="1">
                  <a:ea typeface="黑体" panose="02010609060101010101" pitchFamily="2" charset="-122"/>
                  <a:cs typeface="Arial Unicode MS" panose="020B0604020202020204" charset="-122"/>
                </a:rPr>
                <a:t> </a:t>
              </a:r>
              <a:r>
                <a:rPr lang="en-US" altLang="zh-CN" sz="3600" b="1">
                  <a:ea typeface="黑体" panose="02010609060101010101" pitchFamily="2" charset="-122"/>
                </a:rPr>
                <a:t>CH</a:t>
              </a:r>
              <a:r>
                <a:rPr lang="en-US" altLang="zh-CN" sz="3600" b="1" baseline="-25000">
                  <a:ea typeface="黑体" panose="02010609060101010101" pitchFamily="2" charset="-122"/>
                </a:rPr>
                <a:t>3</a:t>
              </a:r>
              <a:r>
                <a:rPr lang="en-US" altLang="zh-CN" sz="3600" b="1">
                  <a:ea typeface="黑体" panose="02010609060101010101" pitchFamily="2" charset="-122"/>
                </a:rPr>
                <a:t>OH(g)</a:t>
              </a:r>
              <a:r>
                <a:rPr lang="zh-CN" altLang="en-US" sz="3600" b="1">
                  <a:latin typeface="黑体" panose="02010609060101010101" pitchFamily="2" charset="-122"/>
                  <a:ea typeface="黑体" panose="02010609060101010101" pitchFamily="2" charset="-122"/>
                </a:rPr>
                <a:t>（正反应为放热反应），为了增加甲醇的产量，应采取的正确措施是（      ）</a:t>
              </a:r>
              <a:endParaRPr lang="zh-CN" altLang="en-US" sz="3600" b="1">
                <a:latin typeface="黑体" panose="02010609060101010101" pitchFamily="2" charset="-122"/>
                <a:ea typeface="黑体" panose="02010609060101010101" pitchFamily="2" charset="-122"/>
              </a:endParaRPr>
            </a:p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None/>
              </a:pPr>
              <a:r>
                <a:rPr lang="zh-CN" altLang="en-US" sz="3600" b="1">
                  <a:latin typeface="黑体" panose="02010609060101010101" pitchFamily="2" charset="-122"/>
                  <a:ea typeface="黑体" panose="02010609060101010101" pitchFamily="2" charset="-122"/>
                </a:rPr>
                <a:t>  </a:t>
              </a:r>
              <a:r>
                <a:rPr lang="en-US" altLang="zh-CN" sz="3600" b="1">
                  <a:latin typeface="黑体" panose="02010609060101010101" pitchFamily="2" charset="-122"/>
                  <a:ea typeface="黑体" panose="02010609060101010101" pitchFamily="2" charset="-122"/>
                </a:rPr>
                <a:t>A.</a:t>
              </a:r>
              <a:r>
                <a:rPr lang="zh-CN" altLang="en-US" sz="3600" b="1">
                  <a:latin typeface="黑体" panose="02010609060101010101" pitchFamily="2" charset="-122"/>
                  <a:ea typeface="黑体" panose="02010609060101010101" pitchFamily="2" charset="-122"/>
                </a:rPr>
                <a:t>高温、高压      </a:t>
              </a:r>
              <a:r>
                <a:rPr lang="en-US" altLang="zh-CN" sz="3600" b="1">
                  <a:latin typeface="黑体" panose="02010609060101010101" pitchFamily="2" charset="-122"/>
                  <a:ea typeface="黑体" panose="02010609060101010101" pitchFamily="2" charset="-122"/>
                </a:rPr>
                <a:t>B.</a:t>
              </a:r>
              <a:r>
                <a:rPr lang="zh-CN" altLang="en-US" sz="3600" b="1">
                  <a:latin typeface="黑体" panose="02010609060101010101" pitchFamily="2" charset="-122"/>
                  <a:ea typeface="黑体" panose="02010609060101010101" pitchFamily="2" charset="-122"/>
                </a:rPr>
                <a:t>低温、低压</a:t>
              </a:r>
              <a:endParaRPr lang="zh-CN" altLang="en-US" sz="3600" b="1">
                <a:latin typeface="黑体" panose="02010609060101010101" pitchFamily="2" charset="-122"/>
                <a:ea typeface="黑体" panose="02010609060101010101" pitchFamily="2" charset="-122"/>
              </a:endParaRPr>
            </a:p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None/>
              </a:pPr>
              <a:r>
                <a:rPr lang="zh-CN" altLang="en-US" sz="3600" b="1">
                  <a:latin typeface="黑体" panose="02010609060101010101" pitchFamily="2" charset="-122"/>
                  <a:ea typeface="黑体" panose="02010609060101010101" pitchFamily="2" charset="-122"/>
                </a:rPr>
                <a:t>  </a:t>
              </a:r>
              <a:r>
                <a:rPr lang="en-US" altLang="zh-CN" sz="3600" b="1">
                  <a:latin typeface="黑体" panose="02010609060101010101" pitchFamily="2" charset="-122"/>
                  <a:ea typeface="黑体" panose="02010609060101010101" pitchFamily="2" charset="-122"/>
                </a:rPr>
                <a:t>C.</a:t>
              </a:r>
              <a:r>
                <a:rPr lang="zh-CN" altLang="en-US" sz="3600" b="1">
                  <a:latin typeface="黑体" panose="02010609060101010101" pitchFamily="2" charset="-122"/>
                  <a:ea typeface="黑体" panose="02010609060101010101" pitchFamily="2" charset="-122"/>
                </a:rPr>
                <a:t>适宜的温度、高压、催化剂</a:t>
              </a:r>
              <a:endParaRPr lang="zh-CN" altLang="en-US" sz="3600" b="1">
                <a:latin typeface="黑体" panose="02010609060101010101" pitchFamily="2" charset="-122"/>
                <a:ea typeface="黑体" panose="02010609060101010101" pitchFamily="2" charset="-122"/>
              </a:endParaRPr>
            </a:p>
            <a:p>
              <a:pPr algn="l">
                <a:lnSpc>
                  <a:spcPct val="90000"/>
                </a:lnSpc>
                <a:spcBef>
                  <a:spcPct val="5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None/>
              </a:pPr>
              <a:r>
                <a:rPr lang="zh-CN" altLang="en-US" sz="3600" b="1">
                  <a:latin typeface="黑体" panose="02010609060101010101" pitchFamily="2" charset="-122"/>
                  <a:ea typeface="黑体" panose="02010609060101010101" pitchFamily="2" charset="-122"/>
                </a:rPr>
                <a:t>  </a:t>
              </a:r>
              <a:r>
                <a:rPr lang="en-US" altLang="zh-CN" sz="3600" b="1">
                  <a:latin typeface="黑体" panose="02010609060101010101" pitchFamily="2" charset="-122"/>
                  <a:ea typeface="黑体" panose="02010609060101010101" pitchFamily="2" charset="-122"/>
                </a:rPr>
                <a:t>D.</a:t>
              </a:r>
              <a:r>
                <a:rPr lang="zh-CN" altLang="en-US" sz="3600" b="1">
                  <a:latin typeface="黑体" panose="02010609060101010101" pitchFamily="2" charset="-122"/>
                  <a:ea typeface="黑体" panose="02010609060101010101" pitchFamily="2" charset="-122"/>
                </a:rPr>
                <a:t>高温、高压、催化剂</a:t>
              </a:r>
              <a:endParaRPr lang="zh-CN" altLang="en-US" sz="3600" b="1"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grpSp>
          <p:nvGrpSpPr>
            <p:cNvPr id="94216" name="Group 8"/>
            <p:cNvGrpSpPr/>
            <p:nvPr/>
          </p:nvGrpSpPr>
          <p:grpSpPr>
            <a:xfrm>
              <a:off x="3107" y="1389"/>
              <a:ext cx="499" cy="136"/>
              <a:chOff x="2200" y="2659"/>
              <a:chExt cx="861" cy="181"/>
            </a:xfrm>
          </p:grpSpPr>
          <p:sp>
            <p:nvSpPr>
              <p:cNvPr id="94217" name="Line 9"/>
              <p:cNvSpPr>
                <a:spLocks noChangeShapeType="1"/>
              </p:cNvSpPr>
              <p:nvPr/>
            </p:nvSpPr>
            <p:spPr bwMode="auto">
              <a:xfrm>
                <a:off x="2200" y="2704"/>
                <a:ext cx="861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4218" name="Line 10"/>
              <p:cNvSpPr>
                <a:spLocks noChangeShapeType="1"/>
              </p:cNvSpPr>
              <p:nvPr/>
            </p:nvSpPr>
            <p:spPr bwMode="auto">
              <a:xfrm>
                <a:off x="2971" y="2659"/>
                <a:ext cx="90" cy="4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4219" name="Line 11"/>
              <p:cNvSpPr>
                <a:spLocks noChangeShapeType="1"/>
              </p:cNvSpPr>
              <p:nvPr/>
            </p:nvSpPr>
            <p:spPr bwMode="auto">
              <a:xfrm>
                <a:off x="2200" y="2790"/>
                <a:ext cx="861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4220" name="Line 12"/>
              <p:cNvSpPr>
                <a:spLocks noChangeShapeType="1"/>
              </p:cNvSpPr>
              <p:nvPr/>
            </p:nvSpPr>
            <p:spPr bwMode="auto">
              <a:xfrm>
                <a:off x="2200" y="2795"/>
                <a:ext cx="90" cy="4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4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4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4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0" grpId="0" bldLvl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ext Box 2"/>
          <p:cNvSpPr txBox="1">
            <a:spLocks noChangeArrowheads="1"/>
          </p:cNvSpPr>
          <p:nvPr/>
        </p:nvSpPr>
        <p:spPr bwMode="auto">
          <a:xfrm>
            <a:off x="228600" y="869950"/>
            <a:ext cx="8520113" cy="11906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kumimoji="0" lang="en-US" altLang="zh-CN" sz="3600" b="1">
                <a:latin typeface="黑体" panose="02010609060101010101" pitchFamily="2" charset="-122"/>
                <a:ea typeface="黑体" panose="02010609060101010101" pitchFamily="2" charset="-122"/>
              </a:rPr>
              <a:t>2.</a:t>
            </a:r>
            <a:r>
              <a:rPr kumimoji="0" lang="zh-CN" altLang="en-US" sz="3600" b="1">
                <a:latin typeface="黑体" panose="02010609060101010101" pitchFamily="2" charset="-122"/>
                <a:ea typeface="黑体" panose="02010609060101010101" pitchFamily="2" charset="-122"/>
              </a:rPr>
              <a:t>下列事实中不能用勒夏特列原理来解释的是（    ）</a:t>
            </a:r>
            <a:endParaRPr kumimoji="0" lang="zh-CN" altLang="en-US" sz="3600" b="1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95235" name="Text Box 3"/>
          <p:cNvSpPr txBox="1">
            <a:spLocks noChangeArrowheads="1"/>
          </p:cNvSpPr>
          <p:nvPr/>
        </p:nvSpPr>
        <p:spPr bwMode="auto">
          <a:xfrm>
            <a:off x="228600" y="2317750"/>
            <a:ext cx="8231188" cy="11906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kumimoji="0" lang="en-US" altLang="zh-CN" sz="3600" b="1">
                <a:latin typeface="黑体" panose="02010609060101010101" pitchFamily="2" charset="-122"/>
                <a:ea typeface="黑体" panose="02010609060101010101" pitchFamily="2" charset="-122"/>
              </a:rPr>
              <a:t>A.</a:t>
            </a:r>
            <a:r>
              <a:rPr kumimoji="0" lang="zh-CN" altLang="en-US" sz="3600" b="1">
                <a:latin typeface="黑体" panose="02010609060101010101" pitchFamily="2" charset="-122"/>
                <a:ea typeface="黑体" panose="02010609060101010101" pitchFamily="2" charset="-122"/>
              </a:rPr>
              <a:t>工业制硫酸的过程中通入足量的空气</a:t>
            </a:r>
            <a:r>
              <a:rPr kumimoji="0" lang="en-US" altLang="zh-CN" sz="3600" b="1">
                <a:latin typeface="黑体" panose="02010609060101010101" pitchFamily="2" charset="-122"/>
                <a:ea typeface="黑体" panose="02010609060101010101" pitchFamily="2" charset="-122"/>
              </a:rPr>
              <a:t>,</a:t>
            </a:r>
            <a:r>
              <a:rPr kumimoji="0" lang="zh-CN" altLang="en-US" sz="3600" b="1">
                <a:latin typeface="黑体" panose="02010609060101010101" pitchFamily="2" charset="-122"/>
                <a:ea typeface="黑体" panose="02010609060101010101" pitchFamily="2" charset="-122"/>
              </a:rPr>
              <a:t>可以提高</a:t>
            </a:r>
            <a:r>
              <a:rPr kumimoji="0" lang="en-US" altLang="zh-CN" sz="3600" b="1">
                <a:latin typeface="黑体" panose="02010609060101010101" pitchFamily="2" charset="-122"/>
                <a:ea typeface="黑体" panose="02010609060101010101" pitchFamily="2" charset="-122"/>
              </a:rPr>
              <a:t>SO</a:t>
            </a:r>
            <a:r>
              <a:rPr kumimoji="0" lang="en-US" altLang="zh-CN" sz="3600" b="1" baseline="-25000">
                <a:latin typeface="黑体" panose="02010609060101010101" pitchFamily="2" charset="-122"/>
                <a:ea typeface="黑体" panose="02010609060101010101" pitchFamily="2" charset="-122"/>
              </a:rPr>
              <a:t>2</a:t>
            </a:r>
            <a:r>
              <a:rPr kumimoji="0" lang="zh-CN" altLang="en-US" sz="3600" b="1">
                <a:latin typeface="黑体" panose="02010609060101010101" pitchFamily="2" charset="-122"/>
                <a:ea typeface="黑体" panose="02010609060101010101" pitchFamily="2" charset="-122"/>
              </a:rPr>
              <a:t>的产率</a:t>
            </a:r>
            <a:endParaRPr kumimoji="0" lang="zh-CN" altLang="en-US" sz="3600" b="1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95236" name="Text Box 4"/>
          <p:cNvSpPr txBox="1">
            <a:spLocks noChangeArrowheads="1"/>
          </p:cNvSpPr>
          <p:nvPr/>
        </p:nvSpPr>
        <p:spPr bwMode="auto">
          <a:xfrm>
            <a:off x="228600" y="3765550"/>
            <a:ext cx="6781800" cy="641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kumimoji="0" lang="en-US" altLang="zh-CN" sz="3600" b="1">
                <a:latin typeface="黑体" panose="02010609060101010101" pitchFamily="2" charset="-122"/>
                <a:ea typeface="黑体" panose="02010609060101010101" pitchFamily="2" charset="-122"/>
              </a:rPr>
              <a:t>B.</a:t>
            </a:r>
            <a:r>
              <a:rPr kumimoji="0" lang="zh-CN" altLang="en-US" sz="3600" b="1">
                <a:latin typeface="黑体" panose="02010609060101010101" pitchFamily="2" charset="-122"/>
                <a:ea typeface="黑体" panose="02010609060101010101" pitchFamily="2" charset="-122"/>
              </a:rPr>
              <a:t>加入催化剂有利于合成氨反应</a:t>
            </a:r>
            <a:endParaRPr kumimoji="0" lang="zh-CN" altLang="en-US" sz="3600" b="1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95237" name="Text Box 5"/>
          <p:cNvSpPr txBox="1">
            <a:spLocks noChangeArrowheads="1"/>
          </p:cNvSpPr>
          <p:nvPr/>
        </p:nvSpPr>
        <p:spPr bwMode="auto">
          <a:xfrm>
            <a:off x="228600" y="4664075"/>
            <a:ext cx="6781800" cy="641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kumimoji="0" lang="en-US" altLang="zh-CN" sz="3600" b="1">
                <a:latin typeface="黑体" panose="02010609060101010101" pitchFamily="2" charset="-122"/>
                <a:ea typeface="黑体" panose="02010609060101010101" pitchFamily="2" charset="-122"/>
              </a:rPr>
              <a:t>C.</a:t>
            </a:r>
            <a:r>
              <a:rPr kumimoji="0" lang="zh-CN" altLang="en-US" sz="3600" b="1">
                <a:latin typeface="黑体" panose="02010609060101010101" pitchFamily="2" charset="-122"/>
                <a:ea typeface="黑体" panose="02010609060101010101" pitchFamily="2" charset="-122"/>
              </a:rPr>
              <a:t>高压有利于合成氨反应</a:t>
            </a:r>
            <a:endParaRPr kumimoji="0" lang="zh-CN" altLang="en-US" sz="3600" b="1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95238" name="Text Box 6"/>
          <p:cNvSpPr txBox="1">
            <a:spLocks noChangeArrowheads="1"/>
          </p:cNvSpPr>
          <p:nvPr/>
        </p:nvSpPr>
        <p:spPr bwMode="auto">
          <a:xfrm>
            <a:off x="228600" y="5562600"/>
            <a:ext cx="8458200" cy="641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kumimoji="0" lang="en-US" altLang="zh-CN" sz="3600" b="1">
                <a:latin typeface="黑体" panose="02010609060101010101" pitchFamily="2" charset="-122"/>
                <a:ea typeface="黑体" panose="02010609060101010101" pitchFamily="2" charset="-122"/>
              </a:rPr>
              <a:t>D.500</a:t>
            </a:r>
            <a:r>
              <a:rPr kumimoji="0" lang="en-US" altLang="zh-CN" sz="3600" b="1">
                <a:latin typeface="宋体" panose="02010600030101010101" pitchFamily="2" charset="-122"/>
              </a:rPr>
              <a:t>℃</a:t>
            </a:r>
            <a:r>
              <a:rPr kumimoji="0" lang="zh-CN" altLang="en-US" sz="3600" b="1">
                <a:latin typeface="黑体" panose="02010609060101010101" pitchFamily="2" charset="-122"/>
                <a:ea typeface="黑体" panose="02010609060101010101" pitchFamily="2" charset="-122"/>
              </a:rPr>
              <a:t>左右比室温更有利于合成氨反应</a:t>
            </a:r>
            <a:endParaRPr kumimoji="0" lang="zh-CN" altLang="en-US" sz="3600" b="1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95239" name="Text Box 7"/>
          <p:cNvSpPr txBox="1">
            <a:spLocks noChangeArrowheads="1"/>
          </p:cNvSpPr>
          <p:nvPr/>
        </p:nvSpPr>
        <p:spPr bwMode="auto">
          <a:xfrm>
            <a:off x="1690688" y="1412875"/>
            <a:ext cx="1152525" cy="762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kumimoji="0" lang="en-US" altLang="zh-CN" sz="4400" b="1">
                <a:solidFill>
                  <a:srgbClr val="990000"/>
                </a:solidFill>
                <a:latin typeface="Arial" panose="020B0604020202020204" pitchFamily="34" charset="0"/>
              </a:rPr>
              <a:t>BD</a:t>
            </a:r>
            <a:endParaRPr kumimoji="0" lang="en-US" altLang="zh-CN" sz="4400" b="1">
              <a:solidFill>
                <a:srgbClr val="99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5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5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9" grpId="0" bldLvl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Text Box 2"/>
          <p:cNvSpPr txBox="1">
            <a:spLocks noChangeArrowheads="1"/>
          </p:cNvSpPr>
          <p:nvPr/>
        </p:nvSpPr>
        <p:spPr bwMode="auto">
          <a:xfrm>
            <a:off x="250825" y="1125538"/>
            <a:ext cx="8642350" cy="47926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kumimoji="0" lang="en-US" altLang="zh-CN" sz="2800" b="1" smtClean="0">
                <a:latin typeface="Arial" panose="020B0604020202020204" pitchFamily="34" charset="0"/>
                <a:ea typeface="华文新魏" panose="02010800040101010101" pitchFamily="2" charset="-122"/>
              </a:rPr>
              <a:t>3</a:t>
            </a:r>
            <a:r>
              <a:rPr kumimoji="0" lang="zh-CN" altLang="en-US" sz="2800" b="1" smtClean="0">
                <a:latin typeface="黑体" panose="02010609060101010101" pitchFamily="2" charset="-122"/>
                <a:ea typeface="黑体" panose="02010609060101010101" pitchFamily="2" charset="-122"/>
              </a:rPr>
              <a:t>、</a:t>
            </a:r>
            <a:r>
              <a:rPr kumimoji="0" lang="zh-CN" altLang="en-US" sz="2800" b="1">
                <a:latin typeface="黑体" panose="02010609060101010101" pitchFamily="2" charset="-122"/>
                <a:ea typeface="黑体" panose="02010609060101010101" pitchFamily="2" charset="-122"/>
              </a:rPr>
              <a:t>下列说法正确的是（      ）</a:t>
            </a:r>
            <a:endParaRPr kumimoji="0" lang="zh-CN" altLang="en-US" sz="2800" b="1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l">
              <a:spcBef>
                <a:spcPct val="50000"/>
              </a:spcBef>
            </a:pPr>
            <a:r>
              <a:rPr kumimoji="0" lang="en-US" altLang="zh-CN" sz="2800" b="1">
                <a:latin typeface="黑体" panose="02010609060101010101" pitchFamily="2" charset="-122"/>
                <a:ea typeface="黑体" panose="02010609060101010101" pitchFamily="2" charset="-122"/>
              </a:rPr>
              <a:t>A</a:t>
            </a:r>
            <a:r>
              <a:rPr kumimoji="0" lang="zh-CN" altLang="en-US" sz="2800" b="1">
                <a:latin typeface="黑体" panose="02010609060101010101" pitchFamily="2" charset="-122"/>
                <a:ea typeface="黑体" panose="02010609060101010101" pitchFamily="2" charset="-122"/>
              </a:rPr>
              <a:t>、在高温下，将氯化铵晶体加入处于平衡状态的合成氨反应时，平衡不发生移动</a:t>
            </a:r>
            <a:endParaRPr kumimoji="0" lang="zh-CN" altLang="en-US" sz="2800" b="1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l">
              <a:spcBef>
                <a:spcPct val="50000"/>
              </a:spcBef>
            </a:pPr>
            <a:r>
              <a:rPr kumimoji="0" lang="en-US" altLang="zh-CN" sz="2800" b="1">
                <a:latin typeface="黑体" panose="02010609060101010101" pitchFamily="2" charset="-122"/>
                <a:ea typeface="黑体" panose="02010609060101010101" pitchFamily="2" charset="-122"/>
              </a:rPr>
              <a:t>B</a:t>
            </a:r>
            <a:r>
              <a:rPr kumimoji="0" lang="zh-CN" altLang="en-US" sz="2800" b="1">
                <a:latin typeface="黑体" panose="02010609060101010101" pitchFamily="2" charset="-122"/>
                <a:ea typeface="黑体" panose="02010609060101010101" pitchFamily="2" charset="-122"/>
              </a:rPr>
              <a:t>、在密闭容器中，当</a:t>
            </a:r>
            <a:r>
              <a:rPr kumimoji="0" lang="en-US" altLang="zh-CN" sz="2800" b="1">
                <a:latin typeface="黑体" panose="02010609060101010101" pitchFamily="2" charset="-122"/>
                <a:ea typeface="黑体" panose="02010609060101010101" pitchFamily="2" charset="-122"/>
              </a:rPr>
              <a:t>CaCO</a:t>
            </a:r>
            <a:r>
              <a:rPr kumimoji="0" lang="en-US" altLang="zh-CN" sz="2800" b="1" baseline="-25000">
                <a:latin typeface="黑体" panose="02010609060101010101" pitchFamily="2" charset="-122"/>
                <a:ea typeface="黑体" panose="02010609060101010101" pitchFamily="2" charset="-122"/>
              </a:rPr>
              <a:t>3</a:t>
            </a:r>
            <a:r>
              <a:rPr kumimoji="0" lang="en-US" altLang="zh-CN" sz="2800" b="1">
                <a:latin typeface="黑体" panose="02010609060101010101" pitchFamily="2" charset="-122"/>
                <a:ea typeface="黑体" panose="02010609060101010101" pitchFamily="2" charset="-122"/>
              </a:rPr>
              <a:t>      CaO + CO</a:t>
            </a:r>
            <a:r>
              <a:rPr kumimoji="0" lang="en-US" altLang="zh-CN" sz="2800" b="1" baseline="-25000">
                <a:latin typeface="黑体" panose="02010609060101010101" pitchFamily="2" charset="-122"/>
                <a:ea typeface="黑体" panose="02010609060101010101" pitchFamily="2" charset="-122"/>
              </a:rPr>
              <a:t>2</a:t>
            </a:r>
            <a:r>
              <a:rPr kumimoji="0" lang="zh-CN" altLang="en-US" sz="2800" b="1">
                <a:latin typeface="黑体" panose="02010609060101010101" pitchFamily="2" charset="-122"/>
                <a:ea typeface="黑体" panose="02010609060101010101" pitchFamily="2" charset="-122"/>
              </a:rPr>
              <a:t>处于平衡状态时，再加入</a:t>
            </a:r>
            <a:r>
              <a:rPr kumimoji="0" lang="en-US" altLang="zh-CN" sz="2800" b="1">
                <a:latin typeface="黑体" panose="02010609060101010101" pitchFamily="2" charset="-122"/>
                <a:ea typeface="黑体" panose="02010609060101010101" pitchFamily="2" charset="-122"/>
              </a:rPr>
              <a:t>Na</a:t>
            </a:r>
            <a:r>
              <a:rPr kumimoji="0" lang="en-US" altLang="zh-CN" sz="2800" b="1" baseline="-25000">
                <a:latin typeface="黑体" panose="02010609060101010101" pitchFamily="2" charset="-122"/>
                <a:ea typeface="黑体" panose="02010609060101010101" pitchFamily="2" charset="-122"/>
              </a:rPr>
              <a:t>2</a:t>
            </a:r>
            <a:r>
              <a:rPr kumimoji="0" lang="en-US" altLang="zh-CN" sz="2800" b="1">
                <a:latin typeface="黑体" panose="02010609060101010101" pitchFamily="2" charset="-122"/>
                <a:ea typeface="黑体" panose="02010609060101010101" pitchFamily="2" charset="-122"/>
              </a:rPr>
              <a:t>O</a:t>
            </a:r>
            <a:r>
              <a:rPr kumimoji="0" lang="en-US" altLang="zh-CN" sz="2800" b="1" baseline="-25000">
                <a:latin typeface="黑体" panose="02010609060101010101" pitchFamily="2" charset="-122"/>
                <a:ea typeface="黑体" panose="02010609060101010101" pitchFamily="2" charset="-122"/>
              </a:rPr>
              <a:t>2</a:t>
            </a:r>
            <a:r>
              <a:rPr kumimoji="0" lang="zh-CN" altLang="en-US" sz="2800" b="1">
                <a:latin typeface="黑体" panose="02010609060101010101" pitchFamily="2" charset="-122"/>
                <a:ea typeface="黑体" panose="02010609060101010101" pitchFamily="2" charset="-122"/>
              </a:rPr>
              <a:t>固体，</a:t>
            </a:r>
            <a:r>
              <a:rPr kumimoji="0" lang="en-US" altLang="zh-CN" sz="2800" b="1">
                <a:latin typeface="黑体" panose="02010609060101010101" pitchFamily="2" charset="-122"/>
                <a:ea typeface="黑体" panose="02010609060101010101" pitchFamily="2" charset="-122"/>
              </a:rPr>
              <a:t>CaCO</a:t>
            </a:r>
            <a:r>
              <a:rPr kumimoji="0" lang="en-US" altLang="zh-CN" sz="2800" b="1" baseline="-25000">
                <a:latin typeface="黑体" panose="02010609060101010101" pitchFamily="2" charset="-122"/>
                <a:ea typeface="黑体" panose="02010609060101010101" pitchFamily="2" charset="-122"/>
              </a:rPr>
              <a:t>3</a:t>
            </a:r>
            <a:r>
              <a:rPr kumimoji="0" lang="zh-CN" altLang="en-US" sz="2800" b="1">
                <a:latin typeface="黑体" panose="02010609060101010101" pitchFamily="2" charset="-122"/>
                <a:ea typeface="黑体" panose="02010609060101010101" pitchFamily="2" charset="-122"/>
              </a:rPr>
              <a:t>的量会减少。</a:t>
            </a:r>
            <a:endParaRPr kumimoji="0" lang="zh-CN" altLang="en-US" sz="2800" b="1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l">
              <a:spcBef>
                <a:spcPct val="50000"/>
              </a:spcBef>
            </a:pPr>
            <a:r>
              <a:rPr kumimoji="0" lang="en-US" altLang="zh-CN" sz="2800" b="1">
                <a:latin typeface="黑体" panose="02010609060101010101" pitchFamily="2" charset="-122"/>
                <a:ea typeface="黑体" panose="02010609060101010101" pitchFamily="2" charset="-122"/>
              </a:rPr>
              <a:t>C</a:t>
            </a:r>
            <a:r>
              <a:rPr kumimoji="0" lang="zh-CN" altLang="en-US" sz="2800" b="1">
                <a:latin typeface="黑体" panose="02010609060101010101" pitchFamily="2" charset="-122"/>
                <a:ea typeface="黑体" panose="02010609060101010101" pitchFamily="2" charset="-122"/>
              </a:rPr>
              <a:t>、有固体参加的可逆反应达平衡后，若改变压强，不会影响平衡的移动</a:t>
            </a:r>
            <a:endParaRPr kumimoji="0" lang="zh-CN" altLang="en-US" sz="2800" b="1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algn="l">
              <a:spcBef>
                <a:spcPct val="50000"/>
              </a:spcBef>
            </a:pPr>
            <a:r>
              <a:rPr kumimoji="0" lang="en-US" altLang="zh-CN" sz="2800" b="1">
                <a:latin typeface="黑体" panose="02010609060101010101" pitchFamily="2" charset="-122"/>
                <a:ea typeface="黑体" panose="02010609060101010101" pitchFamily="2" charset="-122"/>
              </a:rPr>
              <a:t>D</a:t>
            </a:r>
            <a:r>
              <a:rPr kumimoji="0" lang="zh-CN" altLang="en-US" sz="2800" b="1">
                <a:latin typeface="黑体" panose="02010609060101010101" pitchFamily="2" charset="-122"/>
                <a:ea typeface="黑体" panose="02010609060101010101" pitchFamily="2" charset="-122"/>
              </a:rPr>
              <a:t>、在合成氨反应中，使用催化剂能提高反应速率，使氨的质量分数增加，从而增加氨的产量</a:t>
            </a:r>
            <a:endParaRPr kumimoji="0" lang="zh-CN" altLang="en-US" sz="2800" b="1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grpSp>
        <p:nvGrpSpPr>
          <p:cNvPr id="107523" name="Group 3"/>
          <p:cNvGrpSpPr/>
          <p:nvPr/>
        </p:nvGrpSpPr>
        <p:grpSpPr>
          <a:xfrm>
            <a:off x="4787900" y="3044825"/>
            <a:ext cx="792163" cy="215900"/>
            <a:chOff x="2200" y="2659"/>
            <a:chExt cx="861" cy="181"/>
          </a:xfrm>
        </p:grpSpPr>
        <p:sp>
          <p:nvSpPr>
            <p:cNvPr id="107524" name="Line 4"/>
            <p:cNvSpPr>
              <a:spLocks noChangeShapeType="1"/>
            </p:cNvSpPr>
            <p:nvPr/>
          </p:nvSpPr>
          <p:spPr bwMode="auto">
            <a:xfrm>
              <a:off x="2200" y="2704"/>
              <a:ext cx="86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7525" name="Line 5"/>
            <p:cNvSpPr>
              <a:spLocks noChangeShapeType="1"/>
            </p:cNvSpPr>
            <p:nvPr/>
          </p:nvSpPr>
          <p:spPr bwMode="auto">
            <a:xfrm>
              <a:off x="2971" y="2659"/>
              <a:ext cx="90" cy="4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7526" name="Line 6"/>
            <p:cNvSpPr>
              <a:spLocks noChangeShapeType="1"/>
            </p:cNvSpPr>
            <p:nvPr/>
          </p:nvSpPr>
          <p:spPr bwMode="auto">
            <a:xfrm>
              <a:off x="2200" y="2790"/>
              <a:ext cx="86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7527" name="Line 7"/>
            <p:cNvSpPr>
              <a:spLocks noChangeShapeType="1"/>
            </p:cNvSpPr>
            <p:nvPr/>
          </p:nvSpPr>
          <p:spPr bwMode="auto">
            <a:xfrm>
              <a:off x="2200" y="2795"/>
              <a:ext cx="90" cy="4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07528" name="Text Box 8"/>
          <p:cNvSpPr txBox="1">
            <a:spLocks noChangeArrowheads="1"/>
          </p:cNvSpPr>
          <p:nvPr/>
        </p:nvSpPr>
        <p:spPr bwMode="auto">
          <a:xfrm>
            <a:off x="4284663" y="765175"/>
            <a:ext cx="635000" cy="914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/>
            <a:r>
              <a:rPr lang="en-US" altLang="zh-CN" sz="5400" b="1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altLang="zh-CN" sz="5400" b="1">
              <a:solidFill>
                <a:srgbClr val="99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7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7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8" grpId="0" bldLvl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898525" y="957263"/>
            <a:ext cx="7407275" cy="11906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/>
            <a:r>
              <a:rPr kumimoji="0" lang="en-US" altLang="zh-CN" sz="3600" smtClean="0">
                <a:latin typeface="Arial" panose="020B0604020202020204" pitchFamily="34" charset="0"/>
                <a:ea typeface="隶书" panose="02010509060101010101" charset="-122"/>
              </a:rPr>
              <a:t>4</a:t>
            </a:r>
            <a:r>
              <a:rPr kumimoji="0" lang="zh-CN" altLang="en-US" sz="3600" smtClean="0">
                <a:latin typeface="Arial" panose="020B0604020202020204" pitchFamily="34" charset="0"/>
                <a:ea typeface="隶书" panose="02010509060101010101" charset="-122"/>
              </a:rPr>
              <a:t>、</a:t>
            </a:r>
            <a:r>
              <a:rPr kumimoji="0" lang="zh-CN" altLang="en-US" sz="3600">
                <a:latin typeface="Arial" panose="020B0604020202020204" pitchFamily="34" charset="0"/>
                <a:ea typeface="隶书" panose="02010509060101010101" charset="-122"/>
              </a:rPr>
              <a:t>氨的合成反应，生产中采用的适宜条件是（         ）。</a:t>
            </a:r>
            <a:endParaRPr kumimoji="0" lang="zh-CN" altLang="en-US" sz="3600">
              <a:latin typeface="Arial" panose="020B0604020202020204" pitchFamily="34" charset="0"/>
              <a:ea typeface="隶书" panose="02010509060101010101" charset="-122"/>
            </a:endParaRPr>
          </a:p>
        </p:txBody>
      </p:sp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1127125" y="2405063"/>
            <a:ext cx="643255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algn="l"/>
            <a:r>
              <a:rPr kumimoji="0" lang="zh-CN" altLang="en-US" sz="3600">
                <a:latin typeface="Arial" panose="020B0604020202020204" pitchFamily="34" charset="0"/>
                <a:ea typeface="隶书" panose="02010509060101010101" charset="-122"/>
              </a:rPr>
              <a:t>A、低温、高压、适当的催化剂</a:t>
            </a:r>
            <a:endParaRPr kumimoji="0" lang="zh-CN" altLang="en-US" sz="3600">
              <a:latin typeface="Arial" panose="020B0604020202020204" pitchFamily="34" charset="0"/>
              <a:ea typeface="隶书" panose="02010509060101010101" charset="-122"/>
            </a:endParaRPr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1111250" y="3243263"/>
            <a:ext cx="323215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algn="l"/>
            <a:r>
              <a:rPr kumimoji="0" lang="zh-CN" altLang="en-US" sz="3600">
                <a:latin typeface="Arial" panose="020B0604020202020204" pitchFamily="34" charset="0"/>
                <a:ea typeface="隶书" panose="02010509060101010101" charset="-122"/>
              </a:rPr>
              <a:t>B、高温、常压</a:t>
            </a:r>
            <a:endParaRPr kumimoji="0" lang="zh-CN" altLang="en-US" sz="3600">
              <a:latin typeface="Arial" panose="020B0604020202020204" pitchFamily="34" charset="0"/>
              <a:ea typeface="隶书" panose="02010509060101010101" charset="-122"/>
            </a:endParaRPr>
          </a:p>
        </p:txBody>
      </p: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1143000" y="4005263"/>
            <a:ext cx="4629150" cy="6413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algn="l"/>
            <a:r>
              <a:rPr kumimoji="0" lang="zh-CN" altLang="en-US" sz="3600">
                <a:latin typeface="Arial" panose="020B0604020202020204" pitchFamily="34" charset="0"/>
                <a:ea typeface="隶书" panose="02010509060101010101" charset="-122"/>
              </a:rPr>
              <a:t>C、尽可能高温、高压</a:t>
            </a:r>
            <a:endParaRPr kumimoji="0" lang="zh-CN" altLang="en-US" sz="3600">
              <a:latin typeface="Arial" panose="020B0604020202020204" pitchFamily="34" charset="0"/>
              <a:ea typeface="隶书" panose="02010509060101010101" charset="-122"/>
            </a:endParaRPr>
          </a:p>
        </p:txBody>
      </p:sp>
      <p:sp>
        <p:nvSpPr>
          <p:cNvPr id="61446" name="Text Box 6"/>
          <p:cNvSpPr txBox="1">
            <a:spLocks noChangeArrowheads="1"/>
          </p:cNvSpPr>
          <p:nvPr/>
        </p:nvSpPr>
        <p:spPr bwMode="auto">
          <a:xfrm>
            <a:off x="1143000" y="4919663"/>
            <a:ext cx="7467600" cy="11906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/>
            <a:r>
              <a:rPr kumimoji="0" lang="zh-CN" altLang="en-US" sz="3600">
                <a:latin typeface="Arial" panose="020B0604020202020204" pitchFamily="34" charset="0"/>
                <a:ea typeface="隶书" panose="02010509060101010101" charset="-122"/>
              </a:rPr>
              <a:t>D、适当的温度、适当的高压、适宜催化剂</a:t>
            </a:r>
            <a:endParaRPr kumimoji="0" lang="zh-CN" altLang="en-US" sz="3600">
              <a:latin typeface="Arial" panose="020B0604020202020204" pitchFamily="34" charset="0"/>
              <a:ea typeface="隶书" panose="02010509060101010101" charset="-122"/>
            </a:endParaRPr>
          </a:p>
        </p:txBody>
      </p:sp>
      <p:sp>
        <p:nvSpPr>
          <p:cNvPr id="61447" name="Text Box 7"/>
          <p:cNvSpPr txBox="1">
            <a:spLocks noChangeArrowheads="1"/>
          </p:cNvSpPr>
          <p:nvPr/>
        </p:nvSpPr>
        <p:spPr bwMode="auto">
          <a:xfrm>
            <a:off x="3851275" y="1412875"/>
            <a:ext cx="679450" cy="9144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algn="l"/>
            <a:r>
              <a:rPr lang="zh-CN" altLang="en-US" sz="5400" b="1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altLang="zh-CN" sz="5400" b="1">
              <a:solidFill>
                <a:srgbClr val="99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">
                                      <p:cBhvr>
                                        <p:cTn id="7" dur="500"/>
                                        <p:tgtEl>
                                          <p:spTgt spid="6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533400" y="914400"/>
            <a:ext cx="8305800" cy="483209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>
                <a:solidFill>
                  <a:srgbClr val="000000"/>
                </a:solidFill>
              </a:rPr>
              <a:t>　</a:t>
            </a:r>
            <a:r>
              <a:rPr lang="en-US" altLang="zh-CN" sz="4000" b="1" smtClean="0">
                <a:solidFill>
                  <a:srgbClr val="000000"/>
                </a:solidFill>
              </a:rPr>
              <a:t>5</a:t>
            </a:r>
            <a:r>
              <a:rPr lang="zh-CN" altLang="en-US" sz="4000" b="1" smtClean="0">
                <a:solidFill>
                  <a:srgbClr val="000000"/>
                </a:solidFill>
              </a:rPr>
              <a:t>．</a:t>
            </a:r>
            <a:r>
              <a:rPr lang="zh-CN" altLang="en-US" sz="4400" b="1">
                <a:solidFill>
                  <a:srgbClr val="000000"/>
                </a:solidFill>
              </a:rPr>
              <a:t>合成氨工业有下列流程：①原料气制备；②氨的合成；③原料气净化和压缩；④氨的分离。其先后顺序为</a:t>
            </a:r>
            <a:r>
              <a:rPr lang="en-US" altLang="zh-CN" sz="4400" b="1">
                <a:solidFill>
                  <a:srgbClr val="000000"/>
                </a:solidFill>
              </a:rPr>
              <a:t>(    </a:t>
            </a:r>
            <a:r>
              <a:rPr lang="zh-CN" altLang="en-US" sz="4400" b="1">
                <a:solidFill>
                  <a:srgbClr val="000000"/>
                </a:solidFill>
              </a:rPr>
              <a:t>　　</a:t>
            </a:r>
            <a:r>
              <a:rPr lang="en-US" altLang="zh-CN" sz="4400" b="1">
                <a:solidFill>
                  <a:srgbClr val="000000"/>
                </a:solidFill>
              </a:rPr>
              <a:t>)</a:t>
            </a:r>
            <a:endParaRPr lang="en-US" altLang="zh-CN" sz="4400" b="1">
              <a:solidFill>
                <a:srgbClr val="000000"/>
              </a:solidFill>
            </a:endParaRPr>
          </a:p>
          <a:p>
            <a:pPr algn="l">
              <a:spcBef>
                <a:spcPct val="50000"/>
              </a:spcBef>
            </a:pPr>
            <a:r>
              <a:rPr lang="en-US" altLang="zh-CN" sz="4400" b="1"/>
              <a:t>A</a:t>
            </a:r>
            <a:r>
              <a:rPr lang="zh-CN" altLang="en-US" sz="4400" b="1"/>
              <a:t>．①②③④     </a:t>
            </a:r>
            <a:r>
              <a:rPr lang="en-US" altLang="zh-CN" sz="4400" b="1"/>
              <a:t>B</a:t>
            </a:r>
            <a:r>
              <a:rPr lang="zh-CN" altLang="en-US" sz="4400" b="1"/>
              <a:t>．①③ ② ④     </a:t>
            </a:r>
            <a:endParaRPr lang="zh-CN" altLang="en-US" sz="4400" b="1"/>
          </a:p>
          <a:p>
            <a:pPr algn="l">
              <a:spcBef>
                <a:spcPct val="50000"/>
              </a:spcBef>
            </a:pPr>
            <a:r>
              <a:rPr lang="zh-CN" altLang="en-US" sz="4400" b="1"/>
              <a:t> </a:t>
            </a:r>
            <a:r>
              <a:rPr lang="en-US" altLang="zh-CN" sz="4400" b="1"/>
              <a:t>C</a:t>
            </a:r>
            <a:r>
              <a:rPr lang="zh-CN" altLang="en-US" sz="4400" b="1"/>
              <a:t>．④③②①     </a:t>
            </a:r>
            <a:r>
              <a:rPr lang="en-US" altLang="zh-CN" sz="4400" b="1"/>
              <a:t>D</a:t>
            </a:r>
            <a:r>
              <a:rPr lang="zh-CN" altLang="en-US" sz="4400" b="1"/>
              <a:t>．②③④① </a:t>
            </a:r>
            <a:endParaRPr lang="zh-CN" altLang="en-US" sz="4400" b="1"/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4786314" y="2857496"/>
            <a:ext cx="720725" cy="9144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5400" b="1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endParaRPr lang="en-US" altLang="zh-CN" sz="5400" b="1">
              <a:solidFill>
                <a:srgbClr val="99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23560" name="New picture" hidden="1"/>
          <p:cNvPicPr/>
          <p:nvPr/>
        </p:nvPicPr>
        <p:blipFill>
          <a:blip r:embed="rId1"/>
          <a:stretch>
            <a:fillRect/>
          </a:stretch>
        </p:blipFill>
        <p:spPr>
          <a:xfrm>
            <a:off x="11112500" y="12090400"/>
            <a:ext cx="342900" cy="444500"/>
          </a:xfrm>
          <a:prstGeom prst="cube">
            <a:avLst/>
          </a:prstGeom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9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Text Box 6"/>
          <p:cNvSpPr txBox="1"/>
          <p:nvPr/>
        </p:nvSpPr>
        <p:spPr>
          <a:xfrm>
            <a:off x="396875" y="1198563"/>
            <a:ext cx="8640763" cy="588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合成氨反应是一个可逆反应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: N</a:t>
            </a:r>
            <a:r>
              <a:rPr lang="en-US" altLang="zh-CN" sz="2800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(g)+3H</a:t>
            </a:r>
            <a:r>
              <a:rPr lang="en-US" altLang="zh-CN" sz="2800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(g)        2NH</a:t>
            </a:r>
            <a:r>
              <a:rPr lang="en-US" altLang="zh-CN" sz="2800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(g)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5123" name="Picture 7" descr="100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048500" y="1343025"/>
            <a:ext cx="547688" cy="2889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48" name="Text Box 8"/>
          <p:cNvSpPr txBox="1">
            <a:spLocks noChangeArrowheads="1"/>
          </p:cNvSpPr>
          <p:nvPr/>
        </p:nvSpPr>
        <p:spPr bwMode="auto">
          <a:xfrm>
            <a:off x="1185863" y="1917700"/>
            <a:ext cx="6624638" cy="2620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defRPr/>
            </a:pPr>
            <a:r>
              <a:rPr kumimoji="0" lang="zh-CN" altLang="en-US" sz="2800" kern="1200" cap="none" spc="0" normalizeH="0" baseline="0" noProof="0" smtClean="0">
                <a:solidFill>
                  <a:srgbClr val="1C1C1C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已知</a:t>
            </a:r>
            <a:r>
              <a:rPr kumimoji="0" lang="en-US" sz="2800" kern="1200" cap="none" spc="0" normalizeH="0" baseline="0" noProof="0" smtClean="0">
                <a:solidFill>
                  <a:srgbClr val="1C1C1C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298K</a:t>
            </a:r>
            <a:r>
              <a:rPr kumimoji="0" lang="zh-CN" altLang="en-US" sz="2800" kern="1200" cap="none" spc="0" normalizeH="0" baseline="0" noProof="0" smtClean="0">
                <a:solidFill>
                  <a:srgbClr val="1C1C1C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时</a:t>
            </a:r>
            <a:r>
              <a:rPr kumimoji="0" lang="en-US" sz="2800" kern="1200" cap="none" spc="0" normalizeH="0" baseline="0" noProof="0" smtClean="0">
                <a:solidFill>
                  <a:srgbClr val="1C1C1C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: △H= -92.2KJ·mol</a:t>
            </a:r>
            <a:r>
              <a:rPr kumimoji="0" lang="en-US" sz="2800" kern="1200" cap="none" spc="0" normalizeH="0" baseline="30000" noProof="0" smtClean="0">
                <a:solidFill>
                  <a:srgbClr val="1C1C1C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-1</a:t>
            </a:r>
            <a:endParaRPr kumimoji="0" lang="en-US" sz="2800" kern="1200" cap="none" spc="0" normalizeH="0" baseline="30000" noProof="0" smtClean="0">
              <a:solidFill>
                <a:srgbClr val="1C1C1C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R="0" defTabSz="914400">
              <a:spcBef>
                <a:spcPct val="50000"/>
              </a:spcBef>
              <a:buClrTx/>
              <a:buSzTx/>
              <a:defRPr/>
            </a:pPr>
            <a:r>
              <a:rPr kumimoji="0" lang="en-US" sz="2800" kern="1200" cap="none" spc="0" normalizeH="0" baseline="0" noProof="0" smtClean="0">
                <a:solidFill>
                  <a:srgbClr val="1C1C1C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                       △S = -198.2J·K</a:t>
            </a:r>
            <a:r>
              <a:rPr kumimoji="0" lang="en-US" sz="2800" kern="1200" cap="none" spc="0" normalizeH="0" baseline="30000" noProof="0" smtClean="0">
                <a:solidFill>
                  <a:srgbClr val="1C1C1C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-1</a:t>
            </a:r>
            <a:r>
              <a:rPr kumimoji="0" lang="en-US" sz="2800" kern="1200" cap="none" spc="0" normalizeH="0" baseline="0" noProof="0" smtClean="0">
                <a:solidFill>
                  <a:srgbClr val="1C1C1C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·mol</a:t>
            </a:r>
            <a:r>
              <a:rPr kumimoji="0" lang="en-US" sz="2800" kern="1200" cap="none" spc="0" normalizeH="0" baseline="30000" noProof="0" smtClean="0">
                <a:solidFill>
                  <a:srgbClr val="1C1C1C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-1</a:t>
            </a:r>
            <a:endParaRPr kumimoji="0" lang="en-US" sz="2800" kern="1200" cap="none" spc="0" normalizeH="0" baseline="30000" noProof="0" smtClean="0">
              <a:solidFill>
                <a:srgbClr val="1C1C1C"/>
              </a:solidFill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R="0" defTabSz="914400">
              <a:spcBef>
                <a:spcPct val="50000"/>
              </a:spcBef>
              <a:buClrTx/>
              <a:buSzTx/>
              <a:defRPr/>
            </a:pPr>
            <a:r>
              <a:rPr kumimoji="0" lang="zh-CN" altLang="en-US" sz="3200" kern="1200" cap="none" spc="0" normalizeH="0" baseline="0" noProof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  <a:cs typeface="+mn-cs"/>
              </a:rPr>
              <a:t>请根据正反应的焓变和熵变分析</a:t>
            </a:r>
            <a:r>
              <a:rPr kumimoji="0" lang="en-US" sz="3200" kern="1200" cap="none" spc="0" normalizeH="0" baseline="0" noProof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  <a:cs typeface="+mn-cs"/>
              </a:rPr>
              <a:t>:</a:t>
            </a:r>
            <a:endParaRPr kumimoji="0" lang="en-US" sz="3200" kern="1200" cap="none" spc="0" normalizeH="0" baseline="0" noProof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黑体" panose="02010609060101010101" pitchFamily="2" charset="-122"/>
              <a:ea typeface="黑体" panose="02010609060101010101" pitchFamily="2" charset="-122"/>
              <a:cs typeface="+mn-cs"/>
            </a:endParaRPr>
          </a:p>
          <a:p>
            <a:pPr marR="0" defTabSz="914400">
              <a:spcBef>
                <a:spcPct val="50000"/>
              </a:spcBef>
              <a:buClrTx/>
              <a:buSzTx/>
              <a:defRPr/>
            </a:pPr>
            <a:r>
              <a:rPr kumimoji="0" lang="en-US" sz="3200" kern="1200" cap="none" spc="0" normalizeH="0" baseline="0" noProof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黑体" panose="02010609060101010101" pitchFamily="2" charset="-122"/>
                <a:cs typeface="+mn-cs"/>
              </a:rPr>
              <a:t>298K</a:t>
            </a:r>
            <a:r>
              <a:rPr kumimoji="0" lang="zh-CN" altLang="en-US" sz="3200" kern="1200" cap="none" spc="0" normalizeH="0" baseline="0" noProof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2" charset="-122"/>
                <a:ea typeface="黑体" panose="02010609060101010101" pitchFamily="2" charset="-122"/>
                <a:cs typeface="+mn-cs"/>
              </a:rPr>
              <a:t>下合成氨反应能否自发进行？</a:t>
            </a:r>
            <a:endParaRPr kumimoji="0" lang="zh-CN" altLang="en-US" sz="3200" kern="1200" cap="none" spc="0" normalizeH="0" baseline="0" noProof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黑体" panose="02010609060101010101" pitchFamily="2" charset="-122"/>
              <a:ea typeface="黑体" panose="02010609060101010101" pitchFamily="2" charset="-122"/>
              <a:cs typeface="+mn-cs"/>
            </a:endParaRPr>
          </a:p>
        </p:txBody>
      </p:sp>
      <p:sp>
        <p:nvSpPr>
          <p:cNvPr id="5125" name="Rectangle 5"/>
          <p:cNvSpPr/>
          <p:nvPr/>
        </p:nvSpPr>
        <p:spPr>
          <a:xfrm>
            <a:off x="179388" y="263525"/>
            <a:ext cx="2733675" cy="5794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【</a:t>
            </a:r>
            <a:r>
              <a:rPr lang="zh-CN" altLang="en-US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交流</a:t>
            </a:r>
            <a:r>
              <a:rPr lang="en-US" altLang="zh-CN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·</a:t>
            </a:r>
            <a:r>
              <a:rPr lang="zh-CN" altLang="en-US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研讨</a:t>
            </a:r>
            <a:r>
              <a:rPr lang="en-US" altLang="zh-CN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】</a:t>
            </a:r>
            <a:endParaRPr lang="en-US" altLang="zh-CN" sz="3200" dirty="0">
              <a:solidFill>
                <a:srgbClr val="0099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150" name="Rectangle 6"/>
          <p:cNvSpPr/>
          <p:nvPr/>
        </p:nvSpPr>
        <p:spPr>
          <a:xfrm>
            <a:off x="1190625" y="4799013"/>
            <a:ext cx="6983413" cy="73501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lIns="90170" tIns="46990" rIns="90170" bIns="46990">
            <a:spAutoFit/>
          </a:bodyPr>
          <a:p>
            <a:pPr lvl="1" eaLnBrk="1" hangingPunct="1">
              <a:buNone/>
            </a:pPr>
            <a:r>
              <a:rPr lang="en-US" altLang="zh-CN" sz="3600" baseline="-25000" dirty="0">
                <a:solidFill>
                  <a:srgbClr val="0000CC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∆</a:t>
            </a:r>
            <a:r>
              <a:rPr lang="en-US" altLang="zh-CN" sz="3600" dirty="0">
                <a:solidFill>
                  <a:srgbClr val="0000CC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</a:t>
            </a:r>
            <a:r>
              <a:rPr lang="zh-CN" altLang="en-US" sz="3600" dirty="0">
                <a:solidFill>
                  <a:srgbClr val="0000CC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3600" dirty="0">
                <a:solidFill>
                  <a:srgbClr val="0000CC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</a:t>
            </a:r>
            <a:r>
              <a:rPr lang="zh-CN" altLang="en-US" sz="3600" dirty="0">
                <a:solidFill>
                  <a:srgbClr val="0000CC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3600" dirty="0">
                <a:solidFill>
                  <a:srgbClr val="0000CC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 </a:t>
            </a:r>
            <a:r>
              <a:rPr lang="en-US" altLang="zh-CN" sz="3600" baseline="-25000" dirty="0">
                <a:solidFill>
                  <a:srgbClr val="0000CC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∆</a:t>
            </a:r>
            <a:r>
              <a:rPr lang="en-US" altLang="zh-CN" sz="3600" dirty="0">
                <a:solidFill>
                  <a:srgbClr val="0000CC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S</a:t>
            </a:r>
            <a:endParaRPr lang="en-US" altLang="zh-CN" sz="3600" dirty="0">
              <a:solidFill>
                <a:srgbClr val="0000CC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151" name="Rectangle 7"/>
          <p:cNvSpPr/>
          <p:nvPr/>
        </p:nvSpPr>
        <p:spPr>
          <a:xfrm>
            <a:off x="2555875" y="5589588"/>
            <a:ext cx="3736975" cy="703262"/>
          </a:xfrm>
          <a:prstGeom prst="rect">
            <a:avLst/>
          </a:prstGeom>
          <a:noFill/>
          <a:ln w="9525">
            <a:noFill/>
          </a:ln>
        </p:spPr>
        <p:txBody>
          <a:bodyPr wrap="none" lIns="90170" tIns="46990" rIns="90170" bIns="46990">
            <a:spAutoFit/>
          </a:bodyPr>
          <a:p>
            <a:r>
              <a:rPr lang="zh-CN" altLang="en-US" sz="40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此反应可以自发</a:t>
            </a:r>
            <a:endParaRPr lang="zh-CN" altLang="en-US" sz="4000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152" name="Text Box 8"/>
          <p:cNvSpPr txBox="1"/>
          <p:nvPr/>
        </p:nvSpPr>
        <p:spPr>
          <a:xfrm>
            <a:off x="3709988" y="4799013"/>
            <a:ext cx="4062412" cy="6397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600" dirty="0">
                <a:solidFill>
                  <a:srgbClr val="0000CC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</a:t>
            </a:r>
            <a:r>
              <a:rPr lang="zh-CN" altLang="en-US" sz="3600" dirty="0">
                <a:solidFill>
                  <a:srgbClr val="0000CC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3600" dirty="0">
                <a:solidFill>
                  <a:srgbClr val="0000CC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-33.1</a:t>
            </a:r>
            <a:r>
              <a:rPr lang="zh-CN" altLang="en-US" sz="3600" dirty="0">
                <a:solidFill>
                  <a:srgbClr val="0000CC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3600" dirty="0">
                <a:solidFill>
                  <a:srgbClr val="0000CC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KJ·mol</a:t>
            </a:r>
            <a:r>
              <a:rPr lang="en-US" altLang="zh-CN" sz="36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</a:t>
            </a:r>
            <a:r>
              <a:rPr lang="zh-CN" altLang="en-US" sz="3600" dirty="0">
                <a:solidFill>
                  <a:srgbClr val="0000CC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3600" dirty="0">
                <a:solidFill>
                  <a:srgbClr val="0000CC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&lt;</a:t>
            </a:r>
            <a:r>
              <a:rPr lang="zh-CN" altLang="en-US" sz="3600" dirty="0">
                <a:solidFill>
                  <a:srgbClr val="0000CC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3600" dirty="0">
                <a:solidFill>
                  <a:srgbClr val="0000CC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0</a:t>
            </a:r>
            <a:endParaRPr lang="en-US" altLang="zh-CN" sz="3600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 bldLvl="0" animBg="1"/>
      <p:bldP spid="6151" grpId="0" bldLvl="0" animBg="1"/>
      <p:bldP spid="6152" grpId="0" bldLvl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Text Box 2"/>
          <p:cNvSpPr txBox="1"/>
          <p:nvPr/>
        </p:nvSpPr>
        <p:spPr>
          <a:xfrm>
            <a:off x="900113" y="1125538"/>
            <a:ext cx="67056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latin typeface="黑体" panose="02010609060101010101" pitchFamily="2" charset="-122"/>
                <a:ea typeface="黑体" panose="02010609060101010101" pitchFamily="2" charset="-122"/>
              </a:rPr>
              <a:t>工业合成氨时主要考虑的因素？</a:t>
            </a:r>
            <a:endParaRPr lang="zh-CN" altLang="en-US" sz="28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171" name="Text Box 3"/>
          <p:cNvSpPr txBox="1"/>
          <p:nvPr/>
        </p:nvSpPr>
        <p:spPr>
          <a:xfrm>
            <a:off x="323850" y="4437063"/>
            <a:ext cx="1790700" cy="519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800" dirty="0">
                <a:latin typeface="黑体" panose="02010609060101010101" pitchFamily="2" charset="-122"/>
                <a:ea typeface="黑体" panose="02010609060101010101" pitchFamily="2" charset="-122"/>
              </a:rPr>
              <a:t>（</a:t>
            </a:r>
            <a:r>
              <a:rPr lang="en-US" altLang="zh-CN" sz="2800" dirty="0">
                <a:latin typeface="黑体" panose="02010609060101010101" pitchFamily="2" charset="-122"/>
                <a:ea typeface="黑体" panose="02010609060101010101" pitchFamily="2" charset="-122"/>
              </a:rPr>
              <a:t>3</a:t>
            </a:r>
            <a:r>
              <a:rPr lang="zh-CN" altLang="en-US" sz="2800" dirty="0">
                <a:latin typeface="黑体" panose="02010609060101010101" pitchFamily="2" charset="-122"/>
                <a:ea typeface="黑体" panose="02010609060101010101" pitchFamily="2" charset="-122"/>
              </a:rPr>
              <a:t>）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便宜</a:t>
            </a:r>
            <a:endParaRPr lang="zh-CN" altLang="en-US" sz="28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172" name="Text Box 4"/>
          <p:cNvSpPr txBox="1"/>
          <p:nvPr/>
        </p:nvSpPr>
        <p:spPr>
          <a:xfrm>
            <a:off x="325438" y="5530850"/>
            <a:ext cx="2157412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latin typeface="黑体" panose="02010609060101010101" pitchFamily="2" charset="-122"/>
                <a:ea typeface="黑体" panose="02010609060101010101" pitchFamily="2" charset="-122"/>
              </a:rPr>
              <a:t>（</a:t>
            </a:r>
            <a:r>
              <a:rPr lang="en-US" altLang="zh-CN" sz="2800" dirty="0">
                <a:latin typeface="黑体" panose="02010609060101010101" pitchFamily="2" charset="-122"/>
                <a:ea typeface="黑体" panose="02010609060101010101" pitchFamily="2" charset="-122"/>
              </a:rPr>
              <a:t>4</a:t>
            </a:r>
            <a:r>
              <a:rPr lang="zh-CN" altLang="en-US" sz="2800" dirty="0">
                <a:latin typeface="黑体" panose="02010609060101010101" pitchFamily="2" charset="-122"/>
                <a:ea typeface="黑体" panose="02010609060101010101" pitchFamily="2" charset="-122"/>
              </a:rPr>
              <a:t>）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绿色</a:t>
            </a:r>
            <a:endParaRPr lang="zh-CN" altLang="en-US" sz="28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173" name="Text Box 5"/>
          <p:cNvSpPr txBox="1"/>
          <p:nvPr/>
        </p:nvSpPr>
        <p:spPr>
          <a:xfrm>
            <a:off x="358775" y="3182938"/>
            <a:ext cx="2195513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dirty="0">
                <a:latin typeface="黑体" panose="02010609060101010101" pitchFamily="2" charset="-122"/>
                <a:ea typeface="黑体" panose="02010609060101010101" pitchFamily="2" charset="-122"/>
              </a:rPr>
              <a:t>（</a:t>
            </a:r>
            <a:r>
              <a:rPr lang="en-US" altLang="zh-CN" sz="2800" dirty="0">
                <a:latin typeface="黑体" panose="02010609060101010101" pitchFamily="2" charset="-122"/>
                <a:ea typeface="黑体" panose="02010609060101010101" pitchFamily="2" charset="-122"/>
              </a:rPr>
              <a:t>2</a:t>
            </a:r>
            <a:r>
              <a:rPr lang="zh-CN" altLang="en-US" sz="2800" dirty="0">
                <a:latin typeface="黑体" panose="02010609060101010101" pitchFamily="2" charset="-122"/>
                <a:ea typeface="黑体" panose="02010609060101010101" pitchFamily="2" charset="-122"/>
              </a:rPr>
              <a:t>）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快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7174" name="Rectangle 6"/>
          <p:cNvSpPr/>
          <p:nvPr/>
        </p:nvSpPr>
        <p:spPr>
          <a:xfrm>
            <a:off x="358775" y="1963738"/>
            <a:ext cx="2555875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dirty="0">
                <a:latin typeface="黑体" panose="02010609060101010101" pitchFamily="2" charset="-122"/>
                <a:ea typeface="黑体" panose="02010609060101010101" pitchFamily="2" charset="-122"/>
              </a:rPr>
              <a:t>（</a:t>
            </a:r>
            <a:r>
              <a:rPr lang="en-US" altLang="zh-CN" sz="2800" dirty="0">
                <a:latin typeface="黑体" panose="02010609060101010101" pitchFamily="2" charset="-122"/>
                <a:ea typeface="黑体" panose="02010609060101010101" pitchFamily="2" charset="-122"/>
              </a:rPr>
              <a:t>1</a:t>
            </a:r>
            <a:r>
              <a:rPr lang="zh-CN" altLang="en-US" sz="2800" dirty="0">
                <a:latin typeface="黑体" panose="02010609060101010101" pitchFamily="2" charset="-122"/>
                <a:ea typeface="黑体" panose="02010609060101010101" pitchFamily="2" charset="-122"/>
              </a:rPr>
              <a:t>）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多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7175" name="Rectangle 7"/>
          <p:cNvSpPr/>
          <p:nvPr/>
        </p:nvSpPr>
        <p:spPr>
          <a:xfrm>
            <a:off x="2628900" y="1908175"/>
            <a:ext cx="5400675" cy="1158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即提高平衡混合物里氨的含量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 algn="r">
              <a:spcBef>
                <a:spcPct val="50000"/>
              </a:spcBef>
            </a:pP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——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化学平衡问题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7176" name="Rectangle 8"/>
          <p:cNvSpPr/>
          <p:nvPr/>
        </p:nvSpPr>
        <p:spPr>
          <a:xfrm>
            <a:off x="2628900" y="3213100"/>
            <a:ext cx="5399088" cy="1158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即提高单位时间里氨的产量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 algn="r">
              <a:spcBef>
                <a:spcPct val="50000"/>
              </a:spcBef>
            </a:pP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——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2" charset="-122"/>
              </a:rPr>
              <a:t>化学反应速率问题</a:t>
            </a:r>
            <a:endParaRPr lang="zh-CN" altLang="en-US" sz="2800" dirty="0"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7177" name="Rectangle 9"/>
          <p:cNvSpPr/>
          <p:nvPr/>
        </p:nvSpPr>
        <p:spPr>
          <a:xfrm>
            <a:off x="2628900" y="4457700"/>
            <a:ext cx="575945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降低成本</a:t>
            </a:r>
            <a:r>
              <a:rPr lang="zh-CN" altLang="en-US" sz="2800" dirty="0">
                <a:latin typeface="黑体" panose="02010609060101010101" pitchFamily="2" charset="-122"/>
                <a:ea typeface="黑体" panose="02010609060101010101" pitchFamily="2" charset="-122"/>
              </a:rPr>
              <a:t>，提高原料利用率。</a:t>
            </a:r>
            <a:endParaRPr lang="zh-CN" altLang="en-US" sz="28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178" name="Rectangle 10"/>
          <p:cNvSpPr/>
          <p:nvPr/>
        </p:nvSpPr>
        <p:spPr>
          <a:xfrm>
            <a:off x="2628900" y="5538788"/>
            <a:ext cx="5688013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latin typeface="黑体" panose="02010609060101010101" pitchFamily="2" charset="-122"/>
                <a:ea typeface="黑体" panose="02010609060101010101" pitchFamily="2" charset="-122"/>
              </a:rPr>
              <a:t>保护环境，对设备的要求。</a:t>
            </a:r>
            <a:endParaRPr lang="zh-CN" altLang="en-US" sz="28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6155" name="Rectangle 11"/>
          <p:cNvSpPr/>
          <p:nvPr/>
        </p:nvSpPr>
        <p:spPr>
          <a:xfrm>
            <a:off x="179388" y="263525"/>
            <a:ext cx="2733675" cy="5794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【</a:t>
            </a:r>
            <a:r>
              <a:rPr lang="zh-CN" altLang="en-US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交流</a:t>
            </a:r>
            <a:r>
              <a:rPr lang="en-US" altLang="zh-CN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·</a:t>
            </a:r>
            <a:r>
              <a:rPr lang="zh-CN" altLang="en-US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研讨</a:t>
            </a:r>
            <a:r>
              <a:rPr lang="en-US" altLang="zh-CN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】</a:t>
            </a:r>
            <a:endParaRPr lang="en-US" altLang="zh-CN" sz="3200" dirty="0">
              <a:solidFill>
                <a:srgbClr val="0099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99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99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39"/>
                            </p:stCondLst>
                            <p:childTnLst>
                              <p:par>
                                <p:cTn id="5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7172" grpId="0"/>
      <p:bldP spid="7173" grpId="0"/>
      <p:bldP spid="7174" grpId="0"/>
      <p:bldP spid="7175" grpId="0"/>
      <p:bldP spid="7176" grpId="0"/>
      <p:bldP spid="7177" grpId="0"/>
      <p:bldP spid="717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Text Box 6"/>
          <p:cNvSpPr txBox="1"/>
          <p:nvPr/>
        </p:nvSpPr>
        <p:spPr>
          <a:xfrm>
            <a:off x="544513" y="1919288"/>
            <a:ext cx="8204200" cy="660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dirty="0">
                <a:latin typeface="Times New Roman" panose="02020603050405020304" pitchFamily="18" charset="0"/>
                <a:ea typeface="宋体" panose="02010600030101010101" pitchFamily="2" charset="-122"/>
              </a:rPr>
              <a:t>N</a:t>
            </a:r>
            <a:r>
              <a:rPr lang="en-US" altLang="zh-CN" sz="3200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sz="3200" dirty="0">
                <a:latin typeface="Times New Roman" panose="02020603050405020304" pitchFamily="18" charset="0"/>
                <a:ea typeface="宋体" panose="02010600030101010101" pitchFamily="2" charset="-122"/>
              </a:rPr>
              <a:t>(g)+3H</a:t>
            </a:r>
            <a:r>
              <a:rPr lang="en-US" altLang="zh-CN" sz="3200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sz="3200" dirty="0">
                <a:latin typeface="Times New Roman" panose="02020603050405020304" pitchFamily="18" charset="0"/>
                <a:ea typeface="宋体" panose="02010600030101010101" pitchFamily="2" charset="-122"/>
              </a:rPr>
              <a:t>(g)        2NH</a:t>
            </a:r>
            <a:r>
              <a:rPr lang="en-US" altLang="zh-CN" sz="3200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en-US" altLang="zh-CN" sz="3200" dirty="0">
                <a:latin typeface="Times New Roman" panose="02020603050405020304" pitchFamily="18" charset="0"/>
                <a:ea typeface="宋体" panose="02010600030101010101" pitchFamily="2" charset="-122"/>
              </a:rPr>
              <a:t>(g)</a:t>
            </a:r>
            <a:r>
              <a:rPr lang="zh-CN" altLang="en-US" sz="3200" dirty="0">
                <a:latin typeface="Times New Roman" panose="02020603050405020304" pitchFamily="18" charset="0"/>
                <a:ea typeface="宋体" panose="02010600030101010101" pitchFamily="2" charset="-122"/>
              </a:rPr>
              <a:t>   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△H= -92.2KJ·mol</a:t>
            </a:r>
            <a:r>
              <a:rPr lang="en-US" altLang="zh-CN" sz="2800" baseline="30000" dirty="0">
                <a:latin typeface="Times New Roman" panose="02020603050405020304" pitchFamily="18" charset="0"/>
                <a:ea typeface="宋体" panose="02010600030101010101" pitchFamily="2" charset="-122"/>
              </a:rPr>
              <a:t>-1</a:t>
            </a:r>
            <a:endParaRPr lang="en-US" altLang="zh-CN" sz="2800" baseline="30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7171" name="Group 3"/>
          <p:cNvGrpSpPr/>
          <p:nvPr/>
        </p:nvGrpSpPr>
        <p:grpSpPr>
          <a:xfrm>
            <a:off x="2917825" y="2208213"/>
            <a:ext cx="720725" cy="71437"/>
            <a:chOff x="0" y="0"/>
            <a:chExt cx="453" cy="45"/>
          </a:xfrm>
        </p:grpSpPr>
        <p:sp>
          <p:nvSpPr>
            <p:cNvPr id="7175" name="Line 4"/>
            <p:cNvSpPr/>
            <p:nvPr/>
          </p:nvSpPr>
          <p:spPr>
            <a:xfrm>
              <a:off x="45" y="0"/>
              <a:ext cx="408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7176" name="Line 5"/>
            <p:cNvSpPr/>
            <p:nvPr/>
          </p:nvSpPr>
          <p:spPr>
            <a:xfrm flipH="1">
              <a:off x="0" y="45"/>
              <a:ext cx="408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</p:grpSp>
      <p:sp>
        <p:nvSpPr>
          <p:cNvPr id="7172" name="Text Box 6"/>
          <p:cNvSpPr txBox="1"/>
          <p:nvPr/>
        </p:nvSpPr>
        <p:spPr>
          <a:xfrm>
            <a:off x="1187450" y="1127125"/>
            <a:ext cx="4672013" cy="5778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合成氨反应有什么特点？</a:t>
            </a:r>
            <a:endParaRPr lang="zh-CN" altLang="en-US" sz="3200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199" name="Text Box 7"/>
          <p:cNvSpPr txBox="1"/>
          <p:nvPr/>
        </p:nvSpPr>
        <p:spPr>
          <a:xfrm>
            <a:off x="1116013" y="2854325"/>
            <a:ext cx="6626225" cy="2527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zh-CN" altLang="en-US" sz="3200" dirty="0">
                <a:solidFill>
                  <a:srgbClr val="0000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可逆</a:t>
            </a:r>
            <a:r>
              <a:rPr lang="zh-CN" altLang="en-US" sz="3200" dirty="0">
                <a:latin typeface="Arial" panose="020B0604020202020204" pitchFamily="34" charset="0"/>
                <a:ea typeface="宋体" panose="02010600030101010101" pitchFamily="2" charset="-122"/>
              </a:rPr>
              <a:t>反应；</a:t>
            </a:r>
            <a:endParaRPr lang="zh-CN" altLang="en-US" sz="320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zh-CN" altLang="en-US" sz="3200" dirty="0">
                <a:latin typeface="Arial" panose="020B0604020202020204" pitchFamily="34" charset="0"/>
                <a:ea typeface="宋体" panose="02010600030101010101" pitchFamily="2" charset="-122"/>
              </a:rPr>
              <a:t>正反应是</a:t>
            </a:r>
            <a:r>
              <a:rPr lang="zh-CN" altLang="en-US" sz="3200" dirty="0">
                <a:solidFill>
                  <a:srgbClr val="0000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放热</a:t>
            </a:r>
            <a:r>
              <a:rPr lang="zh-CN" altLang="en-US" sz="3200" dirty="0">
                <a:latin typeface="Arial" panose="020B0604020202020204" pitchFamily="34" charset="0"/>
                <a:ea typeface="宋体" panose="02010600030101010101" pitchFamily="2" charset="-122"/>
              </a:rPr>
              <a:t>反应；</a:t>
            </a:r>
            <a:endParaRPr lang="zh-CN" altLang="en-US" sz="320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zh-CN" altLang="en-US" sz="3200" dirty="0">
                <a:latin typeface="Arial" panose="020B0604020202020204" pitchFamily="34" charset="0"/>
                <a:ea typeface="宋体" panose="02010600030101010101" pitchFamily="2" charset="-122"/>
              </a:rPr>
              <a:t>正反应是</a:t>
            </a:r>
            <a:r>
              <a:rPr lang="zh-CN" altLang="en-US" sz="3200" dirty="0">
                <a:solidFill>
                  <a:srgbClr val="0000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熵减</a:t>
            </a:r>
            <a:r>
              <a:rPr lang="zh-CN" altLang="en-US" sz="3200" dirty="0">
                <a:latin typeface="Arial" panose="020B0604020202020204" pitchFamily="34" charset="0"/>
                <a:ea typeface="宋体" panose="02010600030101010101" pitchFamily="2" charset="-122"/>
              </a:rPr>
              <a:t>的反应；</a:t>
            </a:r>
            <a:endParaRPr lang="zh-CN" altLang="en-US" sz="320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zh-CN" altLang="en-US" sz="3200" dirty="0">
                <a:latin typeface="Arial" panose="020B0604020202020204" pitchFamily="34" charset="0"/>
                <a:ea typeface="宋体" panose="02010600030101010101" pitchFamily="2" charset="-122"/>
              </a:rPr>
              <a:t>反应物和生成物均为</a:t>
            </a:r>
            <a:r>
              <a:rPr lang="zh-CN" altLang="en-US" sz="3200" dirty="0">
                <a:solidFill>
                  <a:srgbClr val="0000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气体</a:t>
            </a:r>
            <a:r>
              <a:rPr lang="zh-CN" altLang="en-US" sz="3200" dirty="0">
                <a:latin typeface="Arial" panose="020B0604020202020204" pitchFamily="34" charset="0"/>
                <a:ea typeface="宋体" panose="02010600030101010101" pitchFamily="2" charset="-122"/>
              </a:rPr>
              <a:t>；</a:t>
            </a:r>
            <a:endParaRPr lang="zh-CN" altLang="en-US" sz="320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zh-CN" altLang="en-US" sz="3200" dirty="0">
                <a:latin typeface="Arial" panose="020B0604020202020204" pitchFamily="34" charset="0"/>
                <a:ea typeface="宋体" panose="02010600030101010101" pitchFamily="2" charset="-122"/>
              </a:rPr>
              <a:t>正反应为</a:t>
            </a:r>
            <a:r>
              <a:rPr lang="zh-CN" altLang="en-US" sz="3200" dirty="0">
                <a:solidFill>
                  <a:srgbClr val="0000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气体分子数减小</a:t>
            </a:r>
            <a:r>
              <a:rPr lang="zh-CN" altLang="en-US" sz="3200" dirty="0">
                <a:latin typeface="Arial" panose="020B0604020202020204" pitchFamily="34" charset="0"/>
                <a:ea typeface="宋体" panose="02010600030101010101" pitchFamily="2" charset="-122"/>
              </a:rPr>
              <a:t>的反应。</a:t>
            </a:r>
            <a:endParaRPr lang="zh-CN" altLang="en-US" sz="32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174" name="Rectangle 8"/>
          <p:cNvSpPr/>
          <p:nvPr/>
        </p:nvSpPr>
        <p:spPr>
          <a:xfrm>
            <a:off x="179388" y="263525"/>
            <a:ext cx="1808162" cy="5778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【</a:t>
            </a:r>
            <a:r>
              <a:rPr lang="zh-CN" altLang="en-US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思考</a:t>
            </a:r>
            <a:r>
              <a:rPr lang="en-US" altLang="zh-CN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】</a:t>
            </a:r>
            <a:endParaRPr lang="en-US" altLang="zh-CN" sz="3200" dirty="0">
              <a:solidFill>
                <a:srgbClr val="0099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Text Box 2"/>
          <p:cNvSpPr txBox="1"/>
          <p:nvPr/>
        </p:nvSpPr>
        <p:spPr>
          <a:xfrm>
            <a:off x="487363" y="1268413"/>
            <a:ext cx="7685087" cy="519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根据此反应特点分析，什么条件有利于合成氨？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9219" name="Group 3"/>
          <p:cNvGraphicFramePr>
            <a:graphicFrameLocks noGrp="1"/>
          </p:cNvGraphicFramePr>
          <p:nvPr/>
        </p:nvGraphicFramePr>
        <p:xfrm>
          <a:off x="469900" y="2133600"/>
          <a:ext cx="8062913" cy="4497388"/>
        </p:xfrm>
        <a:graphic>
          <a:graphicData uri="http://schemas.openxmlformats.org/drawingml/2006/table">
            <a:tbl>
              <a:tblPr/>
              <a:tblGrid>
                <a:gridCol w="1041400"/>
                <a:gridCol w="1557338"/>
                <a:gridCol w="5464175"/>
              </a:tblGrid>
              <a:tr h="592138"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外界条件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 h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增大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NH</a:t>
                      </a:r>
                      <a:r>
                        <a:rPr kumimoji="0" lang="en-US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</a:t>
                      </a: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的含量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38163">
                <a:tc vMerge="1" gridSpan="2">
                  <a:tcPr/>
                </a:tc>
                <a:tc vMerge="1" h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化学平衡角度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0318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浓度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</a:t>
                      </a:r>
                      <a:r>
                        <a:rPr kumimoji="0" lang="en-US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、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</a:t>
                      </a:r>
                      <a:r>
                        <a:rPr kumimoji="0" lang="en-US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endParaRPr kumimoji="0" lang="en-US" sz="28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92138"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NH</a:t>
                      </a:r>
                      <a:r>
                        <a:rPr kumimoji="0" lang="en-US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</a:t>
                      </a:r>
                      <a:endParaRPr kumimoji="0" lang="en-US" sz="28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sz="28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8102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温度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794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压强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8102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催化剂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246" name="Rectangle 30"/>
          <p:cNvSpPr/>
          <p:nvPr/>
        </p:nvSpPr>
        <p:spPr>
          <a:xfrm>
            <a:off x="3328988" y="3357563"/>
            <a:ext cx="4967287" cy="9509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600" dirty="0">
                <a:solidFill>
                  <a:srgbClr val="FF33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增大</a:t>
            </a:r>
            <a:r>
              <a:rPr lang="en-US" altLang="zh-CN" sz="2600" dirty="0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N</a:t>
            </a:r>
            <a:r>
              <a:rPr lang="en-US" altLang="zh-CN" sz="2600" baseline="-25000" dirty="0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2</a:t>
            </a:r>
            <a:r>
              <a:rPr lang="zh-CN" altLang="en-US" sz="2600" dirty="0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、</a:t>
            </a:r>
            <a:r>
              <a:rPr lang="en-US" altLang="zh-CN" sz="2600" dirty="0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H</a:t>
            </a:r>
            <a:r>
              <a:rPr lang="en-US" altLang="zh-CN" sz="2600" baseline="-25000" dirty="0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2</a:t>
            </a:r>
            <a:r>
              <a:rPr lang="zh-CN" altLang="en-US" sz="2600" dirty="0">
                <a:solidFill>
                  <a:srgbClr val="FF33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的浓度，其物质的量之比为</a:t>
            </a:r>
            <a:r>
              <a:rPr lang="en-US" altLang="zh-CN" sz="2600" dirty="0">
                <a:solidFill>
                  <a:srgbClr val="FF33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1:3</a:t>
            </a:r>
            <a:r>
              <a:rPr lang="zh-CN" altLang="en-US" sz="2600" dirty="0">
                <a:solidFill>
                  <a:srgbClr val="FF33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时，</a:t>
            </a:r>
            <a:r>
              <a:rPr lang="en-US" altLang="zh-CN" sz="2600" dirty="0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NH</a:t>
            </a:r>
            <a:r>
              <a:rPr lang="en-US" altLang="zh-CN" sz="2600" baseline="-25000" dirty="0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3</a:t>
            </a:r>
            <a:r>
              <a:rPr lang="zh-CN" altLang="en-US" sz="2600" dirty="0">
                <a:solidFill>
                  <a:srgbClr val="FF33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的含量最高</a:t>
            </a:r>
            <a:endParaRPr lang="zh-CN" altLang="en-US" sz="2600" dirty="0">
              <a:solidFill>
                <a:srgbClr val="FF33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8223" name="Rectangle 31"/>
          <p:cNvSpPr/>
          <p:nvPr/>
        </p:nvSpPr>
        <p:spPr>
          <a:xfrm>
            <a:off x="179388" y="263525"/>
            <a:ext cx="4537075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【</a:t>
            </a:r>
            <a:r>
              <a:rPr lang="zh-CN" altLang="en-US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交流</a:t>
            </a:r>
            <a:r>
              <a:rPr lang="en-US" altLang="zh-CN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·</a:t>
            </a:r>
            <a:r>
              <a:rPr lang="zh-CN" altLang="en-US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研讨</a:t>
            </a:r>
            <a:r>
              <a:rPr lang="en-US" altLang="zh-CN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】</a:t>
            </a:r>
            <a:r>
              <a:rPr lang="zh-CN" altLang="en-US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~</a:t>
            </a:r>
            <a:r>
              <a:rPr lang="zh-CN" altLang="en-US" sz="3200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多</a:t>
            </a:r>
            <a:endParaRPr lang="zh-CN" altLang="en-US" sz="3200" dirty="0">
              <a:solidFill>
                <a:srgbClr val="FF33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2" name="Group 32"/>
          <p:cNvGrpSpPr/>
          <p:nvPr/>
        </p:nvGrpSpPr>
        <p:grpSpPr>
          <a:xfrm>
            <a:off x="585788" y="887413"/>
            <a:ext cx="8220075" cy="5876925"/>
            <a:chOff x="0" y="0"/>
            <a:chExt cx="5178" cy="3702"/>
          </a:xfrm>
        </p:grpSpPr>
        <p:grpSp>
          <p:nvGrpSpPr>
            <p:cNvPr id="8227" name="Group 33"/>
            <p:cNvGrpSpPr/>
            <p:nvPr/>
          </p:nvGrpSpPr>
          <p:grpSpPr>
            <a:xfrm>
              <a:off x="454" y="246"/>
              <a:ext cx="4560" cy="3072"/>
              <a:chOff x="0" y="0"/>
              <a:chExt cx="4560" cy="3072"/>
            </a:xfrm>
          </p:grpSpPr>
          <p:sp>
            <p:nvSpPr>
              <p:cNvPr id="8237" name="Line 34"/>
              <p:cNvSpPr/>
              <p:nvPr/>
            </p:nvSpPr>
            <p:spPr>
              <a:xfrm flipV="1">
                <a:off x="0" y="0"/>
                <a:ext cx="0" cy="3072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8238" name="Line 35"/>
              <p:cNvSpPr/>
              <p:nvPr/>
            </p:nvSpPr>
            <p:spPr>
              <a:xfrm>
                <a:off x="0" y="3072"/>
                <a:ext cx="4560" cy="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8239" name="Rectangle 36"/>
              <p:cNvSpPr/>
              <p:nvPr/>
            </p:nvSpPr>
            <p:spPr>
              <a:xfrm>
                <a:off x="3200" y="2645"/>
                <a:ext cx="640" cy="427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</a:pPr>
                <a:endParaRPr lang="zh-CN" altLang="en-US" sz="2800" b="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8240" name="Rectangle 37"/>
              <p:cNvSpPr/>
              <p:nvPr/>
            </p:nvSpPr>
            <p:spPr>
              <a:xfrm>
                <a:off x="2560" y="2645"/>
                <a:ext cx="640" cy="427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</a:pPr>
                <a:endParaRPr lang="zh-CN" altLang="en-US" sz="2800" b="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8241" name="Rectangle 38"/>
              <p:cNvSpPr/>
              <p:nvPr/>
            </p:nvSpPr>
            <p:spPr>
              <a:xfrm>
                <a:off x="1920" y="2645"/>
                <a:ext cx="640" cy="427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</a:pPr>
                <a:endParaRPr lang="zh-CN" altLang="en-US" sz="2800" b="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8242" name="Rectangle 39"/>
              <p:cNvSpPr/>
              <p:nvPr/>
            </p:nvSpPr>
            <p:spPr>
              <a:xfrm>
                <a:off x="1280" y="2645"/>
                <a:ext cx="640" cy="427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</a:pPr>
                <a:endParaRPr lang="zh-CN" altLang="en-US" sz="2800" b="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8243" name="Rectangle 40"/>
              <p:cNvSpPr/>
              <p:nvPr/>
            </p:nvSpPr>
            <p:spPr>
              <a:xfrm>
                <a:off x="640" y="2645"/>
                <a:ext cx="640" cy="427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</a:pPr>
                <a:endParaRPr lang="zh-CN" altLang="en-US" sz="2800" b="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8244" name="Rectangle 41"/>
              <p:cNvSpPr/>
              <p:nvPr/>
            </p:nvSpPr>
            <p:spPr>
              <a:xfrm>
                <a:off x="0" y="2645"/>
                <a:ext cx="640" cy="427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</a:pPr>
                <a:endParaRPr lang="zh-CN" altLang="en-US" sz="2800" b="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8245" name="Rectangle 42"/>
              <p:cNvSpPr/>
              <p:nvPr/>
            </p:nvSpPr>
            <p:spPr>
              <a:xfrm>
                <a:off x="3200" y="2219"/>
                <a:ext cx="640" cy="426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</a:pPr>
                <a:endParaRPr lang="zh-CN" altLang="en-US" sz="2800" b="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8246" name="Rectangle 43"/>
              <p:cNvSpPr/>
              <p:nvPr/>
            </p:nvSpPr>
            <p:spPr>
              <a:xfrm>
                <a:off x="2560" y="2219"/>
                <a:ext cx="640" cy="426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</a:pPr>
                <a:endParaRPr lang="zh-CN" altLang="en-US" sz="2800" b="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8247" name="Rectangle 44"/>
              <p:cNvSpPr/>
              <p:nvPr/>
            </p:nvSpPr>
            <p:spPr>
              <a:xfrm>
                <a:off x="1920" y="2219"/>
                <a:ext cx="640" cy="426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</a:pPr>
                <a:endParaRPr lang="zh-CN" altLang="en-US" sz="2800" b="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8248" name="Rectangle 45"/>
              <p:cNvSpPr/>
              <p:nvPr/>
            </p:nvSpPr>
            <p:spPr>
              <a:xfrm>
                <a:off x="1280" y="2219"/>
                <a:ext cx="640" cy="426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</a:pPr>
                <a:endParaRPr lang="zh-CN" altLang="en-US" sz="2800" b="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8249" name="Rectangle 46"/>
              <p:cNvSpPr/>
              <p:nvPr/>
            </p:nvSpPr>
            <p:spPr>
              <a:xfrm>
                <a:off x="640" y="2219"/>
                <a:ext cx="640" cy="426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</a:pPr>
                <a:endParaRPr lang="zh-CN" altLang="en-US" sz="2800" b="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8250" name="Rectangle 47"/>
              <p:cNvSpPr/>
              <p:nvPr/>
            </p:nvSpPr>
            <p:spPr>
              <a:xfrm>
                <a:off x="0" y="2219"/>
                <a:ext cx="640" cy="426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</a:pPr>
                <a:endParaRPr lang="zh-CN" altLang="en-US" sz="2800" b="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8251" name="Rectangle 48"/>
              <p:cNvSpPr/>
              <p:nvPr/>
            </p:nvSpPr>
            <p:spPr>
              <a:xfrm>
                <a:off x="3200" y="1792"/>
                <a:ext cx="640" cy="427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</a:pPr>
                <a:endParaRPr lang="zh-CN" altLang="en-US" sz="2800" b="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8252" name="Rectangle 49"/>
              <p:cNvSpPr/>
              <p:nvPr/>
            </p:nvSpPr>
            <p:spPr>
              <a:xfrm>
                <a:off x="2560" y="1792"/>
                <a:ext cx="640" cy="427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</a:pPr>
                <a:endParaRPr lang="zh-CN" altLang="en-US" sz="2800" b="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8253" name="Rectangle 50"/>
              <p:cNvSpPr/>
              <p:nvPr/>
            </p:nvSpPr>
            <p:spPr>
              <a:xfrm>
                <a:off x="1920" y="1792"/>
                <a:ext cx="640" cy="427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</a:pPr>
                <a:endParaRPr lang="zh-CN" altLang="en-US" sz="2800" b="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8254" name="Rectangle 51"/>
              <p:cNvSpPr/>
              <p:nvPr/>
            </p:nvSpPr>
            <p:spPr>
              <a:xfrm>
                <a:off x="1280" y="1792"/>
                <a:ext cx="640" cy="427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</a:pPr>
                <a:endParaRPr lang="zh-CN" altLang="en-US" sz="2800" b="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8255" name="Rectangle 52"/>
              <p:cNvSpPr/>
              <p:nvPr/>
            </p:nvSpPr>
            <p:spPr>
              <a:xfrm>
                <a:off x="640" y="1792"/>
                <a:ext cx="640" cy="427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</a:pPr>
                <a:endParaRPr lang="zh-CN" altLang="en-US" sz="2800" b="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8256" name="Rectangle 53"/>
              <p:cNvSpPr/>
              <p:nvPr/>
            </p:nvSpPr>
            <p:spPr>
              <a:xfrm>
                <a:off x="0" y="1792"/>
                <a:ext cx="640" cy="427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</a:pPr>
                <a:endParaRPr lang="zh-CN" altLang="en-US" sz="2800" b="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8257" name="Rectangle 54"/>
              <p:cNvSpPr/>
              <p:nvPr/>
            </p:nvSpPr>
            <p:spPr>
              <a:xfrm>
                <a:off x="3200" y="1365"/>
                <a:ext cx="640" cy="427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</a:pPr>
                <a:endParaRPr lang="zh-CN" altLang="en-US" sz="2800" b="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8258" name="Rectangle 55"/>
              <p:cNvSpPr/>
              <p:nvPr/>
            </p:nvSpPr>
            <p:spPr>
              <a:xfrm>
                <a:off x="2560" y="1365"/>
                <a:ext cx="640" cy="427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</a:pPr>
                <a:endParaRPr lang="zh-CN" altLang="en-US" sz="2800" b="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8259" name="Rectangle 56"/>
              <p:cNvSpPr/>
              <p:nvPr/>
            </p:nvSpPr>
            <p:spPr>
              <a:xfrm>
                <a:off x="1920" y="1365"/>
                <a:ext cx="640" cy="427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</a:pPr>
                <a:endParaRPr lang="zh-CN" altLang="en-US" sz="2800" b="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8260" name="Rectangle 57"/>
              <p:cNvSpPr/>
              <p:nvPr/>
            </p:nvSpPr>
            <p:spPr>
              <a:xfrm>
                <a:off x="1280" y="1365"/>
                <a:ext cx="640" cy="427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</a:pPr>
                <a:endParaRPr lang="zh-CN" altLang="en-US" sz="2800" b="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8261" name="Rectangle 58"/>
              <p:cNvSpPr/>
              <p:nvPr/>
            </p:nvSpPr>
            <p:spPr>
              <a:xfrm>
                <a:off x="640" y="1365"/>
                <a:ext cx="640" cy="427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</a:pPr>
                <a:endParaRPr lang="zh-CN" altLang="en-US" sz="2800" b="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8262" name="Rectangle 59"/>
              <p:cNvSpPr/>
              <p:nvPr/>
            </p:nvSpPr>
            <p:spPr>
              <a:xfrm>
                <a:off x="0" y="1365"/>
                <a:ext cx="640" cy="427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</a:pPr>
                <a:endParaRPr lang="zh-CN" altLang="en-US" sz="2800" b="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8263" name="Rectangle 60"/>
              <p:cNvSpPr/>
              <p:nvPr/>
            </p:nvSpPr>
            <p:spPr>
              <a:xfrm>
                <a:off x="3200" y="939"/>
                <a:ext cx="640" cy="426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</a:pPr>
                <a:endParaRPr lang="zh-CN" altLang="en-US" sz="2800" b="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8264" name="Rectangle 61"/>
              <p:cNvSpPr/>
              <p:nvPr/>
            </p:nvSpPr>
            <p:spPr>
              <a:xfrm>
                <a:off x="2560" y="939"/>
                <a:ext cx="640" cy="426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</a:pPr>
                <a:endParaRPr lang="zh-CN" altLang="en-US" sz="2800" b="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8265" name="Rectangle 62"/>
              <p:cNvSpPr/>
              <p:nvPr/>
            </p:nvSpPr>
            <p:spPr>
              <a:xfrm>
                <a:off x="1920" y="939"/>
                <a:ext cx="640" cy="426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</a:pPr>
                <a:endParaRPr lang="zh-CN" altLang="en-US" sz="2800" b="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8266" name="Rectangle 63"/>
              <p:cNvSpPr/>
              <p:nvPr/>
            </p:nvSpPr>
            <p:spPr>
              <a:xfrm>
                <a:off x="1280" y="939"/>
                <a:ext cx="640" cy="426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</a:pPr>
                <a:endParaRPr lang="zh-CN" altLang="en-US" sz="2800" b="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8267" name="Rectangle 64"/>
              <p:cNvSpPr/>
              <p:nvPr/>
            </p:nvSpPr>
            <p:spPr>
              <a:xfrm>
                <a:off x="640" y="939"/>
                <a:ext cx="640" cy="426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</a:pPr>
                <a:endParaRPr lang="zh-CN" altLang="en-US" sz="2800" b="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8268" name="Rectangle 65"/>
              <p:cNvSpPr/>
              <p:nvPr/>
            </p:nvSpPr>
            <p:spPr>
              <a:xfrm>
                <a:off x="0" y="939"/>
                <a:ext cx="640" cy="426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</a:pPr>
                <a:endParaRPr lang="zh-CN" altLang="en-US" sz="2800" b="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8269" name="Rectangle 66"/>
              <p:cNvSpPr/>
              <p:nvPr/>
            </p:nvSpPr>
            <p:spPr>
              <a:xfrm>
                <a:off x="3200" y="560"/>
                <a:ext cx="640" cy="379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</a:pPr>
                <a:endParaRPr lang="zh-CN" altLang="en-US" sz="2800" b="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8270" name="Rectangle 67"/>
              <p:cNvSpPr/>
              <p:nvPr/>
            </p:nvSpPr>
            <p:spPr>
              <a:xfrm>
                <a:off x="2560" y="560"/>
                <a:ext cx="640" cy="379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</a:pPr>
                <a:endParaRPr lang="zh-CN" altLang="en-US" sz="2800" b="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8271" name="Rectangle 68"/>
              <p:cNvSpPr/>
              <p:nvPr/>
            </p:nvSpPr>
            <p:spPr>
              <a:xfrm>
                <a:off x="1920" y="560"/>
                <a:ext cx="640" cy="379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</a:pPr>
                <a:endParaRPr lang="zh-CN" altLang="en-US" sz="2800" b="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8272" name="Rectangle 69"/>
              <p:cNvSpPr/>
              <p:nvPr/>
            </p:nvSpPr>
            <p:spPr>
              <a:xfrm>
                <a:off x="1280" y="560"/>
                <a:ext cx="640" cy="379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</a:pPr>
                <a:endParaRPr lang="zh-CN" altLang="en-US" sz="2800" b="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8273" name="Rectangle 70"/>
              <p:cNvSpPr/>
              <p:nvPr/>
            </p:nvSpPr>
            <p:spPr>
              <a:xfrm>
                <a:off x="640" y="560"/>
                <a:ext cx="640" cy="379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</a:pPr>
                <a:endParaRPr lang="zh-CN" altLang="en-US" sz="2800" b="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8274" name="Rectangle 71"/>
              <p:cNvSpPr/>
              <p:nvPr/>
            </p:nvSpPr>
            <p:spPr>
              <a:xfrm>
                <a:off x="0" y="560"/>
                <a:ext cx="640" cy="379"/>
              </a:xfrm>
              <a:prstGeom prst="rect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pPr>
                  <a:spcBef>
                    <a:spcPct val="20000"/>
                  </a:spcBef>
                  <a:buClr>
                    <a:schemeClr val="hlink"/>
                  </a:buClr>
                  <a:buFont typeface="Wingdings" panose="05000000000000000000" pitchFamily="2" charset="2"/>
                </a:pPr>
                <a:endParaRPr lang="zh-CN" altLang="en-US" sz="2800" b="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8275" name="Line 72"/>
              <p:cNvSpPr/>
              <p:nvPr/>
            </p:nvSpPr>
            <p:spPr>
              <a:xfrm>
                <a:off x="0" y="560"/>
                <a:ext cx="3840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8276" name="Line 73"/>
              <p:cNvSpPr/>
              <p:nvPr/>
            </p:nvSpPr>
            <p:spPr>
              <a:xfrm>
                <a:off x="0" y="939"/>
                <a:ext cx="3840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8277" name="Line 74"/>
              <p:cNvSpPr/>
              <p:nvPr/>
            </p:nvSpPr>
            <p:spPr>
              <a:xfrm>
                <a:off x="0" y="1365"/>
                <a:ext cx="3840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8278" name="Line 75"/>
              <p:cNvSpPr/>
              <p:nvPr/>
            </p:nvSpPr>
            <p:spPr>
              <a:xfrm>
                <a:off x="0" y="1792"/>
                <a:ext cx="3840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8279" name="Line 76"/>
              <p:cNvSpPr/>
              <p:nvPr/>
            </p:nvSpPr>
            <p:spPr>
              <a:xfrm>
                <a:off x="0" y="2219"/>
                <a:ext cx="3840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8280" name="Line 77"/>
              <p:cNvSpPr/>
              <p:nvPr/>
            </p:nvSpPr>
            <p:spPr>
              <a:xfrm>
                <a:off x="0" y="2645"/>
                <a:ext cx="3840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8281" name="Line 78"/>
              <p:cNvSpPr/>
              <p:nvPr/>
            </p:nvSpPr>
            <p:spPr>
              <a:xfrm>
                <a:off x="0" y="3072"/>
                <a:ext cx="3840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8282" name="Line 79"/>
              <p:cNvSpPr/>
              <p:nvPr/>
            </p:nvSpPr>
            <p:spPr>
              <a:xfrm>
                <a:off x="0" y="560"/>
                <a:ext cx="0" cy="2512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8283" name="Line 80"/>
              <p:cNvSpPr/>
              <p:nvPr/>
            </p:nvSpPr>
            <p:spPr>
              <a:xfrm>
                <a:off x="640" y="560"/>
                <a:ext cx="0" cy="2512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8284" name="Line 81"/>
              <p:cNvSpPr/>
              <p:nvPr/>
            </p:nvSpPr>
            <p:spPr>
              <a:xfrm>
                <a:off x="1280" y="560"/>
                <a:ext cx="0" cy="2512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8285" name="Line 82"/>
              <p:cNvSpPr/>
              <p:nvPr/>
            </p:nvSpPr>
            <p:spPr>
              <a:xfrm>
                <a:off x="1920" y="560"/>
                <a:ext cx="0" cy="2512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8286" name="Line 83"/>
              <p:cNvSpPr/>
              <p:nvPr/>
            </p:nvSpPr>
            <p:spPr>
              <a:xfrm>
                <a:off x="2560" y="560"/>
                <a:ext cx="0" cy="2512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8287" name="Line 84"/>
              <p:cNvSpPr/>
              <p:nvPr/>
            </p:nvSpPr>
            <p:spPr>
              <a:xfrm>
                <a:off x="3200" y="560"/>
                <a:ext cx="0" cy="2512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8288" name="Line 85"/>
              <p:cNvSpPr/>
              <p:nvPr/>
            </p:nvSpPr>
            <p:spPr>
              <a:xfrm>
                <a:off x="3840" y="560"/>
                <a:ext cx="0" cy="2512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8228" name="Text Box 86"/>
            <p:cNvSpPr txBox="1"/>
            <p:nvPr/>
          </p:nvSpPr>
          <p:spPr>
            <a:xfrm>
              <a:off x="252" y="3318"/>
              <a:ext cx="3926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pPr eaLnBrk="0" hangingPunct="0"/>
              <a:r>
                <a:rPr lang="en-US" altLang="zh-CN" sz="28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1:1      1:2        1:3     1:4      1:5      1:6     </a:t>
              </a:r>
              <a:endPara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8229" name="Text Box 87"/>
            <p:cNvSpPr txBox="1"/>
            <p:nvPr/>
          </p:nvSpPr>
          <p:spPr>
            <a:xfrm>
              <a:off x="60" y="671"/>
              <a:ext cx="396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pPr eaLnBrk="0" hangingPunct="0"/>
              <a:r>
                <a:rPr lang="en-US" altLang="zh-CN" sz="28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0.6</a:t>
              </a:r>
              <a:endPara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8230" name="Text Box 88"/>
            <p:cNvSpPr txBox="1"/>
            <p:nvPr/>
          </p:nvSpPr>
          <p:spPr>
            <a:xfrm>
              <a:off x="60" y="1007"/>
              <a:ext cx="396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pPr eaLnBrk="0" hangingPunct="0"/>
              <a:r>
                <a:rPr lang="en-US" altLang="zh-CN" sz="28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0.5</a:t>
              </a:r>
              <a:endPara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8231" name="Text Box 89"/>
            <p:cNvSpPr txBox="1"/>
            <p:nvPr/>
          </p:nvSpPr>
          <p:spPr>
            <a:xfrm>
              <a:off x="60" y="1376"/>
              <a:ext cx="396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pPr eaLnBrk="0" hangingPunct="0"/>
              <a:r>
                <a:rPr lang="en-US" altLang="zh-CN" sz="28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0.4</a:t>
              </a:r>
              <a:endPara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8232" name="Text Box 90"/>
            <p:cNvSpPr txBox="1"/>
            <p:nvPr/>
          </p:nvSpPr>
          <p:spPr>
            <a:xfrm>
              <a:off x="58" y="1808"/>
              <a:ext cx="396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pPr eaLnBrk="0" hangingPunct="0"/>
              <a:r>
                <a:rPr lang="en-US" altLang="zh-CN" sz="28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0.3</a:t>
              </a:r>
              <a:endPara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8233" name="Text Box 91"/>
            <p:cNvSpPr txBox="1"/>
            <p:nvPr/>
          </p:nvSpPr>
          <p:spPr>
            <a:xfrm>
              <a:off x="70" y="2255"/>
              <a:ext cx="396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pPr eaLnBrk="0" hangingPunct="0"/>
              <a:r>
                <a:rPr lang="en-US" altLang="zh-CN" sz="28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0.2</a:t>
              </a:r>
              <a:endPara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8234" name="Text Box 92"/>
            <p:cNvSpPr txBox="1"/>
            <p:nvPr/>
          </p:nvSpPr>
          <p:spPr>
            <a:xfrm>
              <a:off x="70" y="2720"/>
              <a:ext cx="396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pPr eaLnBrk="0" hangingPunct="0"/>
              <a:r>
                <a:rPr lang="en-US" altLang="zh-CN" sz="28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0.1</a:t>
              </a:r>
              <a:endPara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8235" name="Text Box 93"/>
            <p:cNvSpPr txBox="1"/>
            <p:nvPr/>
          </p:nvSpPr>
          <p:spPr>
            <a:xfrm>
              <a:off x="0" y="0"/>
              <a:ext cx="756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pPr eaLnBrk="0" hangingPunct="0"/>
              <a:r>
                <a:rPr lang="en-US" altLang="zh-CN" sz="28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NH</a:t>
              </a:r>
              <a:r>
                <a:rPr lang="en-US" altLang="zh-CN" sz="20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r>
                <a:rPr lang="en-US" altLang="zh-CN" sz="28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%</a:t>
              </a:r>
              <a:endPara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8236" name="Text Box 94"/>
            <p:cNvSpPr txBox="1"/>
            <p:nvPr/>
          </p:nvSpPr>
          <p:spPr>
            <a:xfrm>
              <a:off x="4491" y="3375"/>
              <a:ext cx="687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pPr eaLnBrk="0" hangingPunct="0"/>
              <a:r>
                <a:rPr lang="en-US" altLang="zh-CN" sz="28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N</a:t>
              </a:r>
              <a:r>
                <a:rPr lang="en-US" altLang="zh-CN" sz="20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en-US" altLang="zh-CN" sz="28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:H</a:t>
              </a:r>
              <a:r>
                <a:rPr lang="en-US" altLang="zh-CN" sz="20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endParaRPr lang="en-US" altLang="zh-CN" sz="20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9311" name="未知"/>
          <p:cNvSpPr/>
          <p:nvPr/>
        </p:nvSpPr>
        <p:spPr>
          <a:xfrm>
            <a:off x="1363663" y="2179638"/>
            <a:ext cx="6096000" cy="1308100"/>
          </a:xfrm>
          <a:custGeom>
            <a:avLst/>
            <a:gdLst>
              <a:gd name="txL" fmla="*/ 0 w 3840"/>
              <a:gd name="txT" fmla="*/ 0 h 824"/>
              <a:gd name="txR" fmla="*/ 3840 w 3840"/>
              <a:gd name="txB" fmla="*/ 824 h 824"/>
            </a:gdLst>
            <a:ahLst/>
            <a:cxnLst>
              <a:cxn ang="0">
                <a:pos x="0" y="776"/>
              </a:cxn>
              <a:cxn ang="0">
                <a:pos x="1296" y="8"/>
              </a:cxn>
              <a:cxn ang="0">
                <a:pos x="3840" y="824"/>
              </a:cxn>
            </a:cxnLst>
            <a:rect l="txL" t="txT" r="txR" b="txB"/>
            <a:pathLst>
              <a:path w="3840" h="824">
                <a:moveTo>
                  <a:pt x="0" y="776"/>
                </a:moveTo>
                <a:cubicBezTo>
                  <a:pt x="328" y="388"/>
                  <a:pt x="656" y="0"/>
                  <a:pt x="1296" y="8"/>
                </a:cubicBezTo>
                <a:cubicBezTo>
                  <a:pt x="1936" y="16"/>
                  <a:pt x="2888" y="420"/>
                  <a:pt x="3840" y="824"/>
                </a:cubicBezTo>
              </a:path>
            </a:pathLst>
          </a:custGeom>
          <a:noFill/>
          <a:ln w="38100" cap="flat" cmpd="sng">
            <a:solidFill>
              <a:schemeClr val="tx2">
                <a:alpha val="10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9312" name="Rectangle 96"/>
          <p:cNvSpPr/>
          <p:nvPr/>
        </p:nvSpPr>
        <p:spPr>
          <a:xfrm>
            <a:off x="4572000" y="4292600"/>
            <a:ext cx="2590800" cy="5905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spcBef>
                <a:spcPct val="20000"/>
              </a:spcBef>
            </a:pPr>
            <a:r>
              <a:rPr lang="zh-CN" altLang="en-US" sz="2800" b="0" dirty="0">
                <a:solidFill>
                  <a:srgbClr val="FF33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及时转移走</a:t>
            </a:r>
            <a:r>
              <a:rPr lang="en-US" altLang="zh-CN" sz="2800" b="0" dirty="0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NH</a:t>
            </a:r>
            <a:r>
              <a:rPr lang="en-US" altLang="zh-CN" sz="2800" b="0" baseline="-25000" dirty="0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3</a:t>
            </a:r>
            <a:endParaRPr lang="en-US" altLang="zh-CN" sz="2800" b="0" baseline="-25000" dirty="0">
              <a:solidFill>
                <a:srgbClr val="FF33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9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93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9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9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46" grpId="0"/>
      <p:bldP spid="93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0242" name="Group 2"/>
          <p:cNvGraphicFramePr>
            <a:graphicFrameLocks noGrp="1"/>
          </p:cNvGraphicFramePr>
          <p:nvPr/>
        </p:nvGraphicFramePr>
        <p:xfrm>
          <a:off x="133350" y="188913"/>
          <a:ext cx="8686800" cy="6553201"/>
        </p:xfrm>
        <a:graphic>
          <a:graphicData uri="http://schemas.openxmlformats.org/drawingml/2006/table">
            <a:tbl>
              <a:tblPr/>
              <a:tblGrid>
                <a:gridCol w="2971800"/>
                <a:gridCol w="914400"/>
                <a:gridCol w="990600"/>
                <a:gridCol w="990600"/>
                <a:gridCol w="914400"/>
                <a:gridCol w="914400"/>
                <a:gridCol w="990600"/>
              </a:tblGrid>
              <a:tr h="29146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               压强 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NH</a:t>
                      </a:r>
                      <a:r>
                        <a:rPr kumimoji="0" lang="en-US" sz="28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       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/Mpa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 </a:t>
                      </a: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含量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/%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 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  </a:t>
                      </a: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温度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/</a:t>
                      </a:r>
                      <a:r>
                        <a:rPr kumimoji="0" lang="en-US" sz="2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0.1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60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100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4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200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15.3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81.5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86.4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89.9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95.4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98.8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300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2.2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52.0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64.2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71.0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84.2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92.6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400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0.4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25.1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38.2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47.0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65.2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79.8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500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0.1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10.6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19.1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26.4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42.2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57.5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6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600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0.05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4.5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9.1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13.8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23.1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31.4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76" name="Line 60"/>
          <p:cNvSpPr/>
          <p:nvPr/>
        </p:nvSpPr>
        <p:spPr>
          <a:xfrm>
            <a:off x="1200150" y="188913"/>
            <a:ext cx="1905000" cy="2590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77" name="Line 61"/>
          <p:cNvSpPr/>
          <p:nvPr/>
        </p:nvSpPr>
        <p:spPr>
          <a:xfrm>
            <a:off x="133350" y="1789113"/>
            <a:ext cx="2895600" cy="990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302" name="AutoShape 62"/>
          <p:cNvSpPr/>
          <p:nvPr/>
        </p:nvSpPr>
        <p:spPr>
          <a:xfrm>
            <a:off x="3203575" y="3171825"/>
            <a:ext cx="5473700" cy="431800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chemeClr val="tx2"/>
            </a:solidFill>
            <a:prstDash val="solid"/>
            <a:headEnd type="none" w="med" len="med"/>
            <a:tailEnd type="none" w="med" len="med"/>
          </a:ln>
        </p:spPr>
        <p:txBody>
          <a:bodyPr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303" name="AutoShape 63"/>
          <p:cNvSpPr/>
          <p:nvPr/>
        </p:nvSpPr>
        <p:spPr>
          <a:xfrm>
            <a:off x="3163888" y="3141663"/>
            <a:ext cx="719137" cy="3384550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chemeClr val="tx2"/>
            </a:solidFill>
            <a:prstDash val="solid"/>
            <a:headEnd type="none" w="med" len="med"/>
            <a:tailEnd type="none" w="med" len="med"/>
          </a:ln>
        </p:spPr>
        <p:txBody>
          <a:bodyPr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02" grpId="0" animBg="1"/>
      <p:bldP spid="1030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Text Box 2"/>
          <p:cNvSpPr txBox="1"/>
          <p:nvPr/>
        </p:nvSpPr>
        <p:spPr>
          <a:xfrm>
            <a:off x="487363" y="1268413"/>
            <a:ext cx="7685087" cy="519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8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根据此反应特点分析，什么条件有利于合成氨？</a:t>
            </a:r>
            <a:endParaRPr lang="zh-CN" altLang="en-US" sz="2800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1267" name="Group 3"/>
          <p:cNvGraphicFramePr>
            <a:graphicFrameLocks noGrp="1"/>
          </p:cNvGraphicFramePr>
          <p:nvPr/>
        </p:nvGraphicFramePr>
        <p:xfrm>
          <a:off x="466725" y="2205038"/>
          <a:ext cx="7913688" cy="4470402"/>
        </p:xfrm>
        <a:graphic>
          <a:graphicData uri="http://schemas.openxmlformats.org/drawingml/2006/table">
            <a:tbl>
              <a:tblPr/>
              <a:tblGrid>
                <a:gridCol w="941388"/>
                <a:gridCol w="1601787"/>
                <a:gridCol w="5370513"/>
              </a:tblGrid>
              <a:tr h="592138"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外界条件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增大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NH</a:t>
                      </a:r>
                      <a:r>
                        <a:rPr kumimoji="0" lang="en-US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</a:t>
                      </a: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的含量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 vMerge="1" gridSpan="2">
                  <a:tcPr/>
                </a:tc>
                <a:tc vMerge="1" h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化学平衡角度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91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浓度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</a:t>
                      </a:r>
                      <a:r>
                        <a:rPr kumimoji="0" lang="en-US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、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</a:t>
                      </a:r>
                      <a:r>
                        <a:rPr kumimoji="0" lang="en-US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endParaRPr kumimoji="0" lang="en-US" sz="28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增大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</a:t>
                      </a:r>
                      <a:r>
                        <a:rPr kumimoji="0" lang="en-US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、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</a:t>
                      </a:r>
                      <a:r>
                        <a:rPr kumimoji="0" lang="en-US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的浓度，其物质的量之比为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1:3</a:t>
                      </a: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时，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NH</a:t>
                      </a:r>
                      <a:r>
                        <a:rPr kumimoji="0" lang="en-US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</a:t>
                      </a: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的含量最高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138"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NH</a:t>
                      </a:r>
                      <a:r>
                        <a:rPr kumimoji="0" lang="en-US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</a:t>
                      </a:r>
                      <a:endParaRPr kumimoji="0" lang="en-US" sz="28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sz="28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768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温度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压强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催化剂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70" name="Rectangle 30"/>
          <p:cNvSpPr/>
          <p:nvPr/>
        </p:nvSpPr>
        <p:spPr>
          <a:xfrm>
            <a:off x="4572000" y="4437063"/>
            <a:ext cx="2590800" cy="5889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spcBef>
                <a:spcPct val="20000"/>
              </a:spcBef>
            </a:pPr>
            <a:r>
              <a:rPr lang="zh-CN" altLang="en-US" sz="2800" b="0" dirty="0">
                <a:solidFill>
                  <a:srgbClr val="FF33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及时转移走</a:t>
            </a:r>
            <a:r>
              <a:rPr lang="en-US" altLang="zh-CN" sz="2800" b="0" dirty="0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NH</a:t>
            </a:r>
            <a:r>
              <a:rPr lang="en-US" altLang="zh-CN" sz="2800" b="0" baseline="-25000" dirty="0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3</a:t>
            </a:r>
            <a:endParaRPr lang="en-US" altLang="zh-CN" sz="2800" b="0" baseline="-25000" dirty="0">
              <a:solidFill>
                <a:srgbClr val="FF33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10271" name="Rectangle 31"/>
          <p:cNvSpPr/>
          <p:nvPr/>
        </p:nvSpPr>
        <p:spPr>
          <a:xfrm>
            <a:off x="5364163" y="5013325"/>
            <a:ext cx="893762" cy="5175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800" b="0" dirty="0">
                <a:solidFill>
                  <a:srgbClr val="FF33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低温</a:t>
            </a:r>
            <a:endParaRPr lang="zh-CN" altLang="en-US" sz="2800" b="0" dirty="0">
              <a:solidFill>
                <a:srgbClr val="FF33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10272" name="Rectangle 32"/>
          <p:cNvSpPr/>
          <p:nvPr/>
        </p:nvSpPr>
        <p:spPr>
          <a:xfrm>
            <a:off x="5435600" y="5589588"/>
            <a:ext cx="893763" cy="5175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800" b="0" dirty="0">
                <a:solidFill>
                  <a:srgbClr val="FF33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高压</a:t>
            </a:r>
            <a:endParaRPr lang="zh-CN" altLang="en-US" sz="2800" b="0" dirty="0">
              <a:solidFill>
                <a:srgbClr val="FF33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11297" name="Rectangle 33"/>
          <p:cNvSpPr/>
          <p:nvPr/>
        </p:nvSpPr>
        <p:spPr>
          <a:xfrm>
            <a:off x="5148263" y="6094413"/>
            <a:ext cx="1249362" cy="5175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800" b="0" dirty="0">
                <a:solidFill>
                  <a:srgbClr val="FF33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无影响</a:t>
            </a:r>
            <a:endParaRPr lang="zh-CN" altLang="en-US" sz="2800" b="0" dirty="0">
              <a:solidFill>
                <a:srgbClr val="FF33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10274" name="Rectangle 34"/>
          <p:cNvSpPr/>
          <p:nvPr/>
        </p:nvSpPr>
        <p:spPr>
          <a:xfrm>
            <a:off x="179388" y="263525"/>
            <a:ext cx="4537075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【</a:t>
            </a:r>
            <a:r>
              <a:rPr lang="zh-CN" altLang="en-US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交流</a:t>
            </a:r>
            <a:r>
              <a:rPr lang="en-US" altLang="zh-CN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·</a:t>
            </a:r>
            <a:r>
              <a:rPr lang="zh-CN" altLang="en-US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研讨</a:t>
            </a:r>
            <a:r>
              <a:rPr lang="en-US" altLang="zh-CN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】</a:t>
            </a:r>
            <a:r>
              <a:rPr lang="zh-CN" altLang="en-US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~</a:t>
            </a:r>
            <a:r>
              <a:rPr lang="zh-CN" altLang="en-US" sz="3200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多</a:t>
            </a:r>
            <a:endParaRPr lang="zh-CN" altLang="en-US" sz="3200" dirty="0">
              <a:solidFill>
                <a:srgbClr val="FF33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9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Text Box 2"/>
          <p:cNvSpPr txBox="1"/>
          <p:nvPr/>
        </p:nvSpPr>
        <p:spPr>
          <a:xfrm>
            <a:off x="1476375" y="981075"/>
            <a:ext cx="5895975" cy="10668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根据此反应特点分析，什么条件</a:t>
            </a:r>
            <a:endParaRPr lang="zh-CN" altLang="en-US" sz="3200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32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有利于提高合成氨的速率？</a:t>
            </a:r>
            <a:endParaRPr lang="zh-CN" altLang="en-US" sz="3200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2291" name="Group 3"/>
          <p:cNvGraphicFramePr>
            <a:graphicFrameLocks noGrp="1"/>
          </p:cNvGraphicFramePr>
          <p:nvPr/>
        </p:nvGraphicFramePr>
        <p:xfrm>
          <a:off x="468313" y="2205038"/>
          <a:ext cx="8496300" cy="4525963"/>
        </p:xfrm>
        <a:graphic>
          <a:graphicData uri="http://schemas.openxmlformats.org/drawingml/2006/table">
            <a:tbl>
              <a:tblPr/>
              <a:tblGrid>
                <a:gridCol w="1174750"/>
                <a:gridCol w="1560512"/>
                <a:gridCol w="5761038"/>
              </a:tblGrid>
              <a:tr h="592138"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外界条件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提高合成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NH</a:t>
                      </a:r>
                      <a:r>
                        <a:rPr kumimoji="0" lang="en-US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</a:t>
                      </a: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的速率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 vMerge="1" gridSpan="2">
                  <a:tcPr/>
                </a:tc>
                <a:tc vMerge="1" h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化学速率角度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18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浓度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</a:t>
                      </a:r>
                      <a:r>
                        <a:rPr kumimoji="0" lang="en-US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、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</a:t>
                      </a:r>
                      <a:r>
                        <a:rPr kumimoji="0" lang="en-US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endParaRPr kumimoji="0" lang="en-US" sz="28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138"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NH</a:t>
                      </a:r>
                      <a:r>
                        <a:rPr kumimoji="0" lang="en-US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</a:t>
                      </a:r>
                      <a:endParaRPr kumimoji="0" lang="en-US" sz="28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en-US" sz="28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温度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压强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催化剂</a:t>
                      </a: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</a:pPr>
                      <a:endParaRPr kumimoji="0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170" marR="90170" marT="46990" marB="4699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18" name="Rectangle 30"/>
          <p:cNvSpPr/>
          <p:nvPr/>
        </p:nvSpPr>
        <p:spPr>
          <a:xfrm>
            <a:off x="3203575" y="3357563"/>
            <a:ext cx="5761038" cy="8239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0" dirty="0">
                <a:solidFill>
                  <a:srgbClr val="FF33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增大</a:t>
            </a:r>
            <a:r>
              <a:rPr lang="en-US" altLang="zh-CN" sz="2400" b="0" dirty="0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N</a:t>
            </a:r>
            <a:r>
              <a:rPr lang="en-US" altLang="zh-CN" sz="2400" b="0" baseline="-25000" dirty="0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2</a:t>
            </a:r>
            <a:r>
              <a:rPr lang="zh-CN" altLang="en-US" sz="2400" b="0" dirty="0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、</a:t>
            </a:r>
            <a:r>
              <a:rPr lang="en-US" altLang="zh-CN" sz="2400" b="0" dirty="0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H</a:t>
            </a:r>
            <a:r>
              <a:rPr lang="en-US" altLang="zh-CN" sz="2400" b="0" baseline="-25000" dirty="0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2</a:t>
            </a:r>
            <a:r>
              <a:rPr lang="zh-CN" altLang="en-US" sz="2400" b="0" dirty="0">
                <a:solidFill>
                  <a:srgbClr val="FF33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的浓度，提高氢气压强更有利于提高反应速率，其物质的量之比应&lt;</a:t>
            </a:r>
            <a:r>
              <a:rPr lang="en-US" altLang="zh-CN" sz="2400" b="0" dirty="0">
                <a:solidFill>
                  <a:srgbClr val="FF33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1:3</a:t>
            </a:r>
            <a:endParaRPr lang="en-US" altLang="zh-CN" sz="2400" b="0" dirty="0">
              <a:solidFill>
                <a:srgbClr val="FF33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grpSp>
        <p:nvGrpSpPr>
          <p:cNvPr id="2" name="Group 31"/>
          <p:cNvGrpSpPr/>
          <p:nvPr/>
        </p:nvGrpSpPr>
        <p:grpSpPr>
          <a:xfrm>
            <a:off x="325438" y="1200150"/>
            <a:ext cx="5038725" cy="2084388"/>
            <a:chOff x="0" y="0"/>
            <a:chExt cx="5782" cy="3626"/>
          </a:xfrm>
        </p:grpSpPr>
        <p:sp>
          <p:nvSpPr>
            <p:cNvPr id="11301" name="AutoShape 32"/>
            <p:cNvSpPr/>
            <p:nvPr/>
          </p:nvSpPr>
          <p:spPr>
            <a:xfrm>
              <a:off x="0" y="0"/>
              <a:ext cx="5783" cy="3627"/>
            </a:xfrm>
            <a:prstGeom prst="wedgeRoundRectCallout">
              <a:avLst>
                <a:gd name="adj1" fmla="val -44727"/>
                <a:gd name="adj2" fmla="val 64403"/>
                <a:gd name="adj3" fmla="val 16667"/>
              </a:avLst>
            </a:prstGeom>
            <a:solidFill>
              <a:srgbClr val="CCFFCC"/>
            </a:solidFill>
            <a:ln w="28575" cap="flat" cmpd="sng">
              <a:solidFill>
                <a:srgbClr val="80008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pPr algn="ctr"/>
              <a:endParaRPr lang="zh-CN" altLang="en-US" sz="2000" b="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1302" name="Rectangle 33"/>
            <p:cNvSpPr/>
            <p:nvPr/>
          </p:nvSpPr>
          <p:spPr>
            <a:xfrm>
              <a:off x="225" y="270"/>
              <a:ext cx="5330" cy="302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2800" b="0" dirty="0">
                  <a:latin typeface="Arial" panose="020B0604020202020204" pitchFamily="34" charset="0"/>
                  <a:ea typeface="黑体" panose="02010609060101010101" pitchFamily="2" charset="-122"/>
                </a:rPr>
                <a:t>研究表明，在特定条件下，合成氨反应的速率与参与反应的物质的浓度的关系式为：</a:t>
              </a:r>
              <a:endParaRPr lang="zh-CN" altLang="en-US" sz="2800" b="0" dirty="0">
                <a:latin typeface="Arial" panose="020B0604020202020204" pitchFamily="34" charset="0"/>
                <a:ea typeface="黑体" panose="02010609060101010101" pitchFamily="2" charset="-122"/>
              </a:endParaRPr>
            </a:p>
            <a:p>
              <a:r>
                <a:rPr lang="en-US" altLang="zh-CN" sz="2800" i="1" dirty="0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2" charset="-122"/>
                </a:rPr>
                <a:t>v </a:t>
              </a:r>
              <a:r>
                <a:rPr lang="en-US" altLang="zh-CN" sz="2800" dirty="0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2" charset="-122"/>
                </a:rPr>
                <a:t>= </a:t>
              </a:r>
              <a:r>
                <a:rPr lang="en-US" altLang="zh-CN" sz="2800" i="1" dirty="0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2" charset="-122"/>
                </a:rPr>
                <a:t>kc</a:t>
              </a:r>
              <a:r>
                <a:rPr lang="en-US" altLang="zh-CN" sz="2800" dirty="0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2" charset="-122"/>
                </a:rPr>
                <a:t>(N</a:t>
              </a:r>
              <a:r>
                <a:rPr lang="en-US" altLang="zh-CN" sz="2800" baseline="-25000" dirty="0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2" charset="-122"/>
                </a:rPr>
                <a:t>2</a:t>
              </a:r>
              <a:r>
                <a:rPr lang="en-US" altLang="zh-CN" sz="2800" dirty="0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2" charset="-122"/>
                </a:rPr>
                <a:t>)</a:t>
              </a:r>
              <a:r>
                <a:rPr lang="en-US" altLang="zh-CN" sz="2800" i="1" dirty="0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2" charset="-122"/>
                </a:rPr>
                <a:t>c</a:t>
              </a:r>
              <a:r>
                <a:rPr lang="en-US" altLang="zh-CN" sz="2800" baseline="30000" dirty="0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2" charset="-122"/>
                </a:rPr>
                <a:t>1.5</a:t>
              </a:r>
              <a:r>
                <a:rPr lang="en-US" altLang="zh-CN" sz="2800" dirty="0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2" charset="-122"/>
                </a:rPr>
                <a:t>(H</a:t>
              </a:r>
              <a:r>
                <a:rPr lang="en-US" altLang="zh-CN" sz="2800" baseline="-25000" dirty="0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2" charset="-122"/>
                </a:rPr>
                <a:t>2</a:t>
              </a:r>
              <a:r>
                <a:rPr lang="en-US" altLang="zh-CN" sz="2800" dirty="0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2" charset="-122"/>
                </a:rPr>
                <a:t>)</a:t>
              </a:r>
              <a:r>
                <a:rPr lang="en-US" altLang="zh-CN" sz="2800" i="1" dirty="0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2" charset="-122"/>
                </a:rPr>
                <a:t>c</a:t>
              </a:r>
              <a:r>
                <a:rPr lang="en-US" altLang="zh-CN" sz="2800" baseline="30000" dirty="0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2" charset="-122"/>
                </a:rPr>
                <a:t>-1</a:t>
              </a:r>
              <a:r>
                <a:rPr lang="en-US" altLang="zh-CN" sz="2800" dirty="0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2" charset="-122"/>
                </a:rPr>
                <a:t>(NH</a:t>
              </a:r>
              <a:r>
                <a:rPr lang="en-US" altLang="zh-CN" sz="2800" baseline="-25000" dirty="0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2" charset="-122"/>
                </a:rPr>
                <a:t>3</a:t>
              </a:r>
              <a:r>
                <a:rPr lang="en-US" altLang="zh-CN" sz="2800" dirty="0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2" charset="-122"/>
                </a:rPr>
                <a:t>)</a:t>
              </a:r>
              <a:endPara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endParaRPr>
            </a:p>
          </p:txBody>
        </p:sp>
      </p:grpSp>
      <p:sp>
        <p:nvSpPr>
          <p:cNvPr id="12322" name="Rectangle 34"/>
          <p:cNvSpPr/>
          <p:nvPr/>
        </p:nvSpPr>
        <p:spPr>
          <a:xfrm>
            <a:off x="4572000" y="4340225"/>
            <a:ext cx="2590800" cy="5889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spcBef>
                <a:spcPct val="20000"/>
              </a:spcBef>
            </a:pPr>
            <a:r>
              <a:rPr lang="zh-CN" altLang="en-US" sz="2800" b="0" dirty="0">
                <a:solidFill>
                  <a:srgbClr val="FF33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及时转移走</a:t>
            </a:r>
            <a:r>
              <a:rPr lang="en-US" altLang="zh-CN" sz="2800" b="0" dirty="0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NH</a:t>
            </a:r>
            <a:r>
              <a:rPr lang="en-US" altLang="zh-CN" sz="2800" b="0" baseline="-25000" dirty="0">
                <a:solidFill>
                  <a:srgbClr val="FF33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3</a:t>
            </a:r>
            <a:endParaRPr lang="en-US" altLang="zh-CN" sz="2800" b="0" baseline="-25000" dirty="0">
              <a:solidFill>
                <a:srgbClr val="FF33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12323" name="Rectangle 35"/>
          <p:cNvSpPr/>
          <p:nvPr/>
        </p:nvSpPr>
        <p:spPr>
          <a:xfrm>
            <a:off x="5364163" y="4916488"/>
            <a:ext cx="893762" cy="519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800" b="0" dirty="0">
                <a:solidFill>
                  <a:srgbClr val="FF33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高温</a:t>
            </a:r>
            <a:endParaRPr lang="zh-CN" altLang="en-US" sz="2800" b="0" dirty="0">
              <a:solidFill>
                <a:srgbClr val="FF33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12324" name="Rectangle 36"/>
          <p:cNvSpPr/>
          <p:nvPr/>
        </p:nvSpPr>
        <p:spPr>
          <a:xfrm>
            <a:off x="5435600" y="5492750"/>
            <a:ext cx="893763" cy="5175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800" b="0" dirty="0">
                <a:solidFill>
                  <a:srgbClr val="FF33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高压</a:t>
            </a:r>
            <a:endParaRPr lang="zh-CN" altLang="en-US" sz="2800" b="0" dirty="0">
              <a:solidFill>
                <a:srgbClr val="FF33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12325" name="Rectangle 37"/>
          <p:cNvSpPr/>
          <p:nvPr/>
        </p:nvSpPr>
        <p:spPr>
          <a:xfrm>
            <a:off x="5219700" y="6092825"/>
            <a:ext cx="1604963" cy="5175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800" b="0" dirty="0">
                <a:solidFill>
                  <a:srgbClr val="FF33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正催化剂</a:t>
            </a:r>
            <a:endParaRPr lang="zh-CN" altLang="en-US" sz="2800" b="0" dirty="0">
              <a:solidFill>
                <a:srgbClr val="FF33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11300" name="Rectangle 38"/>
          <p:cNvSpPr/>
          <p:nvPr/>
        </p:nvSpPr>
        <p:spPr>
          <a:xfrm>
            <a:off x="179388" y="263525"/>
            <a:ext cx="4537075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【</a:t>
            </a:r>
            <a:r>
              <a:rPr lang="zh-CN" altLang="en-US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交流</a:t>
            </a:r>
            <a:r>
              <a:rPr lang="en-US" altLang="zh-CN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·</a:t>
            </a:r>
            <a:r>
              <a:rPr lang="zh-CN" altLang="en-US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研讨</a:t>
            </a:r>
            <a:r>
              <a:rPr lang="en-US" altLang="zh-CN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】</a:t>
            </a:r>
            <a:r>
              <a:rPr lang="zh-CN" altLang="en-US" sz="3200" dirty="0">
                <a:solidFill>
                  <a:srgbClr val="0099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~</a:t>
            </a:r>
            <a:r>
              <a:rPr lang="zh-CN" altLang="en-US" sz="3200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快</a:t>
            </a:r>
            <a:endParaRPr lang="zh-CN" altLang="en-US" sz="3200" dirty="0">
              <a:solidFill>
                <a:srgbClr val="FF33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2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2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2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18" grpId="0"/>
      <p:bldP spid="12322" grpId="0"/>
      <p:bldP spid="12323" grpId="0"/>
      <p:bldP spid="12324" grpId="0"/>
      <p:bldP spid="12325" grpId="0"/>
    </p:bldLst>
  </p:timing>
</p:sld>
</file>

<file path=ppt/theme/theme1.xml><?xml version="1.0" encoding="utf-8"?>
<a:theme xmlns:a="http://schemas.openxmlformats.org/drawingml/2006/main" name="吉祥如意">
  <a:themeElements>
    <a:clrScheme name="吉祥如意 1">
      <a:dk1>
        <a:srgbClr val="000000"/>
      </a:dk1>
      <a:lt1>
        <a:srgbClr val="FFFFFF"/>
      </a:lt1>
      <a:dk2>
        <a:srgbClr val="E40000"/>
      </a:dk2>
      <a:lt2>
        <a:srgbClr val="DDDDDD"/>
      </a:lt2>
      <a:accent1>
        <a:srgbClr val="E1F4FF"/>
      </a:accent1>
      <a:accent2>
        <a:srgbClr val="FFE2C5"/>
      </a:accent2>
      <a:accent3>
        <a:srgbClr val="FFFFFF"/>
      </a:accent3>
      <a:accent4>
        <a:srgbClr val="000000"/>
      </a:accent4>
      <a:accent5>
        <a:srgbClr val="EEF8FF"/>
      </a:accent5>
      <a:accent6>
        <a:srgbClr val="E7CDB2"/>
      </a:accent6>
      <a:hlink>
        <a:srgbClr val="0066CC"/>
      </a:hlink>
      <a:folHlink>
        <a:srgbClr val="9F9FBF"/>
      </a:folHlink>
    </a:clrScheme>
    <a:fontScheme name="吉祥如意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隶书" panose="02010509060101010101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隶书" panose="02010509060101010101" charset="-122"/>
          </a:defRPr>
        </a:defPPr>
      </a:lstStyle>
    </a:lnDef>
  </a:objectDefaults>
  <a:extraClrSchemeLst>
    <a:extraClrScheme>
      <a:clrScheme name="吉祥如意 1">
        <a:dk1>
          <a:srgbClr val="000000"/>
        </a:dk1>
        <a:lt1>
          <a:srgbClr val="FFFFFF"/>
        </a:lt1>
        <a:dk2>
          <a:srgbClr val="E40000"/>
        </a:dk2>
        <a:lt2>
          <a:srgbClr val="DDDDDD"/>
        </a:lt2>
        <a:accent1>
          <a:srgbClr val="E1F4FF"/>
        </a:accent1>
        <a:accent2>
          <a:srgbClr val="FFE2C5"/>
        </a:accent2>
        <a:accent3>
          <a:srgbClr val="FFFFFF"/>
        </a:accent3>
        <a:accent4>
          <a:srgbClr val="000000"/>
        </a:accent4>
        <a:accent5>
          <a:srgbClr val="EEF8FF"/>
        </a:accent5>
        <a:accent6>
          <a:srgbClr val="E7CDB2"/>
        </a:accent6>
        <a:hlink>
          <a:srgbClr val="0066CC"/>
        </a:hlink>
        <a:folHlink>
          <a:srgbClr val="9F9FB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吉祥如意 2">
        <a:dk1>
          <a:srgbClr val="59582D"/>
        </a:dk1>
        <a:lt1>
          <a:srgbClr val="EAEAEA"/>
        </a:lt1>
        <a:dk2>
          <a:srgbClr val="666699"/>
        </a:dk2>
        <a:lt2>
          <a:srgbClr val="D9D9D9"/>
        </a:lt2>
        <a:accent1>
          <a:srgbClr val="CCECFF"/>
        </a:accent1>
        <a:accent2>
          <a:srgbClr val="B2D2C7"/>
        </a:accent2>
        <a:accent3>
          <a:srgbClr val="F3F3F3"/>
        </a:accent3>
        <a:accent4>
          <a:srgbClr val="4B4A25"/>
        </a:accent4>
        <a:accent5>
          <a:srgbClr val="E2F4FF"/>
        </a:accent5>
        <a:accent6>
          <a:srgbClr val="A1BEB4"/>
        </a:accent6>
        <a:hlink>
          <a:srgbClr val="993366"/>
        </a:hlink>
        <a:folHlink>
          <a:srgbClr val="92B9E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吉祥如意 3">
        <a:dk1>
          <a:srgbClr val="000099"/>
        </a:dk1>
        <a:lt1>
          <a:srgbClr val="FFFFCC"/>
        </a:lt1>
        <a:dk2>
          <a:srgbClr val="004000"/>
        </a:dk2>
        <a:lt2>
          <a:srgbClr val="FFD9B3"/>
        </a:lt2>
        <a:accent1>
          <a:srgbClr val="FFD9D9"/>
        </a:accent1>
        <a:accent2>
          <a:srgbClr val="DDDDDD"/>
        </a:accent2>
        <a:accent3>
          <a:srgbClr val="FFFFE2"/>
        </a:accent3>
        <a:accent4>
          <a:srgbClr val="000082"/>
        </a:accent4>
        <a:accent5>
          <a:srgbClr val="FFE9E9"/>
        </a:accent5>
        <a:accent6>
          <a:srgbClr val="C8C8C8"/>
        </a:accent6>
        <a:hlink>
          <a:srgbClr val="FF0000"/>
        </a:hlink>
        <a:folHlink>
          <a:srgbClr val="FFAB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吉祥如意 4">
        <a:dk1>
          <a:srgbClr val="000000"/>
        </a:dk1>
        <a:lt1>
          <a:srgbClr val="DCE8E2"/>
        </a:lt1>
        <a:dk2>
          <a:srgbClr val="0033CC"/>
        </a:dk2>
        <a:lt2>
          <a:srgbClr val="C4C4D8"/>
        </a:lt2>
        <a:accent1>
          <a:srgbClr val="FFFFFF"/>
        </a:accent1>
        <a:accent2>
          <a:srgbClr val="A9CFB1"/>
        </a:accent2>
        <a:accent3>
          <a:srgbClr val="EBF2EE"/>
        </a:accent3>
        <a:accent4>
          <a:srgbClr val="000000"/>
        </a:accent4>
        <a:accent5>
          <a:srgbClr val="FFFFFF"/>
        </a:accent5>
        <a:accent6>
          <a:srgbClr val="99BBA0"/>
        </a:accent6>
        <a:hlink>
          <a:srgbClr val="CC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吉祥如意 5">
        <a:dk1>
          <a:srgbClr val="606090"/>
        </a:dk1>
        <a:lt1>
          <a:srgbClr val="E5FFFF"/>
        </a:lt1>
        <a:dk2>
          <a:srgbClr val="0000CC"/>
        </a:dk2>
        <a:lt2>
          <a:srgbClr val="91DAFF"/>
        </a:lt2>
        <a:accent1>
          <a:srgbClr val="EAEAEA"/>
        </a:accent1>
        <a:accent2>
          <a:srgbClr val="FFE2C5"/>
        </a:accent2>
        <a:accent3>
          <a:srgbClr val="F0FFFF"/>
        </a:accent3>
        <a:accent4>
          <a:srgbClr val="51517A"/>
        </a:accent4>
        <a:accent5>
          <a:srgbClr val="F3F3F3"/>
        </a:accent5>
        <a:accent6>
          <a:srgbClr val="E7CDB2"/>
        </a:accent6>
        <a:hlink>
          <a:srgbClr val="000000"/>
        </a:hlink>
        <a:folHlink>
          <a:srgbClr val="3DB7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吉祥如意 6">
        <a:dk1>
          <a:srgbClr val="CC0066"/>
        </a:dk1>
        <a:lt1>
          <a:srgbClr val="FFDDBB"/>
        </a:lt1>
        <a:dk2>
          <a:srgbClr val="000000"/>
        </a:dk2>
        <a:lt2>
          <a:srgbClr val="C0C0C0"/>
        </a:lt2>
        <a:accent1>
          <a:srgbClr val="FFFFCC"/>
        </a:accent1>
        <a:accent2>
          <a:srgbClr val="FFFFFF"/>
        </a:accent2>
        <a:accent3>
          <a:srgbClr val="FFEBDA"/>
        </a:accent3>
        <a:accent4>
          <a:srgbClr val="AE0056"/>
        </a:accent4>
        <a:accent5>
          <a:srgbClr val="FFFFE2"/>
        </a:accent5>
        <a:accent6>
          <a:srgbClr val="E7E7E7"/>
        </a:accent6>
        <a:hlink>
          <a:srgbClr val="0066CC"/>
        </a:hlink>
        <a:folHlink>
          <a:srgbClr val="8EB3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吉祥如意 7">
        <a:dk1>
          <a:srgbClr val="B60000"/>
        </a:dk1>
        <a:lt1>
          <a:srgbClr val="FFFF99"/>
        </a:lt1>
        <a:dk2>
          <a:srgbClr val="800000"/>
        </a:dk2>
        <a:lt2>
          <a:srgbClr val="FFFFFF"/>
        </a:lt2>
        <a:accent1>
          <a:srgbClr val="9888A4"/>
        </a:accent1>
        <a:accent2>
          <a:srgbClr val="A9335D"/>
        </a:accent2>
        <a:accent3>
          <a:srgbClr val="C0AAAA"/>
        </a:accent3>
        <a:accent4>
          <a:srgbClr val="DADA82"/>
        </a:accent4>
        <a:accent5>
          <a:srgbClr val="CAC3CF"/>
        </a:accent5>
        <a:accent6>
          <a:srgbClr val="992D53"/>
        </a:accent6>
        <a:hlink>
          <a:srgbClr val="CCECFF"/>
        </a:hlink>
        <a:folHlink>
          <a:srgbClr val="FF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吉祥如意 8">
        <a:dk1>
          <a:srgbClr val="808080"/>
        </a:dk1>
        <a:lt1>
          <a:srgbClr val="FFFFFF"/>
        </a:lt1>
        <a:dk2>
          <a:srgbClr val="1C1C1C"/>
        </a:dk2>
        <a:lt2>
          <a:srgbClr val="FFFF66"/>
        </a:lt2>
        <a:accent1>
          <a:srgbClr val="9898BA"/>
        </a:accent1>
        <a:accent2>
          <a:srgbClr val="777777"/>
        </a:accent2>
        <a:accent3>
          <a:srgbClr val="ABABAB"/>
        </a:accent3>
        <a:accent4>
          <a:srgbClr val="DADADA"/>
        </a:accent4>
        <a:accent5>
          <a:srgbClr val="CACAD9"/>
        </a:accent5>
        <a:accent6>
          <a:srgbClr val="6B6B6B"/>
        </a:accent6>
        <a:hlink>
          <a:srgbClr val="CCFF99"/>
        </a:hlink>
        <a:folHlink>
          <a:srgbClr val="E43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CDESIGNN</Template>
  <TotalTime>0</TotalTime>
  <Words>3743</Words>
  <Application>WPS 演示</Application>
  <PresentationFormat>全屏显示(4:3)</PresentationFormat>
  <Paragraphs>869</Paragraphs>
  <Slides>29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29</vt:i4>
      </vt:variant>
    </vt:vector>
  </HeadingPairs>
  <TitlesOfParts>
    <vt:vector size="43" baseType="lpstr">
      <vt:lpstr>Arial</vt:lpstr>
      <vt:lpstr>宋体</vt:lpstr>
      <vt:lpstr>Wingdings</vt:lpstr>
      <vt:lpstr>隶书</vt:lpstr>
      <vt:lpstr>Wingdings 2</vt:lpstr>
      <vt:lpstr>新宋体</vt:lpstr>
      <vt:lpstr>楷体</vt:lpstr>
      <vt:lpstr>Times New Roman</vt:lpstr>
      <vt:lpstr>黑体</vt:lpstr>
      <vt:lpstr>微软雅黑</vt:lpstr>
      <vt:lpstr>Arial Unicode MS</vt:lpstr>
      <vt:lpstr>Calibri</vt:lpstr>
      <vt:lpstr>华文新魏</vt:lpstr>
      <vt:lpstr>吉祥如意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中学化学资料网 www.zxhxzlw.com</dc:title>
  <dc:creator>中学化学资料网 www.zxhxzlw.com</dc:creator>
  <cp:keywords>中学化学资料网 www.zxhxzlw.com</cp:keywords>
  <dc:description>中学化学资料网 www.zxhxzlw.com</dc:description>
  <dc:subject>中学化学资料网 www.zxhxzlw.com</dc:subject>
  <cp:category>中学化学资料网 www.zxhxzlw.com</cp:category>
  <cp:lastModifiedBy>珂濡以茉</cp:lastModifiedBy>
  <cp:revision>67</cp:revision>
  <dcterms:created xsi:type="dcterms:W3CDTF">2006-09-07T06:38:00Z</dcterms:created>
  <dcterms:modified xsi:type="dcterms:W3CDTF">2020-09-23T02:59:54Z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2052-11.1.0.9999</vt:lpwstr>
  </property>
</Properties>
</file>