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634" r:id="rId3"/>
    <p:sldId id="578" r:id="rId4"/>
    <p:sldId id="579" r:id="rId5"/>
    <p:sldId id="580" r:id="rId6"/>
    <p:sldId id="581" r:id="rId7"/>
    <p:sldId id="582" r:id="rId8"/>
    <p:sldId id="583" r:id="rId9"/>
    <p:sldId id="585" r:id="rId10"/>
    <p:sldId id="586" r:id="rId11"/>
    <p:sldId id="625" r:id="rId12"/>
    <p:sldId id="626" r:id="rId13"/>
    <p:sldId id="590" r:id="rId14"/>
    <p:sldId id="591" r:id="rId15"/>
    <p:sldId id="592" r:id="rId16"/>
    <p:sldId id="594" r:id="rId17"/>
    <p:sldId id="600" r:id="rId18"/>
    <p:sldId id="633" r:id="rId19"/>
  </p:sldIdLst>
  <p:sldSz cx="12192000" cy="6858000"/>
  <p:notesSz cx="7103745" cy="10234295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143"/>
        <p:guide pos="382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gs" Target="tags/tag6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7" Type="http://schemas.openxmlformats.org/officeDocument/2006/relationships/image" Target="../media/image40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5" Type="http://schemas.openxmlformats.org/officeDocument/2006/relationships/image" Target="../media/image20.emf"/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wmf"/><Relationship Id="rId1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wmf"/><Relationship Id="rId1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8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3.x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e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24.emf"/><Relationship Id="rId1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6.bin"/><Relationship Id="rId8" Type="http://schemas.openxmlformats.org/officeDocument/2006/relationships/image" Target="../media/image31.wmf"/><Relationship Id="rId7" Type="http://schemas.openxmlformats.org/officeDocument/2006/relationships/oleObject" Target="../embeddings/oleObject25.bin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8.wmf"/><Relationship Id="rId14" Type="http://schemas.openxmlformats.org/officeDocument/2006/relationships/vmlDrawing" Target="../drawings/vmlDrawing9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33.wmf"/><Relationship Id="rId11" Type="http://schemas.openxmlformats.org/officeDocument/2006/relationships/oleObject" Target="../embeddings/oleObject27.bin"/><Relationship Id="rId10" Type="http://schemas.openxmlformats.org/officeDocument/2006/relationships/image" Target="../media/image32.wmf"/><Relationship Id="rId1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2.bin"/><Relationship Id="rId8" Type="http://schemas.openxmlformats.org/officeDocument/2006/relationships/image" Target="../media/image37.wmf"/><Relationship Id="rId7" Type="http://schemas.openxmlformats.org/officeDocument/2006/relationships/oleObject" Target="../embeddings/oleObject31.bin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29.bin"/><Relationship Id="rId2" Type="http://schemas.openxmlformats.org/officeDocument/2006/relationships/image" Target="../media/image34.wmf"/><Relationship Id="rId19" Type="http://schemas.openxmlformats.org/officeDocument/2006/relationships/vmlDrawing" Target="../drawings/vmlDrawing10.vml"/><Relationship Id="rId18" Type="http://schemas.openxmlformats.org/officeDocument/2006/relationships/slideLayout" Target="../slideLayouts/slideLayout2.xml"/><Relationship Id="rId17" Type="http://schemas.openxmlformats.org/officeDocument/2006/relationships/image" Target="../media/image41.wmf"/><Relationship Id="rId16" Type="http://schemas.openxmlformats.org/officeDocument/2006/relationships/oleObject" Target="../embeddings/oleObject36.bin"/><Relationship Id="rId15" Type="http://schemas.openxmlformats.org/officeDocument/2006/relationships/image" Target="../media/image40.wmf"/><Relationship Id="rId14" Type="http://schemas.openxmlformats.org/officeDocument/2006/relationships/oleObject" Target="../embeddings/oleObject35.bin"/><Relationship Id="rId13" Type="http://schemas.openxmlformats.org/officeDocument/2006/relationships/oleObject" Target="../embeddings/oleObject34.bin"/><Relationship Id="rId12" Type="http://schemas.openxmlformats.org/officeDocument/2006/relationships/image" Target="../media/image39.wmf"/><Relationship Id="rId11" Type="http://schemas.openxmlformats.org/officeDocument/2006/relationships/oleObject" Target="../embeddings/oleObject33.bin"/><Relationship Id="rId10" Type="http://schemas.openxmlformats.org/officeDocument/2006/relationships/image" Target="../media/image38.wmf"/><Relationship Id="rId1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44.e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3.e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42.wmf"/><Relationship Id="rId1" Type="http://schemas.openxmlformats.org/officeDocument/2006/relationships/oleObject" Target="../embeddings/oleObject3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5.png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2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9.wmf"/><Relationship Id="rId12" Type="http://schemas.openxmlformats.org/officeDocument/2006/relationships/vmlDrawing" Target="../drawings/vmlDrawing3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3.wmf"/><Relationship Id="rId1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8" Type="http://schemas.openxmlformats.org/officeDocument/2006/relationships/image" Target="../media/image19.w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6.wmf"/><Relationship Id="rId12" Type="http://schemas.openxmlformats.org/officeDocument/2006/relationships/vmlDrawing" Target="../drawings/vmlDrawing4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20.emf"/><Relationship Id="rId1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wmf"/><Relationship Id="rId1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048385" y="1143000"/>
            <a:ext cx="10514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第四章    指数函数与对数函数</a:t>
            </a:r>
            <a:endParaRPr lang="zh-CN" altLang="en-US" sz="6000" b="1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4"/>
          <p:cNvSpPr txBox="1"/>
          <p:nvPr/>
        </p:nvSpPr>
        <p:spPr>
          <a:xfrm>
            <a:off x="2984500" y="3350260"/>
            <a:ext cx="8293100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4.2.2指数函数的图象和性质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eaLnBrk="1" hangingPunct="1">
              <a:defRPr/>
            </a:pP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（第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课时）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文本框 256002"/>
          <p:cNvSpPr txBox="1"/>
          <p:nvPr/>
        </p:nvSpPr>
        <p:spPr>
          <a:xfrm>
            <a:off x="2109153" y="300355"/>
            <a:ext cx="71294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例</a:t>
            </a: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、比较下列各题中两个值的大小</a:t>
            </a: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30288" y="1037908"/>
          <a:ext cx="5243195" cy="912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1" imgW="2044700" imgH="355600" progId="Equation.KSEE3">
                  <p:embed/>
                </p:oleObj>
              </mc:Choice>
              <mc:Fallback>
                <p:oleObj name="" r:id="rId1" imgW="2044700" imgH="355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30288" y="1037908"/>
                        <a:ext cx="5243195" cy="912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文本框 256002"/>
          <p:cNvSpPr txBox="1"/>
          <p:nvPr/>
        </p:nvSpPr>
        <p:spPr>
          <a:xfrm>
            <a:off x="2109153" y="300355"/>
            <a:ext cx="71294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例</a:t>
            </a: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、比较下列各题中两个值的大小</a:t>
            </a: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290638" y="1037908"/>
          <a:ext cx="4722495" cy="912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" r:id="rId1" imgW="1841500" imgH="355600" progId="Equation.KSEE3">
                  <p:embed/>
                </p:oleObj>
              </mc:Choice>
              <mc:Fallback>
                <p:oleObj name="" r:id="rId1" imgW="1841500" imgH="355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90638" y="1037908"/>
                        <a:ext cx="4722495" cy="912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5" name="文本框 91144"/>
          <p:cNvSpPr txBox="1"/>
          <p:nvPr/>
        </p:nvSpPr>
        <p:spPr>
          <a:xfrm>
            <a:off x="1847850" y="476250"/>
            <a:ext cx="453707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、比较大小：</a:t>
            </a:r>
            <a:endParaRPr lang="zh-CN" altLang="en-US" sz="360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9" name="文本框 91148"/>
          <p:cNvSpPr txBox="1"/>
          <p:nvPr/>
        </p:nvSpPr>
        <p:spPr>
          <a:xfrm>
            <a:off x="6240463" y="1916113"/>
            <a:ext cx="93503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sz="180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91183" name="对象 91182"/>
          <p:cNvGraphicFramePr>
            <a:graphicFrameLocks noChangeAspect="1"/>
          </p:cNvGraphicFramePr>
          <p:nvPr/>
        </p:nvGraphicFramePr>
        <p:xfrm>
          <a:off x="2711450" y="620713"/>
          <a:ext cx="71247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1" imgW="2395855" imgH="598805" progId="Word.Document.8">
                  <p:embed/>
                </p:oleObj>
              </mc:Choice>
              <mc:Fallback>
                <p:oleObj name="" r:id="rId1" imgW="2395855" imgH="598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11450" y="620713"/>
                        <a:ext cx="7124700" cy="1638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84" name="对象 91183"/>
          <p:cNvGraphicFramePr>
            <a:graphicFrameLocks noChangeAspect="1"/>
          </p:cNvGraphicFramePr>
          <p:nvPr/>
        </p:nvGraphicFramePr>
        <p:xfrm>
          <a:off x="2135188" y="1989138"/>
          <a:ext cx="6408737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3" imgW="1965960" imgH="640080" progId="Word.Document.8">
                  <p:embed/>
                </p:oleObj>
              </mc:Choice>
              <mc:Fallback>
                <p:oleObj name="" r:id="rId3" imgW="1965960" imgH="640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188" y="1989138"/>
                        <a:ext cx="6408737" cy="2085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85" name="对象 91184"/>
          <p:cNvGraphicFramePr>
            <a:graphicFrameLocks noChangeAspect="1"/>
          </p:cNvGraphicFramePr>
          <p:nvPr/>
        </p:nvGraphicFramePr>
        <p:xfrm>
          <a:off x="1847850" y="4149725"/>
          <a:ext cx="82169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5" imgW="3003550" imgH="598805" progId="Word.Document.8">
                  <p:embed/>
                </p:oleObj>
              </mc:Choice>
              <mc:Fallback>
                <p:oleObj name="" r:id="rId5" imgW="3003550" imgH="598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47850" y="4149725"/>
                        <a:ext cx="82169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5" name="文本框 2"/>
          <p:cNvSpPr/>
          <p:nvPr>
            <p:custDataLst>
              <p:tags r:id="rId7"/>
            </p:custDataLst>
          </p:nvPr>
        </p:nvSpPr>
        <p:spPr>
          <a:xfrm>
            <a:off x="8418195" y="633603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P118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7" name="组合 128006"/>
          <p:cNvGrpSpPr/>
          <p:nvPr/>
        </p:nvGrpSpPr>
        <p:grpSpPr>
          <a:xfrm>
            <a:off x="1992313" y="188913"/>
            <a:ext cx="8208962" cy="1871662"/>
            <a:chOff x="657" y="1525"/>
            <a:chExt cx="4945" cy="1024"/>
          </a:xfrm>
        </p:grpSpPr>
        <p:sp>
          <p:nvSpPr>
            <p:cNvPr id="128008" name="文本框 128007"/>
            <p:cNvSpPr txBox="1"/>
            <p:nvPr/>
          </p:nvSpPr>
          <p:spPr>
            <a:xfrm>
              <a:off x="657" y="1752"/>
              <a:ext cx="725" cy="2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400">
                  <a:latin typeface="Arial" panose="020B0604020202020204" pitchFamily="34" charset="0"/>
                  <a:ea typeface="宋体" panose="02010600030101010101" pitchFamily="2" charset="-122"/>
                </a:rPr>
                <a:t>2.</a:t>
              </a:r>
              <a:endParaRPr lang="en-US" altLang="zh-CN" sz="2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28009" name="组合 128008"/>
            <p:cNvGrpSpPr/>
            <p:nvPr/>
          </p:nvGrpSpPr>
          <p:grpSpPr>
            <a:xfrm>
              <a:off x="1111" y="1525"/>
              <a:ext cx="4491" cy="1024"/>
              <a:chOff x="1111" y="1519"/>
              <a:chExt cx="4491" cy="1024"/>
            </a:xfrm>
          </p:grpSpPr>
          <p:pic>
            <p:nvPicPr>
              <p:cNvPr id="128010" name="图片 12800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111" y="1519"/>
                <a:ext cx="4491" cy="722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28011" name="图片 1280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11" y="2160"/>
                <a:ext cx="3991" cy="383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sp>
        <p:nvSpPr>
          <p:cNvPr id="128012" name="直接连接符 128011"/>
          <p:cNvSpPr/>
          <p:nvPr/>
        </p:nvSpPr>
        <p:spPr>
          <a:xfrm flipV="1">
            <a:off x="1992313" y="2205038"/>
            <a:ext cx="8207375" cy="0"/>
          </a:xfrm>
          <a:prstGeom prst="line">
            <a:avLst/>
          </a:prstGeom>
          <a:ln w="635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  <a:effectLst>
            <a:outerShdw dist="28398" dir="6993903" algn="ctr" rotWithShape="0">
              <a:schemeClr val="tx1"/>
            </a:outerShdw>
          </a:effectLst>
        </p:spPr>
        <p:txBody>
          <a:bodyPr/>
          <a:lstStyle/>
          <a:p/>
        </p:txBody>
      </p:sp>
      <p:sp>
        <p:nvSpPr>
          <p:cNvPr id="128029" name="文本框 128028"/>
          <p:cNvSpPr txBox="1"/>
          <p:nvPr/>
        </p:nvSpPr>
        <p:spPr>
          <a:xfrm>
            <a:off x="1847850" y="2276475"/>
            <a:ext cx="11525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tx2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解：</a:t>
            </a:r>
            <a:endParaRPr lang="zh-CN" altLang="en-US" sz="2800">
              <a:solidFill>
                <a:schemeClr val="tx2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8030" name="对象 128029"/>
          <p:cNvGraphicFramePr>
            <a:graphicFrameLocks noChangeAspect="1"/>
          </p:cNvGraphicFramePr>
          <p:nvPr/>
        </p:nvGraphicFramePr>
        <p:xfrm>
          <a:off x="2495550" y="2060575"/>
          <a:ext cx="4319588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3" imgW="1586865" imgH="393700" progId="Equation.DSMT4">
                  <p:embed/>
                </p:oleObj>
              </mc:Choice>
              <mc:Fallback>
                <p:oleObj name="" r:id="rId3" imgW="15868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5550" y="2060575"/>
                        <a:ext cx="4319588" cy="10715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31" name="对象 128030"/>
          <p:cNvGraphicFramePr>
            <a:graphicFrameLocks noChangeAspect="1"/>
          </p:cNvGraphicFramePr>
          <p:nvPr/>
        </p:nvGraphicFramePr>
        <p:xfrm>
          <a:off x="2424113" y="2781300"/>
          <a:ext cx="5184775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5" imgW="1587500" imgH="469900" progId="Equation.DSMT4">
                  <p:embed/>
                </p:oleObj>
              </mc:Choice>
              <mc:Fallback>
                <p:oleObj name="" r:id="rId5" imgW="1587500" imgH="469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24113" y="2781300"/>
                        <a:ext cx="5184775" cy="1301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34" name="对象 128033"/>
          <p:cNvGraphicFramePr>
            <a:graphicFrameLocks noChangeAspect="1"/>
          </p:cNvGraphicFramePr>
          <p:nvPr/>
        </p:nvGraphicFramePr>
        <p:xfrm>
          <a:off x="2208213" y="4941888"/>
          <a:ext cx="367188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" r:id="rId7" imgW="1396365" imgH="393700" progId="Equation.DSMT4">
                  <p:embed/>
                </p:oleObj>
              </mc:Choice>
              <mc:Fallback>
                <p:oleObj name="" r:id="rId7" imgW="13963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08213" y="4941888"/>
                        <a:ext cx="3671887" cy="10334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35" name="对象 128034"/>
          <p:cNvGraphicFramePr>
            <a:graphicFrameLocks noChangeAspect="1"/>
          </p:cNvGraphicFramePr>
          <p:nvPr/>
        </p:nvGraphicFramePr>
        <p:xfrm>
          <a:off x="2208213" y="4005263"/>
          <a:ext cx="360045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" r:id="rId9" imgW="1370965" imgH="393700" progId="Equation.DSMT4">
                  <p:embed/>
                </p:oleObj>
              </mc:Choice>
              <mc:Fallback>
                <p:oleObj name="" r:id="rId9" imgW="13709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08213" y="4005263"/>
                        <a:ext cx="3600450" cy="1031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37" name="对象 128036"/>
          <p:cNvGraphicFramePr>
            <a:graphicFrameLocks noChangeAspect="1"/>
          </p:cNvGraphicFramePr>
          <p:nvPr/>
        </p:nvGraphicFramePr>
        <p:xfrm>
          <a:off x="6096000" y="4149725"/>
          <a:ext cx="345598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11" imgW="1396365" imgH="393700" progId="Equation.DSMT4">
                  <p:embed/>
                </p:oleObj>
              </mc:Choice>
              <mc:Fallback>
                <p:oleObj name="" r:id="rId11" imgW="13963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96000" y="4149725"/>
                        <a:ext cx="3455988" cy="974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8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8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970" name="对象 253969"/>
          <p:cNvGraphicFramePr>
            <a:graphicFrameLocks noChangeAspect="1"/>
          </p:cNvGraphicFramePr>
          <p:nvPr/>
        </p:nvGraphicFramePr>
        <p:xfrm>
          <a:off x="1992313" y="549275"/>
          <a:ext cx="81375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1" imgW="3162300" imgH="469900" progId="Equation.DSMT4">
                  <p:embed/>
                </p:oleObj>
              </mc:Choice>
              <mc:Fallback>
                <p:oleObj name="" r:id="rId1" imgW="3162300" imgH="469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92313" y="549275"/>
                        <a:ext cx="8137525" cy="1208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4" name="对象 253973"/>
          <p:cNvGraphicFramePr>
            <a:graphicFrameLocks noChangeAspect="1"/>
          </p:cNvGraphicFramePr>
          <p:nvPr/>
        </p:nvGraphicFramePr>
        <p:xfrm>
          <a:off x="6383338" y="2781300"/>
          <a:ext cx="3570287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3" imgW="1358265" imgH="393700" progId="Equation.DSMT4">
                  <p:embed/>
                </p:oleObj>
              </mc:Choice>
              <mc:Fallback>
                <p:oleObj name="" r:id="rId3" imgW="1358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83338" y="2781300"/>
                        <a:ext cx="3570287" cy="1033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5" name="对象 253974"/>
          <p:cNvGraphicFramePr>
            <a:graphicFrameLocks noChangeAspect="1"/>
          </p:cNvGraphicFramePr>
          <p:nvPr/>
        </p:nvGraphicFramePr>
        <p:xfrm>
          <a:off x="4224338" y="1916113"/>
          <a:ext cx="3567112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5" imgW="1358265" imgH="393700" progId="Equation.DSMT4">
                  <p:embed/>
                </p:oleObj>
              </mc:Choice>
              <mc:Fallback>
                <p:oleObj name="" r:id="rId5" imgW="1358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24338" y="1916113"/>
                        <a:ext cx="3567112" cy="1031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6" name="对象 253975"/>
          <p:cNvGraphicFramePr>
            <a:graphicFrameLocks noChangeAspect="1"/>
          </p:cNvGraphicFramePr>
          <p:nvPr/>
        </p:nvGraphicFramePr>
        <p:xfrm>
          <a:off x="2782888" y="2781300"/>
          <a:ext cx="332898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7" imgW="1345565" imgH="393700" progId="Equation.DSMT4">
                  <p:embed/>
                </p:oleObj>
              </mc:Choice>
              <mc:Fallback>
                <p:oleObj name="" r:id="rId7" imgW="13455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82888" y="2781300"/>
                        <a:ext cx="3328987" cy="974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1" name="对象 253980"/>
          <p:cNvGraphicFramePr>
            <a:graphicFrameLocks noChangeAspect="1"/>
          </p:cNvGraphicFramePr>
          <p:nvPr/>
        </p:nvGraphicFramePr>
        <p:xfrm>
          <a:off x="2424113" y="2133600"/>
          <a:ext cx="16065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" r:id="rId9" imgW="621665" imgH="215900" progId="Equation.DSMT4">
                  <p:embed/>
                </p:oleObj>
              </mc:Choice>
              <mc:Fallback>
                <p:oleObj name="" r:id="rId9" imgW="62166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24113" y="2133600"/>
                        <a:ext cx="1606550" cy="557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2" name="对象 253981"/>
          <p:cNvGraphicFramePr>
            <a:graphicFrameLocks noChangeAspect="1"/>
          </p:cNvGraphicFramePr>
          <p:nvPr/>
        </p:nvGraphicFramePr>
        <p:xfrm>
          <a:off x="6167438" y="4868863"/>
          <a:ext cx="357028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" r:id="rId11" imgW="1358265" imgH="393700" progId="Equation.DSMT4">
                  <p:embed/>
                </p:oleObj>
              </mc:Choice>
              <mc:Fallback>
                <p:oleObj name="" r:id="rId11" imgW="1358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67438" y="4868863"/>
                        <a:ext cx="3570287" cy="10334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3" name="对象 253982"/>
          <p:cNvGraphicFramePr>
            <a:graphicFrameLocks noChangeAspect="1"/>
          </p:cNvGraphicFramePr>
          <p:nvPr/>
        </p:nvGraphicFramePr>
        <p:xfrm>
          <a:off x="4800600" y="3860800"/>
          <a:ext cx="3567113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13" imgW="1358265" imgH="393700" progId="Equation.DSMT4">
                  <p:embed/>
                </p:oleObj>
              </mc:Choice>
              <mc:Fallback>
                <p:oleObj name="" r:id="rId13" imgW="1358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0600" y="3860800"/>
                        <a:ext cx="3567113" cy="1031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4" name="对象 253983"/>
          <p:cNvGraphicFramePr>
            <a:graphicFrameLocks noChangeAspect="1"/>
          </p:cNvGraphicFramePr>
          <p:nvPr/>
        </p:nvGraphicFramePr>
        <p:xfrm>
          <a:off x="2741613" y="4845050"/>
          <a:ext cx="336232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" r:id="rId14" imgW="1358265" imgH="393700" progId="Equation.DSMT4">
                  <p:embed/>
                </p:oleObj>
              </mc:Choice>
              <mc:Fallback>
                <p:oleObj name="" r:id="rId14" imgW="1358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741613" y="4845050"/>
                        <a:ext cx="3362325" cy="974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5" name="对象 253984"/>
          <p:cNvGraphicFramePr>
            <a:graphicFrameLocks noChangeAspect="1"/>
          </p:cNvGraphicFramePr>
          <p:nvPr/>
        </p:nvGraphicFramePr>
        <p:xfrm>
          <a:off x="2386013" y="4078288"/>
          <a:ext cx="2262187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" r:id="rId16" imgW="875030" imgH="215900" progId="Equation.DSMT4">
                  <p:embed/>
                </p:oleObj>
              </mc:Choice>
              <mc:Fallback>
                <p:oleObj name="" r:id="rId16" imgW="875030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386013" y="4078288"/>
                        <a:ext cx="2262187" cy="5572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43" name="对象 266242"/>
          <p:cNvGraphicFramePr>
            <a:graphicFrameLocks noChangeAspect="1"/>
          </p:cNvGraphicFramePr>
          <p:nvPr/>
        </p:nvGraphicFramePr>
        <p:xfrm>
          <a:off x="2450783" y="232728"/>
          <a:ext cx="5562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1" imgW="1905000" imgH="469900" progId="Equation.DSMT4">
                  <p:embed/>
                </p:oleObj>
              </mc:Choice>
              <mc:Fallback>
                <p:oleObj name="" r:id="rId1" imgW="1905000" imgH="469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50783" y="232728"/>
                        <a:ext cx="5562600" cy="1371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6" name="对象 266245"/>
          <p:cNvGraphicFramePr>
            <a:graphicFrameLocks noChangeAspect="1"/>
          </p:cNvGraphicFramePr>
          <p:nvPr/>
        </p:nvGraphicFramePr>
        <p:xfrm>
          <a:off x="2566988" y="1484313"/>
          <a:ext cx="66675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3" imgW="2112010" imgH="598805" progId="Word.Document.8">
                  <p:embed/>
                </p:oleObj>
              </mc:Choice>
              <mc:Fallback>
                <p:oleObj name="" r:id="rId3" imgW="2112010" imgH="598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66988" y="1484313"/>
                        <a:ext cx="6667500" cy="187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7" name="对象 266246"/>
          <p:cNvGraphicFramePr>
            <a:graphicFrameLocks noChangeAspect="1"/>
          </p:cNvGraphicFramePr>
          <p:nvPr/>
        </p:nvGraphicFramePr>
        <p:xfrm>
          <a:off x="3503613" y="3213100"/>
          <a:ext cx="3457575" cy="224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5" imgW="946150" imgH="612775" progId="Word.Document.8">
                  <p:embed/>
                </p:oleObj>
              </mc:Choice>
              <mc:Fallback>
                <p:oleObj name="" r:id="rId5" imgW="946150" imgH="6127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3613" y="3213100"/>
                        <a:ext cx="3457575" cy="2246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8" name="文本框 179207"/>
          <p:cNvSpPr txBox="1"/>
          <p:nvPr/>
        </p:nvSpPr>
        <p:spPr>
          <a:xfrm>
            <a:off x="2279650" y="1125538"/>
            <a:ext cx="74882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9209" name="文本框 179208"/>
          <p:cNvSpPr txBox="1"/>
          <p:nvPr/>
        </p:nvSpPr>
        <p:spPr>
          <a:xfrm>
            <a:off x="1919288" y="549275"/>
            <a:ext cx="55435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、指数函数概念；</a:t>
            </a:r>
            <a:endParaRPr lang="zh-CN" altLang="en-US" sz="320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9210" name="文本框 179209"/>
          <p:cNvSpPr txBox="1"/>
          <p:nvPr/>
        </p:nvSpPr>
        <p:spPr>
          <a:xfrm>
            <a:off x="2208213" y="1700213"/>
            <a:ext cx="7416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9212" name="文本框 179211"/>
          <p:cNvSpPr txBox="1"/>
          <p:nvPr/>
        </p:nvSpPr>
        <p:spPr>
          <a:xfrm>
            <a:off x="2208213" y="2565400"/>
            <a:ext cx="46085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9213" name="文本框 179212"/>
          <p:cNvSpPr txBox="1"/>
          <p:nvPr/>
        </p:nvSpPr>
        <p:spPr>
          <a:xfrm>
            <a:off x="2424113" y="2492375"/>
            <a:ext cx="39608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9215" name="文本框 179214"/>
          <p:cNvSpPr txBox="1"/>
          <p:nvPr/>
        </p:nvSpPr>
        <p:spPr>
          <a:xfrm>
            <a:off x="1847850" y="2492375"/>
            <a:ext cx="43211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2</a:t>
            </a:r>
            <a:r>
              <a:rPr lang="zh-CN" altLang="en-US" sz="280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、指数比较大小的方法</a:t>
            </a:r>
            <a:r>
              <a:rPr lang="zh-CN" altLang="en-US" sz="160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endParaRPr lang="zh-CN" altLang="en-US" sz="160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9222" name="文本框 179221"/>
          <p:cNvSpPr txBox="1"/>
          <p:nvPr/>
        </p:nvSpPr>
        <p:spPr>
          <a:xfrm>
            <a:off x="2135188" y="3284538"/>
            <a:ext cx="838835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、构造函数法：要点是利用函数的单调性，数的特征是同底不同指（包括可以化为同底的），若底数是参变量要注意分类讨论。</a:t>
            </a:r>
            <a:endParaRPr lang="zh-CN" altLang="en-US" sz="2800" b="1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9223" name="文本框 179222"/>
          <p:cNvSpPr txBox="1"/>
          <p:nvPr/>
        </p:nvSpPr>
        <p:spPr>
          <a:xfrm>
            <a:off x="2208213" y="5003800"/>
            <a:ext cx="7993062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、搭桥比较法：用别的数如</a:t>
            </a:r>
            <a:r>
              <a:rPr lang="en-US" altLang="zh-CN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或</a:t>
            </a:r>
            <a:r>
              <a:rPr lang="en-US" altLang="zh-CN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做桥。数的特征是不同底不同指。</a:t>
            </a:r>
            <a:endParaRPr lang="zh-CN" altLang="en-US" sz="2800" b="1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9224" name="文本框 179223"/>
          <p:cNvSpPr txBox="1"/>
          <p:nvPr/>
        </p:nvSpPr>
        <p:spPr>
          <a:xfrm>
            <a:off x="2279650" y="1269365"/>
            <a:ext cx="1071689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  <a:r>
              <a:rPr lang="en-US" altLang="zh-CN" sz="2800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2800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800" b="1" i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b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800" b="1" i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800" b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2" charset="2"/>
              </a:rPr>
              <a:t></a:t>
            </a:r>
            <a:r>
              <a:rPr lang="en-US" altLang="zh-CN" sz="2800" b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zh-CN" altLang="en-US" sz="2800" b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，且</a:t>
            </a:r>
            <a:r>
              <a:rPr lang="en-US" altLang="zh-CN" sz="2800" b="1" i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zh-CN" sz="2800" b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2" charset="2"/>
              </a:rPr>
              <a:t></a:t>
            </a:r>
            <a:r>
              <a:rPr lang="en-US" altLang="zh-CN" sz="2800" b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1)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叫做指数函数，其中</a:t>
            </a:r>
            <a:r>
              <a:rPr lang="en-US" altLang="zh-CN" sz="2800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是自变量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函数的定义域是</a:t>
            </a:r>
            <a:r>
              <a:rPr lang="en-US" altLang="zh-CN" sz="2800" b="1">
                <a:solidFill>
                  <a:srgbClr val="0033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.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课堂小结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9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98576" y="1472276"/>
            <a:ext cx="11892995" cy="28714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P118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P120--123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:P60--61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文本框 262146"/>
          <p:cNvSpPr txBox="1"/>
          <p:nvPr/>
        </p:nvSpPr>
        <p:spPr>
          <a:xfrm>
            <a:off x="1955800" y="626745"/>
            <a:ext cx="8280400" cy="119888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 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3600" b="1" i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2" charset="2"/>
              </a:rPr>
              <a:t>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zh-CN" altLang="en-US" sz="36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且</a:t>
            </a: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2" charset="2"/>
              </a:rPr>
              <a:t>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叫做指数函数，其中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是自变量 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函数的定义域是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.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2148" name="矩形 262147"/>
          <p:cNvSpPr/>
          <p:nvPr/>
        </p:nvSpPr>
        <p:spPr>
          <a:xfrm>
            <a:off x="2063750" y="2239169"/>
            <a:ext cx="29260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(1)</a:t>
            </a:r>
            <a:r>
              <a:rPr lang="zh-CN" altLang="en-US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定义域必须是实数集</a:t>
            </a:r>
            <a:r>
              <a:rPr lang="en-US" altLang="zh-CN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R</a:t>
            </a:r>
            <a:r>
              <a:rPr lang="zh-CN" altLang="en-US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；</a:t>
            </a:r>
            <a:r>
              <a:rPr lang="zh-CN" altLang="en-US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 </a:t>
            </a:r>
            <a:endParaRPr lang="zh-CN" altLang="en-US">
              <a:solidFill>
                <a:schemeClr val="tx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2149" name="矩形 262148"/>
          <p:cNvSpPr/>
          <p:nvPr/>
        </p:nvSpPr>
        <p:spPr>
          <a:xfrm>
            <a:off x="2063750" y="3130550"/>
            <a:ext cx="7974013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自变量是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位于指数位置上，且指数位置上只有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这一项；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2150" name="矩形 262149"/>
          <p:cNvSpPr/>
          <p:nvPr/>
        </p:nvSpPr>
        <p:spPr>
          <a:xfrm>
            <a:off x="2063750" y="4210050"/>
            <a:ext cx="90881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(3)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指数式只有一项，并且指数式的系数为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，例如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5·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b="1" i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&gt;0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且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≠1)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不是指数函数；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2151" name="矩形 262150"/>
          <p:cNvSpPr/>
          <p:nvPr/>
        </p:nvSpPr>
        <p:spPr>
          <a:xfrm>
            <a:off x="2135188" y="5013325"/>
            <a:ext cx="3311525" cy="368300"/>
          </a:xfrm>
          <a:prstGeom prst="rect">
            <a:avLst/>
          </a:prstGeom>
          <a:noFill/>
          <a:ln w="9525">
            <a:noFill/>
          </a:ln>
        </p:spPr>
        <p:txBody>
          <a:bodyPr wrap="none" lIns="0" anchor="t">
            <a:spAutoFit/>
          </a:bodyPr>
          <a:lstStyle/>
          <a:p>
            <a:pPr defTabSz="268605">
              <a:spcBef>
                <a:spcPct val="0"/>
              </a:spcBef>
            </a:pP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(4)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底数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的范围必须是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&gt;0</a:t>
            </a:r>
            <a:r>
              <a: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且</a:t>
            </a:r>
            <a:r>
              <a:rPr lang="en-US" altLang="zh-CN" b="1" i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≠1.</a:t>
            </a:r>
            <a:endParaRPr lang="en-US" altLang="zh-CN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复习旧知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8" grpId="0"/>
      <p:bldP spid="262149" grpId="1"/>
      <p:bldP spid="262150" grpId="2"/>
      <p:bldP spid="262151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162" name="对象 220161"/>
          <p:cNvGraphicFramePr>
            <a:graphicFrameLocks noChangeAspect="1"/>
          </p:cNvGraphicFramePr>
          <p:nvPr/>
        </p:nvGraphicFramePr>
        <p:xfrm>
          <a:off x="3719513" y="0"/>
          <a:ext cx="69484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2463800" imgH="228600" progId="Equation.DSMT4">
                  <p:embed/>
                </p:oleObj>
              </mc:Choice>
              <mc:Fallback>
                <p:oleObj name="" r:id="rId1" imgW="2463800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19513" y="0"/>
                        <a:ext cx="6948487" cy="628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270" name="表格 220269"/>
          <p:cNvGraphicFramePr>
            <a:graphicFrameLocks noGrp="1"/>
          </p:cNvGraphicFramePr>
          <p:nvPr/>
        </p:nvGraphicFramePr>
        <p:xfrm>
          <a:off x="2855913" y="836613"/>
          <a:ext cx="7632700" cy="1586230"/>
        </p:xfrm>
        <a:graphic>
          <a:graphicData uri="http://schemas.openxmlformats.org/drawingml/2006/table">
            <a:tbl>
              <a:tblPr/>
              <a:tblGrid>
                <a:gridCol w="1009650"/>
                <a:gridCol w="560705"/>
                <a:gridCol w="899795"/>
                <a:gridCol w="897255"/>
                <a:gridCol w="785495"/>
                <a:gridCol w="843280"/>
                <a:gridCol w="615950"/>
                <a:gridCol w="674370"/>
                <a:gridCol w="786130"/>
                <a:gridCol w="560070"/>
              </a:tblGrid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i="1"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sz="2400" b="1" i="1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-3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-2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-1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0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2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3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51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i="1"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lang="en-US" altLang="zh-CN" sz="2400" b="1">
                          <a:latin typeface="Times New Roman" panose="02020603050405020304" pitchFamily="18" charset="0"/>
                        </a:rPr>
                        <a:t>=2</a:t>
                      </a:r>
                      <a:r>
                        <a:rPr lang="en-US" altLang="zh-CN" sz="2400" b="1" i="1" baseline="30000"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sz="2400" b="1" i="1" baseline="3000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1/8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1/4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1/2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2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4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8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51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i="1"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lang="en-US" altLang="zh-CN" sz="2400" b="1">
                          <a:latin typeface="Times New Roman" panose="02020603050405020304" pitchFamily="18" charset="0"/>
                        </a:rPr>
                        <a:t>=3</a:t>
                      </a:r>
                      <a:r>
                        <a:rPr lang="en-US" altLang="zh-CN" sz="2400" b="1" i="1" baseline="30000"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sz="2400" b="1" i="1" baseline="3000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1/27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1/9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1/3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1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3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9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/>
                        <a:t>27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0209" name="文本框 220208"/>
          <p:cNvSpPr txBox="1"/>
          <p:nvPr/>
        </p:nvSpPr>
        <p:spPr>
          <a:xfrm>
            <a:off x="1751648" y="908050"/>
            <a:ext cx="859790" cy="37655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eaVert"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函 数 图 象 特 征</a:t>
            </a:r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华文彩云" panose="02010800040101010101" pitchFamily="2" charset="-122"/>
              </a:rPr>
              <a:t> 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华文彩云" panose="02010800040101010101" pitchFamily="2" charset="-122"/>
            </a:endParaRPr>
          </a:p>
        </p:txBody>
      </p:sp>
      <p:sp>
        <p:nvSpPr>
          <p:cNvPr id="220210" name="直接连接符 220209"/>
          <p:cNvSpPr/>
          <p:nvPr/>
        </p:nvSpPr>
        <p:spPr>
          <a:xfrm flipH="1" flipV="1">
            <a:off x="5951538" y="4797425"/>
            <a:ext cx="0" cy="576263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11" name="直接连接符 220210"/>
          <p:cNvSpPr/>
          <p:nvPr/>
        </p:nvSpPr>
        <p:spPr>
          <a:xfrm flipH="1" flipV="1">
            <a:off x="6311900" y="4437063"/>
            <a:ext cx="0" cy="936625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12" name="直接连接符 220211"/>
          <p:cNvSpPr/>
          <p:nvPr/>
        </p:nvSpPr>
        <p:spPr>
          <a:xfrm flipH="1" flipV="1">
            <a:off x="6672263" y="4005263"/>
            <a:ext cx="0" cy="1368425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13" name="直接连接符 220212"/>
          <p:cNvSpPr/>
          <p:nvPr/>
        </p:nvSpPr>
        <p:spPr>
          <a:xfrm flipH="1">
            <a:off x="5591175" y="4724400"/>
            <a:ext cx="360363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14" name="直接连接符 220213"/>
          <p:cNvSpPr/>
          <p:nvPr/>
        </p:nvSpPr>
        <p:spPr>
          <a:xfrm flipH="1">
            <a:off x="5591175" y="4437063"/>
            <a:ext cx="720725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15" name="直接连接符 220214"/>
          <p:cNvSpPr/>
          <p:nvPr/>
        </p:nvSpPr>
        <p:spPr>
          <a:xfrm flipH="1">
            <a:off x="5591175" y="4076700"/>
            <a:ext cx="1081088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16" name="椭圆 220215"/>
          <p:cNvSpPr/>
          <p:nvPr/>
        </p:nvSpPr>
        <p:spPr>
          <a:xfrm>
            <a:off x="5880100" y="4652963"/>
            <a:ext cx="144463" cy="14446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17" name="椭圆 220216"/>
          <p:cNvSpPr/>
          <p:nvPr/>
        </p:nvSpPr>
        <p:spPr>
          <a:xfrm>
            <a:off x="6240463" y="4365625"/>
            <a:ext cx="144462" cy="144463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18" name="椭圆 220217"/>
          <p:cNvSpPr/>
          <p:nvPr/>
        </p:nvSpPr>
        <p:spPr>
          <a:xfrm>
            <a:off x="6600825" y="4005263"/>
            <a:ext cx="144463" cy="14446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19" name="椭圆 220218"/>
          <p:cNvSpPr/>
          <p:nvPr/>
        </p:nvSpPr>
        <p:spPr>
          <a:xfrm>
            <a:off x="5519738" y="4868863"/>
            <a:ext cx="144462" cy="14446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20" name="直接连接符 220219"/>
          <p:cNvSpPr/>
          <p:nvPr/>
        </p:nvSpPr>
        <p:spPr>
          <a:xfrm flipH="1" flipV="1">
            <a:off x="5303838" y="5013325"/>
            <a:ext cx="0" cy="360363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21" name="直接连接符 220220"/>
          <p:cNvSpPr/>
          <p:nvPr/>
        </p:nvSpPr>
        <p:spPr>
          <a:xfrm flipH="1" flipV="1">
            <a:off x="5016500" y="5084763"/>
            <a:ext cx="0" cy="288925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22" name="直接连接符 220221"/>
          <p:cNvSpPr/>
          <p:nvPr/>
        </p:nvSpPr>
        <p:spPr>
          <a:xfrm flipH="1">
            <a:off x="5303838" y="5084763"/>
            <a:ext cx="287337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23" name="直接连接符 220222"/>
          <p:cNvSpPr/>
          <p:nvPr/>
        </p:nvSpPr>
        <p:spPr>
          <a:xfrm flipH="1">
            <a:off x="5016500" y="5157788"/>
            <a:ext cx="574675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24" name="椭圆 220223"/>
          <p:cNvSpPr/>
          <p:nvPr/>
        </p:nvSpPr>
        <p:spPr>
          <a:xfrm>
            <a:off x="5232400" y="4941888"/>
            <a:ext cx="144463" cy="14446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25" name="椭圆 220224"/>
          <p:cNvSpPr/>
          <p:nvPr/>
        </p:nvSpPr>
        <p:spPr>
          <a:xfrm>
            <a:off x="4943475" y="5013325"/>
            <a:ext cx="144463" cy="144463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26" name="直接连接符 220225"/>
          <p:cNvSpPr/>
          <p:nvPr/>
        </p:nvSpPr>
        <p:spPr>
          <a:xfrm flipH="1" flipV="1">
            <a:off x="5951538" y="4797425"/>
            <a:ext cx="0" cy="576263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27" name="直接连接符 220226"/>
          <p:cNvSpPr/>
          <p:nvPr/>
        </p:nvSpPr>
        <p:spPr>
          <a:xfrm flipH="1" flipV="1">
            <a:off x="5951538" y="4437063"/>
            <a:ext cx="0" cy="936625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28" name="直接连接符 220227"/>
          <p:cNvSpPr/>
          <p:nvPr/>
        </p:nvSpPr>
        <p:spPr>
          <a:xfrm flipH="1" flipV="1">
            <a:off x="6311900" y="3860800"/>
            <a:ext cx="0" cy="1512888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29" name="直接连接符 220228"/>
          <p:cNvSpPr/>
          <p:nvPr/>
        </p:nvSpPr>
        <p:spPr>
          <a:xfrm flipH="1" flipV="1">
            <a:off x="6672263" y="2708275"/>
            <a:ext cx="0" cy="2665413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30" name="直接连接符 220229"/>
          <p:cNvSpPr/>
          <p:nvPr/>
        </p:nvSpPr>
        <p:spPr>
          <a:xfrm flipH="1">
            <a:off x="5591175" y="3933825"/>
            <a:ext cx="722313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31" name="椭圆 220230"/>
          <p:cNvSpPr/>
          <p:nvPr/>
        </p:nvSpPr>
        <p:spPr>
          <a:xfrm>
            <a:off x="5880100" y="4437063"/>
            <a:ext cx="144463" cy="144462"/>
          </a:xfrm>
          <a:prstGeom prst="ellipse">
            <a:avLst/>
          </a:prstGeom>
          <a:solidFill>
            <a:srgbClr val="CC33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32" name="椭圆 220231"/>
          <p:cNvSpPr/>
          <p:nvPr/>
        </p:nvSpPr>
        <p:spPr>
          <a:xfrm>
            <a:off x="6240463" y="3860800"/>
            <a:ext cx="144462" cy="144463"/>
          </a:xfrm>
          <a:prstGeom prst="ellipse">
            <a:avLst/>
          </a:prstGeom>
          <a:solidFill>
            <a:srgbClr val="CC33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33" name="椭圆 220232"/>
          <p:cNvSpPr/>
          <p:nvPr/>
        </p:nvSpPr>
        <p:spPr>
          <a:xfrm>
            <a:off x="6600825" y="2636838"/>
            <a:ext cx="144463" cy="144462"/>
          </a:xfrm>
          <a:prstGeom prst="ellipse">
            <a:avLst/>
          </a:prstGeom>
          <a:solidFill>
            <a:srgbClr val="CC33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34" name="直接连接符 220233"/>
          <p:cNvSpPr/>
          <p:nvPr/>
        </p:nvSpPr>
        <p:spPr>
          <a:xfrm flipH="1">
            <a:off x="5591175" y="2708275"/>
            <a:ext cx="1011238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35" name="椭圆 220234"/>
          <p:cNvSpPr/>
          <p:nvPr/>
        </p:nvSpPr>
        <p:spPr>
          <a:xfrm>
            <a:off x="5232400" y="5084763"/>
            <a:ext cx="144463" cy="144462"/>
          </a:xfrm>
          <a:prstGeom prst="ellipse">
            <a:avLst/>
          </a:prstGeom>
          <a:solidFill>
            <a:srgbClr val="CC33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36" name="椭圆 220235"/>
          <p:cNvSpPr/>
          <p:nvPr/>
        </p:nvSpPr>
        <p:spPr>
          <a:xfrm>
            <a:off x="4943475" y="5157788"/>
            <a:ext cx="144463" cy="144462"/>
          </a:xfrm>
          <a:prstGeom prst="ellipse">
            <a:avLst/>
          </a:prstGeom>
          <a:solidFill>
            <a:srgbClr val="CC33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0237" name="直接连接符 220236"/>
          <p:cNvSpPr/>
          <p:nvPr/>
        </p:nvSpPr>
        <p:spPr>
          <a:xfrm flipH="1">
            <a:off x="5591175" y="4508500"/>
            <a:ext cx="363538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20238" name="文本框 220237"/>
          <p:cNvSpPr txBox="1"/>
          <p:nvPr/>
        </p:nvSpPr>
        <p:spPr>
          <a:xfrm>
            <a:off x="5159375" y="450850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endParaRPr lang="en-US" altLang="zh-CN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20239" name="组合 220238"/>
          <p:cNvGrpSpPr/>
          <p:nvPr/>
        </p:nvGrpSpPr>
        <p:grpSpPr>
          <a:xfrm>
            <a:off x="3432175" y="2565400"/>
            <a:ext cx="6035675" cy="3998913"/>
            <a:chOff x="1202" y="1616"/>
            <a:chExt cx="3802" cy="2519"/>
          </a:xfrm>
        </p:grpSpPr>
        <p:grpSp>
          <p:nvGrpSpPr>
            <p:cNvPr id="220240" name="组合 220239"/>
            <p:cNvGrpSpPr/>
            <p:nvPr/>
          </p:nvGrpSpPr>
          <p:grpSpPr>
            <a:xfrm>
              <a:off x="1202" y="1616"/>
              <a:ext cx="3802" cy="2519"/>
              <a:chOff x="1202" y="1616"/>
              <a:chExt cx="3802" cy="2519"/>
            </a:xfrm>
          </p:grpSpPr>
          <p:grpSp>
            <p:nvGrpSpPr>
              <p:cNvPr id="220241" name="组合 220240"/>
              <p:cNvGrpSpPr/>
              <p:nvPr/>
            </p:nvGrpSpPr>
            <p:grpSpPr>
              <a:xfrm>
                <a:off x="1202" y="1616"/>
                <a:ext cx="3802" cy="2519"/>
                <a:chOff x="575" y="1108"/>
                <a:chExt cx="4944" cy="3072"/>
              </a:xfrm>
            </p:grpSpPr>
            <p:grpSp>
              <p:nvGrpSpPr>
                <p:cNvPr id="220242" name="组合 220241"/>
                <p:cNvGrpSpPr/>
                <p:nvPr/>
              </p:nvGrpSpPr>
              <p:grpSpPr>
                <a:xfrm>
                  <a:off x="575" y="1108"/>
                  <a:ext cx="4944" cy="3072"/>
                  <a:chOff x="432" y="1056"/>
                  <a:chExt cx="4944" cy="3072"/>
                </a:xfrm>
              </p:grpSpPr>
              <p:sp>
                <p:nvSpPr>
                  <p:cNvPr id="220243" name="直接连接符 220242"/>
                  <p:cNvSpPr/>
                  <p:nvPr/>
                </p:nvSpPr>
                <p:spPr>
                  <a:xfrm>
                    <a:off x="432" y="3216"/>
                    <a:ext cx="4560" cy="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220244" name="直接连接符 220243"/>
                  <p:cNvSpPr/>
                  <p:nvPr/>
                </p:nvSpPr>
                <p:spPr>
                  <a:xfrm flipH="1" flipV="1">
                    <a:off x="2208" y="1200"/>
                    <a:ext cx="0" cy="2928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220245" name="文本框 220244"/>
                  <p:cNvSpPr txBox="1"/>
                  <p:nvPr/>
                </p:nvSpPr>
                <p:spPr>
                  <a:xfrm>
                    <a:off x="4848" y="3168"/>
                    <a:ext cx="528" cy="28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zh-CN" b="1">
                        <a:latin typeface="Times New Roman" panose="02020603050405020304" pitchFamily="18" charset="0"/>
                        <a:ea typeface="幼圆" pitchFamily="49" charset="-122"/>
                      </a:rPr>
                      <a:t>x</a:t>
                    </a:r>
                    <a:endParaRPr lang="en-US" altLang="zh-CN" b="1">
                      <a:latin typeface="Times New Roman" panose="02020603050405020304" pitchFamily="18" charset="0"/>
                      <a:ea typeface="幼圆" pitchFamily="49" charset="-122"/>
                    </a:endParaRPr>
                  </a:p>
                </p:txBody>
              </p:sp>
              <p:sp>
                <p:nvSpPr>
                  <p:cNvPr id="220246" name="文本框 220245"/>
                  <p:cNvSpPr txBox="1"/>
                  <p:nvPr/>
                </p:nvSpPr>
                <p:spPr>
                  <a:xfrm>
                    <a:off x="2016" y="1056"/>
                    <a:ext cx="528" cy="28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zh-CN" b="1">
                        <a:latin typeface="Times New Roman" panose="02020603050405020304" pitchFamily="18" charset="0"/>
                        <a:ea typeface="幼圆" pitchFamily="49" charset="-122"/>
                      </a:rPr>
                      <a:t>y</a:t>
                    </a:r>
                    <a:endParaRPr lang="en-US" altLang="zh-CN" b="1">
                      <a:latin typeface="Times New Roman" panose="02020603050405020304" pitchFamily="18" charset="0"/>
                      <a:ea typeface="幼圆" pitchFamily="49" charset="-122"/>
                    </a:endParaRPr>
                  </a:p>
                </p:txBody>
              </p:sp>
              <p:sp>
                <p:nvSpPr>
                  <p:cNvPr id="220247" name="文本框 220246"/>
                  <p:cNvSpPr txBox="1"/>
                  <p:nvPr/>
                </p:nvSpPr>
                <p:spPr>
                  <a:xfrm>
                    <a:off x="1968" y="3216"/>
                    <a:ext cx="528" cy="28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zh-CN" b="1">
                        <a:latin typeface="Times New Roman" panose="02020603050405020304" pitchFamily="18" charset="0"/>
                        <a:ea typeface="幼圆" pitchFamily="49" charset="-122"/>
                      </a:rPr>
                      <a:t>o</a:t>
                    </a:r>
                    <a:endParaRPr lang="en-US" altLang="zh-CN" b="1">
                      <a:latin typeface="Times New Roman" panose="02020603050405020304" pitchFamily="18" charset="0"/>
                      <a:ea typeface="幼圆" pitchFamily="49" charset="-122"/>
                    </a:endParaRPr>
                  </a:p>
                </p:txBody>
              </p:sp>
            </p:grpSp>
            <p:sp>
              <p:nvSpPr>
                <p:cNvPr id="220248" name="文本框 220247"/>
                <p:cNvSpPr txBox="1"/>
                <p:nvPr/>
              </p:nvSpPr>
              <p:spPr>
                <a:xfrm>
                  <a:off x="2054" y="2570"/>
                  <a:ext cx="254" cy="28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endParaRPr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0249" name="文本框 220248"/>
                <p:cNvSpPr txBox="1"/>
                <p:nvPr/>
              </p:nvSpPr>
              <p:spPr>
                <a:xfrm>
                  <a:off x="2678" y="3193"/>
                  <a:ext cx="254" cy="28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endParaRPr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220250" name="文本框 220249"/>
              <p:cNvSpPr txBox="1"/>
              <p:nvPr/>
            </p:nvSpPr>
            <p:spPr>
              <a:xfrm>
                <a:off x="2699" y="3385"/>
                <a:ext cx="195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800" b="1">
                    <a:latin typeface="Arial" panose="020B0604020202020204" pitchFamily="34" charset="0"/>
                    <a:ea typeface="宋体" panose="02010600030101010101" pitchFamily="2" charset="-122"/>
                  </a:rPr>
                  <a:t>1</a:t>
                </a:r>
                <a:endParaRPr lang="en-US" altLang="zh-CN" sz="1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0251" name="文本框 220250"/>
              <p:cNvSpPr txBox="1"/>
              <p:nvPr/>
            </p:nvSpPr>
            <p:spPr>
              <a:xfrm>
                <a:off x="2925" y="3385"/>
                <a:ext cx="195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800" b="1">
                    <a:latin typeface="Arial" panose="020B0604020202020204" pitchFamily="34" charset="0"/>
                    <a:ea typeface="宋体" panose="02010600030101010101" pitchFamily="2" charset="-122"/>
                  </a:rPr>
                  <a:t>2</a:t>
                </a:r>
                <a:endParaRPr lang="en-US" altLang="zh-CN" sz="1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0252" name="文本框 220251"/>
              <p:cNvSpPr txBox="1"/>
              <p:nvPr/>
            </p:nvSpPr>
            <p:spPr>
              <a:xfrm>
                <a:off x="3152" y="3385"/>
                <a:ext cx="195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800" b="1">
                    <a:latin typeface="Arial" panose="020B0604020202020204" pitchFamily="34" charset="0"/>
                    <a:ea typeface="宋体" panose="02010600030101010101" pitchFamily="2" charset="-122"/>
                  </a:rPr>
                  <a:t>3</a:t>
                </a:r>
                <a:endParaRPr lang="en-US" altLang="zh-CN" sz="1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0253" name="文本框 220252"/>
              <p:cNvSpPr txBox="1"/>
              <p:nvPr/>
            </p:nvSpPr>
            <p:spPr>
              <a:xfrm>
                <a:off x="2290" y="3385"/>
                <a:ext cx="243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800" b="1">
                    <a:latin typeface="Arial" panose="020B0604020202020204" pitchFamily="34" charset="0"/>
                    <a:ea typeface="宋体" panose="02010600030101010101" pitchFamily="2" charset="-122"/>
                  </a:rPr>
                  <a:t>-1</a:t>
                </a:r>
                <a:endParaRPr lang="en-US" altLang="zh-CN" sz="1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0254" name="文本框 220253"/>
              <p:cNvSpPr txBox="1"/>
              <p:nvPr/>
            </p:nvSpPr>
            <p:spPr>
              <a:xfrm>
                <a:off x="2064" y="3385"/>
                <a:ext cx="243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800" b="1">
                    <a:latin typeface="Arial" panose="020B0604020202020204" pitchFamily="34" charset="0"/>
                    <a:ea typeface="宋体" panose="02010600030101010101" pitchFamily="2" charset="-122"/>
                  </a:rPr>
                  <a:t>-2</a:t>
                </a:r>
                <a:endParaRPr lang="en-US" altLang="zh-CN" sz="1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20255" name="文本框 220254"/>
            <p:cNvSpPr txBox="1"/>
            <p:nvPr/>
          </p:nvSpPr>
          <p:spPr>
            <a:xfrm>
              <a:off x="1882" y="3385"/>
              <a:ext cx="24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1800" b="1">
                  <a:latin typeface="Arial" panose="020B0604020202020204" pitchFamily="34" charset="0"/>
                  <a:ea typeface="宋体" panose="02010600030101010101" pitchFamily="2" charset="-122"/>
                </a:rPr>
                <a:t>-3</a:t>
              </a:r>
              <a:endParaRPr lang="en-US" altLang="zh-CN" sz="1800" b="1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20256" name="组合 220255"/>
          <p:cNvGrpSpPr/>
          <p:nvPr/>
        </p:nvGrpSpPr>
        <p:grpSpPr>
          <a:xfrm>
            <a:off x="4583113" y="1773238"/>
            <a:ext cx="3816350" cy="3384550"/>
            <a:chOff x="1882" y="1117"/>
            <a:chExt cx="2404" cy="2132"/>
          </a:xfrm>
        </p:grpSpPr>
        <p:sp>
          <p:nvSpPr>
            <p:cNvPr id="220257" name="任意多边形 220256"/>
            <p:cNvSpPr/>
            <p:nvPr/>
          </p:nvSpPr>
          <p:spPr>
            <a:xfrm flipV="1">
              <a:off x="1882" y="1117"/>
              <a:ext cx="1724" cy="2132"/>
            </a:xfrm>
            <a:custGeom>
              <a:avLst/>
              <a:gdLst>
                <a:gd name="txL" fmla="*/ 0 w 20530"/>
                <a:gd name="txT" fmla="*/ 0 h 21600"/>
                <a:gd name="txR" fmla="*/ 20530 w 20530"/>
                <a:gd name="txB" fmla="*/ 21600 h 21600"/>
              </a:gdLst>
              <a:ahLst/>
              <a:cxnLst>
                <a:cxn ang="270">
                  <a:pos x="0" y="0"/>
                </a:cxn>
                <a:cxn ang="0">
                  <a:pos x="20529" y="14885"/>
                </a:cxn>
                <a:cxn ang="90">
                  <a:pos x="0" y="21600"/>
                </a:cxn>
              </a:cxnLst>
              <a:rect l="txL" t="txT" r="txR" b="txB"/>
              <a:pathLst>
                <a:path w="20530" h="21600" fill="none">
                  <a:moveTo>
                    <a:pt x="0" y="0"/>
                  </a:moveTo>
                  <a:arcTo wR="21600" hR="21600" stAng="-5400000" swAng="4313230"/>
                </a:path>
                <a:path w="20530" h="21600" stroke="0">
                  <a:moveTo>
                    <a:pt x="0" y="0"/>
                  </a:moveTo>
                  <a:arcTo wR="21600" hR="21600" stAng="-5400000" swAng="431323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220258" name="对象 220257"/>
            <p:cNvGraphicFramePr>
              <a:graphicFrameLocks noChangeAspect="1"/>
            </p:cNvGraphicFramePr>
            <p:nvPr/>
          </p:nvGraphicFramePr>
          <p:xfrm>
            <a:off x="3560" y="1842"/>
            <a:ext cx="726" cy="3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" r:id="rId3" imgW="419100" imgH="228600" progId="Equation.3">
                    <p:embed/>
                  </p:oleObj>
                </mc:Choice>
                <mc:Fallback>
                  <p:oleObj name="" r:id="rId3" imgW="4191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560" y="1842"/>
                          <a:ext cx="726" cy="3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0259" name="组合 220258"/>
          <p:cNvGrpSpPr/>
          <p:nvPr/>
        </p:nvGrpSpPr>
        <p:grpSpPr>
          <a:xfrm>
            <a:off x="4583113" y="2276475"/>
            <a:ext cx="2125662" cy="3081338"/>
            <a:chOff x="1927" y="1434"/>
            <a:chExt cx="1339" cy="1941"/>
          </a:xfrm>
        </p:grpSpPr>
        <p:sp>
          <p:nvSpPr>
            <p:cNvPr id="220260" name="任意多边形 220259"/>
            <p:cNvSpPr/>
            <p:nvPr/>
          </p:nvSpPr>
          <p:spPr>
            <a:xfrm rot="180954" flipV="1">
              <a:off x="1927" y="1434"/>
              <a:ext cx="1270" cy="1941"/>
            </a:xfrm>
            <a:custGeom>
              <a:avLst/>
              <a:gdLst>
                <a:gd name="txL" fmla="*/ 0 w 21600"/>
                <a:gd name="txT" fmla="*/ 0 h 22419"/>
                <a:gd name="txR" fmla="*/ 21600 w 21600"/>
                <a:gd name="txB" fmla="*/ 22419 h 22419"/>
              </a:gdLst>
              <a:ahLst/>
              <a:cxnLst>
                <a:cxn ang="270">
                  <a:pos x="2618" y="0"/>
                </a:cxn>
                <a:cxn ang="90">
                  <a:pos x="21577" y="22418"/>
                </a:cxn>
                <a:cxn ang="180">
                  <a:pos x="0" y="21441"/>
                </a:cxn>
              </a:cxnLst>
              <a:rect l="txL" t="txT" r="txR" b="txB"/>
              <a:pathLst>
                <a:path w="21600" h="22419" fill="none">
                  <a:moveTo>
                    <a:pt x="2618" y="0"/>
                  </a:moveTo>
                  <a:arcTo wR="21600" hR="21600" stAng="-4982310" swAng="5137864"/>
                </a:path>
                <a:path w="21600" h="22419" stroke="0">
                  <a:moveTo>
                    <a:pt x="2618" y="0"/>
                  </a:moveTo>
                  <a:arcTo wR="21600" hR="21600" stAng="-4982310" swAng="5137864"/>
                  <a:lnTo>
                    <a:pt x="0" y="21441"/>
                  </a:lnTo>
                  <a:close/>
                </a:path>
              </a:pathLst>
            </a:custGeom>
            <a:noFill/>
            <a:ln w="38100" cap="flat" cmpd="sng">
              <a:solidFill>
                <a:srgbClr val="CC339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220261" name="对象 220260"/>
            <p:cNvGraphicFramePr>
              <a:graphicFrameLocks noChangeAspect="1"/>
            </p:cNvGraphicFramePr>
            <p:nvPr/>
          </p:nvGraphicFramePr>
          <p:xfrm>
            <a:off x="2562" y="1616"/>
            <a:ext cx="704" cy="3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" r:id="rId5" imgW="405765" imgH="228600" progId="Equation.3">
                    <p:embed/>
                  </p:oleObj>
                </mc:Choice>
                <mc:Fallback>
                  <p:oleObj name="" r:id="rId5" imgW="405765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000000"/>
                            </a:clrFrom>
                            <a:clrTo>
                              <a:srgbClr val="CC3399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562" y="1616"/>
                          <a:ext cx="704" cy="3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学习新知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2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22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22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2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2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2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22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2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1000"/>
                                        <p:tgtEl>
                                          <p:spTgt spid="22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1000"/>
                                        <p:tgtEl>
                                          <p:spTgt spid="22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20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1000"/>
                                        <p:tgtEl>
                                          <p:spTgt spid="22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1000"/>
                                        <p:tgtEl>
                                          <p:spTgt spid="220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0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22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1000"/>
                                        <p:tgtEl>
                                          <p:spTgt spid="22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500"/>
                                        <p:tgtEl>
                                          <p:spTgt spid="22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1000"/>
                                        <p:tgtEl>
                                          <p:spTgt spid="22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2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1000"/>
                                        <p:tgtEl>
                                          <p:spTgt spid="22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500"/>
                                        <p:tgtEl>
                                          <p:spTgt spid="22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2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1000"/>
                                        <p:tgtEl>
                                          <p:spTgt spid="22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0" presetClass="entr" presetSubtype="0" fill="hold" nodeType="afterEffect"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6" dur="500"/>
                                        <p:tgtEl>
                                          <p:spTgt spid="22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4" presetClass="entr" presetSubtype="16" fill="hold" nodeType="afterEffect"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22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22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5" dur="2000"/>
                                        <p:tgtEl>
                                          <p:spTgt spid="22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266" name="表格 221265"/>
          <p:cNvGraphicFramePr>
            <a:graphicFrameLocks noGrp="1"/>
          </p:cNvGraphicFramePr>
          <p:nvPr/>
        </p:nvGraphicFramePr>
        <p:xfrm>
          <a:off x="2566988" y="1052513"/>
          <a:ext cx="7811770" cy="1668780"/>
        </p:xfrm>
        <a:graphic>
          <a:graphicData uri="http://schemas.openxmlformats.org/drawingml/2006/table">
            <a:tbl>
              <a:tblPr/>
              <a:tblGrid>
                <a:gridCol w="1152525"/>
                <a:gridCol w="541655"/>
                <a:gridCol w="704850"/>
                <a:gridCol w="769620"/>
                <a:gridCol w="586105"/>
                <a:gridCol w="882015"/>
                <a:gridCol w="690245"/>
                <a:gridCol w="954405"/>
                <a:gridCol w="941070"/>
                <a:gridCol w="589280"/>
              </a:tblGrid>
              <a:tr h="57277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 i="1"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b="1" i="1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-3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-2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-1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0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2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3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 i="1"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lang="en-US" altLang="zh-CN" b="1">
                          <a:latin typeface="Times New Roman" panose="02020603050405020304" pitchFamily="18" charset="0"/>
                        </a:rPr>
                        <a:t>=2</a:t>
                      </a:r>
                      <a:r>
                        <a:rPr lang="en-US" altLang="zh-CN" b="1" baseline="30000"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altLang="zh-CN" b="1" i="1" baseline="30000"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b="1" i="1" baseline="3000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8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4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2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1/2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1/4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1/8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 i="1">
                          <a:latin typeface="Times New Roman" panose="02020603050405020304" pitchFamily="18" charset="0"/>
                        </a:rPr>
                        <a:t>y</a:t>
                      </a:r>
                      <a:r>
                        <a:rPr lang="en-US" altLang="zh-CN" b="1">
                          <a:latin typeface="Times New Roman" panose="02020603050405020304" pitchFamily="18" charset="0"/>
                        </a:rPr>
                        <a:t>=3</a:t>
                      </a:r>
                      <a:r>
                        <a:rPr lang="en-US" altLang="zh-CN" b="1" baseline="30000"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altLang="zh-CN" b="1" i="1" baseline="30000"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b="1" i="1" baseline="3000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27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9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3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1/3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1/9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/>
                        <a:t>1/27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21232" name="组合 221231"/>
          <p:cNvGrpSpPr/>
          <p:nvPr/>
        </p:nvGrpSpPr>
        <p:grpSpPr>
          <a:xfrm>
            <a:off x="2711450" y="2900363"/>
            <a:ext cx="6840538" cy="3957637"/>
            <a:chOff x="748" y="1345"/>
            <a:chExt cx="4309" cy="2493"/>
          </a:xfrm>
        </p:grpSpPr>
        <p:sp>
          <p:nvSpPr>
            <p:cNvPr id="221233" name="直接连接符 221232"/>
            <p:cNvSpPr/>
            <p:nvPr/>
          </p:nvSpPr>
          <p:spPr>
            <a:xfrm>
              <a:off x="748" y="2976"/>
              <a:ext cx="4082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arrow" w="med" len="med"/>
            </a:ln>
          </p:spPr>
          <p:txBody>
            <a:bodyPr/>
            <a:lstStyle/>
            <a:p/>
          </p:txBody>
        </p:sp>
        <p:sp>
          <p:nvSpPr>
            <p:cNvPr id="221234" name="直接连接符 221233"/>
            <p:cNvSpPr/>
            <p:nvPr/>
          </p:nvSpPr>
          <p:spPr>
            <a:xfrm flipH="1" flipV="1">
              <a:off x="2653" y="1434"/>
              <a:ext cx="0" cy="240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arrow" w="med" len="med"/>
            </a:ln>
          </p:spPr>
          <p:txBody>
            <a:bodyPr/>
            <a:lstStyle/>
            <a:p/>
          </p:txBody>
        </p:sp>
        <p:sp>
          <p:nvSpPr>
            <p:cNvPr id="221235" name="文本框 221234"/>
            <p:cNvSpPr txBox="1"/>
            <p:nvPr/>
          </p:nvSpPr>
          <p:spPr>
            <a:xfrm>
              <a:off x="4830" y="2841"/>
              <a:ext cx="22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28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2800" b="1" i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36" name="文本框 221235"/>
            <p:cNvSpPr txBox="1"/>
            <p:nvPr/>
          </p:nvSpPr>
          <p:spPr>
            <a:xfrm>
              <a:off x="2608" y="3022"/>
              <a:ext cx="29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2800" b="1">
                  <a:latin typeface="Arial" panose="020B0604020202020204" pitchFamily="34" charset="0"/>
                  <a:ea typeface="宋体" panose="02010600030101010101" pitchFamily="2" charset="-122"/>
                </a:rPr>
                <a:t>O</a:t>
              </a:r>
              <a:endParaRPr lang="en-US" altLang="zh-CN" sz="2800" b="1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1237" name="文本框 221236"/>
            <p:cNvSpPr txBox="1"/>
            <p:nvPr/>
          </p:nvSpPr>
          <p:spPr>
            <a:xfrm>
              <a:off x="2699" y="1345"/>
              <a:ext cx="21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28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2800" b="1" i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21238" name="椭圆 221237"/>
          <p:cNvSpPr/>
          <p:nvPr/>
        </p:nvSpPr>
        <p:spPr>
          <a:xfrm>
            <a:off x="5664200" y="5057775"/>
            <a:ext cx="144463" cy="144463"/>
          </a:xfrm>
          <a:prstGeom prst="ellipse">
            <a:avLst/>
          </a:prstGeom>
          <a:solidFill>
            <a:srgbClr val="33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39" name="椭圆 221238"/>
          <p:cNvSpPr/>
          <p:nvPr/>
        </p:nvSpPr>
        <p:spPr>
          <a:xfrm>
            <a:off x="5375275" y="4941888"/>
            <a:ext cx="144463" cy="144462"/>
          </a:xfrm>
          <a:prstGeom prst="ellipse">
            <a:avLst/>
          </a:prstGeom>
          <a:solidFill>
            <a:srgbClr val="33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0" name="椭圆 221239"/>
          <p:cNvSpPr/>
          <p:nvPr/>
        </p:nvSpPr>
        <p:spPr>
          <a:xfrm>
            <a:off x="5087938" y="4724400"/>
            <a:ext cx="144462" cy="144463"/>
          </a:xfrm>
          <a:prstGeom prst="ellipse">
            <a:avLst/>
          </a:prstGeom>
          <a:solidFill>
            <a:srgbClr val="33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1" name="椭圆 221240"/>
          <p:cNvSpPr/>
          <p:nvPr/>
        </p:nvSpPr>
        <p:spPr>
          <a:xfrm>
            <a:off x="4800600" y="4365625"/>
            <a:ext cx="144463" cy="144463"/>
          </a:xfrm>
          <a:prstGeom prst="ellipse">
            <a:avLst/>
          </a:prstGeom>
          <a:solidFill>
            <a:srgbClr val="33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2" name="椭圆 221241"/>
          <p:cNvSpPr/>
          <p:nvPr/>
        </p:nvSpPr>
        <p:spPr>
          <a:xfrm>
            <a:off x="6024563" y="5202238"/>
            <a:ext cx="144462" cy="144462"/>
          </a:xfrm>
          <a:prstGeom prst="ellipse">
            <a:avLst/>
          </a:prstGeom>
          <a:solidFill>
            <a:srgbClr val="33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3" name="椭圆 221242"/>
          <p:cNvSpPr/>
          <p:nvPr/>
        </p:nvSpPr>
        <p:spPr>
          <a:xfrm>
            <a:off x="6383338" y="5273675"/>
            <a:ext cx="144462" cy="144463"/>
          </a:xfrm>
          <a:prstGeom prst="ellipse">
            <a:avLst/>
          </a:prstGeom>
          <a:solidFill>
            <a:srgbClr val="33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4" name="椭圆 221243"/>
          <p:cNvSpPr/>
          <p:nvPr/>
        </p:nvSpPr>
        <p:spPr>
          <a:xfrm>
            <a:off x="4440238" y="3762375"/>
            <a:ext cx="144462" cy="144463"/>
          </a:xfrm>
          <a:prstGeom prst="ellipse">
            <a:avLst/>
          </a:prstGeom>
          <a:solidFill>
            <a:srgbClr val="33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5" name="椭圆 221244"/>
          <p:cNvSpPr/>
          <p:nvPr/>
        </p:nvSpPr>
        <p:spPr>
          <a:xfrm>
            <a:off x="5664200" y="5084763"/>
            <a:ext cx="144463" cy="14446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6" name="椭圆 221245"/>
          <p:cNvSpPr/>
          <p:nvPr/>
        </p:nvSpPr>
        <p:spPr>
          <a:xfrm>
            <a:off x="5375275" y="4724400"/>
            <a:ext cx="144463" cy="144463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7" name="椭圆 221246"/>
          <p:cNvSpPr/>
          <p:nvPr/>
        </p:nvSpPr>
        <p:spPr>
          <a:xfrm>
            <a:off x="5087938" y="4076700"/>
            <a:ext cx="144462" cy="144463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8" name="椭圆 221247"/>
          <p:cNvSpPr/>
          <p:nvPr/>
        </p:nvSpPr>
        <p:spPr>
          <a:xfrm>
            <a:off x="4800600" y="2852738"/>
            <a:ext cx="144463" cy="14446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1249" name="椭圆 221248"/>
          <p:cNvSpPr/>
          <p:nvPr/>
        </p:nvSpPr>
        <p:spPr>
          <a:xfrm>
            <a:off x="6024563" y="5300663"/>
            <a:ext cx="144462" cy="14446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21250" name="组合 221249"/>
          <p:cNvGrpSpPr/>
          <p:nvPr/>
        </p:nvGrpSpPr>
        <p:grpSpPr>
          <a:xfrm>
            <a:off x="2640013" y="4725988"/>
            <a:ext cx="6880225" cy="431800"/>
            <a:chOff x="703" y="2977"/>
            <a:chExt cx="4334" cy="272"/>
          </a:xfrm>
        </p:grpSpPr>
        <p:sp>
          <p:nvSpPr>
            <p:cNvPr id="221251" name="直接连接符 221250"/>
            <p:cNvSpPr/>
            <p:nvPr/>
          </p:nvSpPr>
          <p:spPr>
            <a:xfrm>
              <a:off x="703" y="3249"/>
              <a:ext cx="4037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21252" name="文本框 221251"/>
            <p:cNvSpPr txBox="1"/>
            <p:nvPr/>
          </p:nvSpPr>
          <p:spPr>
            <a:xfrm>
              <a:off x="4694" y="2977"/>
              <a:ext cx="34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b="1" i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=1</a:t>
              </a:r>
              <a:endPara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221253" name="对象 221252"/>
          <p:cNvGraphicFramePr>
            <a:graphicFrameLocks noChangeAspect="1"/>
          </p:cNvGraphicFramePr>
          <p:nvPr/>
        </p:nvGraphicFramePr>
        <p:xfrm>
          <a:off x="3143250" y="0"/>
          <a:ext cx="7342188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1" imgW="2716530" imgH="393700" progId="Equation.3">
                  <p:embed/>
                </p:oleObj>
              </mc:Choice>
              <mc:Fallback>
                <p:oleObj name="" r:id="rId1" imgW="271653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43250" y="0"/>
                        <a:ext cx="7342188" cy="1052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254" name="文本框 221253"/>
          <p:cNvSpPr txBox="1"/>
          <p:nvPr/>
        </p:nvSpPr>
        <p:spPr>
          <a:xfrm>
            <a:off x="1698943" y="620713"/>
            <a:ext cx="798195" cy="43878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eaVert"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函  数  图  象  特  征</a:t>
            </a:r>
            <a:endParaRPr lang="zh-CN" altLang="en-US" sz="4000" b="1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221255" name="组合 221254"/>
          <p:cNvGrpSpPr/>
          <p:nvPr/>
        </p:nvGrpSpPr>
        <p:grpSpPr>
          <a:xfrm>
            <a:off x="3432175" y="2611438"/>
            <a:ext cx="3197225" cy="2716212"/>
            <a:chOff x="1202" y="1979"/>
            <a:chExt cx="2014" cy="1711"/>
          </a:xfrm>
        </p:grpSpPr>
        <p:sp>
          <p:nvSpPr>
            <p:cNvPr id="221256" name="任意多边形 221255"/>
            <p:cNvSpPr/>
            <p:nvPr/>
          </p:nvSpPr>
          <p:spPr>
            <a:xfrm rot="5400000" flipV="1">
              <a:off x="1734" y="2208"/>
              <a:ext cx="1530" cy="1433"/>
            </a:xfrm>
            <a:custGeom>
              <a:avLst/>
              <a:gdLst>
                <a:gd name="txL" fmla="*/ 0 w 21600"/>
                <a:gd name="txT" fmla="*/ 0 h 21491"/>
                <a:gd name="txR" fmla="*/ 21600 w 21600"/>
                <a:gd name="txB" fmla="*/ 21491 h 21491"/>
              </a:gdLst>
              <a:ahLst/>
              <a:cxnLst>
                <a:cxn ang="270">
                  <a:pos x="2832" y="0"/>
                </a:cxn>
                <a:cxn ang="0">
                  <a:pos x="21599" y="21491"/>
                </a:cxn>
                <a:cxn ang="180">
                  <a:pos x="0" y="21413"/>
                </a:cxn>
              </a:cxnLst>
              <a:rect l="txL" t="txT" r="txR" b="txB"/>
              <a:pathLst>
                <a:path w="21600" h="21491" fill="none">
                  <a:moveTo>
                    <a:pt x="2832" y="0"/>
                  </a:moveTo>
                  <a:arcTo wR="21600" hR="21600" stAng="-4947960" swAng="4960375"/>
                </a:path>
                <a:path w="21600" h="21491" stroke="0">
                  <a:moveTo>
                    <a:pt x="2832" y="0"/>
                  </a:moveTo>
                  <a:arcTo wR="21600" hR="21600" stAng="-4947960" swAng="4960375"/>
                  <a:lnTo>
                    <a:pt x="0" y="21413"/>
                  </a:lnTo>
                  <a:close/>
                </a:path>
              </a:pathLst>
            </a:custGeom>
            <a:noFill/>
            <a:ln w="38100" cap="flat" cmpd="sng">
              <a:solidFill>
                <a:srgbClr val="993366"/>
              </a:solidFill>
              <a:prstDash val="solid"/>
              <a:headEnd type="none" w="med" len="med"/>
              <a:tailEnd type="none" w="med" len="med"/>
            </a:ln>
          </p:spPr>
          <p:txBody>
            <a:bodyPr rot="0" vert="eaVert" wrap="none" anchor="ctr"/>
            <a:lstStyle/>
            <a:p>
              <a:pPr algn="ctr">
                <a:spcBef>
                  <a:spcPct val="0"/>
                </a:spcBef>
              </a:pPr>
              <a:endParaRPr sz="1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221257" name="对象 221256"/>
            <p:cNvGraphicFramePr>
              <a:graphicFrameLocks noChangeAspect="1"/>
            </p:cNvGraphicFramePr>
            <p:nvPr/>
          </p:nvGraphicFramePr>
          <p:xfrm>
            <a:off x="1202" y="1979"/>
            <a:ext cx="635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" r:id="rId3" imgW="546100" imgH="393700" progId="Equation.3">
                    <p:embed/>
                  </p:oleObj>
                </mc:Choice>
                <mc:Fallback>
                  <p:oleObj name="" r:id="rId3" imgW="5461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02" y="1979"/>
                          <a:ext cx="635" cy="47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1258" name="组合 221257"/>
          <p:cNvGrpSpPr/>
          <p:nvPr/>
        </p:nvGrpSpPr>
        <p:grpSpPr>
          <a:xfrm>
            <a:off x="4800600" y="1916113"/>
            <a:ext cx="1620838" cy="3519487"/>
            <a:chOff x="2064" y="1541"/>
            <a:chExt cx="1021" cy="2217"/>
          </a:xfrm>
        </p:grpSpPr>
        <p:sp>
          <p:nvSpPr>
            <p:cNvPr id="221259" name="任意多边形 221258"/>
            <p:cNvSpPr/>
            <p:nvPr/>
          </p:nvSpPr>
          <p:spPr>
            <a:xfrm rot="21600000" flipH="1" flipV="1">
              <a:off x="2109" y="1541"/>
              <a:ext cx="976" cy="2217"/>
            </a:xfrm>
            <a:custGeom>
              <a:avLst/>
              <a:gdLst>
                <a:gd name="txL" fmla="*/ 0 w 20918"/>
                <a:gd name="txT" fmla="*/ 0 h 21441"/>
                <a:gd name="txR" fmla="*/ 20918 w 20918"/>
                <a:gd name="txB" fmla="*/ 21441 h 21441"/>
              </a:gdLst>
              <a:ahLst/>
              <a:cxnLst>
                <a:cxn ang="270">
                  <a:pos x="2617" y="0"/>
                </a:cxn>
                <a:cxn ang="0">
                  <a:pos x="20918" y="16056"/>
                </a:cxn>
                <a:cxn ang="180">
                  <a:pos x="0" y="21441"/>
                </a:cxn>
              </a:cxnLst>
              <a:rect l="txL" t="txT" r="txR" b="txB"/>
              <a:pathLst>
                <a:path w="20918" h="21441" fill="none">
                  <a:moveTo>
                    <a:pt x="2617" y="0"/>
                  </a:moveTo>
                  <a:arcTo wR="21600" hR="21600" stAng="-4982468" swAng="4116284"/>
                </a:path>
                <a:path w="20918" h="21441" stroke="0">
                  <a:moveTo>
                    <a:pt x="2617" y="0"/>
                  </a:moveTo>
                  <a:arcTo wR="21600" hR="21600" stAng="-4982468" swAng="4116284"/>
                  <a:lnTo>
                    <a:pt x="0" y="21441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221260" name="对象 221259"/>
            <p:cNvGraphicFramePr>
              <a:graphicFrameLocks noChangeAspect="1"/>
            </p:cNvGraphicFramePr>
            <p:nvPr/>
          </p:nvGraphicFramePr>
          <p:xfrm>
            <a:off x="2064" y="1797"/>
            <a:ext cx="584" cy="4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" r:id="rId5" imgW="533400" imgH="393700" progId="Equation.3">
                    <p:embed/>
                  </p:oleObj>
                </mc:Choice>
                <mc:Fallback>
                  <p:oleObj name="" r:id="rId5" imgW="5334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064" y="1797"/>
                          <a:ext cx="584" cy="47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1261" name="文本框 221260"/>
          <p:cNvSpPr txBox="1"/>
          <p:nvPr/>
        </p:nvSpPr>
        <p:spPr>
          <a:xfrm>
            <a:off x="6456363" y="2924175"/>
            <a:ext cx="3757930" cy="1835785"/>
          </a:xfrm>
          <a:prstGeom prst="rect">
            <a:avLst/>
          </a:prstGeom>
          <a:solidFill>
            <a:srgbClr val="FF9999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pPr>
              <a:lnSpc>
                <a:spcPct val="135000"/>
              </a:lnSpc>
              <a:spcBef>
                <a:spcPct val="0"/>
              </a:spcBef>
            </a:pPr>
            <a:r>
              <a:rPr lang="zh-CN" altLang="en-US" sz="2800" b="1">
                <a:solidFill>
                  <a:srgbClr val="000404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思考：若不用描点法，</a:t>
            </a:r>
            <a:endParaRPr lang="zh-CN" altLang="en-US" sz="2800" b="1">
              <a:solidFill>
                <a:srgbClr val="000404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5000"/>
              </a:lnSpc>
              <a:spcBef>
                <a:spcPct val="0"/>
              </a:spcBef>
            </a:pPr>
            <a:r>
              <a:rPr lang="zh-CN" altLang="en-US" sz="2800" b="1">
                <a:solidFill>
                  <a:srgbClr val="000404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这两个函数的图象又该</a:t>
            </a:r>
            <a:endParaRPr lang="zh-CN" altLang="en-US" sz="2800" b="1">
              <a:solidFill>
                <a:srgbClr val="000404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5000"/>
              </a:lnSpc>
              <a:spcBef>
                <a:spcPct val="0"/>
              </a:spcBef>
            </a:pPr>
            <a:r>
              <a:rPr lang="zh-CN" altLang="en-US" sz="2800" b="1">
                <a:solidFill>
                  <a:srgbClr val="000404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如何作出呢？</a:t>
            </a:r>
            <a:endParaRPr lang="zh-CN" altLang="en-US" sz="2800" b="1">
              <a:solidFill>
                <a:srgbClr val="000404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1267" name="矩形 221266"/>
          <p:cNvSpPr/>
          <p:nvPr/>
        </p:nvSpPr>
        <p:spPr>
          <a:xfrm>
            <a:off x="1919288" y="6126957"/>
            <a:ext cx="49072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底数互为倒数的两个指数函数图象关于</a:t>
            </a:r>
            <a:r>
              <a:rPr lang="en-US" altLang="zh-CN" b="1">
                <a:latin typeface="Arial" panose="020B0604020202020204" pitchFamily="34" charset="0"/>
                <a:ea typeface="楷体_GB2312" pitchFamily="49" charset="-122"/>
              </a:rPr>
              <a:t>y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轴对称</a:t>
            </a:r>
            <a:r>
              <a:rPr lang="zh-CN" altLang="en-US">
                <a:latin typeface="Arial" panose="020B0604020202020204" pitchFamily="34" charset="0"/>
                <a:ea typeface="楷体_GB2312" pitchFamily="49" charset="-122"/>
              </a:rPr>
              <a:t> </a:t>
            </a:r>
            <a:endParaRPr lang="zh-CN" altLang="en-US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学习新知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22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2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2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500"/>
                                        <p:tgtEl>
                                          <p:spTgt spid="22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2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61" grpId="0"/>
      <p:bldP spid="22126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234" name="组合 223233"/>
          <p:cNvGrpSpPr/>
          <p:nvPr/>
        </p:nvGrpSpPr>
        <p:grpSpPr>
          <a:xfrm>
            <a:off x="5845175" y="0"/>
            <a:ext cx="4820777" cy="3429000"/>
            <a:chOff x="476" y="1434"/>
            <a:chExt cx="3037" cy="2160"/>
          </a:xfrm>
        </p:grpSpPr>
        <p:grpSp>
          <p:nvGrpSpPr>
            <p:cNvPr id="223235" name="组合 223234"/>
            <p:cNvGrpSpPr/>
            <p:nvPr/>
          </p:nvGrpSpPr>
          <p:grpSpPr>
            <a:xfrm>
              <a:off x="505" y="1864"/>
              <a:ext cx="2898" cy="1730"/>
              <a:chOff x="748" y="1344"/>
              <a:chExt cx="4492" cy="2494"/>
            </a:xfrm>
          </p:grpSpPr>
          <p:sp>
            <p:nvSpPr>
              <p:cNvPr id="223236" name="直接连接符 223235"/>
              <p:cNvSpPr/>
              <p:nvPr/>
            </p:nvSpPr>
            <p:spPr>
              <a:xfrm>
                <a:off x="748" y="2976"/>
                <a:ext cx="408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arrow" w="med" len="med"/>
              </a:ln>
            </p:spPr>
            <p:txBody>
              <a:bodyPr/>
              <a:lstStyle/>
              <a:p/>
            </p:txBody>
          </p:sp>
          <p:sp>
            <p:nvSpPr>
              <p:cNvPr id="223237" name="直接连接符 223236"/>
              <p:cNvSpPr/>
              <p:nvPr/>
            </p:nvSpPr>
            <p:spPr>
              <a:xfrm flipH="1" flipV="1">
                <a:off x="2653" y="1434"/>
                <a:ext cx="0" cy="240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arrow" w="med" len="med"/>
              </a:ln>
            </p:spPr>
            <p:txBody>
              <a:bodyPr/>
              <a:lstStyle/>
              <a:p/>
            </p:txBody>
          </p:sp>
          <p:sp>
            <p:nvSpPr>
              <p:cNvPr id="223238" name="文本框 223237"/>
              <p:cNvSpPr txBox="1"/>
              <p:nvPr/>
            </p:nvSpPr>
            <p:spPr>
              <a:xfrm>
                <a:off x="4830" y="2840"/>
                <a:ext cx="410" cy="4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2800" b="1">
                    <a:latin typeface="Arial" panose="020B0604020202020204" pitchFamily="34" charset="0"/>
                    <a:ea typeface="宋体" panose="02010600030101010101" pitchFamily="2" charset="-122"/>
                  </a:rPr>
                  <a:t>X</a:t>
                </a:r>
                <a:endParaRPr lang="en-US" altLang="zh-CN" sz="2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239" name="文本框 223238"/>
              <p:cNvSpPr txBox="1"/>
              <p:nvPr/>
            </p:nvSpPr>
            <p:spPr>
              <a:xfrm>
                <a:off x="2608" y="3022"/>
                <a:ext cx="449" cy="4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2800" b="1">
                    <a:latin typeface="Arial" panose="020B0604020202020204" pitchFamily="34" charset="0"/>
                    <a:ea typeface="宋体" panose="02010600030101010101" pitchFamily="2" charset="-122"/>
                  </a:rPr>
                  <a:t>O</a:t>
                </a:r>
                <a:endParaRPr lang="en-US" altLang="zh-CN" sz="2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240" name="文本框 223239"/>
              <p:cNvSpPr txBox="1"/>
              <p:nvPr/>
            </p:nvSpPr>
            <p:spPr>
              <a:xfrm>
                <a:off x="2698" y="1344"/>
                <a:ext cx="410" cy="4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2800" b="1">
                    <a:latin typeface="Arial" panose="020B0604020202020204" pitchFamily="34" charset="0"/>
                    <a:ea typeface="宋体" panose="02010600030101010101" pitchFamily="2" charset="-122"/>
                  </a:rPr>
                  <a:t>Y</a:t>
                </a:r>
                <a:endParaRPr lang="en-US" altLang="zh-CN" sz="2800" b="1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23241" name="组合 223240"/>
            <p:cNvGrpSpPr/>
            <p:nvPr/>
          </p:nvGrpSpPr>
          <p:grpSpPr>
            <a:xfrm>
              <a:off x="739" y="1864"/>
              <a:ext cx="1358" cy="1061"/>
              <a:chOff x="768" y="144"/>
              <a:chExt cx="2105" cy="2256"/>
            </a:xfrm>
          </p:grpSpPr>
          <p:sp>
            <p:nvSpPr>
              <p:cNvPr id="223242" name="任意多边形 223241"/>
              <p:cNvSpPr/>
              <p:nvPr/>
            </p:nvSpPr>
            <p:spPr>
              <a:xfrm rot="5400000" flipV="1">
                <a:off x="1028" y="555"/>
                <a:ext cx="2256" cy="1433"/>
              </a:xfrm>
              <a:custGeom>
                <a:avLst/>
                <a:gdLst>
                  <a:gd name="txL" fmla="*/ 0 w 21600"/>
                  <a:gd name="txT" fmla="*/ 0 h 21491"/>
                  <a:gd name="txR" fmla="*/ 21600 w 21600"/>
                  <a:gd name="txB" fmla="*/ 21491 h 21491"/>
                </a:gdLst>
                <a:ahLst/>
                <a:cxnLst>
                  <a:cxn ang="270">
                    <a:pos x="2832" y="0"/>
                  </a:cxn>
                  <a:cxn ang="0">
                    <a:pos x="21599" y="21491"/>
                  </a:cxn>
                  <a:cxn ang="180">
                    <a:pos x="0" y="21413"/>
                  </a:cxn>
                </a:cxnLst>
                <a:rect l="txL" t="txT" r="txR" b="txB"/>
                <a:pathLst>
                  <a:path w="21600" h="21491" fill="none">
                    <a:moveTo>
                      <a:pt x="2832" y="0"/>
                    </a:moveTo>
                    <a:arcTo wR="21600" hR="21600" stAng="-4947960" swAng="4960375"/>
                  </a:path>
                  <a:path w="21600" h="21491" stroke="0">
                    <a:moveTo>
                      <a:pt x="2832" y="0"/>
                    </a:moveTo>
                    <a:arcTo wR="21600" hR="21600" stAng="-4947960" swAng="4960375"/>
                    <a:lnTo>
                      <a:pt x="0" y="21413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rgbClr val="9933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rot="0" vert="eaVert" wrap="none" anchor="ctr"/>
              <a:lstStyle/>
              <a:p>
                <a:pPr algn="ctr">
                  <a:spcBef>
                    <a:spcPct val="0"/>
                  </a:spcBef>
                </a:pPr>
                <a:endParaRPr sz="18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243" name="文本框 223242"/>
              <p:cNvSpPr txBox="1"/>
              <p:nvPr/>
            </p:nvSpPr>
            <p:spPr>
              <a:xfrm>
                <a:off x="768" y="240"/>
                <a:ext cx="1008" cy="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endParaRPr sz="2000" b="1">
                  <a:latin typeface="Times New Roman" panose="02020603050405020304" pitchFamily="18" charset="0"/>
                  <a:ea typeface="幼圆" pitchFamily="49" charset="-122"/>
                </a:endParaRPr>
              </a:p>
            </p:txBody>
          </p:sp>
        </p:grpSp>
        <p:grpSp>
          <p:nvGrpSpPr>
            <p:cNvPr id="223244" name="组合 223243"/>
            <p:cNvGrpSpPr/>
            <p:nvPr/>
          </p:nvGrpSpPr>
          <p:grpSpPr>
            <a:xfrm>
              <a:off x="1383" y="1434"/>
              <a:ext cx="630" cy="1538"/>
              <a:chOff x="1383" y="1434"/>
              <a:chExt cx="630" cy="1538"/>
            </a:xfrm>
          </p:grpSpPr>
          <p:sp>
            <p:nvSpPr>
              <p:cNvPr id="223245" name="任意多边形 223244"/>
              <p:cNvSpPr/>
              <p:nvPr/>
            </p:nvSpPr>
            <p:spPr>
              <a:xfrm rot="21600000" flipH="1" flipV="1">
                <a:off x="1383" y="1434"/>
                <a:ext cx="630" cy="1538"/>
              </a:xfrm>
              <a:custGeom>
                <a:avLst/>
                <a:gdLst>
                  <a:gd name="txL" fmla="*/ 0 w 20918"/>
                  <a:gd name="txT" fmla="*/ 0 h 21441"/>
                  <a:gd name="txR" fmla="*/ 20918 w 20918"/>
                  <a:gd name="txB" fmla="*/ 21441 h 21441"/>
                </a:gdLst>
                <a:ahLst/>
                <a:cxnLst>
                  <a:cxn ang="270">
                    <a:pos x="2617" y="0"/>
                  </a:cxn>
                  <a:cxn ang="0">
                    <a:pos x="20918" y="16056"/>
                  </a:cxn>
                  <a:cxn ang="180">
                    <a:pos x="0" y="21441"/>
                  </a:cxn>
                </a:cxnLst>
                <a:rect l="txL" t="txT" r="txR" b="txB"/>
                <a:pathLst>
                  <a:path w="20918" h="21441" fill="none">
                    <a:moveTo>
                      <a:pt x="2617" y="0"/>
                    </a:moveTo>
                    <a:arcTo wR="21600" hR="21600" stAng="-4982468" swAng="4116284"/>
                  </a:path>
                  <a:path w="20918" h="21441" stroke="0">
                    <a:moveTo>
                      <a:pt x="2617" y="0"/>
                    </a:moveTo>
                    <a:arcTo wR="21600" hR="21600" stAng="-4982468" swAng="4116284"/>
                    <a:lnTo>
                      <a:pt x="0" y="21441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3246" name="文本框 223245"/>
              <p:cNvSpPr txBox="1"/>
              <p:nvPr/>
            </p:nvSpPr>
            <p:spPr>
              <a:xfrm flipH="1">
                <a:off x="1383" y="1679"/>
                <a:ext cx="590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endParaRPr sz="1800" b="1">
                  <a:solidFill>
                    <a:srgbClr val="6600FF"/>
                  </a:solidFill>
                  <a:latin typeface="Times New Roman" panose="02020603050405020304" pitchFamily="18" charset="0"/>
                  <a:ea typeface="幼圆" pitchFamily="49" charset="-122"/>
                </a:endParaRPr>
              </a:p>
            </p:txBody>
          </p:sp>
        </p:grpSp>
        <p:grpSp>
          <p:nvGrpSpPr>
            <p:cNvPr id="223247" name="组合 223246"/>
            <p:cNvGrpSpPr/>
            <p:nvPr/>
          </p:nvGrpSpPr>
          <p:grpSpPr>
            <a:xfrm>
              <a:off x="476" y="2724"/>
              <a:ext cx="3037" cy="290"/>
              <a:chOff x="703" y="3067"/>
              <a:chExt cx="4707" cy="417"/>
            </a:xfrm>
          </p:grpSpPr>
          <p:sp>
            <p:nvSpPr>
              <p:cNvPr id="223248" name="直接连接符 223247"/>
              <p:cNvSpPr/>
              <p:nvPr/>
            </p:nvSpPr>
            <p:spPr>
              <a:xfrm>
                <a:off x="703" y="3249"/>
                <a:ext cx="4037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23249" name="文本框 223248"/>
              <p:cNvSpPr txBox="1"/>
              <p:nvPr/>
            </p:nvSpPr>
            <p:spPr>
              <a:xfrm>
                <a:off x="4694" y="3067"/>
                <a:ext cx="716" cy="4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24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Y=1</a:t>
                </a:r>
                <a:endParaRPr lang="en-US" altLang="zh-CN" sz="24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23250" name="任意多边形 223249"/>
            <p:cNvSpPr/>
            <p:nvPr/>
          </p:nvSpPr>
          <p:spPr>
            <a:xfrm rot="-21600000" flipV="1">
              <a:off x="1474" y="1434"/>
              <a:ext cx="640" cy="1538"/>
            </a:xfrm>
            <a:custGeom>
              <a:avLst/>
              <a:gdLst>
                <a:gd name="txL" fmla="*/ 0 w 20918"/>
                <a:gd name="txT" fmla="*/ 0 h 21441"/>
                <a:gd name="txR" fmla="*/ 20918 w 20918"/>
                <a:gd name="txB" fmla="*/ 21441 h 21441"/>
              </a:gdLst>
              <a:ahLst/>
              <a:cxnLst>
                <a:cxn ang="270">
                  <a:pos x="2617" y="0"/>
                </a:cxn>
                <a:cxn ang="0">
                  <a:pos x="20918" y="16056"/>
                </a:cxn>
                <a:cxn ang="180">
                  <a:pos x="0" y="21441"/>
                </a:cxn>
              </a:cxnLst>
              <a:rect l="txL" t="txT" r="txR" b="txB"/>
              <a:pathLst>
                <a:path w="20918" h="21441" fill="none">
                  <a:moveTo>
                    <a:pt x="2617" y="0"/>
                  </a:moveTo>
                  <a:arcTo wR="21600" hR="21600" stAng="-4982468" swAng="4116284"/>
                </a:path>
                <a:path w="20918" h="21441" stroke="0">
                  <a:moveTo>
                    <a:pt x="2617" y="0"/>
                  </a:moveTo>
                  <a:arcTo wR="21600" hR="21600" stAng="-4982468" swAng="4116284"/>
                  <a:lnTo>
                    <a:pt x="0" y="21441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251" name="文本框 223250"/>
            <p:cNvSpPr txBox="1"/>
            <p:nvPr/>
          </p:nvSpPr>
          <p:spPr>
            <a:xfrm>
              <a:off x="2018" y="1616"/>
              <a:ext cx="422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1800" b="1">
                  <a:solidFill>
                    <a:schemeClr val="tx2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y=3</a:t>
              </a:r>
              <a:r>
                <a:rPr lang="en-US" altLang="zh-CN" sz="1800" b="1" baseline="30000">
                  <a:solidFill>
                    <a:schemeClr val="tx2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X</a:t>
              </a:r>
              <a:endParaRPr lang="en-US" altLang="zh-CN" sz="1800" b="1" baseline="300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223252" name="组合 223251"/>
            <p:cNvGrpSpPr/>
            <p:nvPr/>
          </p:nvGrpSpPr>
          <p:grpSpPr>
            <a:xfrm>
              <a:off x="1383" y="1888"/>
              <a:ext cx="1517" cy="1061"/>
              <a:chOff x="2064" y="1752"/>
              <a:chExt cx="1517" cy="1061"/>
            </a:xfrm>
          </p:grpSpPr>
          <p:sp>
            <p:nvSpPr>
              <p:cNvPr id="223253" name="任意多边形 223252"/>
              <p:cNvSpPr/>
              <p:nvPr/>
            </p:nvSpPr>
            <p:spPr>
              <a:xfrm rot="-5400000" flipH="1" flipV="1">
                <a:off x="1967" y="1849"/>
                <a:ext cx="1061" cy="867"/>
              </a:xfrm>
              <a:custGeom>
                <a:avLst/>
                <a:gdLst>
                  <a:gd name="txL" fmla="*/ 0 w 21600"/>
                  <a:gd name="txT" fmla="*/ 0 h 21491"/>
                  <a:gd name="txR" fmla="*/ 21600 w 21600"/>
                  <a:gd name="txB" fmla="*/ 21491 h 21491"/>
                </a:gdLst>
                <a:ahLst/>
                <a:cxnLst>
                  <a:cxn ang="270">
                    <a:pos x="2832" y="0"/>
                  </a:cxn>
                  <a:cxn ang="0">
                    <a:pos x="21599" y="21491"/>
                  </a:cxn>
                  <a:cxn ang="180">
                    <a:pos x="0" y="21413"/>
                  </a:cxn>
                </a:cxnLst>
                <a:rect l="txL" t="txT" r="txR" b="txB"/>
                <a:pathLst>
                  <a:path w="21600" h="21491" fill="none">
                    <a:moveTo>
                      <a:pt x="2832" y="0"/>
                    </a:moveTo>
                    <a:arcTo wR="21600" hR="21600" stAng="-4947960" swAng="4960375"/>
                  </a:path>
                  <a:path w="21600" h="21491" stroke="0">
                    <a:moveTo>
                      <a:pt x="2832" y="0"/>
                    </a:moveTo>
                    <a:arcTo wR="21600" hR="21600" stAng="-4947960" swAng="4960375"/>
                    <a:lnTo>
                      <a:pt x="0" y="21413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rgbClr val="9933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rot="10800000" vert="eaVert" wrap="none" anchor="ctr"/>
              <a:lstStyle/>
              <a:p>
                <a:pPr algn="ctr">
                  <a:spcBef>
                    <a:spcPct val="0"/>
                  </a:spcBef>
                </a:pPr>
                <a:endParaRPr sz="18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254" name="文本框 223253"/>
              <p:cNvSpPr txBox="1"/>
              <p:nvPr/>
            </p:nvSpPr>
            <p:spPr>
              <a:xfrm flipH="1">
                <a:off x="2971" y="1797"/>
                <a:ext cx="610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000" b="1">
                    <a:latin typeface="Times New Roman" panose="02020603050405020304" pitchFamily="18" charset="0"/>
                    <a:ea typeface="幼圆" pitchFamily="49" charset="-122"/>
                  </a:rPr>
                  <a:t>y = 2</a:t>
                </a:r>
                <a:r>
                  <a:rPr lang="en-US" altLang="zh-CN" sz="2000" b="1" baseline="30000">
                    <a:latin typeface="Times New Roman" panose="02020603050405020304" pitchFamily="18" charset="0"/>
                    <a:ea typeface="幼圆" pitchFamily="49" charset="-122"/>
                  </a:rPr>
                  <a:t> x</a:t>
                </a:r>
                <a:endParaRPr lang="en-US" altLang="zh-CN" sz="2000" b="1">
                  <a:latin typeface="Times New Roman" panose="02020603050405020304" pitchFamily="18" charset="0"/>
                  <a:ea typeface="幼圆" pitchFamily="49" charset="-122"/>
                </a:endParaRPr>
              </a:p>
            </p:txBody>
          </p:sp>
        </p:grpSp>
      </p:grpSp>
      <p:sp>
        <p:nvSpPr>
          <p:cNvPr id="223255" name="文本框 223254"/>
          <p:cNvSpPr txBox="1"/>
          <p:nvPr/>
        </p:nvSpPr>
        <p:spPr>
          <a:xfrm>
            <a:off x="1524000" y="404813"/>
            <a:ext cx="518795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观察右边图象，回答下列问题：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56" name="文本框 223255"/>
          <p:cNvSpPr txBox="1"/>
          <p:nvPr/>
        </p:nvSpPr>
        <p:spPr>
          <a:xfrm>
            <a:off x="1703388" y="908050"/>
            <a:ext cx="530606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>
                <a:solidFill>
                  <a:srgbClr val="33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问题一</a:t>
            </a:r>
            <a:r>
              <a:rPr lang="en-US" altLang="zh-CN" sz="2800" b="1">
                <a:solidFill>
                  <a:srgbClr val="33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r>
              <a:rPr lang="zh-CN" altLang="en-US" sz="2800" b="1">
                <a:solidFill>
                  <a:srgbClr val="33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图象分别在哪几个象限？</a:t>
            </a:r>
            <a:endParaRPr lang="zh-CN" altLang="en-US" sz="2800" b="1">
              <a:solidFill>
                <a:srgbClr val="33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57" name="文本框 223256"/>
          <p:cNvSpPr txBox="1"/>
          <p:nvPr/>
        </p:nvSpPr>
        <p:spPr>
          <a:xfrm>
            <a:off x="1847850" y="2297113"/>
            <a:ext cx="4103688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>
                <a:solidFill>
                  <a:srgbClr val="33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问题二：图象的上升、下降与底数</a:t>
            </a:r>
            <a:r>
              <a:rPr lang="en-US" altLang="zh-CN" sz="2800" b="1">
                <a:solidFill>
                  <a:srgbClr val="33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solidFill>
                  <a:srgbClr val="33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有联系吗？</a:t>
            </a:r>
            <a:endParaRPr lang="zh-CN" altLang="en-US" sz="2800" b="1">
              <a:solidFill>
                <a:srgbClr val="33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58" name="文本框 223257"/>
          <p:cNvSpPr txBox="1"/>
          <p:nvPr/>
        </p:nvSpPr>
        <p:spPr>
          <a:xfrm>
            <a:off x="1774825" y="4868863"/>
            <a:ext cx="554545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>
                <a:solidFill>
                  <a:srgbClr val="33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问题三：图象中有哪些特殊的点？</a:t>
            </a:r>
            <a:endParaRPr lang="zh-CN" altLang="en-US" sz="2800" b="1">
              <a:solidFill>
                <a:srgbClr val="33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59" name="文本框 223258"/>
          <p:cNvSpPr txBox="1"/>
          <p:nvPr/>
        </p:nvSpPr>
        <p:spPr>
          <a:xfrm>
            <a:off x="1524000" y="1700213"/>
            <a:ext cx="5545455" cy="521970"/>
          </a:xfrm>
          <a:prstGeom prst="rect">
            <a:avLst/>
          </a:prstGeom>
          <a:solidFill>
            <a:srgbClr val="FF9999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答：四个图象都在第＿＿＿＿象限</a:t>
            </a:r>
            <a:endParaRPr lang="zh-CN" altLang="en-US" sz="2800" b="1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60" name="文本框 223259"/>
          <p:cNvSpPr txBox="1"/>
          <p:nvPr/>
        </p:nvSpPr>
        <p:spPr>
          <a:xfrm>
            <a:off x="1524000" y="3213100"/>
            <a:ext cx="9478010" cy="521970"/>
          </a:xfrm>
          <a:prstGeom prst="rect">
            <a:avLst/>
          </a:prstGeom>
          <a:solidFill>
            <a:srgbClr val="FF9999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答：当底数＿＿时图象上升；当底数＿＿＿＿时图象下降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．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61" name="文本框 223260"/>
          <p:cNvSpPr txBox="1"/>
          <p:nvPr/>
        </p:nvSpPr>
        <p:spPr>
          <a:xfrm>
            <a:off x="1774825" y="5949950"/>
            <a:ext cx="8893175" cy="521970"/>
          </a:xfrm>
          <a:prstGeom prst="rect">
            <a:avLst/>
          </a:prstGeom>
          <a:solidFill>
            <a:srgbClr val="FF9999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答：四个图象都经过点＿＿＿＿．</a:t>
            </a:r>
            <a:endParaRPr lang="zh-CN" altLang="en-US" sz="2800" b="1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62" name="文本框 223261"/>
          <p:cNvSpPr txBox="1"/>
          <p:nvPr/>
        </p:nvSpPr>
        <p:spPr>
          <a:xfrm>
            <a:off x="4872038" y="1700213"/>
            <a:ext cx="1295400" cy="521970"/>
          </a:xfrm>
          <a:prstGeom prst="rect">
            <a:avLst/>
          </a:prstGeom>
          <a:solidFill>
            <a:srgbClr val="EFF2FB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Ⅰ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Ⅱ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223263" name="对象 223262"/>
          <p:cNvGraphicFramePr>
            <a:graphicFrameLocks noChangeAspect="1"/>
          </p:cNvGraphicFramePr>
          <p:nvPr/>
        </p:nvGraphicFramePr>
        <p:xfrm>
          <a:off x="3432175" y="3213100"/>
          <a:ext cx="79216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1" imgW="443865" imgH="177800" progId="Equation.DSMT4">
                  <p:embed/>
                </p:oleObj>
              </mc:Choice>
              <mc:Fallback>
                <p:oleObj name="" r:id="rId1" imgW="44386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432175" y="3213100"/>
                        <a:ext cx="792163" cy="522288"/>
                      </a:xfrm>
                      <a:prstGeom prst="rect">
                        <a:avLst/>
                      </a:prstGeom>
                      <a:solidFill>
                        <a:srgbClr val="EFF2FB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64" name="对象 223263"/>
          <p:cNvGraphicFramePr>
            <a:graphicFrameLocks noChangeAspect="1"/>
          </p:cNvGraphicFramePr>
          <p:nvPr/>
        </p:nvGraphicFramePr>
        <p:xfrm>
          <a:off x="7391400" y="3141663"/>
          <a:ext cx="1296988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3" imgW="773430" imgH="177800" progId="Equation.DSMT4">
                  <p:embed/>
                </p:oleObj>
              </mc:Choice>
              <mc:Fallback>
                <p:oleObj name="" r:id="rId3" imgW="773430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  <a:clrChange>
                          <a:clrFrom>
                            <a:srgbClr val="FFFFFF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391400" y="3141663"/>
                        <a:ext cx="1296988" cy="525462"/>
                      </a:xfrm>
                      <a:prstGeom prst="rect">
                        <a:avLst/>
                      </a:prstGeom>
                      <a:solidFill>
                        <a:srgbClr val="EFF2FB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65" name="对象 223264"/>
          <p:cNvGraphicFramePr>
            <a:graphicFrameLocks noChangeAspect="1"/>
          </p:cNvGraphicFramePr>
          <p:nvPr/>
        </p:nvGraphicFramePr>
        <p:xfrm>
          <a:off x="5591175" y="5876925"/>
          <a:ext cx="1223963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5" imgW="317500" imgH="203200" progId="Equation.DSMT4">
                  <p:embed/>
                </p:oleObj>
              </mc:Choice>
              <mc:Fallback>
                <p:oleObj name="" r:id="rId5" imgW="31750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5591175" y="5876925"/>
                        <a:ext cx="1223963" cy="579438"/>
                      </a:xfrm>
                      <a:prstGeom prst="rect">
                        <a:avLst/>
                      </a:prstGeom>
                      <a:solidFill>
                        <a:srgbClr val="EFF2FB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66" name="对象 223265"/>
          <p:cNvGraphicFramePr>
            <a:graphicFrameLocks noChangeAspect="1"/>
          </p:cNvGraphicFramePr>
          <p:nvPr/>
        </p:nvGraphicFramePr>
        <p:xfrm>
          <a:off x="6456363" y="333375"/>
          <a:ext cx="6477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7" imgW="546100" imgH="393700" progId="Equation.3">
                  <p:embed/>
                </p:oleObj>
              </mc:Choice>
              <mc:Fallback>
                <p:oleObj name="" r:id="rId7" imgW="5461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56363" y="333375"/>
                        <a:ext cx="647700" cy="719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67" name="对象 223266"/>
          <p:cNvGraphicFramePr>
            <a:graphicFrameLocks noChangeAspect="1"/>
          </p:cNvGraphicFramePr>
          <p:nvPr/>
        </p:nvGraphicFramePr>
        <p:xfrm>
          <a:off x="7104063" y="0"/>
          <a:ext cx="6318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9" imgW="533400" imgH="393700" progId="Equation.3">
                  <p:embed/>
                </p:oleObj>
              </mc:Choice>
              <mc:Fallback>
                <p:oleObj name="" r:id="rId9" imgW="5334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04063" y="0"/>
                        <a:ext cx="631825" cy="692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68" name="文本框 223267"/>
          <p:cNvSpPr txBox="1"/>
          <p:nvPr/>
        </p:nvSpPr>
        <p:spPr>
          <a:xfrm>
            <a:off x="1524000" y="3716338"/>
            <a:ext cx="9144000" cy="521970"/>
          </a:xfrm>
          <a:prstGeom prst="rect">
            <a:avLst/>
          </a:prstGeom>
          <a:solidFill>
            <a:srgbClr val="FF9999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底数</a:t>
            </a:r>
            <a:r>
              <a:rPr lang="en-US" altLang="zh-CN" sz="2800" b="1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由大变小时函数图像在第一象限内按</a:t>
            </a:r>
            <a:r>
              <a:rPr lang="zh-CN" altLang="en-US" b="1">
                <a:solidFill>
                  <a:srgbClr val="000099"/>
                </a:solidFill>
                <a:latin typeface="Arial" panose="020B0604020202020204" pitchFamily="34" charset="0"/>
                <a:ea typeface="楷体_GB2312" pitchFamily="49" charset="-122"/>
              </a:rPr>
              <a:t>＿＿＿＿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3269" name="文本框 223268"/>
          <p:cNvSpPr txBox="1"/>
          <p:nvPr/>
        </p:nvSpPr>
        <p:spPr>
          <a:xfrm>
            <a:off x="1524000" y="4292600"/>
            <a:ext cx="9144000" cy="521970"/>
          </a:xfrm>
          <a:prstGeom prst="rect">
            <a:avLst/>
          </a:prstGeom>
          <a:solidFill>
            <a:srgbClr val="FF9999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时针方向旋转</a:t>
            </a:r>
            <a:r>
              <a:rPr lang="en-US" altLang="zh-CN" sz="28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3271" name="文本框 223270"/>
          <p:cNvSpPr txBox="1"/>
          <p:nvPr/>
        </p:nvSpPr>
        <p:spPr>
          <a:xfrm>
            <a:off x="8401050" y="3716338"/>
            <a:ext cx="1150938" cy="5219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CC3300"/>
                </a:solidFill>
                <a:latin typeface="Arial" panose="020B0604020202020204" pitchFamily="34" charset="0"/>
                <a:ea typeface="顺"/>
              </a:rPr>
              <a:t>   </a:t>
            </a:r>
            <a:r>
              <a:rPr lang="zh-CN" altLang="en-US" sz="2800">
                <a:solidFill>
                  <a:srgbClr val="CC3300"/>
                </a:solidFill>
                <a:latin typeface="Arial" panose="020B0604020202020204" pitchFamily="34" charset="0"/>
                <a:ea typeface="顺"/>
              </a:rPr>
              <a:t>顺</a:t>
            </a:r>
            <a:endParaRPr lang="zh-CN" altLang="en-US" sz="2800">
              <a:solidFill>
                <a:srgbClr val="CC3300"/>
              </a:solidFill>
              <a:latin typeface="Arial" panose="020B0604020202020204" pitchFamily="34" charset="0"/>
              <a:ea typeface="顺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学习新知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3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3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2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2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3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3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59" grpId="0"/>
      <p:bldP spid="223260" grpId="1"/>
      <p:bldP spid="223261" grpId="2"/>
      <p:bldP spid="223262" grpId="3"/>
      <p:bldP spid="223268" grpId="4"/>
      <p:bldP spid="223269" grpId="5"/>
      <p:bldP spid="223271" grpId="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218" name="表格 26521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24000" y="598805"/>
          <a:ext cx="9144000" cy="6191250"/>
        </p:xfrm>
        <a:graphic>
          <a:graphicData uri="http://schemas.openxmlformats.org/drawingml/2006/table">
            <a:tbl>
              <a:tblPr/>
              <a:tblGrid>
                <a:gridCol w="827405"/>
                <a:gridCol w="4125595"/>
                <a:gridCol w="4191000"/>
              </a:tblGrid>
              <a:tr h="701040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en-US" altLang="zh-CN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图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象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40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a&gt;1</a:t>
                      </a:r>
                      <a:endParaRPr lang="zh-CN" altLang="en-US" sz="4000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40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0&lt;a&lt;1</a:t>
                      </a:r>
                      <a:endParaRPr lang="zh-CN" altLang="en-US" sz="4000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06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900">
                <a:tc row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性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质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477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795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5240" name="图片 2652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0" y="1290955"/>
            <a:ext cx="2740025" cy="2520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5241" name="图片 2652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0" y="1506855"/>
            <a:ext cx="2881313" cy="2341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5246" name="直接连接符 265245"/>
          <p:cNvSpPr/>
          <p:nvPr/>
        </p:nvSpPr>
        <p:spPr>
          <a:xfrm>
            <a:off x="2495550" y="6045518"/>
            <a:ext cx="81724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65249" name="矩形 265248"/>
          <p:cNvSpPr/>
          <p:nvPr/>
        </p:nvSpPr>
        <p:spPr>
          <a:xfrm>
            <a:off x="2782888" y="3956368"/>
            <a:ext cx="606425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图象全在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轴上方，与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轴无限接近</a:t>
            </a:r>
            <a:r>
              <a:rPr lang="zh-CN" altLang="en-US" sz="200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0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5250" name="矩形 265249"/>
          <p:cNvSpPr/>
          <p:nvPr/>
        </p:nvSpPr>
        <p:spPr>
          <a:xfrm>
            <a:off x="3143250" y="4819968"/>
            <a:ext cx="242189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b="1">
                <a:latin typeface="Times New Roman" panose="02020603050405020304" pitchFamily="18" charset="0"/>
                <a:ea typeface="宋体" panose="02010600030101010101" pitchFamily="2" charset="-122"/>
              </a:rPr>
              <a:t>图象过定点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5251" name="矩形 265250"/>
          <p:cNvSpPr/>
          <p:nvPr/>
        </p:nvSpPr>
        <p:spPr>
          <a:xfrm>
            <a:off x="2063750" y="5540693"/>
            <a:ext cx="4465638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图象分布在左下和右上两个区域内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5252" name="矩形 265251"/>
          <p:cNvSpPr/>
          <p:nvPr/>
        </p:nvSpPr>
        <p:spPr>
          <a:xfrm>
            <a:off x="6527800" y="5540693"/>
            <a:ext cx="4608513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图象分布在左上和右下两个区域内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5253" name="矩形 265252"/>
          <p:cNvSpPr/>
          <p:nvPr/>
        </p:nvSpPr>
        <p:spPr>
          <a:xfrm>
            <a:off x="2424113" y="6188393"/>
            <a:ext cx="360045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自左向右图象逐渐上升</a:t>
            </a:r>
            <a:endParaRPr lang="zh-CN" altLang="en-US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5254" name="矩形 265253"/>
          <p:cNvSpPr/>
          <p:nvPr/>
        </p:nvSpPr>
        <p:spPr>
          <a:xfrm>
            <a:off x="6743700" y="6091555"/>
            <a:ext cx="360045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自左向右图象逐渐下降</a:t>
            </a:r>
            <a:endParaRPr lang="zh-CN" altLang="en-US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5255" name="文本框 265254"/>
          <p:cNvSpPr txBox="1"/>
          <p:nvPr/>
        </p:nvSpPr>
        <p:spPr>
          <a:xfrm>
            <a:off x="1748473" y="4243705"/>
            <a:ext cx="459740" cy="10109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eaVert" wrap="none" anchor="t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图象特征</a:t>
            </a:r>
            <a:endParaRPr lang="zh-CN" altLang="en-US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65258" name="文本框 265257"/>
          <p:cNvSpPr txBox="1"/>
          <p:nvPr/>
        </p:nvSpPr>
        <p:spPr>
          <a:xfrm>
            <a:off x="4800600" y="1363980"/>
            <a:ext cx="2011680" cy="119888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>
                <a:latin typeface="Arial" panose="020B0604020202020204" pitchFamily="34" charset="0"/>
                <a:ea typeface="楷体_GB2312" pitchFamily="49" charset="-122"/>
              </a:rPr>
              <a:t>大</a:t>
            </a:r>
            <a:r>
              <a:rPr lang="en-US" altLang="zh-CN">
                <a:latin typeface="Arial" panose="020B0604020202020204" pitchFamily="34" charset="0"/>
                <a:ea typeface="楷体_GB2312" pitchFamily="49" charset="-122"/>
              </a:rPr>
              <a:t>1</a:t>
            </a:r>
            <a:r>
              <a:rPr lang="zh-CN" altLang="en-US">
                <a:latin typeface="Arial" panose="020B0604020202020204" pitchFamily="34" charset="0"/>
                <a:ea typeface="楷体_GB2312" pitchFamily="49" charset="-122"/>
              </a:rPr>
              <a:t>增，小</a:t>
            </a:r>
            <a:r>
              <a:rPr lang="en-US" altLang="zh-CN">
                <a:latin typeface="Arial" panose="020B0604020202020204" pitchFamily="34" charset="0"/>
                <a:ea typeface="楷体_GB2312" pitchFamily="49" charset="-122"/>
              </a:rPr>
              <a:t>1</a:t>
            </a:r>
            <a:r>
              <a:rPr lang="zh-CN" altLang="en-US">
                <a:latin typeface="Arial" panose="020B0604020202020204" pitchFamily="34" charset="0"/>
                <a:ea typeface="楷体_GB2312" pitchFamily="49" charset="-122"/>
              </a:rPr>
              <a:t>减，</a:t>
            </a:r>
            <a:endParaRPr lang="zh-CN" altLang="en-US"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spcBef>
                <a:spcPct val="0"/>
              </a:spcBef>
            </a:pPr>
            <a:r>
              <a:rPr lang="zh-CN" altLang="en-US">
                <a:latin typeface="Arial" panose="020B0604020202020204" pitchFamily="34" charset="0"/>
                <a:ea typeface="楷体_GB2312" pitchFamily="49" charset="-122"/>
              </a:rPr>
              <a:t>左右无限上冲天，</a:t>
            </a:r>
            <a:endParaRPr lang="zh-CN" altLang="en-US"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spcBef>
                <a:spcPct val="0"/>
              </a:spcBef>
            </a:pPr>
            <a:r>
              <a:rPr lang="zh-CN" altLang="en-US">
                <a:latin typeface="Arial" panose="020B0604020202020204" pitchFamily="34" charset="0"/>
                <a:ea typeface="楷体_GB2312" pitchFamily="49" charset="-122"/>
              </a:rPr>
              <a:t>横轴接近不相连，</a:t>
            </a:r>
            <a:endParaRPr lang="zh-CN" altLang="en-US"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spcBef>
                <a:spcPct val="0"/>
              </a:spcBef>
            </a:pPr>
            <a:r>
              <a:rPr lang="en-US" altLang="zh-CN">
                <a:latin typeface="Arial" panose="020B0604020202020204" pitchFamily="34" charset="0"/>
                <a:ea typeface="楷体_GB2312" pitchFamily="49" charset="-122"/>
              </a:rPr>
              <a:t>(0,1)</a:t>
            </a:r>
            <a:r>
              <a:rPr lang="zh-CN" altLang="en-US">
                <a:latin typeface="Arial" panose="020B0604020202020204" pitchFamily="34" charset="0"/>
                <a:ea typeface="楷体_GB2312" pitchFamily="49" charset="-122"/>
              </a:rPr>
              <a:t>始终在上面</a:t>
            </a:r>
            <a:endParaRPr lang="zh-CN" altLang="en-US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学习新知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49" grpId="0"/>
      <p:bldP spid="265250" grpId="1"/>
      <p:bldP spid="265251" grpId="2"/>
      <p:bldP spid="265252" grpId="3"/>
      <p:bldP spid="265253" grpId="4"/>
      <p:bldP spid="265254" grpId="5"/>
      <p:bldP spid="265258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5020" name="表格 255019"/>
          <p:cNvGraphicFramePr>
            <a:graphicFrameLocks noGrp="1"/>
          </p:cNvGraphicFramePr>
          <p:nvPr/>
        </p:nvGraphicFramePr>
        <p:xfrm>
          <a:off x="1524000" y="628015"/>
          <a:ext cx="9144000" cy="6191250"/>
        </p:xfrm>
        <a:graphic>
          <a:graphicData uri="http://schemas.openxmlformats.org/drawingml/2006/table">
            <a:tbl>
              <a:tblPr/>
              <a:tblGrid>
                <a:gridCol w="827405"/>
                <a:gridCol w="4125595"/>
                <a:gridCol w="4191000"/>
              </a:tblGrid>
              <a:tr h="701040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en-US" altLang="zh-CN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图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象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40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a&gt;1</a:t>
                      </a:r>
                      <a:endParaRPr lang="zh-CN" altLang="en-US" sz="4000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400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0&lt;a&lt;1</a:t>
                      </a:r>
                      <a:endParaRPr lang="zh-CN" altLang="en-US" sz="4000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06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900">
                <a:tc row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性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chemeClr val="tx2"/>
                          </a:solidFill>
                        </a:rPr>
                        <a:t>质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477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7952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§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5000"/>
                        <a:buFont typeface="Wingdings" panose="05000000000000000000" pitchFamily="2" charset="2"/>
                        <a:buChar char="ª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5000" name="图片 2549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3250" y="1320165"/>
            <a:ext cx="2740025" cy="2520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5001" name="图片 2550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00" y="1536065"/>
            <a:ext cx="2881313" cy="2341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5002" name="文本框 255001"/>
          <p:cNvSpPr txBox="1"/>
          <p:nvPr/>
        </p:nvSpPr>
        <p:spPr>
          <a:xfrm>
            <a:off x="2590800" y="4023678"/>
            <a:ext cx="7696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定义域为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-∞</a:t>
            </a:r>
            <a:r>
              <a:rPr lang="zh-CN" altLang="en-US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 ∞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，值域为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zh-CN" altLang="en-US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 ∞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5003" name="文本框 255002"/>
          <p:cNvSpPr txBox="1"/>
          <p:nvPr/>
        </p:nvSpPr>
        <p:spPr>
          <a:xfrm>
            <a:off x="2711450" y="4706303"/>
            <a:ext cx="7315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图像都过点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zh-CN" altLang="en-US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，当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x=0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时，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y=1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5004" name="文本框 255003"/>
          <p:cNvSpPr txBox="1"/>
          <p:nvPr/>
        </p:nvSpPr>
        <p:spPr>
          <a:xfrm>
            <a:off x="2566988" y="6146165"/>
            <a:ext cx="36004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）是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上的增函数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5005" name="文本框 255004"/>
          <p:cNvSpPr txBox="1"/>
          <p:nvPr/>
        </p:nvSpPr>
        <p:spPr>
          <a:xfrm>
            <a:off x="6527800" y="6217603"/>
            <a:ext cx="3816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）是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上的减函数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5006" name="直接连接符 255005"/>
          <p:cNvSpPr/>
          <p:nvPr/>
        </p:nvSpPr>
        <p:spPr>
          <a:xfrm>
            <a:off x="2351088" y="6073140"/>
            <a:ext cx="83169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55007" name="文本框 255006"/>
          <p:cNvSpPr txBox="1"/>
          <p:nvPr/>
        </p:nvSpPr>
        <p:spPr>
          <a:xfrm>
            <a:off x="2208213" y="5498465"/>
            <a:ext cx="446405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）当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x&gt;0</a:t>
            </a:r>
            <a:r>
              <a: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,y&gt;1;x&lt;0</a:t>
            </a:r>
            <a:r>
              <a: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,0&lt;y&lt;1</a:t>
            </a:r>
            <a:endParaRPr lang="en-US" altLang="zh-CN" sz="24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5008" name="文本框 255007"/>
          <p:cNvSpPr txBox="1"/>
          <p:nvPr/>
        </p:nvSpPr>
        <p:spPr>
          <a:xfrm>
            <a:off x="6308725" y="5569903"/>
            <a:ext cx="43611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）当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x&gt;0</a:t>
            </a:r>
            <a:r>
              <a: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,0&lt;y&lt;1;x&lt;0</a:t>
            </a:r>
            <a:r>
              <a: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</a:t>
            </a: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,y&gt;1</a:t>
            </a:r>
            <a:endParaRPr lang="en-US" altLang="zh-CN" sz="2400" b="1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学习新知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02" grpId="0"/>
      <p:bldP spid="255003" grpId="1"/>
      <p:bldP spid="255004" grpId="2"/>
      <p:bldP spid="255005" grpId="3"/>
      <p:bldP spid="255007" grpId="4"/>
      <p:bldP spid="255008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8" name="文本框 51207"/>
          <p:cNvSpPr txBox="1"/>
          <p:nvPr/>
        </p:nvSpPr>
        <p:spPr>
          <a:xfrm>
            <a:off x="2289810" y="104775"/>
            <a:ext cx="62642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3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、求下列函数的定义域：</a:t>
            </a:r>
            <a:endParaRPr lang="zh-CN" altLang="en-US" sz="320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51214" name="对象 51213"/>
          <p:cNvGraphicFramePr>
            <a:graphicFrameLocks noChangeAspect="1"/>
          </p:cNvGraphicFramePr>
          <p:nvPr/>
        </p:nvGraphicFramePr>
        <p:xfrm>
          <a:off x="2495550" y="1773238"/>
          <a:ext cx="27940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1" imgW="1103630" imgH="266065" progId="Equation.DSMT4">
                  <p:embed/>
                </p:oleObj>
              </mc:Choice>
              <mc:Fallback>
                <p:oleObj name="" r:id="rId1" imgW="1103630" imgH="2660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95550" y="1773238"/>
                        <a:ext cx="2794000" cy="673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1" name="对象 51210"/>
          <p:cNvGraphicFramePr>
            <a:graphicFrameLocks noChangeAspect="1"/>
          </p:cNvGraphicFramePr>
          <p:nvPr/>
        </p:nvGraphicFramePr>
        <p:xfrm>
          <a:off x="2351088" y="836613"/>
          <a:ext cx="18224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3" imgW="697865" imgH="254000" progId="Equation.DSMT4">
                  <p:embed/>
                </p:oleObj>
              </mc:Choice>
              <mc:Fallback>
                <p:oleObj name="" r:id="rId3" imgW="697865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1088" y="836613"/>
                        <a:ext cx="1822450" cy="661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3" name="对象 51212"/>
          <p:cNvGraphicFramePr>
            <a:graphicFrameLocks noChangeAspect="1"/>
          </p:cNvGraphicFramePr>
          <p:nvPr/>
        </p:nvGraphicFramePr>
        <p:xfrm>
          <a:off x="5808663" y="620713"/>
          <a:ext cx="2093912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5" imgW="926465" imgH="482600" progId="Equation.DSMT4">
                  <p:embed/>
                </p:oleObj>
              </mc:Choice>
              <mc:Fallback>
                <p:oleObj name="" r:id="rId5" imgW="926465" imgH="482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08663" y="620713"/>
                        <a:ext cx="2093912" cy="10906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3" name="对象 51232"/>
          <p:cNvGraphicFramePr>
            <a:graphicFrameLocks noChangeAspect="1"/>
          </p:cNvGraphicFramePr>
          <p:nvPr/>
        </p:nvGraphicFramePr>
        <p:xfrm>
          <a:off x="5375275" y="1916113"/>
          <a:ext cx="24479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7" imgW="850265" imgH="203200" progId="Equation.DSMT4">
                  <p:embed/>
                </p:oleObj>
              </mc:Choice>
              <mc:Fallback>
                <p:oleObj name="" r:id="rId7" imgW="8502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75275" y="1916113"/>
                        <a:ext cx="2447925" cy="5857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6" name="对象 51235"/>
          <p:cNvGraphicFramePr>
            <a:graphicFrameLocks noChangeAspect="1"/>
          </p:cNvGraphicFramePr>
          <p:nvPr/>
        </p:nvGraphicFramePr>
        <p:xfrm>
          <a:off x="2424113" y="2708275"/>
          <a:ext cx="78232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9" imgW="3209290" imgH="1083310" progId="Word.Document.8">
                  <p:embed/>
                </p:oleObj>
              </mc:Choice>
              <mc:Fallback>
                <p:oleObj name="" r:id="rId9" imgW="3209290" imgH="10833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24113" y="2708275"/>
                        <a:ext cx="7823200" cy="2628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文本框 256002"/>
          <p:cNvSpPr txBox="1"/>
          <p:nvPr/>
        </p:nvSpPr>
        <p:spPr>
          <a:xfrm>
            <a:off x="2109153" y="300355"/>
            <a:ext cx="71294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例</a:t>
            </a: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、比较下列各题中两个值的大小</a:t>
            </a: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53833" y="1037908"/>
          <a:ext cx="4396105" cy="912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1" imgW="1714500" imgH="355600" progId="Equation.KSEE3">
                  <p:embed/>
                </p:oleObj>
              </mc:Choice>
              <mc:Fallback>
                <p:oleObj name="" r:id="rId1" imgW="1714500" imgH="355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53833" y="1037908"/>
                        <a:ext cx="4396105" cy="912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</p:sld>
</file>

<file path=ppt/tags/tag1.xml><?xml version="1.0" encoding="utf-8"?>
<p:tagLst xmlns:p="http://schemas.openxmlformats.org/presentationml/2006/main">
  <p:tag name="AS_UNIQUEID" val="243"/>
</p:tagLst>
</file>

<file path=ppt/tags/tag2.xml><?xml version="1.0" encoding="utf-8"?>
<p:tagLst xmlns:p="http://schemas.openxmlformats.org/presentationml/2006/main">
  <p:tag name="KSO_WM_UNIT_TABLE_BEAUTIFY" val="smartTable{e95452b3-aeb8-4f72-96ca-2df4060d7de8}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21"/>
</p:tagLst>
</file>

<file path=ppt/tags/tag5.xml><?xml version="1.0" encoding="utf-8"?>
<p:tagLst xmlns:p="http://schemas.openxmlformats.org/presentationml/2006/main">
  <p:tag name="AS_UNIQUEID" val="335"/>
</p:tagLst>
</file>

<file path=ppt/tags/tag6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1230</Words>
  <Application>WPS 演示</Application>
  <PresentationFormat/>
  <Paragraphs>358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39</vt:i4>
      </vt:variant>
      <vt:variant>
        <vt:lpstr>幻灯片标题</vt:lpstr>
      </vt:variant>
      <vt:variant>
        <vt:i4>17</vt:i4>
      </vt:variant>
    </vt:vector>
  </HeadingPairs>
  <TitlesOfParts>
    <vt:vector size="76" baseType="lpstr">
      <vt:lpstr>Arial</vt:lpstr>
      <vt:lpstr>宋体</vt:lpstr>
      <vt:lpstr>Wingdings</vt:lpstr>
      <vt:lpstr>微软雅黑</vt:lpstr>
      <vt:lpstr>Times New Roman</vt:lpstr>
      <vt:lpstr>Symbol</vt:lpstr>
      <vt:lpstr>楷体_GB2312</vt:lpstr>
      <vt:lpstr>新宋体</vt:lpstr>
      <vt:lpstr>隶书</vt:lpstr>
      <vt:lpstr>华文行楷</vt:lpstr>
      <vt:lpstr>华文彩云</vt:lpstr>
      <vt:lpstr>幼圆</vt:lpstr>
      <vt:lpstr>顺</vt:lpstr>
      <vt:lpstr>Verdana</vt:lpstr>
      <vt:lpstr>楷体</vt:lpstr>
      <vt:lpstr>Calibri</vt:lpstr>
      <vt:lpstr>Arial Unicode MS</vt:lpstr>
      <vt:lpstr>Segoe Print</vt:lpstr>
      <vt:lpstr>黑体</vt:lpstr>
      <vt:lpstr>1_Office 主题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Equation.DSMT4</vt:lpstr>
      <vt:lpstr>Word.Document.8</vt:lpstr>
      <vt:lpstr>Equation.KSEE3</vt:lpstr>
      <vt:lpstr>Equation.KSEE3</vt:lpstr>
      <vt:lpstr>Equation.KSEE3</vt:lpstr>
      <vt:lpstr>Equation.3</vt:lpstr>
      <vt:lpstr>Word.Document.8</vt:lpstr>
      <vt:lpstr>Word.Document.8</vt:lpstr>
      <vt:lpstr>Word.Document.8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Word.Document.8</vt:lpstr>
      <vt:lpstr>Word.Document.8</vt:lpstr>
      <vt:lpstr>Equation.3</vt:lpstr>
      <vt:lpstr>Equation.3</vt:lpstr>
      <vt:lpstr>Equation.3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2</cp:revision>
  <cp:lastPrinted>2020-10-22T14:26:00Z</cp:lastPrinted>
  <dcterms:created xsi:type="dcterms:W3CDTF">2020-10-22T14:26:00Z</dcterms:created>
  <dcterms:modified xsi:type="dcterms:W3CDTF">2020-10-24T03:31:16Z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2052-11.1.0.9999</vt:lpwstr>
  </property>
</Properties>
</file>